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avi" ContentType="video/x-msvide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>
  <p:sldMasterIdLst>
    <p:sldMasterId id="2147483670" r:id="rId1"/>
  </p:sldMasterIdLst>
  <p:notesMasterIdLst>
    <p:notesMasterId r:id="rId42"/>
  </p:notesMasterIdLst>
  <p:handoutMasterIdLst>
    <p:handoutMasterId r:id="rId43"/>
  </p:handoutMasterIdLst>
  <p:sldIdLst>
    <p:sldId id="586" r:id="rId2"/>
    <p:sldId id="621" r:id="rId3"/>
    <p:sldId id="583" r:id="rId4"/>
    <p:sldId id="571" r:id="rId5"/>
    <p:sldId id="572" r:id="rId6"/>
    <p:sldId id="553" r:id="rId7"/>
    <p:sldId id="538" r:id="rId8"/>
    <p:sldId id="545" r:id="rId9"/>
    <p:sldId id="543" r:id="rId10"/>
    <p:sldId id="548" r:id="rId11"/>
    <p:sldId id="549" r:id="rId12"/>
    <p:sldId id="550" r:id="rId13"/>
    <p:sldId id="563" r:id="rId14"/>
    <p:sldId id="554" r:id="rId15"/>
    <p:sldId id="555" r:id="rId16"/>
    <p:sldId id="574" r:id="rId17"/>
    <p:sldId id="559" r:id="rId18"/>
    <p:sldId id="565" r:id="rId19"/>
    <p:sldId id="575" r:id="rId20"/>
    <p:sldId id="622" r:id="rId21"/>
    <p:sldId id="623" r:id="rId22"/>
    <p:sldId id="624" r:id="rId23"/>
    <p:sldId id="625" r:id="rId24"/>
    <p:sldId id="626" r:id="rId25"/>
    <p:sldId id="627" r:id="rId26"/>
    <p:sldId id="628" r:id="rId27"/>
    <p:sldId id="629" r:id="rId28"/>
    <p:sldId id="630" r:id="rId29"/>
    <p:sldId id="631" r:id="rId30"/>
    <p:sldId id="632" r:id="rId31"/>
    <p:sldId id="577" r:id="rId32"/>
    <p:sldId id="561" r:id="rId33"/>
    <p:sldId id="579" r:id="rId34"/>
    <p:sldId id="580" r:id="rId35"/>
    <p:sldId id="570" r:id="rId36"/>
    <p:sldId id="562" r:id="rId37"/>
    <p:sldId id="584" r:id="rId38"/>
    <p:sldId id="585" r:id="rId39"/>
    <p:sldId id="619" r:id="rId40"/>
    <p:sldId id="620" r:id="rId41"/>
  </p:sldIdLst>
  <p:sldSz cx="9144000" cy="6858000" type="screen4x3"/>
  <p:notesSz cx="7010400" cy="9396413"/>
  <p:embeddedFontLst>
    <p:embeddedFont>
      <p:font typeface="Garamond" panose="02020404030301010803" pitchFamily="18" charset="0"/>
      <p:regular r:id="rId44"/>
      <p:bold r:id="rId45"/>
      <p:italic r:id="rId46"/>
    </p:embeddedFont>
    <p:embeddedFont>
      <p:font typeface="Trebuchet MS" panose="020B0603020202020204" pitchFamily="34" charset="0"/>
      <p:regular r:id="rId47"/>
      <p:bold r:id="rId48"/>
      <p:italic r:id="rId49"/>
      <p:boldItalic r:id="rId50"/>
    </p:embeddedFont>
    <p:embeddedFont>
      <p:font typeface="Times" panose="02020603050405020304" pitchFamily="18" charset="0"/>
      <p:regular r:id="rId51"/>
      <p:bold r:id="rId52"/>
      <p:italic r:id="rId53"/>
      <p:boldItalic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ＭＳ Ｐゴシック" panose="020B0600070205080204" pitchFamily="34" charset="-128"/>
      <p:regular r:id="rId5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  <a:srgbClr val="FF66FF"/>
    <a:srgbClr val="FFFF00"/>
    <a:srgbClr val="008000"/>
    <a:srgbClr val="CC0099"/>
    <a:srgbClr val="7410C6"/>
    <a:srgbClr val="99FF99"/>
    <a:srgbClr val="8000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39" autoAdjust="0"/>
    <p:restoredTop sz="99634" autoAdjust="0"/>
  </p:normalViewPr>
  <p:slideViewPr>
    <p:cSldViewPr snapToGrid="0">
      <p:cViewPr varScale="1">
        <p:scale>
          <a:sx n="115" d="100"/>
          <a:sy n="115" d="100"/>
        </p:scale>
        <p:origin x="137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840" cy="46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46" tIns="46873" rIns="93746" bIns="46873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1"/>
            <a:ext cx="3037840" cy="46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46" tIns="46873" rIns="93746" bIns="4687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24962"/>
            <a:ext cx="3037840" cy="46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46" tIns="46873" rIns="93746" bIns="46873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924962"/>
            <a:ext cx="3037840" cy="46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46" tIns="46873" rIns="93746" bIns="4687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7E05F9-F29D-4F1C-8D0D-49BEF7252C3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641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840" cy="46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46" tIns="46873" rIns="93746" bIns="46873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1"/>
            <a:ext cx="3037840" cy="46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46" tIns="46873" rIns="93746" bIns="4687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1198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7288" y="704850"/>
            <a:ext cx="4695825" cy="3522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9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63297"/>
            <a:ext cx="5608320" cy="4228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46" tIns="46873" rIns="93746" bIns="468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24962"/>
            <a:ext cx="3037840" cy="46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46" tIns="46873" rIns="93746" bIns="46873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924962"/>
            <a:ext cx="3037840" cy="46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46" tIns="46873" rIns="93746" bIns="4687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4BD3DE7-FC57-4980-9591-3F478B9FE9D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107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D3DE7-FC57-4980-9591-3F478B9FE9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0182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468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87995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05238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09582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01446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21316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D3DE7-FC57-4980-9591-3F478B9FE9DD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049728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68635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806837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630729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712512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D3DE7-FC57-4980-9591-3F478B9FE9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880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D3DE7-FC57-4980-9591-3F478B9FE9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935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D3DE7-FC57-4980-9591-3F478B9FE9DD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Thursday, June 20, 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23899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Thursday, June 20, 2019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3982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37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7734748" y="6417850"/>
            <a:ext cx="365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CB66F2F-C2B0-4D67-B793-9A52888CE6E6}" type="slidenum">
              <a:rPr lang="en-US" sz="1200" smtClean="0">
                <a:latin typeface="Calibri" pitchFamily="34" charset="0"/>
              </a:rPr>
              <a:pPr/>
              <a:t>‹#›</a:t>
            </a:fld>
            <a:endParaRPr 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316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74297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01670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5312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11846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7234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0092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1061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7258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June 20,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Talk Title Here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305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9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tiff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9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notesSlide" Target="../notesSlides/notesSlide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e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26" Type="http://schemas.openxmlformats.org/officeDocument/2006/relationships/image" Target="../media/image44.jpeg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39.jpe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17" Type="http://schemas.openxmlformats.org/officeDocument/2006/relationships/image" Target="../media/image23.png"/><Relationship Id="rId25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20" Type="http://schemas.openxmlformats.org/officeDocument/2006/relationships/image" Target="../media/image3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24" Type="http://schemas.openxmlformats.org/officeDocument/2006/relationships/image" Target="../media/image42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1.jpeg"/><Relationship Id="rId10" Type="http://schemas.openxmlformats.org/officeDocument/2006/relationships/image" Target="../media/image30.png"/><Relationship Id="rId19" Type="http://schemas.openxmlformats.org/officeDocument/2006/relationships/image" Target="../media/image37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0.jpeg"/><Relationship Id="rId27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SRF Science and Technology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Grigory</a:t>
            </a:r>
            <a:r>
              <a:rPr lang="en-US" dirty="0" smtClean="0"/>
              <a:t> </a:t>
            </a:r>
            <a:r>
              <a:rPr lang="en-US" dirty="0" err="1" smtClean="0"/>
              <a:t>Eremeev</a:t>
            </a:r>
            <a:endParaRPr lang="en-US" dirty="0" smtClean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r="4573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20 June  2019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20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6" name="Group 2"/>
          <p:cNvGrpSpPr>
            <a:grpSpLocks/>
          </p:cNvGrpSpPr>
          <p:nvPr/>
        </p:nvGrpSpPr>
        <p:grpSpPr bwMode="auto">
          <a:xfrm>
            <a:off x="174625" y="1223963"/>
            <a:ext cx="4413250" cy="4352925"/>
            <a:chOff x="302" y="835"/>
            <a:chExt cx="2780" cy="2742"/>
          </a:xfrm>
        </p:grpSpPr>
        <p:pic>
          <p:nvPicPr>
            <p:cNvPr id="82947" name="Picture 3" descr="srf_image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" y="835"/>
              <a:ext cx="2780" cy="2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948" name="Text Box 4"/>
            <p:cNvSpPr txBox="1">
              <a:spLocks noChangeArrowheads="1"/>
            </p:cNvSpPr>
            <p:nvPr/>
          </p:nvSpPr>
          <p:spPr bwMode="auto">
            <a:xfrm>
              <a:off x="1338" y="1183"/>
              <a:ext cx="13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latin typeface="Times" pitchFamily="18" charset="0"/>
                </a:rPr>
                <a:t>THE CAVITY</a:t>
              </a:r>
            </a:p>
          </p:txBody>
        </p:sp>
        <p:sp>
          <p:nvSpPr>
            <p:cNvPr id="82949" name="Text Box 5"/>
            <p:cNvSpPr txBox="1">
              <a:spLocks noChangeArrowheads="1"/>
            </p:cNvSpPr>
            <p:nvPr/>
          </p:nvSpPr>
          <p:spPr bwMode="auto">
            <a:xfrm>
              <a:off x="2069" y="2931"/>
              <a:ext cx="6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imes" pitchFamily="18" charset="0"/>
                </a:rPr>
                <a:t>Cavity</a:t>
              </a:r>
            </a:p>
          </p:txBody>
        </p:sp>
        <p:sp>
          <p:nvSpPr>
            <p:cNvPr id="82950" name="Text Box 6"/>
            <p:cNvSpPr txBox="1">
              <a:spLocks noChangeArrowheads="1"/>
            </p:cNvSpPr>
            <p:nvPr/>
          </p:nvSpPr>
          <p:spPr bwMode="auto">
            <a:xfrm>
              <a:off x="657" y="3239"/>
              <a:ext cx="58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latin typeface="Times" pitchFamily="18" charset="0"/>
                </a:rPr>
                <a:t>cavity</a:t>
              </a:r>
            </a:p>
          </p:txBody>
        </p:sp>
      </p:grp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4725988" y="1012825"/>
            <a:ext cx="4418012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Niobium – best superconducting properties among all pure metals:</a:t>
            </a:r>
          </a:p>
          <a:p>
            <a:pPr lvl="2">
              <a:buFontTx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 T</a:t>
            </a:r>
            <a:r>
              <a:rPr lang="en-US" sz="2400" baseline="-25000" dirty="0">
                <a:solidFill>
                  <a:schemeClr val="tx1"/>
                </a:solidFill>
              </a:rPr>
              <a:t>c</a:t>
            </a:r>
            <a:r>
              <a:rPr lang="en-US" sz="2400" dirty="0">
                <a:solidFill>
                  <a:schemeClr val="tx1"/>
                </a:solidFill>
              </a:rPr>
              <a:t> ~ 9.25 </a:t>
            </a:r>
            <a:r>
              <a:rPr lang="en-US" sz="2400" dirty="0" smtClean="0">
                <a:solidFill>
                  <a:schemeClr val="tx1"/>
                </a:solidFill>
              </a:rPr>
              <a:t>K</a:t>
            </a:r>
            <a:r>
              <a:rPr lang="en-US" sz="2400" dirty="0">
                <a:solidFill>
                  <a:schemeClr val="tx1"/>
                </a:solidFill>
              </a:rPr>
              <a:t>;</a:t>
            </a:r>
          </a:p>
          <a:p>
            <a:pPr lvl="2">
              <a:buFontTx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  <a:cs typeface="Times New Roman" pitchFamily="18" charset="0"/>
              </a:rPr>
              <a:t>c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 ~ 2000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Oe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;</a:t>
            </a:r>
          </a:p>
          <a:p>
            <a:pPr lvl="2">
              <a:buFontTx/>
              <a:buChar char="•"/>
            </a:pP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cs typeface="Times New Roman" pitchFamily="18" charset="0"/>
              </a:rPr>
              <a:t>R</a:t>
            </a:r>
            <a:r>
              <a:rPr lang="en-US" sz="2400" baseline="-25000" dirty="0" err="1">
                <a:solidFill>
                  <a:schemeClr val="tx1"/>
                </a:solidFill>
                <a:cs typeface="Times New Roman" pitchFamily="18" charset="0"/>
              </a:rPr>
              <a:t>bcs</a:t>
            </a:r>
            <a:r>
              <a:rPr lang="en-US" sz="2400" dirty="0">
                <a:solidFill>
                  <a:schemeClr val="tx1"/>
                </a:solidFill>
                <a:cs typeface="Times New Roman" pitchFamily="18" charset="0"/>
              </a:rPr>
              <a:t> ~ </a:t>
            </a:r>
            <a:r>
              <a:rPr lang="en-US" sz="2400" dirty="0">
                <a:solidFill>
                  <a:schemeClr val="tx1"/>
                </a:solidFill>
              </a:rPr>
              <a:t>.00001 </a:t>
            </a:r>
            <a:r>
              <a:rPr lang="en-US" sz="2400" dirty="0" err="1">
                <a:solidFill>
                  <a:schemeClr val="tx1"/>
                </a:solidFill>
              </a:rPr>
              <a:t>mΩ</a:t>
            </a:r>
            <a:r>
              <a:rPr lang="en-US" sz="2400" dirty="0">
                <a:solidFill>
                  <a:schemeClr val="tx1"/>
                </a:solidFill>
              </a:rPr>
              <a:t> at 2 </a:t>
            </a:r>
            <a:r>
              <a:rPr lang="en-US" sz="2400" dirty="0" smtClean="0">
                <a:solidFill>
                  <a:schemeClr val="tx1"/>
                </a:solidFill>
              </a:rPr>
              <a:t>K </a:t>
            </a:r>
            <a:endParaRPr lang="el-GR" sz="2400" dirty="0">
              <a:solidFill>
                <a:schemeClr val="tx1"/>
              </a:solidFill>
            </a:endParaRPr>
          </a:p>
        </p:txBody>
      </p:sp>
      <p:sp>
        <p:nvSpPr>
          <p:cNvPr id="82952" name="Text Box 8"/>
          <p:cNvSpPr txBox="1">
            <a:spLocks noChangeArrowheads="1"/>
          </p:cNvSpPr>
          <p:nvPr/>
        </p:nvSpPr>
        <p:spPr bwMode="auto">
          <a:xfrm>
            <a:off x="4914900" y="3352800"/>
            <a:ext cx="4229100" cy="326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b="1" u="sng" dirty="0" err="1">
                <a:solidFill>
                  <a:srgbClr val="FF0000"/>
                </a:solidFill>
                <a:cs typeface="Times New Roman" pitchFamily="18" charset="0"/>
              </a:rPr>
              <a:t>Nb</a:t>
            </a:r>
            <a:r>
              <a:rPr lang="en-US" b="1" u="sng" dirty="0">
                <a:solidFill>
                  <a:srgbClr val="FF0000"/>
                </a:solidFill>
                <a:cs typeface="Times New Roman" pitchFamily="18" charset="0"/>
              </a:rPr>
              <a:t> : </a:t>
            </a:r>
            <a:r>
              <a:rPr lang="en-US" b="1" u="sng" dirty="0" err="1">
                <a:solidFill>
                  <a:srgbClr val="FF0000"/>
                </a:solidFill>
              </a:rPr>
              <a:t>R</a:t>
            </a:r>
            <a:r>
              <a:rPr lang="en-US" b="1" u="sng" baseline="-25000" dirty="0" err="1">
                <a:solidFill>
                  <a:srgbClr val="FF0000"/>
                </a:solidFill>
              </a:rPr>
              <a:t>s</a:t>
            </a:r>
            <a:r>
              <a:rPr lang="en-US" b="1" u="sng" dirty="0">
                <a:solidFill>
                  <a:srgbClr val="FF0000"/>
                </a:solidFill>
              </a:rPr>
              <a:t> ~ .00001 </a:t>
            </a:r>
            <a:r>
              <a:rPr lang="en-US" b="1" u="sng" dirty="0" err="1">
                <a:solidFill>
                  <a:srgbClr val="FF0000"/>
                </a:solidFill>
              </a:rPr>
              <a:t>mΩ</a:t>
            </a:r>
            <a:endParaRPr lang="en-US" b="1" u="sng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b="1" u="sng" dirty="0">
                <a:solidFill>
                  <a:srgbClr val="FF0000"/>
                </a:solidFill>
              </a:rPr>
              <a:t>Cu: </a:t>
            </a:r>
            <a:r>
              <a:rPr lang="en-US" b="1" u="sng" dirty="0" err="1">
                <a:solidFill>
                  <a:srgbClr val="FF0000"/>
                </a:solidFill>
              </a:rPr>
              <a:t>Rs</a:t>
            </a:r>
            <a:r>
              <a:rPr lang="en-US" b="1" u="sng" dirty="0">
                <a:solidFill>
                  <a:srgbClr val="FF0000"/>
                </a:solidFill>
              </a:rPr>
              <a:t> ~ 10 </a:t>
            </a:r>
            <a:r>
              <a:rPr lang="en-US" b="1" u="sng" dirty="0" err="1">
                <a:solidFill>
                  <a:srgbClr val="FF0000"/>
                </a:solidFill>
              </a:rPr>
              <a:t>mΩ</a:t>
            </a:r>
            <a:endParaRPr lang="en-US" b="1" u="sng" dirty="0">
              <a:solidFill>
                <a:srgbClr val="FF0000"/>
              </a:solidFill>
            </a:endParaRPr>
          </a:p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↓</a:t>
            </a:r>
          </a:p>
          <a:p>
            <a:pPr algn="ctr" eaLnBrk="1" hangingPunct="1"/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Q</a:t>
            </a:r>
            <a:r>
              <a:rPr lang="en-US" sz="3600" b="1" baseline="30000" dirty="0" err="1">
                <a:solidFill>
                  <a:srgbClr val="FF0000"/>
                </a:solidFill>
                <a:cs typeface="Times New Roman" pitchFamily="18" charset="0"/>
              </a:rPr>
              <a:t>nb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~ 10</a:t>
            </a:r>
            <a:r>
              <a:rPr lang="en-US" sz="3600" b="1" baseline="30000" dirty="0">
                <a:solidFill>
                  <a:srgbClr val="FF0000"/>
                </a:solidFill>
                <a:cs typeface="Times New Roman" pitchFamily="18" charset="0"/>
              </a:rPr>
              <a:t>11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up to </a:t>
            </a:r>
          </a:p>
          <a:p>
            <a:pPr algn="ctr" eaLnBrk="1" hangingPunct="1"/>
            <a:r>
              <a:rPr lang="en-US" sz="3600" b="1" dirty="0" err="1">
                <a:solidFill>
                  <a:srgbClr val="FF0000"/>
                </a:solidFill>
                <a:cs typeface="Times New Roman" pitchFamily="18" charset="0"/>
              </a:rPr>
              <a:t>E</a:t>
            </a:r>
            <a:r>
              <a:rPr lang="en-US" sz="3600" b="1" baseline="-25000" dirty="0" err="1">
                <a:solidFill>
                  <a:srgbClr val="FF0000"/>
                </a:solidFill>
                <a:cs typeface="Times New Roman" pitchFamily="18" charset="0"/>
              </a:rPr>
              <a:t>acc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= 5·10</a:t>
            </a:r>
            <a:r>
              <a:rPr lang="en-US" sz="3600" b="1" baseline="30000" dirty="0">
                <a:solidFill>
                  <a:srgbClr val="FF0000"/>
                </a:solidFill>
                <a:cs typeface="Times New Roman" pitchFamily="18" charset="0"/>
              </a:rPr>
              <a:t>7</a:t>
            </a: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 Volts per meter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52400"/>
            <a:ext cx="8229600" cy="56356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9pPr>
          </a:lstStyle>
          <a:p>
            <a:pPr>
              <a:defRPr/>
            </a:pPr>
            <a:r>
              <a:rPr lang="en-US" sz="3200" b="1" kern="0" dirty="0" smtClean="0">
                <a:ea typeface="ＭＳ Ｐゴシック" pitchFamily="-107" charset="-128"/>
              </a:rPr>
              <a:t>Niobium, the material of choice</a:t>
            </a:r>
          </a:p>
        </p:txBody>
      </p:sp>
    </p:spTree>
    <p:extLst>
      <p:ext uri="{BB962C8B-B14F-4D97-AF65-F5344CB8AC3E}">
        <p14:creationId xmlns:p14="http://schemas.microsoft.com/office/powerpoint/2010/main" val="45203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75048" y="962814"/>
            <a:ext cx="8440737" cy="5300663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83" name="Rectangle 387"/>
          <p:cNvSpPr>
            <a:spLocks noChangeArrowheads="1"/>
          </p:cNvSpPr>
          <p:nvPr/>
        </p:nvSpPr>
        <p:spPr bwMode="auto">
          <a:xfrm>
            <a:off x="3018223" y="4218777"/>
            <a:ext cx="1044575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80" name="Rectangle 384"/>
          <p:cNvSpPr>
            <a:spLocks noChangeArrowheads="1"/>
          </p:cNvSpPr>
          <p:nvPr/>
        </p:nvSpPr>
        <p:spPr bwMode="auto">
          <a:xfrm>
            <a:off x="3018223" y="3401214"/>
            <a:ext cx="1044575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77" name="Rectangle 381"/>
          <p:cNvSpPr>
            <a:spLocks noChangeArrowheads="1"/>
          </p:cNvSpPr>
          <p:nvPr/>
        </p:nvSpPr>
        <p:spPr bwMode="auto">
          <a:xfrm>
            <a:off x="3018223" y="1767677"/>
            <a:ext cx="1044575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74" name="Rectangle 378"/>
          <p:cNvSpPr>
            <a:spLocks noChangeArrowheads="1"/>
          </p:cNvSpPr>
          <p:nvPr/>
        </p:nvSpPr>
        <p:spPr bwMode="auto">
          <a:xfrm>
            <a:off x="3018223" y="2583652"/>
            <a:ext cx="1044575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71" name="Rectangle 375"/>
          <p:cNvSpPr>
            <a:spLocks noChangeArrowheads="1"/>
          </p:cNvSpPr>
          <p:nvPr/>
        </p:nvSpPr>
        <p:spPr bwMode="auto">
          <a:xfrm>
            <a:off x="5108960" y="4218777"/>
            <a:ext cx="1046163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68" name="Rectangle 372"/>
          <p:cNvSpPr>
            <a:spLocks noChangeArrowheads="1"/>
          </p:cNvSpPr>
          <p:nvPr/>
        </p:nvSpPr>
        <p:spPr bwMode="auto">
          <a:xfrm>
            <a:off x="5108960" y="3401214"/>
            <a:ext cx="10461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65" name="Rectangle 369"/>
          <p:cNvSpPr>
            <a:spLocks noChangeArrowheads="1"/>
          </p:cNvSpPr>
          <p:nvPr/>
        </p:nvSpPr>
        <p:spPr bwMode="auto">
          <a:xfrm>
            <a:off x="5108960" y="2583652"/>
            <a:ext cx="104616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62" name="Rectangle 366"/>
          <p:cNvSpPr>
            <a:spLocks noChangeArrowheads="1"/>
          </p:cNvSpPr>
          <p:nvPr/>
        </p:nvSpPr>
        <p:spPr bwMode="auto">
          <a:xfrm>
            <a:off x="5108960" y="1767677"/>
            <a:ext cx="1046163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59" name="Rectangle 363"/>
          <p:cNvSpPr>
            <a:spLocks noChangeArrowheads="1"/>
          </p:cNvSpPr>
          <p:nvPr/>
        </p:nvSpPr>
        <p:spPr bwMode="auto">
          <a:xfrm>
            <a:off x="7199698" y="4218777"/>
            <a:ext cx="1046162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56" name="Rectangle 360"/>
          <p:cNvSpPr>
            <a:spLocks noChangeArrowheads="1"/>
          </p:cNvSpPr>
          <p:nvPr/>
        </p:nvSpPr>
        <p:spPr bwMode="auto">
          <a:xfrm>
            <a:off x="7199698" y="3401214"/>
            <a:ext cx="1046162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53" name="Rectangle 357"/>
          <p:cNvSpPr>
            <a:spLocks noChangeArrowheads="1"/>
          </p:cNvSpPr>
          <p:nvPr/>
        </p:nvSpPr>
        <p:spPr bwMode="auto">
          <a:xfrm>
            <a:off x="7199698" y="2583652"/>
            <a:ext cx="1046162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50" name="Rectangle 354"/>
          <p:cNvSpPr>
            <a:spLocks noChangeArrowheads="1"/>
          </p:cNvSpPr>
          <p:nvPr/>
        </p:nvSpPr>
        <p:spPr bwMode="auto">
          <a:xfrm>
            <a:off x="7199698" y="1767677"/>
            <a:ext cx="1046162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60" name="Rectangle 64"/>
          <p:cNvSpPr>
            <a:spLocks noChangeArrowheads="1"/>
          </p:cNvSpPr>
          <p:nvPr/>
        </p:nvSpPr>
        <p:spPr bwMode="auto">
          <a:xfrm>
            <a:off x="6155123" y="4218777"/>
            <a:ext cx="1044575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9" name="Rectangle 63"/>
          <p:cNvSpPr>
            <a:spLocks noChangeArrowheads="1"/>
          </p:cNvSpPr>
          <p:nvPr/>
        </p:nvSpPr>
        <p:spPr bwMode="auto">
          <a:xfrm>
            <a:off x="4062798" y="4218777"/>
            <a:ext cx="1046162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8" name="Rectangle 62"/>
          <p:cNvSpPr>
            <a:spLocks noChangeArrowheads="1"/>
          </p:cNvSpPr>
          <p:nvPr/>
        </p:nvSpPr>
        <p:spPr bwMode="auto">
          <a:xfrm>
            <a:off x="1972060" y="4218777"/>
            <a:ext cx="1046163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7" name="Rectangle 61"/>
          <p:cNvSpPr>
            <a:spLocks noChangeArrowheads="1"/>
          </p:cNvSpPr>
          <p:nvPr/>
        </p:nvSpPr>
        <p:spPr bwMode="auto">
          <a:xfrm>
            <a:off x="6155123" y="3401214"/>
            <a:ext cx="1044575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6" name="Rectangle 60"/>
          <p:cNvSpPr>
            <a:spLocks noChangeArrowheads="1"/>
          </p:cNvSpPr>
          <p:nvPr/>
        </p:nvSpPr>
        <p:spPr bwMode="auto">
          <a:xfrm>
            <a:off x="4062798" y="3401214"/>
            <a:ext cx="1046162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5" name="Rectangle 59"/>
          <p:cNvSpPr>
            <a:spLocks noChangeArrowheads="1"/>
          </p:cNvSpPr>
          <p:nvPr/>
        </p:nvSpPr>
        <p:spPr bwMode="auto">
          <a:xfrm>
            <a:off x="1972060" y="3401214"/>
            <a:ext cx="10461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4" name="Rectangle 58"/>
          <p:cNvSpPr>
            <a:spLocks noChangeArrowheads="1"/>
          </p:cNvSpPr>
          <p:nvPr/>
        </p:nvSpPr>
        <p:spPr bwMode="auto">
          <a:xfrm>
            <a:off x="6155123" y="2583652"/>
            <a:ext cx="1044575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3" name="Rectangle 57"/>
          <p:cNvSpPr>
            <a:spLocks noChangeArrowheads="1"/>
          </p:cNvSpPr>
          <p:nvPr/>
        </p:nvSpPr>
        <p:spPr bwMode="auto">
          <a:xfrm>
            <a:off x="4062798" y="2583652"/>
            <a:ext cx="1046162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2" name="Rectangle 56"/>
          <p:cNvSpPr>
            <a:spLocks noChangeArrowheads="1"/>
          </p:cNvSpPr>
          <p:nvPr/>
        </p:nvSpPr>
        <p:spPr bwMode="auto">
          <a:xfrm>
            <a:off x="1972060" y="2583652"/>
            <a:ext cx="104616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1" name="Rectangle 55"/>
          <p:cNvSpPr>
            <a:spLocks noChangeArrowheads="1"/>
          </p:cNvSpPr>
          <p:nvPr/>
        </p:nvSpPr>
        <p:spPr bwMode="auto">
          <a:xfrm>
            <a:off x="6155123" y="1767677"/>
            <a:ext cx="1044575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0" name="Rectangle 54"/>
          <p:cNvSpPr>
            <a:spLocks noChangeArrowheads="1"/>
          </p:cNvSpPr>
          <p:nvPr/>
        </p:nvSpPr>
        <p:spPr bwMode="auto">
          <a:xfrm>
            <a:off x="4062798" y="1767677"/>
            <a:ext cx="1046162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49" name="Rectangle 53"/>
          <p:cNvSpPr>
            <a:spLocks noChangeArrowheads="1"/>
          </p:cNvSpPr>
          <p:nvPr/>
        </p:nvSpPr>
        <p:spPr bwMode="auto">
          <a:xfrm>
            <a:off x="1972060" y="1767677"/>
            <a:ext cx="1046163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62" name="Line 66"/>
          <p:cNvSpPr>
            <a:spLocks noChangeShapeType="1"/>
          </p:cNvSpPr>
          <p:nvPr/>
        </p:nvSpPr>
        <p:spPr bwMode="auto">
          <a:xfrm>
            <a:off x="1972060" y="2583652"/>
            <a:ext cx="6273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3" name="Line 67"/>
          <p:cNvSpPr>
            <a:spLocks noChangeShapeType="1"/>
          </p:cNvSpPr>
          <p:nvPr/>
        </p:nvSpPr>
        <p:spPr bwMode="auto">
          <a:xfrm>
            <a:off x="1972060" y="3401214"/>
            <a:ext cx="6273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4" name="Line 68"/>
          <p:cNvSpPr>
            <a:spLocks noChangeShapeType="1"/>
          </p:cNvSpPr>
          <p:nvPr/>
        </p:nvSpPr>
        <p:spPr bwMode="auto">
          <a:xfrm>
            <a:off x="1972060" y="4218777"/>
            <a:ext cx="6273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7" name="Line 71"/>
          <p:cNvSpPr>
            <a:spLocks noChangeShapeType="1"/>
          </p:cNvSpPr>
          <p:nvPr/>
        </p:nvSpPr>
        <p:spPr bwMode="auto">
          <a:xfrm>
            <a:off x="4062798" y="1767677"/>
            <a:ext cx="0" cy="32670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8" name="Line 72"/>
          <p:cNvSpPr>
            <a:spLocks noChangeShapeType="1"/>
          </p:cNvSpPr>
          <p:nvPr/>
        </p:nvSpPr>
        <p:spPr bwMode="auto">
          <a:xfrm>
            <a:off x="6155123" y="1767677"/>
            <a:ext cx="0" cy="32670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1" name="Line 65"/>
          <p:cNvSpPr>
            <a:spLocks noChangeShapeType="1"/>
          </p:cNvSpPr>
          <p:nvPr/>
        </p:nvSpPr>
        <p:spPr bwMode="auto">
          <a:xfrm>
            <a:off x="1972060" y="1767677"/>
            <a:ext cx="6273800" cy="0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6" name="Line 70"/>
          <p:cNvSpPr>
            <a:spLocks noChangeShapeType="1"/>
          </p:cNvSpPr>
          <p:nvPr/>
        </p:nvSpPr>
        <p:spPr bwMode="auto">
          <a:xfrm>
            <a:off x="1972060" y="1767677"/>
            <a:ext cx="0" cy="3267075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9" name="Line 73"/>
          <p:cNvSpPr>
            <a:spLocks noChangeShapeType="1"/>
          </p:cNvSpPr>
          <p:nvPr/>
        </p:nvSpPr>
        <p:spPr bwMode="auto">
          <a:xfrm>
            <a:off x="8245860" y="1767677"/>
            <a:ext cx="0" cy="3267075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5" name="Line 69"/>
          <p:cNvSpPr>
            <a:spLocks noChangeShapeType="1"/>
          </p:cNvSpPr>
          <p:nvPr/>
        </p:nvSpPr>
        <p:spPr bwMode="auto">
          <a:xfrm>
            <a:off x="1972060" y="5034752"/>
            <a:ext cx="6273800" cy="0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051" name="Line 355"/>
          <p:cNvSpPr>
            <a:spLocks noChangeShapeType="1"/>
          </p:cNvSpPr>
          <p:nvPr/>
        </p:nvSpPr>
        <p:spPr bwMode="auto">
          <a:xfrm>
            <a:off x="7199698" y="1767677"/>
            <a:ext cx="0" cy="32670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063" name="Line 367"/>
          <p:cNvSpPr>
            <a:spLocks noChangeShapeType="1"/>
          </p:cNvSpPr>
          <p:nvPr/>
        </p:nvSpPr>
        <p:spPr bwMode="auto">
          <a:xfrm>
            <a:off x="5108960" y="1767677"/>
            <a:ext cx="0" cy="32670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078" name="Line 382"/>
          <p:cNvSpPr>
            <a:spLocks noChangeShapeType="1"/>
          </p:cNvSpPr>
          <p:nvPr/>
        </p:nvSpPr>
        <p:spPr bwMode="auto">
          <a:xfrm>
            <a:off x="3018223" y="1767677"/>
            <a:ext cx="0" cy="32670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087" name="Arc 391"/>
          <p:cNvSpPr>
            <a:spLocks/>
          </p:cNvSpPr>
          <p:nvPr/>
        </p:nvSpPr>
        <p:spPr bwMode="auto">
          <a:xfrm>
            <a:off x="2137160" y="2518564"/>
            <a:ext cx="5610225" cy="32702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565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15" y="0"/>
                  <a:pt x="21580" y="9649"/>
                  <a:pt x="21599" y="21565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15" y="0"/>
                  <a:pt x="21580" y="9649"/>
                  <a:pt x="21599" y="21565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rebuchet MS" pitchFamily="34" charset="0"/>
            </a:endParaRPr>
          </a:p>
        </p:txBody>
      </p:sp>
      <p:sp>
        <p:nvSpPr>
          <p:cNvPr id="30088" name="Text Box 392"/>
          <p:cNvSpPr txBox="1">
            <a:spLocks noChangeArrowheads="1"/>
          </p:cNvSpPr>
          <p:nvPr/>
        </p:nvSpPr>
        <p:spPr bwMode="auto">
          <a:xfrm>
            <a:off x="3953260" y="2288377"/>
            <a:ext cx="712054" cy="338554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66FF33"/>
                </a:solidFill>
                <a:latin typeface="Garamond" pitchFamily="18" charset="0"/>
              </a:rPr>
              <a:t>Ideal?</a:t>
            </a:r>
            <a:endParaRPr lang="en-US" sz="1600" b="1" dirty="0">
              <a:solidFill>
                <a:srgbClr val="66FF33"/>
              </a:solidFill>
              <a:latin typeface="Garamond" pitchFamily="18" charset="0"/>
            </a:endParaRPr>
          </a:p>
        </p:txBody>
      </p:sp>
      <p:sp>
        <p:nvSpPr>
          <p:cNvPr id="30093" name="Text Box 397"/>
          <p:cNvSpPr txBox="1">
            <a:spLocks noChangeArrowheads="1"/>
          </p:cNvSpPr>
          <p:nvPr/>
        </p:nvSpPr>
        <p:spPr bwMode="auto">
          <a:xfrm>
            <a:off x="1476760" y="3764752"/>
            <a:ext cx="292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latin typeface="Garamond" pitchFamily="18" charset="0"/>
              </a:rPr>
              <a:t>9</a:t>
            </a:r>
          </a:p>
        </p:txBody>
      </p:sp>
      <p:sp>
        <p:nvSpPr>
          <p:cNvPr id="30094" name="Rectangle 398"/>
          <p:cNvSpPr>
            <a:spLocks noChangeArrowheads="1"/>
          </p:cNvSpPr>
          <p:nvPr/>
        </p:nvSpPr>
        <p:spPr bwMode="auto">
          <a:xfrm>
            <a:off x="1078298" y="4672802"/>
            <a:ext cx="446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10</a:t>
            </a:r>
          </a:p>
        </p:txBody>
      </p:sp>
      <p:sp>
        <p:nvSpPr>
          <p:cNvPr id="30095" name="Text Box 399"/>
          <p:cNvSpPr txBox="1">
            <a:spLocks noChangeArrowheads="1"/>
          </p:cNvSpPr>
          <p:nvPr/>
        </p:nvSpPr>
        <p:spPr bwMode="auto">
          <a:xfrm>
            <a:off x="1476760" y="4490239"/>
            <a:ext cx="292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latin typeface="Garamond" pitchFamily="18" charset="0"/>
              </a:rPr>
              <a:t>8</a:t>
            </a:r>
          </a:p>
        </p:txBody>
      </p:sp>
      <p:sp>
        <p:nvSpPr>
          <p:cNvPr id="30098" name="Text Box 402"/>
          <p:cNvSpPr txBox="1">
            <a:spLocks noChangeArrowheads="1"/>
          </p:cNvSpPr>
          <p:nvPr/>
        </p:nvSpPr>
        <p:spPr bwMode="auto">
          <a:xfrm>
            <a:off x="1311660" y="2947189"/>
            <a:ext cx="3825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latin typeface="Garamond" pitchFamily="18" charset="0"/>
              </a:rPr>
              <a:t>10</a:t>
            </a:r>
          </a:p>
        </p:txBody>
      </p:sp>
      <p:sp>
        <p:nvSpPr>
          <p:cNvPr id="30100" name="Text Box 404"/>
          <p:cNvSpPr txBox="1">
            <a:spLocks noChangeArrowheads="1"/>
          </p:cNvSpPr>
          <p:nvPr/>
        </p:nvSpPr>
        <p:spPr bwMode="auto">
          <a:xfrm>
            <a:off x="1311660" y="2129627"/>
            <a:ext cx="3651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latin typeface="Garamond" pitchFamily="18" charset="0"/>
              </a:rPr>
              <a:t>11</a:t>
            </a:r>
          </a:p>
        </p:txBody>
      </p:sp>
      <p:sp>
        <p:nvSpPr>
          <p:cNvPr id="30101" name="Rectangle 405"/>
          <p:cNvSpPr>
            <a:spLocks noChangeArrowheads="1"/>
          </p:cNvSpPr>
          <p:nvPr/>
        </p:nvSpPr>
        <p:spPr bwMode="auto">
          <a:xfrm>
            <a:off x="1078298" y="2312189"/>
            <a:ext cx="446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10</a:t>
            </a:r>
          </a:p>
        </p:txBody>
      </p:sp>
      <p:sp>
        <p:nvSpPr>
          <p:cNvPr id="30102" name="Rectangle 406"/>
          <p:cNvSpPr>
            <a:spLocks noChangeArrowheads="1"/>
          </p:cNvSpPr>
          <p:nvPr/>
        </p:nvSpPr>
        <p:spPr bwMode="auto">
          <a:xfrm>
            <a:off x="1078298" y="3128164"/>
            <a:ext cx="446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10</a:t>
            </a:r>
          </a:p>
        </p:txBody>
      </p:sp>
      <p:sp>
        <p:nvSpPr>
          <p:cNvPr id="30103" name="Rectangle 407"/>
          <p:cNvSpPr>
            <a:spLocks noChangeArrowheads="1"/>
          </p:cNvSpPr>
          <p:nvPr/>
        </p:nvSpPr>
        <p:spPr bwMode="auto">
          <a:xfrm>
            <a:off x="1078298" y="3945727"/>
            <a:ext cx="446087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10</a:t>
            </a:r>
          </a:p>
        </p:txBody>
      </p:sp>
      <p:sp>
        <p:nvSpPr>
          <p:cNvPr id="30104" name="Rectangle 408"/>
          <p:cNvSpPr>
            <a:spLocks noChangeArrowheads="1"/>
          </p:cNvSpPr>
          <p:nvPr/>
        </p:nvSpPr>
        <p:spPr bwMode="auto">
          <a:xfrm>
            <a:off x="1830773" y="5126827"/>
            <a:ext cx="327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0</a:t>
            </a:r>
          </a:p>
        </p:txBody>
      </p:sp>
      <p:sp>
        <p:nvSpPr>
          <p:cNvPr id="30105" name="Rectangle 409"/>
          <p:cNvSpPr>
            <a:spLocks noChangeArrowheads="1"/>
          </p:cNvSpPr>
          <p:nvPr/>
        </p:nvSpPr>
        <p:spPr bwMode="auto">
          <a:xfrm>
            <a:off x="3729423" y="5126827"/>
            <a:ext cx="471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20</a:t>
            </a:r>
          </a:p>
        </p:txBody>
      </p:sp>
      <p:sp>
        <p:nvSpPr>
          <p:cNvPr id="30106" name="Rectangle 410"/>
          <p:cNvSpPr>
            <a:spLocks noChangeArrowheads="1"/>
          </p:cNvSpPr>
          <p:nvPr/>
        </p:nvSpPr>
        <p:spPr bwMode="auto">
          <a:xfrm>
            <a:off x="5851910" y="5126827"/>
            <a:ext cx="471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40</a:t>
            </a:r>
          </a:p>
        </p:txBody>
      </p:sp>
      <p:sp>
        <p:nvSpPr>
          <p:cNvPr id="30107" name="Rectangle 411"/>
          <p:cNvSpPr>
            <a:spLocks noChangeArrowheads="1"/>
          </p:cNvSpPr>
          <p:nvPr/>
        </p:nvSpPr>
        <p:spPr bwMode="auto">
          <a:xfrm>
            <a:off x="8022023" y="5126827"/>
            <a:ext cx="471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60</a:t>
            </a:r>
          </a:p>
        </p:txBody>
      </p:sp>
      <p:sp>
        <p:nvSpPr>
          <p:cNvPr id="30108" name="Rectangle 412"/>
          <p:cNvSpPr>
            <a:spLocks noChangeArrowheads="1"/>
          </p:cNvSpPr>
          <p:nvPr/>
        </p:nvSpPr>
        <p:spPr bwMode="auto">
          <a:xfrm>
            <a:off x="314710" y="3115464"/>
            <a:ext cx="1173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i="1">
                <a:latin typeface="Garamond" pitchFamily="18" charset="0"/>
              </a:rPr>
              <a:t>Q</a:t>
            </a:r>
            <a:r>
              <a:rPr lang="en-US" sz="2400" b="1" i="1" baseline="-25000">
                <a:latin typeface="Garamond" pitchFamily="18" charset="0"/>
              </a:rPr>
              <a:t>0</a:t>
            </a:r>
          </a:p>
        </p:txBody>
      </p:sp>
      <p:sp>
        <p:nvSpPr>
          <p:cNvPr id="30110" name="Text Box 414"/>
          <p:cNvSpPr txBox="1">
            <a:spLocks noChangeArrowheads="1"/>
          </p:cNvSpPr>
          <p:nvPr/>
        </p:nvSpPr>
        <p:spPr bwMode="auto">
          <a:xfrm>
            <a:off x="4558098" y="5568152"/>
            <a:ext cx="1751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Garamond" pitchFamily="18" charset="0"/>
              </a:rPr>
              <a:t>E</a:t>
            </a:r>
            <a:r>
              <a:rPr lang="en-US" sz="2400" b="1" baseline="-25000">
                <a:latin typeface="Garamond" pitchFamily="18" charset="0"/>
              </a:rPr>
              <a:t>acc</a:t>
            </a:r>
            <a:r>
              <a:rPr lang="en-US" sz="2400" b="1">
                <a:latin typeface="Garamond" pitchFamily="18" charset="0"/>
              </a:rPr>
              <a:t>, MV/m</a:t>
            </a:r>
          </a:p>
        </p:txBody>
      </p:sp>
      <p:sp>
        <p:nvSpPr>
          <p:cNvPr id="30123" name="Arc 427"/>
          <p:cNvSpPr>
            <a:spLocks/>
          </p:cNvSpPr>
          <p:nvPr/>
        </p:nvSpPr>
        <p:spPr bwMode="auto">
          <a:xfrm>
            <a:off x="2138748" y="3153564"/>
            <a:ext cx="2554287" cy="944563"/>
          </a:xfrm>
          <a:custGeom>
            <a:avLst/>
            <a:gdLst>
              <a:gd name="G0" fmla="+- 141 0 0"/>
              <a:gd name="G1" fmla="+- 21600 0 0"/>
              <a:gd name="G2" fmla="+- 21600 0 0"/>
              <a:gd name="T0" fmla="*/ 0 w 21674"/>
              <a:gd name="T1" fmla="*/ 0 h 21600"/>
              <a:gd name="T2" fmla="*/ 21674 w 21674"/>
              <a:gd name="T3" fmla="*/ 19899 h 21600"/>
              <a:gd name="T4" fmla="*/ 141 w 2167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74" h="21600" fill="none" extrusionOk="0">
                <a:moveTo>
                  <a:pt x="0" y="0"/>
                </a:moveTo>
                <a:cubicBezTo>
                  <a:pt x="47" y="0"/>
                  <a:pt x="94" y="-1"/>
                  <a:pt x="141" y="0"/>
                </a:cubicBezTo>
                <a:cubicBezTo>
                  <a:pt x="11410" y="0"/>
                  <a:pt x="20786" y="8664"/>
                  <a:pt x="21673" y="19899"/>
                </a:cubicBezTo>
              </a:path>
              <a:path w="21674" h="21600" stroke="0" extrusionOk="0">
                <a:moveTo>
                  <a:pt x="0" y="0"/>
                </a:moveTo>
                <a:cubicBezTo>
                  <a:pt x="47" y="0"/>
                  <a:pt x="94" y="-1"/>
                  <a:pt x="141" y="0"/>
                </a:cubicBezTo>
                <a:cubicBezTo>
                  <a:pt x="11410" y="0"/>
                  <a:pt x="20786" y="8664"/>
                  <a:pt x="21673" y="19899"/>
                </a:cubicBezTo>
                <a:lnTo>
                  <a:pt x="141" y="2160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rebuchet MS" pitchFamily="34" charset="0"/>
            </a:endParaRPr>
          </a:p>
        </p:txBody>
      </p:sp>
      <p:sp>
        <p:nvSpPr>
          <p:cNvPr id="30178" name="Text Box 482"/>
          <p:cNvSpPr txBox="1">
            <a:spLocks noChangeArrowheads="1"/>
          </p:cNvSpPr>
          <p:nvPr/>
        </p:nvSpPr>
        <p:spPr bwMode="auto">
          <a:xfrm>
            <a:off x="4118360" y="3606002"/>
            <a:ext cx="628650" cy="366712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66FF33"/>
                </a:solidFill>
              </a:rPr>
              <a:t>Real</a:t>
            </a:r>
          </a:p>
        </p:txBody>
      </p:sp>
      <p:sp>
        <p:nvSpPr>
          <p:cNvPr id="30181" name="Arc 485"/>
          <p:cNvSpPr>
            <a:spLocks/>
          </p:cNvSpPr>
          <p:nvPr/>
        </p:nvSpPr>
        <p:spPr bwMode="auto">
          <a:xfrm rot="12275229">
            <a:off x="1965710" y="3288502"/>
            <a:ext cx="1477963" cy="919162"/>
          </a:xfrm>
          <a:custGeom>
            <a:avLst/>
            <a:gdLst>
              <a:gd name="G0" fmla="+- 0 0 0"/>
              <a:gd name="G1" fmla="+- 21017 0 0"/>
              <a:gd name="G2" fmla="+- 21600 0 0"/>
              <a:gd name="T0" fmla="*/ 4985 w 19304"/>
              <a:gd name="T1" fmla="*/ 0 h 21017"/>
              <a:gd name="T2" fmla="*/ 19304 w 19304"/>
              <a:gd name="T3" fmla="*/ 11326 h 21017"/>
              <a:gd name="T4" fmla="*/ 0 w 19304"/>
              <a:gd name="T5" fmla="*/ 21017 h 2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304" h="21017" fill="none" extrusionOk="0">
                <a:moveTo>
                  <a:pt x="4984" y="0"/>
                </a:moveTo>
                <a:cubicBezTo>
                  <a:pt x="11197" y="1473"/>
                  <a:pt x="16439" y="5619"/>
                  <a:pt x="19304" y="11325"/>
                </a:cubicBezTo>
              </a:path>
              <a:path w="19304" h="21017" stroke="0" extrusionOk="0">
                <a:moveTo>
                  <a:pt x="4984" y="0"/>
                </a:moveTo>
                <a:cubicBezTo>
                  <a:pt x="11197" y="1473"/>
                  <a:pt x="16439" y="5619"/>
                  <a:pt x="19304" y="11325"/>
                </a:cubicBezTo>
                <a:lnTo>
                  <a:pt x="0" y="21017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sz="2400">
              <a:latin typeface="Trebuchet MS" pitchFamily="34" charset="0"/>
            </a:endParaRPr>
          </a:p>
        </p:txBody>
      </p:sp>
      <p:sp>
        <p:nvSpPr>
          <p:cNvPr id="30182" name="Text Box 486"/>
          <p:cNvSpPr txBox="1">
            <a:spLocks noChangeArrowheads="1"/>
          </p:cNvSpPr>
          <p:nvPr/>
        </p:nvSpPr>
        <p:spPr bwMode="auto">
          <a:xfrm>
            <a:off x="2180023" y="3731414"/>
            <a:ext cx="628650" cy="366713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66FF33"/>
                </a:solidFill>
              </a:rPr>
              <a:t>Real</a:t>
            </a:r>
          </a:p>
        </p:txBody>
      </p:sp>
      <p:sp>
        <p:nvSpPr>
          <p:cNvPr id="30183" name="Arc 487"/>
          <p:cNvSpPr>
            <a:spLocks/>
          </p:cNvSpPr>
          <p:nvPr/>
        </p:nvSpPr>
        <p:spPr bwMode="auto">
          <a:xfrm>
            <a:off x="2146685" y="3248814"/>
            <a:ext cx="1609725" cy="944563"/>
          </a:xfrm>
          <a:custGeom>
            <a:avLst/>
            <a:gdLst>
              <a:gd name="G0" fmla="+- 141 0 0"/>
              <a:gd name="G1" fmla="+- 21600 0 0"/>
              <a:gd name="G2" fmla="+- 21600 0 0"/>
              <a:gd name="T0" fmla="*/ 0 w 21674"/>
              <a:gd name="T1" fmla="*/ 0 h 21600"/>
              <a:gd name="T2" fmla="*/ 21674 w 21674"/>
              <a:gd name="T3" fmla="*/ 19899 h 21600"/>
              <a:gd name="T4" fmla="*/ 141 w 2167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74" h="21600" fill="none" extrusionOk="0">
                <a:moveTo>
                  <a:pt x="0" y="0"/>
                </a:moveTo>
                <a:cubicBezTo>
                  <a:pt x="47" y="0"/>
                  <a:pt x="94" y="-1"/>
                  <a:pt x="141" y="0"/>
                </a:cubicBezTo>
                <a:cubicBezTo>
                  <a:pt x="11410" y="0"/>
                  <a:pt x="20786" y="8664"/>
                  <a:pt x="21673" y="19899"/>
                </a:cubicBezTo>
              </a:path>
              <a:path w="21674" h="21600" stroke="0" extrusionOk="0">
                <a:moveTo>
                  <a:pt x="0" y="0"/>
                </a:moveTo>
                <a:cubicBezTo>
                  <a:pt x="47" y="0"/>
                  <a:pt x="94" y="-1"/>
                  <a:pt x="141" y="0"/>
                </a:cubicBezTo>
                <a:cubicBezTo>
                  <a:pt x="11410" y="0"/>
                  <a:pt x="20786" y="8664"/>
                  <a:pt x="21673" y="19899"/>
                </a:cubicBezTo>
                <a:lnTo>
                  <a:pt x="141" y="2160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rebuchet MS" pitchFamily="34" charset="0"/>
            </a:endParaRPr>
          </a:p>
        </p:txBody>
      </p:sp>
      <p:sp>
        <p:nvSpPr>
          <p:cNvPr id="30184" name="Text Box 488"/>
          <p:cNvSpPr txBox="1">
            <a:spLocks noChangeArrowheads="1"/>
          </p:cNvSpPr>
          <p:nvPr/>
        </p:nvSpPr>
        <p:spPr bwMode="auto">
          <a:xfrm>
            <a:off x="3124585" y="3701252"/>
            <a:ext cx="628650" cy="366712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66FF33"/>
                </a:solidFill>
              </a:rPr>
              <a:t>Real</a:t>
            </a:r>
          </a:p>
        </p:txBody>
      </p:sp>
    </p:spTree>
    <p:extLst>
      <p:ext uri="{BB962C8B-B14F-4D97-AF65-F5344CB8AC3E}">
        <p14:creationId xmlns:p14="http://schemas.microsoft.com/office/powerpoint/2010/main" val="214125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372175" y="883126"/>
            <a:ext cx="8610600" cy="5380038"/>
          </a:xfrm>
          <a:prstGeom prst="roundRect">
            <a:avLst>
              <a:gd name="adj" fmla="val 19530"/>
            </a:avLst>
          </a:prstGeom>
          <a:solidFill>
            <a:srgbClr val="3366F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660" tIns="8330" rIns="16660" bIns="8330" anchor="ctr"/>
          <a:lstStyle/>
          <a:p>
            <a:pPr algn="ctr" defTabSz="166688" eaLnBrk="1" hangingPunct="1"/>
            <a:endParaRPr lang="en-US" sz="400">
              <a:solidFill>
                <a:schemeClr val="tx1"/>
              </a:solidFill>
            </a:endParaRPr>
          </a:p>
        </p:txBody>
      </p:sp>
      <p:sp>
        <p:nvSpPr>
          <p:cNvPr id="30765" name="Rectangle 45"/>
          <p:cNvSpPr>
            <a:spLocks noChangeArrowheads="1"/>
          </p:cNvSpPr>
          <p:nvPr/>
        </p:nvSpPr>
        <p:spPr bwMode="auto">
          <a:xfrm>
            <a:off x="3775775" y="1809527"/>
            <a:ext cx="14112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High-purity Nb, sheet inspection, CBP, etc</a:t>
            </a:r>
          </a:p>
        </p:txBody>
      </p:sp>
      <p:sp>
        <p:nvSpPr>
          <p:cNvPr id="30764" name="Rectangle 44"/>
          <p:cNvSpPr>
            <a:spLocks noChangeArrowheads="1"/>
          </p:cNvSpPr>
          <p:nvPr/>
        </p:nvSpPr>
        <p:spPr bwMode="auto">
          <a:xfrm>
            <a:off x="2353375" y="5160740"/>
            <a:ext cx="15605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Improved cavity shape</a:t>
            </a:r>
          </a:p>
        </p:txBody>
      </p:sp>
      <p:sp>
        <p:nvSpPr>
          <p:cNvPr id="30758" name="Rectangle 38"/>
          <p:cNvSpPr>
            <a:spLocks noChangeArrowheads="1"/>
          </p:cNvSpPr>
          <p:nvPr/>
        </p:nvSpPr>
        <p:spPr bwMode="auto">
          <a:xfrm>
            <a:off x="2353375" y="4017740"/>
            <a:ext cx="1743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Electron multiplication</a:t>
            </a:r>
          </a:p>
        </p:txBody>
      </p:sp>
      <p:sp>
        <p:nvSpPr>
          <p:cNvPr id="30759" name="Rectangle 39"/>
          <p:cNvSpPr>
            <a:spLocks noChangeArrowheads="1"/>
          </p:cNvSpPr>
          <p:nvPr/>
        </p:nvSpPr>
        <p:spPr bwMode="auto">
          <a:xfrm>
            <a:off x="3604325" y="1057052"/>
            <a:ext cx="16367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Thermal breakdown</a:t>
            </a:r>
          </a:p>
        </p:txBody>
      </p:sp>
      <p:sp>
        <p:nvSpPr>
          <p:cNvPr id="30760" name="Rectangle 40"/>
          <p:cNvSpPr>
            <a:spLocks noChangeArrowheads="1"/>
          </p:cNvSpPr>
          <p:nvPr/>
        </p:nvSpPr>
        <p:spPr bwMode="auto">
          <a:xfrm>
            <a:off x="5020375" y="3941540"/>
            <a:ext cx="1274763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Electron field emission</a:t>
            </a:r>
          </a:p>
        </p:txBody>
      </p:sp>
      <p:sp>
        <p:nvSpPr>
          <p:cNvPr id="30761" name="Rectangle 41"/>
          <p:cNvSpPr>
            <a:spLocks noChangeArrowheads="1"/>
          </p:cNvSpPr>
          <p:nvPr/>
        </p:nvSpPr>
        <p:spPr bwMode="auto">
          <a:xfrm>
            <a:off x="7001575" y="4093940"/>
            <a:ext cx="1752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Quench</a:t>
            </a:r>
          </a:p>
        </p:txBody>
      </p:sp>
      <p:sp>
        <p:nvSpPr>
          <p:cNvPr id="30766" name="Rectangle 46"/>
          <p:cNvSpPr>
            <a:spLocks noChangeArrowheads="1"/>
          </p:cNvSpPr>
          <p:nvPr/>
        </p:nvSpPr>
        <p:spPr bwMode="auto">
          <a:xfrm>
            <a:off x="4871150" y="5075015"/>
            <a:ext cx="17795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High-pressure rinsing, cleanroom procedures</a:t>
            </a:r>
          </a:p>
        </p:txBody>
      </p:sp>
      <p:sp>
        <p:nvSpPr>
          <p:cNvPr id="30767" name="Rectangle 47"/>
          <p:cNvSpPr>
            <a:spLocks noChangeArrowheads="1"/>
          </p:cNvSpPr>
          <p:nvPr/>
        </p:nvSpPr>
        <p:spPr bwMode="auto">
          <a:xfrm>
            <a:off x="5460113" y="1839690"/>
            <a:ext cx="230028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Electropolishing, </a:t>
            </a:r>
          </a:p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low temperature baking, …</a:t>
            </a:r>
          </a:p>
        </p:txBody>
      </p:sp>
      <p:sp>
        <p:nvSpPr>
          <p:cNvPr id="30762" name="Text Box 42"/>
          <p:cNvSpPr txBox="1">
            <a:spLocks noChangeArrowheads="1"/>
          </p:cNvSpPr>
          <p:nvPr/>
        </p:nvSpPr>
        <p:spPr bwMode="auto">
          <a:xfrm>
            <a:off x="600775" y="4170140"/>
            <a:ext cx="135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Limitation:</a:t>
            </a:r>
          </a:p>
        </p:txBody>
      </p:sp>
      <p:sp>
        <p:nvSpPr>
          <p:cNvPr id="30763" name="Text Box 43"/>
          <p:cNvSpPr txBox="1">
            <a:spLocks noChangeArrowheads="1"/>
          </p:cNvSpPr>
          <p:nvPr/>
        </p:nvSpPr>
        <p:spPr bwMode="auto">
          <a:xfrm>
            <a:off x="740475" y="5313140"/>
            <a:ext cx="117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Solution:</a:t>
            </a:r>
          </a:p>
        </p:txBody>
      </p:sp>
      <p:sp>
        <p:nvSpPr>
          <p:cNvPr id="30771" name="Text Box 51"/>
          <p:cNvSpPr txBox="1">
            <a:spLocks noChangeArrowheads="1"/>
          </p:cNvSpPr>
          <p:nvPr/>
        </p:nvSpPr>
        <p:spPr bwMode="auto">
          <a:xfrm>
            <a:off x="797625" y="1041177"/>
            <a:ext cx="1352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Limitation:</a:t>
            </a:r>
          </a:p>
        </p:txBody>
      </p:sp>
      <p:sp>
        <p:nvSpPr>
          <p:cNvPr id="30772" name="Text Box 52"/>
          <p:cNvSpPr txBox="1">
            <a:spLocks noChangeArrowheads="1"/>
          </p:cNvSpPr>
          <p:nvPr/>
        </p:nvSpPr>
        <p:spPr bwMode="auto">
          <a:xfrm>
            <a:off x="937325" y="2184177"/>
            <a:ext cx="117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Solution:</a:t>
            </a:r>
          </a:p>
        </p:txBody>
      </p:sp>
      <p:grpSp>
        <p:nvGrpSpPr>
          <p:cNvPr id="30775" name="Group 55"/>
          <p:cNvGrpSpPr>
            <a:grpSpLocks/>
          </p:cNvGrpSpPr>
          <p:nvPr/>
        </p:nvGrpSpPr>
        <p:grpSpPr bwMode="auto">
          <a:xfrm>
            <a:off x="730950" y="2917602"/>
            <a:ext cx="8137525" cy="1071563"/>
            <a:chOff x="418" y="1796"/>
            <a:chExt cx="5126" cy="675"/>
          </a:xfrm>
        </p:grpSpPr>
        <p:grpSp>
          <p:nvGrpSpPr>
            <p:cNvPr id="30751" name="Group 31"/>
            <p:cNvGrpSpPr>
              <a:grpSpLocks/>
            </p:cNvGrpSpPr>
            <p:nvPr/>
          </p:nvGrpSpPr>
          <p:grpSpPr bwMode="auto">
            <a:xfrm>
              <a:off x="473" y="1796"/>
              <a:ext cx="5071" cy="270"/>
              <a:chOff x="581" y="855"/>
              <a:chExt cx="5071" cy="270"/>
            </a:xfrm>
          </p:grpSpPr>
          <p:sp>
            <p:nvSpPr>
              <p:cNvPr id="30743" name="AutoShape 23"/>
              <p:cNvSpPr>
                <a:spLocks noChangeArrowheads="1"/>
              </p:cNvSpPr>
              <p:nvPr/>
            </p:nvSpPr>
            <p:spPr bwMode="auto">
              <a:xfrm rot="2689">
                <a:off x="581" y="855"/>
                <a:ext cx="5071" cy="270"/>
              </a:xfrm>
              <a:prstGeom prst="rightArrow">
                <a:avLst>
                  <a:gd name="adj1" fmla="val 30685"/>
                  <a:gd name="adj2" fmla="val 113471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44" name="Line 24"/>
              <p:cNvSpPr>
                <a:spLocks noChangeShapeType="1"/>
              </p:cNvSpPr>
              <p:nvPr/>
            </p:nvSpPr>
            <p:spPr bwMode="auto">
              <a:xfrm rot="-31252">
                <a:off x="743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5" name="Line 25"/>
              <p:cNvSpPr>
                <a:spLocks noChangeShapeType="1"/>
              </p:cNvSpPr>
              <p:nvPr/>
            </p:nvSpPr>
            <p:spPr bwMode="auto">
              <a:xfrm rot="-31252">
                <a:off x="1448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6" name="Line 26"/>
              <p:cNvSpPr>
                <a:spLocks noChangeShapeType="1"/>
              </p:cNvSpPr>
              <p:nvPr/>
            </p:nvSpPr>
            <p:spPr bwMode="auto">
              <a:xfrm rot="-31252">
                <a:off x="2860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950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7" name="Line 27"/>
              <p:cNvSpPr>
                <a:spLocks noChangeShapeType="1"/>
              </p:cNvSpPr>
              <p:nvPr/>
            </p:nvSpPr>
            <p:spPr bwMode="auto">
              <a:xfrm rot="-31252">
                <a:off x="4271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FF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8" name="Line 28"/>
              <p:cNvSpPr>
                <a:spLocks noChangeShapeType="1"/>
              </p:cNvSpPr>
              <p:nvPr/>
            </p:nvSpPr>
            <p:spPr bwMode="auto">
              <a:xfrm rot="-31252">
                <a:off x="4977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9" name="Line 29"/>
              <p:cNvSpPr>
                <a:spLocks noChangeShapeType="1"/>
              </p:cNvSpPr>
              <p:nvPr/>
            </p:nvSpPr>
            <p:spPr bwMode="auto">
              <a:xfrm rot="-31252">
                <a:off x="2154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0" name="Line 30"/>
              <p:cNvSpPr>
                <a:spLocks noChangeShapeType="1"/>
              </p:cNvSpPr>
              <p:nvPr/>
            </p:nvSpPr>
            <p:spPr bwMode="auto">
              <a:xfrm rot="-31252">
                <a:off x="3565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950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52" name="Text Box 32"/>
            <p:cNvSpPr txBox="1">
              <a:spLocks noChangeArrowheads="1"/>
            </p:cNvSpPr>
            <p:nvPr/>
          </p:nvSpPr>
          <p:spPr bwMode="auto">
            <a:xfrm>
              <a:off x="418" y="2101"/>
              <a:ext cx="496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1975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3 MV/m</a:t>
              </a:r>
            </a:p>
          </p:txBody>
        </p:sp>
        <p:sp>
          <p:nvSpPr>
            <p:cNvPr id="30753" name="Text Box 33"/>
            <p:cNvSpPr txBox="1">
              <a:spLocks noChangeArrowheads="1"/>
            </p:cNvSpPr>
            <p:nvPr/>
          </p:nvSpPr>
          <p:spPr bwMode="auto">
            <a:xfrm>
              <a:off x="3194" y="2101"/>
              <a:ext cx="543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1995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25 MV/m</a:t>
              </a:r>
            </a:p>
          </p:txBody>
        </p:sp>
        <p:sp>
          <p:nvSpPr>
            <p:cNvPr id="30754" name="Text Box 34"/>
            <p:cNvSpPr txBox="1">
              <a:spLocks noChangeArrowheads="1"/>
            </p:cNvSpPr>
            <p:nvPr/>
          </p:nvSpPr>
          <p:spPr bwMode="auto">
            <a:xfrm>
              <a:off x="2512" y="2101"/>
              <a:ext cx="513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1990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15 MV/m</a:t>
              </a:r>
            </a:p>
          </p:txBody>
        </p:sp>
        <p:sp>
          <p:nvSpPr>
            <p:cNvPr id="30755" name="Text Box 35"/>
            <p:cNvSpPr txBox="1">
              <a:spLocks noChangeArrowheads="1"/>
            </p:cNvSpPr>
            <p:nvPr/>
          </p:nvSpPr>
          <p:spPr bwMode="auto">
            <a:xfrm>
              <a:off x="4549" y="2101"/>
              <a:ext cx="649" cy="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 dirty="0" smtClean="0">
                  <a:solidFill>
                    <a:schemeClr val="tx1"/>
                  </a:solidFill>
                  <a:latin typeface="Arial" charset="0"/>
                </a:rPr>
                <a:t>2010</a:t>
              </a:r>
              <a:endParaRPr lang="sv-SE" sz="1400" b="1" dirty="0">
                <a:solidFill>
                  <a:schemeClr val="tx1"/>
                </a:solidFill>
                <a:latin typeface="Arial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 dirty="0">
                  <a:latin typeface="Arial" charset="0"/>
                </a:rPr>
                <a:t>5</a:t>
              </a:r>
              <a:r>
                <a:rPr lang="sv-SE" sz="1400" b="1" dirty="0" smtClean="0">
                  <a:solidFill>
                    <a:schemeClr val="tx1"/>
                  </a:solidFill>
                  <a:latin typeface="Arial" charset="0"/>
                </a:rPr>
                <a:t>0 </a:t>
              </a:r>
              <a:r>
                <a:rPr lang="sv-SE" sz="1400" b="1" dirty="0">
                  <a:solidFill>
                    <a:schemeClr val="tx1"/>
                  </a:solidFill>
                  <a:latin typeface="Arial" charset="0"/>
                </a:rPr>
                <a:t>MV/m</a:t>
              </a:r>
            </a:p>
          </p:txBody>
        </p:sp>
        <p:sp>
          <p:nvSpPr>
            <p:cNvPr id="30756" name="Text Box 36"/>
            <p:cNvSpPr txBox="1">
              <a:spLocks noChangeArrowheads="1"/>
            </p:cNvSpPr>
            <p:nvPr/>
          </p:nvSpPr>
          <p:spPr bwMode="auto">
            <a:xfrm>
              <a:off x="1820" y="2101"/>
              <a:ext cx="449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1985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6 MV/m</a:t>
              </a:r>
            </a:p>
          </p:txBody>
        </p:sp>
        <p:sp>
          <p:nvSpPr>
            <p:cNvPr id="30773" name="Text Box 53"/>
            <p:cNvSpPr txBox="1">
              <a:spLocks noChangeArrowheads="1"/>
            </p:cNvSpPr>
            <p:nvPr/>
          </p:nvSpPr>
          <p:spPr bwMode="auto">
            <a:xfrm>
              <a:off x="3822" y="2114"/>
              <a:ext cx="649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2000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40 MV/m</a:t>
              </a:r>
            </a:p>
          </p:txBody>
        </p:sp>
      </p:grpSp>
      <p:sp>
        <p:nvSpPr>
          <p:cNvPr id="30776" name="Rectangle 56"/>
          <p:cNvSpPr>
            <a:spLocks noChangeArrowheads="1"/>
          </p:cNvSpPr>
          <p:nvPr/>
        </p:nvSpPr>
        <p:spPr bwMode="auto">
          <a:xfrm>
            <a:off x="5672838" y="1068165"/>
            <a:ext cx="175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High field Q-reduction</a:t>
            </a:r>
          </a:p>
        </p:txBody>
      </p:sp>
      <p:sp>
        <p:nvSpPr>
          <p:cNvPr id="30778" name="Rectangle 58"/>
          <p:cNvSpPr>
            <a:spLocks noChangeArrowheads="1"/>
          </p:cNvSpPr>
          <p:nvPr/>
        </p:nvSpPr>
        <p:spPr bwMode="auto">
          <a:xfrm>
            <a:off x="6968238" y="5100415"/>
            <a:ext cx="206851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Further improved cavity shapes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568710" y="243030"/>
            <a:ext cx="8229600" cy="56356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9pPr>
          </a:lstStyle>
          <a:p>
            <a:pPr>
              <a:defRPr/>
            </a:pPr>
            <a:r>
              <a:rPr lang="en-US" sz="3200" b="1" kern="0" dirty="0" smtClean="0">
                <a:ea typeface="ＭＳ Ｐゴシック" pitchFamily="-107" charset="-128"/>
              </a:rPr>
              <a:t>“Physics of dirt”, Pauli 1933</a:t>
            </a:r>
          </a:p>
        </p:txBody>
      </p:sp>
    </p:spTree>
    <p:extLst>
      <p:ext uri="{BB962C8B-B14F-4D97-AF65-F5344CB8AC3E}">
        <p14:creationId xmlns:p14="http://schemas.microsoft.com/office/powerpoint/2010/main" val="180234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Residual resistance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04" y="1020345"/>
            <a:ext cx="3524425" cy="485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037" y="1382751"/>
            <a:ext cx="4492296" cy="317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39629" y="4919125"/>
            <a:ext cx="413315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RF surface resistance of SRF cavities level off to a constant level at low temperatures, which is not predicted by BCS theory of superconductivity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1128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Residual resistance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13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252" y="798895"/>
            <a:ext cx="2261334" cy="209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13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" y="798895"/>
            <a:ext cx="3359218" cy="278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13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408" y="813479"/>
            <a:ext cx="2755482" cy="25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13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636" y="3888415"/>
            <a:ext cx="24669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135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32" y="3547790"/>
            <a:ext cx="3149792" cy="2154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356194" y="3002255"/>
            <a:ext cx="277878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Earth magnetic field = 0.5 Gauss =&gt; </a:t>
            </a:r>
            <a:r>
              <a:rPr lang="en-US" sz="1800" dirty="0" err="1" smtClean="0"/>
              <a:t>Rs</a:t>
            </a:r>
            <a:r>
              <a:rPr lang="en-US" sz="1800" dirty="0" smtClean="0"/>
              <a:t> ~ 100 </a:t>
            </a:r>
            <a:r>
              <a:rPr lang="en-US" sz="1800" dirty="0" err="1" smtClean="0"/>
              <a:t>nOhm</a:t>
            </a:r>
            <a:r>
              <a:rPr lang="en-US" sz="1800" dirty="0" smtClean="0"/>
              <a:t> =&gt; Q0 ~ 10</a:t>
            </a:r>
            <a:r>
              <a:rPr lang="en-US" sz="1800" baseline="30000" dirty="0" smtClean="0"/>
              <a:t>8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1903899" y="5541016"/>
            <a:ext cx="277878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Nb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O</a:t>
            </a:r>
            <a:r>
              <a:rPr lang="en-US" sz="1800" baseline="-25000" dirty="0" smtClean="0"/>
              <a:t>5</a:t>
            </a:r>
            <a:r>
              <a:rPr lang="en-US" sz="1800" dirty="0" smtClean="0"/>
              <a:t> oxide is a “good” dielectric, but NbO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and </a:t>
            </a:r>
            <a:r>
              <a:rPr lang="en-US" sz="1800" dirty="0" err="1" smtClean="0"/>
              <a:t>NbO</a:t>
            </a:r>
            <a:r>
              <a:rPr lang="en-US" sz="1800" dirty="0" smtClean="0"/>
              <a:t> are poor conductors/semiconductors.</a:t>
            </a:r>
            <a:endParaRPr lang="en-US" sz="1800" dirty="0"/>
          </a:p>
        </p:txBody>
      </p:sp>
      <p:sp>
        <p:nvSpPr>
          <p:cNvPr id="2" name="Rectangle 1"/>
          <p:cNvSpPr/>
          <p:nvPr/>
        </p:nvSpPr>
        <p:spPr>
          <a:xfrm>
            <a:off x="4924052" y="4913967"/>
            <a:ext cx="3803636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dirty="0" smtClean="0"/>
              <a:t>Hydrogen is readily absorbed by </a:t>
            </a:r>
            <a:r>
              <a:rPr lang="en-US" sz="1800" dirty="0" err="1" smtClean="0"/>
              <a:t>Nb</a:t>
            </a:r>
            <a:r>
              <a:rPr lang="en-US" sz="1800" dirty="0" smtClean="0"/>
              <a:t> at room temperature and has high diffusion rate even at low temperature, which leads to formation of </a:t>
            </a:r>
            <a:r>
              <a:rPr lang="en-US" sz="1800" dirty="0" err="1" smtClean="0"/>
              <a:t>lossy</a:t>
            </a:r>
            <a:r>
              <a:rPr lang="en-US" sz="1800" dirty="0" smtClean="0"/>
              <a:t> </a:t>
            </a:r>
            <a:r>
              <a:rPr lang="en-US" sz="1800" dirty="0" err="1" smtClean="0"/>
              <a:t>NbH</a:t>
            </a:r>
            <a:r>
              <a:rPr lang="en-US" sz="1800" dirty="0" smtClean="0"/>
              <a:t> clusters below 100 K.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4241930" y="2978829"/>
            <a:ext cx="197565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Lattice damage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6073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Residual resistance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23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822" y="693016"/>
            <a:ext cx="3954662" cy="418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C:\Documents and Settings\reece\My Documents\Tutorial stuff\JLabApril2010 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9767" y="693016"/>
            <a:ext cx="4016680" cy="2670831"/>
          </a:xfrm>
          <a:prstGeom prst="rect">
            <a:avLst/>
          </a:prstGeom>
          <a:noFill/>
        </p:spPr>
      </p:pic>
      <p:pic>
        <p:nvPicPr>
          <p:cNvPr id="4423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79" y="3665030"/>
            <a:ext cx="4113381" cy="2444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37323" y="693016"/>
            <a:ext cx="2730305" cy="1850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asrecievedSG_Nb_decompos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808" y="4542261"/>
            <a:ext cx="2842894" cy="2170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9767" y="2764363"/>
            <a:ext cx="279523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Etch the damage layer and contamination with chemistry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6348761" y="2965833"/>
            <a:ext cx="279523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Pushing magnetic </a:t>
            </a:r>
            <a:r>
              <a:rPr lang="en-US" sz="1800" dirty="0" err="1" smtClean="0"/>
              <a:t>fluxiods</a:t>
            </a:r>
            <a:r>
              <a:rPr lang="en-US" sz="1800" dirty="0" smtClean="0"/>
              <a:t> from high current areas with thermal gradients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1980577" y="5848963"/>
            <a:ext cx="321589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High quality factors and low residual resistances &lt; 0.5 </a:t>
            </a:r>
            <a:r>
              <a:rPr lang="en-US" sz="1800" dirty="0" err="1" smtClean="0"/>
              <a:t>nOhm</a:t>
            </a:r>
            <a:r>
              <a:rPr lang="en-US" sz="1800" dirty="0" smtClean="0"/>
              <a:t> has been achieved.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6073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372175" y="859068"/>
            <a:ext cx="8610600" cy="5380038"/>
          </a:xfrm>
          <a:prstGeom prst="roundRect">
            <a:avLst>
              <a:gd name="adj" fmla="val 19530"/>
            </a:avLst>
          </a:prstGeom>
          <a:solidFill>
            <a:srgbClr val="3366F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660" tIns="8330" rIns="16660" bIns="8330" anchor="ctr"/>
          <a:lstStyle/>
          <a:p>
            <a:pPr algn="ctr" defTabSz="166688" eaLnBrk="1" hangingPunct="1"/>
            <a:endParaRPr lang="en-US" sz="400">
              <a:solidFill>
                <a:schemeClr val="tx1"/>
              </a:solidFill>
            </a:endParaRPr>
          </a:p>
        </p:txBody>
      </p:sp>
      <p:sp>
        <p:nvSpPr>
          <p:cNvPr id="30765" name="Rectangle 45"/>
          <p:cNvSpPr>
            <a:spLocks noChangeArrowheads="1"/>
          </p:cNvSpPr>
          <p:nvPr/>
        </p:nvSpPr>
        <p:spPr bwMode="auto">
          <a:xfrm>
            <a:off x="3775775" y="1681393"/>
            <a:ext cx="14112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High-purity Nb, sheet inspection, CBP, etc</a:t>
            </a:r>
          </a:p>
        </p:txBody>
      </p:sp>
      <p:sp>
        <p:nvSpPr>
          <p:cNvPr id="30764" name="Rectangle 44"/>
          <p:cNvSpPr>
            <a:spLocks noChangeArrowheads="1"/>
          </p:cNvSpPr>
          <p:nvPr/>
        </p:nvSpPr>
        <p:spPr bwMode="auto">
          <a:xfrm>
            <a:off x="2353375" y="5032606"/>
            <a:ext cx="15605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Improved cavity shape</a:t>
            </a:r>
          </a:p>
        </p:txBody>
      </p:sp>
      <p:sp>
        <p:nvSpPr>
          <p:cNvPr id="30758" name="Rectangle 38"/>
          <p:cNvSpPr>
            <a:spLocks noChangeArrowheads="1"/>
          </p:cNvSpPr>
          <p:nvPr/>
        </p:nvSpPr>
        <p:spPr bwMode="auto">
          <a:xfrm>
            <a:off x="2353375" y="3889606"/>
            <a:ext cx="1743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Electron multiplication</a:t>
            </a:r>
          </a:p>
        </p:txBody>
      </p:sp>
      <p:sp>
        <p:nvSpPr>
          <p:cNvPr id="30759" name="Rectangle 39"/>
          <p:cNvSpPr>
            <a:spLocks noChangeArrowheads="1"/>
          </p:cNvSpPr>
          <p:nvPr/>
        </p:nvSpPr>
        <p:spPr bwMode="auto">
          <a:xfrm>
            <a:off x="3604325" y="928918"/>
            <a:ext cx="16367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Thermal breakdown</a:t>
            </a:r>
          </a:p>
        </p:txBody>
      </p:sp>
      <p:sp>
        <p:nvSpPr>
          <p:cNvPr id="30760" name="Rectangle 40"/>
          <p:cNvSpPr>
            <a:spLocks noChangeArrowheads="1"/>
          </p:cNvSpPr>
          <p:nvPr/>
        </p:nvSpPr>
        <p:spPr bwMode="auto">
          <a:xfrm>
            <a:off x="5020375" y="3813406"/>
            <a:ext cx="1274763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Electron field emission</a:t>
            </a:r>
          </a:p>
        </p:txBody>
      </p:sp>
      <p:sp>
        <p:nvSpPr>
          <p:cNvPr id="30761" name="Rectangle 41"/>
          <p:cNvSpPr>
            <a:spLocks noChangeArrowheads="1"/>
          </p:cNvSpPr>
          <p:nvPr/>
        </p:nvSpPr>
        <p:spPr bwMode="auto">
          <a:xfrm>
            <a:off x="7001575" y="3965806"/>
            <a:ext cx="1752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Quench</a:t>
            </a:r>
          </a:p>
        </p:txBody>
      </p:sp>
      <p:sp>
        <p:nvSpPr>
          <p:cNvPr id="30766" name="Rectangle 46"/>
          <p:cNvSpPr>
            <a:spLocks noChangeArrowheads="1"/>
          </p:cNvSpPr>
          <p:nvPr/>
        </p:nvSpPr>
        <p:spPr bwMode="auto">
          <a:xfrm>
            <a:off x="4871150" y="4946881"/>
            <a:ext cx="17795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High-pressure rinsing, cleanroom procedures</a:t>
            </a:r>
          </a:p>
        </p:txBody>
      </p:sp>
      <p:sp>
        <p:nvSpPr>
          <p:cNvPr id="30767" name="Rectangle 47"/>
          <p:cNvSpPr>
            <a:spLocks noChangeArrowheads="1"/>
          </p:cNvSpPr>
          <p:nvPr/>
        </p:nvSpPr>
        <p:spPr bwMode="auto">
          <a:xfrm>
            <a:off x="5460113" y="1711556"/>
            <a:ext cx="230028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Electropolishing, </a:t>
            </a:r>
          </a:p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low temperature baking, …</a:t>
            </a:r>
          </a:p>
        </p:txBody>
      </p:sp>
      <p:sp>
        <p:nvSpPr>
          <p:cNvPr id="30762" name="Text Box 42"/>
          <p:cNvSpPr txBox="1">
            <a:spLocks noChangeArrowheads="1"/>
          </p:cNvSpPr>
          <p:nvPr/>
        </p:nvSpPr>
        <p:spPr bwMode="auto">
          <a:xfrm>
            <a:off x="600775" y="4042006"/>
            <a:ext cx="135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Limitation:</a:t>
            </a:r>
          </a:p>
        </p:txBody>
      </p:sp>
      <p:sp>
        <p:nvSpPr>
          <p:cNvPr id="30763" name="Text Box 43"/>
          <p:cNvSpPr txBox="1">
            <a:spLocks noChangeArrowheads="1"/>
          </p:cNvSpPr>
          <p:nvPr/>
        </p:nvSpPr>
        <p:spPr bwMode="auto">
          <a:xfrm>
            <a:off x="740475" y="5185006"/>
            <a:ext cx="117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Solution:</a:t>
            </a:r>
          </a:p>
        </p:txBody>
      </p:sp>
      <p:sp>
        <p:nvSpPr>
          <p:cNvPr id="30771" name="Text Box 51"/>
          <p:cNvSpPr txBox="1">
            <a:spLocks noChangeArrowheads="1"/>
          </p:cNvSpPr>
          <p:nvPr/>
        </p:nvSpPr>
        <p:spPr bwMode="auto">
          <a:xfrm>
            <a:off x="797625" y="913043"/>
            <a:ext cx="1352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Limitation:</a:t>
            </a:r>
          </a:p>
        </p:txBody>
      </p:sp>
      <p:sp>
        <p:nvSpPr>
          <p:cNvPr id="30772" name="Text Box 52"/>
          <p:cNvSpPr txBox="1">
            <a:spLocks noChangeArrowheads="1"/>
          </p:cNvSpPr>
          <p:nvPr/>
        </p:nvSpPr>
        <p:spPr bwMode="auto">
          <a:xfrm>
            <a:off x="937325" y="2056043"/>
            <a:ext cx="117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Solution:</a:t>
            </a:r>
          </a:p>
        </p:txBody>
      </p:sp>
      <p:grpSp>
        <p:nvGrpSpPr>
          <p:cNvPr id="30775" name="Group 55"/>
          <p:cNvGrpSpPr>
            <a:grpSpLocks/>
          </p:cNvGrpSpPr>
          <p:nvPr/>
        </p:nvGrpSpPr>
        <p:grpSpPr bwMode="auto">
          <a:xfrm>
            <a:off x="730950" y="2789468"/>
            <a:ext cx="8137525" cy="1071563"/>
            <a:chOff x="418" y="1796"/>
            <a:chExt cx="5126" cy="675"/>
          </a:xfrm>
        </p:grpSpPr>
        <p:grpSp>
          <p:nvGrpSpPr>
            <p:cNvPr id="30751" name="Group 31"/>
            <p:cNvGrpSpPr>
              <a:grpSpLocks/>
            </p:cNvGrpSpPr>
            <p:nvPr/>
          </p:nvGrpSpPr>
          <p:grpSpPr bwMode="auto">
            <a:xfrm>
              <a:off x="473" y="1796"/>
              <a:ext cx="5071" cy="270"/>
              <a:chOff x="581" y="855"/>
              <a:chExt cx="5071" cy="270"/>
            </a:xfrm>
          </p:grpSpPr>
          <p:sp>
            <p:nvSpPr>
              <p:cNvPr id="30743" name="AutoShape 23"/>
              <p:cNvSpPr>
                <a:spLocks noChangeArrowheads="1"/>
              </p:cNvSpPr>
              <p:nvPr/>
            </p:nvSpPr>
            <p:spPr bwMode="auto">
              <a:xfrm rot="2689">
                <a:off x="581" y="855"/>
                <a:ext cx="5071" cy="270"/>
              </a:xfrm>
              <a:prstGeom prst="rightArrow">
                <a:avLst>
                  <a:gd name="adj1" fmla="val 30685"/>
                  <a:gd name="adj2" fmla="val 113471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44" name="Line 24"/>
              <p:cNvSpPr>
                <a:spLocks noChangeShapeType="1"/>
              </p:cNvSpPr>
              <p:nvPr/>
            </p:nvSpPr>
            <p:spPr bwMode="auto">
              <a:xfrm rot="-31252">
                <a:off x="743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5" name="Line 25"/>
              <p:cNvSpPr>
                <a:spLocks noChangeShapeType="1"/>
              </p:cNvSpPr>
              <p:nvPr/>
            </p:nvSpPr>
            <p:spPr bwMode="auto">
              <a:xfrm rot="-31252">
                <a:off x="1448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6" name="Line 26"/>
              <p:cNvSpPr>
                <a:spLocks noChangeShapeType="1"/>
              </p:cNvSpPr>
              <p:nvPr/>
            </p:nvSpPr>
            <p:spPr bwMode="auto">
              <a:xfrm rot="-31252">
                <a:off x="2860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950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7" name="Line 27"/>
              <p:cNvSpPr>
                <a:spLocks noChangeShapeType="1"/>
              </p:cNvSpPr>
              <p:nvPr/>
            </p:nvSpPr>
            <p:spPr bwMode="auto">
              <a:xfrm rot="-31252">
                <a:off x="4271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FF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8" name="Line 28"/>
              <p:cNvSpPr>
                <a:spLocks noChangeShapeType="1"/>
              </p:cNvSpPr>
              <p:nvPr/>
            </p:nvSpPr>
            <p:spPr bwMode="auto">
              <a:xfrm rot="-31252">
                <a:off x="4977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9" name="Line 29"/>
              <p:cNvSpPr>
                <a:spLocks noChangeShapeType="1"/>
              </p:cNvSpPr>
              <p:nvPr/>
            </p:nvSpPr>
            <p:spPr bwMode="auto">
              <a:xfrm rot="-31252">
                <a:off x="2154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0" name="Line 30"/>
              <p:cNvSpPr>
                <a:spLocks noChangeShapeType="1"/>
              </p:cNvSpPr>
              <p:nvPr/>
            </p:nvSpPr>
            <p:spPr bwMode="auto">
              <a:xfrm rot="-31252">
                <a:off x="3565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950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52" name="Text Box 32"/>
            <p:cNvSpPr txBox="1">
              <a:spLocks noChangeArrowheads="1"/>
            </p:cNvSpPr>
            <p:nvPr/>
          </p:nvSpPr>
          <p:spPr bwMode="auto">
            <a:xfrm>
              <a:off x="418" y="2101"/>
              <a:ext cx="496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1975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3 MV/m</a:t>
              </a:r>
            </a:p>
          </p:txBody>
        </p:sp>
        <p:sp>
          <p:nvSpPr>
            <p:cNvPr id="30753" name="Text Box 33"/>
            <p:cNvSpPr txBox="1">
              <a:spLocks noChangeArrowheads="1"/>
            </p:cNvSpPr>
            <p:nvPr/>
          </p:nvSpPr>
          <p:spPr bwMode="auto">
            <a:xfrm>
              <a:off x="3194" y="2101"/>
              <a:ext cx="543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1995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25 MV/m</a:t>
              </a:r>
            </a:p>
          </p:txBody>
        </p:sp>
        <p:sp>
          <p:nvSpPr>
            <p:cNvPr id="30754" name="Text Box 34"/>
            <p:cNvSpPr txBox="1">
              <a:spLocks noChangeArrowheads="1"/>
            </p:cNvSpPr>
            <p:nvPr/>
          </p:nvSpPr>
          <p:spPr bwMode="auto">
            <a:xfrm>
              <a:off x="2512" y="2101"/>
              <a:ext cx="513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1990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15 MV/m</a:t>
              </a:r>
            </a:p>
          </p:txBody>
        </p:sp>
        <p:sp>
          <p:nvSpPr>
            <p:cNvPr id="30755" name="Text Box 35"/>
            <p:cNvSpPr txBox="1">
              <a:spLocks noChangeArrowheads="1"/>
            </p:cNvSpPr>
            <p:nvPr/>
          </p:nvSpPr>
          <p:spPr bwMode="auto">
            <a:xfrm>
              <a:off x="4549" y="2101"/>
              <a:ext cx="649" cy="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 dirty="0" smtClean="0">
                  <a:solidFill>
                    <a:schemeClr val="tx1"/>
                  </a:solidFill>
                  <a:latin typeface="Arial" charset="0"/>
                </a:rPr>
                <a:t>2010</a:t>
              </a:r>
              <a:endParaRPr lang="sv-SE" sz="1400" b="1" dirty="0">
                <a:solidFill>
                  <a:schemeClr val="tx1"/>
                </a:solidFill>
                <a:latin typeface="Arial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 dirty="0">
                  <a:latin typeface="Arial" charset="0"/>
                </a:rPr>
                <a:t>5</a:t>
              </a:r>
              <a:r>
                <a:rPr lang="sv-SE" sz="1400" b="1" dirty="0" smtClean="0">
                  <a:solidFill>
                    <a:schemeClr val="tx1"/>
                  </a:solidFill>
                  <a:latin typeface="Arial" charset="0"/>
                </a:rPr>
                <a:t>0 </a:t>
              </a:r>
              <a:r>
                <a:rPr lang="sv-SE" sz="1400" b="1" dirty="0">
                  <a:solidFill>
                    <a:schemeClr val="tx1"/>
                  </a:solidFill>
                  <a:latin typeface="Arial" charset="0"/>
                </a:rPr>
                <a:t>MV/m</a:t>
              </a:r>
            </a:p>
          </p:txBody>
        </p:sp>
        <p:sp>
          <p:nvSpPr>
            <p:cNvPr id="30756" name="Text Box 36"/>
            <p:cNvSpPr txBox="1">
              <a:spLocks noChangeArrowheads="1"/>
            </p:cNvSpPr>
            <p:nvPr/>
          </p:nvSpPr>
          <p:spPr bwMode="auto">
            <a:xfrm>
              <a:off x="1820" y="2101"/>
              <a:ext cx="449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1985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6 MV/m</a:t>
              </a:r>
            </a:p>
          </p:txBody>
        </p:sp>
        <p:sp>
          <p:nvSpPr>
            <p:cNvPr id="30773" name="Text Box 53"/>
            <p:cNvSpPr txBox="1">
              <a:spLocks noChangeArrowheads="1"/>
            </p:cNvSpPr>
            <p:nvPr/>
          </p:nvSpPr>
          <p:spPr bwMode="auto">
            <a:xfrm>
              <a:off x="3822" y="2114"/>
              <a:ext cx="649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2000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40 MV/m</a:t>
              </a:r>
            </a:p>
          </p:txBody>
        </p:sp>
      </p:grpSp>
      <p:sp>
        <p:nvSpPr>
          <p:cNvPr id="30776" name="Rectangle 56"/>
          <p:cNvSpPr>
            <a:spLocks noChangeArrowheads="1"/>
          </p:cNvSpPr>
          <p:nvPr/>
        </p:nvSpPr>
        <p:spPr bwMode="auto">
          <a:xfrm>
            <a:off x="5672838" y="940031"/>
            <a:ext cx="175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High field Q-reduction</a:t>
            </a:r>
          </a:p>
        </p:txBody>
      </p:sp>
      <p:sp>
        <p:nvSpPr>
          <p:cNvPr id="30777" name="Rectangle 57"/>
          <p:cNvSpPr>
            <a:spLocks noChangeArrowheads="1"/>
          </p:cNvSpPr>
          <p:nvPr/>
        </p:nvSpPr>
        <p:spPr bwMode="auto">
          <a:xfrm>
            <a:off x="8452550" y="7210656"/>
            <a:ext cx="175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High field Q-reduction</a:t>
            </a:r>
          </a:p>
        </p:txBody>
      </p:sp>
      <p:sp>
        <p:nvSpPr>
          <p:cNvPr id="30778" name="Rectangle 58"/>
          <p:cNvSpPr>
            <a:spLocks noChangeArrowheads="1"/>
          </p:cNvSpPr>
          <p:nvPr/>
        </p:nvSpPr>
        <p:spPr bwMode="auto">
          <a:xfrm>
            <a:off x="6968238" y="4972281"/>
            <a:ext cx="206851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Further improved cavity shapes</a:t>
            </a:r>
          </a:p>
        </p:txBody>
      </p:sp>
      <p:sp>
        <p:nvSpPr>
          <p:cNvPr id="34" name="Oval 33"/>
          <p:cNvSpPr/>
          <p:nvPr/>
        </p:nvSpPr>
        <p:spPr bwMode="auto">
          <a:xfrm>
            <a:off x="3562754" y="859068"/>
            <a:ext cx="1743075" cy="839787"/>
          </a:xfrm>
          <a:prstGeom prst="ellipse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05140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breakdown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5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41" y="893955"/>
            <a:ext cx="2874853" cy="332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54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259" y="3140930"/>
            <a:ext cx="2613486" cy="293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54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332" y="969288"/>
            <a:ext cx="4892830" cy="170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5541" y="4216731"/>
            <a:ext cx="3017064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Thermal breakdown occurs when the heat generated on RF surface exceeds the heat conduction capacity from RF surface through cavity wall and </a:t>
            </a:r>
            <a:r>
              <a:rPr lang="en-US" sz="1800" dirty="0" err="1" smtClean="0"/>
              <a:t>Nb</a:t>
            </a:r>
            <a:r>
              <a:rPr lang="en-US" sz="1800" dirty="0" smtClean="0"/>
              <a:t>-He interface to liquid helium bath</a:t>
            </a:r>
            <a:endParaRPr lang="en-US" sz="1800" dirty="0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491197" y="3425903"/>
            <a:ext cx="257798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800" dirty="0" smtClean="0">
                <a:latin typeface="Times New Roman" pitchFamily="18" charset="0"/>
              </a:rPr>
              <a:t>Small size </a:t>
            </a:r>
            <a:r>
              <a:rPr lang="en-US" sz="1800" dirty="0">
                <a:latin typeface="Times New Roman" pitchFamily="18" charset="0"/>
              </a:rPr>
              <a:t>particles </a:t>
            </a:r>
            <a:r>
              <a:rPr lang="en-US" sz="1800" dirty="0" smtClean="0">
                <a:latin typeface="Times New Roman" pitchFamily="18" charset="0"/>
              </a:rPr>
              <a:t>on RF surface coupled with poor thermal conductivity of </a:t>
            </a:r>
            <a:r>
              <a:rPr lang="en-US" sz="1800" dirty="0" err="1" smtClean="0">
                <a:latin typeface="Times New Roman" pitchFamily="18" charset="0"/>
              </a:rPr>
              <a:t>Nb</a:t>
            </a:r>
            <a:r>
              <a:rPr lang="en-US" sz="1800" dirty="0" smtClean="0">
                <a:latin typeface="Times New Roman" pitchFamily="18" charset="0"/>
              </a:rPr>
              <a:t> wall at low temperatures can cause thermal breakdown </a:t>
            </a:r>
            <a:endParaRPr lang="en-US" sz="1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82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breakdown</a:t>
            </a:r>
            <a:endParaRPr lang="en-US" dirty="0"/>
          </a:p>
        </p:txBody>
      </p:sp>
      <p:pic>
        <p:nvPicPr>
          <p:cNvPr id="4464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237" y="844330"/>
            <a:ext cx="4345224" cy="367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64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14" y="4276222"/>
            <a:ext cx="3094496" cy="221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6468" name="Picture 4" descr="C:\Work\Presentations\Outreach\Summer2013_intern_talks\Cell#1 equator inspection r=151.5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14" y="2145510"/>
            <a:ext cx="2881957" cy="216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5416" y="728029"/>
            <a:ext cx="38623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Defects on niobium surface is a common occurrence especially close to the electron beam weld regions, where niobium melting (Tm=2700 K) and rapid solidification occur. </a:t>
            </a:r>
            <a:endParaRPr lang="en-US" sz="1800" dirty="0"/>
          </a:p>
        </p:txBody>
      </p:sp>
      <p:pic>
        <p:nvPicPr>
          <p:cNvPr id="45363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237" y="4646342"/>
            <a:ext cx="2685106" cy="175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363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343" y="4646342"/>
            <a:ext cx="1923624" cy="167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17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372175" y="967134"/>
            <a:ext cx="8610600" cy="5380038"/>
          </a:xfrm>
          <a:prstGeom prst="roundRect">
            <a:avLst>
              <a:gd name="adj" fmla="val 19530"/>
            </a:avLst>
          </a:prstGeom>
          <a:solidFill>
            <a:srgbClr val="3366F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660" tIns="8330" rIns="16660" bIns="8330" anchor="ctr"/>
          <a:lstStyle/>
          <a:p>
            <a:pPr algn="ctr" defTabSz="166688" eaLnBrk="1" hangingPunct="1"/>
            <a:endParaRPr lang="en-US" sz="400">
              <a:solidFill>
                <a:schemeClr val="tx1"/>
              </a:solidFill>
            </a:endParaRPr>
          </a:p>
        </p:txBody>
      </p:sp>
      <p:sp>
        <p:nvSpPr>
          <p:cNvPr id="30765" name="Rectangle 45"/>
          <p:cNvSpPr>
            <a:spLocks noChangeArrowheads="1"/>
          </p:cNvSpPr>
          <p:nvPr/>
        </p:nvSpPr>
        <p:spPr bwMode="auto">
          <a:xfrm>
            <a:off x="3775775" y="1789459"/>
            <a:ext cx="14112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High-purity Nb, sheet inspection, CBP, etc</a:t>
            </a:r>
          </a:p>
        </p:txBody>
      </p:sp>
      <p:sp>
        <p:nvSpPr>
          <p:cNvPr id="30764" name="Rectangle 44"/>
          <p:cNvSpPr>
            <a:spLocks noChangeArrowheads="1"/>
          </p:cNvSpPr>
          <p:nvPr/>
        </p:nvSpPr>
        <p:spPr bwMode="auto">
          <a:xfrm>
            <a:off x="2353375" y="5140672"/>
            <a:ext cx="15605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Improved cavity shape</a:t>
            </a:r>
          </a:p>
        </p:txBody>
      </p:sp>
      <p:sp>
        <p:nvSpPr>
          <p:cNvPr id="30758" name="Rectangle 38"/>
          <p:cNvSpPr>
            <a:spLocks noChangeArrowheads="1"/>
          </p:cNvSpPr>
          <p:nvPr/>
        </p:nvSpPr>
        <p:spPr bwMode="auto">
          <a:xfrm>
            <a:off x="2353375" y="3997672"/>
            <a:ext cx="1743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Electron multiplication</a:t>
            </a:r>
          </a:p>
        </p:txBody>
      </p:sp>
      <p:sp>
        <p:nvSpPr>
          <p:cNvPr id="30759" name="Rectangle 39"/>
          <p:cNvSpPr>
            <a:spLocks noChangeArrowheads="1"/>
          </p:cNvSpPr>
          <p:nvPr/>
        </p:nvSpPr>
        <p:spPr bwMode="auto">
          <a:xfrm>
            <a:off x="3604325" y="1036984"/>
            <a:ext cx="16367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Thermal breakdown</a:t>
            </a:r>
          </a:p>
        </p:txBody>
      </p:sp>
      <p:sp>
        <p:nvSpPr>
          <p:cNvPr id="30760" name="Rectangle 40"/>
          <p:cNvSpPr>
            <a:spLocks noChangeArrowheads="1"/>
          </p:cNvSpPr>
          <p:nvPr/>
        </p:nvSpPr>
        <p:spPr bwMode="auto">
          <a:xfrm>
            <a:off x="5020375" y="3921472"/>
            <a:ext cx="1274763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Electron field emission</a:t>
            </a:r>
          </a:p>
        </p:txBody>
      </p:sp>
      <p:sp>
        <p:nvSpPr>
          <p:cNvPr id="30761" name="Rectangle 41"/>
          <p:cNvSpPr>
            <a:spLocks noChangeArrowheads="1"/>
          </p:cNvSpPr>
          <p:nvPr/>
        </p:nvSpPr>
        <p:spPr bwMode="auto">
          <a:xfrm>
            <a:off x="7001575" y="4073872"/>
            <a:ext cx="1752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Quench</a:t>
            </a:r>
          </a:p>
        </p:txBody>
      </p:sp>
      <p:sp>
        <p:nvSpPr>
          <p:cNvPr id="30766" name="Rectangle 46"/>
          <p:cNvSpPr>
            <a:spLocks noChangeArrowheads="1"/>
          </p:cNvSpPr>
          <p:nvPr/>
        </p:nvSpPr>
        <p:spPr bwMode="auto">
          <a:xfrm>
            <a:off x="4871150" y="5054947"/>
            <a:ext cx="17795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High-pressure rinsing, cleanroom procedures</a:t>
            </a:r>
          </a:p>
        </p:txBody>
      </p:sp>
      <p:sp>
        <p:nvSpPr>
          <p:cNvPr id="30767" name="Rectangle 47"/>
          <p:cNvSpPr>
            <a:spLocks noChangeArrowheads="1"/>
          </p:cNvSpPr>
          <p:nvPr/>
        </p:nvSpPr>
        <p:spPr bwMode="auto">
          <a:xfrm>
            <a:off x="5460113" y="1819622"/>
            <a:ext cx="230028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Electropolishing, </a:t>
            </a:r>
          </a:p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low temperature baking, …</a:t>
            </a:r>
          </a:p>
        </p:txBody>
      </p:sp>
      <p:sp>
        <p:nvSpPr>
          <p:cNvPr id="30762" name="Text Box 42"/>
          <p:cNvSpPr txBox="1">
            <a:spLocks noChangeArrowheads="1"/>
          </p:cNvSpPr>
          <p:nvPr/>
        </p:nvSpPr>
        <p:spPr bwMode="auto">
          <a:xfrm>
            <a:off x="600775" y="4150072"/>
            <a:ext cx="135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Limitation:</a:t>
            </a:r>
          </a:p>
        </p:txBody>
      </p:sp>
      <p:sp>
        <p:nvSpPr>
          <p:cNvPr id="30763" name="Text Box 43"/>
          <p:cNvSpPr txBox="1">
            <a:spLocks noChangeArrowheads="1"/>
          </p:cNvSpPr>
          <p:nvPr/>
        </p:nvSpPr>
        <p:spPr bwMode="auto">
          <a:xfrm>
            <a:off x="740475" y="5293072"/>
            <a:ext cx="117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Solution:</a:t>
            </a:r>
          </a:p>
        </p:txBody>
      </p:sp>
      <p:sp>
        <p:nvSpPr>
          <p:cNvPr id="30771" name="Text Box 51"/>
          <p:cNvSpPr txBox="1">
            <a:spLocks noChangeArrowheads="1"/>
          </p:cNvSpPr>
          <p:nvPr/>
        </p:nvSpPr>
        <p:spPr bwMode="auto">
          <a:xfrm>
            <a:off x="797625" y="1021109"/>
            <a:ext cx="1352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Limitation:</a:t>
            </a:r>
          </a:p>
        </p:txBody>
      </p:sp>
      <p:sp>
        <p:nvSpPr>
          <p:cNvPr id="30772" name="Text Box 52"/>
          <p:cNvSpPr txBox="1">
            <a:spLocks noChangeArrowheads="1"/>
          </p:cNvSpPr>
          <p:nvPr/>
        </p:nvSpPr>
        <p:spPr bwMode="auto">
          <a:xfrm>
            <a:off x="937325" y="2164109"/>
            <a:ext cx="117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Solution:</a:t>
            </a:r>
          </a:p>
        </p:txBody>
      </p:sp>
      <p:grpSp>
        <p:nvGrpSpPr>
          <p:cNvPr id="30775" name="Group 55"/>
          <p:cNvGrpSpPr>
            <a:grpSpLocks/>
          </p:cNvGrpSpPr>
          <p:nvPr/>
        </p:nvGrpSpPr>
        <p:grpSpPr bwMode="auto">
          <a:xfrm>
            <a:off x="730950" y="2897534"/>
            <a:ext cx="8137525" cy="1071563"/>
            <a:chOff x="418" y="1796"/>
            <a:chExt cx="5126" cy="675"/>
          </a:xfrm>
        </p:grpSpPr>
        <p:grpSp>
          <p:nvGrpSpPr>
            <p:cNvPr id="30751" name="Group 31"/>
            <p:cNvGrpSpPr>
              <a:grpSpLocks/>
            </p:cNvGrpSpPr>
            <p:nvPr/>
          </p:nvGrpSpPr>
          <p:grpSpPr bwMode="auto">
            <a:xfrm>
              <a:off x="473" y="1796"/>
              <a:ext cx="5071" cy="270"/>
              <a:chOff x="581" y="855"/>
              <a:chExt cx="5071" cy="270"/>
            </a:xfrm>
          </p:grpSpPr>
          <p:sp>
            <p:nvSpPr>
              <p:cNvPr id="30743" name="AutoShape 23"/>
              <p:cNvSpPr>
                <a:spLocks noChangeArrowheads="1"/>
              </p:cNvSpPr>
              <p:nvPr/>
            </p:nvSpPr>
            <p:spPr bwMode="auto">
              <a:xfrm rot="2689">
                <a:off x="581" y="855"/>
                <a:ext cx="5071" cy="270"/>
              </a:xfrm>
              <a:prstGeom prst="rightArrow">
                <a:avLst>
                  <a:gd name="adj1" fmla="val 30685"/>
                  <a:gd name="adj2" fmla="val 113471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44" name="Line 24"/>
              <p:cNvSpPr>
                <a:spLocks noChangeShapeType="1"/>
              </p:cNvSpPr>
              <p:nvPr/>
            </p:nvSpPr>
            <p:spPr bwMode="auto">
              <a:xfrm rot="-31252">
                <a:off x="743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5" name="Line 25"/>
              <p:cNvSpPr>
                <a:spLocks noChangeShapeType="1"/>
              </p:cNvSpPr>
              <p:nvPr/>
            </p:nvSpPr>
            <p:spPr bwMode="auto">
              <a:xfrm rot="-31252">
                <a:off x="1448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6" name="Line 26"/>
              <p:cNvSpPr>
                <a:spLocks noChangeShapeType="1"/>
              </p:cNvSpPr>
              <p:nvPr/>
            </p:nvSpPr>
            <p:spPr bwMode="auto">
              <a:xfrm rot="-31252">
                <a:off x="2860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950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7" name="Line 27"/>
              <p:cNvSpPr>
                <a:spLocks noChangeShapeType="1"/>
              </p:cNvSpPr>
              <p:nvPr/>
            </p:nvSpPr>
            <p:spPr bwMode="auto">
              <a:xfrm rot="-31252">
                <a:off x="4271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FF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8" name="Line 28"/>
              <p:cNvSpPr>
                <a:spLocks noChangeShapeType="1"/>
              </p:cNvSpPr>
              <p:nvPr/>
            </p:nvSpPr>
            <p:spPr bwMode="auto">
              <a:xfrm rot="-31252">
                <a:off x="4977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9" name="Line 29"/>
              <p:cNvSpPr>
                <a:spLocks noChangeShapeType="1"/>
              </p:cNvSpPr>
              <p:nvPr/>
            </p:nvSpPr>
            <p:spPr bwMode="auto">
              <a:xfrm rot="-31252">
                <a:off x="2154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0" name="Line 30"/>
              <p:cNvSpPr>
                <a:spLocks noChangeShapeType="1"/>
              </p:cNvSpPr>
              <p:nvPr/>
            </p:nvSpPr>
            <p:spPr bwMode="auto">
              <a:xfrm rot="-31252">
                <a:off x="3565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950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52" name="Text Box 32"/>
            <p:cNvSpPr txBox="1">
              <a:spLocks noChangeArrowheads="1"/>
            </p:cNvSpPr>
            <p:nvPr/>
          </p:nvSpPr>
          <p:spPr bwMode="auto">
            <a:xfrm>
              <a:off x="418" y="2101"/>
              <a:ext cx="496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1975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3 MV/m</a:t>
              </a:r>
            </a:p>
          </p:txBody>
        </p:sp>
        <p:sp>
          <p:nvSpPr>
            <p:cNvPr id="30753" name="Text Box 33"/>
            <p:cNvSpPr txBox="1">
              <a:spLocks noChangeArrowheads="1"/>
            </p:cNvSpPr>
            <p:nvPr/>
          </p:nvSpPr>
          <p:spPr bwMode="auto">
            <a:xfrm>
              <a:off x="3194" y="2101"/>
              <a:ext cx="543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1995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25 MV/m</a:t>
              </a:r>
            </a:p>
          </p:txBody>
        </p:sp>
        <p:sp>
          <p:nvSpPr>
            <p:cNvPr id="30754" name="Text Box 34"/>
            <p:cNvSpPr txBox="1">
              <a:spLocks noChangeArrowheads="1"/>
            </p:cNvSpPr>
            <p:nvPr/>
          </p:nvSpPr>
          <p:spPr bwMode="auto">
            <a:xfrm>
              <a:off x="2512" y="2101"/>
              <a:ext cx="513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1990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15 MV/m</a:t>
              </a:r>
            </a:p>
          </p:txBody>
        </p:sp>
        <p:sp>
          <p:nvSpPr>
            <p:cNvPr id="30755" name="Text Box 35"/>
            <p:cNvSpPr txBox="1">
              <a:spLocks noChangeArrowheads="1"/>
            </p:cNvSpPr>
            <p:nvPr/>
          </p:nvSpPr>
          <p:spPr bwMode="auto">
            <a:xfrm>
              <a:off x="4549" y="2101"/>
              <a:ext cx="649" cy="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 dirty="0" smtClean="0">
                  <a:solidFill>
                    <a:schemeClr val="tx1"/>
                  </a:solidFill>
                  <a:latin typeface="Arial" charset="0"/>
                </a:rPr>
                <a:t>2010</a:t>
              </a:r>
              <a:endParaRPr lang="sv-SE" sz="1400" b="1" dirty="0">
                <a:solidFill>
                  <a:schemeClr val="tx1"/>
                </a:solidFill>
                <a:latin typeface="Arial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 dirty="0">
                  <a:latin typeface="Arial" charset="0"/>
                </a:rPr>
                <a:t>5</a:t>
              </a:r>
              <a:r>
                <a:rPr lang="sv-SE" sz="1400" b="1" dirty="0" smtClean="0">
                  <a:solidFill>
                    <a:schemeClr val="tx1"/>
                  </a:solidFill>
                  <a:latin typeface="Arial" charset="0"/>
                </a:rPr>
                <a:t>0 </a:t>
              </a:r>
              <a:r>
                <a:rPr lang="sv-SE" sz="1400" b="1" dirty="0">
                  <a:solidFill>
                    <a:schemeClr val="tx1"/>
                  </a:solidFill>
                  <a:latin typeface="Arial" charset="0"/>
                </a:rPr>
                <a:t>MV/m</a:t>
              </a:r>
            </a:p>
          </p:txBody>
        </p:sp>
        <p:sp>
          <p:nvSpPr>
            <p:cNvPr id="30756" name="Text Box 36"/>
            <p:cNvSpPr txBox="1">
              <a:spLocks noChangeArrowheads="1"/>
            </p:cNvSpPr>
            <p:nvPr/>
          </p:nvSpPr>
          <p:spPr bwMode="auto">
            <a:xfrm>
              <a:off x="1820" y="2101"/>
              <a:ext cx="449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1985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6 MV/m</a:t>
              </a:r>
            </a:p>
          </p:txBody>
        </p:sp>
        <p:sp>
          <p:nvSpPr>
            <p:cNvPr id="30773" name="Text Box 53"/>
            <p:cNvSpPr txBox="1">
              <a:spLocks noChangeArrowheads="1"/>
            </p:cNvSpPr>
            <p:nvPr/>
          </p:nvSpPr>
          <p:spPr bwMode="auto">
            <a:xfrm>
              <a:off x="3822" y="2114"/>
              <a:ext cx="649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2000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40 MV/m</a:t>
              </a:r>
            </a:p>
          </p:txBody>
        </p:sp>
      </p:grpSp>
      <p:sp>
        <p:nvSpPr>
          <p:cNvPr id="30776" name="Rectangle 56"/>
          <p:cNvSpPr>
            <a:spLocks noChangeArrowheads="1"/>
          </p:cNvSpPr>
          <p:nvPr/>
        </p:nvSpPr>
        <p:spPr bwMode="auto">
          <a:xfrm>
            <a:off x="5672838" y="1048097"/>
            <a:ext cx="175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High field Q-reduction</a:t>
            </a:r>
          </a:p>
        </p:txBody>
      </p:sp>
      <p:sp>
        <p:nvSpPr>
          <p:cNvPr id="30777" name="Rectangle 57"/>
          <p:cNvSpPr>
            <a:spLocks noChangeArrowheads="1"/>
          </p:cNvSpPr>
          <p:nvPr/>
        </p:nvSpPr>
        <p:spPr bwMode="auto">
          <a:xfrm>
            <a:off x="8452550" y="7318722"/>
            <a:ext cx="175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High field Q-reduction</a:t>
            </a:r>
          </a:p>
        </p:txBody>
      </p:sp>
      <p:sp>
        <p:nvSpPr>
          <p:cNvPr id="30778" name="Rectangle 58"/>
          <p:cNvSpPr>
            <a:spLocks noChangeArrowheads="1"/>
          </p:cNvSpPr>
          <p:nvPr/>
        </p:nvSpPr>
        <p:spPr bwMode="auto">
          <a:xfrm>
            <a:off x="6968238" y="5080347"/>
            <a:ext cx="206851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Further improved cavity shapes</a:t>
            </a:r>
          </a:p>
        </p:txBody>
      </p:sp>
      <p:sp>
        <p:nvSpPr>
          <p:cNvPr id="34" name="Oval 33"/>
          <p:cNvSpPr/>
          <p:nvPr/>
        </p:nvSpPr>
        <p:spPr bwMode="auto">
          <a:xfrm>
            <a:off x="4756482" y="3909625"/>
            <a:ext cx="1743075" cy="1085850"/>
          </a:xfrm>
          <a:prstGeom prst="ellipse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05140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Jefferson Lab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 descr="CEBAF_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1" y="925183"/>
            <a:ext cx="3475821" cy="5121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07505" y="4025551"/>
            <a:ext cx="5465441" cy="120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1" dirty="0"/>
              <a:t>Core Competencies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2D"/>
                </a:solidFill>
              </a:rPr>
              <a:t>Accelerator Science and Technology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2D"/>
                </a:solidFill>
              </a:rPr>
              <a:t>Large Scale User Facilities/Advanced Instrumentation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2D"/>
                </a:solidFill>
              </a:rPr>
              <a:t>Nuclear Physics</a:t>
            </a:r>
            <a:endParaRPr lang="en-US" sz="1600" b="1" dirty="0">
              <a:solidFill>
                <a:srgbClr val="00B050"/>
              </a:solidFill>
            </a:endParaRPr>
          </a:p>
          <a:p>
            <a:r>
              <a:rPr lang="en-US" sz="1600" b="1" dirty="0"/>
              <a:t>Mission Unique Facilities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642D"/>
                </a:solidFill>
              </a:rPr>
              <a:t>Continuous Electron Beam Accelerator Facility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642D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642D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642D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642D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642D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810294"/>
            <a:ext cx="5302696" cy="319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91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B9RI023_final_23sep201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300" y="762000"/>
            <a:ext cx="8153400" cy="5334000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field emission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miley Face 5"/>
          <p:cNvSpPr/>
          <p:nvPr/>
        </p:nvSpPr>
        <p:spPr bwMode="auto">
          <a:xfrm>
            <a:off x="7176212" y="3304658"/>
            <a:ext cx="416966" cy="453543"/>
          </a:xfrm>
          <a:prstGeom prst="smileyFac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4" name="Smiley Face 13"/>
          <p:cNvSpPr/>
          <p:nvPr/>
        </p:nvSpPr>
        <p:spPr bwMode="auto">
          <a:xfrm>
            <a:off x="7176212" y="3304659"/>
            <a:ext cx="416966" cy="453543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87262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B9RI023_complete_23sep201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750" y="762000"/>
            <a:ext cx="7810500" cy="5334000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field emission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miley Face 5"/>
          <p:cNvSpPr/>
          <p:nvPr/>
        </p:nvSpPr>
        <p:spPr bwMode="auto">
          <a:xfrm>
            <a:off x="7274964" y="3275378"/>
            <a:ext cx="416966" cy="453543"/>
          </a:xfrm>
          <a:prstGeom prst="smileyFac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4" name="Smiley Face 13"/>
          <p:cNvSpPr/>
          <p:nvPr/>
        </p:nvSpPr>
        <p:spPr bwMode="auto">
          <a:xfrm>
            <a:off x="7274964" y="3276966"/>
            <a:ext cx="416966" cy="453543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90916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field emission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1" descr="C:\Work\9-cell cavities\TB9RI023\TB9RI023_QandRadvsEacc_23sep2011_final_power_ris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3932" y="904553"/>
            <a:ext cx="6537973" cy="5052070"/>
          </a:xfrm>
          <a:prstGeom prst="rect">
            <a:avLst/>
          </a:prstGeom>
          <a:noFill/>
        </p:spPr>
      </p:pic>
      <p:sp>
        <p:nvSpPr>
          <p:cNvPr id="2" name="5-Point Star 1"/>
          <p:cNvSpPr/>
          <p:nvPr/>
        </p:nvSpPr>
        <p:spPr bwMode="auto">
          <a:xfrm>
            <a:off x="6288656" y="3381781"/>
            <a:ext cx="207034" cy="18388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98005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field emission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Work\9-cell cavities\TB9RI023\TB9RI023_QandRadvsEacc_23sep2011_initial_power_ris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1500" y="904553"/>
            <a:ext cx="6537973" cy="5052070"/>
          </a:xfrm>
          <a:prstGeom prst="rect">
            <a:avLst/>
          </a:prstGeom>
          <a:noFill/>
        </p:spPr>
      </p:pic>
      <p:sp>
        <p:nvSpPr>
          <p:cNvPr id="6" name="5-Point Star 5"/>
          <p:cNvSpPr/>
          <p:nvPr/>
        </p:nvSpPr>
        <p:spPr bwMode="auto">
          <a:xfrm>
            <a:off x="6288656" y="3399033"/>
            <a:ext cx="207034" cy="18388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10605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field emission</a:t>
            </a:r>
            <a:endParaRPr lang="en-US" dirty="0"/>
          </a:p>
        </p:txBody>
      </p:sp>
      <p:pic>
        <p:nvPicPr>
          <p:cNvPr id="459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810" y="1098581"/>
            <a:ext cx="47625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6599207" y="2398143"/>
            <a:ext cx="224287" cy="276045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6823494" y="2674188"/>
            <a:ext cx="1699400" cy="9172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H="1">
            <a:off x="4931608" y="2674188"/>
            <a:ext cx="1667600" cy="9172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/>
          <p:cNvSpPr/>
          <p:nvPr/>
        </p:nvSpPr>
        <p:spPr bwMode="auto">
          <a:xfrm>
            <a:off x="4931608" y="3591463"/>
            <a:ext cx="3591286" cy="244702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839511" y="3921591"/>
            <a:ext cx="399736" cy="327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>
              <a:rot lat="0" lon="0" rev="8400000"/>
            </a:lightRig>
          </a:scene3d>
          <a:sp3d prstMaterial="plastic">
            <a:bevelT w="190500" h="190500"/>
            <a:bevelB w="190500" h="190500"/>
            <a:contourClr>
              <a:schemeClr val="bg1">
                <a:lumMod val="75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5550441" y="3921591"/>
            <a:ext cx="399736" cy="327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>
              <a:rot lat="0" lon="0" rev="8400000"/>
            </a:lightRig>
          </a:scene3d>
          <a:sp3d prstMaterial="plastic">
            <a:bevelT w="190500" h="190500"/>
            <a:bevelB w="190500" h="190500"/>
            <a:contourClr>
              <a:schemeClr val="bg1">
                <a:lumMod val="75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261371" y="3921591"/>
            <a:ext cx="399736" cy="327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>
              <a:rot lat="0" lon="0" rev="8400000"/>
            </a:lightRig>
          </a:scene3d>
          <a:sp3d prstMaterial="plastic">
            <a:bevelT w="190500" h="190500"/>
            <a:bevelB w="190500" h="190500"/>
            <a:contourClr>
              <a:schemeClr val="bg1">
                <a:lumMod val="75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683232" y="3921591"/>
            <a:ext cx="399736" cy="327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>
              <a:rot lat="0" lon="0" rev="8400000"/>
            </a:lightRig>
          </a:scene3d>
          <a:sp3d prstMaterial="plastic">
            <a:bevelT w="190500" h="190500"/>
            <a:bevelB w="190500" h="190500"/>
            <a:contourClr>
              <a:schemeClr val="bg1">
                <a:lumMod val="75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972301" y="3921591"/>
            <a:ext cx="399736" cy="327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>
              <a:rot lat="0" lon="0" rev="8400000"/>
            </a:lightRig>
          </a:scene3d>
          <a:sp3d prstMaterial="plastic">
            <a:bevelT w="190500" h="190500"/>
            <a:bevelB w="190500" h="190500"/>
            <a:contourClr>
              <a:schemeClr val="bg1">
                <a:lumMod val="75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5078171" y="4117121"/>
            <a:ext cx="399736" cy="327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>
              <a:rot lat="0" lon="0" rev="8400000"/>
            </a:lightRig>
          </a:scene3d>
          <a:sp3d prstMaterial="plastic">
            <a:bevelT w="190500" h="190500"/>
            <a:bevelB w="190500" h="190500"/>
            <a:contourClr>
              <a:schemeClr val="bg1">
                <a:lumMod val="75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5789101" y="4117121"/>
            <a:ext cx="399736" cy="327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>
              <a:rot lat="0" lon="0" rev="8400000"/>
            </a:lightRig>
          </a:scene3d>
          <a:sp3d prstMaterial="plastic">
            <a:bevelT w="190500" h="190500"/>
            <a:bevelB w="190500" h="190500"/>
            <a:contourClr>
              <a:schemeClr val="bg1">
                <a:lumMod val="75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6500031" y="4117121"/>
            <a:ext cx="399736" cy="327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>
              <a:rot lat="0" lon="0" rev="8400000"/>
            </a:lightRig>
          </a:scene3d>
          <a:sp3d prstMaterial="plastic">
            <a:bevelT w="190500" h="190500"/>
            <a:bevelB w="190500" h="190500"/>
            <a:contourClr>
              <a:schemeClr val="bg1">
                <a:lumMod val="75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7921892" y="4117121"/>
            <a:ext cx="399736" cy="327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>
              <a:rot lat="0" lon="0" rev="8400000"/>
            </a:lightRig>
          </a:scene3d>
          <a:sp3d prstMaterial="plastic">
            <a:bevelT w="190500" h="190500"/>
            <a:bevelB w="190500" h="190500"/>
            <a:contourClr>
              <a:schemeClr val="bg1">
                <a:lumMod val="75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7210961" y="4117121"/>
            <a:ext cx="399736" cy="327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>
              <a:rot lat="0" lon="0" rev="8400000"/>
            </a:lightRig>
          </a:scene3d>
          <a:sp3d prstMaterial="plastic">
            <a:bevelT w="190500" h="190500"/>
            <a:bevelB w="190500" h="190500"/>
            <a:contourClr>
              <a:schemeClr val="bg1">
                <a:lumMod val="75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4845269" y="4582925"/>
            <a:ext cx="399736" cy="327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>
              <a:rot lat="0" lon="0" rev="8400000"/>
            </a:lightRig>
          </a:scene3d>
          <a:sp3d prstMaterial="plastic">
            <a:bevelT w="190500" h="190500"/>
            <a:bevelB w="190500" h="190500"/>
            <a:contourClr>
              <a:schemeClr val="bg1">
                <a:lumMod val="75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5556199" y="4582925"/>
            <a:ext cx="399736" cy="327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>
              <a:rot lat="0" lon="0" rev="8400000"/>
            </a:lightRig>
          </a:scene3d>
          <a:sp3d prstMaterial="plastic">
            <a:bevelT w="190500" h="190500"/>
            <a:bevelB w="190500" h="190500"/>
            <a:contourClr>
              <a:schemeClr val="bg1">
                <a:lumMod val="75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6267129" y="4582925"/>
            <a:ext cx="399736" cy="327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>
              <a:rot lat="0" lon="0" rev="8400000"/>
            </a:lightRig>
          </a:scene3d>
          <a:sp3d prstMaterial="plastic">
            <a:bevelT w="190500" h="190500"/>
            <a:bevelB w="190500" h="190500"/>
            <a:contourClr>
              <a:schemeClr val="bg1">
                <a:lumMod val="75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7688990" y="4582925"/>
            <a:ext cx="399736" cy="327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>
              <a:rot lat="0" lon="0" rev="8400000"/>
            </a:lightRig>
          </a:scene3d>
          <a:sp3d prstMaterial="plastic">
            <a:bevelT w="190500" h="190500"/>
            <a:bevelB w="190500" h="190500"/>
            <a:contourClr>
              <a:schemeClr val="bg1">
                <a:lumMod val="75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6978059" y="4582925"/>
            <a:ext cx="399736" cy="327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>
              <a:rot lat="0" lon="0" rev="8400000"/>
            </a:lightRig>
          </a:scene3d>
          <a:sp3d prstMaterial="plastic">
            <a:bevelT w="190500" h="190500"/>
            <a:bevelB w="190500" h="190500"/>
            <a:contourClr>
              <a:schemeClr val="bg1">
                <a:lumMod val="75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5083929" y="4778455"/>
            <a:ext cx="399736" cy="327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>
              <a:rot lat="0" lon="0" rev="8400000"/>
            </a:lightRig>
          </a:scene3d>
          <a:sp3d prstMaterial="plastic">
            <a:bevelT w="190500" h="190500"/>
            <a:bevelB w="190500" h="190500"/>
            <a:contourClr>
              <a:schemeClr val="bg1">
                <a:lumMod val="75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5794859" y="4778455"/>
            <a:ext cx="399736" cy="327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>
              <a:rot lat="0" lon="0" rev="8400000"/>
            </a:lightRig>
          </a:scene3d>
          <a:sp3d prstMaterial="plastic">
            <a:bevelT w="190500" h="190500"/>
            <a:bevelB w="190500" h="190500"/>
            <a:contourClr>
              <a:schemeClr val="bg1">
                <a:lumMod val="75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6505789" y="4778455"/>
            <a:ext cx="399736" cy="327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>
              <a:rot lat="0" lon="0" rev="8400000"/>
            </a:lightRig>
          </a:scene3d>
          <a:sp3d prstMaterial="plastic">
            <a:bevelT w="190500" h="190500"/>
            <a:bevelB w="190500" h="190500"/>
            <a:contourClr>
              <a:schemeClr val="bg1">
                <a:lumMod val="75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7927650" y="4778455"/>
            <a:ext cx="399736" cy="327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>
              <a:rot lat="0" lon="0" rev="8400000"/>
            </a:lightRig>
          </a:scene3d>
          <a:sp3d prstMaterial="plastic">
            <a:bevelT w="190500" h="190500"/>
            <a:bevelB w="190500" h="190500"/>
            <a:contourClr>
              <a:schemeClr val="bg1">
                <a:lumMod val="75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7216719" y="4778455"/>
            <a:ext cx="399736" cy="327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>
              <a:rot lat="0" lon="0" rev="8400000"/>
            </a:lightRig>
          </a:scene3d>
          <a:sp3d prstMaterial="plastic">
            <a:bevelT w="190500" h="190500"/>
            <a:bevelB w="190500" h="190500"/>
            <a:contourClr>
              <a:schemeClr val="bg1">
                <a:lumMod val="75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4868279" y="5261511"/>
            <a:ext cx="399736" cy="327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>
              <a:rot lat="0" lon="0" rev="8400000"/>
            </a:lightRig>
          </a:scene3d>
          <a:sp3d prstMaterial="plastic">
            <a:bevelT w="190500" h="190500"/>
            <a:bevelB w="190500" h="190500"/>
            <a:contourClr>
              <a:schemeClr val="bg1">
                <a:lumMod val="75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5579209" y="5261511"/>
            <a:ext cx="399736" cy="327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>
              <a:rot lat="0" lon="0" rev="8400000"/>
            </a:lightRig>
          </a:scene3d>
          <a:sp3d prstMaterial="plastic">
            <a:bevelT w="190500" h="190500"/>
            <a:bevelB w="190500" h="190500"/>
            <a:contourClr>
              <a:schemeClr val="bg1">
                <a:lumMod val="75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6290139" y="5261511"/>
            <a:ext cx="399736" cy="327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>
              <a:rot lat="0" lon="0" rev="8400000"/>
            </a:lightRig>
          </a:scene3d>
          <a:sp3d prstMaterial="plastic">
            <a:bevelT w="190500" h="190500"/>
            <a:bevelB w="190500" h="190500"/>
            <a:contourClr>
              <a:schemeClr val="bg1">
                <a:lumMod val="75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7712000" y="5261511"/>
            <a:ext cx="399736" cy="327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>
              <a:rot lat="0" lon="0" rev="8400000"/>
            </a:lightRig>
          </a:scene3d>
          <a:sp3d prstMaterial="plastic">
            <a:bevelT w="190500" h="190500"/>
            <a:bevelB w="190500" h="190500"/>
            <a:contourClr>
              <a:schemeClr val="bg1">
                <a:lumMod val="75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7001069" y="5261511"/>
            <a:ext cx="399736" cy="327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>
              <a:rot lat="0" lon="0" rev="8400000"/>
            </a:lightRig>
          </a:scene3d>
          <a:sp3d prstMaterial="plastic">
            <a:bevelT w="190500" h="190500"/>
            <a:bevelB w="190500" h="190500"/>
            <a:contourClr>
              <a:schemeClr val="bg1">
                <a:lumMod val="75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5106939" y="5457041"/>
            <a:ext cx="399736" cy="327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>
              <a:rot lat="0" lon="0" rev="8400000"/>
            </a:lightRig>
          </a:scene3d>
          <a:sp3d prstMaterial="plastic">
            <a:bevelT w="190500" h="190500"/>
            <a:bevelB w="190500" h="190500"/>
            <a:contourClr>
              <a:schemeClr val="bg1">
                <a:lumMod val="75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5817869" y="5457041"/>
            <a:ext cx="399736" cy="327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>
              <a:rot lat="0" lon="0" rev="8400000"/>
            </a:lightRig>
          </a:scene3d>
          <a:sp3d prstMaterial="plastic">
            <a:bevelT w="190500" h="190500"/>
            <a:bevelB w="190500" h="190500"/>
            <a:contourClr>
              <a:schemeClr val="bg1">
                <a:lumMod val="75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6442539" y="5482919"/>
            <a:ext cx="399736" cy="327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>
              <a:rot lat="0" lon="0" rev="8400000"/>
            </a:lightRig>
          </a:scene3d>
          <a:sp3d prstMaterial="plastic">
            <a:bevelT w="190500" h="190500"/>
            <a:bevelB w="190500" h="190500"/>
            <a:contourClr>
              <a:schemeClr val="bg1">
                <a:lumMod val="75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7950660" y="5457041"/>
            <a:ext cx="399736" cy="327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>
              <a:rot lat="0" lon="0" rev="8400000"/>
            </a:lightRig>
          </a:scene3d>
          <a:sp3d prstMaterial="plastic">
            <a:bevelT w="190500" h="190500"/>
            <a:bevelB w="190500" h="190500"/>
            <a:contourClr>
              <a:schemeClr val="bg1">
                <a:lumMod val="75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7239729" y="5457041"/>
            <a:ext cx="399736" cy="32725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isometricLeftDown"/>
            <a:lightRig rig="threePt" dir="t">
              <a:rot lat="0" lon="0" rev="8400000"/>
            </a:lightRig>
          </a:scene3d>
          <a:sp3d prstMaterial="plastic">
            <a:bevelT w="190500" h="190500"/>
            <a:bevelB w="190500" h="190500"/>
            <a:contourClr>
              <a:schemeClr val="bg1">
                <a:lumMod val="75000"/>
              </a:schemeClr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91" name="Oval 90"/>
          <p:cNvSpPr/>
          <p:nvPr/>
        </p:nvSpPr>
        <p:spPr bwMode="auto">
          <a:xfrm>
            <a:off x="6832773" y="3132825"/>
            <a:ext cx="168296" cy="160847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89" name="Freeform 88"/>
          <p:cNvSpPr/>
          <p:nvPr/>
        </p:nvSpPr>
        <p:spPr bwMode="auto">
          <a:xfrm rot="10800000">
            <a:off x="5828598" y="3547479"/>
            <a:ext cx="957532" cy="301929"/>
          </a:xfrm>
          <a:custGeom>
            <a:avLst/>
            <a:gdLst>
              <a:gd name="connsiteX0" fmla="*/ 0 w 957532"/>
              <a:gd name="connsiteY0" fmla="*/ 5 h 301929"/>
              <a:gd name="connsiteX1" fmla="*/ 215660 w 957532"/>
              <a:gd name="connsiteY1" fmla="*/ 301929 h 301929"/>
              <a:gd name="connsiteX2" fmla="*/ 457200 w 957532"/>
              <a:gd name="connsiteY2" fmla="*/ 5 h 301929"/>
              <a:gd name="connsiteX3" fmla="*/ 698739 w 957532"/>
              <a:gd name="connsiteY3" fmla="*/ 293303 h 301929"/>
              <a:gd name="connsiteX4" fmla="*/ 957532 w 957532"/>
              <a:gd name="connsiteY4" fmla="*/ 43137 h 301929"/>
              <a:gd name="connsiteX5" fmla="*/ 957532 w 957532"/>
              <a:gd name="connsiteY5" fmla="*/ 43137 h 301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7532" h="301929">
                <a:moveTo>
                  <a:pt x="0" y="5"/>
                </a:moveTo>
                <a:cubicBezTo>
                  <a:pt x="69730" y="150967"/>
                  <a:pt x="139460" y="301929"/>
                  <a:pt x="215660" y="301929"/>
                </a:cubicBezTo>
                <a:cubicBezTo>
                  <a:pt x="291860" y="301929"/>
                  <a:pt x="376687" y="1443"/>
                  <a:pt x="457200" y="5"/>
                </a:cubicBezTo>
                <a:cubicBezTo>
                  <a:pt x="537713" y="-1433"/>
                  <a:pt x="615350" y="286114"/>
                  <a:pt x="698739" y="293303"/>
                </a:cubicBezTo>
                <a:cubicBezTo>
                  <a:pt x="782128" y="300492"/>
                  <a:pt x="957532" y="43137"/>
                  <a:pt x="957532" y="43137"/>
                </a:cubicBezTo>
                <a:lnTo>
                  <a:pt x="957532" y="43137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94" name="Freeform 93"/>
          <p:cNvSpPr/>
          <p:nvPr/>
        </p:nvSpPr>
        <p:spPr bwMode="auto">
          <a:xfrm rot="18142099">
            <a:off x="7137688" y="3547480"/>
            <a:ext cx="957532" cy="301929"/>
          </a:xfrm>
          <a:custGeom>
            <a:avLst/>
            <a:gdLst>
              <a:gd name="connsiteX0" fmla="*/ 0 w 957532"/>
              <a:gd name="connsiteY0" fmla="*/ 5 h 301929"/>
              <a:gd name="connsiteX1" fmla="*/ 215660 w 957532"/>
              <a:gd name="connsiteY1" fmla="*/ 301929 h 301929"/>
              <a:gd name="connsiteX2" fmla="*/ 457200 w 957532"/>
              <a:gd name="connsiteY2" fmla="*/ 5 h 301929"/>
              <a:gd name="connsiteX3" fmla="*/ 698739 w 957532"/>
              <a:gd name="connsiteY3" fmla="*/ 293303 h 301929"/>
              <a:gd name="connsiteX4" fmla="*/ 957532 w 957532"/>
              <a:gd name="connsiteY4" fmla="*/ 43137 h 301929"/>
              <a:gd name="connsiteX5" fmla="*/ 957532 w 957532"/>
              <a:gd name="connsiteY5" fmla="*/ 43137 h 301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7532" h="301929">
                <a:moveTo>
                  <a:pt x="0" y="5"/>
                </a:moveTo>
                <a:cubicBezTo>
                  <a:pt x="69730" y="150967"/>
                  <a:pt x="139460" y="301929"/>
                  <a:pt x="215660" y="301929"/>
                </a:cubicBezTo>
                <a:cubicBezTo>
                  <a:pt x="291860" y="301929"/>
                  <a:pt x="376687" y="1443"/>
                  <a:pt x="457200" y="5"/>
                </a:cubicBezTo>
                <a:cubicBezTo>
                  <a:pt x="537713" y="-1433"/>
                  <a:pt x="615350" y="286114"/>
                  <a:pt x="698739" y="293303"/>
                </a:cubicBezTo>
                <a:cubicBezTo>
                  <a:pt x="782128" y="300492"/>
                  <a:pt x="957532" y="43137"/>
                  <a:pt x="957532" y="43137"/>
                </a:cubicBezTo>
                <a:lnTo>
                  <a:pt x="957532" y="43137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95" name="Freeform 94"/>
          <p:cNvSpPr/>
          <p:nvPr/>
        </p:nvSpPr>
        <p:spPr bwMode="auto">
          <a:xfrm rot="11137237">
            <a:off x="5841082" y="4145733"/>
            <a:ext cx="957532" cy="301929"/>
          </a:xfrm>
          <a:custGeom>
            <a:avLst/>
            <a:gdLst>
              <a:gd name="connsiteX0" fmla="*/ 0 w 957532"/>
              <a:gd name="connsiteY0" fmla="*/ 5 h 301929"/>
              <a:gd name="connsiteX1" fmla="*/ 215660 w 957532"/>
              <a:gd name="connsiteY1" fmla="*/ 301929 h 301929"/>
              <a:gd name="connsiteX2" fmla="*/ 457200 w 957532"/>
              <a:gd name="connsiteY2" fmla="*/ 5 h 301929"/>
              <a:gd name="connsiteX3" fmla="*/ 698739 w 957532"/>
              <a:gd name="connsiteY3" fmla="*/ 293303 h 301929"/>
              <a:gd name="connsiteX4" fmla="*/ 957532 w 957532"/>
              <a:gd name="connsiteY4" fmla="*/ 43137 h 301929"/>
              <a:gd name="connsiteX5" fmla="*/ 957532 w 957532"/>
              <a:gd name="connsiteY5" fmla="*/ 43137 h 301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7532" h="301929">
                <a:moveTo>
                  <a:pt x="0" y="5"/>
                </a:moveTo>
                <a:cubicBezTo>
                  <a:pt x="69730" y="150967"/>
                  <a:pt x="139460" y="301929"/>
                  <a:pt x="215660" y="301929"/>
                </a:cubicBezTo>
                <a:cubicBezTo>
                  <a:pt x="291860" y="301929"/>
                  <a:pt x="376687" y="1443"/>
                  <a:pt x="457200" y="5"/>
                </a:cubicBezTo>
                <a:cubicBezTo>
                  <a:pt x="537713" y="-1433"/>
                  <a:pt x="615350" y="286114"/>
                  <a:pt x="698739" y="293303"/>
                </a:cubicBezTo>
                <a:cubicBezTo>
                  <a:pt x="782128" y="300492"/>
                  <a:pt x="957532" y="43137"/>
                  <a:pt x="957532" y="43137"/>
                </a:cubicBezTo>
                <a:lnTo>
                  <a:pt x="957532" y="43137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96" name="Freeform 95"/>
          <p:cNvSpPr/>
          <p:nvPr/>
        </p:nvSpPr>
        <p:spPr bwMode="auto">
          <a:xfrm rot="8689530">
            <a:off x="6323894" y="5110546"/>
            <a:ext cx="957532" cy="301929"/>
          </a:xfrm>
          <a:custGeom>
            <a:avLst/>
            <a:gdLst>
              <a:gd name="connsiteX0" fmla="*/ 0 w 957532"/>
              <a:gd name="connsiteY0" fmla="*/ 5 h 301929"/>
              <a:gd name="connsiteX1" fmla="*/ 215660 w 957532"/>
              <a:gd name="connsiteY1" fmla="*/ 301929 h 301929"/>
              <a:gd name="connsiteX2" fmla="*/ 457200 w 957532"/>
              <a:gd name="connsiteY2" fmla="*/ 5 h 301929"/>
              <a:gd name="connsiteX3" fmla="*/ 698739 w 957532"/>
              <a:gd name="connsiteY3" fmla="*/ 293303 h 301929"/>
              <a:gd name="connsiteX4" fmla="*/ 957532 w 957532"/>
              <a:gd name="connsiteY4" fmla="*/ 43137 h 301929"/>
              <a:gd name="connsiteX5" fmla="*/ 957532 w 957532"/>
              <a:gd name="connsiteY5" fmla="*/ 43137 h 301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7532" h="301929">
                <a:moveTo>
                  <a:pt x="0" y="5"/>
                </a:moveTo>
                <a:cubicBezTo>
                  <a:pt x="69730" y="150967"/>
                  <a:pt x="139460" y="301929"/>
                  <a:pt x="215660" y="301929"/>
                </a:cubicBezTo>
                <a:cubicBezTo>
                  <a:pt x="291860" y="301929"/>
                  <a:pt x="376687" y="1443"/>
                  <a:pt x="457200" y="5"/>
                </a:cubicBezTo>
                <a:cubicBezTo>
                  <a:pt x="537713" y="-1433"/>
                  <a:pt x="615350" y="286114"/>
                  <a:pt x="698739" y="293303"/>
                </a:cubicBezTo>
                <a:cubicBezTo>
                  <a:pt x="782128" y="300492"/>
                  <a:pt x="957532" y="43137"/>
                  <a:pt x="957532" y="43137"/>
                </a:cubicBezTo>
                <a:lnTo>
                  <a:pt x="957532" y="43137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97" name="Freeform 96"/>
          <p:cNvSpPr/>
          <p:nvPr/>
        </p:nvSpPr>
        <p:spPr bwMode="auto">
          <a:xfrm rot="17918416">
            <a:off x="7766303" y="4945252"/>
            <a:ext cx="957532" cy="301929"/>
          </a:xfrm>
          <a:custGeom>
            <a:avLst/>
            <a:gdLst>
              <a:gd name="connsiteX0" fmla="*/ 0 w 957532"/>
              <a:gd name="connsiteY0" fmla="*/ 5 h 301929"/>
              <a:gd name="connsiteX1" fmla="*/ 215660 w 957532"/>
              <a:gd name="connsiteY1" fmla="*/ 301929 h 301929"/>
              <a:gd name="connsiteX2" fmla="*/ 457200 w 957532"/>
              <a:gd name="connsiteY2" fmla="*/ 5 h 301929"/>
              <a:gd name="connsiteX3" fmla="*/ 698739 w 957532"/>
              <a:gd name="connsiteY3" fmla="*/ 293303 h 301929"/>
              <a:gd name="connsiteX4" fmla="*/ 957532 w 957532"/>
              <a:gd name="connsiteY4" fmla="*/ 43137 h 301929"/>
              <a:gd name="connsiteX5" fmla="*/ 957532 w 957532"/>
              <a:gd name="connsiteY5" fmla="*/ 43137 h 301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7532" h="301929">
                <a:moveTo>
                  <a:pt x="0" y="5"/>
                </a:moveTo>
                <a:cubicBezTo>
                  <a:pt x="69730" y="150967"/>
                  <a:pt x="139460" y="301929"/>
                  <a:pt x="215660" y="301929"/>
                </a:cubicBezTo>
                <a:cubicBezTo>
                  <a:pt x="291860" y="301929"/>
                  <a:pt x="376687" y="1443"/>
                  <a:pt x="457200" y="5"/>
                </a:cubicBezTo>
                <a:cubicBezTo>
                  <a:pt x="537713" y="-1433"/>
                  <a:pt x="615350" y="286114"/>
                  <a:pt x="698739" y="293303"/>
                </a:cubicBezTo>
                <a:cubicBezTo>
                  <a:pt x="782128" y="300492"/>
                  <a:pt x="957532" y="43137"/>
                  <a:pt x="957532" y="43137"/>
                </a:cubicBezTo>
                <a:lnTo>
                  <a:pt x="957532" y="43137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pic>
        <p:nvPicPr>
          <p:cNvPr id="4597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386" y="3965767"/>
            <a:ext cx="27051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2" name="Straight Connector 91"/>
          <p:cNvCxnSpPr>
            <a:endCxn id="459781" idx="3"/>
          </p:cNvCxnSpPr>
          <p:nvPr/>
        </p:nvCxnSpPr>
        <p:spPr bwMode="auto">
          <a:xfrm>
            <a:off x="3821502" y="4778455"/>
            <a:ext cx="187984" cy="1636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/>
          <p:nvPr/>
        </p:nvCxnSpPr>
        <p:spPr bwMode="auto">
          <a:xfrm flipH="1">
            <a:off x="3830556" y="4944436"/>
            <a:ext cx="178278" cy="1653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>
            <a:stCxn id="459781" idx="3"/>
          </p:cNvCxnSpPr>
          <p:nvPr/>
        </p:nvCxnSpPr>
        <p:spPr bwMode="auto">
          <a:xfrm>
            <a:off x="4009486" y="4942080"/>
            <a:ext cx="286383" cy="23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3" name="Oval 102"/>
          <p:cNvSpPr/>
          <p:nvPr/>
        </p:nvSpPr>
        <p:spPr bwMode="auto">
          <a:xfrm>
            <a:off x="4135425" y="5562883"/>
            <a:ext cx="565973" cy="544619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/>
              </a:rPr>
              <a:t> 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4238182" y="560341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cxnSp>
        <p:nvCxnSpPr>
          <p:cNvPr id="106" name="Straight Connector 105"/>
          <p:cNvCxnSpPr/>
          <p:nvPr/>
        </p:nvCxnSpPr>
        <p:spPr bwMode="auto">
          <a:xfrm>
            <a:off x="4305694" y="4942878"/>
            <a:ext cx="104092" cy="61137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/>
          <p:nvPr/>
        </p:nvCxnSpPr>
        <p:spPr bwMode="auto">
          <a:xfrm flipH="1">
            <a:off x="4441924" y="6107502"/>
            <a:ext cx="4844" cy="3430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/>
          <p:cNvCxnSpPr/>
          <p:nvPr/>
        </p:nvCxnSpPr>
        <p:spPr bwMode="auto">
          <a:xfrm>
            <a:off x="4227102" y="6450508"/>
            <a:ext cx="42964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/>
          <p:cNvCxnSpPr/>
          <p:nvPr/>
        </p:nvCxnSpPr>
        <p:spPr bwMode="auto">
          <a:xfrm>
            <a:off x="4271079" y="6504166"/>
            <a:ext cx="35137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/>
          <p:nvPr/>
        </p:nvCxnSpPr>
        <p:spPr bwMode="auto">
          <a:xfrm>
            <a:off x="4330028" y="6567551"/>
            <a:ext cx="21927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5978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221" y="3755357"/>
            <a:ext cx="3355810" cy="312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9780" name="Picture 4" descr="Image result for roentgen x rays experimen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99" y="794098"/>
            <a:ext cx="1950048" cy="273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8291" y="3410031"/>
            <a:ext cx="2365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Wilhelm </a:t>
            </a:r>
            <a:r>
              <a:rPr lang="en-US" dirty="0" err="1"/>
              <a:t>Röntgen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56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1111E-6 2.96296E-6 L -0.00086 0.09166 L 0.03126 0.13078 L 0.03872 0.17847 L -0.01024 0.18865 L 0.03316 0.25648 L 0.04341 0.27037 L 0.05105 0.25902 L 0.10764 0.33819 L 0.11615 0.4037 " pathEditMode="relative" ptsTypes="AAAAAAAAAA">
                                      <p:cBhvr>
                                        <p:cTn id="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89" grpId="0" animBg="1"/>
      <p:bldP spid="94" grpId="0" animBg="1"/>
      <p:bldP spid="95" grpId="0" animBg="1"/>
      <p:bldP spid="96" grpId="0" animBg="1"/>
      <p:bldP spid="97" grpId="0" animBg="1"/>
      <p:bldP spid="103" grpId="0" animBg="1"/>
      <p:bldP spid="10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field emission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7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794890"/>
            <a:ext cx="69342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88257" y="3700787"/>
            <a:ext cx="37032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Φ</a:t>
            </a:r>
            <a:r>
              <a:rPr lang="en-US" dirty="0" smtClean="0"/>
              <a:t> – material work function</a:t>
            </a:r>
          </a:p>
          <a:p>
            <a:r>
              <a:rPr lang="en-US" dirty="0"/>
              <a:t>k – effective surface </a:t>
            </a:r>
            <a:r>
              <a:rPr lang="en-US" dirty="0" smtClean="0"/>
              <a:t>area</a:t>
            </a:r>
          </a:p>
          <a:p>
            <a:r>
              <a:rPr lang="en-US" dirty="0" smtClean="0"/>
              <a:t>E – electric field</a:t>
            </a:r>
          </a:p>
          <a:p>
            <a:r>
              <a:rPr lang="el-GR" dirty="0" smtClean="0"/>
              <a:t>β</a:t>
            </a:r>
            <a:r>
              <a:rPr lang="en-US" dirty="0" smtClean="0"/>
              <a:t> – field enhancement factor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855344" y="4896138"/>
            <a:ext cx="3936171" cy="2932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168" y="2709510"/>
            <a:ext cx="66389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 bwMode="auto">
          <a:xfrm>
            <a:off x="4060167" y="2820861"/>
            <a:ext cx="232913" cy="42269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764199" y="3382194"/>
            <a:ext cx="232913" cy="42269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1616" y="5434660"/>
            <a:ext cx="7547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Electron current is not expected from </a:t>
            </a:r>
            <a:r>
              <a:rPr lang="en-US" sz="1800" dirty="0" err="1" smtClean="0"/>
              <a:t>Nb</a:t>
            </a:r>
            <a:r>
              <a:rPr lang="en-US" sz="1800" dirty="0" smtClean="0"/>
              <a:t> surface below GV/m. </a:t>
            </a:r>
          </a:p>
          <a:p>
            <a:r>
              <a:rPr lang="en-US" sz="1800" dirty="0" smtClean="0"/>
              <a:t>Experiments with single-crystal </a:t>
            </a:r>
            <a:r>
              <a:rPr lang="en-US" sz="1800" dirty="0" err="1" smtClean="0"/>
              <a:t>Nb</a:t>
            </a:r>
            <a:r>
              <a:rPr lang="en-US" sz="1800" dirty="0" smtClean="0"/>
              <a:t> samples show FE onset higher than 1 GV/m</a:t>
            </a:r>
            <a:endParaRPr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0" y="3574054"/>
            <a:ext cx="24002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Fowler-</a:t>
            </a:r>
            <a:r>
              <a:rPr lang="en-US" dirty="0" err="1" smtClean="0"/>
              <a:t>Nordheim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33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field emission</a:t>
            </a:r>
            <a:endParaRPr lang="en-US" dirty="0"/>
          </a:p>
        </p:txBody>
      </p:sp>
      <p:pic>
        <p:nvPicPr>
          <p:cNvPr id="457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2" y="1155938"/>
            <a:ext cx="8646202" cy="376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40680" y="5469145"/>
            <a:ext cx="42010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 smtClean="0"/>
              <a:t>A. Dangwal et al., P</a:t>
            </a:r>
            <a:r>
              <a:rPr lang="en-US" sz="1600" dirty="0" smtClean="0"/>
              <a:t>RST-AB </a:t>
            </a:r>
            <a:r>
              <a:rPr lang="en-US" sz="1600" dirty="0"/>
              <a:t>12, 023501 (2009</a:t>
            </a:r>
            <a:r>
              <a:rPr lang="en-US" sz="1600" dirty="0" smtClean="0"/>
              <a:t>).</a:t>
            </a:r>
          </a:p>
          <a:p>
            <a:r>
              <a:rPr lang="en-US" sz="1600" dirty="0"/>
              <a:t>A. </a:t>
            </a:r>
            <a:r>
              <a:rPr lang="en-US" sz="1600" dirty="0" err="1" smtClean="0"/>
              <a:t>Navitski</a:t>
            </a:r>
            <a:r>
              <a:rPr lang="en-US" sz="1600" dirty="0" smtClean="0"/>
              <a:t> et al., PRST-AB </a:t>
            </a:r>
            <a:r>
              <a:rPr lang="en-US" sz="1600" b="1" dirty="0" smtClean="0"/>
              <a:t>16</a:t>
            </a:r>
            <a:r>
              <a:rPr lang="en-US" sz="1600" dirty="0"/>
              <a:t>, 112001 (2013).</a:t>
            </a:r>
          </a:p>
        </p:txBody>
      </p:sp>
      <p:pic>
        <p:nvPicPr>
          <p:cNvPr id="45773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2" y="4925680"/>
            <a:ext cx="3040772" cy="190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9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field emission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2152"/>
          <a:stretch/>
        </p:blipFill>
        <p:spPr bwMode="auto">
          <a:xfrm>
            <a:off x="3272289" y="1075464"/>
            <a:ext cx="2797539" cy="251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8" t="4526" r="30429" b="54253"/>
          <a:stretch/>
        </p:blipFill>
        <p:spPr bwMode="auto">
          <a:xfrm>
            <a:off x="6219644" y="1217006"/>
            <a:ext cx="2700069" cy="217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28" b="4418"/>
          <a:stretch/>
        </p:blipFill>
        <p:spPr bwMode="auto">
          <a:xfrm>
            <a:off x="72833" y="1385222"/>
            <a:ext cx="2985711" cy="440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8" t="50000" r="35152"/>
          <a:stretch/>
        </p:blipFill>
        <p:spPr bwMode="auto">
          <a:xfrm>
            <a:off x="3397369" y="3706952"/>
            <a:ext cx="2349262" cy="263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219644" y="3922292"/>
            <a:ext cx="25879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Intrinsic FE measurements revealed </a:t>
            </a:r>
            <a:r>
              <a:rPr lang="en-US" sz="1600" dirty="0" smtClean="0"/>
              <a:t>anisotropic </a:t>
            </a:r>
            <a:r>
              <a:rPr lang="en-US" sz="1600" dirty="0"/>
              <a:t>values of 4.02 and 3.8 for (111) and (100) orientations </a:t>
            </a:r>
            <a:r>
              <a:rPr lang="en-US" sz="1600" dirty="0" smtClean="0"/>
              <a:t>of </a:t>
            </a:r>
            <a:r>
              <a:rPr lang="en-US" sz="1600" dirty="0" err="1" smtClean="0"/>
              <a:t>Nb</a:t>
            </a:r>
            <a:r>
              <a:rPr lang="en-US" sz="1600" dirty="0"/>
              <a:t>, respectively.</a:t>
            </a:r>
          </a:p>
        </p:txBody>
      </p:sp>
    </p:spTree>
    <p:extLst>
      <p:ext uri="{BB962C8B-B14F-4D97-AF65-F5344CB8AC3E}">
        <p14:creationId xmlns:p14="http://schemas.microsoft.com/office/powerpoint/2010/main" val="421735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field emission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064" y="4148438"/>
            <a:ext cx="5804761" cy="214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54006"/>
            <a:ext cx="3398808" cy="263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33745" y="3652200"/>
            <a:ext cx="1854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Tip-on-tip model</a:t>
            </a:r>
            <a:endParaRPr lang="en-US" sz="1800" dirty="0"/>
          </a:p>
        </p:txBody>
      </p:sp>
      <p:pic>
        <p:nvPicPr>
          <p:cNvPr id="4689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43" y="854007"/>
            <a:ext cx="3391687" cy="2505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41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field emission</a:t>
            </a:r>
          </a:p>
        </p:txBody>
      </p:sp>
      <p:pic>
        <p:nvPicPr>
          <p:cNvPr id="458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73" y="802396"/>
            <a:ext cx="7363968" cy="55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02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08919" y="240539"/>
            <a:ext cx="8464378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mtClean="0">
                <a:solidFill>
                  <a:schemeClr val="accent2"/>
                </a:solidFill>
              </a:rPr>
              <a:t>CEBAF @ 12 GeV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10" name="Group 341"/>
          <p:cNvGrpSpPr/>
          <p:nvPr/>
        </p:nvGrpSpPr>
        <p:grpSpPr>
          <a:xfrm>
            <a:off x="1030381" y="992153"/>
            <a:ext cx="8151962" cy="4942936"/>
            <a:chOff x="1052464" y="1790700"/>
            <a:chExt cx="7253336" cy="4457698"/>
          </a:xfrm>
        </p:grpSpPr>
        <p:grpSp>
          <p:nvGrpSpPr>
            <p:cNvPr id="11" name="Group 327"/>
            <p:cNvGrpSpPr>
              <a:grpSpLocks/>
            </p:cNvGrpSpPr>
            <p:nvPr/>
          </p:nvGrpSpPr>
          <p:grpSpPr bwMode="auto">
            <a:xfrm>
              <a:off x="1052464" y="1790700"/>
              <a:ext cx="6314413" cy="4457698"/>
              <a:chOff x="190503" y="1524000"/>
              <a:chExt cx="6275386" cy="4610105"/>
            </a:xfrm>
          </p:grpSpPr>
          <p:grpSp>
            <p:nvGrpSpPr>
              <p:cNvPr id="15" name="Group 408"/>
              <p:cNvGrpSpPr>
                <a:grpSpLocks/>
              </p:cNvGrpSpPr>
              <p:nvPr/>
            </p:nvGrpSpPr>
            <p:grpSpPr bwMode="auto">
              <a:xfrm>
                <a:off x="3810001" y="1524000"/>
                <a:ext cx="2655888" cy="1509713"/>
                <a:chOff x="2400" y="960"/>
                <a:chExt cx="1673" cy="951"/>
              </a:xfrm>
            </p:grpSpPr>
            <p:grpSp>
              <p:nvGrpSpPr>
                <p:cNvPr id="321" name="Group 407"/>
                <p:cNvGrpSpPr>
                  <a:grpSpLocks/>
                </p:cNvGrpSpPr>
                <p:nvPr/>
              </p:nvGrpSpPr>
              <p:grpSpPr bwMode="auto">
                <a:xfrm>
                  <a:off x="2477" y="960"/>
                  <a:ext cx="1596" cy="912"/>
                  <a:chOff x="2477" y="960"/>
                  <a:chExt cx="1596" cy="912"/>
                </a:xfrm>
              </p:grpSpPr>
              <p:sp>
                <p:nvSpPr>
                  <p:cNvPr id="323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05" y="1053"/>
                    <a:ext cx="468" cy="20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/>
                    <a:r>
                      <a: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New Hall</a:t>
                    </a:r>
                  </a:p>
                </p:txBody>
              </p:sp>
              <p:sp>
                <p:nvSpPr>
                  <p:cNvPr id="324" name="Line 7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477" y="1870"/>
                    <a:ext cx="0" cy="2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5" name="Freeform 318"/>
                  <p:cNvSpPr>
                    <a:spLocks/>
                  </p:cNvSpPr>
                  <p:nvPr/>
                </p:nvSpPr>
                <p:spPr bwMode="auto">
                  <a:xfrm>
                    <a:off x="3303" y="1036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6" name="Freeform 319"/>
                  <p:cNvSpPr>
                    <a:spLocks/>
                  </p:cNvSpPr>
                  <p:nvPr/>
                </p:nvSpPr>
                <p:spPr bwMode="auto">
                  <a:xfrm>
                    <a:off x="3303" y="1036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7" name="Freeform 320"/>
                  <p:cNvSpPr>
                    <a:spLocks/>
                  </p:cNvSpPr>
                  <p:nvPr/>
                </p:nvSpPr>
                <p:spPr bwMode="auto">
                  <a:xfrm>
                    <a:off x="3303" y="960"/>
                    <a:ext cx="323" cy="115"/>
                  </a:xfrm>
                  <a:custGeom>
                    <a:avLst/>
                    <a:gdLst>
                      <a:gd name="T0" fmla="*/ 239 w 323"/>
                      <a:gd name="T1" fmla="*/ 0 h 117"/>
                      <a:gd name="T2" fmla="*/ 0 w 323"/>
                      <a:gd name="T3" fmla="*/ 66 h 117"/>
                      <a:gd name="T4" fmla="*/ 89 w 323"/>
                      <a:gd name="T5" fmla="*/ 97 h 117"/>
                      <a:gd name="T6" fmla="*/ 323 w 323"/>
                      <a:gd name="T7" fmla="*/ 24 h 117"/>
                      <a:gd name="T8" fmla="*/ 239 w 323"/>
                      <a:gd name="T9" fmla="*/ 0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23"/>
                      <a:gd name="T16" fmla="*/ 0 h 117"/>
                      <a:gd name="T17" fmla="*/ 323 w 323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23" h="117">
                        <a:moveTo>
                          <a:pt x="239" y="0"/>
                        </a:moveTo>
                        <a:lnTo>
                          <a:pt x="0" y="76"/>
                        </a:lnTo>
                        <a:lnTo>
                          <a:pt x="89" y="117"/>
                        </a:lnTo>
                        <a:lnTo>
                          <a:pt x="323" y="24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8" name="Freeform 321"/>
                  <p:cNvSpPr>
                    <a:spLocks/>
                  </p:cNvSpPr>
                  <p:nvPr/>
                </p:nvSpPr>
                <p:spPr bwMode="auto">
                  <a:xfrm>
                    <a:off x="3303" y="960"/>
                    <a:ext cx="323" cy="115"/>
                  </a:xfrm>
                  <a:custGeom>
                    <a:avLst/>
                    <a:gdLst>
                      <a:gd name="T0" fmla="*/ 239 w 323"/>
                      <a:gd name="T1" fmla="*/ 0 h 117"/>
                      <a:gd name="T2" fmla="*/ 0 w 323"/>
                      <a:gd name="T3" fmla="*/ 66 h 117"/>
                      <a:gd name="T4" fmla="*/ 89 w 323"/>
                      <a:gd name="T5" fmla="*/ 97 h 117"/>
                      <a:gd name="T6" fmla="*/ 323 w 323"/>
                      <a:gd name="T7" fmla="*/ 24 h 11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23"/>
                      <a:gd name="T13" fmla="*/ 0 h 117"/>
                      <a:gd name="T14" fmla="*/ 323 w 323"/>
                      <a:gd name="T15" fmla="*/ 117 h 11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23" h="117">
                        <a:moveTo>
                          <a:pt x="239" y="0"/>
                        </a:moveTo>
                        <a:lnTo>
                          <a:pt x="0" y="76"/>
                        </a:lnTo>
                        <a:lnTo>
                          <a:pt x="89" y="117"/>
                        </a:lnTo>
                        <a:lnTo>
                          <a:pt x="323" y="24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9" name="Freeform 322"/>
                  <p:cNvSpPr>
                    <a:spLocks/>
                  </p:cNvSpPr>
                  <p:nvPr/>
                </p:nvSpPr>
                <p:spPr bwMode="auto">
                  <a:xfrm>
                    <a:off x="3392" y="986"/>
                    <a:ext cx="236" cy="177"/>
                  </a:xfrm>
                  <a:custGeom>
                    <a:avLst/>
                    <a:gdLst>
                      <a:gd name="T0" fmla="*/ 0 w 236"/>
                      <a:gd name="T1" fmla="*/ 150 h 180"/>
                      <a:gd name="T2" fmla="*/ 0 w 236"/>
                      <a:gd name="T3" fmla="*/ 80 h 180"/>
                      <a:gd name="T4" fmla="*/ 236 w 236"/>
                      <a:gd name="T5" fmla="*/ 0 h 180"/>
                      <a:gd name="T6" fmla="*/ 234 w 236"/>
                      <a:gd name="T7" fmla="*/ 77 h 180"/>
                      <a:gd name="T8" fmla="*/ 0 w 236"/>
                      <a:gd name="T9" fmla="*/ 150 h 1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6"/>
                      <a:gd name="T16" fmla="*/ 0 h 180"/>
                      <a:gd name="T17" fmla="*/ 236 w 236"/>
                      <a:gd name="T18" fmla="*/ 180 h 1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6" h="180">
                        <a:moveTo>
                          <a:pt x="0" y="180"/>
                        </a:moveTo>
                        <a:lnTo>
                          <a:pt x="0" y="91"/>
                        </a:lnTo>
                        <a:lnTo>
                          <a:pt x="236" y="0"/>
                        </a:lnTo>
                        <a:lnTo>
                          <a:pt x="234" y="87"/>
                        </a:lnTo>
                        <a:lnTo>
                          <a:pt x="0" y="180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0" name="Freeform 323"/>
                  <p:cNvSpPr>
                    <a:spLocks/>
                  </p:cNvSpPr>
                  <p:nvPr/>
                </p:nvSpPr>
                <p:spPr bwMode="auto">
                  <a:xfrm>
                    <a:off x="3392" y="986"/>
                    <a:ext cx="236" cy="177"/>
                  </a:xfrm>
                  <a:custGeom>
                    <a:avLst/>
                    <a:gdLst>
                      <a:gd name="T0" fmla="*/ 0 w 236"/>
                      <a:gd name="T1" fmla="*/ 150 h 180"/>
                      <a:gd name="T2" fmla="*/ 0 w 236"/>
                      <a:gd name="T3" fmla="*/ 80 h 180"/>
                      <a:gd name="T4" fmla="*/ 236 w 236"/>
                      <a:gd name="T5" fmla="*/ 0 h 180"/>
                      <a:gd name="T6" fmla="*/ 234 w 236"/>
                      <a:gd name="T7" fmla="*/ 77 h 180"/>
                      <a:gd name="T8" fmla="*/ 0 w 236"/>
                      <a:gd name="T9" fmla="*/ 150 h 1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6"/>
                      <a:gd name="T16" fmla="*/ 0 h 180"/>
                      <a:gd name="T17" fmla="*/ 236 w 236"/>
                      <a:gd name="T18" fmla="*/ 180 h 1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6" h="180">
                        <a:moveTo>
                          <a:pt x="0" y="180"/>
                        </a:moveTo>
                        <a:lnTo>
                          <a:pt x="0" y="91"/>
                        </a:lnTo>
                        <a:lnTo>
                          <a:pt x="236" y="0"/>
                        </a:lnTo>
                        <a:lnTo>
                          <a:pt x="234" y="87"/>
                        </a:lnTo>
                        <a:lnTo>
                          <a:pt x="0" y="18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1" name="Freeform 324"/>
                  <p:cNvSpPr>
                    <a:spLocks noEditPoints="1"/>
                  </p:cNvSpPr>
                  <p:nvPr/>
                </p:nvSpPr>
                <p:spPr bwMode="auto">
                  <a:xfrm>
                    <a:off x="3452" y="1006"/>
                    <a:ext cx="90" cy="106"/>
                  </a:xfrm>
                  <a:custGeom>
                    <a:avLst/>
                    <a:gdLst>
                      <a:gd name="T0" fmla="*/ 42 w 90"/>
                      <a:gd name="T1" fmla="*/ 19 h 108"/>
                      <a:gd name="T2" fmla="*/ 48 w 90"/>
                      <a:gd name="T3" fmla="*/ 19 h 108"/>
                      <a:gd name="T4" fmla="*/ 53 w 90"/>
                      <a:gd name="T5" fmla="*/ 21 h 108"/>
                      <a:gd name="T6" fmla="*/ 59 w 90"/>
                      <a:gd name="T7" fmla="*/ 22 h 108"/>
                      <a:gd name="T8" fmla="*/ 63 w 90"/>
                      <a:gd name="T9" fmla="*/ 27 h 108"/>
                      <a:gd name="T10" fmla="*/ 64 w 90"/>
                      <a:gd name="T11" fmla="*/ 27 h 108"/>
                      <a:gd name="T12" fmla="*/ 66 w 90"/>
                      <a:gd name="T13" fmla="*/ 33 h 108"/>
                      <a:gd name="T14" fmla="*/ 66 w 90"/>
                      <a:gd name="T15" fmla="*/ 42 h 108"/>
                      <a:gd name="T16" fmla="*/ 66 w 90"/>
                      <a:gd name="T17" fmla="*/ 53 h 108"/>
                      <a:gd name="T18" fmla="*/ 64 w 90"/>
                      <a:gd name="T19" fmla="*/ 63 h 108"/>
                      <a:gd name="T20" fmla="*/ 61 w 90"/>
                      <a:gd name="T21" fmla="*/ 70 h 108"/>
                      <a:gd name="T22" fmla="*/ 55 w 90"/>
                      <a:gd name="T23" fmla="*/ 73 h 108"/>
                      <a:gd name="T24" fmla="*/ 50 w 90"/>
                      <a:gd name="T25" fmla="*/ 74 h 108"/>
                      <a:gd name="T26" fmla="*/ 42 w 90"/>
                      <a:gd name="T27" fmla="*/ 75 h 108"/>
                      <a:gd name="T28" fmla="*/ 20 w 90"/>
                      <a:gd name="T29" fmla="*/ 75 h 108"/>
                      <a:gd name="T30" fmla="*/ 20 w 90"/>
                      <a:gd name="T31" fmla="*/ 19 h 108"/>
                      <a:gd name="T32" fmla="*/ 42 w 90"/>
                      <a:gd name="T33" fmla="*/ 19 h 108"/>
                      <a:gd name="T34" fmla="*/ 46 w 90"/>
                      <a:gd name="T35" fmla="*/ 0 h 108"/>
                      <a:gd name="T36" fmla="*/ 0 w 90"/>
                      <a:gd name="T37" fmla="*/ 0 h 108"/>
                      <a:gd name="T38" fmla="*/ 0 w 90"/>
                      <a:gd name="T39" fmla="*/ 88 h 108"/>
                      <a:gd name="T40" fmla="*/ 46 w 90"/>
                      <a:gd name="T41" fmla="*/ 88 h 108"/>
                      <a:gd name="T42" fmla="*/ 61 w 90"/>
                      <a:gd name="T43" fmla="*/ 84 h 108"/>
                      <a:gd name="T44" fmla="*/ 72 w 90"/>
                      <a:gd name="T45" fmla="*/ 79 h 108"/>
                      <a:gd name="T46" fmla="*/ 81 w 90"/>
                      <a:gd name="T47" fmla="*/ 74 h 108"/>
                      <a:gd name="T48" fmla="*/ 89 w 90"/>
                      <a:gd name="T49" fmla="*/ 61 h 108"/>
                      <a:gd name="T50" fmla="*/ 90 w 90"/>
                      <a:gd name="T51" fmla="*/ 40 h 108"/>
                      <a:gd name="T52" fmla="*/ 89 w 90"/>
                      <a:gd name="T53" fmla="*/ 33 h 108"/>
                      <a:gd name="T54" fmla="*/ 89 w 90"/>
                      <a:gd name="T55" fmla="*/ 27 h 108"/>
                      <a:gd name="T56" fmla="*/ 85 w 90"/>
                      <a:gd name="T57" fmla="*/ 24 h 108"/>
                      <a:gd name="T58" fmla="*/ 81 w 90"/>
                      <a:gd name="T59" fmla="*/ 15 h 108"/>
                      <a:gd name="T60" fmla="*/ 76 w 90"/>
                      <a:gd name="T61" fmla="*/ 9 h 108"/>
                      <a:gd name="T62" fmla="*/ 68 w 90"/>
                      <a:gd name="T63" fmla="*/ 6 h 108"/>
                      <a:gd name="T64" fmla="*/ 63 w 90"/>
                      <a:gd name="T65" fmla="*/ 2 h 108"/>
                      <a:gd name="T66" fmla="*/ 55 w 90"/>
                      <a:gd name="T67" fmla="*/ 0 h 108"/>
                      <a:gd name="T68" fmla="*/ 46 w 90"/>
                      <a:gd name="T69" fmla="*/ 0 h 108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90"/>
                      <a:gd name="T106" fmla="*/ 0 h 108"/>
                      <a:gd name="T107" fmla="*/ 90 w 90"/>
                      <a:gd name="T108" fmla="*/ 108 h 108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90" h="108">
                        <a:moveTo>
                          <a:pt x="42" y="19"/>
                        </a:moveTo>
                        <a:lnTo>
                          <a:pt x="48" y="19"/>
                        </a:lnTo>
                        <a:lnTo>
                          <a:pt x="53" y="21"/>
                        </a:lnTo>
                        <a:lnTo>
                          <a:pt x="59" y="22"/>
                        </a:lnTo>
                        <a:lnTo>
                          <a:pt x="63" y="28"/>
                        </a:lnTo>
                        <a:lnTo>
                          <a:pt x="64" y="34"/>
                        </a:lnTo>
                        <a:lnTo>
                          <a:pt x="66" y="43"/>
                        </a:lnTo>
                        <a:lnTo>
                          <a:pt x="66" y="52"/>
                        </a:lnTo>
                        <a:lnTo>
                          <a:pt x="66" y="63"/>
                        </a:lnTo>
                        <a:lnTo>
                          <a:pt x="64" y="73"/>
                        </a:lnTo>
                        <a:lnTo>
                          <a:pt x="61" y="80"/>
                        </a:lnTo>
                        <a:lnTo>
                          <a:pt x="55" y="86"/>
                        </a:lnTo>
                        <a:lnTo>
                          <a:pt x="50" y="87"/>
                        </a:lnTo>
                        <a:lnTo>
                          <a:pt x="42" y="89"/>
                        </a:lnTo>
                        <a:lnTo>
                          <a:pt x="20" y="89"/>
                        </a:lnTo>
                        <a:lnTo>
                          <a:pt x="20" y="19"/>
                        </a:lnTo>
                        <a:lnTo>
                          <a:pt x="42" y="19"/>
                        </a:lnTo>
                        <a:close/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0" y="108"/>
                        </a:lnTo>
                        <a:lnTo>
                          <a:pt x="46" y="108"/>
                        </a:lnTo>
                        <a:lnTo>
                          <a:pt x="61" y="104"/>
                        </a:lnTo>
                        <a:lnTo>
                          <a:pt x="72" y="98"/>
                        </a:lnTo>
                        <a:lnTo>
                          <a:pt x="81" y="87"/>
                        </a:lnTo>
                        <a:lnTo>
                          <a:pt x="89" y="71"/>
                        </a:lnTo>
                        <a:lnTo>
                          <a:pt x="90" y="50"/>
                        </a:lnTo>
                        <a:lnTo>
                          <a:pt x="89" y="43"/>
                        </a:lnTo>
                        <a:lnTo>
                          <a:pt x="89" y="34"/>
                        </a:lnTo>
                        <a:lnTo>
                          <a:pt x="85" y="24"/>
                        </a:lnTo>
                        <a:lnTo>
                          <a:pt x="81" y="15"/>
                        </a:lnTo>
                        <a:lnTo>
                          <a:pt x="76" y="9"/>
                        </a:lnTo>
                        <a:lnTo>
                          <a:pt x="68" y="6"/>
                        </a:lnTo>
                        <a:lnTo>
                          <a:pt x="63" y="2"/>
                        </a:lnTo>
                        <a:lnTo>
                          <a:pt x="55" y="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2" name="Freeform 325"/>
                  <p:cNvSpPr>
                    <a:spLocks/>
                  </p:cNvSpPr>
                  <p:nvPr/>
                </p:nvSpPr>
                <p:spPr bwMode="auto">
                  <a:xfrm>
                    <a:off x="3472" y="1025"/>
                    <a:ext cx="46" cy="69"/>
                  </a:xfrm>
                  <a:custGeom>
                    <a:avLst/>
                    <a:gdLst>
                      <a:gd name="T0" fmla="*/ 22 w 46"/>
                      <a:gd name="T1" fmla="*/ 0 h 70"/>
                      <a:gd name="T2" fmla="*/ 28 w 46"/>
                      <a:gd name="T3" fmla="*/ 0 h 70"/>
                      <a:gd name="T4" fmla="*/ 33 w 46"/>
                      <a:gd name="T5" fmla="*/ 2 h 70"/>
                      <a:gd name="T6" fmla="*/ 39 w 46"/>
                      <a:gd name="T7" fmla="*/ 3 h 70"/>
                      <a:gd name="T8" fmla="*/ 43 w 46"/>
                      <a:gd name="T9" fmla="*/ 9 h 70"/>
                      <a:gd name="T10" fmla="*/ 44 w 46"/>
                      <a:gd name="T11" fmla="*/ 15 h 70"/>
                      <a:gd name="T12" fmla="*/ 46 w 46"/>
                      <a:gd name="T13" fmla="*/ 24 h 70"/>
                      <a:gd name="T14" fmla="*/ 46 w 46"/>
                      <a:gd name="T15" fmla="*/ 33 h 70"/>
                      <a:gd name="T16" fmla="*/ 46 w 46"/>
                      <a:gd name="T17" fmla="*/ 35 h 70"/>
                      <a:gd name="T18" fmla="*/ 44 w 46"/>
                      <a:gd name="T19" fmla="*/ 44 h 70"/>
                      <a:gd name="T20" fmla="*/ 41 w 46"/>
                      <a:gd name="T21" fmla="*/ 51 h 70"/>
                      <a:gd name="T22" fmla="*/ 35 w 46"/>
                      <a:gd name="T23" fmla="*/ 57 h 70"/>
                      <a:gd name="T24" fmla="*/ 30 w 46"/>
                      <a:gd name="T25" fmla="*/ 58 h 70"/>
                      <a:gd name="T26" fmla="*/ 22 w 46"/>
                      <a:gd name="T27" fmla="*/ 60 h 70"/>
                      <a:gd name="T28" fmla="*/ 0 w 46"/>
                      <a:gd name="T29" fmla="*/ 60 h 70"/>
                      <a:gd name="T30" fmla="*/ 0 w 46"/>
                      <a:gd name="T31" fmla="*/ 0 h 70"/>
                      <a:gd name="T32" fmla="*/ 22 w 46"/>
                      <a:gd name="T33" fmla="*/ 0 h 70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46"/>
                      <a:gd name="T52" fmla="*/ 0 h 70"/>
                      <a:gd name="T53" fmla="*/ 46 w 46"/>
                      <a:gd name="T54" fmla="*/ 70 h 70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46" h="70">
                        <a:moveTo>
                          <a:pt x="22" y="0"/>
                        </a:moveTo>
                        <a:lnTo>
                          <a:pt x="28" y="0"/>
                        </a:lnTo>
                        <a:lnTo>
                          <a:pt x="33" y="2"/>
                        </a:lnTo>
                        <a:lnTo>
                          <a:pt x="39" y="3"/>
                        </a:lnTo>
                        <a:lnTo>
                          <a:pt x="43" y="9"/>
                        </a:lnTo>
                        <a:lnTo>
                          <a:pt x="44" y="15"/>
                        </a:lnTo>
                        <a:lnTo>
                          <a:pt x="46" y="24"/>
                        </a:lnTo>
                        <a:lnTo>
                          <a:pt x="46" y="33"/>
                        </a:lnTo>
                        <a:lnTo>
                          <a:pt x="46" y="44"/>
                        </a:lnTo>
                        <a:lnTo>
                          <a:pt x="44" y="54"/>
                        </a:lnTo>
                        <a:lnTo>
                          <a:pt x="41" y="61"/>
                        </a:lnTo>
                        <a:lnTo>
                          <a:pt x="35" y="67"/>
                        </a:lnTo>
                        <a:lnTo>
                          <a:pt x="30" y="68"/>
                        </a:lnTo>
                        <a:lnTo>
                          <a:pt x="22" y="70"/>
                        </a:lnTo>
                        <a:lnTo>
                          <a:pt x="0" y="70"/>
                        </a:lnTo>
                        <a:lnTo>
                          <a:pt x="0" y="0"/>
                        </a:lnTo>
                        <a:lnTo>
                          <a:pt x="22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3" name="Freeform 326"/>
                  <p:cNvSpPr>
                    <a:spLocks/>
                  </p:cNvSpPr>
                  <p:nvPr/>
                </p:nvSpPr>
                <p:spPr bwMode="auto">
                  <a:xfrm>
                    <a:off x="3452" y="1006"/>
                    <a:ext cx="90" cy="106"/>
                  </a:xfrm>
                  <a:custGeom>
                    <a:avLst/>
                    <a:gdLst>
                      <a:gd name="T0" fmla="*/ 46 w 90"/>
                      <a:gd name="T1" fmla="*/ 0 h 108"/>
                      <a:gd name="T2" fmla="*/ 0 w 90"/>
                      <a:gd name="T3" fmla="*/ 0 h 108"/>
                      <a:gd name="T4" fmla="*/ 0 w 90"/>
                      <a:gd name="T5" fmla="*/ 88 h 108"/>
                      <a:gd name="T6" fmla="*/ 46 w 90"/>
                      <a:gd name="T7" fmla="*/ 88 h 108"/>
                      <a:gd name="T8" fmla="*/ 61 w 90"/>
                      <a:gd name="T9" fmla="*/ 84 h 108"/>
                      <a:gd name="T10" fmla="*/ 72 w 90"/>
                      <a:gd name="T11" fmla="*/ 79 h 108"/>
                      <a:gd name="T12" fmla="*/ 81 w 90"/>
                      <a:gd name="T13" fmla="*/ 74 h 108"/>
                      <a:gd name="T14" fmla="*/ 89 w 90"/>
                      <a:gd name="T15" fmla="*/ 61 h 108"/>
                      <a:gd name="T16" fmla="*/ 90 w 90"/>
                      <a:gd name="T17" fmla="*/ 40 h 108"/>
                      <a:gd name="T18" fmla="*/ 89 w 90"/>
                      <a:gd name="T19" fmla="*/ 33 h 108"/>
                      <a:gd name="T20" fmla="*/ 89 w 90"/>
                      <a:gd name="T21" fmla="*/ 27 h 108"/>
                      <a:gd name="T22" fmla="*/ 85 w 90"/>
                      <a:gd name="T23" fmla="*/ 24 h 108"/>
                      <a:gd name="T24" fmla="*/ 81 w 90"/>
                      <a:gd name="T25" fmla="*/ 15 h 108"/>
                      <a:gd name="T26" fmla="*/ 76 w 90"/>
                      <a:gd name="T27" fmla="*/ 9 h 108"/>
                      <a:gd name="T28" fmla="*/ 68 w 90"/>
                      <a:gd name="T29" fmla="*/ 6 h 108"/>
                      <a:gd name="T30" fmla="*/ 63 w 90"/>
                      <a:gd name="T31" fmla="*/ 2 h 108"/>
                      <a:gd name="T32" fmla="*/ 55 w 90"/>
                      <a:gd name="T33" fmla="*/ 0 h 108"/>
                      <a:gd name="T34" fmla="*/ 46 w 90"/>
                      <a:gd name="T35" fmla="*/ 0 h 108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90"/>
                      <a:gd name="T55" fmla="*/ 0 h 108"/>
                      <a:gd name="T56" fmla="*/ 90 w 90"/>
                      <a:gd name="T57" fmla="*/ 108 h 108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90" h="108"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0" y="108"/>
                        </a:lnTo>
                        <a:lnTo>
                          <a:pt x="46" y="108"/>
                        </a:lnTo>
                        <a:lnTo>
                          <a:pt x="61" y="104"/>
                        </a:lnTo>
                        <a:lnTo>
                          <a:pt x="72" y="98"/>
                        </a:lnTo>
                        <a:lnTo>
                          <a:pt x="81" y="87"/>
                        </a:lnTo>
                        <a:lnTo>
                          <a:pt x="89" y="71"/>
                        </a:lnTo>
                        <a:lnTo>
                          <a:pt x="90" y="50"/>
                        </a:lnTo>
                        <a:lnTo>
                          <a:pt x="89" y="43"/>
                        </a:lnTo>
                        <a:lnTo>
                          <a:pt x="89" y="34"/>
                        </a:lnTo>
                        <a:lnTo>
                          <a:pt x="85" y="24"/>
                        </a:lnTo>
                        <a:lnTo>
                          <a:pt x="81" y="15"/>
                        </a:lnTo>
                        <a:lnTo>
                          <a:pt x="76" y="9"/>
                        </a:lnTo>
                        <a:lnTo>
                          <a:pt x="68" y="6"/>
                        </a:lnTo>
                        <a:lnTo>
                          <a:pt x="63" y="2"/>
                        </a:lnTo>
                        <a:lnTo>
                          <a:pt x="55" y="0"/>
                        </a:lnTo>
                        <a:lnTo>
                          <a:pt x="46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4" name="Freeform 327"/>
                  <p:cNvSpPr>
                    <a:spLocks/>
                  </p:cNvSpPr>
                  <p:nvPr/>
                </p:nvSpPr>
                <p:spPr bwMode="auto">
                  <a:xfrm>
                    <a:off x="2925" y="1160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5" name="Freeform 328"/>
                  <p:cNvSpPr>
                    <a:spLocks/>
                  </p:cNvSpPr>
                  <p:nvPr/>
                </p:nvSpPr>
                <p:spPr bwMode="auto">
                  <a:xfrm>
                    <a:off x="2925" y="1160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6" name="Freeform 329"/>
                  <p:cNvSpPr>
                    <a:spLocks/>
                  </p:cNvSpPr>
                  <p:nvPr/>
                </p:nvSpPr>
                <p:spPr bwMode="auto">
                  <a:xfrm>
                    <a:off x="2925" y="1130"/>
                    <a:ext cx="176" cy="70"/>
                  </a:xfrm>
                  <a:custGeom>
                    <a:avLst/>
                    <a:gdLst>
                      <a:gd name="T0" fmla="*/ 176 w 176"/>
                      <a:gd name="T1" fmla="*/ 35 h 71"/>
                      <a:gd name="T2" fmla="*/ 89 w 176"/>
                      <a:gd name="T3" fmla="*/ 61 h 71"/>
                      <a:gd name="T4" fmla="*/ 0 w 176"/>
                      <a:gd name="T5" fmla="*/ 30 h 71"/>
                      <a:gd name="T6" fmla="*/ 87 w 176"/>
                      <a:gd name="T7" fmla="*/ 0 h 71"/>
                      <a:gd name="T8" fmla="*/ 176 w 176"/>
                      <a:gd name="T9" fmla="*/ 35 h 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6"/>
                      <a:gd name="T16" fmla="*/ 0 h 71"/>
                      <a:gd name="T17" fmla="*/ 176 w 176"/>
                      <a:gd name="T18" fmla="*/ 71 h 7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6" h="71">
                        <a:moveTo>
                          <a:pt x="176" y="39"/>
                        </a:moveTo>
                        <a:lnTo>
                          <a:pt x="89" y="71"/>
                        </a:lnTo>
                        <a:lnTo>
                          <a:pt x="0" y="30"/>
                        </a:lnTo>
                        <a:lnTo>
                          <a:pt x="87" y="0"/>
                        </a:lnTo>
                        <a:lnTo>
                          <a:pt x="176" y="39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7" name="Freeform 330"/>
                  <p:cNvSpPr>
                    <a:spLocks/>
                  </p:cNvSpPr>
                  <p:nvPr/>
                </p:nvSpPr>
                <p:spPr bwMode="auto">
                  <a:xfrm>
                    <a:off x="3014" y="1169"/>
                    <a:ext cx="87" cy="119"/>
                  </a:xfrm>
                  <a:custGeom>
                    <a:avLst/>
                    <a:gdLst>
                      <a:gd name="T0" fmla="*/ 0 w 87"/>
                      <a:gd name="T1" fmla="*/ 101 h 121"/>
                      <a:gd name="T2" fmla="*/ 0 w 87"/>
                      <a:gd name="T3" fmla="*/ 30 h 121"/>
                      <a:gd name="T4" fmla="*/ 87 w 87"/>
                      <a:gd name="T5" fmla="*/ 0 h 121"/>
                      <a:gd name="T6" fmla="*/ 87 w 87"/>
                      <a:gd name="T7" fmla="*/ 76 h 121"/>
                      <a:gd name="T8" fmla="*/ 0 w 87"/>
                      <a:gd name="T9" fmla="*/ 101 h 1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7"/>
                      <a:gd name="T16" fmla="*/ 0 h 121"/>
                      <a:gd name="T17" fmla="*/ 87 w 87"/>
                      <a:gd name="T18" fmla="*/ 121 h 1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7" h="121">
                        <a:moveTo>
                          <a:pt x="0" y="121"/>
                        </a:moveTo>
                        <a:lnTo>
                          <a:pt x="0" y="32"/>
                        </a:lnTo>
                        <a:lnTo>
                          <a:pt x="87" y="0"/>
                        </a:lnTo>
                        <a:lnTo>
                          <a:pt x="87" y="86"/>
                        </a:lnTo>
                        <a:lnTo>
                          <a:pt x="0" y="121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8" name="Freeform 337"/>
                  <p:cNvSpPr>
                    <a:spLocks/>
                  </p:cNvSpPr>
                  <p:nvPr/>
                </p:nvSpPr>
                <p:spPr bwMode="auto">
                  <a:xfrm>
                    <a:off x="3099" y="1110"/>
                    <a:ext cx="238" cy="105"/>
                  </a:xfrm>
                  <a:custGeom>
                    <a:avLst/>
                    <a:gdLst>
                      <a:gd name="T0" fmla="*/ 238 w 238"/>
                      <a:gd name="T1" fmla="*/ 0 h 106"/>
                      <a:gd name="T2" fmla="*/ 206 w 238"/>
                      <a:gd name="T3" fmla="*/ 30 h 106"/>
                      <a:gd name="T4" fmla="*/ 184 w 238"/>
                      <a:gd name="T5" fmla="*/ 15 h 106"/>
                      <a:gd name="T6" fmla="*/ 165 w 238"/>
                      <a:gd name="T7" fmla="*/ 41 h 106"/>
                      <a:gd name="T8" fmla="*/ 145 w 238"/>
                      <a:gd name="T9" fmla="*/ 26 h 106"/>
                      <a:gd name="T10" fmla="*/ 132 w 238"/>
                      <a:gd name="T11" fmla="*/ 53 h 106"/>
                      <a:gd name="T12" fmla="*/ 112 w 238"/>
                      <a:gd name="T13" fmla="*/ 43 h 106"/>
                      <a:gd name="T14" fmla="*/ 100 w 238"/>
                      <a:gd name="T15" fmla="*/ 61 h 106"/>
                      <a:gd name="T16" fmla="*/ 78 w 238"/>
                      <a:gd name="T17" fmla="*/ 53 h 106"/>
                      <a:gd name="T18" fmla="*/ 67 w 238"/>
                      <a:gd name="T19" fmla="*/ 73 h 106"/>
                      <a:gd name="T20" fmla="*/ 45 w 238"/>
                      <a:gd name="T21" fmla="*/ 59 h 106"/>
                      <a:gd name="T22" fmla="*/ 32 w 238"/>
                      <a:gd name="T23" fmla="*/ 86 h 106"/>
                      <a:gd name="T24" fmla="*/ 15 w 238"/>
                      <a:gd name="T25" fmla="*/ 68 h 106"/>
                      <a:gd name="T26" fmla="*/ 0 w 238"/>
                      <a:gd name="T27" fmla="*/ 96 h 10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238"/>
                      <a:gd name="T43" fmla="*/ 0 h 106"/>
                      <a:gd name="T44" fmla="*/ 238 w 238"/>
                      <a:gd name="T45" fmla="*/ 106 h 10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238" h="106">
                        <a:moveTo>
                          <a:pt x="238" y="0"/>
                        </a:moveTo>
                        <a:lnTo>
                          <a:pt x="206" y="30"/>
                        </a:lnTo>
                        <a:lnTo>
                          <a:pt x="184" y="15"/>
                        </a:lnTo>
                        <a:lnTo>
                          <a:pt x="165" y="41"/>
                        </a:lnTo>
                        <a:lnTo>
                          <a:pt x="145" y="26"/>
                        </a:lnTo>
                        <a:lnTo>
                          <a:pt x="132" y="54"/>
                        </a:lnTo>
                        <a:lnTo>
                          <a:pt x="112" y="43"/>
                        </a:lnTo>
                        <a:lnTo>
                          <a:pt x="100" y="71"/>
                        </a:lnTo>
                        <a:lnTo>
                          <a:pt x="78" y="56"/>
                        </a:lnTo>
                        <a:lnTo>
                          <a:pt x="67" y="83"/>
                        </a:lnTo>
                        <a:lnTo>
                          <a:pt x="45" y="69"/>
                        </a:lnTo>
                        <a:lnTo>
                          <a:pt x="32" y="96"/>
                        </a:lnTo>
                        <a:lnTo>
                          <a:pt x="15" y="78"/>
                        </a:lnTo>
                        <a:lnTo>
                          <a:pt x="0" y="106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9" name="Line 3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77" y="1234"/>
                    <a:ext cx="92" cy="40"/>
                  </a:xfrm>
                  <a:prstGeom prst="line">
                    <a:avLst/>
                  </a:pr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22" name="Freeform 331"/>
                <p:cNvSpPr>
                  <a:spLocks/>
                </p:cNvSpPr>
                <p:nvPr/>
              </p:nvSpPr>
              <p:spPr bwMode="auto">
                <a:xfrm>
                  <a:off x="2400" y="1275"/>
                  <a:ext cx="477" cy="636"/>
                </a:xfrm>
                <a:custGeom>
                  <a:avLst/>
                  <a:gdLst>
                    <a:gd name="T0" fmla="*/ 0 w 477"/>
                    <a:gd name="T1" fmla="*/ 636 h 636"/>
                    <a:gd name="T2" fmla="*/ 247 w 477"/>
                    <a:gd name="T3" fmla="*/ 493 h 636"/>
                    <a:gd name="T4" fmla="*/ 477 w 477"/>
                    <a:gd name="T5" fmla="*/ 0 h 636"/>
                    <a:gd name="T6" fmla="*/ 0 60000 65536"/>
                    <a:gd name="T7" fmla="*/ 0 60000 65536"/>
                    <a:gd name="T8" fmla="*/ 0 60000 65536"/>
                    <a:gd name="T9" fmla="*/ 0 w 477"/>
                    <a:gd name="T10" fmla="*/ 0 h 636"/>
                    <a:gd name="T11" fmla="*/ 477 w 477"/>
                    <a:gd name="T12" fmla="*/ 636 h 6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7" h="636">
                      <a:moveTo>
                        <a:pt x="0" y="636"/>
                      </a:moveTo>
                      <a:lnTo>
                        <a:pt x="247" y="493"/>
                      </a:lnTo>
                      <a:lnTo>
                        <a:pt x="477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429"/>
              <p:cNvGrpSpPr>
                <a:grpSpLocks/>
              </p:cNvGrpSpPr>
              <p:nvPr/>
            </p:nvGrpSpPr>
            <p:grpSpPr bwMode="auto">
              <a:xfrm>
                <a:off x="962025" y="2286001"/>
                <a:ext cx="4654551" cy="2616201"/>
                <a:chOff x="558" y="1440"/>
                <a:chExt cx="2932" cy="1648"/>
              </a:xfrm>
            </p:grpSpPr>
            <p:sp>
              <p:nvSpPr>
                <p:cNvPr id="129" name="Freeform 135"/>
                <p:cNvSpPr>
                  <a:spLocks/>
                </p:cNvSpPr>
                <p:nvPr/>
              </p:nvSpPr>
              <p:spPr bwMode="auto">
                <a:xfrm>
                  <a:off x="672" y="2400"/>
                  <a:ext cx="1687" cy="688"/>
                </a:xfrm>
                <a:custGeom>
                  <a:avLst/>
                  <a:gdLst>
                    <a:gd name="T0" fmla="*/ 934 w 1687"/>
                    <a:gd name="T1" fmla="*/ 0 h 688"/>
                    <a:gd name="T2" fmla="*/ 794 w 1687"/>
                    <a:gd name="T3" fmla="*/ 17 h 688"/>
                    <a:gd name="T4" fmla="*/ 756 w 1687"/>
                    <a:gd name="T5" fmla="*/ 39 h 688"/>
                    <a:gd name="T6" fmla="*/ 727 w 1687"/>
                    <a:gd name="T7" fmla="*/ 60 h 688"/>
                    <a:gd name="T8" fmla="*/ 705 w 1687"/>
                    <a:gd name="T9" fmla="*/ 76 h 688"/>
                    <a:gd name="T10" fmla="*/ 692 w 1687"/>
                    <a:gd name="T11" fmla="*/ 89 h 688"/>
                    <a:gd name="T12" fmla="*/ 682 w 1687"/>
                    <a:gd name="T13" fmla="*/ 99 h 688"/>
                    <a:gd name="T14" fmla="*/ 680 w 1687"/>
                    <a:gd name="T15" fmla="*/ 101 h 688"/>
                    <a:gd name="T16" fmla="*/ 649 w 1687"/>
                    <a:gd name="T17" fmla="*/ 136 h 688"/>
                    <a:gd name="T18" fmla="*/ 628 w 1687"/>
                    <a:gd name="T19" fmla="*/ 169 h 688"/>
                    <a:gd name="T20" fmla="*/ 616 w 1687"/>
                    <a:gd name="T21" fmla="*/ 202 h 688"/>
                    <a:gd name="T22" fmla="*/ 612 w 1687"/>
                    <a:gd name="T23" fmla="*/ 232 h 688"/>
                    <a:gd name="T24" fmla="*/ 614 w 1687"/>
                    <a:gd name="T25" fmla="*/ 260 h 688"/>
                    <a:gd name="T26" fmla="*/ 617 w 1687"/>
                    <a:gd name="T27" fmla="*/ 286 h 688"/>
                    <a:gd name="T28" fmla="*/ 627 w 1687"/>
                    <a:gd name="T29" fmla="*/ 308 h 688"/>
                    <a:gd name="T30" fmla="*/ 634 w 1687"/>
                    <a:gd name="T31" fmla="*/ 325 h 688"/>
                    <a:gd name="T32" fmla="*/ 643 w 1687"/>
                    <a:gd name="T33" fmla="*/ 338 h 688"/>
                    <a:gd name="T34" fmla="*/ 649 w 1687"/>
                    <a:gd name="T35" fmla="*/ 347 h 688"/>
                    <a:gd name="T36" fmla="*/ 651 w 1687"/>
                    <a:gd name="T37" fmla="*/ 349 h 688"/>
                    <a:gd name="T38" fmla="*/ 682 w 1687"/>
                    <a:gd name="T39" fmla="*/ 384 h 688"/>
                    <a:gd name="T40" fmla="*/ 719 w 1687"/>
                    <a:gd name="T41" fmla="*/ 412 h 688"/>
                    <a:gd name="T42" fmla="*/ 758 w 1687"/>
                    <a:gd name="T43" fmla="*/ 434 h 688"/>
                    <a:gd name="T44" fmla="*/ 797 w 1687"/>
                    <a:gd name="T45" fmla="*/ 451 h 688"/>
                    <a:gd name="T46" fmla="*/ 834 w 1687"/>
                    <a:gd name="T47" fmla="*/ 462 h 688"/>
                    <a:gd name="T48" fmla="*/ 866 w 1687"/>
                    <a:gd name="T49" fmla="*/ 471 h 688"/>
                    <a:gd name="T50" fmla="*/ 892 w 1687"/>
                    <a:gd name="T51" fmla="*/ 477 h 688"/>
                    <a:gd name="T52" fmla="*/ 910 w 1687"/>
                    <a:gd name="T53" fmla="*/ 479 h 688"/>
                    <a:gd name="T54" fmla="*/ 916 w 1687"/>
                    <a:gd name="T55" fmla="*/ 481 h 688"/>
                    <a:gd name="T56" fmla="*/ 992 w 1687"/>
                    <a:gd name="T57" fmla="*/ 486 h 688"/>
                    <a:gd name="T58" fmla="*/ 1059 w 1687"/>
                    <a:gd name="T59" fmla="*/ 488 h 688"/>
                    <a:gd name="T60" fmla="*/ 1114 w 1687"/>
                    <a:gd name="T61" fmla="*/ 488 h 688"/>
                    <a:gd name="T62" fmla="*/ 1161 w 1687"/>
                    <a:gd name="T63" fmla="*/ 486 h 688"/>
                    <a:gd name="T64" fmla="*/ 1198 w 1687"/>
                    <a:gd name="T65" fmla="*/ 482 h 688"/>
                    <a:gd name="T66" fmla="*/ 1227 w 1687"/>
                    <a:gd name="T67" fmla="*/ 479 h 688"/>
                    <a:gd name="T68" fmla="*/ 1250 w 1687"/>
                    <a:gd name="T69" fmla="*/ 473 h 688"/>
                    <a:gd name="T70" fmla="*/ 1265 w 1687"/>
                    <a:gd name="T71" fmla="*/ 470 h 688"/>
                    <a:gd name="T72" fmla="*/ 1274 w 1687"/>
                    <a:gd name="T73" fmla="*/ 468 h 688"/>
                    <a:gd name="T74" fmla="*/ 1277 w 1687"/>
                    <a:gd name="T75" fmla="*/ 466 h 688"/>
                    <a:gd name="T76" fmla="*/ 1320 w 1687"/>
                    <a:gd name="T77" fmla="*/ 453 h 688"/>
                    <a:gd name="T78" fmla="*/ 1361 w 1687"/>
                    <a:gd name="T79" fmla="*/ 436 h 688"/>
                    <a:gd name="T80" fmla="*/ 1402 w 1687"/>
                    <a:gd name="T81" fmla="*/ 419 h 688"/>
                    <a:gd name="T82" fmla="*/ 1441 w 1687"/>
                    <a:gd name="T83" fmla="*/ 401 h 688"/>
                    <a:gd name="T84" fmla="*/ 1478 w 1687"/>
                    <a:gd name="T85" fmla="*/ 382 h 688"/>
                    <a:gd name="T86" fmla="*/ 1509 w 1687"/>
                    <a:gd name="T87" fmla="*/ 364 h 688"/>
                    <a:gd name="T88" fmla="*/ 1537 w 1687"/>
                    <a:gd name="T89" fmla="*/ 347 h 688"/>
                    <a:gd name="T90" fmla="*/ 1561 w 1687"/>
                    <a:gd name="T91" fmla="*/ 332 h 688"/>
                    <a:gd name="T92" fmla="*/ 1578 w 1687"/>
                    <a:gd name="T93" fmla="*/ 321 h 688"/>
                    <a:gd name="T94" fmla="*/ 1589 w 1687"/>
                    <a:gd name="T95" fmla="*/ 314 h 688"/>
                    <a:gd name="T96" fmla="*/ 1593 w 1687"/>
                    <a:gd name="T97" fmla="*/ 312 h 688"/>
                    <a:gd name="T98" fmla="*/ 1687 w 1687"/>
                    <a:gd name="T99" fmla="*/ 317 h 688"/>
                    <a:gd name="T100" fmla="*/ 1096 w 1687"/>
                    <a:gd name="T101" fmla="*/ 651 h 688"/>
                    <a:gd name="T102" fmla="*/ 1092 w 1687"/>
                    <a:gd name="T103" fmla="*/ 653 h 688"/>
                    <a:gd name="T104" fmla="*/ 1079 w 1687"/>
                    <a:gd name="T105" fmla="*/ 657 h 688"/>
                    <a:gd name="T106" fmla="*/ 1059 w 1687"/>
                    <a:gd name="T107" fmla="*/ 664 h 688"/>
                    <a:gd name="T108" fmla="*/ 1033 w 1687"/>
                    <a:gd name="T109" fmla="*/ 672 h 688"/>
                    <a:gd name="T110" fmla="*/ 999 w 1687"/>
                    <a:gd name="T111" fmla="*/ 679 h 688"/>
                    <a:gd name="T112" fmla="*/ 960 w 1687"/>
                    <a:gd name="T113" fmla="*/ 685 h 688"/>
                    <a:gd name="T114" fmla="*/ 916 w 1687"/>
                    <a:gd name="T115" fmla="*/ 688 h 688"/>
                    <a:gd name="T116" fmla="*/ 868 w 1687"/>
                    <a:gd name="T117" fmla="*/ 688 h 688"/>
                    <a:gd name="T118" fmla="*/ 0 w 1687"/>
                    <a:gd name="T119" fmla="*/ 668 h 688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687"/>
                    <a:gd name="T181" fmla="*/ 0 h 688"/>
                    <a:gd name="T182" fmla="*/ 1687 w 1687"/>
                    <a:gd name="T183" fmla="*/ 688 h 688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687" h="688">
                      <a:moveTo>
                        <a:pt x="934" y="0"/>
                      </a:moveTo>
                      <a:lnTo>
                        <a:pt x="794" y="17"/>
                      </a:lnTo>
                      <a:lnTo>
                        <a:pt x="756" y="39"/>
                      </a:lnTo>
                      <a:lnTo>
                        <a:pt x="727" y="60"/>
                      </a:lnTo>
                      <a:lnTo>
                        <a:pt x="705" y="76"/>
                      </a:lnTo>
                      <a:lnTo>
                        <a:pt x="692" y="89"/>
                      </a:lnTo>
                      <a:lnTo>
                        <a:pt x="682" y="99"/>
                      </a:lnTo>
                      <a:lnTo>
                        <a:pt x="680" y="101"/>
                      </a:lnTo>
                      <a:lnTo>
                        <a:pt x="649" y="136"/>
                      </a:lnTo>
                      <a:lnTo>
                        <a:pt x="628" y="169"/>
                      </a:lnTo>
                      <a:lnTo>
                        <a:pt x="616" y="202"/>
                      </a:lnTo>
                      <a:lnTo>
                        <a:pt x="612" y="232"/>
                      </a:lnTo>
                      <a:lnTo>
                        <a:pt x="614" y="260"/>
                      </a:lnTo>
                      <a:lnTo>
                        <a:pt x="617" y="286"/>
                      </a:lnTo>
                      <a:lnTo>
                        <a:pt x="627" y="308"/>
                      </a:lnTo>
                      <a:lnTo>
                        <a:pt x="634" y="325"/>
                      </a:lnTo>
                      <a:lnTo>
                        <a:pt x="643" y="338"/>
                      </a:lnTo>
                      <a:lnTo>
                        <a:pt x="649" y="347"/>
                      </a:lnTo>
                      <a:lnTo>
                        <a:pt x="651" y="349"/>
                      </a:lnTo>
                      <a:lnTo>
                        <a:pt x="682" y="384"/>
                      </a:lnTo>
                      <a:lnTo>
                        <a:pt x="719" y="412"/>
                      </a:lnTo>
                      <a:lnTo>
                        <a:pt x="758" y="434"/>
                      </a:lnTo>
                      <a:lnTo>
                        <a:pt x="797" y="451"/>
                      </a:lnTo>
                      <a:lnTo>
                        <a:pt x="834" y="462"/>
                      </a:lnTo>
                      <a:lnTo>
                        <a:pt x="866" y="471"/>
                      </a:lnTo>
                      <a:lnTo>
                        <a:pt x="892" y="477"/>
                      </a:lnTo>
                      <a:lnTo>
                        <a:pt x="910" y="479"/>
                      </a:lnTo>
                      <a:lnTo>
                        <a:pt x="916" y="481"/>
                      </a:lnTo>
                      <a:lnTo>
                        <a:pt x="992" y="486"/>
                      </a:lnTo>
                      <a:lnTo>
                        <a:pt x="1059" y="488"/>
                      </a:lnTo>
                      <a:lnTo>
                        <a:pt x="1114" y="488"/>
                      </a:lnTo>
                      <a:lnTo>
                        <a:pt x="1161" y="486"/>
                      </a:lnTo>
                      <a:lnTo>
                        <a:pt x="1198" y="482"/>
                      </a:lnTo>
                      <a:lnTo>
                        <a:pt x="1227" y="479"/>
                      </a:lnTo>
                      <a:lnTo>
                        <a:pt x="1250" y="473"/>
                      </a:lnTo>
                      <a:lnTo>
                        <a:pt x="1265" y="470"/>
                      </a:lnTo>
                      <a:lnTo>
                        <a:pt x="1274" y="468"/>
                      </a:lnTo>
                      <a:lnTo>
                        <a:pt x="1277" y="466"/>
                      </a:lnTo>
                      <a:lnTo>
                        <a:pt x="1320" y="453"/>
                      </a:lnTo>
                      <a:lnTo>
                        <a:pt x="1361" y="436"/>
                      </a:lnTo>
                      <a:lnTo>
                        <a:pt x="1402" y="419"/>
                      </a:lnTo>
                      <a:lnTo>
                        <a:pt x="1441" y="401"/>
                      </a:lnTo>
                      <a:lnTo>
                        <a:pt x="1478" y="382"/>
                      </a:lnTo>
                      <a:lnTo>
                        <a:pt x="1509" y="364"/>
                      </a:lnTo>
                      <a:lnTo>
                        <a:pt x="1537" y="347"/>
                      </a:lnTo>
                      <a:lnTo>
                        <a:pt x="1561" y="332"/>
                      </a:lnTo>
                      <a:lnTo>
                        <a:pt x="1578" y="321"/>
                      </a:lnTo>
                      <a:lnTo>
                        <a:pt x="1589" y="314"/>
                      </a:lnTo>
                      <a:lnTo>
                        <a:pt x="1593" y="312"/>
                      </a:lnTo>
                      <a:lnTo>
                        <a:pt x="1687" y="317"/>
                      </a:lnTo>
                      <a:lnTo>
                        <a:pt x="1096" y="651"/>
                      </a:lnTo>
                      <a:lnTo>
                        <a:pt x="1092" y="653"/>
                      </a:lnTo>
                      <a:lnTo>
                        <a:pt x="1079" y="657"/>
                      </a:lnTo>
                      <a:lnTo>
                        <a:pt x="1059" y="664"/>
                      </a:lnTo>
                      <a:lnTo>
                        <a:pt x="1033" y="672"/>
                      </a:lnTo>
                      <a:lnTo>
                        <a:pt x="999" y="679"/>
                      </a:lnTo>
                      <a:lnTo>
                        <a:pt x="960" y="685"/>
                      </a:lnTo>
                      <a:lnTo>
                        <a:pt x="916" y="688"/>
                      </a:lnTo>
                      <a:lnTo>
                        <a:pt x="868" y="688"/>
                      </a:lnTo>
                      <a:lnTo>
                        <a:pt x="0" y="668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30" name="Group 428"/>
                <p:cNvGrpSpPr>
                  <a:grpSpLocks/>
                </p:cNvGrpSpPr>
                <p:nvPr/>
              </p:nvGrpSpPr>
              <p:grpSpPr bwMode="auto">
                <a:xfrm>
                  <a:off x="558" y="1440"/>
                  <a:ext cx="2932" cy="1485"/>
                  <a:chOff x="558" y="1440"/>
                  <a:chExt cx="2932" cy="1485"/>
                </a:xfrm>
              </p:grpSpPr>
              <p:grpSp>
                <p:nvGrpSpPr>
                  <p:cNvPr id="131" name="Group 425"/>
                  <p:cNvGrpSpPr>
                    <a:grpSpLocks/>
                  </p:cNvGrpSpPr>
                  <p:nvPr/>
                </p:nvGrpSpPr>
                <p:grpSpPr bwMode="auto">
                  <a:xfrm>
                    <a:off x="944" y="1440"/>
                    <a:ext cx="2546" cy="1485"/>
                    <a:chOff x="944" y="1440"/>
                    <a:chExt cx="2546" cy="1485"/>
                  </a:xfrm>
                </p:grpSpPr>
                <p:sp>
                  <p:nvSpPr>
                    <p:cNvPr id="133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1603" y="1964"/>
                      <a:ext cx="665" cy="401"/>
                    </a:xfrm>
                    <a:custGeom>
                      <a:avLst/>
                      <a:gdLst>
                        <a:gd name="T0" fmla="*/ 647 w 665"/>
                        <a:gd name="T1" fmla="*/ 0 h 401"/>
                        <a:gd name="T2" fmla="*/ 647 w 665"/>
                        <a:gd name="T3" fmla="*/ 2 h 401"/>
                        <a:gd name="T4" fmla="*/ 651 w 665"/>
                        <a:gd name="T5" fmla="*/ 4 h 401"/>
                        <a:gd name="T6" fmla="*/ 654 w 665"/>
                        <a:gd name="T7" fmla="*/ 6 h 401"/>
                        <a:gd name="T8" fmla="*/ 658 w 665"/>
                        <a:gd name="T9" fmla="*/ 10 h 401"/>
                        <a:gd name="T10" fmla="*/ 662 w 665"/>
                        <a:gd name="T11" fmla="*/ 13 h 401"/>
                        <a:gd name="T12" fmla="*/ 664 w 665"/>
                        <a:gd name="T13" fmla="*/ 19 h 401"/>
                        <a:gd name="T14" fmla="*/ 665 w 665"/>
                        <a:gd name="T15" fmla="*/ 23 h 401"/>
                        <a:gd name="T16" fmla="*/ 15 w 665"/>
                        <a:gd name="T17" fmla="*/ 401 h 401"/>
                        <a:gd name="T18" fmla="*/ 0 w 665"/>
                        <a:gd name="T19" fmla="*/ 379 h 401"/>
                        <a:gd name="T20" fmla="*/ 647 w 665"/>
                        <a:gd name="T21" fmla="*/ 0 h 40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5"/>
                        <a:gd name="T34" fmla="*/ 0 h 401"/>
                        <a:gd name="T35" fmla="*/ 665 w 665"/>
                        <a:gd name="T36" fmla="*/ 401 h 40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5" h="401">
                          <a:moveTo>
                            <a:pt x="647" y="0"/>
                          </a:moveTo>
                          <a:lnTo>
                            <a:pt x="647" y="2"/>
                          </a:lnTo>
                          <a:lnTo>
                            <a:pt x="651" y="4"/>
                          </a:lnTo>
                          <a:lnTo>
                            <a:pt x="654" y="6"/>
                          </a:lnTo>
                          <a:lnTo>
                            <a:pt x="658" y="10"/>
                          </a:lnTo>
                          <a:lnTo>
                            <a:pt x="662" y="13"/>
                          </a:lnTo>
                          <a:lnTo>
                            <a:pt x="664" y="19"/>
                          </a:lnTo>
                          <a:lnTo>
                            <a:pt x="665" y="23"/>
                          </a:lnTo>
                          <a:lnTo>
                            <a:pt x="15" y="401"/>
                          </a:lnTo>
                          <a:lnTo>
                            <a:pt x="0" y="379"/>
                          </a:lnTo>
                          <a:lnTo>
                            <a:pt x="647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4" name="Line 15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649"/>
                      <a:ext cx="95" cy="276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5" name="Line 1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706"/>
                      <a:ext cx="95" cy="219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6" name="Line 1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754"/>
                      <a:ext cx="95" cy="17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7" name="Line 1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808"/>
                      <a:ext cx="95" cy="117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8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39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0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1" name="Freeform 174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2" name="Freeform 334"/>
                    <p:cNvSpPr>
                      <a:spLocks/>
                    </p:cNvSpPr>
                    <p:nvPr/>
                  </p:nvSpPr>
                  <p:spPr bwMode="auto">
                    <a:xfrm>
                      <a:off x="1269" y="2389"/>
                      <a:ext cx="1075" cy="510"/>
                    </a:xfrm>
                    <a:custGeom>
                      <a:avLst/>
                      <a:gdLst>
                        <a:gd name="T0" fmla="*/ 323 w 1075"/>
                        <a:gd name="T1" fmla="*/ 0 h 510"/>
                        <a:gd name="T2" fmla="*/ 184 w 1075"/>
                        <a:gd name="T3" fmla="*/ 39 h 510"/>
                        <a:gd name="T4" fmla="*/ 145 w 1075"/>
                        <a:gd name="T5" fmla="*/ 61 h 510"/>
                        <a:gd name="T6" fmla="*/ 117 w 1075"/>
                        <a:gd name="T7" fmla="*/ 82 h 510"/>
                        <a:gd name="T8" fmla="*/ 95 w 1075"/>
                        <a:gd name="T9" fmla="*/ 98 h 510"/>
                        <a:gd name="T10" fmla="*/ 80 w 1075"/>
                        <a:gd name="T11" fmla="*/ 111 h 510"/>
                        <a:gd name="T12" fmla="*/ 70 w 1075"/>
                        <a:gd name="T13" fmla="*/ 120 h 510"/>
                        <a:gd name="T14" fmla="*/ 69 w 1075"/>
                        <a:gd name="T15" fmla="*/ 122 h 510"/>
                        <a:gd name="T16" fmla="*/ 37 w 1075"/>
                        <a:gd name="T17" fmla="*/ 158 h 510"/>
                        <a:gd name="T18" fmla="*/ 17 w 1075"/>
                        <a:gd name="T19" fmla="*/ 191 h 510"/>
                        <a:gd name="T20" fmla="*/ 6 w 1075"/>
                        <a:gd name="T21" fmla="*/ 224 h 510"/>
                        <a:gd name="T22" fmla="*/ 0 w 1075"/>
                        <a:gd name="T23" fmla="*/ 254 h 510"/>
                        <a:gd name="T24" fmla="*/ 2 w 1075"/>
                        <a:gd name="T25" fmla="*/ 282 h 510"/>
                        <a:gd name="T26" fmla="*/ 7 w 1075"/>
                        <a:gd name="T27" fmla="*/ 308 h 510"/>
                        <a:gd name="T28" fmla="*/ 15 w 1075"/>
                        <a:gd name="T29" fmla="*/ 328 h 510"/>
                        <a:gd name="T30" fmla="*/ 24 w 1075"/>
                        <a:gd name="T31" fmla="*/ 347 h 510"/>
                        <a:gd name="T32" fmla="*/ 31 w 1075"/>
                        <a:gd name="T33" fmla="*/ 360 h 510"/>
                        <a:gd name="T34" fmla="*/ 37 w 1075"/>
                        <a:gd name="T35" fmla="*/ 369 h 510"/>
                        <a:gd name="T36" fmla="*/ 41 w 1075"/>
                        <a:gd name="T37" fmla="*/ 371 h 510"/>
                        <a:gd name="T38" fmla="*/ 67 w 1075"/>
                        <a:gd name="T39" fmla="*/ 402 h 510"/>
                        <a:gd name="T40" fmla="*/ 98 w 1075"/>
                        <a:gd name="T41" fmla="*/ 428 h 510"/>
                        <a:gd name="T42" fmla="*/ 133 w 1075"/>
                        <a:gd name="T43" fmla="*/ 449 h 510"/>
                        <a:gd name="T44" fmla="*/ 172 w 1075"/>
                        <a:gd name="T45" fmla="*/ 467 h 510"/>
                        <a:gd name="T46" fmla="*/ 213 w 1075"/>
                        <a:gd name="T47" fmla="*/ 480 h 510"/>
                        <a:gd name="T48" fmla="*/ 250 w 1075"/>
                        <a:gd name="T49" fmla="*/ 489 h 510"/>
                        <a:gd name="T50" fmla="*/ 286 w 1075"/>
                        <a:gd name="T51" fmla="*/ 497 h 510"/>
                        <a:gd name="T52" fmla="*/ 317 w 1075"/>
                        <a:gd name="T53" fmla="*/ 502 h 510"/>
                        <a:gd name="T54" fmla="*/ 341 w 1075"/>
                        <a:gd name="T55" fmla="*/ 504 h 510"/>
                        <a:gd name="T56" fmla="*/ 356 w 1075"/>
                        <a:gd name="T57" fmla="*/ 506 h 510"/>
                        <a:gd name="T58" fmla="*/ 362 w 1075"/>
                        <a:gd name="T59" fmla="*/ 506 h 510"/>
                        <a:gd name="T60" fmla="*/ 395 w 1075"/>
                        <a:gd name="T61" fmla="*/ 510 h 510"/>
                        <a:gd name="T62" fmla="*/ 432 w 1075"/>
                        <a:gd name="T63" fmla="*/ 510 h 510"/>
                        <a:gd name="T64" fmla="*/ 473 w 1075"/>
                        <a:gd name="T65" fmla="*/ 508 h 510"/>
                        <a:gd name="T66" fmla="*/ 514 w 1075"/>
                        <a:gd name="T67" fmla="*/ 504 h 510"/>
                        <a:gd name="T68" fmla="*/ 553 w 1075"/>
                        <a:gd name="T69" fmla="*/ 501 h 510"/>
                        <a:gd name="T70" fmla="*/ 588 w 1075"/>
                        <a:gd name="T71" fmla="*/ 497 h 510"/>
                        <a:gd name="T72" fmla="*/ 619 w 1075"/>
                        <a:gd name="T73" fmla="*/ 493 h 510"/>
                        <a:gd name="T74" fmla="*/ 643 w 1075"/>
                        <a:gd name="T75" fmla="*/ 491 h 510"/>
                        <a:gd name="T76" fmla="*/ 660 w 1075"/>
                        <a:gd name="T77" fmla="*/ 488 h 510"/>
                        <a:gd name="T78" fmla="*/ 666 w 1075"/>
                        <a:gd name="T79" fmla="*/ 488 h 510"/>
                        <a:gd name="T80" fmla="*/ 708 w 1075"/>
                        <a:gd name="T81" fmla="*/ 475 h 510"/>
                        <a:gd name="T82" fmla="*/ 751 w 1075"/>
                        <a:gd name="T83" fmla="*/ 458 h 510"/>
                        <a:gd name="T84" fmla="*/ 792 w 1075"/>
                        <a:gd name="T85" fmla="*/ 441 h 510"/>
                        <a:gd name="T86" fmla="*/ 831 w 1075"/>
                        <a:gd name="T87" fmla="*/ 423 h 510"/>
                        <a:gd name="T88" fmla="*/ 866 w 1075"/>
                        <a:gd name="T89" fmla="*/ 404 h 510"/>
                        <a:gd name="T90" fmla="*/ 897 w 1075"/>
                        <a:gd name="T91" fmla="*/ 386 h 510"/>
                        <a:gd name="T92" fmla="*/ 927 w 1075"/>
                        <a:gd name="T93" fmla="*/ 369 h 510"/>
                        <a:gd name="T94" fmla="*/ 949 w 1075"/>
                        <a:gd name="T95" fmla="*/ 354 h 510"/>
                        <a:gd name="T96" fmla="*/ 966 w 1075"/>
                        <a:gd name="T97" fmla="*/ 343 h 510"/>
                        <a:gd name="T98" fmla="*/ 977 w 1075"/>
                        <a:gd name="T99" fmla="*/ 336 h 510"/>
                        <a:gd name="T100" fmla="*/ 981 w 1075"/>
                        <a:gd name="T101" fmla="*/ 332 h 510"/>
                        <a:gd name="T102" fmla="*/ 1075 w 1075"/>
                        <a:gd name="T103" fmla="*/ 317 h 510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5"/>
                        <a:gd name="T157" fmla="*/ 0 h 510"/>
                        <a:gd name="T158" fmla="*/ 1075 w 1075"/>
                        <a:gd name="T159" fmla="*/ 510 h 510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5" h="510">
                          <a:moveTo>
                            <a:pt x="323" y="0"/>
                          </a:moveTo>
                          <a:lnTo>
                            <a:pt x="184" y="39"/>
                          </a:lnTo>
                          <a:lnTo>
                            <a:pt x="145" y="61"/>
                          </a:lnTo>
                          <a:lnTo>
                            <a:pt x="117" y="82"/>
                          </a:lnTo>
                          <a:lnTo>
                            <a:pt x="95" y="98"/>
                          </a:lnTo>
                          <a:lnTo>
                            <a:pt x="80" y="111"/>
                          </a:lnTo>
                          <a:lnTo>
                            <a:pt x="70" y="120"/>
                          </a:lnTo>
                          <a:lnTo>
                            <a:pt x="69" y="122"/>
                          </a:lnTo>
                          <a:lnTo>
                            <a:pt x="37" y="158"/>
                          </a:lnTo>
                          <a:lnTo>
                            <a:pt x="17" y="191"/>
                          </a:lnTo>
                          <a:lnTo>
                            <a:pt x="6" y="224"/>
                          </a:lnTo>
                          <a:lnTo>
                            <a:pt x="0" y="254"/>
                          </a:lnTo>
                          <a:lnTo>
                            <a:pt x="2" y="282"/>
                          </a:lnTo>
                          <a:lnTo>
                            <a:pt x="7" y="308"/>
                          </a:lnTo>
                          <a:lnTo>
                            <a:pt x="15" y="328"/>
                          </a:lnTo>
                          <a:lnTo>
                            <a:pt x="24" y="347"/>
                          </a:lnTo>
                          <a:lnTo>
                            <a:pt x="31" y="360"/>
                          </a:lnTo>
                          <a:lnTo>
                            <a:pt x="37" y="369"/>
                          </a:lnTo>
                          <a:lnTo>
                            <a:pt x="41" y="371"/>
                          </a:lnTo>
                          <a:lnTo>
                            <a:pt x="67" y="402"/>
                          </a:lnTo>
                          <a:lnTo>
                            <a:pt x="98" y="428"/>
                          </a:lnTo>
                          <a:lnTo>
                            <a:pt x="133" y="449"/>
                          </a:lnTo>
                          <a:lnTo>
                            <a:pt x="172" y="467"/>
                          </a:lnTo>
                          <a:lnTo>
                            <a:pt x="213" y="480"/>
                          </a:lnTo>
                          <a:lnTo>
                            <a:pt x="250" y="489"/>
                          </a:lnTo>
                          <a:lnTo>
                            <a:pt x="286" y="497"/>
                          </a:lnTo>
                          <a:lnTo>
                            <a:pt x="317" y="502"/>
                          </a:lnTo>
                          <a:lnTo>
                            <a:pt x="341" y="504"/>
                          </a:lnTo>
                          <a:lnTo>
                            <a:pt x="356" y="506"/>
                          </a:lnTo>
                          <a:lnTo>
                            <a:pt x="362" y="506"/>
                          </a:lnTo>
                          <a:lnTo>
                            <a:pt x="395" y="510"/>
                          </a:lnTo>
                          <a:lnTo>
                            <a:pt x="432" y="510"/>
                          </a:lnTo>
                          <a:lnTo>
                            <a:pt x="473" y="508"/>
                          </a:lnTo>
                          <a:lnTo>
                            <a:pt x="514" y="504"/>
                          </a:lnTo>
                          <a:lnTo>
                            <a:pt x="553" y="501"/>
                          </a:lnTo>
                          <a:lnTo>
                            <a:pt x="588" y="497"/>
                          </a:lnTo>
                          <a:lnTo>
                            <a:pt x="619" y="493"/>
                          </a:lnTo>
                          <a:lnTo>
                            <a:pt x="643" y="491"/>
                          </a:lnTo>
                          <a:lnTo>
                            <a:pt x="660" y="488"/>
                          </a:lnTo>
                          <a:lnTo>
                            <a:pt x="666" y="488"/>
                          </a:lnTo>
                          <a:lnTo>
                            <a:pt x="708" y="475"/>
                          </a:lnTo>
                          <a:lnTo>
                            <a:pt x="751" y="458"/>
                          </a:lnTo>
                          <a:lnTo>
                            <a:pt x="792" y="441"/>
                          </a:lnTo>
                          <a:lnTo>
                            <a:pt x="831" y="423"/>
                          </a:lnTo>
                          <a:lnTo>
                            <a:pt x="866" y="404"/>
                          </a:lnTo>
                          <a:lnTo>
                            <a:pt x="897" y="386"/>
                          </a:lnTo>
                          <a:lnTo>
                            <a:pt x="927" y="369"/>
                          </a:lnTo>
                          <a:lnTo>
                            <a:pt x="949" y="354"/>
                          </a:lnTo>
                          <a:lnTo>
                            <a:pt x="966" y="343"/>
                          </a:lnTo>
                          <a:lnTo>
                            <a:pt x="977" y="336"/>
                          </a:lnTo>
                          <a:lnTo>
                            <a:pt x="981" y="332"/>
                          </a:lnTo>
                          <a:lnTo>
                            <a:pt x="1075" y="31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3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4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5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1282" y="2471"/>
                      <a:ext cx="120" cy="94"/>
                    </a:xfrm>
                    <a:custGeom>
                      <a:avLst/>
                      <a:gdLst>
                        <a:gd name="T0" fmla="*/ 35 w 120"/>
                        <a:gd name="T1" fmla="*/ 94 h 94"/>
                        <a:gd name="T2" fmla="*/ 0 w 120"/>
                        <a:gd name="T3" fmla="*/ 48 h 94"/>
                        <a:gd name="T4" fmla="*/ 83 w 120"/>
                        <a:gd name="T5" fmla="*/ 0 h 94"/>
                        <a:gd name="T6" fmla="*/ 85 w 120"/>
                        <a:gd name="T7" fmla="*/ 0 h 94"/>
                        <a:gd name="T8" fmla="*/ 91 w 120"/>
                        <a:gd name="T9" fmla="*/ 0 h 94"/>
                        <a:gd name="T10" fmla="*/ 98 w 120"/>
                        <a:gd name="T11" fmla="*/ 1 h 94"/>
                        <a:gd name="T12" fmla="*/ 107 w 120"/>
                        <a:gd name="T13" fmla="*/ 5 h 94"/>
                        <a:gd name="T14" fmla="*/ 115 w 120"/>
                        <a:gd name="T15" fmla="*/ 14 h 94"/>
                        <a:gd name="T16" fmla="*/ 119 w 120"/>
                        <a:gd name="T17" fmla="*/ 27 h 94"/>
                        <a:gd name="T18" fmla="*/ 120 w 120"/>
                        <a:gd name="T19" fmla="*/ 46 h 94"/>
                        <a:gd name="T20" fmla="*/ 35 w 120"/>
                        <a:gd name="T21" fmla="*/ 94 h 94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20"/>
                        <a:gd name="T34" fmla="*/ 0 h 94"/>
                        <a:gd name="T35" fmla="*/ 120 w 120"/>
                        <a:gd name="T36" fmla="*/ 94 h 94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20" h="94">
                          <a:moveTo>
                            <a:pt x="35" y="94"/>
                          </a:moveTo>
                          <a:lnTo>
                            <a:pt x="0" y="48"/>
                          </a:lnTo>
                          <a:lnTo>
                            <a:pt x="83" y="0"/>
                          </a:lnTo>
                          <a:lnTo>
                            <a:pt x="85" y="0"/>
                          </a:lnTo>
                          <a:lnTo>
                            <a:pt x="91" y="0"/>
                          </a:lnTo>
                          <a:lnTo>
                            <a:pt x="98" y="1"/>
                          </a:lnTo>
                          <a:lnTo>
                            <a:pt x="107" y="5"/>
                          </a:lnTo>
                          <a:lnTo>
                            <a:pt x="115" y="14"/>
                          </a:lnTo>
                          <a:lnTo>
                            <a:pt x="119" y="27"/>
                          </a:lnTo>
                          <a:lnTo>
                            <a:pt x="120" y="46"/>
                          </a:lnTo>
                          <a:lnTo>
                            <a:pt x="35" y="94"/>
                          </a:lnTo>
                          <a:close/>
                        </a:path>
                      </a:pathLst>
                    </a:custGeom>
                    <a:solidFill>
                      <a:srgbClr val="2B2BFF"/>
                    </a:solidFill>
                    <a:ln w="0">
                      <a:solidFill>
                        <a:srgbClr val="2B2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6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1287" y="2471"/>
                      <a:ext cx="114" cy="89"/>
                    </a:xfrm>
                    <a:custGeom>
                      <a:avLst/>
                      <a:gdLst>
                        <a:gd name="T0" fmla="*/ 30 w 114"/>
                        <a:gd name="T1" fmla="*/ 89 h 89"/>
                        <a:gd name="T2" fmla="*/ 0 w 114"/>
                        <a:gd name="T3" fmla="*/ 48 h 89"/>
                        <a:gd name="T4" fmla="*/ 82 w 114"/>
                        <a:gd name="T5" fmla="*/ 0 h 89"/>
                        <a:gd name="T6" fmla="*/ 84 w 114"/>
                        <a:gd name="T7" fmla="*/ 1 h 89"/>
                        <a:gd name="T8" fmla="*/ 91 w 114"/>
                        <a:gd name="T9" fmla="*/ 1 h 89"/>
                        <a:gd name="T10" fmla="*/ 99 w 114"/>
                        <a:gd name="T11" fmla="*/ 5 h 89"/>
                        <a:gd name="T12" fmla="*/ 108 w 114"/>
                        <a:gd name="T13" fmla="*/ 12 h 89"/>
                        <a:gd name="T14" fmla="*/ 114 w 114"/>
                        <a:gd name="T15" fmla="*/ 24 h 89"/>
                        <a:gd name="T16" fmla="*/ 114 w 114"/>
                        <a:gd name="T17" fmla="*/ 40 h 89"/>
                        <a:gd name="T18" fmla="*/ 30 w 114"/>
                        <a:gd name="T19" fmla="*/ 89 h 89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14"/>
                        <a:gd name="T31" fmla="*/ 0 h 89"/>
                        <a:gd name="T32" fmla="*/ 114 w 114"/>
                        <a:gd name="T33" fmla="*/ 89 h 89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14" h="89">
                          <a:moveTo>
                            <a:pt x="30" y="89"/>
                          </a:moveTo>
                          <a:lnTo>
                            <a:pt x="0" y="48"/>
                          </a:lnTo>
                          <a:lnTo>
                            <a:pt x="82" y="0"/>
                          </a:lnTo>
                          <a:lnTo>
                            <a:pt x="84" y="1"/>
                          </a:lnTo>
                          <a:lnTo>
                            <a:pt x="91" y="1"/>
                          </a:lnTo>
                          <a:lnTo>
                            <a:pt x="99" y="5"/>
                          </a:lnTo>
                          <a:lnTo>
                            <a:pt x="108" y="12"/>
                          </a:lnTo>
                          <a:lnTo>
                            <a:pt x="114" y="24"/>
                          </a:lnTo>
                          <a:lnTo>
                            <a:pt x="114" y="40"/>
                          </a:lnTo>
                          <a:lnTo>
                            <a:pt x="30" y="89"/>
                          </a:lnTo>
                          <a:close/>
                        </a:path>
                      </a:pathLst>
                    </a:custGeom>
                    <a:solidFill>
                      <a:srgbClr val="5555FF"/>
                    </a:solidFill>
                    <a:ln w="0">
                      <a:solidFill>
                        <a:srgbClr val="555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7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1293" y="2472"/>
                      <a:ext cx="108" cy="82"/>
                    </a:xfrm>
                    <a:custGeom>
                      <a:avLst/>
                      <a:gdLst>
                        <a:gd name="T0" fmla="*/ 24 w 108"/>
                        <a:gd name="T1" fmla="*/ 82 h 82"/>
                        <a:gd name="T2" fmla="*/ 0 w 108"/>
                        <a:gd name="T3" fmla="*/ 49 h 82"/>
                        <a:gd name="T4" fmla="*/ 80 w 108"/>
                        <a:gd name="T5" fmla="*/ 0 h 82"/>
                        <a:gd name="T6" fmla="*/ 82 w 108"/>
                        <a:gd name="T7" fmla="*/ 0 h 82"/>
                        <a:gd name="T8" fmla="*/ 87 w 108"/>
                        <a:gd name="T9" fmla="*/ 2 h 82"/>
                        <a:gd name="T10" fmla="*/ 95 w 108"/>
                        <a:gd name="T11" fmla="*/ 6 h 82"/>
                        <a:gd name="T12" fmla="*/ 102 w 108"/>
                        <a:gd name="T13" fmla="*/ 11 h 82"/>
                        <a:gd name="T14" fmla="*/ 106 w 108"/>
                        <a:gd name="T15" fmla="*/ 21 h 82"/>
                        <a:gd name="T16" fmla="*/ 108 w 108"/>
                        <a:gd name="T17" fmla="*/ 36 h 82"/>
                        <a:gd name="T18" fmla="*/ 24 w 108"/>
                        <a:gd name="T19" fmla="*/ 82 h 8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08"/>
                        <a:gd name="T31" fmla="*/ 0 h 82"/>
                        <a:gd name="T32" fmla="*/ 108 w 108"/>
                        <a:gd name="T33" fmla="*/ 82 h 82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08" h="82">
                          <a:moveTo>
                            <a:pt x="24" y="82"/>
                          </a:moveTo>
                          <a:lnTo>
                            <a:pt x="0" y="49"/>
                          </a:lnTo>
                          <a:lnTo>
                            <a:pt x="80" y="0"/>
                          </a:lnTo>
                          <a:lnTo>
                            <a:pt x="82" y="0"/>
                          </a:lnTo>
                          <a:lnTo>
                            <a:pt x="87" y="2"/>
                          </a:lnTo>
                          <a:lnTo>
                            <a:pt x="95" y="6"/>
                          </a:lnTo>
                          <a:lnTo>
                            <a:pt x="102" y="11"/>
                          </a:lnTo>
                          <a:lnTo>
                            <a:pt x="106" y="21"/>
                          </a:lnTo>
                          <a:lnTo>
                            <a:pt x="108" y="36"/>
                          </a:lnTo>
                          <a:lnTo>
                            <a:pt x="24" y="82"/>
                          </a:lnTo>
                          <a:close/>
                        </a:path>
                      </a:pathLst>
                    </a:custGeom>
                    <a:solidFill>
                      <a:srgbClr val="8080FF"/>
                    </a:solidFill>
                    <a:ln w="0">
                      <a:solidFill>
                        <a:srgbClr val="808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8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1299" y="2474"/>
                      <a:ext cx="100" cy="74"/>
                    </a:xfrm>
                    <a:custGeom>
                      <a:avLst/>
                      <a:gdLst>
                        <a:gd name="T0" fmla="*/ 18 w 100"/>
                        <a:gd name="T1" fmla="*/ 74 h 74"/>
                        <a:gd name="T2" fmla="*/ 0 w 100"/>
                        <a:gd name="T3" fmla="*/ 47 h 74"/>
                        <a:gd name="T4" fmla="*/ 77 w 100"/>
                        <a:gd name="T5" fmla="*/ 0 h 74"/>
                        <a:gd name="T6" fmla="*/ 79 w 100"/>
                        <a:gd name="T7" fmla="*/ 0 h 74"/>
                        <a:gd name="T8" fmla="*/ 81 w 100"/>
                        <a:gd name="T9" fmla="*/ 0 h 74"/>
                        <a:gd name="T10" fmla="*/ 85 w 100"/>
                        <a:gd name="T11" fmla="*/ 2 h 74"/>
                        <a:gd name="T12" fmla="*/ 89 w 100"/>
                        <a:gd name="T13" fmla="*/ 4 h 74"/>
                        <a:gd name="T14" fmla="*/ 92 w 100"/>
                        <a:gd name="T15" fmla="*/ 8 h 74"/>
                        <a:gd name="T16" fmla="*/ 96 w 100"/>
                        <a:gd name="T17" fmla="*/ 11 h 74"/>
                        <a:gd name="T18" fmla="*/ 98 w 100"/>
                        <a:gd name="T19" fmla="*/ 15 h 74"/>
                        <a:gd name="T20" fmla="*/ 100 w 100"/>
                        <a:gd name="T21" fmla="*/ 21 h 74"/>
                        <a:gd name="T22" fmla="*/ 100 w 100"/>
                        <a:gd name="T23" fmla="*/ 28 h 74"/>
                        <a:gd name="T24" fmla="*/ 18 w 100"/>
                        <a:gd name="T25" fmla="*/ 74 h 7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0"/>
                        <a:gd name="T40" fmla="*/ 0 h 74"/>
                        <a:gd name="T41" fmla="*/ 100 w 100"/>
                        <a:gd name="T42" fmla="*/ 74 h 7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0" h="74">
                          <a:moveTo>
                            <a:pt x="18" y="74"/>
                          </a:moveTo>
                          <a:lnTo>
                            <a:pt x="0" y="47"/>
                          </a:lnTo>
                          <a:lnTo>
                            <a:pt x="77" y="0"/>
                          </a:lnTo>
                          <a:lnTo>
                            <a:pt x="79" y="0"/>
                          </a:lnTo>
                          <a:lnTo>
                            <a:pt x="81" y="0"/>
                          </a:lnTo>
                          <a:lnTo>
                            <a:pt x="85" y="2"/>
                          </a:lnTo>
                          <a:lnTo>
                            <a:pt x="89" y="4"/>
                          </a:lnTo>
                          <a:lnTo>
                            <a:pt x="92" y="8"/>
                          </a:lnTo>
                          <a:lnTo>
                            <a:pt x="96" y="11"/>
                          </a:lnTo>
                          <a:lnTo>
                            <a:pt x="98" y="15"/>
                          </a:lnTo>
                          <a:lnTo>
                            <a:pt x="100" y="21"/>
                          </a:lnTo>
                          <a:lnTo>
                            <a:pt x="100" y="28"/>
                          </a:lnTo>
                          <a:lnTo>
                            <a:pt x="18" y="74"/>
                          </a:lnTo>
                          <a:close/>
                        </a:path>
                      </a:pathLst>
                    </a:custGeom>
                    <a:solidFill>
                      <a:srgbClr val="AAAAFF"/>
                    </a:solidFill>
                    <a:ln w="0">
                      <a:solidFill>
                        <a:srgbClr val="AAAA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49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1304" y="2474"/>
                      <a:ext cx="95" cy="67"/>
                    </a:xfrm>
                    <a:custGeom>
                      <a:avLst/>
                      <a:gdLst>
                        <a:gd name="T0" fmla="*/ 13 w 95"/>
                        <a:gd name="T1" fmla="*/ 67 h 67"/>
                        <a:gd name="T2" fmla="*/ 0 w 95"/>
                        <a:gd name="T3" fmla="*/ 47 h 67"/>
                        <a:gd name="T4" fmla="*/ 76 w 95"/>
                        <a:gd name="T5" fmla="*/ 0 h 67"/>
                        <a:gd name="T6" fmla="*/ 78 w 95"/>
                        <a:gd name="T7" fmla="*/ 2 h 67"/>
                        <a:gd name="T8" fmla="*/ 80 w 95"/>
                        <a:gd name="T9" fmla="*/ 4 h 67"/>
                        <a:gd name="T10" fmla="*/ 84 w 95"/>
                        <a:gd name="T11" fmla="*/ 6 h 67"/>
                        <a:gd name="T12" fmla="*/ 87 w 95"/>
                        <a:gd name="T13" fmla="*/ 9 h 67"/>
                        <a:gd name="T14" fmla="*/ 91 w 95"/>
                        <a:gd name="T15" fmla="*/ 13 h 67"/>
                        <a:gd name="T16" fmla="*/ 95 w 95"/>
                        <a:gd name="T17" fmla="*/ 19 h 67"/>
                        <a:gd name="T18" fmla="*/ 95 w 95"/>
                        <a:gd name="T19" fmla="*/ 22 h 67"/>
                        <a:gd name="T20" fmla="*/ 13 w 95"/>
                        <a:gd name="T21" fmla="*/ 67 h 67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95"/>
                        <a:gd name="T34" fmla="*/ 0 h 67"/>
                        <a:gd name="T35" fmla="*/ 95 w 95"/>
                        <a:gd name="T36" fmla="*/ 67 h 67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95" h="67">
                          <a:moveTo>
                            <a:pt x="13" y="67"/>
                          </a:moveTo>
                          <a:lnTo>
                            <a:pt x="0" y="47"/>
                          </a:lnTo>
                          <a:lnTo>
                            <a:pt x="76" y="0"/>
                          </a:lnTo>
                          <a:lnTo>
                            <a:pt x="78" y="2"/>
                          </a:lnTo>
                          <a:lnTo>
                            <a:pt x="80" y="4"/>
                          </a:lnTo>
                          <a:lnTo>
                            <a:pt x="84" y="6"/>
                          </a:lnTo>
                          <a:lnTo>
                            <a:pt x="87" y="9"/>
                          </a:lnTo>
                          <a:lnTo>
                            <a:pt x="91" y="13"/>
                          </a:lnTo>
                          <a:lnTo>
                            <a:pt x="95" y="19"/>
                          </a:lnTo>
                          <a:lnTo>
                            <a:pt x="95" y="22"/>
                          </a:lnTo>
                          <a:lnTo>
                            <a:pt x="13" y="67"/>
                          </a:lnTo>
                          <a:close/>
                        </a:path>
                      </a:pathLst>
                    </a:custGeom>
                    <a:solidFill>
                      <a:srgbClr val="D5D5FF"/>
                    </a:solidFill>
                    <a:ln w="0">
                      <a:solidFill>
                        <a:srgbClr val="D5D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0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1310" y="2476"/>
                      <a:ext cx="89" cy="59"/>
                    </a:xfrm>
                    <a:custGeom>
                      <a:avLst/>
                      <a:gdLst>
                        <a:gd name="T0" fmla="*/ 89 w 89"/>
                        <a:gd name="T1" fmla="*/ 15 h 59"/>
                        <a:gd name="T2" fmla="*/ 7 w 89"/>
                        <a:gd name="T3" fmla="*/ 59 h 59"/>
                        <a:gd name="T4" fmla="*/ 0 w 89"/>
                        <a:gd name="T5" fmla="*/ 45 h 59"/>
                        <a:gd name="T6" fmla="*/ 74 w 89"/>
                        <a:gd name="T7" fmla="*/ 0 h 59"/>
                        <a:gd name="T8" fmla="*/ 89 w 89"/>
                        <a:gd name="T9" fmla="*/ 15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59"/>
                        <a:gd name="T17" fmla="*/ 89 w 89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59">
                          <a:moveTo>
                            <a:pt x="89" y="15"/>
                          </a:moveTo>
                          <a:lnTo>
                            <a:pt x="7" y="59"/>
                          </a:lnTo>
                          <a:lnTo>
                            <a:pt x="0" y="45"/>
                          </a:lnTo>
                          <a:lnTo>
                            <a:pt x="74" y="0"/>
                          </a:lnTo>
                          <a:lnTo>
                            <a:pt x="89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1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2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3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" name="Line 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92" y="240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6" name="Line 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67" y="242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7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1551" y="2437"/>
                      <a:ext cx="5" cy="9"/>
                    </a:xfrm>
                    <a:custGeom>
                      <a:avLst/>
                      <a:gdLst>
                        <a:gd name="T0" fmla="*/ 5 w 5"/>
                        <a:gd name="T1" fmla="*/ 0 h 9"/>
                        <a:gd name="T2" fmla="*/ 0 w 5"/>
                        <a:gd name="T3" fmla="*/ 6 h 9"/>
                        <a:gd name="T4" fmla="*/ 4 w 5"/>
                        <a:gd name="T5" fmla="*/ 9 h 9"/>
                        <a:gd name="T6" fmla="*/ 0 60000 65536"/>
                        <a:gd name="T7" fmla="*/ 0 60000 65536"/>
                        <a:gd name="T8" fmla="*/ 0 60000 65536"/>
                        <a:gd name="T9" fmla="*/ 0 w 5"/>
                        <a:gd name="T10" fmla="*/ 0 h 9"/>
                        <a:gd name="T11" fmla="*/ 5 w 5"/>
                        <a:gd name="T12" fmla="*/ 9 h 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5" h="9">
                          <a:moveTo>
                            <a:pt x="5" y="0"/>
                          </a:moveTo>
                          <a:lnTo>
                            <a:pt x="0" y="6"/>
                          </a:lnTo>
                          <a:lnTo>
                            <a:pt x="4" y="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8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6" y="2456"/>
                      <a:ext cx="11" cy="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9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88" y="2456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0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12" y="2443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1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36" y="24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2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62" y="24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3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86" y="2398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10" y="238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5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36" y="2370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60" y="2356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84" y="2343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8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09" y="23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9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35" y="23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0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59" y="229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1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83" y="228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2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07" y="2270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3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33" y="2255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4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57" y="2241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5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81" y="22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6" name="Line 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07" y="22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7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1" y="2198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8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5" y="2191"/>
                      <a:ext cx="1" cy="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9" name="Line 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3" y="2483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0" name="Line 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39" y="2498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1" name="Line 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13" y="25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2" name="Line 1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89" y="25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3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65" y="2541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4" name="Line 1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39" y="25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" name="Line 1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15" y="256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6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91" y="2584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65" y="2598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8" name="Line 1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41" y="26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9" name="Line 1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17" y="26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0" name="Line 1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93" y="2641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1" name="Line 1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26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2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2242" y="2669"/>
                      <a:ext cx="13" cy="7"/>
                    </a:xfrm>
                    <a:custGeom>
                      <a:avLst/>
                      <a:gdLst>
                        <a:gd name="T0" fmla="*/ 13 w 13"/>
                        <a:gd name="T1" fmla="*/ 0 h 7"/>
                        <a:gd name="T2" fmla="*/ 0 w 13"/>
                        <a:gd name="T3" fmla="*/ 7 h 7"/>
                        <a:gd name="T4" fmla="*/ 0 w 13"/>
                        <a:gd name="T5" fmla="*/ 7 h 7"/>
                        <a:gd name="T6" fmla="*/ 0 60000 65536"/>
                        <a:gd name="T7" fmla="*/ 0 60000 65536"/>
                        <a:gd name="T8" fmla="*/ 0 60000 65536"/>
                        <a:gd name="T9" fmla="*/ 0 w 13"/>
                        <a:gd name="T10" fmla="*/ 0 h 7"/>
                        <a:gd name="T11" fmla="*/ 13 w 13"/>
                        <a:gd name="T12" fmla="*/ 7 h 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" h="7">
                          <a:moveTo>
                            <a:pt x="13" y="0"/>
                          </a:moveTo>
                          <a:lnTo>
                            <a:pt x="0" y="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3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4" y="2686"/>
                      <a:ext cx="11" cy="9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4" name="Line 1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76" y="268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5" name="Line 1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0" y="266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6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1579" y="1962"/>
                      <a:ext cx="691" cy="429"/>
                    </a:xfrm>
                    <a:custGeom>
                      <a:avLst/>
                      <a:gdLst>
                        <a:gd name="T0" fmla="*/ 654 w 691"/>
                        <a:gd name="T1" fmla="*/ 0 h 429"/>
                        <a:gd name="T2" fmla="*/ 658 w 691"/>
                        <a:gd name="T3" fmla="*/ 0 h 429"/>
                        <a:gd name="T4" fmla="*/ 663 w 691"/>
                        <a:gd name="T5" fmla="*/ 0 h 429"/>
                        <a:gd name="T6" fmla="*/ 671 w 691"/>
                        <a:gd name="T7" fmla="*/ 2 h 429"/>
                        <a:gd name="T8" fmla="*/ 678 w 691"/>
                        <a:gd name="T9" fmla="*/ 6 h 429"/>
                        <a:gd name="T10" fmla="*/ 686 w 691"/>
                        <a:gd name="T11" fmla="*/ 13 h 429"/>
                        <a:gd name="T12" fmla="*/ 691 w 691"/>
                        <a:gd name="T13" fmla="*/ 28 h 429"/>
                        <a:gd name="T14" fmla="*/ 691 w 691"/>
                        <a:gd name="T15" fmla="*/ 47 h 429"/>
                        <a:gd name="T16" fmla="*/ 35 w 691"/>
                        <a:gd name="T17" fmla="*/ 429 h 429"/>
                        <a:gd name="T18" fmla="*/ 0 w 691"/>
                        <a:gd name="T19" fmla="*/ 381 h 429"/>
                        <a:gd name="T20" fmla="*/ 654 w 691"/>
                        <a:gd name="T21" fmla="*/ 0 h 429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91"/>
                        <a:gd name="T34" fmla="*/ 0 h 429"/>
                        <a:gd name="T35" fmla="*/ 691 w 691"/>
                        <a:gd name="T36" fmla="*/ 429 h 429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91" h="429">
                          <a:moveTo>
                            <a:pt x="654" y="0"/>
                          </a:moveTo>
                          <a:lnTo>
                            <a:pt x="658" y="0"/>
                          </a:lnTo>
                          <a:lnTo>
                            <a:pt x="663" y="0"/>
                          </a:lnTo>
                          <a:lnTo>
                            <a:pt x="671" y="2"/>
                          </a:lnTo>
                          <a:lnTo>
                            <a:pt x="678" y="6"/>
                          </a:lnTo>
                          <a:lnTo>
                            <a:pt x="686" y="13"/>
                          </a:lnTo>
                          <a:lnTo>
                            <a:pt x="691" y="28"/>
                          </a:lnTo>
                          <a:lnTo>
                            <a:pt x="691" y="47"/>
                          </a:lnTo>
                          <a:lnTo>
                            <a:pt x="35" y="429"/>
                          </a:lnTo>
                          <a:lnTo>
                            <a:pt x="0" y="381"/>
                          </a:lnTo>
                          <a:lnTo>
                            <a:pt x="654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7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1584" y="1962"/>
                      <a:ext cx="686" cy="421"/>
                    </a:xfrm>
                    <a:custGeom>
                      <a:avLst/>
                      <a:gdLst>
                        <a:gd name="T0" fmla="*/ 653 w 686"/>
                        <a:gd name="T1" fmla="*/ 0 h 421"/>
                        <a:gd name="T2" fmla="*/ 657 w 686"/>
                        <a:gd name="T3" fmla="*/ 0 h 421"/>
                        <a:gd name="T4" fmla="*/ 662 w 686"/>
                        <a:gd name="T5" fmla="*/ 2 h 421"/>
                        <a:gd name="T6" fmla="*/ 671 w 686"/>
                        <a:gd name="T7" fmla="*/ 4 h 421"/>
                        <a:gd name="T8" fmla="*/ 679 w 686"/>
                        <a:gd name="T9" fmla="*/ 12 h 421"/>
                        <a:gd name="T10" fmla="*/ 684 w 686"/>
                        <a:gd name="T11" fmla="*/ 23 h 421"/>
                        <a:gd name="T12" fmla="*/ 686 w 686"/>
                        <a:gd name="T13" fmla="*/ 41 h 421"/>
                        <a:gd name="T14" fmla="*/ 32 w 686"/>
                        <a:gd name="T15" fmla="*/ 421 h 421"/>
                        <a:gd name="T16" fmla="*/ 0 w 686"/>
                        <a:gd name="T17" fmla="*/ 381 h 421"/>
                        <a:gd name="T18" fmla="*/ 653 w 686"/>
                        <a:gd name="T19" fmla="*/ 0 h 42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86"/>
                        <a:gd name="T31" fmla="*/ 0 h 421"/>
                        <a:gd name="T32" fmla="*/ 686 w 686"/>
                        <a:gd name="T33" fmla="*/ 421 h 42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86" h="421">
                          <a:moveTo>
                            <a:pt x="653" y="0"/>
                          </a:moveTo>
                          <a:lnTo>
                            <a:pt x="657" y="0"/>
                          </a:lnTo>
                          <a:lnTo>
                            <a:pt x="662" y="2"/>
                          </a:lnTo>
                          <a:lnTo>
                            <a:pt x="671" y="4"/>
                          </a:lnTo>
                          <a:lnTo>
                            <a:pt x="679" y="12"/>
                          </a:lnTo>
                          <a:lnTo>
                            <a:pt x="684" y="23"/>
                          </a:lnTo>
                          <a:lnTo>
                            <a:pt x="686" y="41"/>
                          </a:lnTo>
                          <a:lnTo>
                            <a:pt x="32" y="421"/>
                          </a:lnTo>
                          <a:lnTo>
                            <a:pt x="0" y="381"/>
                          </a:lnTo>
                          <a:lnTo>
                            <a:pt x="653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8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1592" y="1964"/>
                      <a:ext cx="676" cy="414"/>
                    </a:xfrm>
                    <a:custGeom>
                      <a:avLst/>
                      <a:gdLst>
                        <a:gd name="T0" fmla="*/ 650 w 676"/>
                        <a:gd name="T1" fmla="*/ 0 h 414"/>
                        <a:gd name="T2" fmla="*/ 652 w 676"/>
                        <a:gd name="T3" fmla="*/ 0 h 414"/>
                        <a:gd name="T4" fmla="*/ 658 w 676"/>
                        <a:gd name="T5" fmla="*/ 2 h 414"/>
                        <a:gd name="T6" fmla="*/ 665 w 676"/>
                        <a:gd name="T7" fmla="*/ 4 h 414"/>
                        <a:gd name="T8" fmla="*/ 671 w 676"/>
                        <a:gd name="T9" fmla="*/ 11 h 414"/>
                        <a:gd name="T10" fmla="*/ 676 w 676"/>
                        <a:gd name="T11" fmla="*/ 21 h 414"/>
                        <a:gd name="T12" fmla="*/ 676 w 676"/>
                        <a:gd name="T13" fmla="*/ 34 h 414"/>
                        <a:gd name="T14" fmla="*/ 24 w 676"/>
                        <a:gd name="T15" fmla="*/ 414 h 414"/>
                        <a:gd name="T16" fmla="*/ 0 w 676"/>
                        <a:gd name="T17" fmla="*/ 379 h 414"/>
                        <a:gd name="T18" fmla="*/ 650 w 676"/>
                        <a:gd name="T19" fmla="*/ 0 h 41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76"/>
                        <a:gd name="T31" fmla="*/ 0 h 414"/>
                        <a:gd name="T32" fmla="*/ 676 w 676"/>
                        <a:gd name="T33" fmla="*/ 414 h 41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76" h="414">
                          <a:moveTo>
                            <a:pt x="650" y="0"/>
                          </a:moveTo>
                          <a:lnTo>
                            <a:pt x="652" y="0"/>
                          </a:lnTo>
                          <a:lnTo>
                            <a:pt x="658" y="2"/>
                          </a:lnTo>
                          <a:lnTo>
                            <a:pt x="665" y="4"/>
                          </a:lnTo>
                          <a:lnTo>
                            <a:pt x="671" y="11"/>
                          </a:lnTo>
                          <a:lnTo>
                            <a:pt x="676" y="21"/>
                          </a:lnTo>
                          <a:lnTo>
                            <a:pt x="676" y="34"/>
                          </a:lnTo>
                          <a:lnTo>
                            <a:pt x="24" y="414"/>
                          </a:lnTo>
                          <a:lnTo>
                            <a:pt x="0" y="379"/>
                          </a:lnTo>
                          <a:lnTo>
                            <a:pt x="650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99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1597" y="1964"/>
                      <a:ext cx="671" cy="406"/>
                    </a:xfrm>
                    <a:custGeom>
                      <a:avLst/>
                      <a:gdLst>
                        <a:gd name="T0" fmla="*/ 649 w 671"/>
                        <a:gd name="T1" fmla="*/ 0 h 406"/>
                        <a:gd name="T2" fmla="*/ 649 w 671"/>
                        <a:gd name="T3" fmla="*/ 0 h 406"/>
                        <a:gd name="T4" fmla="*/ 651 w 671"/>
                        <a:gd name="T5" fmla="*/ 2 h 406"/>
                        <a:gd name="T6" fmla="*/ 655 w 671"/>
                        <a:gd name="T7" fmla="*/ 2 h 406"/>
                        <a:gd name="T8" fmla="*/ 658 w 671"/>
                        <a:gd name="T9" fmla="*/ 6 h 406"/>
                        <a:gd name="T10" fmla="*/ 662 w 671"/>
                        <a:gd name="T11" fmla="*/ 8 h 406"/>
                        <a:gd name="T12" fmla="*/ 666 w 671"/>
                        <a:gd name="T13" fmla="*/ 11 h 406"/>
                        <a:gd name="T14" fmla="*/ 670 w 671"/>
                        <a:gd name="T15" fmla="*/ 17 h 406"/>
                        <a:gd name="T16" fmla="*/ 671 w 671"/>
                        <a:gd name="T17" fmla="*/ 23 h 406"/>
                        <a:gd name="T18" fmla="*/ 671 w 671"/>
                        <a:gd name="T19" fmla="*/ 28 h 406"/>
                        <a:gd name="T20" fmla="*/ 19 w 671"/>
                        <a:gd name="T21" fmla="*/ 406 h 406"/>
                        <a:gd name="T22" fmla="*/ 0 w 671"/>
                        <a:gd name="T23" fmla="*/ 379 h 406"/>
                        <a:gd name="T24" fmla="*/ 649 w 671"/>
                        <a:gd name="T25" fmla="*/ 0 h 40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71"/>
                        <a:gd name="T40" fmla="*/ 0 h 406"/>
                        <a:gd name="T41" fmla="*/ 671 w 671"/>
                        <a:gd name="T42" fmla="*/ 406 h 40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71" h="406">
                          <a:moveTo>
                            <a:pt x="649" y="0"/>
                          </a:moveTo>
                          <a:lnTo>
                            <a:pt x="649" y="0"/>
                          </a:lnTo>
                          <a:lnTo>
                            <a:pt x="651" y="2"/>
                          </a:lnTo>
                          <a:lnTo>
                            <a:pt x="655" y="2"/>
                          </a:lnTo>
                          <a:lnTo>
                            <a:pt x="658" y="6"/>
                          </a:lnTo>
                          <a:lnTo>
                            <a:pt x="662" y="8"/>
                          </a:lnTo>
                          <a:lnTo>
                            <a:pt x="666" y="11"/>
                          </a:lnTo>
                          <a:lnTo>
                            <a:pt x="670" y="17"/>
                          </a:lnTo>
                          <a:lnTo>
                            <a:pt x="671" y="23"/>
                          </a:lnTo>
                          <a:lnTo>
                            <a:pt x="671" y="28"/>
                          </a:lnTo>
                          <a:lnTo>
                            <a:pt x="19" y="406"/>
                          </a:lnTo>
                          <a:lnTo>
                            <a:pt x="0" y="379"/>
                          </a:lnTo>
                          <a:lnTo>
                            <a:pt x="649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0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1621" y="1966"/>
                      <a:ext cx="646" cy="386"/>
                    </a:xfrm>
                    <a:custGeom>
                      <a:avLst/>
                      <a:gdLst>
                        <a:gd name="T0" fmla="*/ 646 w 646"/>
                        <a:gd name="T1" fmla="*/ 15 h 386"/>
                        <a:gd name="T2" fmla="*/ 8 w 646"/>
                        <a:gd name="T3" fmla="*/ 386 h 386"/>
                        <a:gd name="T4" fmla="*/ 0 w 646"/>
                        <a:gd name="T5" fmla="*/ 371 h 386"/>
                        <a:gd name="T6" fmla="*/ 633 w 646"/>
                        <a:gd name="T7" fmla="*/ 0 h 386"/>
                        <a:gd name="T8" fmla="*/ 646 w 646"/>
                        <a:gd name="T9" fmla="*/ 15 h 3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46"/>
                        <a:gd name="T16" fmla="*/ 0 h 386"/>
                        <a:gd name="T17" fmla="*/ 646 w 646"/>
                        <a:gd name="T18" fmla="*/ 386 h 3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46" h="386">
                          <a:moveTo>
                            <a:pt x="646" y="15"/>
                          </a:moveTo>
                          <a:lnTo>
                            <a:pt x="8" y="386"/>
                          </a:lnTo>
                          <a:lnTo>
                            <a:pt x="0" y="371"/>
                          </a:lnTo>
                          <a:lnTo>
                            <a:pt x="633" y="0"/>
                          </a:lnTo>
                          <a:lnTo>
                            <a:pt x="646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1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2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3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1" y="2192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4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1108" y="2576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4 h 117"/>
                        <a:gd name="T4" fmla="*/ 0 w 72"/>
                        <a:gd name="T5" fmla="*/ 0 h 117"/>
                        <a:gd name="T6" fmla="*/ 0 w 72"/>
                        <a:gd name="T7" fmla="*/ 84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4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B200"/>
                    </a:solidFill>
                    <a:ln w="0">
                      <a:solidFill>
                        <a:srgbClr val="00B2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5" name="Freeform 131"/>
                    <p:cNvSpPr>
                      <a:spLocks/>
                    </p:cNvSpPr>
                    <p:nvPr/>
                  </p:nvSpPr>
                  <p:spPr bwMode="auto">
                    <a:xfrm>
                      <a:off x="1180" y="2576"/>
                      <a:ext cx="70" cy="117"/>
                    </a:xfrm>
                    <a:custGeom>
                      <a:avLst/>
                      <a:gdLst>
                        <a:gd name="T0" fmla="*/ 0 w 70"/>
                        <a:gd name="T1" fmla="*/ 117 h 117"/>
                        <a:gd name="T2" fmla="*/ 0 w 70"/>
                        <a:gd name="T3" fmla="*/ 34 h 117"/>
                        <a:gd name="T4" fmla="*/ 70 w 70"/>
                        <a:gd name="T5" fmla="*/ 0 h 117"/>
                        <a:gd name="T6" fmla="*/ 70 w 70"/>
                        <a:gd name="T7" fmla="*/ 84 h 117"/>
                        <a:gd name="T8" fmla="*/ 0 w 70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0"/>
                        <a:gd name="T16" fmla="*/ 0 h 117"/>
                        <a:gd name="T17" fmla="*/ 70 w 70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0" h="117">
                          <a:moveTo>
                            <a:pt x="0" y="117"/>
                          </a:moveTo>
                          <a:lnTo>
                            <a:pt x="0" y="34"/>
                          </a:lnTo>
                          <a:lnTo>
                            <a:pt x="70" y="0"/>
                          </a:lnTo>
                          <a:lnTo>
                            <a:pt x="70" y="84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6" name="Line 1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50" y="2552"/>
                      <a:ext cx="43" cy="24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7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1271" y="2285"/>
                      <a:ext cx="1075" cy="471"/>
                    </a:xfrm>
                    <a:custGeom>
                      <a:avLst/>
                      <a:gdLst>
                        <a:gd name="T0" fmla="*/ 1075 w 1075"/>
                        <a:gd name="T1" fmla="*/ 402 h 471"/>
                        <a:gd name="T2" fmla="*/ 981 w 1075"/>
                        <a:gd name="T3" fmla="*/ 295 h 471"/>
                        <a:gd name="T4" fmla="*/ 977 w 1075"/>
                        <a:gd name="T5" fmla="*/ 297 h 471"/>
                        <a:gd name="T6" fmla="*/ 966 w 1075"/>
                        <a:gd name="T7" fmla="*/ 304 h 471"/>
                        <a:gd name="T8" fmla="*/ 949 w 1075"/>
                        <a:gd name="T9" fmla="*/ 315 h 471"/>
                        <a:gd name="T10" fmla="*/ 925 w 1075"/>
                        <a:gd name="T11" fmla="*/ 330 h 471"/>
                        <a:gd name="T12" fmla="*/ 897 w 1075"/>
                        <a:gd name="T13" fmla="*/ 347 h 471"/>
                        <a:gd name="T14" fmla="*/ 866 w 1075"/>
                        <a:gd name="T15" fmla="*/ 365 h 471"/>
                        <a:gd name="T16" fmla="*/ 829 w 1075"/>
                        <a:gd name="T17" fmla="*/ 384 h 471"/>
                        <a:gd name="T18" fmla="*/ 790 w 1075"/>
                        <a:gd name="T19" fmla="*/ 402 h 471"/>
                        <a:gd name="T20" fmla="*/ 749 w 1075"/>
                        <a:gd name="T21" fmla="*/ 419 h 471"/>
                        <a:gd name="T22" fmla="*/ 708 w 1075"/>
                        <a:gd name="T23" fmla="*/ 436 h 471"/>
                        <a:gd name="T24" fmla="*/ 665 w 1075"/>
                        <a:gd name="T25" fmla="*/ 449 h 471"/>
                        <a:gd name="T26" fmla="*/ 662 w 1075"/>
                        <a:gd name="T27" fmla="*/ 451 h 471"/>
                        <a:gd name="T28" fmla="*/ 653 w 1075"/>
                        <a:gd name="T29" fmla="*/ 453 h 471"/>
                        <a:gd name="T30" fmla="*/ 638 w 1075"/>
                        <a:gd name="T31" fmla="*/ 456 h 471"/>
                        <a:gd name="T32" fmla="*/ 615 w 1075"/>
                        <a:gd name="T33" fmla="*/ 462 h 471"/>
                        <a:gd name="T34" fmla="*/ 586 w 1075"/>
                        <a:gd name="T35" fmla="*/ 466 h 471"/>
                        <a:gd name="T36" fmla="*/ 549 w 1075"/>
                        <a:gd name="T37" fmla="*/ 469 h 471"/>
                        <a:gd name="T38" fmla="*/ 502 w 1075"/>
                        <a:gd name="T39" fmla="*/ 471 h 471"/>
                        <a:gd name="T40" fmla="*/ 447 w 1075"/>
                        <a:gd name="T41" fmla="*/ 471 h 471"/>
                        <a:gd name="T42" fmla="*/ 380 w 1075"/>
                        <a:gd name="T43" fmla="*/ 469 h 471"/>
                        <a:gd name="T44" fmla="*/ 304 w 1075"/>
                        <a:gd name="T45" fmla="*/ 464 h 471"/>
                        <a:gd name="T46" fmla="*/ 298 w 1075"/>
                        <a:gd name="T47" fmla="*/ 462 h 471"/>
                        <a:gd name="T48" fmla="*/ 280 w 1075"/>
                        <a:gd name="T49" fmla="*/ 460 h 471"/>
                        <a:gd name="T50" fmla="*/ 254 w 1075"/>
                        <a:gd name="T51" fmla="*/ 454 h 471"/>
                        <a:gd name="T52" fmla="*/ 222 w 1075"/>
                        <a:gd name="T53" fmla="*/ 445 h 471"/>
                        <a:gd name="T54" fmla="*/ 185 w 1075"/>
                        <a:gd name="T55" fmla="*/ 434 h 471"/>
                        <a:gd name="T56" fmla="*/ 146 w 1075"/>
                        <a:gd name="T57" fmla="*/ 417 h 471"/>
                        <a:gd name="T58" fmla="*/ 107 w 1075"/>
                        <a:gd name="T59" fmla="*/ 395 h 471"/>
                        <a:gd name="T60" fmla="*/ 70 w 1075"/>
                        <a:gd name="T61" fmla="*/ 367 h 471"/>
                        <a:gd name="T62" fmla="*/ 39 w 1075"/>
                        <a:gd name="T63" fmla="*/ 332 h 471"/>
                        <a:gd name="T64" fmla="*/ 37 w 1075"/>
                        <a:gd name="T65" fmla="*/ 330 h 471"/>
                        <a:gd name="T66" fmla="*/ 31 w 1075"/>
                        <a:gd name="T67" fmla="*/ 321 h 471"/>
                        <a:gd name="T68" fmla="*/ 22 w 1075"/>
                        <a:gd name="T69" fmla="*/ 308 h 471"/>
                        <a:gd name="T70" fmla="*/ 15 w 1075"/>
                        <a:gd name="T71" fmla="*/ 291 h 471"/>
                        <a:gd name="T72" fmla="*/ 5 w 1075"/>
                        <a:gd name="T73" fmla="*/ 269 h 471"/>
                        <a:gd name="T74" fmla="*/ 2 w 1075"/>
                        <a:gd name="T75" fmla="*/ 243 h 471"/>
                        <a:gd name="T76" fmla="*/ 0 w 1075"/>
                        <a:gd name="T77" fmla="*/ 215 h 471"/>
                        <a:gd name="T78" fmla="*/ 4 w 1075"/>
                        <a:gd name="T79" fmla="*/ 186 h 471"/>
                        <a:gd name="T80" fmla="*/ 16 w 1075"/>
                        <a:gd name="T81" fmla="*/ 152 h 471"/>
                        <a:gd name="T82" fmla="*/ 37 w 1075"/>
                        <a:gd name="T83" fmla="*/ 119 h 471"/>
                        <a:gd name="T84" fmla="*/ 68 w 1075"/>
                        <a:gd name="T85" fmla="*/ 84 h 471"/>
                        <a:gd name="T86" fmla="*/ 70 w 1075"/>
                        <a:gd name="T87" fmla="*/ 82 h 471"/>
                        <a:gd name="T88" fmla="*/ 80 w 1075"/>
                        <a:gd name="T89" fmla="*/ 72 h 471"/>
                        <a:gd name="T90" fmla="*/ 93 w 1075"/>
                        <a:gd name="T91" fmla="*/ 59 h 471"/>
                        <a:gd name="T92" fmla="*/ 115 w 1075"/>
                        <a:gd name="T93" fmla="*/ 43 h 471"/>
                        <a:gd name="T94" fmla="*/ 144 w 1075"/>
                        <a:gd name="T95" fmla="*/ 22 h 471"/>
                        <a:gd name="T96" fmla="*/ 182 w 1075"/>
                        <a:gd name="T97" fmla="*/ 0 h 471"/>
                        <a:gd name="T98" fmla="*/ 322 w 1075"/>
                        <a:gd name="T99" fmla="*/ 85 h 471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71"/>
                        <a:gd name="T152" fmla="*/ 1075 w 1075"/>
                        <a:gd name="T153" fmla="*/ 471 h 471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71">
                          <a:moveTo>
                            <a:pt x="1075" y="402"/>
                          </a:moveTo>
                          <a:lnTo>
                            <a:pt x="981" y="295"/>
                          </a:lnTo>
                          <a:lnTo>
                            <a:pt x="977" y="297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7"/>
                          </a:lnTo>
                          <a:lnTo>
                            <a:pt x="866" y="365"/>
                          </a:lnTo>
                          <a:lnTo>
                            <a:pt x="829" y="384"/>
                          </a:lnTo>
                          <a:lnTo>
                            <a:pt x="790" y="402"/>
                          </a:lnTo>
                          <a:lnTo>
                            <a:pt x="749" y="419"/>
                          </a:lnTo>
                          <a:lnTo>
                            <a:pt x="708" y="436"/>
                          </a:lnTo>
                          <a:lnTo>
                            <a:pt x="665" y="449"/>
                          </a:lnTo>
                          <a:lnTo>
                            <a:pt x="662" y="451"/>
                          </a:lnTo>
                          <a:lnTo>
                            <a:pt x="653" y="453"/>
                          </a:lnTo>
                          <a:lnTo>
                            <a:pt x="638" y="456"/>
                          </a:lnTo>
                          <a:lnTo>
                            <a:pt x="615" y="462"/>
                          </a:lnTo>
                          <a:lnTo>
                            <a:pt x="586" y="466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4"/>
                          </a:lnTo>
                          <a:lnTo>
                            <a:pt x="298" y="462"/>
                          </a:lnTo>
                          <a:lnTo>
                            <a:pt x="280" y="460"/>
                          </a:lnTo>
                          <a:lnTo>
                            <a:pt x="254" y="454"/>
                          </a:lnTo>
                          <a:lnTo>
                            <a:pt x="222" y="445"/>
                          </a:lnTo>
                          <a:lnTo>
                            <a:pt x="185" y="434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2"/>
                          </a:lnTo>
                          <a:lnTo>
                            <a:pt x="37" y="330"/>
                          </a:lnTo>
                          <a:lnTo>
                            <a:pt x="31" y="321"/>
                          </a:lnTo>
                          <a:lnTo>
                            <a:pt x="22" y="308"/>
                          </a:lnTo>
                          <a:lnTo>
                            <a:pt x="15" y="291"/>
                          </a:lnTo>
                          <a:lnTo>
                            <a:pt x="5" y="269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6"/>
                          </a:lnTo>
                          <a:lnTo>
                            <a:pt x="16" y="152"/>
                          </a:lnTo>
                          <a:lnTo>
                            <a:pt x="37" y="119"/>
                          </a:lnTo>
                          <a:lnTo>
                            <a:pt x="68" y="84"/>
                          </a:lnTo>
                          <a:lnTo>
                            <a:pt x="70" y="82"/>
                          </a:lnTo>
                          <a:lnTo>
                            <a:pt x="80" y="72"/>
                          </a:lnTo>
                          <a:lnTo>
                            <a:pt x="93" y="59"/>
                          </a:lnTo>
                          <a:lnTo>
                            <a:pt x="115" y="43"/>
                          </a:lnTo>
                          <a:lnTo>
                            <a:pt x="144" y="22"/>
                          </a:lnTo>
                          <a:lnTo>
                            <a:pt x="182" y="0"/>
                          </a:lnTo>
                          <a:lnTo>
                            <a:pt x="322" y="8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8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1260" y="2354"/>
                      <a:ext cx="1075" cy="469"/>
                    </a:xfrm>
                    <a:custGeom>
                      <a:avLst/>
                      <a:gdLst>
                        <a:gd name="T0" fmla="*/ 1075 w 1075"/>
                        <a:gd name="T1" fmla="*/ 354 h 469"/>
                        <a:gd name="T2" fmla="*/ 981 w 1075"/>
                        <a:gd name="T3" fmla="*/ 293 h 469"/>
                        <a:gd name="T4" fmla="*/ 977 w 1075"/>
                        <a:gd name="T5" fmla="*/ 295 h 469"/>
                        <a:gd name="T6" fmla="*/ 966 w 1075"/>
                        <a:gd name="T7" fmla="*/ 303 h 469"/>
                        <a:gd name="T8" fmla="*/ 949 w 1075"/>
                        <a:gd name="T9" fmla="*/ 314 h 469"/>
                        <a:gd name="T10" fmla="*/ 925 w 1075"/>
                        <a:gd name="T11" fmla="*/ 328 h 469"/>
                        <a:gd name="T12" fmla="*/ 897 w 1075"/>
                        <a:gd name="T13" fmla="*/ 345 h 469"/>
                        <a:gd name="T14" fmla="*/ 866 w 1075"/>
                        <a:gd name="T15" fmla="*/ 364 h 469"/>
                        <a:gd name="T16" fmla="*/ 829 w 1075"/>
                        <a:gd name="T17" fmla="*/ 382 h 469"/>
                        <a:gd name="T18" fmla="*/ 790 w 1075"/>
                        <a:gd name="T19" fmla="*/ 401 h 469"/>
                        <a:gd name="T20" fmla="*/ 749 w 1075"/>
                        <a:gd name="T21" fmla="*/ 419 h 469"/>
                        <a:gd name="T22" fmla="*/ 708 w 1075"/>
                        <a:gd name="T23" fmla="*/ 434 h 469"/>
                        <a:gd name="T24" fmla="*/ 665 w 1075"/>
                        <a:gd name="T25" fmla="*/ 447 h 469"/>
                        <a:gd name="T26" fmla="*/ 662 w 1075"/>
                        <a:gd name="T27" fmla="*/ 449 h 469"/>
                        <a:gd name="T28" fmla="*/ 653 w 1075"/>
                        <a:gd name="T29" fmla="*/ 451 h 469"/>
                        <a:gd name="T30" fmla="*/ 638 w 1075"/>
                        <a:gd name="T31" fmla="*/ 456 h 469"/>
                        <a:gd name="T32" fmla="*/ 615 w 1075"/>
                        <a:gd name="T33" fmla="*/ 460 h 469"/>
                        <a:gd name="T34" fmla="*/ 586 w 1075"/>
                        <a:gd name="T35" fmla="*/ 464 h 469"/>
                        <a:gd name="T36" fmla="*/ 549 w 1075"/>
                        <a:gd name="T37" fmla="*/ 468 h 469"/>
                        <a:gd name="T38" fmla="*/ 502 w 1075"/>
                        <a:gd name="T39" fmla="*/ 469 h 469"/>
                        <a:gd name="T40" fmla="*/ 447 w 1075"/>
                        <a:gd name="T41" fmla="*/ 469 h 469"/>
                        <a:gd name="T42" fmla="*/ 380 w 1075"/>
                        <a:gd name="T43" fmla="*/ 468 h 469"/>
                        <a:gd name="T44" fmla="*/ 304 w 1075"/>
                        <a:gd name="T45" fmla="*/ 462 h 469"/>
                        <a:gd name="T46" fmla="*/ 298 w 1075"/>
                        <a:gd name="T47" fmla="*/ 462 h 469"/>
                        <a:gd name="T48" fmla="*/ 280 w 1075"/>
                        <a:gd name="T49" fmla="*/ 458 h 469"/>
                        <a:gd name="T50" fmla="*/ 254 w 1075"/>
                        <a:gd name="T51" fmla="*/ 453 h 469"/>
                        <a:gd name="T52" fmla="*/ 222 w 1075"/>
                        <a:gd name="T53" fmla="*/ 445 h 469"/>
                        <a:gd name="T54" fmla="*/ 185 w 1075"/>
                        <a:gd name="T55" fmla="*/ 432 h 469"/>
                        <a:gd name="T56" fmla="*/ 146 w 1075"/>
                        <a:gd name="T57" fmla="*/ 416 h 469"/>
                        <a:gd name="T58" fmla="*/ 107 w 1075"/>
                        <a:gd name="T59" fmla="*/ 393 h 469"/>
                        <a:gd name="T60" fmla="*/ 70 w 1075"/>
                        <a:gd name="T61" fmla="*/ 366 h 469"/>
                        <a:gd name="T62" fmla="*/ 39 w 1075"/>
                        <a:gd name="T63" fmla="*/ 332 h 469"/>
                        <a:gd name="T64" fmla="*/ 37 w 1075"/>
                        <a:gd name="T65" fmla="*/ 328 h 469"/>
                        <a:gd name="T66" fmla="*/ 31 w 1075"/>
                        <a:gd name="T67" fmla="*/ 321 h 469"/>
                        <a:gd name="T68" fmla="*/ 22 w 1075"/>
                        <a:gd name="T69" fmla="*/ 306 h 469"/>
                        <a:gd name="T70" fmla="*/ 15 w 1075"/>
                        <a:gd name="T71" fmla="*/ 290 h 469"/>
                        <a:gd name="T72" fmla="*/ 5 w 1075"/>
                        <a:gd name="T73" fmla="*/ 267 h 469"/>
                        <a:gd name="T74" fmla="*/ 2 w 1075"/>
                        <a:gd name="T75" fmla="*/ 243 h 469"/>
                        <a:gd name="T76" fmla="*/ 0 w 1075"/>
                        <a:gd name="T77" fmla="*/ 215 h 469"/>
                        <a:gd name="T78" fmla="*/ 4 w 1075"/>
                        <a:gd name="T79" fmla="*/ 184 h 469"/>
                        <a:gd name="T80" fmla="*/ 16 w 1075"/>
                        <a:gd name="T81" fmla="*/ 152 h 469"/>
                        <a:gd name="T82" fmla="*/ 37 w 1075"/>
                        <a:gd name="T83" fmla="*/ 117 h 469"/>
                        <a:gd name="T84" fmla="*/ 68 w 1075"/>
                        <a:gd name="T85" fmla="*/ 84 h 469"/>
                        <a:gd name="T86" fmla="*/ 70 w 1075"/>
                        <a:gd name="T87" fmla="*/ 80 h 469"/>
                        <a:gd name="T88" fmla="*/ 80 w 1075"/>
                        <a:gd name="T89" fmla="*/ 73 h 469"/>
                        <a:gd name="T90" fmla="*/ 93 w 1075"/>
                        <a:gd name="T91" fmla="*/ 60 h 469"/>
                        <a:gd name="T92" fmla="*/ 115 w 1075"/>
                        <a:gd name="T93" fmla="*/ 41 h 469"/>
                        <a:gd name="T94" fmla="*/ 144 w 1075"/>
                        <a:gd name="T95" fmla="*/ 23 h 469"/>
                        <a:gd name="T96" fmla="*/ 182 w 1075"/>
                        <a:gd name="T97" fmla="*/ 0 h 469"/>
                        <a:gd name="T98" fmla="*/ 315 w 1075"/>
                        <a:gd name="T99" fmla="*/ 37 h 469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69"/>
                        <a:gd name="T152" fmla="*/ 1075 w 1075"/>
                        <a:gd name="T153" fmla="*/ 469 h 469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69">
                          <a:moveTo>
                            <a:pt x="1075" y="354"/>
                          </a:moveTo>
                          <a:lnTo>
                            <a:pt x="981" y="293"/>
                          </a:lnTo>
                          <a:lnTo>
                            <a:pt x="977" y="295"/>
                          </a:lnTo>
                          <a:lnTo>
                            <a:pt x="966" y="303"/>
                          </a:lnTo>
                          <a:lnTo>
                            <a:pt x="949" y="314"/>
                          </a:lnTo>
                          <a:lnTo>
                            <a:pt x="925" y="328"/>
                          </a:lnTo>
                          <a:lnTo>
                            <a:pt x="897" y="345"/>
                          </a:lnTo>
                          <a:lnTo>
                            <a:pt x="866" y="364"/>
                          </a:lnTo>
                          <a:lnTo>
                            <a:pt x="829" y="382"/>
                          </a:lnTo>
                          <a:lnTo>
                            <a:pt x="790" y="401"/>
                          </a:lnTo>
                          <a:lnTo>
                            <a:pt x="749" y="419"/>
                          </a:lnTo>
                          <a:lnTo>
                            <a:pt x="708" y="434"/>
                          </a:lnTo>
                          <a:lnTo>
                            <a:pt x="665" y="447"/>
                          </a:lnTo>
                          <a:lnTo>
                            <a:pt x="662" y="449"/>
                          </a:lnTo>
                          <a:lnTo>
                            <a:pt x="653" y="451"/>
                          </a:lnTo>
                          <a:lnTo>
                            <a:pt x="638" y="456"/>
                          </a:lnTo>
                          <a:lnTo>
                            <a:pt x="615" y="460"/>
                          </a:lnTo>
                          <a:lnTo>
                            <a:pt x="586" y="464"/>
                          </a:lnTo>
                          <a:lnTo>
                            <a:pt x="549" y="468"/>
                          </a:lnTo>
                          <a:lnTo>
                            <a:pt x="502" y="469"/>
                          </a:lnTo>
                          <a:lnTo>
                            <a:pt x="447" y="469"/>
                          </a:lnTo>
                          <a:lnTo>
                            <a:pt x="380" y="468"/>
                          </a:lnTo>
                          <a:lnTo>
                            <a:pt x="304" y="462"/>
                          </a:lnTo>
                          <a:lnTo>
                            <a:pt x="298" y="462"/>
                          </a:lnTo>
                          <a:lnTo>
                            <a:pt x="280" y="458"/>
                          </a:lnTo>
                          <a:lnTo>
                            <a:pt x="254" y="453"/>
                          </a:lnTo>
                          <a:lnTo>
                            <a:pt x="222" y="445"/>
                          </a:lnTo>
                          <a:lnTo>
                            <a:pt x="185" y="432"/>
                          </a:lnTo>
                          <a:lnTo>
                            <a:pt x="146" y="416"/>
                          </a:lnTo>
                          <a:lnTo>
                            <a:pt x="107" y="393"/>
                          </a:lnTo>
                          <a:lnTo>
                            <a:pt x="70" y="366"/>
                          </a:lnTo>
                          <a:lnTo>
                            <a:pt x="39" y="332"/>
                          </a:lnTo>
                          <a:lnTo>
                            <a:pt x="37" y="328"/>
                          </a:lnTo>
                          <a:lnTo>
                            <a:pt x="31" y="321"/>
                          </a:lnTo>
                          <a:lnTo>
                            <a:pt x="22" y="306"/>
                          </a:lnTo>
                          <a:lnTo>
                            <a:pt x="15" y="290"/>
                          </a:lnTo>
                          <a:lnTo>
                            <a:pt x="5" y="267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4"/>
                          </a:lnTo>
                          <a:lnTo>
                            <a:pt x="16" y="152"/>
                          </a:lnTo>
                          <a:lnTo>
                            <a:pt x="37" y="117"/>
                          </a:lnTo>
                          <a:lnTo>
                            <a:pt x="68" y="84"/>
                          </a:lnTo>
                          <a:lnTo>
                            <a:pt x="70" y="80"/>
                          </a:lnTo>
                          <a:lnTo>
                            <a:pt x="80" y="73"/>
                          </a:lnTo>
                          <a:lnTo>
                            <a:pt x="93" y="60"/>
                          </a:lnTo>
                          <a:lnTo>
                            <a:pt x="115" y="41"/>
                          </a:lnTo>
                          <a:lnTo>
                            <a:pt x="144" y="23"/>
                          </a:lnTo>
                          <a:lnTo>
                            <a:pt x="182" y="0"/>
                          </a:lnTo>
                          <a:lnTo>
                            <a:pt x="315" y="3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09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0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1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2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3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4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5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6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7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8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19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0" name="Freeform 147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1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2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3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4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5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2543" y="2168"/>
                      <a:ext cx="667" cy="406"/>
                    </a:xfrm>
                    <a:custGeom>
                      <a:avLst/>
                      <a:gdLst>
                        <a:gd name="T0" fmla="*/ 630 w 667"/>
                        <a:gd name="T1" fmla="*/ 0 h 406"/>
                        <a:gd name="T2" fmla="*/ 632 w 667"/>
                        <a:gd name="T3" fmla="*/ 0 h 406"/>
                        <a:gd name="T4" fmla="*/ 638 w 667"/>
                        <a:gd name="T5" fmla="*/ 0 h 406"/>
                        <a:gd name="T6" fmla="*/ 645 w 667"/>
                        <a:gd name="T7" fmla="*/ 2 h 406"/>
                        <a:gd name="T8" fmla="*/ 654 w 667"/>
                        <a:gd name="T9" fmla="*/ 6 h 406"/>
                        <a:gd name="T10" fmla="*/ 662 w 667"/>
                        <a:gd name="T11" fmla="*/ 15 h 406"/>
                        <a:gd name="T12" fmla="*/ 666 w 667"/>
                        <a:gd name="T13" fmla="*/ 28 h 406"/>
                        <a:gd name="T14" fmla="*/ 667 w 667"/>
                        <a:gd name="T15" fmla="*/ 47 h 406"/>
                        <a:gd name="T16" fmla="*/ 35 w 667"/>
                        <a:gd name="T17" fmla="*/ 406 h 406"/>
                        <a:gd name="T18" fmla="*/ 0 w 667"/>
                        <a:gd name="T19" fmla="*/ 360 h 406"/>
                        <a:gd name="T20" fmla="*/ 630 w 667"/>
                        <a:gd name="T21" fmla="*/ 0 h 40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7"/>
                        <a:gd name="T34" fmla="*/ 0 h 406"/>
                        <a:gd name="T35" fmla="*/ 667 w 667"/>
                        <a:gd name="T36" fmla="*/ 406 h 40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7" h="406">
                          <a:moveTo>
                            <a:pt x="630" y="0"/>
                          </a:moveTo>
                          <a:lnTo>
                            <a:pt x="632" y="0"/>
                          </a:lnTo>
                          <a:lnTo>
                            <a:pt x="638" y="0"/>
                          </a:lnTo>
                          <a:lnTo>
                            <a:pt x="645" y="2"/>
                          </a:lnTo>
                          <a:lnTo>
                            <a:pt x="654" y="6"/>
                          </a:lnTo>
                          <a:lnTo>
                            <a:pt x="662" y="15"/>
                          </a:lnTo>
                          <a:lnTo>
                            <a:pt x="666" y="28"/>
                          </a:lnTo>
                          <a:lnTo>
                            <a:pt x="667" y="47"/>
                          </a:lnTo>
                          <a:lnTo>
                            <a:pt x="35" y="406"/>
                          </a:lnTo>
                          <a:lnTo>
                            <a:pt x="0" y="360"/>
                          </a:lnTo>
                          <a:lnTo>
                            <a:pt x="630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6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2548" y="2170"/>
                      <a:ext cx="661" cy="397"/>
                    </a:xfrm>
                    <a:custGeom>
                      <a:avLst/>
                      <a:gdLst>
                        <a:gd name="T0" fmla="*/ 629 w 661"/>
                        <a:gd name="T1" fmla="*/ 0 h 397"/>
                        <a:gd name="T2" fmla="*/ 631 w 661"/>
                        <a:gd name="T3" fmla="*/ 0 h 397"/>
                        <a:gd name="T4" fmla="*/ 638 w 661"/>
                        <a:gd name="T5" fmla="*/ 0 h 397"/>
                        <a:gd name="T6" fmla="*/ 646 w 661"/>
                        <a:gd name="T7" fmla="*/ 4 h 397"/>
                        <a:gd name="T8" fmla="*/ 655 w 661"/>
                        <a:gd name="T9" fmla="*/ 11 h 397"/>
                        <a:gd name="T10" fmla="*/ 661 w 661"/>
                        <a:gd name="T11" fmla="*/ 22 h 397"/>
                        <a:gd name="T12" fmla="*/ 661 w 661"/>
                        <a:gd name="T13" fmla="*/ 39 h 397"/>
                        <a:gd name="T14" fmla="*/ 32 w 661"/>
                        <a:gd name="T15" fmla="*/ 397 h 397"/>
                        <a:gd name="T16" fmla="*/ 0 w 661"/>
                        <a:gd name="T17" fmla="*/ 358 h 397"/>
                        <a:gd name="T18" fmla="*/ 629 w 661"/>
                        <a:gd name="T19" fmla="*/ 0 h 397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61"/>
                        <a:gd name="T31" fmla="*/ 0 h 397"/>
                        <a:gd name="T32" fmla="*/ 661 w 661"/>
                        <a:gd name="T33" fmla="*/ 397 h 397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61" h="397">
                          <a:moveTo>
                            <a:pt x="629" y="0"/>
                          </a:moveTo>
                          <a:lnTo>
                            <a:pt x="631" y="0"/>
                          </a:lnTo>
                          <a:lnTo>
                            <a:pt x="638" y="0"/>
                          </a:lnTo>
                          <a:lnTo>
                            <a:pt x="646" y="4"/>
                          </a:lnTo>
                          <a:lnTo>
                            <a:pt x="655" y="11"/>
                          </a:lnTo>
                          <a:lnTo>
                            <a:pt x="661" y="22"/>
                          </a:lnTo>
                          <a:lnTo>
                            <a:pt x="661" y="39"/>
                          </a:lnTo>
                          <a:lnTo>
                            <a:pt x="32" y="397"/>
                          </a:lnTo>
                          <a:lnTo>
                            <a:pt x="0" y="358"/>
                          </a:lnTo>
                          <a:lnTo>
                            <a:pt x="629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7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2556" y="2170"/>
                      <a:ext cx="653" cy="391"/>
                    </a:xfrm>
                    <a:custGeom>
                      <a:avLst/>
                      <a:gdLst>
                        <a:gd name="T0" fmla="*/ 625 w 653"/>
                        <a:gd name="T1" fmla="*/ 0 h 391"/>
                        <a:gd name="T2" fmla="*/ 627 w 653"/>
                        <a:gd name="T3" fmla="*/ 0 h 391"/>
                        <a:gd name="T4" fmla="*/ 632 w 653"/>
                        <a:gd name="T5" fmla="*/ 2 h 391"/>
                        <a:gd name="T6" fmla="*/ 640 w 653"/>
                        <a:gd name="T7" fmla="*/ 6 h 391"/>
                        <a:gd name="T8" fmla="*/ 647 w 653"/>
                        <a:gd name="T9" fmla="*/ 11 h 391"/>
                        <a:gd name="T10" fmla="*/ 651 w 653"/>
                        <a:gd name="T11" fmla="*/ 21 h 391"/>
                        <a:gd name="T12" fmla="*/ 653 w 653"/>
                        <a:gd name="T13" fmla="*/ 33 h 391"/>
                        <a:gd name="T14" fmla="*/ 24 w 653"/>
                        <a:gd name="T15" fmla="*/ 391 h 391"/>
                        <a:gd name="T16" fmla="*/ 0 w 653"/>
                        <a:gd name="T17" fmla="*/ 358 h 391"/>
                        <a:gd name="T18" fmla="*/ 625 w 653"/>
                        <a:gd name="T19" fmla="*/ 0 h 39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53"/>
                        <a:gd name="T31" fmla="*/ 0 h 391"/>
                        <a:gd name="T32" fmla="*/ 653 w 653"/>
                        <a:gd name="T33" fmla="*/ 391 h 39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53" h="391">
                          <a:moveTo>
                            <a:pt x="625" y="0"/>
                          </a:moveTo>
                          <a:lnTo>
                            <a:pt x="627" y="0"/>
                          </a:lnTo>
                          <a:lnTo>
                            <a:pt x="632" y="2"/>
                          </a:lnTo>
                          <a:lnTo>
                            <a:pt x="640" y="6"/>
                          </a:lnTo>
                          <a:lnTo>
                            <a:pt x="647" y="11"/>
                          </a:lnTo>
                          <a:lnTo>
                            <a:pt x="651" y="21"/>
                          </a:lnTo>
                          <a:lnTo>
                            <a:pt x="653" y="33"/>
                          </a:lnTo>
                          <a:lnTo>
                            <a:pt x="24" y="391"/>
                          </a:lnTo>
                          <a:lnTo>
                            <a:pt x="0" y="358"/>
                          </a:lnTo>
                          <a:lnTo>
                            <a:pt x="625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8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2561" y="2170"/>
                      <a:ext cx="646" cy="384"/>
                    </a:xfrm>
                    <a:custGeom>
                      <a:avLst/>
                      <a:gdLst>
                        <a:gd name="T0" fmla="*/ 623 w 646"/>
                        <a:gd name="T1" fmla="*/ 0 h 384"/>
                        <a:gd name="T2" fmla="*/ 625 w 646"/>
                        <a:gd name="T3" fmla="*/ 2 h 384"/>
                        <a:gd name="T4" fmla="*/ 627 w 646"/>
                        <a:gd name="T5" fmla="*/ 2 h 384"/>
                        <a:gd name="T6" fmla="*/ 631 w 646"/>
                        <a:gd name="T7" fmla="*/ 4 h 384"/>
                        <a:gd name="T8" fmla="*/ 635 w 646"/>
                        <a:gd name="T9" fmla="*/ 6 h 384"/>
                        <a:gd name="T10" fmla="*/ 638 w 646"/>
                        <a:gd name="T11" fmla="*/ 9 h 384"/>
                        <a:gd name="T12" fmla="*/ 642 w 646"/>
                        <a:gd name="T13" fmla="*/ 13 h 384"/>
                        <a:gd name="T14" fmla="*/ 644 w 646"/>
                        <a:gd name="T15" fmla="*/ 17 h 384"/>
                        <a:gd name="T16" fmla="*/ 646 w 646"/>
                        <a:gd name="T17" fmla="*/ 22 h 384"/>
                        <a:gd name="T18" fmla="*/ 646 w 646"/>
                        <a:gd name="T19" fmla="*/ 30 h 384"/>
                        <a:gd name="T20" fmla="*/ 19 w 646"/>
                        <a:gd name="T21" fmla="*/ 384 h 384"/>
                        <a:gd name="T22" fmla="*/ 0 w 646"/>
                        <a:gd name="T23" fmla="*/ 358 h 384"/>
                        <a:gd name="T24" fmla="*/ 623 w 646"/>
                        <a:gd name="T25" fmla="*/ 0 h 38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46"/>
                        <a:gd name="T40" fmla="*/ 0 h 384"/>
                        <a:gd name="T41" fmla="*/ 646 w 646"/>
                        <a:gd name="T42" fmla="*/ 384 h 38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46" h="384">
                          <a:moveTo>
                            <a:pt x="623" y="0"/>
                          </a:moveTo>
                          <a:lnTo>
                            <a:pt x="625" y="2"/>
                          </a:lnTo>
                          <a:lnTo>
                            <a:pt x="627" y="2"/>
                          </a:lnTo>
                          <a:lnTo>
                            <a:pt x="631" y="4"/>
                          </a:lnTo>
                          <a:lnTo>
                            <a:pt x="635" y="6"/>
                          </a:lnTo>
                          <a:lnTo>
                            <a:pt x="638" y="9"/>
                          </a:lnTo>
                          <a:lnTo>
                            <a:pt x="642" y="13"/>
                          </a:lnTo>
                          <a:lnTo>
                            <a:pt x="644" y="17"/>
                          </a:lnTo>
                          <a:lnTo>
                            <a:pt x="646" y="22"/>
                          </a:lnTo>
                          <a:lnTo>
                            <a:pt x="646" y="30"/>
                          </a:lnTo>
                          <a:lnTo>
                            <a:pt x="19" y="384"/>
                          </a:lnTo>
                          <a:lnTo>
                            <a:pt x="0" y="358"/>
                          </a:lnTo>
                          <a:lnTo>
                            <a:pt x="623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29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2569" y="2172"/>
                      <a:ext cx="638" cy="376"/>
                    </a:xfrm>
                    <a:custGeom>
                      <a:avLst/>
                      <a:gdLst>
                        <a:gd name="T0" fmla="*/ 619 w 638"/>
                        <a:gd name="T1" fmla="*/ 0 h 376"/>
                        <a:gd name="T2" fmla="*/ 621 w 638"/>
                        <a:gd name="T3" fmla="*/ 0 h 376"/>
                        <a:gd name="T4" fmla="*/ 623 w 638"/>
                        <a:gd name="T5" fmla="*/ 2 h 376"/>
                        <a:gd name="T6" fmla="*/ 627 w 638"/>
                        <a:gd name="T7" fmla="*/ 6 h 376"/>
                        <a:gd name="T8" fmla="*/ 632 w 638"/>
                        <a:gd name="T9" fmla="*/ 9 h 376"/>
                        <a:gd name="T10" fmla="*/ 634 w 638"/>
                        <a:gd name="T11" fmla="*/ 13 h 376"/>
                        <a:gd name="T12" fmla="*/ 638 w 638"/>
                        <a:gd name="T13" fmla="*/ 17 h 376"/>
                        <a:gd name="T14" fmla="*/ 638 w 638"/>
                        <a:gd name="T15" fmla="*/ 22 h 376"/>
                        <a:gd name="T16" fmla="*/ 13 w 638"/>
                        <a:gd name="T17" fmla="*/ 376 h 376"/>
                        <a:gd name="T18" fmla="*/ 0 w 638"/>
                        <a:gd name="T19" fmla="*/ 356 h 376"/>
                        <a:gd name="T20" fmla="*/ 619 w 638"/>
                        <a:gd name="T21" fmla="*/ 0 h 37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38"/>
                        <a:gd name="T34" fmla="*/ 0 h 376"/>
                        <a:gd name="T35" fmla="*/ 638 w 638"/>
                        <a:gd name="T36" fmla="*/ 376 h 37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38" h="376">
                          <a:moveTo>
                            <a:pt x="619" y="0"/>
                          </a:moveTo>
                          <a:lnTo>
                            <a:pt x="621" y="0"/>
                          </a:lnTo>
                          <a:lnTo>
                            <a:pt x="623" y="2"/>
                          </a:lnTo>
                          <a:lnTo>
                            <a:pt x="627" y="6"/>
                          </a:lnTo>
                          <a:lnTo>
                            <a:pt x="632" y="9"/>
                          </a:lnTo>
                          <a:lnTo>
                            <a:pt x="634" y="13"/>
                          </a:lnTo>
                          <a:lnTo>
                            <a:pt x="638" y="17"/>
                          </a:lnTo>
                          <a:lnTo>
                            <a:pt x="638" y="22"/>
                          </a:lnTo>
                          <a:lnTo>
                            <a:pt x="13" y="376"/>
                          </a:lnTo>
                          <a:lnTo>
                            <a:pt x="0" y="356"/>
                          </a:lnTo>
                          <a:lnTo>
                            <a:pt x="619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0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2574" y="2172"/>
                      <a:ext cx="633" cy="371"/>
                    </a:xfrm>
                    <a:custGeom>
                      <a:avLst/>
                      <a:gdLst>
                        <a:gd name="T0" fmla="*/ 633 w 633"/>
                        <a:gd name="T1" fmla="*/ 17 h 371"/>
                        <a:gd name="T2" fmla="*/ 8 w 633"/>
                        <a:gd name="T3" fmla="*/ 371 h 371"/>
                        <a:gd name="T4" fmla="*/ 0 w 633"/>
                        <a:gd name="T5" fmla="*/ 356 h 371"/>
                        <a:gd name="T6" fmla="*/ 620 w 633"/>
                        <a:gd name="T7" fmla="*/ 0 h 371"/>
                        <a:gd name="T8" fmla="*/ 633 w 633"/>
                        <a:gd name="T9" fmla="*/ 17 h 3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33"/>
                        <a:gd name="T16" fmla="*/ 0 h 371"/>
                        <a:gd name="T17" fmla="*/ 633 w 633"/>
                        <a:gd name="T18" fmla="*/ 371 h 3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33" h="371">
                          <a:moveTo>
                            <a:pt x="633" y="17"/>
                          </a:moveTo>
                          <a:lnTo>
                            <a:pt x="8" y="371"/>
                          </a:lnTo>
                          <a:lnTo>
                            <a:pt x="0" y="356"/>
                          </a:lnTo>
                          <a:lnTo>
                            <a:pt x="620" y="0"/>
                          </a:lnTo>
                          <a:lnTo>
                            <a:pt x="633" y="1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1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2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3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1109" y="2545"/>
                      <a:ext cx="141" cy="63"/>
                    </a:xfrm>
                    <a:custGeom>
                      <a:avLst/>
                      <a:gdLst>
                        <a:gd name="T0" fmla="*/ 0 w 141"/>
                        <a:gd name="T1" fmla="*/ 31 h 63"/>
                        <a:gd name="T2" fmla="*/ 75 w 141"/>
                        <a:gd name="T3" fmla="*/ 0 h 63"/>
                        <a:gd name="T4" fmla="*/ 141 w 141"/>
                        <a:gd name="T5" fmla="*/ 29 h 63"/>
                        <a:gd name="T6" fmla="*/ 71 w 141"/>
                        <a:gd name="T7" fmla="*/ 63 h 63"/>
                        <a:gd name="T8" fmla="*/ 0 w 141"/>
                        <a:gd name="T9" fmla="*/ 31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1"/>
                        <a:gd name="T16" fmla="*/ 0 h 63"/>
                        <a:gd name="T17" fmla="*/ 141 w 141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1" h="63">
                          <a:moveTo>
                            <a:pt x="0" y="31"/>
                          </a:moveTo>
                          <a:lnTo>
                            <a:pt x="75" y="0"/>
                          </a:lnTo>
                          <a:lnTo>
                            <a:pt x="141" y="29"/>
                          </a:lnTo>
                          <a:lnTo>
                            <a:pt x="71" y="63"/>
                          </a:lnTo>
                          <a:lnTo>
                            <a:pt x="0" y="31"/>
                          </a:lnTo>
                          <a:close/>
                        </a:path>
                      </a:pathLst>
                    </a:custGeom>
                    <a:solidFill>
                      <a:srgbClr val="80FF80"/>
                    </a:solidFill>
                    <a:ln w="0">
                      <a:solidFill>
                        <a:srgbClr val="80FF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4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1271" y="2228"/>
                      <a:ext cx="1073" cy="471"/>
                    </a:xfrm>
                    <a:custGeom>
                      <a:avLst/>
                      <a:gdLst>
                        <a:gd name="T0" fmla="*/ 1073 w 1073"/>
                        <a:gd name="T1" fmla="*/ 456 h 471"/>
                        <a:gd name="T2" fmla="*/ 981 w 1073"/>
                        <a:gd name="T3" fmla="*/ 294 h 471"/>
                        <a:gd name="T4" fmla="*/ 977 w 1073"/>
                        <a:gd name="T5" fmla="*/ 296 h 471"/>
                        <a:gd name="T6" fmla="*/ 966 w 1073"/>
                        <a:gd name="T7" fmla="*/ 304 h 471"/>
                        <a:gd name="T8" fmla="*/ 949 w 1073"/>
                        <a:gd name="T9" fmla="*/ 315 h 471"/>
                        <a:gd name="T10" fmla="*/ 925 w 1073"/>
                        <a:gd name="T11" fmla="*/ 330 h 471"/>
                        <a:gd name="T12" fmla="*/ 897 w 1073"/>
                        <a:gd name="T13" fmla="*/ 346 h 471"/>
                        <a:gd name="T14" fmla="*/ 866 w 1073"/>
                        <a:gd name="T15" fmla="*/ 365 h 471"/>
                        <a:gd name="T16" fmla="*/ 829 w 1073"/>
                        <a:gd name="T17" fmla="*/ 383 h 471"/>
                        <a:gd name="T18" fmla="*/ 790 w 1073"/>
                        <a:gd name="T19" fmla="*/ 402 h 471"/>
                        <a:gd name="T20" fmla="*/ 749 w 1073"/>
                        <a:gd name="T21" fmla="*/ 421 h 471"/>
                        <a:gd name="T22" fmla="*/ 708 w 1073"/>
                        <a:gd name="T23" fmla="*/ 435 h 471"/>
                        <a:gd name="T24" fmla="*/ 665 w 1073"/>
                        <a:gd name="T25" fmla="*/ 448 h 471"/>
                        <a:gd name="T26" fmla="*/ 662 w 1073"/>
                        <a:gd name="T27" fmla="*/ 450 h 471"/>
                        <a:gd name="T28" fmla="*/ 653 w 1073"/>
                        <a:gd name="T29" fmla="*/ 452 h 471"/>
                        <a:gd name="T30" fmla="*/ 638 w 1073"/>
                        <a:gd name="T31" fmla="*/ 456 h 471"/>
                        <a:gd name="T32" fmla="*/ 615 w 1073"/>
                        <a:gd name="T33" fmla="*/ 461 h 471"/>
                        <a:gd name="T34" fmla="*/ 586 w 1073"/>
                        <a:gd name="T35" fmla="*/ 465 h 471"/>
                        <a:gd name="T36" fmla="*/ 549 w 1073"/>
                        <a:gd name="T37" fmla="*/ 469 h 471"/>
                        <a:gd name="T38" fmla="*/ 502 w 1073"/>
                        <a:gd name="T39" fmla="*/ 471 h 471"/>
                        <a:gd name="T40" fmla="*/ 447 w 1073"/>
                        <a:gd name="T41" fmla="*/ 471 h 471"/>
                        <a:gd name="T42" fmla="*/ 380 w 1073"/>
                        <a:gd name="T43" fmla="*/ 469 h 471"/>
                        <a:gd name="T44" fmla="*/ 304 w 1073"/>
                        <a:gd name="T45" fmla="*/ 463 h 471"/>
                        <a:gd name="T46" fmla="*/ 298 w 1073"/>
                        <a:gd name="T47" fmla="*/ 463 h 471"/>
                        <a:gd name="T48" fmla="*/ 280 w 1073"/>
                        <a:gd name="T49" fmla="*/ 459 h 471"/>
                        <a:gd name="T50" fmla="*/ 254 w 1073"/>
                        <a:gd name="T51" fmla="*/ 454 h 471"/>
                        <a:gd name="T52" fmla="*/ 222 w 1073"/>
                        <a:gd name="T53" fmla="*/ 446 h 471"/>
                        <a:gd name="T54" fmla="*/ 185 w 1073"/>
                        <a:gd name="T55" fmla="*/ 433 h 471"/>
                        <a:gd name="T56" fmla="*/ 146 w 1073"/>
                        <a:gd name="T57" fmla="*/ 417 h 471"/>
                        <a:gd name="T58" fmla="*/ 107 w 1073"/>
                        <a:gd name="T59" fmla="*/ 395 h 471"/>
                        <a:gd name="T60" fmla="*/ 70 w 1073"/>
                        <a:gd name="T61" fmla="*/ 367 h 471"/>
                        <a:gd name="T62" fmla="*/ 39 w 1073"/>
                        <a:gd name="T63" fmla="*/ 333 h 471"/>
                        <a:gd name="T64" fmla="*/ 37 w 1073"/>
                        <a:gd name="T65" fmla="*/ 330 h 471"/>
                        <a:gd name="T66" fmla="*/ 31 w 1073"/>
                        <a:gd name="T67" fmla="*/ 322 h 471"/>
                        <a:gd name="T68" fmla="*/ 22 w 1073"/>
                        <a:gd name="T69" fmla="*/ 307 h 471"/>
                        <a:gd name="T70" fmla="*/ 15 w 1073"/>
                        <a:gd name="T71" fmla="*/ 291 h 471"/>
                        <a:gd name="T72" fmla="*/ 5 w 1073"/>
                        <a:gd name="T73" fmla="*/ 268 h 471"/>
                        <a:gd name="T74" fmla="*/ 2 w 1073"/>
                        <a:gd name="T75" fmla="*/ 244 h 471"/>
                        <a:gd name="T76" fmla="*/ 0 w 1073"/>
                        <a:gd name="T77" fmla="*/ 215 h 471"/>
                        <a:gd name="T78" fmla="*/ 4 w 1073"/>
                        <a:gd name="T79" fmla="*/ 185 h 471"/>
                        <a:gd name="T80" fmla="*/ 16 w 1073"/>
                        <a:gd name="T81" fmla="*/ 154 h 471"/>
                        <a:gd name="T82" fmla="*/ 37 w 1073"/>
                        <a:gd name="T83" fmla="*/ 118 h 471"/>
                        <a:gd name="T84" fmla="*/ 68 w 1073"/>
                        <a:gd name="T85" fmla="*/ 85 h 471"/>
                        <a:gd name="T86" fmla="*/ 70 w 1073"/>
                        <a:gd name="T87" fmla="*/ 81 h 471"/>
                        <a:gd name="T88" fmla="*/ 80 w 1073"/>
                        <a:gd name="T89" fmla="*/ 72 h 471"/>
                        <a:gd name="T90" fmla="*/ 93 w 1073"/>
                        <a:gd name="T91" fmla="*/ 61 h 471"/>
                        <a:gd name="T92" fmla="*/ 115 w 1073"/>
                        <a:gd name="T93" fmla="*/ 42 h 471"/>
                        <a:gd name="T94" fmla="*/ 144 w 1073"/>
                        <a:gd name="T95" fmla="*/ 24 h 471"/>
                        <a:gd name="T96" fmla="*/ 182 w 1073"/>
                        <a:gd name="T97" fmla="*/ 0 h 471"/>
                        <a:gd name="T98" fmla="*/ 328 w 1073"/>
                        <a:gd name="T99" fmla="*/ 141 h 471"/>
                        <a:gd name="T100" fmla="*/ 137 w 1073"/>
                        <a:gd name="T101" fmla="*/ 259 h 471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1073"/>
                        <a:gd name="T154" fmla="*/ 0 h 471"/>
                        <a:gd name="T155" fmla="*/ 1073 w 1073"/>
                        <a:gd name="T156" fmla="*/ 471 h 471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1073" h="471">
                          <a:moveTo>
                            <a:pt x="1073" y="456"/>
                          </a:moveTo>
                          <a:lnTo>
                            <a:pt x="981" y="294"/>
                          </a:lnTo>
                          <a:lnTo>
                            <a:pt x="977" y="296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6"/>
                          </a:lnTo>
                          <a:lnTo>
                            <a:pt x="866" y="365"/>
                          </a:lnTo>
                          <a:lnTo>
                            <a:pt x="829" y="383"/>
                          </a:lnTo>
                          <a:lnTo>
                            <a:pt x="790" y="402"/>
                          </a:lnTo>
                          <a:lnTo>
                            <a:pt x="749" y="421"/>
                          </a:lnTo>
                          <a:lnTo>
                            <a:pt x="708" y="435"/>
                          </a:lnTo>
                          <a:lnTo>
                            <a:pt x="665" y="448"/>
                          </a:lnTo>
                          <a:lnTo>
                            <a:pt x="662" y="450"/>
                          </a:lnTo>
                          <a:lnTo>
                            <a:pt x="653" y="452"/>
                          </a:lnTo>
                          <a:lnTo>
                            <a:pt x="638" y="456"/>
                          </a:lnTo>
                          <a:lnTo>
                            <a:pt x="615" y="461"/>
                          </a:lnTo>
                          <a:lnTo>
                            <a:pt x="586" y="465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3"/>
                          </a:lnTo>
                          <a:lnTo>
                            <a:pt x="298" y="463"/>
                          </a:lnTo>
                          <a:lnTo>
                            <a:pt x="280" y="459"/>
                          </a:lnTo>
                          <a:lnTo>
                            <a:pt x="254" y="454"/>
                          </a:lnTo>
                          <a:lnTo>
                            <a:pt x="222" y="446"/>
                          </a:lnTo>
                          <a:lnTo>
                            <a:pt x="185" y="433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3"/>
                          </a:lnTo>
                          <a:lnTo>
                            <a:pt x="37" y="330"/>
                          </a:lnTo>
                          <a:lnTo>
                            <a:pt x="31" y="322"/>
                          </a:lnTo>
                          <a:lnTo>
                            <a:pt x="22" y="307"/>
                          </a:lnTo>
                          <a:lnTo>
                            <a:pt x="15" y="291"/>
                          </a:lnTo>
                          <a:lnTo>
                            <a:pt x="5" y="268"/>
                          </a:lnTo>
                          <a:lnTo>
                            <a:pt x="2" y="244"/>
                          </a:lnTo>
                          <a:lnTo>
                            <a:pt x="0" y="215"/>
                          </a:lnTo>
                          <a:lnTo>
                            <a:pt x="4" y="185"/>
                          </a:lnTo>
                          <a:lnTo>
                            <a:pt x="16" y="154"/>
                          </a:lnTo>
                          <a:lnTo>
                            <a:pt x="37" y="118"/>
                          </a:lnTo>
                          <a:lnTo>
                            <a:pt x="68" y="85"/>
                          </a:lnTo>
                          <a:lnTo>
                            <a:pt x="70" y="81"/>
                          </a:lnTo>
                          <a:lnTo>
                            <a:pt x="80" y="72"/>
                          </a:lnTo>
                          <a:lnTo>
                            <a:pt x="93" y="61"/>
                          </a:lnTo>
                          <a:lnTo>
                            <a:pt x="115" y="42"/>
                          </a:lnTo>
                          <a:lnTo>
                            <a:pt x="144" y="24"/>
                          </a:lnTo>
                          <a:lnTo>
                            <a:pt x="182" y="0"/>
                          </a:lnTo>
                          <a:lnTo>
                            <a:pt x="328" y="141"/>
                          </a:lnTo>
                          <a:lnTo>
                            <a:pt x="137" y="25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5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6" name="Freeform 177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7" name="Freeform 178"/>
                    <p:cNvSpPr>
                      <a:spLocks/>
                    </p:cNvSpPr>
                    <p:nvPr/>
                  </p:nvSpPr>
                  <p:spPr bwMode="auto">
                    <a:xfrm>
                      <a:off x="2450" y="1440"/>
                      <a:ext cx="1040" cy="732"/>
                    </a:xfrm>
                    <a:custGeom>
                      <a:avLst/>
                      <a:gdLst>
                        <a:gd name="T0" fmla="*/ 0 w 1040"/>
                        <a:gd name="T1" fmla="*/ 420 h 732"/>
                        <a:gd name="T2" fmla="*/ 72 w 1040"/>
                        <a:gd name="T3" fmla="*/ 166 h 732"/>
                        <a:gd name="T4" fmla="*/ 78 w 1040"/>
                        <a:gd name="T5" fmla="*/ 165 h 732"/>
                        <a:gd name="T6" fmla="*/ 89 w 1040"/>
                        <a:gd name="T7" fmla="*/ 155 h 732"/>
                        <a:gd name="T8" fmla="*/ 110 w 1040"/>
                        <a:gd name="T9" fmla="*/ 144 h 732"/>
                        <a:gd name="T10" fmla="*/ 136 w 1040"/>
                        <a:gd name="T11" fmla="*/ 129 h 732"/>
                        <a:gd name="T12" fmla="*/ 167 w 1040"/>
                        <a:gd name="T13" fmla="*/ 113 h 732"/>
                        <a:gd name="T14" fmla="*/ 206 w 1040"/>
                        <a:gd name="T15" fmla="*/ 92 h 732"/>
                        <a:gd name="T16" fmla="*/ 247 w 1040"/>
                        <a:gd name="T17" fmla="*/ 74 h 732"/>
                        <a:gd name="T18" fmla="*/ 295 w 1040"/>
                        <a:gd name="T19" fmla="*/ 55 h 732"/>
                        <a:gd name="T20" fmla="*/ 345 w 1040"/>
                        <a:gd name="T21" fmla="*/ 37 h 732"/>
                        <a:gd name="T22" fmla="*/ 397 w 1040"/>
                        <a:gd name="T23" fmla="*/ 22 h 732"/>
                        <a:gd name="T24" fmla="*/ 453 w 1040"/>
                        <a:gd name="T25" fmla="*/ 11 h 732"/>
                        <a:gd name="T26" fmla="*/ 510 w 1040"/>
                        <a:gd name="T27" fmla="*/ 3 h 732"/>
                        <a:gd name="T28" fmla="*/ 568 w 1040"/>
                        <a:gd name="T29" fmla="*/ 0 h 732"/>
                        <a:gd name="T30" fmla="*/ 575 w 1040"/>
                        <a:gd name="T31" fmla="*/ 0 h 732"/>
                        <a:gd name="T32" fmla="*/ 592 w 1040"/>
                        <a:gd name="T33" fmla="*/ 0 h 732"/>
                        <a:gd name="T34" fmla="*/ 619 w 1040"/>
                        <a:gd name="T35" fmla="*/ 1 h 732"/>
                        <a:gd name="T36" fmla="*/ 655 w 1040"/>
                        <a:gd name="T37" fmla="*/ 3 h 732"/>
                        <a:gd name="T38" fmla="*/ 696 w 1040"/>
                        <a:gd name="T39" fmla="*/ 7 h 732"/>
                        <a:gd name="T40" fmla="*/ 740 w 1040"/>
                        <a:gd name="T41" fmla="*/ 14 h 732"/>
                        <a:gd name="T42" fmla="*/ 788 w 1040"/>
                        <a:gd name="T43" fmla="*/ 22 h 732"/>
                        <a:gd name="T44" fmla="*/ 836 w 1040"/>
                        <a:gd name="T45" fmla="*/ 35 h 732"/>
                        <a:gd name="T46" fmla="*/ 883 w 1040"/>
                        <a:gd name="T47" fmla="*/ 51 h 732"/>
                        <a:gd name="T48" fmla="*/ 927 w 1040"/>
                        <a:gd name="T49" fmla="*/ 72 h 732"/>
                        <a:gd name="T50" fmla="*/ 966 w 1040"/>
                        <a:gd name="T51" fmla="*/ 98 h 732"/>
                        <a:gd name="T52" fmla="*/ 998 w 1040"/>
                        <a:gd name="T53" fmla="*/ 127 h 732"/>
                        <a:gd name="T54" fmla="*/ 1001 w 1040"/>
                        <a:gd name="T55" fmla="*/ 131 h 732"/>
                        <a:gd name="T56" fmla="*/ 1009 w 1040"/>
                        <a:gd name="T57" fmla="*/ 142 h 732"/>
                        <a:gd name="T58" fmla="*/ 1018 w 1040"/>
                        <a:gd name="T59" fmla="*/ 159 h 732"/>
                        <a:gd name="T60" fmla="*/ 1027 w 1040"/>
                        <a:gd name="T61" fmla="*/ 179 h 732"/>
                        <a:gd name="T62" fmla="*/ 1037 w 1040"/>
                        <a:gd name="T63" fmla="*/ 207 h 732"/>
                        <a:gd name="T64" fmla="*/ 1040 w 1040"/>
                        <a:gd name="T65" fmla="*/ 239 h 732"/>
                        <a:gd name="T66" fmla="*/ 1040 w 1040"/>
                        <a:gd name="T67" fmla="*/ 274 h 732"/>
                        <a:gd name="T68" fmla="*/ 1031 w 1040"/>
                        <a:gd name="T69" fmla="*/ 311 h 732"/>
                        <a:gd name="T70" fmla="*/ 1013 w 1040"/>
                        <a:gd name="T71" fmla="*/ 352 h 732"/>
                        <a:gd name="T72" fmla="*/ 1011 w 1040"/>
                        <a:gd name="T73" fmla="*/ 356 h 732"/>
                        <a:gd name="T74" fmla="*/ 1003 w 1040"/>
                        <a:gd name="T75" fmla="*/ 365 h 732"/>
                        <a:gd name="T76" fmla="*/ 990 w 1040"/>
                        <a:gd name="T77" fmla="*/ 378 h 732"/>
                        <a:gd name="T78" fmla="*/ 976 w 1040"/>
                        <a:gd name="T79" fmla="*/ 394 h 732"/>
                        <a:gd name="T80" fmla="*/ 955 w 1040"/>
                        <a:gd name="T81" fmla="*/ 413 h 732"/>
                        <a:gd name="T82" fmla="*/ 933 w 1040"/>
                        <a:gd name="T83" fmla="*/ 430 h 732"/>
                        <a:gd name="T84" fmla="*/ 907 w 1040"/>
                        <a:gd name="T85" fmla="*/ 448 h 732"/>
                        <a:gd name="T86" fmla="*/ 877 w 1040"/>
                        <a:gd name="T87" fmla="*/ 463 h 732"/>
                        <a:gd name="T88" fmla="*/ 759 w 1040"/>
                        <a:gd name="T89" fmla="*/ 732 h 7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0"/>
                        <a:gd name="T136" fmla="*/ 0 h 732"/>
                        <a:gd name="T137" fmla="*/ 1040 w 1040"/>
                        <a:gd name="T138" fmla="*/ 732 h 7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0" h="732">
                          <a:moveTo>
                            <a:pt x="0" y="420"/>
                          </a:moveTo>
                          <a:lnTo>
                            <a:pt x="72" y="166"/>
                          </a:lnTo>
                          <a:lnTo>
                            <a:pt x="78" y="165"/>
                          </a:lnTo>
                          <a:lnTo>
                            <a:pt x="89" y="155"/>
                          </a:lnTo>
                          <a:lnTo>
                            <a:pt x="110" y="144"/>
                          </a:lnTo>
                          <a:lnTo>
                            <a:pt x="136" y="129"/>
                          </a:lnTo>
                          <a:lnTo>
                            <a:pt x="167" y="113"/>
                          </a:lnTo>
                          <a:lnTo>
                            <a:pt x="206" y="92"/>
                          </a:lnTo>
                          <a:lnTo>
                            <a:pt x="247" y="74"/>
                          </a:lnTo>
                          <a:lnTo>
                            <a:pt x="295" y="55"/>
                          </a:lnTo>
                          <a:lnTo>
                            <a:pt x="345" y="37"/>
                          </a:lnTo>
                          <a:lnTo>
                            <a:pt x="397" y="22"/>
                          </a:lnTo>
                          <a:lnTo>
                            <a:pt x="453" y="11"/>
                          </a:lnTo>
                          <a:lnTo>
                            <a:pt x="510" y="3"/>
                          </a:lnTo>
                          <a:lnTo>
                            <a:pt x="568" y="0"/>
                          </a:lnTo>
                          <a:lnTo>
                            <a:pt x="575" y="0"/>
                          </a:lnTo>
                          <a:lnTo>
                            <a:pt x="592" y="0"/>
                          </a:lnTo>
                          <a:lnTo>
                            <a:pt x="619" y="1"/>
                          </a:lnTo>
                          <a:lnTo>
                            <a:pt x="655" y="3"/>
                          </a:lnTo>
                          <a:lnTo>
                            <a:pt x="696" y="7"/>
                          </a:lnTo>
                          <a:lnTo>
                            <a:pt x="740" y="14"/>
                          </a:lnTo>
                          <a:lnTo>
                            <a:pt x="788" y="22"/>
                          </a:lnTo>
                          <a:lnTo>
                            <a:pt x="836" y="35"/>
                          </a:lnTo>
                          <a:lnTo>
                            <a:pt x="883" y="51"/>
                          </a:lnTo>
                          <a:lnTo>
                            <a:pt x="927" y="72"/>
                          </a:lnTo>
                          <a:lnTo>
                            <a:pt x="966" y="98"/>
                          </a:lnTo>
                          <a:lnTo>
                            <a:pt x="998" y="127"/>
                          </a:lnTo>
                          <a:lnTo>
                            <a:pt x="1001" y="131"/>
                          </a:lnTo>
                          <a:lnTo>
                            <a:pt x="1009" y="142"/>
                          </a:lnTo>
                          <a:lnTo>
                            <a:pt x="1018" y="159"/>
                          </a:lnTo>
                          <a:lnTo>
                            <a:pt x="1027" y="179"/>
                          </a:lnTo>
                          <a:lnTo>
                            <a:pt x="1037" y="207"/>
                          </a:lnTo>
                          <a:lnTo>
                            <a:pt x="1040" y="239"/>
                          </a:lnTo>
                          <a:lnTo>
                            <a:pt x="1040" y="274"/>
                          </a:lnTo>
                          <a:lnTo>
                            <a:pt x="1031" y="311"/>
                          </a:lnTo>
                          <a:lnTo>
                            <a:pt x="1013" y="352"/>
                          </a:lnTo>
                          <a:lnTo>
                            <a:pt x="1011" y="356"/>
                          </a:lnTo>
                          <a:lnTo>
                            <a:pt x="1003" y="365"/>
                          </a:lnTo>
                          <a:lnTo>
                            <a:pt x="990" y="378"/>
                          </a:lnTo>
                          <a:lnTo>
                            <a:pt x="976" y="394"/>
                          </a:lnTo>
                          <a:lnTo>
                            <a:pt x="955" y="413"/>
                          </a:lnTo>
                          <a:lnTo>
                            <a:pt x="933" y="430"/>
                          </a:lnTo>
                          <a:lnTo>
                            <a:pt x="907" y="448"/>
                          </a:lnTo>
                          <a:lnTo>
                            <a:pt x="877" y="463"/>
                          </a:lnTo>
                          <a:lnTo>
                            <a:pt x="759" y="7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8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2448" y="1497"/>
                      <a:ext cx="1042" cy="677"/>
                    </a:xfrm>
                    <a:custGeom>
                      <a:avLst/>
                      <a:gdLst>
                        <a:gd name="T0" fmla="*/ 0 w 1042"/>
                        <a:gd name="T1" fmla="*/ 369 h 677"/>
                        <a:gd name="T2" fmla="*/ 74 w 1042"/>
                        <a:gd name="T3" fmla="*/ 167 h 677"/>
                        <a:gd name="T4" fmla="*/ 80 w 1042"/>
                        <a:gd name="T5" fmla="*/ 165 h 677"/>
                        <a:gd name="T6" fmla="*/ 91 w 1042"/>
                        <a:gd name="T7" fmla="*/ 156 h 677"/>
                        <a:gd name="T8" fmla="*/ 112 w 1042"/>
                        <a:gd name="T9" fmla="*/ 145 h 677"/>
                        <a:gd name="T10" fmla="*/ 138 w 1042"/>
                        <a:gd name="T11" fmla="*/ 130 h 677"/>
                        <a:gd name="T12" fmla="*/ 169 w 1042"/>
                        <a:gd name="T13" fmla="*/ 111 h 677"/>
                        <a:gd name="T14" fmla="*/ 208 w 1042"/>
                        <a:gd name="T15" fmla="*/ 93 h 677"/>
                        <a:gd name="T16" fmla="*/ 249 w 1042"/>
                        <a:gd name="T17" fmla="*/ 74 h 677"/>
                        <a:gd name="T18" fmla="*/ 297 w 1042"/>
                        <a:gd name="T19" fmla="*/ 56 h 677"/>
                        <a:gd name="T20" fmla="*/ 347 w 1042"/>
                        <a:gd name="T21" fmla="*/ 37 h 677"/>
                        <a:gd name="T22" fmla="*/ 399 w 1042"/>
                        <a:gd name="T23" fmla="*/ 22 h 677"/>
                        <a:gd name="T24" fmla="*/ 455 w 1042"/>
                        <a:gd name="T25" fmla="*/ 11 h 677"/>
                        <a:gd name="T26" fmla="*/ 512 w 1042"/>
                        <a:gd name="T27" fmla="*/ 2 h 677"/>
                        <a:gd name="T28" fmla="*/ 570 w 1042"/>
                        <a:gd name="T29" fmla="*/ 0 h 677"/>
                        <a:gd name="T30" fmla="*/ 577 w 1042"/>
                        <a:gd name="T31" fmla="*/ 0 h 677"/>
                        <a:gd name="T32" fmla="*/ 594 w 1042"/>
                        <a:gd name="T33" fmla="*/ 0 h 677"/>
                        <a:gd name="T34" fmla="*/ 621 w 1042"/>
                        <a:gd name="T35" fmla="*/ 2 h 677"/>
                        <a:gd name="T36" fmla="*/ 657 w 1042"/>
                        <a:gd name="T37" fmla="*/ 4 h 677"/>
                        <a:gd name="T38" fmla="*/ 698 w 1042"/>
                        <a:gd name="T39" fmla="*/ 7 h 677"/>
                        <a:gd name="T40" fmla="*/ 742 w 1042"/>
                        <a:gd name="T41" fmla="*/ 13 h 677"/>
                        <a:gd name="T42" fmla="*/ 790 w 1042"/>
                        <a:gd name="T43" fmla="*/ 22 h 677"/>
                        <a:gd name="T44" fmla="*/ 838 w 1042"/>
                        <a:gd name="T45" fmla="*/ 35 h 677"/>
                        <a:gd name="T46" fmla="*/ 885 w 1042"/>
                        <a:gd name="T47" fmla="*/ 52 h 677"/>
                        <a:gd name="T48" fmla="*/ 929 w 1042"/>
                        <a:gd name="T49" fmla="*/ 72 h 677"/>
                        <a:gd name="T50" fmla="*/ 968 w 1042"/>
                        <a:gd name="T51" fmla="*/ 98 h 677"/>
                        <a:gd name="T52" fmla="*/ 1000 w 1042"/>
                        <a:gd name="T53" fmla="*/ 128 h 677"/>
                        <a:gd name="T54" fmla="*/ 1003 w 1042"/>
                        <a:gd name="T55" fmla="*/ 132 h 677"/>
                        <a:gd name="T56" fmla="*/ 1011 w 1042"/>
                        <a:gd name="T57" fmla="*/ 143 h 677"/>
                        <a:gd name="T58" fmla="*/ 1020 w 1042"/>
                        <a:gd name="T59" fmla="*/ 158 h 677"/>
                        <a:gd name="T60" fmla="*/ 1029 w 1042"/>
                        <a:gd name="T61" fmla="*/ 180 h 677"/>
                        <a:gd name="T62" fmla="*/ 1039 w 1042"/>
                        <a:gd name="T63" fmla="*/ 208 h 677"/>
                        <a:gd name="T64" fmla="*/ 1042 w 1042"/>
                        <a:gd name="T65" fmla="*/ 237 h 677"/>
                        <a:gd name="T66" fmla="*/ 1042 w 1042"/>
                        <a:gd name="T67" fmla="*/ 273 h 677"/>
                        <a:gd name="T68" fmla="*/ 1033 w 1042"/>
                        <a:gd name="T69" fmla="*/ 312 h 677"/>
                        <a:gd name="T70" fmla="*/ 1015 w 1042"/>
                        <a:gd name="T71" fmla="*/ 352 h 677"/>
                        <a:gd name="T72" fmla="*/ 1013 w 1042"/>
                        <a:gd name="T73" fmla="*/ 356 h 677"/>
                        <a:gd name="T74" fmla="*/ 1005 w 1042"/>
                        <a:gd name="T75" fmla="*/ 365 h 677"/>
                        <a:gd name="T76" fmla="*/ 992 w 1042"/>
                        <a:gd name="T77" fmla="*/ 378 h 677"/>
                        <a:gd name="T78" fmla="*/ 978 w 1042"/>
                        <a:gd name="T79" fmla="*/ 395 h 677"/>
                        <a:gd name="T80" fmla="*/ 957 w 1042"/>
                        <a:gd name="T81" fmla="*/ 412 h 677"/>
                        <a:gd name="T82" fmla="*/ 935 w 1042"/>
                        <a:gd name="T83" fmla="*/ 430 h 677"/>
                        <a:gd name="T84" fmla="*/ 909 w 1042"/>
                        <a:gd name="T85" fmla="*/ 447 h 677"/>
                        <a:gd name="T86" fmla="*/ 879 w 1042"/>
                        <a:gd name="T87" fmla="*/ 462 h 677"/>
                        <a:gd name="T88" fmla="*/ 766 w 1042"/>
                        <a:gd name="T89" fmla="*/ 677 h 677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2"/>
                        <a:gd name="T136" fmla="*/ 0 h 677"/>
                        <a:gd name="T137" fmla="*/ 1042 w 1042"/>
                        <a:gd name="T138" fmla="*/ 677 h 677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2" h="677">
                          <a:moveTo>
                            <a:pt x="0" y="369"/>
                          </a:moveTo>
                          <a:lnTo>
                            <a:pt x="74" y="167"/>
                          </a:lnTo>
                          <a:lnTo>
                            <a:pt x="80" y="165"/>
                          </a:lnTo>
                          <a:lnTo>
                            <a:pt x="91" y="156"/>
                          </a:lnTo>
                          <a:lnTo>
                            <a:pt x="112" y="145"/>
                          </a:lnTo>
                          <a:lnTo>
                            <a:pt x="138" y="130"/>
                          </a:lnTo>
                          <a:lnTo>
                            <a:pt x="169" y="111"/>
                          </a:lnTo>
                          <a:lnTo>
                            <a:pt x="208" y="93"/>
                          </a:lnTo>
                          <a:lnTo>
                            <a:pt x="249" y="74"/>
                          </a:lnTo>
                          <a:lnTo>
                            <a:pt x="297" y="56"/>
                          </a:lnTo>
                          <a:lnTo>
                            <a:pt x="347" y="37"/>
                          </a:lnTo>
                          <a:lnTo>
                            <a:pt x="399" y="22"/>
                          </a:lnTo>
                          <a:lnTo>
                            <a:pt x="455" y="11"/>
                          </a:lnTo>
                          <a:lnTo>
                            <a:pt x="512" y="2"/>
                          </a:lnTo>
                          <a:lnTo>
                            <a:pt x="570" y="0"/>
                          </a:lnTo>
                          <a:lnTo>
                            <a:pt x="577" y="0"/>
                          </a:lnTo>
                          <a:lnTo>
                            <a:pt x="594" y="0"/>
                          </a:lnTo>
                          <a:lnTo>
                            <a:pt x="621" y="2"/>
                          </a:lnTo>
                          <a:lnTo>
                            <a:pt x="657" y="4"/>
                          </a:lnTo>
                          <a:lnTo>
                            <a:pt x="698" y="7"/>
                          </a:lnTo>
                          <a:lnTo>
                            <a:pt x="742" y="13"/>
                          </a:lnTo>
                          <a:lnTo>
                            <a:pt x="790" y="22"/>
                          </a:lnTo>
                          <a:lnTo>
                            <a:pt x="838" y="35"/>
                          </a:lnTo>
                          <a:lnTo>
                            <a:pt x="885" y="52"/>
                          </a:lnTo>
                          <a:lnTo>
                            <a:pt x="929" y="72"/>
                          </a:lnTo>
                          <a:lnTo>
                            <a:pt x="968" y="98"/>
                          </a:lnTo>
                          <a:lnTo>
                            <a:pt x="1000" y="128"/>
                          </a:lnTo>
                          <a:lnTo>
                            <a:pt x="1003" y="132"/>
                          </a:lnTo>
                          <a:lnTo>
                            <a:pt x="1011" y="143"/>
                          </a:lnTo>
                          <a:lnTo>
                            <a:pt x="1020" y="158"/>
                          </a:lnTo>
                          <a:lnTo>
                            <a:pt x="1029" y="180"/>
                          </a:lnTo>
                          <a:lnTo>
                            <a:pt x="1039" y="208"/>
                          </a:lnTo>
                          <a:lnTo>
                            <a:pt x="1042" y="237"/>
                          </a:lnTo>
                          <a:lnTo>
                            <a:pt x="1042" y="273"/>
                          </a:lnTo>
                          <a:lnTo>
                            <a:pt x="1033" y="312"/>
                          </a:lnTo>
                          <a:lnTo>
                            <a:pt x="1015" y="352"/>
                          </a:lnTo>
                          <a:lnTo>
                            <a:pt x="1013" y="356"/>
                          </a:lnTo>
                          <a:lnTo>
                            <a:pt x="1005" y="365"/>
                          </a:lnTo>
                          <a:lnTo>
                            <a:pt x="992" y="378"/>
                          </a:lnTo>
                          <a:lnTo>
                            <a:pt x="978" y="395"/>
                          </a:lnTo>
                          <a:lnTo>
                            <a:pt x="957" y="412"/>
                          </a:lnTo>
                          <a:lnTo>
                            <a:pt x="935" y="430"/>
                          </a:lnTo>
                          <a:lnTo>
                            <a:pt x="909" y="447"/>
                          </a:lnTo>
                          <a:lnTo>
                            <a:pt x="879" y="462"/>
                          </a:lnTo>
                          <a:lnTo>
                            <a:pt x="766" y="67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39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2442" y="1574"/>
                      <a:ext cx="1034" cy="632"/>
                    </a:xfrm>
                    <a:custGeom>
                      <a:avLst/>
                      <a:gdLst>
                        <a:gd name="T0" fmla="*/ 0 w 1034"/>
                        <a:gd name="T1" fmla="*/ 311 h 632"/>
                        <a:gd name="T2" fmla="*/ 66 w 1034"/>
                        <a:gd name="T3" fmla="*/ 167 h 632"/>
                        <a:gd name="T4" fmla="*/ 72 w 1034"/>
                        <a:gd name="T5" fmla="*/ 163 h 632"/>
                        <a:gd name="T6" fmla="*/ 83 w 1034"/>
                        <a:gd name="T7" fmla="*/ 155 h 632"/>
                        <a:gd name="T8" fmla="*/ 104 w 1034"/>
                        <a:gd name="T9" fmla="*/ 144 h 632"/>
                        <a:gd name="T10" fmla="*/ 130 w 1034"/>
                        <a:gd name="T11" fmla="*/ 128 h 632"/>
                        <a:gd name="T12" fmla="*/ 161 w 1034"/>
                        <a:gd name="T13" fmla="*/ 111 h 632"/>
                        <a:gd name="T14" fmla="*/ 200 w 1034"/>
                        <a:gd name="T15" fmla="*/ 92 h 632"/>
                        <a:gd name="T16" fmla="*/ 241 w 1034"/>
                        <a:gd name="T17" fmla="*/ 72 h 632"/>
                        <a:gd name="T18" fmla="*/ 289 w 1034"/>
                        <a:gd name="T19" fmla="*/ 53 h 632"/>
                        <a:gd name="T20" fmla="*/ 339 w 1034"/>
                        <a:gd name="T21" fmla="*/ 37 h 632"/>
                        <a:gd name="T22" fmla="*/ 391 w 1034"/>
                        <a:gd name="T23" fmla="*/ 22 h 632"/>
                        <a:gd name="T24" fmla="*/ 447 w 1034"/>
                        <a:gd name="T25" fmla="*/ 9 h 632"/>
                        <a:gd name="T26" fmla="*/ 504 w 1034"/>
                        <a:gd name="T27" fmla="*/ 1 h 632"/>
                        <a:gd name="T28" fmla="*/ 562 w 1034"/>
                        <a:gd name="T29" fmla="*/ 0 h 632"/>
                        <a:gd name="T30" fmla="*/ 569 w 1034"/>
                        <a:gd name="T31" fmla="*/ 0 h 632"/>
                        <a:gd name="T32" fmla="*/ 586 w 1034"/>
                        <a:gd name="T33" fmla="*/ 0 h 632"/>
                        <a:gd name="T34" fmla="*/ 613 w 1034"/>
                        <a:gd name="T35" fmla="*/ 0 h 632"/>
                        <a:gd name="T36" fmla="*/ 649 w 1034"/>
                        <a:gd name="T37" fmla="*/ 1 h 632"/>
                        <a:gd name="T38" fmla="*/ 690 w 1034"/>
                        <a:gd name="T39" fmla="*/ 7 h 632"/>
                        <a:gd name="T40" fmla="*/ 734 w 1034"/>
                        <a:gd name="T41" fmla="*/ 13 h 632"/>
                        <a:gd name="T42" fmla="*/ 782 w 1034"/>
                        <a:gd name="T43" fmla="*/ 22 h 632"/>
                        <a:gd name="T44" fmla="*/ 830 w 1034"/>
                        <a:gd name="T45" fmla="*/ 35 h 632"/>
                        <a:gd name="T46" fmla="*/ 877 w 1034"/>
                        <a:gd name="T47" fmla="*/ 50 h 632"/>
                        <a:gd name="T48" fmla="*/ 921 w 1034"/>
                        <a:gd name="T49" fmla="*/ 70 h 632"/>
                        <a:gd name="T50" fmla="*/ 960 w 1034"/>
                        <a:gd name="T51" fmla="*/ 96 h 632"/>
                        <a:gd name="T52" fmla="*/ 992 w 1034"/>
                        <a:gd name="T53" fmla="*/ 128 h 632"/>
                        <a:gd name="T54" fmla="*/ 995 w 1034"/>
                        <a:gd name="T55" fmla="*/ 131 h 632"/>
                        <a:gd name="T56" fmla="*/ 1003 w 1034"/>
                        <a:gd name="T57" fmla="*/ 141 h 632"/>
                        <a:gd name="T58" fmla="*/ 1012 w 1034"/>
                        <a:gd name="T59" fmla="*/ 157 h 632"/>
                        <a:gd name="T60" fmla="*/ 1021 w 1034"/>
                        <a:gd name="T61" fmla="*/ 180 h 632"/>
                        <a:gd name="T62" fmla="*/ 1031 w 1034"/>
                        <a:gd name="T63" fmla="*/ 205 h 632"/>
                        <a:gd name="T64" fmla="*/ 1034 w 1034"/>
                        <a:gd name="T65" fmla="*/ 237 h 632"/>
                        <a:gd name="T66" fmla="*/ 1034 w 1034"/>
                        <a:gd name="T67" fmla="*/ 272 h 632"/>
                        <a:gd name="T68" fmla="*/ 1025 w 1034"/>
                        <a:gd name="T69" fmla="*/ 311 h 632"/>
                        <a:gd name="T70" fmla="*/ 1007 w 1034"/>
                        <a:gd name="T71" fmla="*/ 352 h 632"/>
                        <a:gd name="T72" fmla="*/ 1005 w 1034"/>
                        <a:gd name="T73" fmla="*/ 356 h 632"/>
                        <a:gd name="T74" fmla="*/ 997 w 1034"/>
                        <a:gd name="T75" fmla="*/ 363 h 632"/>
                        <a:gd name="T76" fmla="*/ 984 w 1034"/>
                        <a:gd name="T77" fmla="*/ 378 h 632"/>
                        <a:gd name="T78" fmla="*/ 970 w 1034"/>
                        <a:gd name="T79" fmla="*/ 393 h 632"/>
                        <a:gd name="T80" fmla="*/ 949 w 1034"/>
                        <a:gd name="T81" fmla="*/ 411 h 632"/>
                        <a:gd name="T82" fmla="*/ 927 w 1034"/>
                        <a:gd name="T83" fmla="*/ 430 h 632"/>
                        <a:gd name="T84" fmla="*/ 901 w 1034"/>
                        <a:gd name="T85" fmla="*/ 447 h 632"/>
                        <a:gd name="T86" fmla="*/ 871 w 1034"/>
                        <a:gd name="T87" fmla="*/ 461 h 632"/>
                        <a:gd name="T88" fmla="*/ 758 w 1034"/>
                        <a:gd name="T89" fmla="*/ 632 h 6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632"/>
                        <a:gd name="T137" fmla="*/ 1034 w 1034"/>
                        <a:gd name="T138" fmla="*/ 632 h 6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632">
                          <a:moveTo>
                            <a:pt x="0" y="311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5"/>
                          </a:lnTo>
                          <a:lnTo>
                            <a:pt x="104" y="144"/>
                          </a:lnTo>
                          <a:lnTo>
                            <a:pt x="130" y="128"/>
                          </a:lnTo>
                          <a:lnTo>
                            <a:pt x="161" y="111"/>
                          </a:lnTo>
                          <a:lnTo>
                            <a:pt x="200" y="92"/>
                          </a:lnTo>
                          <a:lnTo>
                            <a:pt x="241" y="72"/>
                          </a:lnTo>
                          <a:lnTo>
                            <a:pt x="289" y="53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9"/>
                          </a:lnTo>
                          <a:lnTo>
                            <a:pt x="504" y="1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1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0"/>
                          </a:lnTo>
                          <a:lnTo>
                            <a:pt x="921" y="70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1"/>
                          </a:lnTo>
                          <a:lnTo>
                            <a:pt x="1003" y="141"/>
                          </a:lnTo>
                          <a:lnTo>
                            <a:pt x="1012" y="157"/>
                          </a:lnTo>
                          <a:lnTo>
                            <a:pt x="1021" y="180"/>
                          </a:lnTo>
                          <a:lnTo>
                            <a:pt x="1031" y="205"/>
                          </a:lnTo>
                          <a:lnTo>
                            <a:pt x="1034" y="237"/>
                          </a:lnTo>
                          <a:lnTo>
                            <a:pt x="1034" y="272"/>
                          </a:lnTo>
                          <a:lnTo>
                            <a:pt x="1025" y="311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3"/>
                          </a:lnTo>
                          <a:lnTo>
                            <a:pt x="984" y="378"/>
                          </a:lnTo>
                          <a:lnTo>
                            <a:pt x="970" y="393"/>
                          </a:lnTo>
                          <a:lnTo>
                            <a:pt x="949" y="411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1"/>
                          </a:lnTo>
                          <a:lnTo>
                            <a:pt x="758" y="6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0" name="Freeform 181"/>
                    <p:cNvSpPr>
                      <a:spLocks/>
                    </p:cNvSpPr>
                    <p:nvPr/>
                  </p:nvSpPr>
                  <p:spPr bwMode="auto">
                    <a:xfrm>
                      <a:off x="2456" y="1599"/>
                      <a:ext cx="1034" cy="586"/>
                    </a:xfrm>
                    <a:custGeom>
                      <a:avLst/>
                      <a:gdLst>
                        <a:gd name="T0" fmla="*/ 0 w 1034"/>
                        <a:gd name="T1" fmla="*/ 276 h 586"/>
                        <a:gd name="T2" fmla="*/ 66 w 1034"/>
                        <a:gd name="T3" fmla="*/ 167 h 586"/>
                        <a:gd name="T4" fmla="*/ 72 w 1034"/>
                        <a:gd name="T5" fmla="*/ 163 h 586"/>
                        <a:gd name="T6" fmla="*/ 83 w 1034"/>
                        <a:gd name="T7" fmla="*/ 156 h 586"/>
                        <a:gd name="T8" fmla="*/ 104 w 1034"/>
                        <a:gd name="T9" fmla="*/ 145 h 586"/>
                        <a:gd name="T10" fmla="*/ 130 w 1034"/>
                        <a:gd name="T11" fmla="*/ 130 h 586"/>
                        <a:gd name="T12" fmla="*/ 161 w 1034"/>
                        <a:gd name="T13" fmla="*/ 111 h 586"/>
                        <a:gd name="T14" fmla="*/ 200 w 1034"/>
                        <a:gd name="T15" fmla="*/ 93 h 586"/>
                        <a:gd name="T16" fmla="*/ 241 w 1034"/>
                        <a:gd name="T17" fmla="*/ 74 h 586"/>
                        <a:gd name="T18" fmla="*/ 289 w 1034"/>
                        <a:gd name="T19" fmla="*/ 56 h 586"/>
                        <a:gd name="T20" fmla="*/ 339 w 1034"/>
                        <a:gd name="T21" fmla="*/ 37 h 586"/>
                        <a:gd name="T22" fmla="*/ 391 w 1034"/>
                        <a:gd name="T23" fmla="*/ 22 h 586"/>
                        <a:gd name="T24" fmla="*/ 447 w 1034"/>
                        <a:gd name="T25" fmla="*/ 11 h 586"/>
                        <a:gd name="T26" fmla="*/ 504 w 1034"/>
                        <a:gd name="T27" fmla="*/ 2 h 586"/>
                        <a:gd name="T28" fmla="*/ 562 w 1034"/>
                        <a:gd name="T29" fmla="*/ 0 h 586"/>
                        <a:gd name="T30" fmla="*/ 569 w 1034"/>
                        <a:gd name="T31" fmla="*/ 0 h 586"/>
                        <a:gd name="T32" fmla="*/ 586 w 1034"/>
                        <a:gd name="T33" fmla="*/ 0 h 586"/>
                        <a:gd name="T34" fmla="*/ 613 w 1034"/>
                        <a:gd name="T35" fmla="*/ 0 h 586"/>
                        <a:gd name="T36" fmla="*/ 649 w 1034"/>
                        <a:gd name="T37" fmla="*/ 4 h 586"/>
                        <a:gd name="T38" fmla="*/ 690 w 1034"/>
                        <a:gd name="T39" fmla="*/ 7 h 586"/>
                        <a:gd name="T40" fmla="*/ 734 w 1034"/>
                        <a:gd name="T41" fmla="*/ 13 h 586"/>
                        <a:gd name="T42" fmla="*/ 782 w 1034"/>
                        <a:gd name="T43" fmla="*/ 22 h 586"/>
                        <a:gd name="T44" fmla="*/ 830 w 1034"/>
                        <a:gd name="T45" fmla="*/ 35 h 586"/>
                        <a:gd name="T46" fmla="*/ 877 w 1034"/>
                        <a:gd name="T47" fmla="*/ 52 h 586"/>
                        <a:gd name="T48" fmla="*/ 921 w 1034"/>
                        <a:gd name="T49" fmla="*/ 72 h 586"/>
                        <a:gd name="T50" fmla="*/ 960 w 1034"/>
                        <a:gd name="T51" fmla="*/ 96 h 586"/>
                        <a:gd name="T52" fmla="*/ 992 w 1034"/>
                        <a:gd name="T53" fmla="*/ 128 h 586"/>
                        <a:gd name="T54" fmla="*/ 995 w 1034"/>
                        <a:gd name="T55" fmla="*/ 132 h 586"/>
                        <a:gd name="T56" fmla="*/ 1003 w 1034"/>
                        <a:gd name="T57" fmla="*/ 143 h 586"/>
                        <a:gd name="T58" fmla="*/ 1012 w 1034"/>
                        <a:gd name="T59" fmla="*/ 158 h 586"/>
                        <a:gd name="T60" fmla="*/ 1021 w 1034"/>
                        <a:gd name="T61" fmla="*/ 180 h 586"/>
                        <a:gd name="T62" fmla="*/ 1031 w 1034"/>
                        <a:gd name="T63" fmla="*/ 208 h 586"/>
                        <a:gd name="T64" fmla="*/ 1034 w 1034"/>
                        <a:gd name="T65" fmla="*/ 237 h 586"/>
                        <a:gd name="T66" fmla="*/ 1034 w 1034"/>
                        <a:gd name="T67" fmla="*/ 273 h 586"/>
                        <a:gd name="T68" fmla="*/ 1025 w 1034"/>
                        <a:gd name="T69" fmla="*/ 312 h 586"/>
                        <a:gd name="T70" fmla="*/ 1007 w 1034"/>
                        <a:gd name="T71" fmla="*/ 352 h 586"/>
                        <a:gd name="T72" fmla="*/ 1005 w 1034"/>
                        <a:gd name="T73" fmla="*/ 356 h 586"/>
                        <a:gd name="T74" fmla="*/ 997 w 1034"/>
                        <a:gd name="T75" fmla="*/ 365 h 586"/>
                        <a:gd name="T76" fmla="*/ 984 w 1034"/>
                        <a:gd name="T77" fmla="*/ 378 h 586"/>
                        <a:gd name="T78" fmla="*/ 970 w 1034"/>
                        <a:gd name="T79" fmla="*/ 395 h 586"/>
                        <a:gd name="T80" fmla="*/ 949 w 1034"/>
                        <a:gd name="T81" fmla="*/ 412 h 586"/>
                        <a:gd name="T82" fmla="*/ 927 w 1034"/>
                        <a:gd name="T83" fmla="*/ 430 h 586"/>
                        <a:gd name="T84" fmla="*/ 901 w 1034"/>
                        <a:gd name="T85" fmla="*/ 447 h 586"/>
                        <a:gd name="T86" fmla="*/ 871 w 1034"/>
                        <a:gd name="T87" fmla="*/ 462 h 586"/>
                        <a:gd name="T88" fmla="*/ 758 w 1034"/>
                        <a:gd name="T89" fmla="*/ 586 h 58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586"/>
                        <a:gd name="T137" fmla="*/ 1034 w 1034"/>
                        <a:gd name="T138" fmla="*/ 586 h 58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586">
                          <a:moveTo>
                            <a:pt x="0" y="276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6"/>
                          </a:lnTo>
                          <a:lnTo>
                            <a:pt x="104" y="145"/>
                          </a:lnTo>
                          <a:lnTo>
                            <a:pt x="130" y="130"/>
                          </a:lnTo>
                          <a:lnTo>
                            <a:pt x="161" y="111"/>
                          </a:lnTo>
                          <a:lnTo>
                            <a:pt x="200" y="93"/>
                          </a:lnTo>
                          <a:lnTo>
                            <a:pt x="241" y="74"/>
                          </a:lnTo>
                          <a:lnTo>
                            <a:pt x="289" y="56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11"/>
                          </a:lnTo>
                          <a:lnTo>
                            <a:pt x="504" y="2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4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2"/>
                          </a:lnTo>
                          <a:lnTo>
                            <a:pt x="921" y="72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2"/>
                          </a:lnTo>
                          <a:lnTo>
                            <a:pt x="1003" y="143"/>
                          </a:lnTo>
                          <a:lnTo>
                            <a:pt x="1012" y="158"/>
                          </a:lnTo>
                          <a:lnTo>
                            <a:pt x="1021" y="180"/>
                          </a:lnTo>
                          <a:lnTo>
                            <a:pt x="1031" y="208"/>
                          </a:lnTo>
                          <a:lnTo>
                            <a:pt x="1034" y="237"/>
                          </a:lnTo>
                          <a:lnTo>
                            <a:pt x="1034" y="273"/>
                          </a:lnTo>
                          <a:lnTo>
                            <a:pt x="1025" y="312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5"/>
                          </a:lnTo>
                          <a:lnTo>
                            <a:pt x="984" y="378"/>
                          </a:lnTo>
                          <a:lnTo>
                            <a:pt x="970" y="395"/>
                          </a:lnTo>
                          <a:lnTo>
                            <a:pt x="949" y="412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2"/>
                          </a:lnTo>
                          <a:lnTo>
                            <a:pt x="758" y="58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1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2463" y="1651"/>
                      <a:ext cx="1027" cy="534"/>
                    </a:xfrm>
                    <a:custGeom>
                      <a:avLst/>
                      <a:gdLst>
                        <a:gd name="T0" fmla="*/ 0 w 1027"/>
                        <a:gd name="T1" fmla="*/ 221 h 534"/>
                        <a:gd name="T2" fmla="*/ 59 w 1027"/>
                        <a:gd name="T3" fmla="*/ 169 h 534"/>
                        <a:gd name="T4" fmla="*/ 65 w 1027"/>
                        <a:gd name="T5" fmla="*/ 165 h 534"/>
                        <a:gd name="T6" fmla="*/ 76 w 1027"/>
                        <a:gd name="T7" fmla="*/ 158 h 534"/>
                        <a:gd name="T8" fmla="*/ 97 w 1027"/>
                        <a:gd name="T9" fmla="*/ 145 h 534"/>
                        <a:gd name="T10" fmla="*/ 123 w 1027"/>
                        <a:gd name="T11" fmla="*/ 130 h 534"/>
                        <a:gd name="T12" fmla="*/ 154 w 1027"/>
                        <a:gd name="T13" fmla="*/ 113 h 534"/>
                        <a:gd name="T14" fmla="*/ 193 w 1027"/>
                        <a:gd name="T15" fmla="*/ 94 h 534"/>
                        <a:gd name="T16" fmla="*/ 234 w 1027"/>
                        <a:gd name="T17" fmla="*/ 74 h 534"/>
                        <a:gd name="T18" fmla="*/ 282 w 1027"/>
                        <a:gd name="T19" fmla="*/ 56 h 534"/>
                        <a:gd name="T20" fmla="*/ 332 w 1027"/>
                        <a:gd name="T21" fmla="*/ 39 h 534"/>
                        <a:gd name="T22" fmla="*/ 384 w 1027"/>
                        <a:gd name="T23" fmla="*/ 24 h 534"/>
                        <a:gd name="T24" fmla="*/ 440 w 1027"/>
                        <a:gd name="T25" fmla="*/ 11 h 534"/>
                        <a:gd name="T26" fmla="*/ 497 w 1027"/>
                        <a:gd name="T27" fmla="*/ 4 h 534"/>
                        <a:gd name="T28" fmla="*/ 555 w 1027"/>
                        <a:gd name="T29" fmla="*/ 0 h 534"/>
                        <a:gd name="T30" fmla="*/ 562 w 1027"/>
                        <a:gd name="T31" fmla="*/ 0 h 534"/>
                        <a:gd name="T32" fmla="*/ 579 w 1027"/>
                        <a:gd name="T33" fmla="*/ 2 h 534"/>
                        <a:gd name="T34" fmla="*/ 606 w 1027"/>
                        <a:gd name="T35" fmla="*/ 2 h 534"/>
                        <a:gd name="T36" fmla="*/ 642 w 1027"/>
                        <a:gd name="T37" fmla="*/ 4 h 534"/>
                        <a:gd name="T38" fmla="*/ 683 w 1027"/>
                        <a:gd name="T39" fmla="*/ 7 h 534"/>
                        <a:gd name="T40" fmla="*/ 727 w 1027"/>
                        <a:gd name="T41" fmla="*/ 15 h 534"/>
                        <a:gd name="T42" fmla="*/ 775 w 1027"/>
                        <a:gd name="T43" fmla="*/ 24 h 534"/>
                        <a:gd name="T44" fmla="*/ 823 w 1027"/>
                        <a:gd name="T45" fmla="*/ 35 h 534"/>
                        <a:gd name="T46" fmla="*/ 870 w 1027"/>
                        <a:gd name="T47" fmla="*/ 52 h 534"/>
                        <a:gd name="T48" fmla="*/ 914 w 1027"/>
                        <a:gd name="T49" fmla="*/ 72 h 534"/>
                        <a:gd name="T50" fmla="*/ 953 w 1027"/>
                        <a:gd name="T51" fmla="*/ 98 h 534"/>
                        <a:gd name="T52" fmla="*/ 985 w 1027"/>
                        <a:gd name="T53" fmla="*/ 130 h 534"/>
                        <a:gd name="T54" fmla="*/ 988 w 1027"/>
                        <a:gd name="T55" fmla="*/ 133 h 534"/>
                        <a:gd name="T56" fmla="*/ 996 w 1027"/>
                        <a:gd name="T57" fmla="*/ 143 h 534"/>
                        <a:gd name="T58" fmla="*/ 1005 w 1027"/>
                        <a:gd name="T59" fmla="*/ 159 h 534"/>
                        <a:gd name="T60" fmla="*/ 1014 w 1027"/>
                        <a:gd name="T61" fmla="*/ 182 h 534"/>
                        <a:gd name="T62" fmla="*/ 1024 w 1027"/>
                        <a:gd name="T63" fmla="*/ 208 h 534"/>
                        <a:gd name="T64" fmla="*/ 1027 w 1027"/>
                        <a:gd name="T65" fmla="*/ 239 h 534"/>
                        <a:gd name="T66" fmla="*/ 1027 w 1027"/>
                        <a:gd name="T67" fmla="*/ 274 h 534"/>
                        <a:gd name="T68" fmla="*/ 1018 w 1027"/>
                        <a:gd name="T69" fmla="*/ 311 h 534"/>
                        <a:gd name="T70" fmla="*/ 1000 w 1027"/>
                        <a:gd name="T71" fmla="*/ 354 h 534"/>
                        <a:gd name="T72" fmla="*/ 998 w 1027"/>
                        <a:gd name="T73" fmla="*/ 356 h 534"/>
                        <a:gd name="T74" fmla="*/ 990 w 1027"/>
                        <a:gd name="T75" fmla="*/ 365 h 534"/>
                        <a:gd name="T76" fmla="*/ 977 w 1027"/>
                        <a:gd name="T77" fmla="*/ 378 h 534"/>
                        <a:gd name="T78" fmla="*/ 963 w 1027"/>
                        <a:gd name="T79" fmla="*/ 395 h 534"/>
                        <a:gd name="T80" fmla="*/ 942 w 1027"/>
                        <a:gd name="T81" fmla="*/ 413 h 534"/>
                        <a:gd name="T82" fmla="*/ 920 w 1027"/>
                        <a:gd name="T83" fmla="*/ 432 h 534"/>
                        <a:gd name="T84" fmla="*/ 894 w 1027"/>
                        <a:gd name="T85" fmla="*/ 449 h 534"/>
                        <a:gd name="T86" fmla="*/ 864 w 1027"/>
                        <a:gd name="T87" fmla="*/ 463 h 534"/>
                        <a:gd name="T88" fmla="*/ 751 w 1027"/>
                        <a:gd name="T89" fmla="*/ 534 h 534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27"/>
                        <a:gd name="T136" fmla="*/ 0 h 534"/>
                        <a:gd name="T137" fmla="*/ 1027 w 1027"/>
                        <a:gd name="T138" fmla="*/ 534 h 534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27" h="534">
                          <a:moveTo>
                            <a:pt x="0" y="221"/>
                          </a:moveTo>
                          <a:lnTo>
                            <a:pt x="59" y="169"/>
                          </a:lnTo>
                          <a:lnTo>
                            <a:pt x="65" y="165"/>
                          </a:lnTo>
                          <a:lnTo>
                            <a:pt x="76" y="158"/>
                          </a:lnTo>
                          <a:lnTo>
                            <a:pt x="97" y="145"/>
                          </a:lnTo>
                          <a:lnTo>
                            <a:pt x="123" y="130"/>
                          </a:lnTo>
                          <a:lnTo>
                            <a:pt x="154" y="113"/>
                          </a:lnTo>
                          <a:lnTo>
                            <a:pt x="193" y="94"/>
                          </a:lnTo>
                          <a:lnTo>
                            <a:pt x="234" y="74"/>
                          </a:lnTo>
                          <a:lnTo>
                            <a:pt x="282" y="56"/>
                          </a:lnTo>
                          <a:lnTo>
                            <a:pt x="332" y="39"/>
                          </a:lnTo>
                          <a:lnTo>
                            <a:pt x="384" y="24"/>
                          </a:lnTo>
                          <a:lnTo>
                            <a:pt x="440" y="11"/>
                          </a:lnTo>
                          <a:lnTo>
                            <a:pt x="497" y="4"/>
                          </a:lnTo>
                          <a:lnTo>
                            <a:pt x="555" y="0"/>
                          </a:lnTo>
                          <a:lnTo>
                            <a:pt x="562" y="0"/>
                          </a:lnTo>
                          <a:lnTo>
                            <a:pt x="579" y="2"/>
                          </a:lnTo>
                          <a:lnTo>
                            <a:pt x="606" y="2"/>
                          </a:lnTo>
                          <a:lnTo>
                            <a:pt x="642" y="4"/>
                          </a:lnTo>
                          <a:lnTo>
                            <a:pt x="683" y="7"/>
                          </a:lnTo>
                          <a:lnTo>
                            <a:pt x="727" y="15"/>
                          </a:lnTo>
                          <a:lnTo>
                            <a:pt x="775" y="24"/>
                          </a:lnTo>
                          <a:lnTo>
                            <a:pt x="823" y="35"/>
                          </a:lnTo>
                          <a:lnTo>
                            <a:pt x="870" y="52"/>
                          </a:lnTo>
                          <a:lnTo>
                            <a:pt x="914" y="72"/>
                          </a:lnTo>
                          <a:lnTo>
                            <a:pt x="953" y="98"/>
                          </a:lnTo>
                          <a:lnTo>
                            <a:pt x="985" y="130"/>
                          </a:lnTo>
                          <a:lnTo>
                            <a:pt x="988" y="133"/>
                          </a:lnTo>
                          <a:lnTo>
                            <a:pt x="996" y="143"/>
                          </a:lnTo>
                          <a:lnTo>
                            <a:pt x="1005" y="159"/>
                          </a:lnTo>
                          <a:lnTo>
                            <a:pt x="1014" y="182"/>
                          </a:lnTo>
                          <a:lnTo>
                            <a:pt x="1024" y="208"/>
                          </a:lnTo>
                          <a:lnTo>
                            <a:pt x="1027" y="239"/>
                          </a:lnTo>
                          <a:lnTo>
                            <a:pt x="1027" y="274"/>
                          </a:lnTo>
                          <a:lnTo>
                            <a:pt x="1018" y="311"/>
                          </a:lnTo>
                          <a:lnTo>
                            <a:pt x="1000" y="354"/>
                          </a:lnTo>
                          <a:lnTo>
                            <a:pt x="998" y="356"/>
                          </a:lnTo>
                          <a:lnTo>
                            <a:pt x="990" y="365"/>
                          </a:lnTo>
                          <a:lnTo>
                            <a:pt x="977" y="378"/>
                          </a:lnTo>
                          <a:lnTo>
                            <a:pt x="963" y="395"/>
                          </a:lnTo>
                          <a:lnTo>
                            <a:pt x="942" y="413"/>
                          </a:lnTo>
                          <a:lnTo>
                            <a:pt x="920" y="432"/>
                          </a:lnTo>
                          <a:lnTo>
                            <a:pt x="894" y="449"/>
                          </a:lnTo>
                          <a:lnTo>
                            <a:pt x="864" y="463"/>
                          </a:lnTo>
                          <a:lnTo>
                            <a:pt x="751" y="53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2" name="Freeform 251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  <a:close/>
                        </a:path>
                      </a:pathLst>
                    </a:custGeom>
                    <a:solidFill>
                      <a:srgbClr val="D90000"/>
                    </a:solidFill>
                    <a:ln w="0">
                      <a:solidFill>
                        <a:srgbClr val="D9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3" name="Freeform 252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4" name="Line 2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0" y="2569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5" name="Freeform 296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6" name="Freeform 297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7" name="Freeform 298"/>
                    <p:cNvSpPr>
                      <a:spLocks/>
                    </p:cNvSpPr>
                    <p:nvPr/>
                  </p:nvSpPr>
                  <p:spPr bwMode="auto">
                    <a:xfrm>
                      <a:off x="2348" y="2532"/>
                      <a:ext cx="228" cy="165"/>
                    </a:xfrm>
                    <a:custGeom>
                      <a:avLst/>
                      <a:gdLst>
                        <a:gd name="T0" fmla="*/ 191 w 228"/>
                        <a:gd name="T1" fmla="*/ 0 h 165"/>
                        <a:gd name="T2" fmla="*/ 193 w 228"/>
                        <a:gd name="T3" fmla="*/ 0 h 165"/>
                        <a:gd name="T4" fmla="*/ 200 w 228"/>
                        <a:gd name="T5" fmla="*/ 0 h 165"/>
                        <a:gd name="T6" fmla="*/ 208 w 228"/>
                        <a:gd name="T7" fmla="*/ 2 h 165"/>
                        <a:gd name="T8" fmla="*/ 215 w 228"/>
                        <a:gd name="T9" fmla="*/ 5 h 165"/>
                        <a:gd name="T10" fmla="*/ 223 w 228"/>
                        <a:gd name="T11" fmla="*/ 15 h 165"/>
                        <a:gd name="T12" fmla="*/ 228 w 228"/>
                        <a:gd name="T13" fmla="*/ 28 h 165"/>
                        <a:gd name="T14" fmla="*/ 228 w 228"/>
                        <a:gd name="T15" fmla="*/ 48 h 165"/>
                        <a:gd name="T16" fmla="*/ 35 w 228"/>
                        <a:gd name="T17" fmla="*/ 165 h 165"/>
                        <a:gd name="T18" fmla="*/ 39 w 228"/>
                        <a:gd name="T19" fmla="*/ 142 h 165"/>
                        <a:gd name="T20" fmla="*/ 37 w 228"/>
                        <a:gd name="T21" fmla="*/ 128 h 165"/>
                        <a:gd name="T22" fmla="*/ 34 w 228"/>
                        <a:gd name="T23" fmla="*/ 118 h 165"/>
                        <a:gd name="T24" fmla="*/ 28 w 228"/>
                        <a:gd name="T25" fmla="*/ 113 h 165"/>
                        <a:gd name="T26" fmla="*/ 21 w 228"/>
                        <a:gd name="T27" fmla="*/ 111 h 165"/>
                        <a:gd name="T28" fmla="*/ 13 w 228"/>
                        <a:gd name="T29" fmla="*/ 111 h 165"/>
                        <a:gd name="T30" fmla="*/ 6 w 228"/>
                        <a:gd name="T31" fmla="*/ 113 h 165"/>
                        <a:gd name="T32" fmla="*/ 2 w 228"/>
                        <a:gd name="T33" fmla="*/ 115 h 165"/>
                        <a:gd name="T34" fmla="*/ 0 w 228"/>
                        <a:gd name="T35" fmla="*/ 115 h 165"/>
                        <a:gd name="T36" fmla="*/ 191 w 228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28"/>
                        <a:gd name="T58" fmla="*/ 0 h 165"/>
                        <a:gd name="T59" fmla="*/ 228 w 228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28" h="165">
                          <a:moveTo>
                            <a:pt x="191" y="0"/>
                          </a:moveTo>
                          <a:lnTo>
                            <a:pt x="193" y="0"/>
                          </a:lnTo>
                          <a:lnTo>
                            <a:pt x="200" y="0"/>
                          </a:lnTo>
                          <a:lnTo>
                            <a:pt x="208" y="2"/>
                          </a:lnTo>
                          <a:lnTo>
                            <a:pt x="215" y="5"/>
                          </a:lnTo>
                          <a:lnTo>
                            <a:pt x="223" y="15"/>
                          </a:lnTo>
                          <a:lnTo>
                            <a:pt x="228" y="28"/>
                          </a:lnTo>
                          <a:lnTo>
                            <a:pt x="228" y="48"/>
                          </a:lnTo>
                          <a:lnTo>
                            <a:pt x="35" y="165"/>
                          </a:lnTo>
                          <a:lnTo>
                            <a:pt x="39" y="142"/>
                          </a:lnTo>
                          <a:lnTo>
                            <a:pt x="37" y="128"/>
                          </a:lnTo>
                          <a:lnTo>
                            <a:pt x="34" y="118"/>
                          </a:lnTo>
                          <a:lnTo>
                            <a:pt x="28" y="113"/>
                          </a:lnTo>
                          <a:lnTo>
                            <a:pt x="21" y="111"/>
                          </a:lnTo>
                          <a:lnTo>
                            <a:pt x="13" y="111"/>
                          </a:lnTo>
                          <a:lnTo>
                            <a:pt x="6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91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8" name="Freeform 299"/>
                    <p:cNvSpPr>
                      <a:spLocks/>
                    </p:cNvSpPr>
                    <p:nvPr/>
                  </p:nvSpPr>
                  <p:spPr bwMode="auto">
                    <a:xfrm>
                      <a:off x="2354" y="2532"/>
                      <a:ext cx="220" cy="159"/>
                    </a:xfrm>
                    <a:custGeom>
                      <a:avLst/>
                      <a:gdLst>
                        <a:gd name="T0" fmla="*/ 187 w 220"/>
                        <a:gd name="T1" fmla="*/ 0 h 159"/>
                        <a:gd name="T2" fmla="*/ 189 w 220"/>
                        <a:gd name="T3" fmla="*/ 0 h 159"/>
                        <a:gd name="T4" fmla="*/ 194 w 220"/>
                        <a:gd name="T5" fmla="*/ 0 h 159"/>
                        <a:gd name="T6" fmla="*/ 202 w 220"/>
                        <a:gd name="T7" fmla="*/ 2 h 159"/>
                        <a:gd name="T8" fmla="*/ 209 w 220"/>
                        <a:gd name="T9" fmla="*/ 7 h 159"/>
                        <a:gd name="T10" fmla="*/ 217 w 220"/>
                        <a:gd name="T11" fmla="*/ 15 h 159"/>
                        <a:gd name="T12" fmla="*/ 220 w 220"/>
                        <a:gd name="T13" fmla="*/ 26 h 159"/>
                        <a:gd name="T14" fmla="*/ 220 w 220"/>
                        <a:gd name="T15" fmla="*/ 44 h 159"/>
                        <a:gd name="T16" fmla="*/ 31 w 220"/>
                        <a:gd name="T17" fmla="*/ 159 h 159"/>
                        <a:gd name="T18" fmla="*/ 33 w 220"/>
                        <a:gd name="T19" fmla="*/ 139 h 159"/>
                        <a:gd name="T20" fmla="*/ 31 w 220"/>
                        <a:gd name="T21" fmla="*/ 126 h 159"/>
                        <a:gd name="T22" fmla="*/ 28 w 220"/>
                        <a:gd name="T23" fmla="*/ 117 h 159"/>
                        <a:gd name="T24" fmla="*/ 20 w 220"/>
                        <a:gd name="T25" fmla="*/ 113 h 159"/>
                        <a:gd name="T26" fmla="*/ 13 w 220"/>
                        <a:gd name="T27" fmla="*/ 111 h 159"/>
                        <a:gd name="T28" fmla="*/ 5 w 220"/>
                        <a:gd name="T29" fmla="*/ 113 h 159"/>
                        <a:gd name="T30" fmla="*/ 2 w 220"/>
                        <a:gd name="T31" fmla="*/ 115 h 159"/>
                        <a:gd name="T32" fmla="*/ 0 w 220"/>
                        <a:gd name="T33" fmla="*/ 115 h 159"/>
                        <a:gd name="T34" fmla="*/ 187 w 220"/>
                        <a:gd name="T35" fmla="*/ 0 h 159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0"/>
                        <a:gd name="T55" fmla="*/ 0 h 159"/>
                        <a:gd name="T56" fmla="*/ 220 w 220"/>
                        <a:gd name="T57" fmla="*/ 159 h 159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0" h="159">
                          <a:moveTo>
                            <a:pt x="187" y="0"/>
                          </a:moveTo>
                          <a:lnTo>
                            <a:pt x="189" y="0"/>
                          </a:lnTo>
                          <a:lnTo>
                            <a:pt x="194" y="0"/>
                          </a:lnTo>
                          <a:lnTo>
                            <a:pt x="202" y="2"/>
                          </a:lnTo>
                          <a:lnTo>
                            <a:pt x="209" y="7"/>
                          </a:lnTo>
                          <a:lnTo>
                            <a:pt x="217" y="15"/>
                          </a:lnTo>
                          <a:lnTo>
                            <a:pt x="220" y="26"/>
                          </a:lnTo>
                          <a:lnTo>
                            <a:pt x="220" y="44"/>
                          </a:lnTo>
                          <a:lnTo>
                            <a:pt x="31" y="159"/>
                          </a:lnTo>
                          <a:lnTo>
                            <a:pt x="33" y="139"/>
                          </a:lnTo>
                          <a:lnTo>
                            <a:pt x="31" y="126"/>
                          </a:lnTo>
                          <a:lnTo>
                            <a:pt x="28" y="117"/>
                          </a:lnTo>
                          <a:lnTo>
                            <a:pt x="20" y="113"/>
                          </a:lnTo>
                          <a:lnTo>
                            <a:pt x="13" y="111"/>
                          </a:lnTo>
                          <a:lnTo>
                            <a:pt x="5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87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49" name="Freeform 300"/>
                    <p:cNvSpPr>
                      <a:spLocks/>
                    </p:cNvSpPr>
                    <p:nvPr/>
                  </p:nvSpPr>
                  <p:spPr bwMode="auto">
                    <a:xfrm>
                      <a:off x="2359" y="2532"/>
                      <a:ext cx="215" cy="154"/>
                    </a:xfrm>
                    <a:custGeom>
                      <a:avLst/>
                      <a:gdLst>
                        <a:gd name="T0" fmla="*/ 184 w 215"/>
                        <a:gd name="T1" fmla="*/ 0 h 154"/>
                        <a:gd name="T2" fmla="*/ 188 w 215"/>
                        <a:gd name="T3" fmla="*/ 0 h 154"/>
                        <a:gd name="T4" fmla="*/ 193 w 215"/>
                        <a:gd name="T5" fmla="*/ 2 h 154"/>
                        <a:gd name="T6" fmla="*/ 201 w 215"/>
                        <a:gd name="T7" fmla="*/ 5 h 154"/>
                        <a:gd name="T8" fmla="*/ 210 w 215"/>
                        <a:gd name="T9" fmla="*/ 11 h 154"/>
                        <a:gd name="T10" fmla="*/ 214 w 215"/>
                        <a:gd name="T11" fmla="*/ 24 h 154"/>
                        <a:gd name="T12" fmla="*/ 215 w 215"/>
                        <a:gd name="T13" fmla="*/ 40 h 154"/>
                        <a:gd name="T14" fmla="*/ 28 w 215"/>
                        <a:gd name="T15" fmla="*/ 154 h 154"/>
                        <a:gd name="T16" fmla="*/ 30 w 215"/>
                        <a:gd name="T17" fmla="*/ 135 h 154"/>
                        <a:gd name="T18" fmla="*/ 26 w 215"/>
                        <a:gd name="T19" fmla="*/ 124 h 154"/>
                        <a:gd name="T20" fmla="*/ 21 w 215"/>
                        <a:gd name="T21" fmla="*/ 117 h 154"/>
                        <a:gd name="T22" fmla="*/ 13 w 215"/>
                        <a:gd name="T23" fmla="*/ 113 h 154"/>
                        <a:gd name="T24" fmla="*/ 8 w 215"/>
                        <a:gd name="T25" fmla="*/ 113 h 154"/>
                        <a:gd name="T26" fmla="*/ 2 w 215"/>
                        <a:gd name="T27" fmla="*/ 113 h 154"/>
                        <a:gd name="T28" fmla="*/ 0 w 215"/>
                        <a:gd name="T29" fmla="*/ 113 h 154"/>
                        <a:gd name="T30" fmla="*/ 184 w 215"/>
                        <a:gd name="T31" fmla="*/ 0 h 154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5"/>
                        <a:gd name="T49" fmla="*/ 0 h 154"/>
                        <a:gd name="T50" fmla="*/ 215 w 215"/>
                        <a:gd name="T51" fmla="*/ 154 h 154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5" h="154">
                          <a:moveTo>
                            <a:pt x="184" y="0"/>
                          </a:moveTo>
                          <a:lnTo>
                            <a:pt x="188" y="0"/>
                          </a:lnTo>
                          <a:lnTo>
                            <a:pt x="193" y="2"/>
                          </a:lnTo>
                          <a:lnTo>
                            <a:pt x="201" y="5"/>
                          </a:lnTo>
                          <a:lnTo>
                            <a:pt x="210" y="11"/>
                          </a:lnTo>
                          <a:lnTo>
                            <a:pt x="214" y="24"/>
                          </a:lnTo>
                          <a:lnTo>
                            <a:pt x="215" y="40"/>
                          </a:lnTo>
                          <a:lnTo>
                            <a:pt x="28" y="154"/>
                          </a:lnTo>
                          <a:lnTo>
                            <a:pt x="30" y="135"/>
                          </a:lnTo>
                          <a:lnTo>
                            <a:pt x="26" y="124"/>
                          </a:lnTo>
                          <a:lnTo>
                            <a:pt x="21" y="117"/>
                          </a:lnTo>
                          <a:lnTo>
                            <a:pt x="13" y="113"/>
                          </a:lnTo>
                          <a:lnTo>
                            <a:pt x="8" y="113"/>
                          </a:lnTo>
                          <a:lnTo>
                            <a:pt x="2" y="113"/>
                          </a:lnTo>
                          <a:lnTo>
                            <a:pt x="0" y="113"/>
                          </a:lnTo>
                          <a:lnTo>
                            <a:pt x="184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0" name="Freeform 301"/>
                    <p:cNvSpPr>
                      <a:spLocks/>
                    </p:cNvSpPr>
                    <p:nvPr/>
                  </p:nvSpPr>
                  <p:spPr bwMode="auto">
                    <a:xfrm>
                      <a:off x="2365" y="2534"/>
                      <a:ext cx="208" cy="146"/>
                    </a:xfrm>
                    <a:custGeom>
                      <a:avLst/>
                      <a:gdLst>
                        <a:gd name="T0" fmla="*/ 182 w 208"/>
                        <a:gd name="T1" fmla="*/ 0 h 146"/>
                        <a:gd name="T2" fmla="*/ 183 w 208"/>
                        <a:gd name="T3" fmla="*/ 0 h 146"/>
                        <a:gd name="T4" fmla="*/ 189 w 208"/>
                        <a:gd name="T5" fmla="*/ 1 h 146"/>
                        <a:gd name="T6" fmla="*/ 196 w 208"/>
                        <a:gd name="T7" fmla="*/ 3 h 146"/>
                        <a:gd name="T8" fmla="*/ 202 w 208"/>
                        <a:gd name="T9" fmla="*/ 11 h 146"/>
                        <a:gd name="T10" fmla="*/ 208 w 208"/>
                        <a:gd name="T11" fmla="*/ 20 h 146"/>
                        <a:gd name="T12" fmla="*/ 208 w 208"/>
                        <a:gd name="T13" fmla="*/ 35 h 146"/>
                        <a:gd name="T14" fmla="*/ 24 w 208"/>
                        <a:gd name="T15" fmla="*/ 146 h 146"/>
                        <a:gd name="T16" fmla="*/ 24 w 208"/>
                        <a:gd name="T17" fmla="*/ 129 h 146"/>
                        <a:gd name="T18" fmla="*/ 20 w 208"/>
                        <a:gd name="T19" fmla="*/ 120 h 146"/>
                        <a:gd name="T20" fmla="*/ 15 w 208"/>
                        <a:gd name="T21" fmla="*/ 115 h 146"/>
                        <a:gd name="T22" fmla="*/ 7 w 208"/>
                        <a:gd name="T23" fmla="*/ 111 h 146"/>
                        <a:gd name="T24" fmla="*/ 2 w 208"/>
                        <a:gd name="T25" fmla="*/ 111 h 146"/>
                        <a:gd name="T26" fmla="*/ 0 w 208"/>
                        <a:gd name="T27" fmla="*/ 111 h 146"/>
                        <a:gd name="T28" fmla="*/ 182 w 208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08"/>
                        <a:gd name="T46" fmla="*/ 0 h 146"/>
                        <a:gd name="T47" fmla="*/ 208 w 208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08" h="146">
                          <a:moveTo>
                            <a:pt x="182" y="0"/>
                          </a:moveTo>
                          <a:lnTo>
                            <a:pt x="183" y="0"/>
                          </a:lnTo>
                          <a:lnTo>
                            <a:pt x="189" y="1"/>
                          </a:lnTo>
                          <a:lnTo>
                            <a:pt x="196" y="3"/>
                          </a:lnTo>
                          <a:lnTo>
                            <a:pt x="202" y="11"/>
                          </a:lnTo>
                          <a:lnTo>
                            <a:pt x="208" y="20"/>
                          </a:lnTo>
                          <a:lnTo>
                            <a:pt x="208" y="35"/>
                          </a:lnTo>
                          <a:lnTo>
                            <a:pt x="24" y="146"/>
                          </a:lnTo>
                          <a:lnTo>
                            <a:pt x="24" y="129"/>
                          </a:lnTo>
                          <a:lnTo>
                            <a:pt x="20" y="120"/>
                          </a:lnTo>
                          <a:lnTo>
                            <a:pt x="15" y="115"/>
                          </a:lnTo>
                          <a:lnTo>
                            <a:pt x="7" y="111"/>
                          </a:lnTo>
                          <a:lnTo>
                            <a:pt x="2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1" name="Freeform 302"/>
                    <p:cNvSpPr>
                      <a:spLocks/>
                    </p:cNvSpPr>
                    <p:nvPr/>
                  </p:nvSpPr>
                  <p:spPr bwMode="auto">
                    <a:xfrm>
                      <a:off x="2370" y="2534"/>
                      <a:ext cx="203" cy="140"/>
                    </a:xfrm>
                    <a:custGeom>
                      <a:avLst/>
                      <a:gdLst>
                        <a:gd name="T0" fmla="*/ 178 w 203"/>
                        <a:gd name="T1" fmla="*/ 0 h 140"/>
                        <a:gd name="T2" fmla="*/ 180 w 203"/>
                        <a:gd name="T3" fmla="*/ 0 h 140"/>
                        <a:gd name="T4" fmla="*/ 188 w 203"/>
                        <a:gd name="T5" fmla="*/ 3 h 140"/>
                        <a:gd name="T6" fmla="*/ 195 w 203"/>
                        <a:gd name="T7" fmla="*/ 9 h 140"/>
                        <a:gd name="T8" fmla="*/ 201 w 203"/>
                        <a:gd name="T9" fmla="*/ 18 h 140"/>
                        <a:gd name="T10" fmla="*/ 203 w 203"/>
                        <a:gd name="T11" fmla="*/ 31 h 140"/>
                        <a:gd name="T12" fmla="*/ 21 w 203"/>
                        <a:gd name="T13" fmla="*/ 140 h 140"/>
                        <a:gd name="T14" fmla="*/ 21 w 203"/>
                        <a:gd name="T15" fmla="*/ 127 h 140"/>
                        <a:gd name="T16" fmla="*/ 15 w 203"/>
                        <a:gd name="T17" fmla="*/ 118 h 140"/>
                        <a:gd name="T18" fmla="*/ 8 w 203"/>
                        <a:gd name="T19" fmla="*/ 113 h 140"/>
                        <a:gd name="T20" fmla="*/ 2 w 203"/>
                        <a:gd name="T21" fmla="*/ 111 h 140"/>
                        <a:gd name="T22" fmla="*/ 0 w 203"/>
                        <a:gd name="T23" fmla="*/ 109 h 140"/>
                        <a:gd name="T24" fmla="*/ 178 w 203"/>
                        <a:gd name="T25" fmla="*/ 0 h 140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3"/>
                        <a:gd name="T40" fmla="*/ 0 h 140"/>
                        <a:gd name="T41" fmla="*/ 203 w 203"/>
                        <a:gd name="T42" fmla="*/ 140 h 140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3" h="140">
                          <a:moveTo>
                            <a:pt x="178" y="0"/>
                          </a:moveTo>
                          <a:lnTo>
                            <a:pt x="180" y="0"/>
                          </a:lnTo>
                          <a:lnTo>
                            <a:pt x="188" y="3"/>
                          </a:lnTo>
                          <a:lnTo>
                            <a:pt x="195" y="9"/>
                          </a:lnTo>
                          <a:lnTo>
                            <a:pt x="201" y="18"/>
                          </a:lnTo>
                          <a:lnTo>
                            <a:pt x="203" y="31"/>
                          </a:lnTo>
                          <a:lnTo>
                            <a:pt x="21" y="140"/>
                          </a:lnTo>
                          <a:lnTo>
                            <a:pt x="21" y="127"/>
                          </a:lnTo>
                          <a:lnTo>
                            <a:pt x="15" y="118"/>
                          </a:lnTo>
                          <a:lnTo>
                            <a:pt x="8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2" name="Freeform 303"/>
                    <p:cNvSpPr>
                      <a:spLocks/>
                    </p:cNvSpPr>
                    <p:nvPr/>
                  </p:nvSpPr>
                  <p:spPr bwMode="auto">
                    <a:xfrm>
                      <a:off x="2376" y="2534"/>
                      <a:ext cx="195" cy="135"/>
                    </a:xfrm>
                    <a:custGeom>
                      <a:avLst/>
                      <a:gdLst>
                        <a:gd name="T0" fmla="*/ 174 w 195"/>
                        <a:gd name="T1" fmla="*/ 0 h 135"/>
                        <a:gd name="T2" fmla="*/ 174 w 195"/>
                        <a:gd name="T3" fmla="*/ 0 h 135"/>
                        <a:gd name="T4" fmla="*/ 178 w 195"/>
                        <a:gd name="T5" fmla="*/ 1 h 135"/>
                        <a:gd name="T6" fmla="*/ 182 w 195"/>
                        <a:gd name="T7" fmla="*/ 3 h 135"/>
                        <a:gd name="T8" fmla="*/ 185 w 195"/>
                        <a:gd name="T9" fmla="*/ 7 h 135"/>
                        <a:gd name="T10" fmla="*/ 189 w 195"/>
                        <a:gd name="T11" fmla="*/ 11 h 135"/>
                        <a:gd name="T12" fmla="*/ 193 w 195"/>
                        <a:gd name="T13" fmla="*/ 14 h 135"/>
                        <a:gd name="T14" fmla="*/ 195 w 195"/>
                        <a:gd name="T15" fmla="*/ 20 h 135"/>
                        <a:gd name="T16" fmla="*/ 195 w 195"/>
                        <a:gd name="T17" fmla="*/ 26 h 135"/>
                        <a:gd name="T18" fmla="*/ 17 w 195"/>
                        <a:gd name="T19" fmla="*/ 135 h 135"/>
                        <a:gd name="T20" fmla="*/ 17 w 195"/>
                        <a:gd name="T21" fmla="*/ 129 h 135"/>
                        <a:gd name="T22" fmla="*/ 15 w 195"/>
                        <a:gd name="T23" fmla="*/ 126 h 135"/>
                        <a:gd name="T24" fmla="*/ 11 w 195"/>
                        <a:gd name="T25" fmla="*/ 120 h 135"/>
                        <a:gd name="T26" fmla="*/ 9 w 195"/>
                        <a:gd name="T27" fmla="*/ 116 h 135"/>
                        <a:gd name="T28" fmla="*/ 6 w 195"/>
                        <a:gd name="T29" fmla="*/ 113 h 135"/>
                        <a:gd name="T30" fmla="*/ 2 w 195"/>
                        <a:gd name="T31" fmla="*/ 111 h 135"/>
                        <a:gd name="T32" fmla="*/ 0 w 195"/>
                        <a:gd name="T33" fmla="*/ 109 h 135"/>
                        <a:gd name="T34" fmla="*/ 0 w 195"/>
                        <a:gd name="T35" fmla="*/ 109 h 135"/>
                        <a:gd name="T36" fmla="*/ 174 w 195"/>
                        <a:gd name="T37" fmla="*/ 0 h 13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5"/>
                        <a:gd name="T58" fmla="*/ 0 h 135"/>
                        <a:gd name="T59" fmla="*/ 195 w 195"/>
                        <a:gd name="T60" fmla="*/ 135 h 13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5" h="135">
                          <a:moveTo>
                            <a:pt x="174" y="0"/>
                          </a:moveTo>
                          <a:lnTo>
                            <a:pt x="174" y="0"/>
                          </a:lnTo>
                          <a:lnTo>
                            <a:pt x="178" y="1"/>
                          </a:lnTo>
                          <a:lnTo>
                            <a:pt x="182" y="3"/>
                          </a:lnTo>
                          <a:lnTo>
                            <a:pt x="185" y="7"/>
                          </a:lnTo>
                          <a:lnTo>
                            <a:pt x="189" y="11"/>
                          </a:lnTo>
                          <a:lnTo>
                            <a:pt x="193" y="14"/>
                          </a:lnTo>
                          <a:lnTo>
                            <a:pt x="195" y="20"/>
                          </a:lnTo>
                          <a:lnTo>
                            <a:pt x="195" y="26"/>
                          </a:lnTo>
                          <a:lnTo>
                            <a:pt x="17" y="135"/>
                          </a:lnTo>
                          <a:lnTo>
                            <a:pt x="17" y="129"/>
                          </a:lnTo>
                          <a:lnTo>
                            <a:pt x="15" y="126"/>
                          </a:lnTo>
                          <a:lnTo>
                            <a:pt x="11" y="120"/>
                          </a:lnTo>
                          <a:lnTo>
                            <a:pt x="9" y="116"/>
                          </a:lnTo>
                          <a:lnTo>
                            <a:pt x="6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4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3" name="Freeform 304"/>
                    <p:cNvSpPr>
                      <a:spLocks/>
                    </p:cNvSpPr>
                    <p:nvPr/>
                  </p:nvSpPr>
                  <p:spPr bwMode="auto">
                    <a:xfrm>
                      <a:off x="2382" y="2535"/>
                      <a:ext cx="189" cy="128"/>
                    </a:xfrm>
                    <a:custGeom>
                      <a:avLst/>
                      <a:gdLst>
                        <a:gd name="T0" fmla="*/ 170 w 189"/>
                        <a:gd name="T1" fmla="*/ 0 h 128"/>
                        <a:gd name="T2" fmla="*/ 172 w 189"/>
                        <a:gd name="T3" fmla="*/ 0 h 128"/>
                        <a:gd name="T4" fmla="*/ 174 w 189"/>
                        <a:gd name="T5" fmla="*/ 2 h 128"/>
                        <a:gd name="T6" fmla="*/ 178 w 189"/>
                        <a:gd name="T7" fmla="*/ 4 h 128"/>
                        <a:gd name="T8" fmla="*/ 181 w 189"/>
                        <a:gd name="T9" fmla="*/ 8 h 128"/>
                        <a:gd name="T10" fmla="*/ 185 w 189"/>
                        <a:gd name="T11" fmla="*/ 12 h 128"/>
                        <a:gd name="T12" fmla="*/ 187 w 189"/>
                        <a:gd name="T13" fmla="*/ 17 h 128"/>
                        <a:gd name="T14" fmla="*/ 189 w 189"/>
                        <a:gd name="T15" fmla="*/ 21 h 128"/>
                        <a:gd name="T16" fmla="*/ 13 w 189"/>
                        <a:gd name="T17" fmla="*/ 128 h 128"/>
                        <a:gd name="T18" fmla="*/ 0 w 189"/>
                        <a:gd name="T19" fmla="*/ 106 h 128"/>
                        <a:gd name="T20" fmla="*/ 170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0" y="0"/>
                          </a:moveTo>
                          <a:lnTo>
                            <a:pt x="172" y="0"/>
                          </a:lnTo>
                          <a:lnTo>
                            <a:pt x="174" y="2"/>
                          </a:lnTo>
                          <a:lnTo>
                            <a:pt x="178" y="4"/>
                          </a:lnTo>
                          <a:lnTo>
                            <a:pt x="181" y="8"/>
                          </a:lnTo>
                          <a:lnTo>
                            <a:pt x="185" y="12"/>
                          </a:lnTo>
                          <a:lnTo>
                            <a:pt x="187" y="17"/>
                          </a:lnTo>
                          <a:lnTo>
                            <a:pt x="189" y="21"/>
                          </a:lnTo>
                          <a:lnTo>
                            <a:pt x="13" y="128"/>
                          </a:lnTo>
                          <a:lnTo>
                            <a:pt x="0" y="106"/>
                          </a:lnTo>
                          <a:lnTo>
                            <a:pt x="17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4" name="Freeform 314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5" name="Freeform 315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" name="Freeform 317"/>
                    <p:cNvSpPr>
                      <a:spLocks/>
                    </p:cNvSpPr>
                    <p:nvPr/>
                  </p:nvSpPr>
                  <p:spPr bwMode="auto">
                    <a:xfrm>
                      <a:off x="2535" y="2530"/>
                      <a:ext cx="43" cy="54"/>
                    </a:xfrm>
                    <a:custGeom>
                      <a:avLst/>
                      <a:gdLst>
                        <a:gd name="T0" fmla="*/ 0 w 43"/>
                        <a:gd name="T1" fmla="*/ 4 h 54"/>
                        <a:gd name="T2" fmla="*/ 2 w 43"/>
                        <a:gd name="T3" fmla="*/ 4 h 54"/>
                        <a:gd name="T4" fmla="*/ 8 w 43"/>
                        <a:gd name="T5" fmla="*/ 2 h 54"/>
                        <a:gd name="T6" fmla="*/ 13 w 43"/>
                        <a:gd name="T7" fmla="*/ 0 h 54"/>
                        <a:gd name="T8" fmla="*/ 21 w 43"/>
                        <a:gd name="T9" fmla="*/ 0 h 54"/>
                        <a:gd name="T10" fmla="*/ 28 w 43"/>
                        <a:gd name="T11" fmla="*/ 4 h 54"/>
                        <a:gd name="T12" fmla="*/ 36 w 43"/>
                        <a:gd name="T13" fmla="*/ 15 h 54"/>
                        <a:gd name="T14" fmla="*/ 39 w 43"/>
                        <a:gd name="T15" fmla="*/ 30 h 54"/>
                        <a:gd name="T16" fmla="*/ 43 w 43"/>
                        <a:gd name="T17" fmla="*/ 54 h 5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43"/>
                        <a:gd name="T28" fmla="*/ 0 h 54"/>
                        <a:gd name="T29" fmla="*/ 43 w 43"/>
                        <a:gd name="T30" fmla="*/ 54 h 5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43" h="54">
                          <a:moveTo>
                            <a:pt x="0" y="4"/>
                          </a:moveTo>
                          <a:lnTo>
                            <a:pt x="2" y="4"/>
                          </a:lnTo>
                          <a:lnTo>
                            <a:pt x="8" y="2"/>
                          </a:lnTo>
                          <a:lnTo>
                            <a:pt x="13" y="0"/>
                          </a:lnTo>
                          <a:lnTo>
                            <a:pt x="21" y="0"/>
                          </a:lnTo>
                          <a:lnTo>
                            <a:pt x="28" y="4"/>
                          </a:lnTo>
                          <a:lnTo>
                            <a:pt x="36" y="15"/>
                          </a:lnTo>
                          <a:lnTo>
                            <a:pt x="39" y="30"/>
                          </a:lnTo>
                          <a:lnTo>
                            <a:pt x="43" y="5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" name="Freeform 373"/>
                    <p:cNvSpPr>
                      <a:spLocks/>
                    </p:cNvSpPr>
                    <p:nvPr/>
                  </p:nvSpPr>
                  <p:spPr bwMode="auto">
                    <a:xfrm>
                      <a:off x="944" y="2654"/>
                      <a:ext cx="351" cy="143"/>
                    </a:xfrm>
                    <a:custGeom>
                      <a:avLst/>
                      <a:gdLst>
                        <a:gd name="T0" fmla="*/ 0 w 351"/>
                        <a:gd name="T1" fmla="*/ 0 h 143"/>
                        <a:gd name="T2" fmla="*/ 4 w 351"/>
                        <a:gd name="T3" fmla="*/ 4 h 143"/>
                        <a:gd name="T4" fmla="*/ 15 w 351"/>
                        <a:gd name="T5" fmla="*/ 11 h 143"/>
                        <a:gd name="T6" fmla="*/ 32 w 351"/>
                        <a:gd name="T7" fmla="*/ 22 h 143"/>
                        <a:gd name="T8" fmla="*/ 54 w 351"/>
                        <a:gd name="T9" fmla="*/ 37 h 143"/>
                        <a:gd name="T10" fmla="*/ 80 w 351"/>
                        <a:gd name="T11" fmla="*/ 54 h 143"/>
                        <a:gd name="T12" fmla="*/ 108 w 351"/>
                        <a:gd name="T13" fmla="*/ 70 h 143"/>
                        <a:gd name="T14" fmla="*/ 138 w 351"/>
                        <a:gd name="T15" fmla="*/ 87 h 143"/>
                        <a:gd name="T16" fmla="*/ 169 w 351"/>
                        <a:gd name="T17" fmla="*/ 102 h 143"/>
                        <a:gd name="T18" fmla="*/ 201 w 351"/>
                        <a:gd name="T19" fmla="*/ 115 h 143"/>
                        <a:gd name="T20" fmla="*/ 230 w 351"/>
                        <a:gd name="T21" fmla="*/ 122 h 143"/>
                        <a:gd name="T22" fmla="*/ 258 w 351"/>
                        <a:gd name="T23" fmla="*/ 128 h 143"/>
                        <a:gd name="T24" fmla="*/ 284 w 351"/>
                        <a:gd name="T25" fmla="*/ 126 h 143"/>
                        <a:gd name="T26" fmla="*/ 282 w 351"/>
                        <a:gd name="T27" fmla="*/ 143 h 143"/>
                        <a:gd name="T28" fmla="*/ 351 w 351"/>
                        <a:gd name="T29" fmla="*/ 111 h 143"/>
                        <a:gd name="T30" fmla="*/ 293 w 351"/>
                        <a:gd name="T31" fmla="*/ 61 h 143"/>
                        <a:gd name="T32" fmla="*/ 293 w 351"/>
                        <a:gd name="T33" fmla="*/ 81 h 143"/>
                        <a:gd name="T34" fmla="*/ 286 w 351"/>
                        <a:gd name="T35" fmla="*/ 81 h 143"/>
                        <a:gd name="T36" fmla="*/ 267 w 351"/>
                        <a:gd name="T37" fmla="*/ 83 h 143"/>
                        <a:gd name="T38" fmla="*/ 242 w 351"/>
                        <a:gd name="T39" fmla="*/ 81 h 143"/>
                        <a:gd name="T40" fmla="*/ 206 w 351"/>
                        <a:gd name="T41" fmla="*/ 80 h 143"/>
                        <a:gd name="T42" fmla="*/ 167 w 351"/>
                        <a:gd name="T43" fmla="*/ 74 h 143"/>
                        <a:gd name="T44" fmla="*/ 125 w 351"/>
                        <a:gd name="T45" fmla="*/ 65 h 143"/>
                        <a:gd name="T46" fmla="*/ 80 w 351"/>
                        <a:gd name="T47" fmla="*/ 50 h 143"/>
                        <a:gd name="T48" fmla="*/ 39 w 351"/>
                        <a:gd name="T49" fmla="*/ 29 h 143"/>
                        <a:gd name="T50" fmla="*/ 0 w 351"/>
                        <a:gd name="T51" fmla="*/ 0 h 143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51"/>
                        <a:gd name="T79" fmla="*/ 0 h 143"/>
                        <a:gd name="T80" fmla="*/ 351 w 351"/>
                        <a:gd name="T81" fmla="*/ 143 h 143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51" h="143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15" y="11"/>
                          </a:lnTo>
                          <a:lnTo>
                            <a:pt x="32" y="22"/>
                          </a:lnTo>
                          <a:lnTo>
                            <a:pt x="54" y="37"/>
                          </a:lnTo>
                          <a:lnTo>
                            <a:pt x="80" y="54"/>
                          </a:lnTo>
                          <a:lnTo>
                            <a:pt x="108" y="70"/>
                          </a:lnTo>
                          <a:lnTo>
                            <a:pt x="138" y="87"/>
                          </a:lnTo>
                          <a:lnTo>
                            <a:pt x="169" y="102"/>
                          </a:lnTo>
                          <a:lnTo>
                            <a:pt x="201" y="115"/>
                          </a:lnTo>
                          <a:lnTo>
                            <a:pt x="230" y="122"/>
                          </a:lnTo>
                          <a:lnTo>
                            <a:pt x="258" y="128"/>
                          </a:lnTo>
                          <a:lnTo>
                            <a:pt x="284" y="126"/>
                          </a:lnTo>
                          <a:lnTo>
                            <a:pt x="282" y="143"/>
                          </a:lnTo>
                          <a:lnTo>
                            <a:pt x="351" y="111"/>
                          </a:lnTo>
                          <a:lnTo>
                            <a:pt x="293" y="61"/>
                          </a:lnTo>
                          <a:lnTo>
                            <a:pt x="293" y="81"/>
                          </a:lnTo>
                          <a:lnTo>
                            <a:pt x="286" y="81"/>
                          </a:lnTo>
                          <a:lnTo>
                            <a:pt x="267" y="83"/>
                          </a:lnTo>
                          <a:lnTo>
                            <a:pt x="242" y="81"/>
                          </a:lnTo>
                          <a:lnTo>
                            <a:pt x="206" y="80"/>
                          </a:lnTo>
                          <a:lnTo>
                            <a:pt x="167" y="74"/>
                          </a:lnTo>
                          <a:lnTo>
                            <a:pt x="125" y="65"/>
                          </a:lnTo>
                          <a:lnTo>
                            <a:pt x="80" y="50"/>
                          </a:lnTo>
                          <a:lnTo>
                            <a:pt x="39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" name="Freeform 374"/>
                    <p:cNvSpPr>
                      <a:spLocks/>
                    </p:cNvSpPr>
                    <p:nvPr/>
                  </p:nvSpPr>
                  <p:spPr bwMode="auto">
                    <a:xfrm>
                      <a:off x="952" y="2648"/>
                      <a:ext cx="347" cy="149"/>
                    </a:xfrm>
                    <a:custGeom>
                      <a:avLst/>
                      <a:gdLst>
                        <a:gd name="T0" fmla="*/ 0 w 347"/>
                        <a:gd name="T1" fmla="*/ 0 h 149"/>
                        <a:gd name="T2" fmla="*/ 4 w 347"/>
                        <a:gd name="T3" fmla="*/ 4 h 149"/>
                        <a:gd name="T4" fmla="*/ 15 w 347"/>
                        <a:gd name="T5" fmla="*/ 11 h 149"/>
                        <a:gd name="T6" fmla="*/ 31 w 347"/>
                        <a:gd name="T7" fmla="*/ 22 h 149"/>
                        <a:gd name="T8" fmla="*/ 52 w 347"/>
                        <a:gd name="T9" fmla="*/ 37 h 149"/>
                        <a:gd name="T10" fmla="*/ 78 w 347"/>
                        <a:gd name="T11" fmla="*/ 54 h 149"/>
                        <a:gd name="T12" fmla="*/ 106 w 347"/>
                        <a:gd name="T13" fmla="*/ 71 h 149"/>
                        <a:gd name="T14" fmla="*/ 135 w 347"/>
                        <a:gd name="T15" fmla="*/ 89 h 149"/>
                        <a:gd name="T16" fmla="*/ 167 w 347"/>
                        <a:gd name="T17" fmla="*/ 104 h 149"/>
                        <a:gd name="T18" fmla="*/ 198 w 347"/>
                        <a:gd name="T19" fmla="*/ 117 h 149"/>
                        <a:gd name="T20" fmla="*/ 228 w 347"/>
                        <a:gd name="T21" fmla="*/ 126 h 149"/>
                        <a:gd name="T22" fmla="*/ 256 w 347"/>
                        <a:gd name="T23" fmla="*/ 132 h 149"/>
                        <a:gd name="T24" fmla="*/ 280 w 347"/>
                        <a:gd name="T25" fmla="*/ 132 h 149"/>
                        <a:gd name="T26" fmla="*/ 278 w 347"/>
                        <a:gd name="T27" fmla="*/ 149 h 149"/>
                        <a:gd name="T28" fmla="*/ 347 w 347"/>
                        <a:gd name="T29" fmla="*/ 121 h 149"/>
                        <a:gd name="T30" fmla="*/ 291 w 347"/>
                        <a:gd name="T31" fmla="*/ 69 h 149"/>
                        <a:gd name="T32" fmla="*/ 291 w 347"/>
                        <a:gd name="T33" fmla="*/ 87 h 149"/>
                        <a:gd name="T34" fmla="*/ 284 w 347"/>
                        <a:gd name="T35" fmla="*/ 87 h 149"/>
                        <a:gd name="T36" fmla="*/ 265 w 347"/>
                        <a:gd name="T37" fmla="*/ 89 h 149"/>
                        <a:gd name="T38" fmla="*/ 239 w 347"/>
                        <a:gd name="T39" fmla="*/ 87 h 149"/>
                        <a:gd name="T40" fmla="*/ 204 w 347"/>
                        <a:gd name="T41" fmla="*/ 86 h 149"/>
                        <a:gd name="T42" fmla="*/ 163 w 347"/>
                        <a:gd name="T43" fmla="*/ 78 h 149"/>
                        <a:gd name="T44" fmla="*/ 122 w 347"/>
                        <a:gd name="T45" fmla="*/ 69 h 149"/>
                        <a:gd name="T46" fmla="*/ 78 w 347"/>
                        <a:gd name="T47" fmla="*/ 52 h 149"/>
                        <a:gd name="T48" fmla="*/ 37 w 347"/>
                        <a:gd name="T49" fmla="*/ 30 h 149"/>
                        <a:gd name="T50" fmla="*/ 0 w 347"/>
                        <a:gd name="T51" fmla="*/ 0 h 1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47"/>
                        <a:gd name="T79" fmla="*/ 0 h 149"/>
                        <a:gd name="T80" fmla="*/ 347 w 347"/>
                        <a:gd name="T81" fmla="*/ 149 h 1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47" h="149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15" y="11"/>
                          </a:lnTo>
                          <a:lnTo>
                            <a:pt x="31" y="22"/>
                          </a:lnTo>
                          <a:lnTo>
                            <a:pt x="52" y="37"/>
                          </a:lnTo>
                          <a:lnTo>
                            <a:pt x="78" y="54"/>
                          </a:lnTo>
                          <a:lnTo>
                            <a:pt x="106" y="71"/>
                          </a:lnTo>
                          <a:lnTo>
                            <a:pt x="135" y="89"/>
                          </a:lnTo>
                          <a:lnTo>
                            <a:pt x="167" y="104"/>
                          </a:lnTo>
                          <a:lnTo>
                            <a:pt x="198" y="117"/>
                          </a:lnTo>
                          <a:lnTo>
                            <a:pt x="228" y="126"/>
                          </a:lnTo>
                          <a:lnTo>
                            <a:pt x="256" y="132"/>
                          </a:lnTo>
                          <a:lnTo>
                            <a:pt x="280" y="132"/>
                          </a:lnTo>
                          <a:lnTo>
                            <a:pt x="278" y="149"/>
                          </a:lnTo>
                          <a:lnTo>
                            <a:pt x="347" y="121"/>
                          </a:lnTo>
                          <a:lnTo>
                            <a:pt x="291" y="69"/>
                          </a:lnTo>
                          <a:lnTo>
                            <a:pt x="291" y="87"/>
                          </a:lnTo>
                          <a:lnTo>
                            <a:pt x="284" y="87"/>
                          </a:lnTo>
                          <a:lnTo>
                            <a:pt x="265" y="89"/>
                          </a:lnTo>
                          <a:lnTo>
                            <a:pt x="239" y="87"/>
                          </a:lnTo>
                          <a:lnTo>
                            <a:pt x="204" y="86"/>
                          </a:lnTo>
                          <a:lnTo>
                            <a:pt x="163" y="78"/>
                          </a:lnTo>
                          <a:lnTo>
                            <a:pt x="122" y="69"/>
                          </a:lnTo>
                          <a:lnTo>
                            <a:pt x="78" y="52"/>
                          </a:lnTo>
                          <a:lnTo>
                            <a:pt x="37" y="3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9" name="Line 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13" y="215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0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63" y="21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1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87" y="21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2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11" y="20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3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37" y="207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4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1" y="206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5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85" y="205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6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9" y="203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7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35" y="20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8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9" y="20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9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83" y="19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0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07" y="197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1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33" y="1964"/>
                      <a:ext cx="12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2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58" y="194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3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82" y="1936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4" name="Line 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08" y="19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5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32" y="190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6" name="Line 7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25" y="1862"/>
                      <a:ext cx="124" cy="4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277" name="Group 3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87" y="2137"/>
                      <a:ext cx="616" cy="339"/>
                      <a:chOff x="2582" y="2147"/>
                      <a:chExt cx="616" cy="339"/>
                    </a:xfrm>
                  </p:grpSpPr>
                  <p:sp>
                    <p:nvSpPr>
                      <p:cNvPr id="292" name="Line 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86" y="2419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3" name="Line 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73" y="2432"/>
                        <a:ext cx="2" cy="2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4" name="Line 9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06" y="2466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5" name="Line 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82" y="2479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6" name="Line 126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2605" y="245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7" name="Line 12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12" y="244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8" name="Line 12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38" y="2425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9" name="Line 1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62" y="2429"/>
                        <a:ext cx="8" cy="3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0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187" y="2169"/>
                        <a:ext cx="11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1" name="Line 73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3179" y="2152"/>
                        <a:ext cx="12" cy="10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2" name="Line 7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53" y="2147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3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29" y="216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4" name="Line 7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05" y="21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5" name="Line 7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81" y="2189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6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55" y="22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7" name="Line 7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31" y="2217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8" name="Line 8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07" y="2232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9" name="Line 8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83" y="2247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0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57" y="2262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1" name="Line 8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33" y="22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2" name="Line 8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09" y="22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3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83" y="23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4" name="Line 8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59" y="2319"/>
                        <a:ext cx="13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5" name="Line 8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35" y="2332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6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10" y="2347"/>
                        <a:ext cx="12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7" name="Line 8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84" y="2362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8" name="Line 9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60" y="23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19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36" y="23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0" name="Line 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12" y="2404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278" name="Line 1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83" y="2192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9" name="Line 1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09" y="217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0" name="Line 12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20" y="216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1" name="Line 2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7" y="1870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2" name="Freeform 305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3" name="Freeform 306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4" name="Freeform 307"/>
                    <p:cNvSpPr>
                      <a:spLocks/>
                    </p:cNvSpPr>
                    <p:nvPr/>
                  </p:nvSpPr>
                  <p:spPr bwMode="auto">
                    <a:xfrm>
                      <a:off x="2239" y="1844"/>
                      <a:ext cx="230" cy="165"/>
                    </a:xfrm>
                    <a:custGeom>
                      <a:avLst/>
                      <a:gdLst>
                        <a:gd name="T0" fmla="*/ 193 w 230"/>
                        <a:gd name="T1" fmla="*/ 0 h 165"/>
                        <a:gd name="T2" fmla="*/ 194 w 230"/>
                        <a:gd name="T3" fmla="*/ 0 h 165"/>
                        <a:gd name="T4" fmla="*/ 200 w 230"/>
                        <a:gd name="T5" fmla="*/ 0 h 165"/>
                        <a:gd name="T6" fmla="*/ 209 w 230"/>
                        <a:gd name="T7" fmla="*/ 2 h 165"/>
                        <a:gd name="T8" fmla="*/ 217 w 230"/>
                        <a:gd name="T9" fmla="*/ 7 h 165"/>
                        <a:gd name="T10" fmla="*/ 224 w 230"/>
                        <a:gd name="T11" fmla="*/ 15 h 165"/>
                        <a:gd name="T12" fmla="*/ 230 w 230"/>
                        <a:gd name="T13" fmla="*/ 29 h 165"/>
                        <a:gd name="T14" fmla="*/ 230 w 230"/>
                        <a:gd name="T15" fmla="*/ 50 h 165"/>
                        <a:gd name="T16" fmla="*/ 37 w 230"/>
                        <a:gd name="T17" fmla="*/ 165 h 165"/>
                        <a:gd name="T18" fmla="*/ 41 w 230"/>
                        <a:gd name="T19" fmla="*/ 144 h 165"/>
                        <a:gd name="T20" fmla="*/ 39 w 230"/>
                        <a:gd name="T21" fmla="*/ 128 h 165"/>
                        <a:gd name="T22" fmla="*/ 35 w 230"/>
                        <a:gd name="T23" fmla="*/ 118 h 165"/>
                        <a:gd name="T24" fmla="*/ 28 w 230"/>
                        <a:gd name="T25" fmla="*/ 113 h 165"/>
                        <a:gd name="T26" fmla="*/ 20 w 230"/>
                        <a:gd name="T27" fmla="*/ 111 h 165"/>
                        <a:gd name="T28" fmla="*/ 13 w 230"/>
                        <a:gd name="T29" fmla="*/ 113 h 165"/>
                        <a:gd name="T30" fmla="*/ 7 w 230"/>
                        <a:gd name="T31" fmla="*/ 115 h 165"/>
                        <a:gd name="T32" fmla="*/ 2 w 230"/>
                        <a:gd name="T33" fmla="*/ 115 h 165"/>
                        <a:gd name="T34" fmla="*/ 0 w 230"/>
                        <a:gd name="T35" fmla="*/ 117 h 165"/>
                        <a:gd name="T36" fmla="*/ 193 w 230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30"/>
                        <a:gd name="T58" fmla="*/ 0 h 165"/>
                        <a:gd name="T59" fmla="*/ 230 w 230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30" h="165">
                          <a:moveTo>
                            <a:pt x="193" y="0"/>
                          </a:moveTo>
                          <a:lnTo>
                            <a:pt x="194" y="0"/>
                          </a:lnTo>
                          <a:lnTo>
                            <a:pt x="200" y="0"/>
                          </a:lnTo>
                          <a:lnTo>
                            <a:pt x="209" y="2"/>
                          </a:lnTo>
                          <a:lnTo>
                            <a:pt x="217" y="7"/>
                          </a:lnTo>
                          <a:lnTo>
                            <a:pt x="224" y="15"/>
                          </a:lnTo>
                          <a:lnTo>
                            <a:pt x="230" y="29"/>
                          </a:lnTo>
                          <a:lnTo>
                            <a:pt x="230" y="50"/>
                          </a:lnTo>
                          <a:lnTo>
                            <a:pt x="37" y="165"/>
                          </a:lnTo>
                          <a:lnTo>
                            <a:pt x="41" y="144"/>
                          </a:lnTo>
                          <a:lnTo>
                            <a:pt x="39" y="128"/>
                          </a:lnTo>
                          <a:lnTo>
                            <a:pt x="35" y="118"/>
                          </a:lnTo>
                          <a:lnTo>
                            <a:pt x="28" y="113"/>
                          </a:lnTo>
                          <a:lnTo>
                            <a:pt x="20" y="111"/>
                          </a:lnTo>
                          <a:lnTo>
                            <a:pt x="13" y="113"/>
                          </a:lnTo>
                          <a:lnTo>
                            <a:pt x="7" y="115"/>
                          </a:lnTo>
                          <a:lnTo>
                            <a:pt x="2" y="115"/>
                          </a:lnTo>
                          <a:lnTo>
                            <a:pt x="0" y="117"/>
                          </a:lnTo>
                          <a:lnTo>
                            <a:pt x="193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5" name="Freeform 308"/>
                    <p:cNvSpPr>
                      <a:spLocks/>
                    </p:cNvSpPr>
                    <p:nvPr/>
                  </p:nvSpPr>
                  <p:spPr bwMode="auto">
                    <a:xfrm>
                      <a:off x="2244" y="1846"/>
                      <a:ext cx="223" cy="157"/>
                    </a:xfrm>
                    <a:custGeom>
                      <a:avLst/>
                      <a:gdLst>
                        <a:gd name="T0" fmla="*/ 189 w 223"/>
                        <a:gd name="T1" fmla="*/ 0 h 157"/>
                        <a:gd name="T2" fmla="*/ 191 w 223"/>
                        <a:gd name="T3" fmla="*/ 0 h 157"/>
                        <a:gd name="T4" fmla="*/ 197 w 223"/>
                        <a:gd name="T5" fmla="*/ 0 h 157"/>
                        <a:gd name="T6" fmla="*/ 204 w 223"/>
                        <a:gd name="T7" fmla="*/ 1 h 157"/>
                        <a:gd name="T8" fmla="*/ 212 w 223"/>
                        <a:gd name="T9" fmla="*/ 5 h 157"/>
                        <a:gd name="T10" fmla="*/ 219 w 223"/>
                        <a:gd name="T11" fmla="*/ 13 h 157"/>
                        <a:gd name="T12" fmla="*/ 223 w 223"/>
                        <a:gd name="T13" fmla="*/ 26 h 157"/>
                        <a:gd name="T14" fmla="*/ 223 w 223"/>
                        <a:gd name="T15" fmla="*/ 44 h 157"/>
                        <a:gd name="T16" fmla="*/ 34 w 223"/>
                        <a:gd name="T17" fmla="*/ 157 h 157"/>
                        <a:gd name="T18" fmla="*/ 36 w 223"/>
                        <a:gd name="T19" fmla="*/ 137 h 157"/>
                        <a:gd name="T20" fmla="*/ 34 w 223"/>
                        <a:gd name="T21" fmla="*/ 124 h 157"/>
                        <a:gd name="T22" fmla="*/ 28 w 223"/>
                        <a:gd name="T23" fmla="*/ 116 h 157"/>
                        <a:gd name="T24" fmla="*/ 23 w 223"/>
                        <a:gd name="T25" fmla="*/ 113 h 157"/>
                        <a:gd name="T26" fmla="*/ 15 w 223"/>
                        <a:gd name="T27" fmla="*/ 111 h 157"/>
                        <a:gd name="T28" fmla="*/ 8 w 223"/>
                        <a:gd name="T29" fmla="*/ 111 h 157"/>
                        <a:gd name="T30" fmla="*/ 4 w 223"/>
                        <a:gd name="T31" fmla="*/ 113 h 157"/>
                        <a:gd name="T32" fmla="*/ 0 w 223"/>
                        <a:gd name="T33" fmla="*/ 113 h 157"/>
                        <a:gd name="T34" fmla="*/ 189 w 223"/>
                        <a:gd name="T35" fmla="*/ 0 h 157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3"/>
                        <a:gd name="T55" fmla="*/ 0 h 157"/>
                        <a:gd name="T56" fmla="*/ 223 w 223"/>
                        <a:gd name="T57" fmla="*/ 157 h 157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3" h="157">
                          <a:moveTo>
                            <a:pt x="189" y="0"/>
                          </a:moveTo>
                          <a:lnTo>
                            <a:pt x="191" y="0"/>
                          </a:lnTo>
                          <a:lnTo>
                            <a:pt x="197" y="0"/>
                          </a:lnTo>
                          <a:lnTo>
                            <a:pt x="204" y="1"/>
                          </a:lnTo>
                          <a:lnTo>
                            <a:pt x="212" y="5"/>
                          </a:lnTo>
                          <a:lnTo>
                            <a:pt x="219" y="13"/>
                          </a:lnTo>
                          <a:lnTo>
                            <a:pt x="223" y="26"/>
                          </a:lnTo>
                          <a:lnTo>
                            <a:pt x="223" y="44"/>
                          </a:lnTo>
                          <a:lnTo>
                            <a:pt x="34" y="157"/>
                          </a:lnTo>
                          <a:lnTo>
                            <a:pt x="36" y="137"/>
                          </a:lnTo>
                          <a:lnTo>
                            <a:pt x="34" y="124"/>
                          </a:lnTo>
                          <a:lnTo>
                            <a:pt x="28" y="116"/>
                          </a:lnTo>
                          <a:lnTo>
                            <a:pt x="23" y="113"/>
                          </a:lnTo>
                          <a:lnTo>
                            <a:pt x="15" y="111"/>
                          </a:lnTo>
                          <a:lnTo>
                            <a:pt x="8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9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6" name="Freeform 309"/>
                    <p:cNvSpPr>
                      <a:spLocks/>
                    </p:cNvSpPr>
                    <p:nvPr/>
                  </p:nvSpPr>
                  <p:spPr bwMode="auto">
                    <a:xfrm>
                      <a:off x="2250" y="1846"/>
                      <a:ext cx="217" cy="152"/>
                    </a:xfrm>
                    <a:custGeom>
                      <a:avLst/>
                      <a:gdLst>
                        <a:gd name="T0" fmla="*/ 185 w 217"/>
                        <a:gd name="T1" fmla="*/ 0 h 152"/>
                        <a:gd name="T2" fmla="*/ 187 w 217"/>
                        <a:gd name="T3" fmla="*/ 0 h 152"/>
                        <a:gd name="T4" fmla="*/ 195 w 217"/>
                        <a:gd name="T5" fmla="*/ 1 h 152"/>
                        <a:gd name="T6" fmla="*/ 202 w 217"/>
                        <a:gd name="T7" fmla="*/ 3 h 152"/>
                        <a:gd name="T8" fmla="*/ 209 w 217"/>
                        <a:gd name="T9" fmla="*/ 11 h 152"/>
                        <a:gd name="T10" fmla="*/ 215 w 217"/>
                        <a:gd name="T11" fmla="*/ 22 h 152"/>
                        <a:gd name="T12" fmla="*/ 217 w 217"/>
                        <a:gd name="T13" fmla="*/ 39 h 152"/>
                        <a:gd name="T14" fmla="*/ 30 w 217"/>
                        <a:gd name="T15" fmla="*/ 152 h 152"/>
                        <a:gd name="T16" fmla="*/ 31 w 217"/>
                        <a:gd name="T17" fmla="*/ 133 h 152"/>
                        <a:gd name="T18" fmla="*/ 28 w 217"/>
                        <a:gd name="T19" fmla="*/ 122 h 152"/>
                        <a:gd name="T20" fmla="*/ 22 w 217"/>
                        <a:gd name="T21" fmla="*/ 115 h 152"/>
                        <a:gd name="T22" fmla="*/ 15 w 217"/>
                        <a:gd name="T23" fmla="*/ 113 h 152"/>
                        <a:gd name="T24" fmla="*/ 7 w 217"/>
                        <a:gd name="T25" fmla="*/ 111 h 152"/>
                        <a:gd name="T26" fmla="*/ 4 w 217"/>
                        <a:gd name="T27" fmla="*/ 113 h 152"/>
                        <a:gd name="T28" fmla="*/ 0 w 217"/>
                        <a:gd name="T29" fmla="*/ 113 h 152"/>
                        <a:gd name="T30" fmla="*/ 185 w 217"/>
                        <a:gd name="T31" fmla="*/ 0 h 15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7"/>
                        <a:gd name="T49" fmla="*/ 0 h 152"/>
                        <a:gd name="T50" fmla="*/ 217 w 217"/>
                        <a:gd name="T51" fmla="*/ 152 h 15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7" h="152">
                          <a:moveTo>
                            <a:pt x="185" y="0"/>
                          </a:moveTo>
                          <a:lnTo>
                            <a:pt x="187" y="0"/>
                          </a:lnTo>
                          <a:lnTo>
                            <a:pt x="195" y="1"/>
                          </a:lnTo>
                          <a:lnTo>
                            <a:pt x="202" y="3"/>
                          </a:lnTo>
                          <a:lnTo>
                            <a:pt x="209" y="11"/>
                          </a:lnTo>
                          <a:lnTo>
                            <a:pt x="215" y="22"/>
                          </a:lnTo>
                          <a:lnTo>
                            <a:pt x="217" y="39"/>
                          </a:lnTo>
                          <a:lnTo>
                            <a:pt x="30" y="152"/>
                          </a:lnTo>
                          <a:lnTo>
                            <a:pt x="31" y="133"/>
                          </a:lnTo>
                          <a:lnTo>
                            <a:pt x="28" y="122"/>
                          </a:lnTo>
                          <a:lnTo>
                            <a:pt x="22" y="115"/>
                          </a:lnTo>
                          <a:lnTo>
                            <a:pt x="15" y="113"/>
                          </a:lnTo>
                          <a:lnTo>
                            <a:pt x="7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5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7" name="Freeform 310"/>
                    <p:cNvSpPr>
                      <a:spLocks/>
                    </p:cNvSpPr>
                    <p:nvPr/>
                  </p:nvSpPr>
                  <p:spPr bwMode="auto">
                    <a:xfrm>
                      <a:off x="2255" y="1846"/>
                      <a:ext cx="210" cy="146"/>
                    </a:xfrm>
                    <a:custGeom>
                      <a:avLst/>
                      <a:gdLst>
                        <a:gd name="T0" fmla="*/ 182 w 210"/>
                        <a:gd name="T1" fmla="*/ 0 h 146"/>
                        <a:gd name="T2" fmla="*/ 186 w 210"/>
                        <a:gd name="T3" fmla="*/ 0 h 146"/>
                        <a:gd name="T4" fmla="*/ 190 w 210"/>
                        <a:gd name="T5" fmla="*/ 1 h 146"/>
                        <a:gd name="T6" fmla="*/ 197 w 210"/>
                        <a:gd name="T7" fmla="*/ 5 h 146"/>
                        <a:gd name="T8" fmla="*/ 204 w 210"/>
                        <a:gd name="T9" fmla="*/ 11 h 146"/>
                        <a:gd name="T10" fmla="*/ 210 w 210"/>
                        <a:gd name="T11" fmla="*/ 22 h 146"/>
                        <a:gd name="T12" fmla="*/ 210 w 210"/>
                        <a:gd name="T13" fmla="*/ 35 h 146"/>
                        <a:gd name="T14" fmla="*/ 26 w 210"/>
                        <a:gd name="T15" fmla="*/ 146 h 146"/>
                        <a:gd name="T16" fmla="*/ 26 w 210"/>
                        <a:gd name="T17" fmla="*/ 131 h 146"/>
                        <a:gd name="T18" fmla="*/ 23 w 210"/>
                        <a:gd name="T19" fmla="*/ 120 h 146"/>
                        <a:gd name="T20" fmla="*/ 17 w 210"/>
                        <a:gd name="T21" fmla="*/ 115 h 146"/>
                        <a:gd name="T22" fmla="*/ 10 w 210"/>
                        <a:gd name="T23" fmla="*/ 113 h 146"/>
                        <a:gd name="T24" fmla="*/ 4 w 210"/>
                        <a:gd name="T25" fmla="*/ 111 h 146"/>
                        <a:gd name="T26" fmla="*/ 0 w 210"/>
                        <a:gd name="T27" fmla="*/ 111 h 146"/>
                        <a:gd name="T28" fmla="*/ 182 w 210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10"/>
                        <a:gd name="T46" fmla="*/ 0 h 146"/>
                        <a:gd name="T47" fmla="*/ 210 w 210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10" h="146">
                          <a:moveTo>
                            <a:pt x="182" y="0"/>
                          </a:moveTo>
                          <a:lnTo>
                            <a:pt x="186" y="0"/>
                          </a:lnTo>
                          <a:lnTo>
                            <a:pt x="190" y="1"/>
                          </a:lnTo>
                          <a:lnTo>
                            <a:pt x="197" y="5"/>
                          </a:lnTo>
                          <a:lnTo>
                            <a:pt x="204" y="11"/>
                          </a:lnTo>
                          <a:lnTo>
                            <a:pt x="210" y="22"/>
                          </a:lnTo>
                          <a:lnTo>
                            <a:pt x="210" y="35"/>
                          </a:lnTo>
                          <a:lnTo>
                            <a:pt x="26" y="146"/>
                          </a:lnTo>
                          <a:lnTo>
                            <a:pt x="26" y="131"/>
                          </a:lnTo>
                          <a:lnTo>
                            <a:pt x="23" y="120"/>
                          </a:lnTo>
                          <a:lnTo>
                            <a:pt x="17" y="115"/>
                          </a:lnTo>
                          <a:lnTo>
                            <a:pt x="10" y="113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8" name="Freeform 311"/>
                    <p:cNvSpPr>
                      <a:spLocks/>
                    </p:cNvSpPr>
                    <p:nvPr/>
                  </p:nvSpPr>
                  <p:spPr bwMode="auto">
                    <a:xfrm>
                      <a:off x="2261" y="1846"/>
                      <a:ext cx="202" cy="141"/>
                    </a:xfrm>
                    <a:custGeom>
                      <a:avLst/>
                      <a:gdLst>
                        <a:gd name="T0" fmla="*/ 178 w 202"/>
                        <a:gd name="T1" fmla="*/ 0 h 141"/>
                        <a:gd name="T2" fmla="*/ 182 w 202"/>
                        <a:gd name="T3" fmla="*/ 1 h 141"/>
                        <a:gd name="T4" fmla="*/ 187 w 202"/>
                        <a:gd name="T5" fmla="*/ 3 h 141"/>
                        <a:gd name="T6" fmla="*/ 195 w 202"/>
                        <a:gd name="T7" fmla="*/ 9 h 141"/>
                        <a:gd name="T8" fmla="*/ 202 w 202"/>
                        <a:gd name="T9" fmla="*/ 18 h 141"/>
                        <a:gd name="T10" fmla="*/ 202 w 202"/>
                        <a:gd name="T11" fmla="*/ 31 h 141"/>
                        <a:gd name="T12" fmla="*/ 22 w 202"/>
                        <a:gd name="T13" fmla="*/ 141 h 141"/>
                        <a:gd name="T14" fmla="*/ 20 w 202"/>
                        <a:gd name="T15" fmla="*/ 128 h 141"/>
                        <a:gd name="T16" fmla="*/ 17 w 202"/>
                        <a:gd name="T17" fmla="*/ 120 h 141"/>
                        <a:gd name="T18" fmla="*/ 9 w 202"/>
                        <a:gd name="T19" fmla="*/ 115 h 141"/>
                        <a:gd name="T20" fmla="*/ 4 w 202"/>
                        <a:gd name="T21" fmla="*/ 111 h 141"/>
                        <a:gd name="T22" fmla="*/ 0 w 202"/>
                        <a:gd name="T23" fmla="*/ 111 h 141"/>
                        <a:gd name="T24" fmla="*/ 178 w 202"/>
                        <a:gd name="T25" fmla="*/ 0 h 141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2"/>
                        <a:gd name="T40" fmla="*/ 0 h 141"/>
                        <a:gd name="T41" fmla="*/ 202 w 202"/>
                        <a:gd name="T42" fmla="*/ 141 h 141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2" h="141">
                          <a:moveTo>
                            <a:pt x="178" y="0"/>
                          </a:moveTo>
                          <a:lnTo>
                            <a:pt x="182" y="1"/>
                          </a:lnTo>
                          <a:lnTo>
                            <a:pt x="187" y="3"/>
                          </a:lnTo>
                          <a:lnTo>
                            <a:pt x="195" y="9"/>
                          </a:lnTo>
                          <a:lnTo>
                            <a:pt x="202" y="18"/>
                          </a:lnTo>
                          <a:lnTo>
                            <a:pt x="202" y="31"/>
                          </a:lnTo>
                          <a:lnTo>
                            <a:pt x="22" y="141"/>
                          </a:lnTo>
                          <a:lnTo>
                            <a:pt x="20" y="128"/>
                          </a:lnTo>
                          <a:lnTo>
                            <a:pt x="17" y="120"/>
                          </a:lnTo>
                          <a:lnTo>
                            <a:pt x="9" y="115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9" name="Freeform 312"/>
                    <p:cNvSpPr>
                      <a:spLocks/>
                    </p:cNvSpPr>
                    <p:nvPr/>
                  </p:nvSpPr>
                  <p:spPr bwMode="auto">
                    <a:xfrm>
                      <a:off x="2267" y="1847"/>
                      <a:ext cx="196" cy="134"/>
                    </a:xfrm>
                    <a:custGeom>
                      <a:avLst/>
                      <a:gdLst>
                        <a:gd name="T0" fmla="*/ 176 w 196"/>
                        <a:gd name="T1" fmla="*/ 0 h 134"/>
                        <a:gd name="T2" fmla="*/ 176 w 196"/>
                        <a:gd name="T3" fmla="*/ 0 h 134"/>
                        <a:gd name="T4" fmla="*/ 179 w 196"/>
                        <a:gd name="T5" fmla="*/ 2 h 134"/>
                        <a:gd name="T6" fmla="*/ 181 w 196"/>
                        <a:gd name="T7" fmla="*/ 4 h 134"/>
                        <a:gd name="T8" fmla="*/ 187 w 196"/>
                        <a:gd name="T9" fmla="*/ 6 h 134"/>
                        <a:gd name="T10" fmla="*/ 191 w 196"/>
                        <a:gd name="T11" fmla="*/ 10 h 134"/>
                        <a:gd name="T12" fmla="*/ 192 w 196"/>
                        <a:gd name="T13" fmla="*/ 15 h 134"/>
                        <a:gd name="T14" fmla="*/ 196 w 196"/>
                        <a:gd name="T15" fmla="*/ 21 h 134"/>
                        <a:gd name="T16" fmla="*/ 196 w 196"/>
                        <a:gd name="T17" fmla="*/ 26 h 134"/>
                        <a:gd name="T18" fmla="*/ 16 w 196"/>
                        <a:gd name="T19" fmla="*/ 134 h 134"/>
                        <a:gd name="T20" fmla="*/ 16 w 196"/>
                        <a:gd name="T21" fmla="*/ 130 h 134"/>
                        <a:gd name="T22" fmla="*/ 16 w 196"/>
                        <a:gd name="T23" fmla="*/ 125 h 134"/>
                        <a:gd name="T24" fmla="*/ 13 w 196"/>
                        <a:gd name="T25" fmla="*/ 121 h 134"/>
                        <a:gd name="T26" fmla="*/ 9 w 196"/>
                        <a:gd name="T27" fmla="*/ 117 h 134"/>
                        <a:gd name="T28" fmla="*/ 7 w 196"/>
                        <a:gd name="T29" fmla="*/ 114 h 134"/>
                        <a:gd name="T30" fmla="*/ 3 w 196"/>
                        <a:gd name="T31" fmla="*/ 112 h 134"/>
                        <a:gd name="T32" fmla="*/ 1 w 196"/>
                        <a:gd name="T33" fmla="*/ 110 h 134"/>
                        <a:gd name="T34" fmla="*/ 0 w 196"/>
                        <a:gd name="T35" fmla="*/ 108 h 134"/>
                        <a:gd name="T36" fmla="*/ 176 w 196"/>
                        <a:gd name="T37" fmla="*/ 0 h 134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6"/>
                        <a:gd name="T58" fmla="*/ 0 h 134"/>
                        <a:gd name="T59" fmla="*/ 196 w 196"/>
                        <a:gd name="T60" fmla="*/ 134 h 134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6" h="134">
                          <a:moveTo>
                            <a:pt x="176" y="0"/>
                          </a:moveTo>
                          <a:lnTo>
                            <a:pt x="176" y="0"/>
                          </a:lnTo>
                          <a:lnTo>
                            <a:pt x="179" y="2"/>
                          </a:lnTo>
                          <a:lnTo>
                            <a:pt x="181" y="4"/>
                          </a:lnTo>
                          <a:lnTo>
                            <a:pt x="187" y="6"/>
                          </a:lnTo>
                          <a:lnTo>
                            <a:pt x="191" y="10"/>
                          </a:lnTo>
                          <a:lnTo>
                            <a:pt x="192" y="15"/>
                          </a:lnTo>
                          <a:lnTo>
                            <a:pt x="196" y="21"/>
                          </a:lnTo>
                          <a:lnTo>
                            <a:pt x="196" y="26"/>
                          </a:lnTo>
                          <a:lnTo>
                            <a:pt x="16" y="134"/>
                          </a:lnTo>
                          <a:lnTo>
                            <a:pt x="16" y="130"/>
                          </a:lnTo>
                          <a:lnTo>
                            <a:pt x="16" y="125"/>
                          </a:lnTo>
                          <a:lnTo>
                            <a:pt x="13" y="121"/>
                          </a:lnTo>
                          <a:lnTo>
                            <a:pt x="9" y="117"/>
                          </a:lnTo>
                          <a:lnTo>
                            <a:pt x="7" y="114"/>
                          </a:lnTo>
                          <a:lnTo>
                            <a:pt x="3" y="112"/>
                          </a:lnTo>
                          <a:lnTo>
                            <a:pt x="1" y="110"/>
                          </a:lnTo>
                          <a:lnTo>
                            <a:pt x="0" y="108"/>
                          </a:lnTo>
                          <a:lnTo>
                            <a:pt x="176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0" name="Freeform 313"/>
                    <p:cNvSpPr>
                      <a:spLocks/>
                    </p:cNvSpPr>
                    <p:nvPr/>
                  </p:nvSpPr>
                  <p:spPr bwMode="auto">
                    <a:xfrm>
                      <a:off x="2272" y="1847"/>
                      <a:ext cx="189" cy="128"/>
                    </a:xfrm>
                    <a:custGeom>
                      <a:avLst/>
                      <a:gdLst>
                        <a:gd name="T0" fmla="*/ 173 w 189"/>
                        <a:gd name="T1" fmla="*/ 0 h 128"/>
                        <a:gd name="T2" fmla="*/ 173 w 189"/>
                        <a:gd name="T3" fmla="*/ 0 h 128"/>
                        <a:gd name="T4" fmla="*/ 176 w 189"/>
                        <a:gd name="T5" fmla="*/ 2 h 128"/>
                        <a:gd name="T6" fmla="*/ 180 w 189"/>
                        <a:gd name="T7" fmla="*/ 6 h 128"/>
                        <a:gd name="T8" fmla="*/ 184 w 189"/>
                        <a:gd name="T9" fmla="*/ 10 h 128"/>
                        <a:gd name="T10" fmla="*/ 187 w 189"/>
                        <a:gd name="T11" fmla="*/ 13 h 128"/>
                        <a:gd name="T12" fmla="*/ 189 w 189"/>
                        <a:gd name="T13" fmla="*/ 17 h 128"/>
                        <a:gd name="T14" fmla="*/ 189 w 189"/>
                        <a:gd name="T15" fmla="*/ 23 h 128"/>
                        <a:gd name="T16" fmla="*/ 13 w 189"/>
                        <a:gd name="T17" fmla="*/ 128 h 128"/>
                        <a:gd name="T18" fmla="*/ 0 w 189"/>
                        <a:gd name="T19" fmla="*/ 108 h 128"/>
                        <a:gd name="T20" fmla="*/ 173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3" y="0"/>
                          </a:moveTo>
                          <a:lnTo>
                            <a:pt x="173" y="0"/>
                          </a:lnTo>
                          <a:lnTo>
                            <a:pt x="176" y="2"/>
                          </a:lnTo>
                          <a:lnTo>
                            <a:pt x="180" y="6"/>
                          </a:lnTo>
                          <a:lnTo>
                            <a:pt x="184" y="10"/>
                          </a:lnTo>
                          <a:lnTo>
                            <a:pt x="187" y="13"/>
                          </a:lnTo>
                          <a:lnTo>
                            <a:pt x="189" y="17"/>
                          </a:lnTo>
                          <a:lnTo>
                            <a:pt x="189" y="23"/>
                          </a:lnTo>
                          <a:lnTo>
                            <a:pt x="13" y="128"/>
                          </a:lnTo>
                          <a:lnTo>
                            <a:pt x="0" y="108"/>
                          </a:lnTo>
                          <a:lnTo>
                            <a:pt x="17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91" name="Freeform 316"/>
                    <p:cNvSpPr>
                      <a:spLocks/>
                    </p:cNvSpPr>
                    <p:nvPr/>
                  </p:nvSpPr>
                  <p:spPr bwMode="auto">
                    <a:xfrm>
                      <a:off x="2231" y="1953"/>
                      <a:ext cx="45" cy="61"/>
                    </a:xfrm>
                    <a:custGeom>
                      <a:avLst/>
                      <a:gdLst>
                        <a:gd name="T0" fmla="*/ 0 w 45"/>
                        <a:gd name="T1" fmla="*/ 8 h 61"/>
                        <a:gd name="T2" fmla="*/ 2 w 45"/>
                        <a:gd name="T3" fmla="*/ 8 h 61"/>
                        <a:gd name="T4" fmla="*/ 6 w 45"/>
                        <a:gd name="T5" fmla="*/ 4 h 61"/>
                        <a:gd name="T6" fmla="*/ 13 w 45"/>
                        <a:gd name="T7" fmla="*/ 2 h 61"/>
                        <a:gd name="T8" fmla="*/ 19 w 45"/>
                        <a:gd name="T9" fmla="*/ 0 h 61"/>
                        <a:gd name="T10" fmla="*/ 28 w 45"/>
                        <a:gd name="T11" fmla="*/ 0 h 61"/>
                        <a:gd name="T12" fmla="*/ 34 w 45"/>
                        <a:gd name="T13" fmla="*/ 2 h 61"/>
                        <a:gd name="T14" fmla="*/ 41 w 45"/>
                        <a:gd name="T15" fmla="*/ 9 h 61"/>
                        <a:gd name="T16" fmla="*/ 45 w 45"/>
                        <a:gd name="T17" fmla="*/ 21 h 61"/>
                        <a:gd name="T18" fmla="*/ 45 w 45"/>
                        <a:gd name="T19" fmla="*/ 37 h 61"/>
                        <a:gd name="T20" fmla="*/ 43 w 45"/>
                        <a:gd name="T21" fmla="*/ 61 h 6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45"/>
                        <a:gd name="T34" fmla="*/ 0 h 61"/>
                        <a:gd name="T35" fmla="*/ 45 w 45"/>
                        <a:gd name="T36" fmla="*/ 61 h 6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45" h="61">
                          <a:moveTo>
                            <a:pt x="0" y="8"/>
                          </a:moveTo>
                          <a:lnTo>
                            <a:pt x="2" y="8"/>
                          </a:lnTo>
                          <a:lnTo>
                            <a:pt x="6" y="4"/>
                          </a:lnTo>
                          <a:lnTo>
                            <a:pt x="13" y="2"/>
                          </a:lnTo>
                          <a:lnTo>
                            <a:pt x="19" y="0"/>
                          </a:lnTo>
                          <a:lnTo>
                            <a:pt x="28" y="0"/>
                          </a:lnTo>
                          <a:lnTo>
                            <a:pt x="34" y="2"/>
                          </a:lnTo>
                          <a:lnTo>
                            <a:pt x="41" y="9"/>
                          </a:lnTo>
                          <a:lnTo>
                            <a:pt x="45" y="21"/>
                          </a:lnTo>
                          <a:lnTo>
                            <a:pt x="45" y="37"/>
                          </a:lnTo>
                          <a:lnTo>
                            <a:pt x="43" y="61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32" name="Text Box 4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8" y="2468"/>
                    <a:ext cx="624" cy="20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</a:pPr>
                    <a:r>
                      <a: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Add arc</a:t>
                    </a:r>
                  </a:p>
                </p:txBody>
              </p:sp>
            </p:grpSp>
          </p:grpSp>
          <p:grpSp>
            <p:nvGrpSpPr>
              <p:cNvPr id="17" name="Group 432"/>
              <p:cNvGrpSpPr>
                <a:grpSpLocks/>
              </p:cNvGrpSpPr>
              <p:nvPr/>
            </p:nvGrpSpPr>
            <p:grpSpPr bwMode="auto">
              <a:xfrm>
                <a:off x="190503" y="2346326"/>
                <a:ext cx="6075363" cy="3787779"/>
                <a:chOff x="120" y="1478"/>
                <a:chExt cx="3827" cy="2386"/>
              </a:xfrm>
            </p:grpSpPr>
            <p:grpSp>
              <p:nvGrpSpPr>
                <p:cNvPr id="18" name="Group 413"/>
                <p:cNvGrpSpPr>
                  <a:grpSpLocks/>
                </p:cNvGrpSpPr>
                <p:nvPr/>
              </p:nvGrpSpPr>
              <p:grpSpPr bwMode="auto">
                <a:xfrm>
                  <a:off x="1874" y="2195"/>
                  <a:ext cx="714" cy="291"/>
                  <a:chOff x="1913" y="2147"/>
                  <a:chExt cx="714" cy="291"/>
                </a:xfrm>
              </p:grpSpPr>
              <p:sp>
                <p:nvSpPr>
                  <p:cNvPr id="112" name="Freeform 281"/>
                  <p:cNvSpPr>
                    <a:spLocks/>
                  </p:cNvSpPr>
                  <p:nvPr/>
                </p:nvSpPr>
                <p:spPr bwMode="auto">
                  <a:xfrm>
                    <a:off x="1913" y="2269"/>
                    <a:ext cx="432" cy="124"/>
                  </a:xfrm>
                  <a:custGeom>
                    <a:avLst/>
                    <a:gdLst>
                      <a:gd name="T0" fmla="*/ 0 w 432"/>
                      <a:gd name="T1" fmla="*/ 124 h 124"/>
                      <a:gd name="T2" fmla="*/ 432 w 432"/>
                      <a:gd name="T3" fmla="*/ 80 h 124"/>
                      <a:gd name="T4" fmla="*/ 352 w 432"/>
                      <a:gd name="T5" fmla="*/ 0 h 124"/>
                      <a:gd name="T6" fmla="*/ 0 w 432"/>
                      <a:gd name="T7" fmla="*/ 124 h 12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32"/>
                      <a:gd name="T13" fmla="*/ 0 h 124"/>
                      <a:gd name="T14" fmla="*/ 432 w 432"/>
                      <a:gd name="T15" fmla="*/ 124 h 12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32" h="124">
                        <a:moveTo>
                          <a:pt x="0" y="124"/>
                        </a:moveTo>
                        <a:lnTo>
                          <a:pt x="432" y="80"/>
                        </a:lnTo>
                        <a:lnTo>
                          <a:pt x="352" y="0"/>
                        </a:lnTo>
                        <a:lnTo>
                          <a:pt x="0" y="124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3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2087" y="2180"/>
                    <a:ext cx="199" cy="97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14" name="Group 397"/>
                  <p:cNvGrpSpPr>
                    <a:grpSpLocks/>
                  </p:cNvGrpSpPr>
                  <p:nvPr/>
                </p:nvGrpSpPr>
                <p:grpSpPr bwMode="auto">
                  <a:xfrm>
                    <a:off x="2132" y="2147"/>
                    <a:ext cx="495" cy="291"/>
                    <a:chOff x="2132" y="2147"/>
                    <a:chExt cx="495" cy="291"/>
                  </a:xfrm>
                </p:grpSpPr>
                <p:sp>
                  <p:nvSpPr>
                    <p:cNvPr id="115" name="Line 1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78" y="2319"/>
                      <a:ext cx="249" cy="119"/>
                    </a:xfrm>
                    <a:prstGeom prst="line">
                      <a:avLst/>
                    </a:prstGeom>
                    <a:noFill/>
                    <a:ln w="238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6" name="Line 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32" y="214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7" name="Freeform 157"/>
                    <p:cNvSpPr>
                      <a:spLocks/>
                    </p:cNvSpPr>
                    <p:nvPr/>
                  </p:nvSpPr>
                  <p:spPr bwMode="auto">
                    <a:xfrm>
                      <a:off x="2288" y="2199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5 h 74"/>
                        <a:gd name="T2" fmla="*/ 0 w 263"/>
                        <a:gd name="T3" fmla="*/ 39 h 74"/>
                        <a:gd name="T4" fmla="*/ 68 w 263"/>
                        <a:gd name="T5" fmla="*/ 70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1 h 74"/>
                        <a:gd name="T16" fmla="*/ 72 w 263"/>
                        <a:gd name="T17" fmla="*/ 5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5"/>
                          </a:moveTo>
                          <a:lnTo>
                            <a:pt x="0" y="39"/>
                          </a:lnTo>
                          <a:lnTo>
                            <a:pt x="68" y="70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1"/>
                          </a:lnTo>
                          <a:lnTo>
                            <a:pt x="72" y="5"/>
                          </a:lnTo>
                          <a:close/>
                        </a:path>
                      </a:pathLst>
                    </a:custGeom>
                    <a:solidFill>
                      <a:srgbClr val="80FFFF"/>
                    </a:solidFill>
                    <a:ln w="0">
                      <a:solidFill>
                        <a:srgbClr val="8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8" name="Freeform 158"/>
                    <p:cNvSpPr>
                      <a:spLocks/>
                    </p:cNvSpPr>
                    <p:nvPr/>
                  </p:nvSpPr>
                  <p:spPr bwMode="auto">
                    <a:xfrm>
                      <a:off x="2158" y="2199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5 h 74"/>
                        <a:gd name="T2" fmla="*/ 0 w 263"/>
                        <a:gd name="T3" fmla="*/ 39 h 74"/>
                        <a:gd name="T4" fmla="*/ 68 w 263"/>
                        <a:gd name="T5" fmla="*/ 70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1 h 74"/>
                        <a:gd name="T16" fmla="*/ 74 w 263"/>
                        <a:gd name="T17" fmla="*/ 5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5"/>
                          </a:moveTo>
                          <a:lnTo>
                            <a:pt x="0" y="39"/>
                          </a:lnTo>
                          <a:lnTo>
                            <a:pt x="68" y="70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1"/>
                          </a:lnTo>
                          <a:lnTo>
                            <a:pt x="74" y="5"/>
                          </a:lnTo>
                          <a:close/>
                        </a:path>
                      </a:pathLst>
                    </a:custGeom>
                    <a:solidFill>
                      <a:srgbClr val="80FFFF"/>
                    </a:solidFill>
                    <a:ln w="0">
                      <a:solidFill>
                        <a:srgbClr val="8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9" name="Freeform 282"/>
                    <p:cNvSpPr>
                      <a:spLocks/>
                    </p:cNvSpPr>
                    <p:nvPr/>
                  </p:nvSpPr>
                  <p:spPr bwMode="auto">
                    <a:xfrm>
                      <a:off x="2356" y="2234"/>
                      <a:ext cx="72" cy="117"/>
                    </a:xfrm>
                    <a:custGeom>
                      <a:avLst/>
                      <a:gdLst>
                        <a:gd name="T0" fmla="*/ 0 w 72"/>
                        <a:gd name="T1" fmla="*/ 117 h 117"/>
                        <a:gd name="T2" fmla="*/ 0 w 72"/>
                        <a:gd name="T3" fmla="*/ 33 h 117"/>
                        <a:gd name="T4" fmla="*/ 72 w 72"/>
                        <a:gd name="T5" fmla="*/ 0 h 117"/>
                        <a:gd name="T6" fmla="*/ 72 w 72"/>
                        <a:gd name="T7" fmla="*/ 83 h 117"/>
                        <a:gd name="T8" fmla="*/ 0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2" y="0"/>
                          </a:lnTo>
                          <a:lnTo>
                            <a:pt x="72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0" name="Freeform 283"/>
                    <p:cNvSpPr>
                      <a:spLocks/>
                    </p:cNvSpPr>
                    <p:nvPr/>
                  </p:nvSpPr>
                  <p:spPr bwMode="auto">
                    <a:xfrm>
                      <a:off x="2428" y="2236"/>
                      <a:ext cx="51" cy="113"/>
                    </a:xfrm>
                    <a:custGeom>
                      <a:avLst/>
                      <a:gdLst>
                        <a:gd name="T0" fmla="*/ 51 w 51"/>
                        <a:gd name="T1" fmla="*/ 113 h 113"/>
                        <a:gd name="T2" fmla="*/ 51 w 51"/>
                        <a:gd name="T3" fmla="*/ 31 h 113"/>
                        <a:gd name="T4" fmla="*/ 0 w 51"/>
                        <a:gd name="T5" fmla="*/ 0 h 113"/>
                        <a:gd name="T6" fmla="*/ 0 w 51"/>
                        <a:gd name="T7" fmla="*/ 81 h 113"/>
                        <a:gd name="T8" fmla="*/ 51 w 51"/>
                        <a:gd name="T9" fmla="*/ 113 h 1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1"/>
                        <a:gd name="T16" fmla="*/ 0 h 113"/>
                        <a:gd name="T17" fmla="*/ 51 w 51"/>
                        <a:gd name="T18" fmla="*/ 113 h 11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1" h="113">
                          <a:moveTo>
                            <a:pt x="51" y="113"/>
                          </a:moveTo>
                          <a:lnTo>
                            <a:pt x="51" y="31"/>
                          </a:lnTo>
                          <a:lnTo>
                            <a:pt x="0" y="0"/>
                          </a:lnTo>
                          <a:lnTo>
                            <a:pt x="0" y="81"/>
                          </a:lnTo>
                          <a:lnTo>
                            <a:pt x="51" y="113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1" name="Freeform 284"/>
                    <p:cNvSpPr>
                      <a:spLocks/>
                    </p:cNvSpPr>
                    <p:nvPr/>
                  </p:nvSpPr>
                  <p:spPr bwMode="auto">
                    <a:xfrm>
                      <a:off x="2479" y="2234"/>
                      <a:ext cx="72" cy="117"/>
                    </a:xfrm>
                    <a:custGeom>
                      <a:avLst/>
                      <a:gdLst>
                        <a:gd name="T0" fmla="*/ 0 w 72"/>
                        <a:gd name="T1" fmla="*/ 117 h 117"/>
                        <a:gd name="T2" fmla="*/ 0 w 72"/>
                        <a:gd name="T3" fmla="*/ 33 h 117"/>
                        <a:gd name="T4" fmla="*/ 72 w 72"/>
                        <a:gd name="T5" fmla="*/ 0 h 117"/>
                        <a:gd name="T6" fmla="*/ 72 w 72"/>
                        <a:gd name="T7" fmla="*/ 83 h 117"/>
                        <a:gd name="T8" fmla="*/ 0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2" y="0"/>
                          </a:lnTo>
                          <a:lnTo>
                            <a:pt x="72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2" name="Freeform 285"/>
                    <p:cNvSpPr>
                      <a:spLocks/>
                    </p:cNvSpPr>
                    <p:nvPr/>
                  </p:nvSpPr>
                  <p:spPr bwMode="auto">
                    <a:xfrm>
                      <a:off x="2288" y="2193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2 h 74"/>
                        <a:gd name="T16" fmla="*/ 72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2"/>
                          </a:lnTo>
                          <a:lnTo>
                            <a:pt x="72" y="6"/>
                          </a:lnTo>
                          <a:close/>
                        </a:path>
                      </a:pathLst>
                    </a:custGeom>
                    <a:solidFill>
                      <a:srgbClr val="ABABAB"/>
                    </a:solidFill>
                    <a:ln w="0">
                      <a:solidFill>
                        <a:srgbClr val="ABABA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" name="Freeform 286"/>
                    <p:cNvSpPr>
                      <a:spLocks/>
                    </p:cNvSpPr>
                    <p:nvPr/>
                  </p:nvSpPr>
                  <p:spPr bwMode="auto">
                    <a:xfrm>
                      <a:off x="2288" y="2193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2 h 74"/>
                        <a:gd name="T16" fmla="*/ 72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2"/>
                          </a:lnTo>
                          <a:lnTo>
                            <a:pt x="72" y="6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4" name="Freeform 287"/>
                    <p:cNvSpPr>
                      <a:spLocks/>
                    </p:cNvSpPr>
                    <p:nvPr/>
                  </p:nvSpPr>
                  <p:spPr bwMode="auto">
                    <a:xfrm>
                      <a:off x="2156" y="2234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3 h 117"/>
                        <a:gd name="T4" fmla="*/ 0 w 72"/>
                        <a:gd name="T5" fmla="*/ 0 h 117"/>
                        <a:gd name="T6" fmla="*/ 0 w 72"/>
                        <a:gd name="T7" fmla="*/ 83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3"/>
                          </a:ln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5" name="Freeform 288"/>
                    <p:cNvSpPr>
                      <a:spLocks/>
                    </p:cNvSpPr>
                    <p:nvPr/>
                  </p:nvSpPr>
                  <p:spPr bwMode="auto">
                    <a:xfrm>
                      <a:off x="2228" y="2234"/>
                      <a:ext cx="71" cy="117"/>
                    </a:xfrm>
                    <a:custGeom>
                      <a:avLst/>
                      <a:gdLst>
                        <a:gd name="T0" fmla="*/ 0 w 71"/>
                        <a:gd name="T1" fmla="*/ 117 h 117"/>
                        <a:gd name="T2" fmla="*/ 0 w 71"/>
                        <a:gd name="T3" fmla="*/ 33 h 117"/>
                        <a:gd name="T4" fmla="*/ 71 w 71"/>
                        <a:gd name="T5" fmla="*/ 0 h 117"/>
                        <a:gd name="T6" fmla="*/ 71 w 71"/>
                        <a:gd name="T7" fmla="*/ 83 h 117"/>
                        <a:gd name="T8" fmla="*/ 0 w 71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1"/>
                        <a:gd name="T16" fmla="*/ 0 h 117"/>
                        <a:gd name="T17" fmla="*/ 71 w 71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1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1" y="0"/>
                          </a:lnTo>
                          <a:lnTo>
                            <a:pt x="71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6" name="Freeform 289"/>
                    <p:cNvSpPr>
                      <a:spLocks/>
                    </p:cNvSpPr>
                    <p:nvPr/>
                  </p:nvSpPr>
                  <p:spPr bwMode="auto">
                    <a:xfrm>
                      <a:off x="2158" y="2193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2 h 74"/>
                        <a:gd name="T16" fmla="*/ 74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2"/>
                          </a:lnTo>
                          <a:lnTo>
                            <a:pt x="74" y="6"/>
                          </a:lnTo>
                          <a:close/>
                        </a:path>
                      </a:pathLst>
                    </a:custGeom>
                    <a:solidFill>
                      <a:srgbClr val="ABABAB"/>
                    </a:solidFill>
                    <a:ln w="0">
                      <a:solidFill>
                        <a:srgbClr val="ABABA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7" name="Freeform 290"/>
                    <p:cNvSpPr>
                      <a:spLocks/>
                    </p:cNvSpPr>
                    <p:nvPr/>
                  </p:nvSpPr>
                  <p:spPr bwMode="auto">
                    <a:xfrm>
                      <a:off x="2158" y="2193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2 h 74"/>
                        <a:gd name="T16" fmla="*/ 74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2"/>
                          </a:lnTo>
                          <a:lnTo>
                            <a:pt x="74" y="6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8" name="Freeform 291"/>
                    <p:cNvSpPr>
                      <a:spLocks/>
                    </p:cNvSpPr>
                    <p:nvPr/>
                  </p:nvSpPr>
                  <p:spPr bwMode="auto">
                    <a:xfrm>
                      <a:off x="2291" y="2239"/>
                      <a:ext cx="73" cy="117"/>
                    </a:xfrm>
                    <a:custGeom>
                      <a:avLst/>
                      <a:gdLst>
                        <a:gd name="T0" fmla="*/ 73 w 73"/>
                        <a:gd name="T1" fmla="*/ 117 h 117"/>
                        <a:gd name="T2" fmla="*/ 73 w 73"/>
                        <a:gd name="T3" fmla="*/ 36 h 117"/>
                        <a:gd name="T4" fmla="*/ 0 w 73"/>
                        <a:gd name="T5" fmla="*/ 0 h 117"/>
                        <a:gd name="T6" fmla="*/ 0 w 73"/>
                        <a:gd name="T7" fmla="*/ 84 h 117"/>
                        <a:gd name="T8" fmla="*/ 73 w 73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3"/>
                        <a:gd name="T16" fmla="*/ 0 h 117"/>
                        <a:gd name="T17" fmla="*/ 73 w 73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3" h="117">
                          <a:moveTo>
                            <a:pt x="73" y="117"/>
                          </a:moveTo>
                          <a:lnTo>
                            <a:pt x="73" y="36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3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9" name="Group 431"/>
                <p:cNvGrpSpPr>
                  <a:grpSpLocks/>
                </p:cNvGrpSpPr>
                <p:nvPr/>
              </p:nvGrpSpPr>
              <p:grpSpPr bwMode="auto">
                <a:xfrm>
                  <a:off x="120" y="1478"/>
                  <a:ext cx="3827" cy="2386"/>
                  <a:chOff x="120" y="1478"/>
                  <a:chExt cx="3827" cy="2386"/>
                </a:xfrm>
              </p:grpSpPr>
              <p:grpSp>
                <p:nvGrpSpPr>
                  <p:cNvPr id="20" name="Group 430"/>
                  <p:cNvGrpSpPr>
                    <a:grpSpLocks/>
                  </p:cNvGrpSpPr>
                  <p:nvPr/>
                </p:nvGrpSpPr>
                <p:grpSpPr bwMode="auto">
                  <a:xfrm>
                    <a:off x="120" y="2742"/>
                    <a:ext cx="1591" cy="1122"/>
                    <a:chOff x="120" y="2742"/>
                    <a:chExt cx="1591" cy="1122"/>
                  </a:xfrm>
                </p:grpSpPr>
                <p:sp>
                  <p:nvSpPr>
                    <p:cNvPr id="39" name="Text Box 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0" y="3514"/>
                      <a:ext cx="1058" cy="34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 eaLnBrk="0" hangingPunct="0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Enhanced capabilities</a:t>
                      </a:r>
                    </a:p>
                    <a:p>
                      <a:pPr algn="ctr" eaLnBrk="0" hangingPunct="0"/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in existing Halls</a:t>
                      </a:r>
                    </a:p>
                  </p:txBody>
                </p:sp>
                <p:sp>
                  <p:nvSpPr>
                    <p:cNvPr id="40" name="Line 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32" y="3081"/>
                      <a:ext cx="870" cy="38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1295" y="3079"/>
                      <a:ext cx="416" cy="725"/>
                    </a:xfrm>
                    <a:custGeom>
                      <a:avLst/>
                      <a:gdLst>
                        <a:gd name="T0" fmla="*/ 0 w 416"/>
                        <a:gd name="T1" fmla="*/ 725 h 725"/>
                        <a:gd name="T2" fmla="*/ 356 w 416"/>
                        <a:gd name="T3" fmla="*/ 48 h 725"/>
                        <a:gd name="T4" fmla="*/ 358 w 416"/>
                        <a:gd name="T5" fmla="*/ 47 h 725"/>
                        <a:gd name="T6" fmla="*/ 362 w 416"/>
                        <a:gd name="T7" fmla="*/ 39 h 725"/>
                        <a:gd name="T8" fmla="*/ 373 w 416"/>
                        <a:gd name="T9" fmla="*/ 28 h 725"/>
                        <a:gd name="T10" fmla="*/ 390 w 416"/>
                        <a:gd name="T11" fmla="*/ 13 h 725"/>
                        <a:gd name="T12" fmla="*/ 416 w 416"/>
                        <a:gd name="T13" fmla="*/ 0 h 725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6"/>
                        <a:gd name="T22" fmla="*/ 0 h 725"/>
                        <a:gd name="T23" fmla="*/ 416 w 416"/>
                        <a:gd name="T24" fmla="*/ 725 h 725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6" h="725">
                          <a:moveTo>
                            <a:pt x="0" y="725"/>
                          </a:moveTo>
                          <a:lnTo>
                            <a:pt x="356" y="48"/>
                          </a:lnTo>
                          <a:lnTo>
                            <a:pt x="358" y="47"/>
                          </a:lnTo>
                          <a:lnTo>
                            <a:pt x="362" y="39"/>
                          </a:lnTo>
                          <a:lnTo>
                            <a:pt x="373" y="28"/>
                          </a:lnTo>
                          <a:lnTo>
                            <a:pt x="390" y="13"/>
                          </a:lnTo>
                          <a:lnTo>
                            <a:pt x="416" y="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" name="Freeform 150"/>
                    <p:cNvSpPr>
                      <a:spLocks/>
                    </p:cNvSpPr>
                    <p:nvPr/>
                  </p:nvSpPr>
                  <p:spPr bwMode="auto">
                    <a:xfrm>
                      <a:off x="550" y="3066"/>
                      <a:ext cx="210" cy="54"/>
                    </a:xfrm>
                    <a:custGeom>
                      <a:avLst/>
                      <a:gdLst>
                        <a:gd name="T0" fmla="*/ 210 w 210"/>
                        <a:gd name="T1" fmla="*/ 0 h 54"/>
                        <a:gd name="T2" fmla="*/ 56 w 210"/>
                        <a:gd name="T3" fmla="*/ 0 h 54"/>
                        <a:gd name="T4" fmla="*/ 0 w 210"/>
                        <a:gd name="T5" fmla="*/ 54 h 54"/>
                        <a:gd name="T6" fmla="*/ 172 w 210"/>
                        <a:gd name="T7" fmla="*/ 54 h 5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10"/>
                        <a:gd name="T13" fmla="*/ 0 h 54"/>
                        <a:gd name="T14" fmla="*/ 210 w 210"/>
                        <a:gd name="T15" fmla="*/ 54 h 5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0" h="54">
                          <a:moveTo>
                            <a:pt x="210" y="0"/>
                          </a:moveTo>
                          <a:lnTo>
                            <a:pt x="56" y="0"/>
                          </a:lnTo>
                          <a:lnTo>
                            <a:pt x="0" y="54"/>
                          </a:lnTo>
                          <a:lnTo>
                            <a:pt x="172" y="54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3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782" y="3391"/>
                      <a:ext cx="196" cy="104"/>
                    </a:xfrm>
                    <a:custGeom>
                      <a:avLst/>
                      <a:gdLst>
                        <a:gd name="T0" fmla="*/ 144 w 196"/>
                        <a:gd name="T1" fmla="*/ 0 h 104"/>
                        <a:gd name="T2" fmla="*/ 0 w 196"/>
                        <a:gd name="T3" fmla="*/ 61 h 104"/>
                        <a:gd name="T4" fmla="*/ 46 w 196"/>
                        <a:gd name="T5" fmla="*/ 104 h 104"/>
                        <a:gd name="T6" fmla="*/ 196 w 196"/>
                        <a:gd name="T7" fmla="*/ 39 h 10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96"/>
                        <a:gd name="T13" fmla="*/ 0 h 104"/>
                        <a:gd name="T14" fmla="*/ 196 w 196"/>
                        <a:gd name="T15" fmla="*/ 104 h 10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96" h="104">
                          <a:moveTo>
                            <a:pt x="144" y="0"/>
                          </a:moveTo>
                          <a:lnTo>
                            <a:pt x="0" y="61"/>
                          </a:lnTo>
                          <a:lnTo>
                            <a:pt x="46" y="104"/>
                          </a:lnTo>
                          <a:lnTo>
                            <a:pt x="196" y="39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4" name="Freeform 152"/>
                    <p:cNvSpPr>
                      <a:spLocks/>
                    </p:cNvSpPr>
                    <p:nvPr/>
                  </p:nvSpPr>
                  <p:spPr bwMode="auto">
                    <a:xfrm>
                      <a:off x="1234" y="3695"/>
                      <a:ext cx="171" cy="169"/>
                    </a:xfrm>
                    <a:custGeom>
                      <a:avLst/>
                      <a:gdLst>
                        <a:gd name="T0" fmla="*/ 78 w 171"/>
                        <a:gd name="T1" fmla="*/ 0 h 169"/>
                        <a:gd name="T2" fmla="*/ 0 w 171"/>
                        <a:gd name="T3" fmla="*/ 141 h 169"/>
                        <a:gd name="T4" fmla="*/ 97 w 171"/>
                        <a:gd name="T5" fmla="*/ 169 h 169"/>
                        <a:gd name="T6" fmla="*/ 171 w 171"/>
                        <a:gd name="T7" fmla="*/ 20 h 169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71"/>
                        <a:gd name="T13" fmla="*/ 0 h 169"/>
                        <a:gd name="T14" fmla="*/ 171 w 171"/>
                        <a:gd name="T15" fmla="*/ 169 h 169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71" h="169">
                          <a:moveTo>
                            <a:pt x="78" y="0"/>
                          </a:moveTo>
                          <a:lnTo>
                            <a:pt x="0" y="141"/>
                          </a:lnTo>
                          <a:lnTo>
                            <a:pt x="97" y="169"/>
                          </a:lnTo>
                          <a:lnTo>
                            <a:pt x="171" y="20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5" name="Freeform 183"/>
                    <p:cNvSpPr>
                      <a:spLocks/>
                    </p:cNvSpPr>
                    <p:nvPr/>
                  </p:nvSpPr>
                  <p:spPr bwMode="auto">
                    <a:xfrm>
                      <a:off x="1507" y="3233"/>
                      <a:ext cx="41" cy="302"/>
                    </a:xfrm>
                    <a:custGeom>
                      <a:avLst/>
                      <a:gdLst>
                        <a:gd name="T0" fmla="*/ 41 w 41"/>
                        <a:gd name="T1" fmla="*/ 0 h 302"/>
                        <a:gd name="T2" fmla="*/ 41 w 41"/>
                        <a:gd name="T3" fmla="*/ 299 h 302"/>
                        <a:gd name="T4" fmla="*/ 18 w 41"/>
                        <a:gd name="T5" fmla="*/ 302 h 302"/>
                        <a:gd name="T6" fmla="*/ 4 w 41"/>
                        <a:gd name="T7" fmla="*/ 302 h 302"/>
                        <a:gd name="T8" fmla="*/ 0 w 41"/>
                        <a:gd name="T9" fmla="*/ 302 h 302"/>
                        <a:gd name="T10" fmla="*/ 0 w 41"/>
                        <a:gd name="T11" fmla="*/ 2 h 302"/>
                        <a:gd name="T12" fmla="*/ 41 w 41"/>
                        <a:gd name="T13" fmla="*/ 0 h 3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"/>
                        <a:gd name="T22" fmla="*/ 0 h 302"/>
                        <a:gd name="T23" fmla="*/ 41 w 41"/>
                        <a:gd name="T24" fmla="*/ 302 h 302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" h="302">
                          <a:moveTo>
                            <a:pt x="41" y="0"/>
                          </a:moveTo>
                          <a:lnTo>
                            <a:pt x="41" y="299"/>
                          </a:lnTo>
                          <a:lnTo>
                            <a:pt x="18" y="302"/>
                          </a:lnTo>
                          <a:lnTo>
                            <a:pt x="4" y="302"/>
                          </a:lnTo>
                          <a:lnTo>
                            <a:pt x="0" y="302"/>
                          </a:lnTo>
                          <a:lnTo>
                            <a:pt x="0" y="2"/>
                          </a:lnTo>
                          <a:lnTo>
                            <a:pt x="41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6" name="Freeform 184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7" name="Freeform 185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8" name="Freeform 186"/>
                    <p:cNvSpPr>
                      <a:spLocks/>
                    </p:cNvSpPr>
                    <p:nvPr/>
                  </p:nvSpPr>
                  <p:spPr bwMode="auto">
                    <a:xfrm>
                      <a:off x="836" y="2864"/>
                      <a:ext cx="343" cy="352"/>
                    </a:xfrm>
                    <a:custGeom>
                      <a:avLst/>
                      <a:gdLst>
                        <a:gd name="T0" fmla="*/ 153 w 343"/>
                        <a:gd name="T1" fmla="*/ 352 h 352"/>
                        <a:gd name="T2" fmla="*/ 116 w 343"/>
                        <a:gd name="T3" fmla="*/ 349 h 352"/>
                        <a:gd name="T4" fmla="*/ 87 w 343"/>
                        <a:gd name="T5" fmla="*/ 339 h 352"/>
                        <a:gd name="T6" fmla="*/ 61 w 343"/>
                        <a:gd name="T7" fmla="*/ 328 h 352"/>
                        <a:gd name="T8" fmla="*/ 42 w 343"/>
                        <a:gd name="T9" fmla="*/ 315 h 352"/>
                        <a:gd name="T10" fmla="*/ 27 w 343"/>
                        <a:gd name="T11" fmla="*/ 301 h 352"/>
                        <a:gd name="T12" fmla="*/ 16 w 343"/>
                        <a:gd name="T13" fmla="*/ 288 h 352"/>
                        <a:gd name="T14" fmla="*/ 9 w 343"/>
                        <a:gd name="T15" fmla="*/ 275 h 352"/>
                        <a:gd name="T16" fmla="*/ 3 w 343"/>
                        <a:gd name="T17" fmla="*/ 263 h 352"/>
                        <a:gd name="T18" fmla="*/ 1 w 343"/>
                        <a:gd name="T19" fmla="*/ 256 h 352"/>
                        <a:gd name="T20" fmla="*/ 0 w 343"/>
                        <a:gd name="T21" fmla="*/ 254 h 352"/>
                        <a:gd name="T22" fmla="*/ 0 w 343"/>
                        <a:gd name="T23" fmla="*/ 0 h 352"/>
                        <a:gd name="T24" fmla="*/ 343 w 343"/>
                        <a:gd name="T25" fmla="*/ 2 h 352"/>
                        <a:gd name="T26" fmla="*/ 343 w 343"/>
                        <a:gd name="T27" fmla="*/ 226 h 352"/>
                        <a:gd name="T28" fmla="*/ 335 w 343"/>
                        <a:gd name="T29" fmla="*/ 243 h 352"/>
                        <a:gd name="T30" fmla="*/ 328 w 343"/>
                        <a:gd name="T31" fmla="*/ 260 h 352"/>
                        <a:gd name="T32" fmla="*/ 320 w 343"/>
                        <a:gd name="T33" fmla="*/ 273 h 352"/>
                        <a:gd name="T34" fmla="*/ 315 w 343"/>
                        <a:gd name="T35" fmla="*/ 282 h 352"/>
                        <a:gd name="T36" fmla="*/ 313 w 343"/>
                        <a:gd name="T37" fmla="*/ 286 h 352"/>
                        <a:gd name="T38" fmla="*/ 296 w 343"/>
                        <a:gd name="T39" fmla="*/ 302 h 352"/>
                        <a:gd name="T40" fmla="*/ 272 w 343"/>
                        <a:gd name="T41" fmla="*/ 315 h 352"/>
                        <a:gd name="T42" fmla="*/ 246 w 343"/>
                        <a:gd name="T43" fmla="*/ 326 h 352"/>
                        <a:gd name="T44" fmla="*/ 220 w 343"/>
                        <a:gd name="T45" fmla="*/ 336 h 352"/>
                        <a:gd name="T46" fmla="*/ 194 w 343"/>
                        <a:gd name="T47" fmla="*/ 343 h 352"/>
                        <a:gd name="T48" fmla="*/ 174 w 343"/>
                        <a:gd name="T49" fmla="*/ 349 h 352"/>
                        <a:gd name="T50" fmla="*/ 159 w 343"/>
                        <a:gd name="T51" fmla="*/ 351 h 352"/>
                        <a:gd name="T52" fmla="*/ 153 w 343"/>
                        <a:gd name="T53" fmla="*/ 352 h 352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43"/>
                        <a:gd name="T82" fmla="*/ 0 h 352"/>
                        <a:gd name="T83" fmla="*/ 343 w 343"/>
                        <a:gd name="T84" fmla="*/ 352 h 352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43" h="352">
                          <a:moveTo>
                            <a:pt x="153" y="352"/>
                          </a:moveTo>
                          <a:lnTo>
                            <a:pt x="116" y="349"/>
                          </a:lnTo>
                          <a:lnTo>
                            <a:pt x="87" y="339"/>
                          </a:lnTo>
                          <a:lnTo>
                            <a:pt x="61" y="328"/>
                          </a:lnTo>
                          <a:lnTo>
                            <a:pt x="42" y="315"/>
                          </a:lnTo>
                          <a:lnTo>
                            <a:pt x="27" y="301"/>
                          </a:lnTo>
                          <a:lnTo>
                            <a:pt x="16" y="288"/>
                          </a:lnTo>
                          <a:lnTo>
                            <a:pt x="9" y="275"/>
                          </a:lnTo>
                          <a:lnTo>
                            <a:pt x="3" y="263"/>
                          </a:lnTo>
                          <a:lnTo>
                            <a:pt x="1" y="256"/>
                          </a:lnTo>
                          <a:lnTo>
                            <a:pt x="0" y="254"/>
                          </a:lnTo>
                          <a:lnTo>
                            <a:pt x="0" y="0"/>
                          </a:lnTo>
                          <a:lnTo>
                            <a:pt x="343" y="2"/>
                          </a:lnTo>
                          <a:lnTo>
                            <a:pt x="343" y="226"/>
                          </a:lnTo>
                          <a:lnTo>
                            <a:pt x="335" y="243"/>
                          </a:lnTo>
                          <a:lnTo>
                            <a:pt x="328" y="260"/>
                          </a:lnTo>
                          <a:lnTo>
                            <a:pt x="320" y="273"/>
                          </a:lnTo>
                          <a:lnTo>
                            <a:pt x="315" y="282"/>
                          </a:lnTo>
                          <a:lnTo>
                            <a:pt x="313" y="286"/>
                          </a:lnTo>
                          <a:lnTo>
                            <a:pt x="296" y="302"/>
                          </a:lnTo>
                          <a:lnTo>
                            <a:pt x="272" y="315"/>
                          </a:lnTo>
                          <a:lnTo>
                            <a:pt x="246" y="326"/>
                          </a:lnTo>
                          <a:lnTo>
                            <a:pt x="220" y="336"/>
                          </a:lnTo>
                          <a:lnTo>
                            <a:pt x="194" y="343"/>
                          </a:lnTo>
                          <a:lnTo>
                            <a:pt x="174" y="349"/>
                          </a:lnTo>
                          <a:lnTo>
                            <a:pt x="159" y="351"/>
                          </a:lnTo>
                          <a:lnTo>
                            <a:pt x="153" y="352"/>
                          </a:lnTo>
                          <a:close/>
                        </a:path>
                      </a:pathLst>
                    </a:custGeom>
                    <a:solidFill>
                      <a:srgbClr val="202020"/>
                    </a:solidFill>
                    <a:ln w="0">
                      <a:solidFill>
                        <a:srgbClr val="20202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9" name="Freeform 187"/>
                    <p:cNvSpPr>
                      <a:spLocks/>
                    </p:cNvSpPr>
                    <p:nvPr/>
                  </p:nvSpPr>
                  <p:spPr bwMode="auto">
                    <a:xfrm>
                      <a:off x="858" y="2866"/>
                      <a:ext cx="300" cy="349"/>
                    </a:xfrm>
                    <a:custGeom>
                      <a:avLst/>
                      <a:gdLst>
                        <a:gd name="T0" fmla="*/ 139 w 300"/>
                        <a:gd name="T1" fmla="*/ 349 h 349"/>
                        <a:gd name="T2" fmla="*/ 102 w 300"/>
                        <a:gd name="T3" fmla="*/ 345 h 349"/>
                        <a:gd name="T4" fmla="*/ 74 w 300"/>
                        <a:gd name="T5" fmla="*/ 337 h 349"/>
                        <a:gd name="T6" fmla="*/ 50 w 300"/>
                        <a:gd name="T7" fmla="*/ 326 h 349"/>
                        <a:gd name="T8" fmla="*/ 31 w 300"/>
                        <a:gd name="T9" fmla="*/ 313 h 349"/>
                        <a:gd name="T10" fmla="*/ 18 w 300"/>
                        <a:gd name="T11" fmla="*/ 299 h 349"/>
                        <a:gd name="T12" fmla="*/ 9 w 300"/>
                        <a:gd name="T13" fmla="*/ 286 h 349"/>
                        <a:gd name="T14" fmla="*/ 4 w 300"/>
                        <a:gd name="T15" fmla="*/ 276 h 349"/>
                        <a:gd name="T16" fmla="*/ 0 w 300"/>
                        <a:gd name="T17" fmla="*/ 269 h 349"/>
                        <a:gd name="T18" fmla="*/ 0 w 300"/>
                        <a:gd name="T19" fmla="*/ 265 h 349"/>
                        <a:gd name="T20" fmla="*/ 0 w 300"/>
                        <a:gd name="T21" fmla="*/ 0 h 349"/>
                        <a:gd name="T22" fmla="*/ 300 w 300"/>
                        <a:gd name="T23" fmla="*/ 0 h 349"/>
                        <a:gd name="T24" fmla="*/ 300 w 300"/>
                        <a:gd name="T25" fmla="*/ 213 h 349"/>
                        <a:gd name="T26" fmla="*/ 295 w 300"/>
                        <a:gd name="T27" fmla="*/ 228 h 349"/>
                        <a:gd name="T28" fmla="*/ 287 w 300"/>
                        <a:gd name="T29" fmla="*/ 245 h 349"/>
                        <a:gd name="T30" fmla="*/ 282 w 300"/>
                        <a:gd name="T31" fmla="*/ 258 h 349"/>
                        <a:gd name="T32" fmla="*/ 276 w 300"/>
                        <a:gd name="T33" fmla="*/ 267 h 349"/>
                        <a:gd name="T34" fmla="*/ 274 w 300"/>
                        <a:gd name="T35" fmla="*/ 271 h 349"/>
                        <a:gd name="T36" fmla="*/ 259 w 300"/>
                        <a:gd name="T37" fmla="*/ 286 h 349"/>
                        <a:gd name="T38" fmla="*/ 241 w 300"/>
                        <a:gd name="T39" fmla="*/ 299 h 349"/>
                        <a:gd name="T40" fmla="*/ 219 w 300"/>
                        <a:gd name="T41" fmla="*/ 312 h 349"/>
                        <a:gd name="T42" fmla="*/ 194 w 300"/>
                        <a:gd name="T43" fmla="*/ 324 h 349"/>
                        <a:gd name="T44" fmla="*/ 174 w 300"/>
                        <a:gd name="T45" fmla="*/ 334 h 349"/>
                        <a:gd name="T46" fmla="*/ 156 w 300"/>
                        <a:gd name="T47" fmla="*/ 341 h 349"/>
                        <a:gd name="T48" fmla="*/ 143 w 300"/>
                        <a:gd name="T49" fmla="*/ 347 h 349"/>
                        <a:gd name="T50" fmla="*/ 139 w 300"/>
                        <a:gd name="T51" fmla="*/ 349 h 3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0"/>
                        <a:gd name="T79" fmla="*/ 0 h 349"/>
                        <a:gd name="T80" fmla="*/ 300 w 300"/>
                        <a:gd name="T81" fmla="*/ 349 h 3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0" h="349">
                          <a:moveTo>
                            <a:pt x="139" y="349"/>
                          </a:moveTo>
                          <a:lnTo>
                            <a:pt x="102" y="345"/>
                          </a:lnTo>
                          <a:lnTo>
                            <a:pt x="74" y="337"/>
                          </a:lnTo>
                          <a:lnTo>
                            <a:pt x="50" y="326"/>
                          </a:lnTo>
                          <a:lnTo>
                            <a:pt x="31" y="313"/>
                          </a:lnTo>
                          <a:lnTo>
                            <a:pt x="18" y="299"/>
                          </a:lnTo>
                          <a:lnTo>
                            <a:pt x="9" y="286"/>
                          </a:lnTo>
                          <a:lnTo>
                            <a:pt x="4" y="276"/>
                          </a:lnTo>
                          <a:lnTo>
                            <a:pt x="0" y="269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300" y="0"/>
                          </a:lnTo>
                          <a:lnTo>
                            <a:pt x="300" y="213"/>
                          </a:lnTo>
                          <a:lnTo>
                            <a:pt x="295" y="228"/>
                          </a:lnTo>
                          <a:lnTo>
                            <a:pt x="287" y="245"/>
                          </a:lnTo>
                          <a:lnTo>
                            <a:pt x="282" y="258"/>
                          </a:lnTo>
                          <a:lnTo>
                            <a:pt x="276" y="267"/>
                          </a:lnTo>
                          <a:lnTo>
                            <a:pt x="274" y="271"/>
                          </a:lnTo>
                          <a:lnTo>
                            <a:pt x="259" y="286"/>
                          </a:lnTo>
                          <a:lnTo>
                            <a:pt x="241" y="299"/>
                          </a:lnTo>
                          <a:lnTo>
                            <a:pt x="219" y="312"/>
                          </a:lnTo>
                          <a:lnTo>
                            <a:pt x="194" y="324"/>
                          </a:lnTo>
                          <a:lnTo>
                            <a:pt x="174" y="334"/>
                          </a:lnTo>
                          <a:lnTo>
                            <a:pt x="156" y="341"/>
                          </a:lnTo>
                          <a:lnTo>
                            <a:pt x="143" y="347"/>
                          </a:lnTo>
                          <a:lnTo>
                            <a:pt x="139" y="349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0" name="Freeform 188"/>
                    <p:cNvSpPr>
                      <a:spLocks/>
                    </p:cNvSpPr>
                    <p:nvPr/>
                  </p:nvSpPr>
                  <p:spPr bwMode="auto">
                    <a:xfrm>
                      <a:off x="880" y="2866"/>
                      <a:ext cx="258" cy="347"/>
                    </a:xfrm>
                    <a:custGeom>
                      <a:avLst/>
                      <a:gdLst>
                        <a:gd name="T0" fmla="*/ 122 w 258"/>
                        <a:gd name="T1" fmla="*/ 347 h 347"/>
                        <a:gd name="T2" fmla="*/ 87 w 258"/>
                        <a:gd name="T3" fmla="*/ 343 h 347"/>
                        <a:gd name="T4" fmla="*/ 59 w 258"/>
                        <a:gd name="T5" fmla="*/ 336 h 347"/>
                        <a:gd name="T6" fmla="*/ 39 w 258"/>
                        <a:gd name="T7" fmla="*/ 324 h 347"/>
                        <a:gd name="T8" fmla="*/ 22 w 258"/>
                        <a:gd name="T9" fmla="*/ 313 h 347"/>
                        <a:gd name="T10" fmla="*/ 11 w 258"/>
                        <a:gd name="T11" fmla="*/ 300 h 347"/>
                        <a:gd name="T12" fmla="*/ 4 w 258"/>
                        <a:gd name="T13" fmla="*/ 289 h 347"/>
                        <a:gd name="T14" fmla="*/ 0 w 258"/>
                        <a:gd name="T15" fmla="*/ 282 h 347"/>
                        <a:gd name="T16" fmla="*/ 0 w 258"/>
                        <a:gd name="T17" fmla="*/ 280 h 347"/>
                        <a:gd name="T18" fmla="*/ 0 w 258"/>
                        <a:gd name="T19" fmla="*/ 0 h 347"/>
                        <a:gd name="T20" fmla="*/ 258 w 258"/>
                        <a:gd name="T21" fmla="*/ 0 h 347"/>
                        <a:gd name="T22" fmla="*/ 258 w 258"/>
                        <a:gd name="T23" fmla="*/ 204 h 347"/>
                        <a:gd name="T24" fmla="*/ 252 w 258"/>
                        <a:gd name="T25" fmla="*/ 217 h 347"/>
                        <a:gd name="T26" fmla="*/ 247 w 258"/>
                        <a:gd name="T27" fmla="*/ 232 h 347"/>
                        <a:gd name="T28" fmla="*/ 241 w 258"/>
                        <a:gd name="T29" fmla="*/ 243 h 347"/>
                        <a:gd name="T30" fmla="*/ 237 w 258"/>
                        <a:gd name="T31" fmla="*/ 252 h 347"/>
                        <a:gd name="T32" fmla="*/ 237 w 258"/>
                        <a:gd name="T33" fmla="*/ 256 h 347"/>
                        <a:gd name="T34" fmla="*/ 224 w 258"/>
                        <a:gd name="T35" fmla="*/ 271 h 347"/>
                        <a:gd name="T36" fmla="*/ 208 w 258"/>
                        <a:gd name="T37" fmla="*/ 284 h 347"/>
                        <a:gd name="T38" fmla="*/ 189 w 258"/>
                        <a:gd name="T39" fmla="*/ 300 h 347"/>
                        <a:gd name="T40" fmla="*/ 171 w 258"/>
                        <a:gd name="T41" fmla="*/ 315 h 347"/>
                        <a:gd name="T42" fmla="*/ 152 w 258"/>
                        <a:gd name="T43" fmla="*/ 328 h 347"/>
                        <a:gd name="T44" fmla="*/ 137 w 258"/>
                        <a:gd name="T45" fmla="*/ 337 h 347"/>
                        <a:gd name="T46" fmla="*/ 126 w 258"/>
                        <a:gd name="T47" fmla="*/ 345 h 347"/>
                        <a:gd name="T48" fmla="*/ 122 w 258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8"/>
                        <a:gd name="T76" fmla="*/ 0 h 347"/>
                        <a:gd name="T77" fmla="*/ 258 w 258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8" h="347">
                          <a:moveTo>
                            <a:pt x="122" y="347"/>
                          </a:moveTo>
                          <a:lnTo>
                            <a:pt x="87" y="343"/>
                          </a:lnTo>
                          <a:lnTo>
                            <a:pt x="59" y="336"/>
                          </a:lnTo>
                          <a:lnTo>
                            <a:pt x="39" y="324"/>
                          </a:lnTo>
                          <a:lnTo>
                            <a:pt x="22" y="313"/>
                          </a:lnTo>
                          <a:lnTo>
                            <a:pt x="11" y="300"/>
                          </a:lnTo>
                          <a:lnTo>
                            <a:pt x="4" y="289"/>
                          </a:lnTo>
                          <a:lnTo>
                            <a:pt x="0" y="282"/>
                          </a:lnTo>
                          <a:lnTo>
                            <a:pt x="0" y="280"/>
                          </a:lnTo>
                          <a:lnTo>
                            <a:pt x="0" y="0"/>
                          </a:lnTo>
                          <a:lnTo>
                            <a:pt x="258" y="0"/>
                          </a:lnTo>
                          <a:lnTo>
                            <a:pt x="258" y="204"/>
                          </a:lnTo>
                          <a:lnTo>
                            <a:pt x="252" y="217"/>
                          </a:lnTo>
                          <a:lnTo>
                            <a:pt x="247" y="232"/>
                          </a:lnTo>
                          <a:lnTo>
                            <a:pt x="241" y="243"/>
                          </a:lnTo>
                          <a:lnTo>
                            <a:pt x="237" y="252"/>
                          </a:lnTo>
                          <a:lnTo>
                            <a:pt x="237" y="256"/>
                          </a:lnTo>
                          <a:lnTo>
                            <a:pt x="224" y="271"/>
                          </a:lnTo>
                          <a:lnTo>
                            <a:pt x="208" y="284"/>
                          </a:lnTo>
                          <a:lnTo>
                            <a:pt x="189" y="300"/>
                          </a:lnTo>
                          <a:lnTo>
                            <a:pt x="171" y="315"/>
                          </a:lnTo>
                          <a:lnTo>
                            <a:pt x="152" y="328"/>
                          </a:lnTo>
                          <a:lnTo>
                            <a:pt x="137" y="337"/>
                          </a:lnTo>
                          <a:lnTo>
                            <a:pt x="126" y="345"/>
                          </a:lnTo>
                          <a:lnTo>
                            <a:pt x="122" y="347"/>
                          </a:lnTo>
                          <a:close/>
                        </a:path>
                      </a:pathLst>
                    </a:custGeom>
                    <a:solidFill>
                      <a:srgbClr val="606060"/>
                    </a:solidFill>
                    <a:ln w="0">
                      <a:solidFill>
                        <a:srgbClr val="60606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902" y="2866"/>
                      <a:ext cx="215" cy="347"/>
                    </a:xfrm>
                    <a:custGeom>
                      <a:avLst/>
                      <a:gdLst>
                        <a:gd name="T0" fmla="*/ 108 w 215"/>
                        <a:gd name="T1" fmla="*/ 347 h 347"/>
                        <a:gd name="T2" fmla="*/ 78 w 215"/>
                        <a:gd name="T3" fmla="*/ 343 h 347"/>
                        <a:gd name="T4" fmla="*/ 54 w 215"/>
                        <a:gd name="T5" fmla="*/ 337 h 347"/>
                        <a:gd name="T6" fmla="*/ 34 w 215"/>
                        <a:gd name="T7" fmla="*/ 328 h 347"/>
                        <a:gd name="T8" fmla="*/ 21 w 215"/>
                        <a:gd name="T9" fmla="*/ 319 h 347"/>
                        <a:gd name="T10" fmla="*/ 10 w 215"/>
                        <a:gd name="T11" fmla="*/ 310 h 347"/>
                        <a:gd name="T12" fmla="*/ 4 w 215"/>
                        <a:gd name="T13" fmla="*/ 300 h 347"/>
                        <a:gd name="T14" fmla="*/ 0 w 215"/>
                        <a:gd name="T15" fmla="*/ 295 h 347"/>
                        <a:gd name="T16" fmla="*/ 0 w 215"/>
                        <a:gd name="T17" fmla="*/ 293 h 347"/>
                        <a:gd name="T18" fmla="*/ 0 w 215"/>
                        <a:gd name="T19" fmla="*/ 0 h 347"/>
                        <a:gd name="T20" fmla="*/ 215 w 215"/>
                        <a:gd name="T21" fmla="*/ 0 h 347"/>
                        <a:gd name="T22" fmla="*/ 215 w 215"/>
                        <a:gd name="T23" fmla="*/ 193 h 347"/>
                        <a:gd name="T24" fmla="*/ 212 w 215"/>
                        <a:gd name="T25" fmla="*/ 206 h 347"/>
                        <a:gd name="T26" fmla="*/ 206 w 215"/>
                        <a:gd name="T27" fmla="*/ 217 h 347"/>
                        <a:gd name="T28" fmla="*/ 202 w 215"/>
                        <a:gd name="T29" fmla="*/ 230 h 347"/>
                        <a:gd name="T30" fmla="*/ 199 w 215"/>
                        <a:gd name="T31" fmla="*/ 239 h 347"/>
                        <a:gd name="T32" fmla="*/ 199 w 215"/>
                        <a:gd name="T33" fmla="*/ 243 h 347"/>
                        <a:gd name="T34" fmla="*/ 188 w 215"/>
                        <a:gd name="T35" fmla="*/ 254 h 347"/>
                        <a:gd name="T36" fmla="*/ 175 w 215"/>
                        <a:gd name="T37" fmla="*/ 271 h 347"/>
                        <a:gd name="T38" fmla="*/ 160 w 215"/>
                        <a:gd name="T39" fmla="*/ 287 h 347"/>
                        <a:gd name="T40" fmla="*/ 145 w 215"/>
                        <a:gd name="T41" fmla="*/ 304 h 347"/>
                        <a:gd name="T42" fmla="*/ 130 w 215"/>
                        <a:gd name="T43" fmla="*/ 321 h 347"/>
                        <a:gd name="T44" fmla="*/ 119 w 215"/>
                        <a:gd name="T45" fmla="*/ 334 h 347"/>
                        <a:gd name="T46" fmla="*/ 110 w 215"/>
                        <a:gd name="T47" fmla="*/ 343 h 347"/>
                        <a:gd name="T48" fmla="*/ 108 w 215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5"/>
                        <a:gd name="T76" fmla="*/ 0 h 347"/>
                        <a:gd name="T77" fmla="*/ 215 w 215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5" h="347">
                          <a:moveTo>
                            <a:pt x="108" y="347"/>
                          </a:moveTo>
                          <a:lnTo>
                            <a:pt x="78" y="343"/>
                          </a:lnTo>
                          <a:lnTo>
                            <a:pt x="54" y="337"/>
                          </a:lnTo>
                          <a:lnTo>
                            <a:pt x="34" y="328"/>
                          </a:lnTo>
                          <a:lnTo>
                            <a:pt x="21" y="319"/>
                          </a:lnTo>
                          <a:lnTo>
                            <a:pt x="10" y="310"/>
                          </a:lnTo>
                          <a:lnTo>
                            <a:pt x="4" y="300"/>
                          </a:lnTo>
                          <a:lnTo>
                            <a:pt x="0" y="295"/>
                          </a:lnTo>
                          <a:lnTo>
                            <a:pt x="0" y="293"/>
                          </a:lnTo>
                          <a:lnTo>
                            <a:pt x="0" y="0"/>
                          </a:lnTo>
                          <a:lnTo>
                            <a:pt x="215" y="0"/>
                          </a:lnTo>
                          <a:lnTo>
                            <a:pt x="215" y="193"/>
                          </a:lnTo>
                          <a:lnTo>
                            <a:pt x="212" y="206"/>
                          </a:lnTo>
                          <a:lnTo>
                            <a:pt x="206" y="217"/>
                          </a:lnTo>
                          <a:lnTo>
                            <a:pt x="202" y="230"/>
                          </a:lnTo>
                          <a:lnTo>
                            <a:pt x="199" y="239"/>
                          </a:lnTo>
                          <a:lnTo>
                            <a:pt x="199" y="243"/>
                          </a:lnTo>
                          <a:lnTo>
                            <a:pt x="188" y="254"/>
                          </a:lnTo>
                          <a:lnTo>
                            <a:pt x="175" y="271"/>
                          </a:lnTo>
                          <a:lnTo>
                            <a:pt x="160" y="287"/>
                          </a:lnTo>
                          <a:lnTo>
                            <a:pt x="145" y="304"/>
                          </a:lnTo>
                          <a:lnTo>
                            <a:pt x="130" y="321"/>
                          </a:lnTo>
                          <a:lnTo>
                            <a:pt x="119" y="334"/>
                          </a:lnTo>
                          <a:lnTo>
                            <a:pt x="110" y="343"/>
                          </a:lnTo>
                          <a:lnTo>
                            <a:pt x="108" y="34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" name="Freeform 190"/>
                    <p:cNvSpPr>
                      <a:spLocks/>
                    </p:cNvSpPr>
                    <p:nvPr/>
                  </p:nvSpPr>
                  <p:spPr bwMode="auto">
                    <a:xfrm>
                      <a:off x="923" y="2866"/>
                      <a:ext cx="174" cy="345"/>
                    </a:xfrm>
                    <a:custGeom>
                      <a:avLst/>
                      <a:gdLst>
                        <a:gd name="T0" fmla="*/ 92 w 174"/>
                        <a:gd name="T1" fmla="*/ 345 h 345"/>
                        <a:gd name="T2" fmla="*/ 65 w 174"/>
                        <a:gd name="T3" fmla="*/ 343 h 345"/>
                        <a:gd name="T4" fmla="*/ 42 w 174"/>
                        <a:gd name="T5" fmla="*/ 337 h 345"/>
                        <a:gd name="T6" fmla="*/ 26 w 174"/>
                        <a:gd name="T7" fmla="*/ 330 h 345"/>
                        <a:gd name="T8" fmla="*/ 15 w 174"/>
                        <a:gd name="T9" fmla="*/ 323 h 345"/>
                        <a:gd name="T10" fmla="*/ 5 w 174"/>
                        <a:gd name="T11" fmla="*/ 313 h 345"/>
                        <a:gd name="T12" fmla="*/ 2 w 174"/>
                        <a:gd name="T13" fmla="*/ 308 h 345"/>
                        <a:gd name="T14" fmla="*/ 0 w 174"/>
                        <a:gd name="T15" fmla="*/ 306 h 345"/>
                        <a:gd name="T16" fmla="*/ 0 w 174"/>
                        <a:gd name="T17" fmla="*/ 2 h 345"/>
                        <a:gd name="T18" fmla="*/ 174 w 174"/>
                        <a:gd name="T19" fmla="*/ 0 h 345"/>
                        <a:gd name="T20" fmla="*/ 174 w 174"/>
                        <a:gd name="T21" fmla="*/ 184 h 345"/>
                        <a:gd name="T22" fmla="*/ 170 w 174"/>
                        <a:gd name="T23" fmla="*/ 193 h 345"/>
                        <a:gd name="T24" fmla="*/ 167 w 174"/>
                        <a:gd name="T25" fmla="*/ 204 h 345"/>
                        <a:gd name="T26" fmla="*/ 165 w 174"/>
                        <a:gd name="T27" fmla="*/ 217 h 345"/>
                        <a:gd name="T28" fmla="*/ 163 w 174"/>
                        <a:gd name="T29" fmla="*/ 226 h 345"/>
                        <a:gd name="T30" fmla="*/ 161 w 174"/>
                        <a:gd name="T31" fmla="*/ 228 h 345"/>
                        <a:gd name="T32" fmla="*/ 154 w 174"/>
                        <a:gd name="T33" fmla="*/ 239 h 345"/>
                        <a:gd name="T34" fmla="*/ 144 w 174"/>
                        <a:gd name="T35" fmla="*/ 256 h 345"/>
                        <a:gd name="T36" fmla="*/ 133 w 174"/>
                        <a:gd name="T37" fmla="*/ 274 h 345"/>
                        <a:gd name="T38" fmla="*/ 120 w 174"/>
                        <a:gd name="T39" fmla="*/ 295 h 345"/>
                        <a:gd name="T40" fmla="*/ 111 w 174"/>
                        <a:gd name="T41" fmla="*/ 313 h 345"/>
                        <a:gd name="T42" fmla="*/ 102 w 174"/>
                        <a:gd name="T43" fmla="*/ 330 h 345"/>
                        <a:gd name="T44" fmla="*/ 96 w 174"/>
                        <a:gd name="T45" fmla="*/ 341 h 345"/>
                        <a:gd name="T46" fmla="*/ 92 w 174"/>
                        <a:gd name="T47" fmla="*/ 345 h 345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174"/>
                        <a:gd name="T73" fmla="*/ 0 h 345"/>
                        <a:gd name="T74" fmla="*/ 174 w 174"/>
                        <a:gd name="T75" fmla="*/ 345 h 345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174" h="345">
                          <a:moveTo>
                            <a:pt x="92" y="345"/>
                          </a:moveTo>
                          <a:lnTo>
                            <a:pt x="65" y="343"/>
                          </a:lnTo>
                          <a:lnTo>
                            <a:pt x="42" y="337"/>
                          </a:lnTo>
                          <a:lnTo>
                            <a:pt x="26" y="330"/>
                          </a:lnTo>
                          <a:lnTo>
                            <a:pt x="15" y="323"/>
                          </a:lnTo>
                          <a:lnTo>
                            <a:pt x="5" y="313"/>
                          </a:lnTo>
                          <a:lnTo>
                            <a:pt x="2" y="308"/>
                          </a:lnTo>
                          <a:lnTo>
                            <a:pt x="0" y="306"/>
                          </a:lnTo>
                          <a:lnTo>
                            <a:pt x="0" y="2"/>
                          </a:lnTo>
                          <a:lnTo>
                            <a:pt x="174" y="0"/>
                          </a:lnTo>
                          <a:lnTo>
                            <a:pt x="174" y="184"/>
                          </a:lnTo>
                          <a:lnTo>
                            <a:pt x="170" y="193"/>
                          </a:lnTo>
                          <a:lnTo>
                            <a:pt x="167" y="204"/>
                          </a:lnTo>
                          <a:lnTo>
                            <a:pt x="165" y="217"/>
                          </a:lnTo>
                          <a:lnTo>
                            <a:pt x="163" y="226"/>
                          </a:lnTo>
                          <a:lnTo>
                            <a:pt x="161" y="228"/>
                          </a:lnTo>
                          <a:lnTo>
                            <a:pt x="154" y="239"/>
                          </a:lnTo>
                          <a:lnTo>
                            <a:pt x="144" y="256"/>
                          </a:lnTo>
                          <a:lnTo>
                            <a:pt x="133" y="274"/>
                          </a:lnTo>
                          <a:lnTo>
                            <a:pt x="120" y="295"/>
                          </a:lnTo>
                          <a:lnTo>
                            <a:pt x="111" y="313"/>
                          </a:lnTo>
                          <a:lnTo>
                            <a:pt x="102" y="330"/>
                          </a:lnTo>
                          <a:lnTo>
                            <a:pt x="96" y="341"/>
                          </a:lnTo>
                          <a:lnTo>
                            <a:pt x="92" y="345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945" y="2866"/>
                      <a:ext cx="132" cy="343"/>
                    </a:xfrm>
                    <a:custGeom>
                      <a:avLst/>
                      <a:gdLst>
                        <a:gd name="T0" fmla="*/ 78 w 132"/>
                        <a:gd name="T1" fmla="*/ 343 h 343"/>
                        <a:gd name="T2" fmla="*/ 52 w 132"/>
                        <a:gd name="T3" fmla="*/ 343 h 343"/>
                        <a:gd name="T4" fmla="*/ 31 w 132"/>
                        <a:gd name="T5" fmla="*/ 339 h 343"/>
                        <a:gd name="T6" fmla="*/ 17 w 132"/>
                        <a:gd name="T7" fmla="*/ 332 h 343"/>
                        <a:gd name="T8" fmla="*/ 7 w 132"/>
                        <a:gd name="T9" fmla="*/ 326 h 343"/>
                        <a:gd name="T10" fmla="*/ 2 w 132"/>
                        <a:gd name="T11" fmla="*/ 321 h 343"/>
                        <a:gd name="T12" fmla="*/ 0 w 132"/>
                        <a:gd name="T13" fmla="*/ 319 h 343"/>
                        <a:gd name="T14" fmla="*/ 0 w 132"/>
                        <a:gd name="T15" fmla="*/ 2 h 343"/>
                        <a:gd name="T16" fmla="*/ 132 w 132"/>
                        <a:gd name="T17" fmla="*/ 0 h 343"/>
                        <a:gd name="T18" fmla="*/ 132 w 132"/>
                        <a:gd name="T19" fmla="*/ 174 h 343"/>
                        <a:gd name="T20" fmla="*/ 128 w 132"/>
                        <a:gd name="T21" fmla="*/ 184 h 343"/>
                        <a:gd name="T22" fmla="*/ 126 w 132"/>
                        <a:gd name="T23" fmla="*/ 198 h 343"/>
                        <a:gd name="T24" fmla="*/ 124 w 132"/>
                        <a:gd name="T25" fmla="*/ 210 h 343"/>
                        <a:gd name="T26" fmla="*/ 122 w 132"/>
                        <a:gd name="T27" fmla="*/ 215 h 343"/>
                        <a:gd name="T28" fmla="*/ 119 w 132"/>
                        <a:gd name="T29" fmla="*/ 224 h 343"/>
                        <a:gd name="T30" fmla="*/ 111 w 132"/>
                        <a:gd name="T31" fmla="*/ 241 h 343"/>
                        <a:gd name="T32" fmla="*/ 104 w 132"/>
                        <a:gd name="T33" fmla="*/ 261 h 343"/>
                        <a:gd name="T34" fmla="*/ 96 w 132"/>
                        <a:gd name="T35" fmla="*/ 284 h 343"/>
                        <a:gd name="T36" fmla="*/ 89 w 132"/>
                        <a:gd name="T37" fmla="*/ 306 h 343"/>
                        <a:gd name="T38" fmla="*/ 83 w 132"/>
                        <a:gd name="T39" fmla="*/ 324 h 343"/>
                        <a:gd name="T40" fmla="*/ 80 w 132"/>
                        <a:gd name="T41" fmla="*/ 337 h 343"/>
                        <a:gd name="T42" fmla="*/ 78 w 132"/>
                        <a:gd name="T43" fmla="*/ 343 h 3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32"/>
                        <a:gd name="T67" fmla="*/ 0 h 343"/>
                        <a:gd name="T68" fmla="*/ 132 w 132"/>
                        <a:gd name="T69" fmla="*/ 343 h 3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32" h="343">
                          <a:moveTo>
                            <a:pt x="78" y="343"/>
                          </a:moveTo>
                          <a:lnTo>
                            <a:pt x="52" y="343"/>
                          </a:lnTo>
                          <a:lnTo>
                            <a:pt x="31" y="339"/>
                          </a:lnTo>
                          <a:lnTo>
                            <a:pt x="17" y="332"/>
                          </a:lnTo>
                          <a:lnTo>
                            <a:pt x="7" y="326"/>
                          </a:lnTo>
                          <a:lnTo>
                            <a:pt x="2" y="321"/>
                          </a:lnTo>
                          <a:lnTo>
                            <a:pt x="0" y="319"/>
                          </a:lnTo>
                          <a:lnTo>
                            <a:pt x="0" y="2"/>
                          </a:lnTo>
                          <a:lnTo>
                            <a:pt x="132" y="0"/>
                          </a:lnTo>
                          <a:lnTo>
                            <a:pt x="132" y="174"/>
                          </a:lnTo>
                          <a:lnTo>
                            <a:pt x="128" y="184"/>
                          </a:lnTo>
                          <a:lnTo>
                            <a:pt x="126" y="198"/>
                          </a:lnTo>
                          <a:lnTo>
                            <a:pt x="124" y="210"/>
                          </a:lnTo>
                          <a:lnTo>
                            <a:pt x="122" y="215"/>
                          </a:lnTo>
                          <a:lnTo>
                            <a:pt x="119" y="224"/>
                          </a:lnTo>
                          <a:lnTo>
                            <a:pt x="111" y="241"/>
                          </a:lnTo>
                          <a:lnTo>
                            <a:pt x="104" y="261"/>
                          </a:lnTo>
                          <a:lnTo>
                            <a:pt x="96" y="284"/>
                          </a:lnTo>
                          <a:lnTo>
                            <a:pt x="89" y="306"/>
                          </a:lnTo>
                          <a:lnTo>
                            <a:pt x="83" y="324"/>
                          </a:lnTo>
                          <a:lnTo>
                            <a:pt x="80" y="337"/>
                          </a:lnTo>
                          <a:lnTo>
                            <a:pt x="78" y="343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967" y="2866"/>
                      <a:ext cx="89" cy="343"/>
                    </a:xfrm>
                    <a:custGeom>
                      <a:avLst/>
                      <a:gdLst>
                        <a:gd name="T0" fmla="*/ 61 w 89"/>
                        <a:gd name="T1" fmla="*/ 341 h 343"/>
                        <a:gd name="T2" fmla="*/ 39 w 89"/>
                        <a:gd name="T3" fmla="*/ 343 h 343"/>
                        <a:gd name="T4" fmla="*/ 22 w 89"/>
                        <a:gd name="T5" fmla="*/ 341 h 343"/>
                        <a:gd name="T6" fmla="*/ 9 w 89"/>
                        <a:gd name="T7" fmla="*/ 337 h 343"/>
                        <a:gd name="T8" fmla="*/ 2 w 89"/>
                        <a:gd name="T9" fmla="*/ 334 h 343"/>
                        <a:gd name="T10" fmla="*/ 0 w 89"/>
                        <a:gd name="T11" fmla="*/ 334 h 343"/>
                        <a:gd name="T12" fmla="*/ 0 w 89"/>
                        <a:gd name="T13" fmla="*/ 2 h 343"/>
                        <a:gd name="T14" fmla="*/ 89 w 89"/>
                        <a:gd name="T15" fmla="*/ 0 h 343"/>
                        <a:gd name="T16" fmla="*/ 89 w 89"/>
                        <a:gd name="T17" fmla="*/ 163 h 343"/>
                        <a:gd name="T18" fmla="*/ 87 w 89"/>
                        <a:gd name="T19" fmla="*/ 171 h 343"/>
                        <a:gd name="T20" fmla="*/ 85 w 89"/>
                        <a:gd name="T21" fmla="*/ 184 h 343"/>
                        <a:gd name="T22" fmla="*/ 85 w 89"/>
                        <a:gd name="T23" fmla="*/ 197 h 343"/>
                        <a:gd name="T24" fmla="*/ 84 w 89"/>
                        <a:gd name="T25" fmla="*/ 202 h 343"/>
                        <a:gd name="T26" fmla="*/ 82 w 89"/>
                        <a:gd name="T27" fmla="*/ 210 h 343"/>
                        <a:gd name="T28" fmla="*/ 78 w 89"/>
                        <a:gd name="T29" fmla="*/ 226 h 343"/>
                        <a:gd name="T30" fmla="*/ 74 w 89"/>
                        <a:gd name="T31" fmla="*/ 248 h 343"/>
                        <a:gd name="T32" fmla="*/ 71 w 89"/>
                        <a:gd name="T33" fmla="*/ 274 h 343"/>
                        <a:gd name="T34" fmla="*/ 67 w 89"/>
                        <a:gd name="T35" fmla="*/ 299 h 343"/>
                        <a:gd name="T36" fmla="*/ 65 w 89"/>
                        <a:gd name="T37" fmla="*/ 321 h 343"/>
                        <a:gd name="T38" fmla="*/ 63 w 89"/>
                        <a:gd name="T39" fmla="*/ 336 h 343"/>
                        <a:gd name="T40" fmla="*/ 61 w 89"/>
                        <a:gd name="T41" fmla="*/ 341 h 343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89"/>
                        <a:gd name="T64" fmla="*/ 0 h 343"/>
                        <a:gd name="T65" fmla="*/ 89 w 89"/>
                        <a:gd name="T66" fmla="*/ 343 h 343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89" h="343">
                          <a:moveTo>
                            <a:pt x="61" y="341"/>
                          </a:moveTo>
                          <a:lnTo>
                            <a:pt x="39" y="343"/>
                          </a:lnTo>
                          <a:lnTo>
                            <a:pt x="22" y="341"/>
                          </a:lnTo>
                          <a:lnTo>
                            <a:pt x="9" y="337"/>
                          </a:lnTo>
                          <a:lnTo>
                            <a:pt x="2" y="334"/>
                          </a:lnTo>
                          <a:lnTo>
                            <a:pt x="0" y="334"/>
                          </a:lnTo>
                          <a:lnTo>
                            <a:pt x="0" y="2"/>
                          </a:lnTo>
                          <a:lnTo>
                            <a:pt x="89" y="0"/>
                          </a:lnTo>
                          <a:lnTo>
                            <a:pt x="89" y="163"/>
                          </a:lnTo>
                          <a:lnTo>
                            <a:pt x="87" y="171"/>
                          </a:lnTo>
                          <a:lnTo>
                            <a:pt x="85" y="184"/>
                          </a:lnTo>
                          <a:lnTo>
                            <a:pt x="85" y="197"/>
                          </a:lnTo>
                          <a:lnTo>
                            <a:pt x="84" y="202"/>
                          </a:lnTo>
                          <a:lnTo>
                            <a:pt x="82" y="210"/>
                          </a:lnTo>
                          <a:lnTo>
                            <a:pt x="78" y="226"/>
                          </a:lnTo>
                          <a:lnTo>
                            <a:pt x="74" y="248"/>
                          </a:lnTo>
                          <a:lnTo>
                            <a:pt x="71" y="274"/>
                          </a:lnTo>
                          <a:lnTo>
                            <a:pt x="67" y="299"/>
                          </a:lnTo>
                          <a:lnTo>
                            <a:pt x="65" y="321"/>
                          </a:lnTo>
                          <a:lnTo>
                            <a:pt x="63" y="336"/>
                          </a:lnTo>
                          <a:lnTo>
                            <a:pt x="61" y="341"/>
                          </a:lnTo>
                          <a:close/>
                        </a:path>
                      </a:pathLst>
                    </a:custGeom>
                    <a:solidFill>
                      <a:srgbClr val="DFDFDF"/>
                    </a:solidFill>
                    <a:ln w="0">
                      <a:solidFill>
                        <a:srgbClr val="DFDFD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" name="Freeform 193"/>
                    <p:cNvSpPr>
                      <a:spLocks/>
                    </p:cNvSpPr>
                    <p:nvPr/>
                  </p:nvSpPr>
                  <p:spPr bwMode="auto">
                    <a:xfrm>
                      <a:off x="989" y="2866"/>
                      <a:ext cx="47" cy="347"/>
                    </a:xfrm>
                    <a:custGeom>
                      <a:avLst/>
                      <a:gdLst>
                        <a:gd name="T0" fmla="*/ 47 w 47"/>
                        <a:gd name="T1" fmla="*/ 0 h 347"/>
                        <a:gd name="T2" fmla="*/ 47 w 47"/>
                        <a:gd name="T3" fmla="*/ 341 h 347"/>
                        <a:gd name="T4" fmla="*/ 23 w 47"/>
                        <a:gd name="T5" fmla="*/ 345 h 347"/>
                        <a:gd name="T6" fmla="*/ 6 w 47"/>
                        <a:gd name="T7" fmla="*/ 347 h 347"/>
                        <a:gd name="T8" fmla="*/ 0 w 47"/>
                        <a:gd name="T9" fmla="*/ 347 h 347"/>
                        <a:gd name="T10" fmla="*/ 0 w 47"/>
                        <a:gd name="T11" fmla="*/ 4 h 347"/>
                        <a:gd name="T12" fmla="*/ 47 w 47"/>
                        <a:gd name="T13" fmla="*/ 0 h 34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7"/>
                        <a:gd name="T22" fmla="*/ 0 h 347"/>
                        <a:gd name="T23" fmla="*/ 47 w 47"/>
                        <a:gd name="T24" fmla="*/ 347 h 34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7" h="347">
                          <a:moveTo>
                            <a:pt x="47" y="0"/>
                          </a:moveTo>
                          <a:lnTo>
                            <a:pt x="47" y="341"/>
                          </a:lnTo>
                          <a:lnTo>
                            <a:pt x="23" y="345"/>
                          </a:lnTo>
                          <a:lnTo>
                            <a:pt x="6" y="347"/>
                          </a:lnTo>
                          <a:lnTo>
                            <a:pt x="0" y="347"/>
                          </a:lnTo>
                          <a:lnTo>
                            <a:pt x="0" y="4"/>
                          </a:lnTo>
                          <a:lnTo>
                            <a:pt x="47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6" name="Freeform 19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26" y="2998"/>
                      <a:ext cx="102" cy="107"/>
                    </a:xfrm>
                    <a:custGeom>
                      <a:avLst/>
                      <a:gdLst>
                        <a:gd name="T0" fmla="*/ 52 w 102"/>
                        <a:gd name="T1" fmla="*/ 24 h 107"/>
                        <a:gd name="T2" fmla="*/ 65 w 102"/>
                        <a:gd name="T3" fmla="*/ 66 h 107"/>
                        <a:gd name="T4" fmla="*/ 37 w 102"/>
                        <a:gd name="T5" fmla="*/ 66 h 107"/>
                        <a:gd name="T6" fmla="*/ 52 w 102"/>
                        <a:gd name="T7" fmla="*/ 24 h 107"/>
                        <a:gd name="T8" fmla="*/ 0 w 102"/>
                        <a:gd name="T9" fmla="*/ 107 h 107"/>
                        <a:gd name="T10" fmla="*/ 24 w 102"/>
                        <a:gd name="T11" fmla="*/ 107 h 107"/>
                        <a:gd name="T12" fmla="*/ 32 w 102"/>
                        <a:gd name="T13" fmla="*/ 85 h 107"/>
                        <a:gd name="T14" fmla="*/ 71 w 102"/>
                        <a:gd name="T15" fmla="*/ 85 h 107"/>
                        <a:gd name="T16" fmla="*/ 78 w 102"/>
                        <a:gd name="T17" fmla="*/ 107 h 107"/>
                        <a:gd name="T18" fmla="*/ 102 w 102"/>
                        <a:gd name="T19" fmla="*/ 107 h 107"/>
                        <a:gd name="T20" fmla="*/ 65 w 102"/>
                        <a:gd name="T21" fmla="*/ 0 h 107"/>
                        <a:gd name="T22" fmla="*/ 39 w 102"/>
                        <a:gd name="T23" fmla="*/ 0 h 107"/>
                        <a:gd name="T24" fmla="*/ 0 w 102"/>
                        <a:gd name="T25" fmla="*/ 107 h 10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2"/>
                        <a:gd name="T40" fmla="*/ 0 h 107"/>
                        <a:gd name="T41" fmla="*/ 102 w 102"/>
                        <a:gd name="T42" fmla="*/ 107 h 10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2" h="107">
                          <a:moveTo>
                            <a:pt x="52" y="24"/>
                          </a:moveTo>
                          <a:lnTo>
                            <a:pt x="65" y="66"/>
                          </a:lnTo>
                          <a:lnTo>
                            <a:pt x="37" y="66"/>
                          </a:lnTo>
                          <a:lnTo>
                            <a:pt x="52" y="24"/>
                          </a:lnTo>
                          <a:close/>
                          <a:moveTo>
                            <a:pt x="0" y="107"/>
                          </a:moveTo>
                          <a:lnTo>
                            <a:pt x="24" y="107"/>
                          </a:lnTo>
                          <a:lnTo>
                            <a:pt x="32" y="85"/>
                          </a:lnTo>
                          <a:lnTo>
                            <a:pt x="71" y="85"/>
                          </a:lnTo>
                          <a:lnTo>
                            <a:pt x="78" y="107"/>
                          </a:lnTo>
                          <a:lnTo>
                            <a:pt x="102" y="107"/>
                          </a:lnTo>
                          <a:lnTo>
                            <a:pt x="65" y="0"/>
                          </a:lnTo>
                          <a:lnTo>
                            <a:pt x="39" y="0"/>
                          </a:lnTo>
                          <a:lnTo>
                            <a:pt x="0" y="10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7" name="Freeform 195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8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9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849" y="2742"/>
                      <a:ext cx="313" cy="191"/>
                    </a:xfrm>
                    <a:custGeom>
                      <a:avLst/>
                      <a:gdLst>
                        <a:gd name="T0" fmla="*/ 157 w 313"/>
                        <a:gd name="T1" fmla="*/ 191 h 191"/>
                        <a:gd name="T2" fmla="*/ 198 w 313"/>
                        <a:gd name="T3" fmla="*/ 187 h 191"/>
                        <a:gd name="T4" fmla="*/ 235 w 313"/>
                        <a:gd name="T5" fmla="*/ 180 h 191"/>
                        <a:gd name="T6" fmla="*/ 268 w 313"/>
                        <a:gd name="T7" fmla="*/ 167 h 191"/>
                        <a:gd name="T8" fmla="*/ 293 w 313"/>
                        <a:gd name="T9" fmla="*/ 150 h 191"/>
                        <a:gd name="T10" fmla="*/ 307 w 313"/>
                        <a:gd name="T11" fmla="*/ 130 h 191"/>
                        <a:gd name="T12" fmla="*/ 313 w 313"/>
                        <a:gd name="T13" fmla="*/ 107 h 191"/>
                        <a:gd name="T14" fmla="*/ 307 w 313"/>
                        <a:gd name="T15" fmla="*/ 85 h 191"/>
                        <a:gd name="T16" fmla="*/ 293 w 313"/>
                        <a:gd name="T17" fmla="*/ 59 h 191"/>
                        <a:gd name="T18" fmla="*/ 268 w 313"/>
                        <a:gd name="T19" fmla="*/ 37 h 191"/>
                        <a:gd name="T20" fmla="*/ 235 w 313"/>
                        <a:gd name="T21" fmla="*/ 18 h 191"/>
                        <a:gd name="T22" fmla="*/ 198 w 313"/>
                        <a:gd name="T23" fmla="*/ 5 h 191"/>
                        <a:gd name="T24" fmla="*/ 157 w 313"/>
                        <a:gd name="T25" fmla="*/ 0 h 191"/>
                        <a:gd name="T26" fmla="*/ 114 w 313"/>
                        <a:gd name="T27" fmla="*/ 5 h 191"/>
                        <a:gd name="T28" fmla="*/ 77 w 313"/>
                        <a:gd name="T29" fmla="*/ 18 h 191"/>
                        <a:gd name="T30" fmla="*/ 46 w 313"/>
                        <a:gd name="T31" fmla="*/ 37 h 191"/>
                        <a:gd name="T32" fmla="*/ 22 w 313"/>
                        <a:gd name="T33" fmla="*/ 59 h 191"/>
                        <a:gd name="T34" fmla="*/ 5 w 313"/>
                        <a:gd name="T35" fmla="*/ 85 h 191"/>
                        <a:gd name="T36" fmla="*/ 0 w 313"/>
                        <a:gd name="T37" fmla="*/ 107 h 191"/>
                        <a:gd name="T38" fmla="*/ 5 w 313"/>
                        <a:gd name="T39" fmla="*/ 130 h 191"/>
                        <a:gd name="T40" fmla="*/ 22 w 313"/>
                        <a:gd name="T41" fmla="*/ 150 h 191"/>
                        <a:gd name="T42" fmla="*/ 46 w 313"/>
                        <a:gd name="T43" fmla="*/ 167 h 191"/>
                        <a:gd name="T44" fmla="*/ 77 w 313"/>
                        <a:gd name="T45" fmla="*/ 180 h 191"/>
                        <a:gd name="T46" fmla="*/ 114 w 313"/>
                        <a:gd name="T47" fmla="*/ 187 h 191"/>
                        <a:gd name="T48" fmla="*/ 157 w 313"/>
                        <a:gd name="T49" fmla="*/ 191 h 19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13"/>
                        <a:gd name="T76" fmla="*/ 0 h 191"/>
                        <a:gd name="T77" fmla="*/ 313 w 313"/>
                        <a:gd name="T78" fmla="*/ 191 h 19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13" h="191">
                          <a:moveTo>
                            <a:pt x="157" y="191"/>
                          </a:moveTo>
                          <a:lnTo>
                            <a:pt x="198" y="187"/>
                          </a:lnTo>
                          <a:lnTo>
                            <a:pt x="235" y="180"/>
                          </a:lnTo>
                          <a:lnTo>
                            <a:pt x="268" y="167"/>
                          </a:lnTo>
                          <a:lnTo>
                            <a:pt x="293" y="150"/>
                          </a:lnTo>
                          <a:lnTo>
                            <a:pt x="307" y="130"/>
                          </a:lnTo>
                          <a:lnTo>
                            <a:pt x="313" y="107"/>
                          </a:lnTo>
                          <a:lnTo>
                            <a:pt x="307" y="85"/>
                          </a:lnTo>
                          <a:lnTo>
                            <a:pt x="293" y="59"/>
                          </a:lnTo>
                          <a:lnTo>
                            <a:pt x="268" y="37"/>
                          </a:lnTo>
                          <a:lnTo>
                            <a:pt x="235" y="18"/>
                          </a:lnTo>
                          <a:lnTo>
                            <a:pt x="198" y="5"/>
                          </a:lnTo>
                          <a:lnTo>
                            <a:pt x="157" y="0"/>
                          </a:lnTo>
                          <a:lnTo>
                            <a:pt x="114" y="5"/>
                          </a:lnTo>
                          <a:lnTo>
                            <a:pt x="77" y="18"/>
                          </a:lnTo>
                          <a:lnTo>
                            <a:pt x="46" y="37"/>
                          </a:lnTo>
                          <a:lnTo>
                            <a:pt x="22" y="59"/>
                          </a:lnTo>
                          <a:lnTo>
                            <a:pt x="5" y="85"/>
                          </a:lnTo>
                          <a:lnTo>
                            <a:pt x="0" y="107"/>
                          </a:lnTo>
                          <a:lnTo>
                            <a:pt x="5" y="130"/>
                          </a:lnTo>
                          <a:lnTo>
                            <a:pt x="22" y="150"/>
                          </a:lnTo>
                          <a:lnTo>
                            <a:pt x="46" y="167"/>
                          </a:lnTo>
                          <a:lnTo>
                            <a:pt x="77" y="180"/>
                          </a:lnTo>
                          <a:lnTo>
                            <a:pt x="114" y="187"/>
                          </a:lnTo>
                          <a:lnTo>
                            <a:pt x="157" y="191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0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863" y="2744"/>
                      <a:ext cx="284" cy="170"/>
                    </a:xfrm>
                    <a:custGeom>
                      <a:avLst/>
                      <a:gdLst>
                        <a:gd name="T0" fmla="*/ 143 w 284"/>
                        <a:gd name="T1" fmla="*/ 170 h 170"/>
                        <a:gd name="T2" fmla="*/ 180 w 284"/>
                        <a:gd name="T3" fmla="*/ 168 h 170"/>
                        <a:gd name="T4" fmla="*/ 214 w 284"/>
                        <a:gd name="T5" fmla="*/ 161 h 170"/>
                        <a:gd name="T6" fmla="*/ 243 w 284"/>
                        <a:gd name="T7" fmla="*/ 150 h 170"/>
                        <a:gd name="T8" fmla="*/ 266 w 284"/>
                        <a:gd name="T9" fmla="*/ 135 h 170"/>
                        <a:gd name="T10" fmla="*/ 280 w 284"/>
                        <a:gd name="T11" fmla="*/ 116 h 170"/>
                        <a:gd name="T12" fmla="*/ 284 w 284"/>
                        <a:gd name="T13" fmla="*/ 96 h 170"/>
                        <a:gd name="T14" fmla="*/ 280 w 284"/>
                        <a:gd name="T15" fmla="*/ 76 h 170"/>
                        <a:gd name="T16" fmla="*/ 266 w 284"/>
                        <a:gd name="T17" fmla="*/ 53 h 170"/>
                        <a:gd name="T18" fmla="*/ 243 w 284"/>
                        <a:gd name="T19" fmla="*/ 33 h 170"/>
                        <a:gd name="T20" fmla="*/ 214 w 284"/>
                        <a:gd name="T21" fmla="*/ 16 h 170"/>
                        <a:gd name="T22" fmla="*/ 180 w 284"/>
                        <a:gd name="T23" fmla="*/ 3 h 170"/>
                        <a:gd name="T24" fmla="*/ 143 w 284"/>
                        <a:gd name="T25" fmla="*/ 0 h 170"/>
                        <a:gd name="T26" fmla="*/ 106 w 284"/>
                        <a:gd name="T27" fmla="*/ 3 h 170"/>
                        <a:gd name="T28" fmla="*/ 71 w 284"/>
                        <a:gd name="T29" fmla="*/ 16 h 170"/>
                        <a:gd name="T30" fmla="*/ 43 w 284"/>
                        <a:gd name="T31" fmla="*/ 33 h 170"/>
                        <a:gd name="T32" fmla="*/ 21 w 284"/>
                        <a:gd name="T33" fmla="*/ 53 h 170"/>
                        <a:gd name="T34" fmla="*/ 6 w 284"/>
                        <a:gd name="T35" fmla="*/ 76 h 170"/>
                        <a:gd name="T36" fmla="*/ 0 w 284"/>
                        <a:gd name="T37" fmla="*/ 96 h 170"/>
                        <a:gd name="T38" fmla="*/ 6 w 284"/>
                        <a:gd name="T39" fmla="*/ 116 h 170"/>
                        <a:gd name="T40" fmla="*/ 21 w 284"/>
                        <a:gd name="T41" fmla="*/ 135 h 170"/>
                        <a:gd name="T42" fmla="*/ 43 w 284"/>
                        <a:gd name="T43" fmla="*/ 150 h 170"/>
                        <a:gd name="T44" fmla="*/ 71 w 284"/>
                        <a:gd name="T45" fmla="*/ 161 h 170"/>
                        <a:gd name="T46" fmla="*/ 106 w 284"/>
                        <a:gd name="T47" fmla="*/ 168 h 170"/>
                        <a:gd name="T48" fmla="*/ 143 w 284"/>
                        <a:gd name="T49" fmla="*/ 170 h 170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84"/>
                        <a:gd name="T76" fmla="*/ 0 h 170"/>
                        <a:gd name="T77" fmla="*/ 284 w 284"/>
                        <a:gd name="T78" fmla="*/ 170 h 170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84" h="170">
                          <a:moveTo>
                            <a:pt x="143" y="170"/>
                          </a:moveTo>
                          <a:lnTo>
                            <a:pt x="180" y="168"/>
                          </a:lnTo>
                          <a:lnTo>
                            <a:pt x="214" y="161"/>
                          </a:lnTo>
                          <a:lnTo>
                            <a:pt x="243" y="150"/>
                          </a:lnTo>
                          <a:lnTo>
                            <a:pt x="266" y="135"/>
                          </a:lnTo>
                          <a:lnTo>
                            <a:pt x="280" y="116"/>
                          </a:lnTo>
                          <a:lnTo>
                            <a:pt x="284" y="96"/>
                          </a:lnTo>
                          <a:lnTo>
                            <a:pt x="280" y="76"/>
                          </a:lnTo>
                          <a:lnTo>
                            <a:pt x="266" y="53"/>
                          </a:lnTo>
                          <a:lnTo>
                            <a:pt x="243" y="33"/>
                          </a:lnTo>
                          <a:lnTo>
                            <a:pt x="214" y="16"/>
                          </a:lnTo>
                          <a:lnTo>
                            <a:pt x="180" y="3"/>
                          </a:lnTo>
                          <a:lnTo>
                            <a:pt x="143" y="0"/>
                          </a:lnTo>
                          <a:lnTo>
                            <a:pt x="106" y="3"/>
                          </a:lnTo>
                          <a:lnTo>
                            <a:pt x="71" y="16"/>
                          </a:lnTo>
                          <a:lnTo>
                            <a:pt x="43" y="33"/>
                          </a:lnTo>
                          <a:lnTo>
                            <a:pt x="21" y="53"/>
                          </a:lnTo>
                          <a:lnTo>
                            <a:pt x="6" y="76"/>
                          </a:lnTo>
                          <a:lnTo>
                            <a:pt x="0" y="96"/>
                          </a:lnTo>
                          <a:lnTo>
                            <a:pt x="6" y="116"/>
                          </a:lnTo>
                          <a:lnTo>
                            <a:pt x="21" y="135"/>
                          </a:lnTo>
                          <a:lnTo>
                            <a:pt x="43" y="150"/>
                          </a:lnTo>
                          <a:lnTo>
                            <a:pt x="71" y="161"/>
                          </a:lnTo>
                          <a:lnTo>
                            <a:pt x="106" y="168"/>
                          </a:lnTo>
                          <a:lnTo>
                            <a:pt x="143" y="170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880" y="2745"/>
                      <a:ext cx="252" cy="153"/>
                    </a:xfrm>
                    <a:custGeom>
                      <a:avLst/>
                      <a:gdLst>
                        <a:gd name="T0" fmla="*/ 126 w 252"/>
                        <a:gd name="T1" fmla="*/ 153 h 153"/>
                        <a:gd name="T2" fmla="*/ 160 w 252"/>
                        <a:gd name="T3" fmla="*/ 151 h 153"/>
                        <a:gd name="T4" fmla="*/ 189 w 252"/>
                        <a:gd name="T5" fmla="*/ 143 h 153"/>
                        <a:gd name="T6" fmla="*/ 215 w 252"/>
                        <a:gd name="T7" fmla="*/ 134 h 153"/>
                        <a:gd name="T8" fmla="*/ 236 w 252"/>
                        <a:gd name="T9" fmla="*/ 119 h 153"/>
                        <a:gd name="T10" fmla="*/ 249 w 252"/>
                        <a:gd name="T11" fmla="*/ 104 h 153"/>
                        <a:gd name="T12" fmla="*/ 252 w 252"/>
                        <a:gd name="T13" fmla="*/ 86 h 153"/>
                        <a:gd name="T14" fmla="*/ 249 w 252"/>
                        <a:gd name="T15" fmla="*/ 67 h 153"/>
                        <a:gd name="T16" fmla="*/ 236 w 252"/>
                        <a:gd name="T17" fmla="*/ 49 h 153"/>
                        <a:gd name="T18" fmla="*/ 215 w 252"/>
                        <a:gd name="T19" fmla="*/ 30 h 153"/>
                        <a:gd name="T20" fmla="*/ 189 w 252"/>
                        <a:gd name="T21" fmla="*/ 13 h 153"/>
                        <a:gd name="T22" fmla="*/ 160 w 252"/>
                        <a:gd name="T23" fmla="*/ 4 h 153"/>
                        <a:gd name="T24" fmla="*/ 126 w 252"/>
                        <a:gd name="T25" fmla="*/ 0 h 153"/>
                        <a:gd name="T26" fmla="*/ 93 w 252"/>
                        <a:gd name="T27" fmla="*/ 4 h 153"/>
                        <a:gd name="T28" fmla="*/ 63 w 252"/>
                        <a:gd name="T29" fmla="*/ 13 h 153"/>
                        <a:gd name="T30" fmla="*/ 37 w 252"/>
                        <a:gd name="T31" fmla="*/ 30 h 153"/>
                        <a:gd name="T32" fmla="*/ 17 w 252"/>
                        <a:gd name="T33" fmla="*/ 49 h 153"/>
                        <a:gd name="T34" fmla="*/ 4 w 252"/>
                        <a:gd name="T35" fmla="*/ 67 h 153"/>
                        <a:gd name="T36" fmla="*/ 0 w 252"/>
                        <a:gd name="T37" fmla="*/ 86 h 153"/>
                        <a:gd name="T38" fmla="*/ 4 w 252"/>
                        <a:gd name="T39" fmla="*/ 104 h 153"/>
                        <a:gd name="T40" fmla="*/ 17 w 252"/>
                        <a:gd name="T41" fmla="*/ 119 h 153"/>
                        <a:gd name="T42" fmla="*/ 37 w 252"/>
                        <a:gd name="T43" fmla="*/ 134 h 153"/>
                        <a:gd name="T44" fmla="*/ 63 w 252"/>
                        <a:gd name="T45" fmla="*/ 143 h 153"/>
                        <a:gd name="T46" fmla="*/ 93 w 252"/>
                        <a:gd name="T47" fmla="*/ 151 h 153"/>
                        <a:gd name="T48" fmla="*/ 126 w 252"/>
                        <a:gd name="T49" fmla="*/ 153 h 15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2"/>
                        <a:gd name="T76" fmla="*/ 0 h 153"/>
                        <a:gd name="T77" fmla="*/ 252 w 252"/>
                        <a:gd name="T78" fmla="*/ 153 h 15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2" h="153">
                          <a:moveTo>
                            <a:pt x="126" y="153"/>
                          </a:moveTo>
                          <a:lnTo>
                            <a:pt x="160" y="151"/>
                          </a:lnTo>
                          <a:lnTo>
                            <a:pt x="189" y="143"/>
                          </a:lnTo>
                          <a:lnTo>
                            <a:pt x="215" y="134"/>
                          </a:lnTo>
                          <a:lnTo>
                            <a:pt x="236" y="119"/>
                          </a:lnTo>
                          <a:lnTo>
                            <a:pt x="249" y="104"/>
                          </a:lnTo>
                          <a:lnTo>
                            <a:pt x="252" y="86"/>
                          </a:lnTo>
                          <a:lnTo>
                            <a:pt x="249" y="67"/>
                          </a:lnTo>
                          <a:lnTo>
                            <a:pt x="236" y="49"/>
                          </a:lnTo>
                          <a:lnTo>
                            <a:pt x="215" y="30"/>
                          </a:lnTo>
                          <a:lnTo>
                            <a:pt x="189" y="13"/>
                          </a:lnTo>
                          <a:lnTo>
                            <a:pt x="160" y="4"/>
                          </a:lnTo>
                          <a:lnTo>
                            <a:pt x="126" y="0"/>
                          </a:lnTo>
                          <a:lnTo>
                            <a:pt x="93" y="4"/>
                          </a:lnTo>
                          <a:lnTo>
                            <a:pt x="63" y="13"/>
                          </a:lnTo>
                          <a:lnTo>
                            <a:pt x="37" y="30"/>
                          </a:lnTo>
                          <a:lnTo>
                            <a:pt x="17" y="49"/>
                          </a:lnTo>
                          <a:lnTo>
                            <a:pt x="4" y="67"/>
                          </a:lnTo>
                          <a:lnTo>
                            <a:pt x="0" y="86"/>
                          </a:lnTo>
                          <a:lnTo>
                            <a:pt x="4" y="104"/>
                          </a:lnTo>
                          <a:lnTo>
                            <a:pt x="17" y="119"/>
                          </a:lnTo>
                          <a:lnTo>
                            <a:pt x="37" y="134"/>
                          </a:lnTo>
                          <a:lnTo>
                            <a:pt x="63" y="143"/>
                          </a:lnTo>
                          <a:lnTo>
                            <a:pt x="93" y="151"/>
                          </a:lnTo>
                          <a:lnTo>
                            <a:pt x="126" y="153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895" y="2745"/>
                      <a:ext cx="222" cy="136"/>
                    </a:xfrm>
                    <a:custGeom>
                      <a:avLst/>
                      <a:gdLst>
                        <a:gd name="T0" fmla="*/ 111 w 222"/>
                        <a:gd name="T1" fmla="*/ 136 h 136"/>
                        <a:gd name="T2" fmla="*/ 146 w 222"/>
                        <a:gd name="T3" fmla="*/ 132 h 136"/>
                        <a:gd name="T4" fmla="*/ 176 w 222"/>
                        <a:gd name="T5" fmla="*/ 125 h 136"/>
                        <a:gd name="T6" fmla="*/ 200 w 222"/>
                        <a:gd name="T7" fmla="*/ 112 h 136"/>
                        <a:gd name="T8" fmla="*/ 217 w 222"/>
                        <a:gd name="T9" fmla="*/ 95 h 136"/>
                        <a:gd name="T10" fmla="*/ 222 w 222"/>
                        <a:gd name="T11" fmla="*/ 78 h 136"/>
                        <a:gd name="T12" fmla="*/ 219 w 222"/>
                        <a:gd name="T13" fmla="*/ 62 h 136"/>
                        <a:gd name="T14" fmla="*/ 208 w 222"/>
                        <a:gd name="T15" fmla="*/ 43 h 136"/>
                        <a:gd name="T16" fmla="*/ 189 w 222"/>
                        <a:gd name="T17" fmla="*/ 26 h 136"/>
                        <a:gd name="T18" fmla="*/ 167 w 222"/>
                        <a:gd name="T19" fmla="*/ 13 h 136"/>
                        <a:gd name="T20" fmla="*/ 141 w 222"/>
                        <a:gd name="T21" fmla="*/ 4 h 136"/>
                        <a:gd name="T22" fmla="*/ 111 w 222"/>
                        <a:gd name="T23" fmla="*/ 0 h 136"/>
                        <a:gd name="T24" fmla="*/ 81 w 222"/>
                        <a:gd name="T25" fmla="*/ 4 h 136"/>
                        <a:gd name="T26" fmla="*/ 56 w 222"/>
                        <a:gd name="T27" fmla="*/ 13 h 136"/>
                        <a:gd name="T28" fmla="*/ 33 w 222"/>
                        <a:gd name="T29" fmla="*/ 26 h 136"/>
                        <a:gd name="T30" fmla="*/ 15 w 222"/>
                        <a:gd name="T31" fmla="*/ 43 h 136"/>
                        <a:gd name="T32" fmla="*/ 4 w 222"/>
                        <a:gd name="T33" fmla="*/ 62 h 136"/>
                        <a:gd name="T34" fmla="*/ 0 w 222"/>
                        <a:gd name="T35" fmla="*/ 78 h 136"/>
                        <a:gd name="T36" fmla="*/ 5 w 222"/>
                        <a:gd name="T37" fmla="*/ 95 h 136"/>
                        <a:gd name="T38" fmla="*/ 22 w 222"/>
                        <a:gd name="T39" fmla="*/ 112 h 136"/>
                        <a:gd name="T40" fmla="*/ 46 w 222"/>
                        <a:gd name="T41" fmla="*/ 125 h 136"/>
                        <a:gd name="T42" fmla="*/ 76 w 222"/>
                        <a:gd name="T43" fmla="*/ 132 h 136"/>
                        <a:gd name="T44" fmla="*/ 111 w 222"/>
                        <a:gd name="T45" fmla="*/ 136 h 1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22"/>
                        <a:gd name="T70" fmla="*/ 0 h 136"/>
                        <a:gd name="T71" fmla="*/ 222 w 222"/>
                        <a:gd name="T72" fmla="*/ 136 h 13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22" h="136">
                          <a:moveTo>
                            <a:pt x="111" y="136"/>
                          </a:moveTo>
                          <a:lnTo>
                            <a:pt x="146" y="132"/>
                          </a:lnTo>
                          <a:lnTo>
                            <a:pt x="176" y="125"/>
                          </a:lnTo>
                          <a:lnTo>
                            <a:pt x="200" y="112"/>
                          </a:lnTo>
                          <a:lnTo>
                            <a:pt x="217" y="95"/>
                          </a:lnTo>
                          <a:lnTo>
                            <a:pt x="222" y="78"/>
                          </a:lnTo>
                          <a:lnTo>
                            <a:pt x="219" y="62"/>
                          </a:lnTo>
                          <a:lnTo>
                            <a:pt x="208" y="43"/>
                          </a:lnTo>
                          <a:lnTo>
                            <a:pt x="189" y="26"/>
                          </a:lnTo>
                          <a:lnTo>
                            <a:pt x="167" y="13"/>
                          </a:lnTo>
                          <a:lnTo>
                            <a:pt x="141" y="4"/>
                          </a:lnTo>
                          <a:lnTo>
                            <a:pt x="111" y="0"/>
                          </a:lnTo>
                          <a:lnTo>
                            <a:pt x="81" y="4"/>
                          </a:lnTo>
                          <a:lnTo>
                            <a:pt x="56" y="13"/>
                          </a:lnTo>
                          <a:lnTo>
                            <a:pt x="33" y="26"/>
                          </a:lnTo>
                          <a:lnTo>
                            <a:pt x="15" y="43"/>
                          </a:lnTo>
                          <a:lnTo>
                            <a:pt x="4" y="62"/>
                          </a:lnTo>
                          <a:lnTo>
                            <a:pt x="0" y="78"/>
                          </a:lnTo>
                          <a:lnTo>
                            <a:pt x="5" y="95"/>
                          </a:lnTo>
                          <a:lnTo>
                            <a:pt x="22" y="112"/>
                          </a:lnTo>
                          <a:lnTo>
                            <a:pt x="46" y="125"/>
                          </a:lnTo>
                          <a:lnTo>
                            <a:pt x="76" y="132"/>
                          </a:lnTo>
                          <a:lnTo>
                            <a:pt x="111" y="136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3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910" y="2747"/>
                      <a:ext cx="193" cy="117"/>
                    </a:xfrm>
                    <a:custGeom>
                      <a:avLst/>
                      <a:gdLst>
                        <a:gd name="T0" fmla="*/ 96 w 193"/>
                        <a:gd name="T1" fmla="*/ 117 h 117"/>
                        <a:gd name="T2" fmla="*/ 126 w 193"/>
                        <a:gd name="T3" fmla="*/ 113 h 117"/>
                        <a:gd name="T4" fmla="*/ 154 w 193"/>
                        <a:gd name="T5" fmla="*/ 106 h 117"/>
                        <a:gd name="T6" fmla="*/ 174 w 193"/>
                        <a:gd name="T7" fmla="*/ 97 h 117"/>
                        <a:gd name="T8" fmla="*/ 187 w 193"/>
                        <a:gd name="T9" fmla="*/ 82 h 117"/>
                        <a:gd name="T10" fmla="*/ 193 w 193"/>
                        <a:gd name="T11" fmla="*/ 67 h 117"/>
                        <a:gd name="T12" fmla="*/ 187 w 193"/>
                        <a:gd name="T13" fmla="*/ 49 h 117"/>
                        <a:gd name="T14" fmla="*/ 174 w 193"/>
                        <a:gd name="T15" fmla="*/ 32 h 117"/>
                        <a:gd name="T16" fmla="*/ 154 w 193"/>
                        <a:gd name="T17" fmla="*/ 15 h 117"/>
                        <a:gd name="T18" fmla="*/ 126 w 193"/>
                        <a:gd name="T19" fmla="*/ 4 h 117"/>
                        <a:gd name="T20" fmla="*/ 96 w 193"/>
                        <a:gd name="T21" fmla="*/ 0 h 117"/>
                        <a:gd name="T22" fmla="*/ 66 w 193"/>
                        <a:gd name="T23" fmla="*/ 4 h 117"/>
                        <a:gd name="T24" fmla="*/ 41 w 193"/>
                        <a:gd name="T25" fmla="*/ 15 h 117"/>
                        <a:gd name="T26" fmla="*/ 18 w 193"/>
                        <a:gd name="T27" fmla="*/ 32 h 117"/>
                        <a:gd name="T28" fmla="*/ 5 w 193"/>
                        <a:gd name="T29" fmla="*/ 49 h 117"/>
                        <a:gd name="T30" fmla="*/ 0 w 193"/>
                        <a:gd name="T31" fmla="*/ 67 h 117"/>
                        <a:gd name="T32" fmla="*/ 5 w 193"/>
                        <a:gd name="T33" fmla="*/ 82 h 117"/>
                        <a:gd name="T34" fmla="*/ 18 w 193"/>
                        <a:gd name="T35" fmla="*/ 97 h 117"/>
                        <a:gd name="T36" fmla="*/ 41 w 193"/>
                        <a:gd name="T37" fmla="*/ 106 h 117"/>
                        <a:gd name="T38" fmla="*/ 66 w 193"/>
                        <a:gd name="T39" fmla="*/ 113 h 117"/>
                        <a:gd name="T40" fmla="*/ 96 w 193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3"/>
                        <a:gd name="T64" fmla="*/ 0 h 117"/>
                        <a:gd name="T65" fmla="*/ 193 w 193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3" h="117">
                          <a:moveTo>
                            <a:pt x="96" y="117"/>
                          </a:moveTo>
                          <a:lnTo>
                            <a:pt x="126" y="113"/>
                          </a:lnTo>
                          <a:lnTo>
                            <a:pt x="154" y="106"/>
                          </a:lnTo>
                          <a:lnTo>
                            <a:pt x="174" y="97"/>
                          </a:lnTo>
                          <a:lnTo>
                            <a:pt x="187" y="82"/>
                          </a:lnTo>
                          <a:lnTo>
                            <a:pt x="193" y="67"/>
                          </a:lnTo>
                          <a:lnTo>
                            <a:pt x="187" y="49"/>
                          </a:lnTo>
                          <a:lnTo>
                            <a:pt x="174" y="32"/>
                          </a:lnTo>
                          <a:lnTo>
                            <a:pt x="154" y="15"/>
                          </a:lnTo>
                          <a:lnTo>
                            <a:pt x="126" y="4"/>
                          </a:lnTo>
                          <a:lnTo>
                            <a:pt x="96" y="0"/>
                          </a:lnTo>
                          <a:lnTo>
                            <a:pt x="66" y="4"/>
                          </a:lnTo>
                          <a:lnTo>
                            <a:pt x="41" y="15"/>
                          </a:lnTo>
                          <a:lnTo>
                            <a:pt x="18" y="32"/>
                          </a:lnTo>
                          <a:lnTo>
                            <a:pt x="5" y="49"/>
                          </a:lnTo>
                          <a:lnTo>
                            <a:pt x="0" y="67"/>
                          </a:lnTo>
                          <a:lnTo>
                            <a:pt x="5" y="82"/>
                          </a:lnTo>
                          <a:lnTo>
                            <a:pt x="18" y="97"/>
                          </a:lnTo>
                          <a:lnTo>
                            <a:pt x="41" y="106"/>
                          </a:lnTo>
                          <a:lnTo>
                            <a:pt x="66" y="113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4" name="Freeform 202"/>
                    <p:cNvSpPr>
                      <a:spLocks/>
                    </p:cNvSpPr>
                    <p:nvPr/>
                  </p:nvSpPr>
                  <p:spPr bwMode="auto">
                    <a:xfrm>
                      <a:off x="926" y="2749"/>
                      <a:ext cx="162" cy="97"/>
                    </a:xfrm>
                    <a:custGeom>
                      <a:avLst/>
                      <a:gdLst>
                        <a:gd name="T0" fmla="*/ 80 w 162"/>
                        <a:gd name="T1" fmla="*/ 97 h 97"/>
                        <a:gd name="T2" fmla="*/ 106 w 162"/>
                        <a:gd name="T3" fmla="*/ 95 h 97"/>
                        <a:gd name="T4" fmla="*/ 128 w 162"/>
                        <a:gd name="T5" fmla="*/ 89 h 97"/>
                        <a:gd name="T6" fmla="*/ 145 w 162"/>
                        <a:gd name="T7" fmla="*/ 80 h 97"/>
                        <a:gd name="T8" fmla="*/ 158 w 162"/>
                        <a:gd name="T9" fmla="*/ 69 h 97"/>
                        <a:gd name="T10" fmla="*/ 162 w 162"/>
                        <a:gd name="T11" fmla="*/ 56 h 97"/>
                        <a:gd name="T12" fmla="*/ 158 w 162"/>
                        <a:gd name="T13" fmla="*/ 41 h 97"/>
                        <a:gd name="T14" fmla="*/ 145 w 162"/>
                        <a:gd name="T15" fmla="*/ 26 h 97"/>
                        <a:gd name="T16" fmla="*/ 128 w 162"/>
                        <a:gd name="T17" fmla="*/ 13 h 97"/>
                        <a:gd name="T18" fmla="*/ 106 w 162"/>
                        <a:gd name="T19" fmla="*/ 4 h 97"/>
                        <a:gd name="T20" fmla="*/ 80 w 162"/>
                        <a:gd name="T21" fmla="*/ 0 h 97"/>
                        <a:gd name="T22" fmla="*/ 54 w 162"/>
                        <a:gd name="T23" fmla="*/ 4 h 97"/>
                        <a:gd name="T24" fmla="*/ 34 w 162"/>
                        <a:gd name="T25" fmla="*/ 13 h 97"/>
                        <a:gd name="T26" fmla="*/ 15 w 162"/>
                        <a:gd name="T27" fmla="*/ 26 h 97"/>
                        <a:gd name="T28" fmla="*/ 4 w 162"/>
                        <a:gd name="T29" fmla="*/ 41 h 97"/>
                        <a:gd name="T30" fmla="*/ 0 w 162"/>
                        <a:gd name="T31" fmla="*/ 56 h 97"/>
                        <a:gd name="T32" fmla="*/ 4 w 162"/>
                        <a:gd name="T33" fmla="*/ 69 h 97"/>
                        <a:gd name="T34" fmla="*/ 15 w 162"/>
                        <a:gd name="T35" fmla="*/ 80 h 97"/>
                        <a:gd name="T36" fmla="*/ 34 w 162"/>
                        <a:gd name="T37" fmla="*/ 89 h 97"/>
                        <a:gd name="T38" fmla="*/ 54 w 162"/>
                        <a:gd name="T39" fmla="*/ 95 h 97"/>
                        <a:gd name="T40" fmla="*/ 80 w 162"/>
                        <a:gd name="T41" fmla="*/ 97 h 9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2"/>
                        <a:gd name="T64" fmla="*/ 0 h 97"/>
                        <a:gd name="T65" fmla="*/ 162 w 162"/>
                        <a:gd name="T66" fmla="*/ 97 h 9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2" h="97">
                          <a:moveTo>
                            <a:pt x="80" y="97"/>
                          </a:moveTo>
                          <a:lnTo>
                            <a:pt x="106" y="95"/>
                          </a:lnTo>
                          <a:lnTo>
                            <a:pt x="128" y="89"/>
                          </a:lnTo>
                          <a:lnTo>
                            <a:pt x="145" y="80"/>
                          </a:lnTo>
                          <a:lnTo>
                            <a:pt x="158" y="69"/>
                          </a:lnTo>
                          <a:lnTo>
                            <a:pt x="162" y="56"/>
                          </a:lnTo>
                          <a:lnTo>
                            <a:pt x="158" y="41"/>
                          </a:lnTo>
                          <a:lnTo>
                            <a:pt x="145" y="26"/>
                          </a:lnTo>
                          <a:lnTo>
                            <a:pt x="128" y="13"/>
                          </a:lnTo>
                          <a:lnTo>
                            <a:pt x="106" y="4"/>
                          </a:lnTo>
                          <a:lnTo>
                            <a:pt x="80" y="0"/>
                          </a:lnTo>
                          <a:lnTo>
                            <a:pt x="54" y="4"/>
                          </a:lnTo>
                          <a:lnTo>
                            <a:pt x="34" y="13"/>
                          </a:lnTo>
                          <a:lnTo>
                            <a:pt x="15" y="26"/>
                          </a:lnTo>
                          <a:lnTo>
                            <a:pt x="4" y="41"/>
                          </a:lnTo>
                          <a:lnTo>
                            <a:pt x="0" y="56"/>
                          </a:lnTo>
                          <a:lnTo>
                            <a:pt x="4" y="69"/>
                          </a:lnTo>
                          <a:lnTo>
                            <a:pt x="15" y="80"/>
                          </a:lnTo>
                          <a:lnTo>
                            <a:pt x="34" y="89"/>
                          </a:lnTo>
                          <a:lnTo>
                            <a:pt x="54" y="95"/>
                          </a:lnTo>
                          <a:lnTo>
                            <a:pt x="80" y="97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5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941" y="2751"/>
                      <a:ext cx="132" cy="78"/>
                    </a:xfrm>
                    <a:custGeom>
                      <a:avLst/>
                      <a:gdLst>
                        <a:gd name="T0" fmla="*/ 65 w 132"/>
                        <a:gd name="T1" fmla="*/ 78 h 78"/>
                        <a:gd name="T2" fmla="*/ 91 w 132"/>
                        <a:gd name="T3" fmla="*/ 76 h 78"/>
                        <a:gd name="T4" fmla="*/ 111 w 132"/>
                        <a:gd name="T5" fmla="*/ 69 h 78"/>
                        <a:gd name="T6" fmla="*/ 126 w 132"/>
                        <a:gd name="T7" fmla="*/ 58 h 78"/>
                        <a:gd name="T8" fmla="*/ 132 w 132"/>
                        <a:gd name="T9" fmla="*/ 45 h 78"/>
                        <a:gd name="T10" fmla="*/ 126 w 132"/>
                        <a:gd name="T11" fmla="*/ 30 h 78"/>
                        <a:gd name="T12" fmla="*/ 111 w 132"/>
                        <a:gd name="T13" fmla="*/ 15 h 78"/>
                        <a:gd name="T14" fmla="*/ 91 w 132"/>
                        <a:gd name="T15" fmla="*/ 4 h 78"/>
                        <a:gd name="T16" fmla="*/ 65 w 132"/>
                        <a:gd name="T17" fmla="*/ 0 h 78"/>
                        <a:gd name="T18" fmla="*/ 41 w 132"/>
                        <a:gd name="T19" fmla="*/ 4 h 78"/>
                        <a:gd name="T20" fmla="*/ 19 w 132"/>
                        <a:gd name="T21" fmla="*/ 15 h 78"/>
                        <a:gd name="T22" fmla="*/ 6 w 132"/>
                        <a:gd name="T23" fmla="*/ 30 h 78"/>
                        <a:gd name="T24" fmla="*/ 0 w 132"/>
                        <a:gd name="T25" fmla="*/ 45 h 78"/>
                        <a:gd name="T26" fmla="*/ 6 w 132"/>
                        <a:gd name="T27" fmla="*/ 58 h 78"/>
                        <a:gd name="T28" fmla="*/ 19 w 132"/>
                        <a:gd name="T29" fmla="*/ 69 h 78"/>
                        <a:gd name="T30" fmla="*/ 41 w 132"/>
                        <a:gd name="T31" fmla="*/ 76 h 78"/>
                        <a:gd name="T32" fmla="*/ 65 w 132"/>
                        <a:gd name="T33" fmla="*/ 78 h 7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2"/>
                        <a:gd name="T52" fmla="*/ 0 h 78"/>
                        <a:gd name="T53" fmla="*/ 132 w 132"/>
                        <a:gd name="T54" fmla="*/ 78 h 7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2" h="78">
                          <a:moveTo>
                            <a:pt x="65" y="78"/>
                          </a:moveTo>
                          <a:lnTo>
                            <a:pt x="91" y="76"/>
                          </a:lnTo>
                          <a:lnTo>
                            <a:pt x="111" y="69"/>
                          </a:lnTo>
                          <a:lnTo>
                            <a:pt x="126" y="58"/>
                          </a:lnTo>
                          <a:lnTo>
                            <a:pt x="132" y="45"/>
                          </a:lnTo>
                          <a:lnTo>
                            <a:pt x="126" y="30"/>
                          </a:lnTo>
                          <a:lnTo>
                            <a:pt x="111" y="15"/>
                          </a:lnTo>
                          <a:lnTo>
                            <a:pt x="91" y="4"/>
                          </a:lnTo>
                          <a:lnTo>
                            <a:pt x="65" y="0"/>
                          </a:lnTo>
                          <a:lnTo>
                            <a:pt x="41" y="4"/>
                          </a:lnTo>
                          <a:lnTo>
                            <a:pt x="19" y="15"/>
                          </a:lnTo>
                          <a:lnTo>
                            <a:pt x="6" y="30"/>
                          </a:lnTo>
                          <a:lnTo>
                            <a:pt x="0" y="45"/>
                          </a:lnTo>
                          <a:lnTo>
                            <a:pt x="6" y="58"/>
                          </a:lnTo>
                          <a:lnTo>
                            <a:pt x="19" y="69"/>
                          </a:lnTo>
                          <a:lnTo>
                            <a:pt x="41" y="76"/>
                          </a:lnTo>
                          <a:lnTo>
                            <a:pt x="65" y="7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6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956" y="2751"/>
                      <a:ext cx="100" cy="61"/>
                    </a:xfrm>
                    <a:custGeom>
                      <a:avLst/>
                      <a:gdLst>
                        <a:gd name="T0" fmla="*/ 50 w 100"/>
                        <a:gd name="T1" fmla="*/ 61 h 61"/>
                        <a:gd name="T2" fmla="*/ 71 w 100"/>
                        <a:gd name="T3" fmla="*/ 59 h 61"/>
                        <a:gd name="T4" fmla="*/ 87 w 100"/>
                        <a:gd name="T5" fmla="*/ 54 h 61"/>
                        <a:gd name="T6" fmla="*/ 96 w 100"/>
                        <a:gd name="T7" fmla="*/ 45 h 61"/>
                        <a:gd name="T8" fmla="*/ 100 w 100"/>
                        <a:gd name="T9" fmla="*/ 35 h 61"/>
                        <a:gd name="T10" fmla="*/ 96 w 100"/>
                        <a:gd name="T11" fmla="*/ 24 h 61"/>
                        <a:gd name="T12" fmla="*/ 87 w 100"/>
                        <a:gd name="T13" fmla="*/ 13 h 61"/>
                        <a:gd name="T14" fmla="*/ 71 w 100"/>
                        <a:gd name="T15" fmla="*/ 4 h 61"/>
                        <a:gd name="T16" fmla="*/ 50 w 100"/>
                        <a:gd name="T17" fmla="*/ 0 h 61"/>
                        <a:gd name="T18" fmla="*/ 32 w 100"/>
                        <a:gd name="T19" fmla="*/ 4 h 61"/>
                        <a:gd name="T20" fmla="*/ 15 w 100"/>
                        <a:gd name="T21" fmla="*/ 13 h 61"/>
                        <a:gd name="T22" fmla="*/ 6 w 100"/>
                        <a:gd name="T23" fmla="*/ 24 h 61"/>
                        <a:gd name="T24" fmla="*/ 0 w 100"/>
                        <a:gd name="T25" fmla="*/ 35 h 61"/>
                        <a:gd name="T26" fmla="*/ 6 w 100"/>
                        <a:gd name="T27" fmla="*/ 45 h 61"/>
                        <a:gd name="T28" fmla="*/ 15 w 100"/>
                        <a:gd name="T29" fmla="*/ 54 h 61"/>
                        <a:gd name="T30" fmla="*/ 32 w 100"/>
                        <a:gd name="T31" fmla="*/ 59 h 61"/>
                        <a:gd name="T32" fmla="*/ 50 w 100"/>
                        <a:gd name="T33" fmla="*/ 61 h 61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00"/>
                        <a:gd name="T52" fmla="*/ 0 h 61"/>
                        <a:gd name="T53" fmla="*/ 100 w 100"/>
                        <a:gd name="T54" fmla="*/ 61 h 61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00" h="61">
                          <a:moveTo>
                            <a:pt x="50" y="61"/>
                          </a:moveTo>
                          <a:lnTo>
                            <a:pt x="71" y="59"/>
                          </a:lnTo>
                          <a:lnTo>
                            <a:pt x="87" y="54"/>
                          </a:lnTo>
                          <a:lnTo>
                            <a:pt x="96" y="45"/>
                          </a:lnTo>
                          <a:lnTo>
                            <a:pt x="100" y="35"/>
                          </a:lnTo>
                          <a:lnTo>
                            <a:pt x="96" y="24"/>
                          </a:lnTo>
                          <a:lnTo>
                            <a:pt x="87" y="13"/>
                          </a:lnTo>
                          <a:lnTo>
                            <a:pt x="71" y="4"/>
                          </a:lnTo>
                          <a:lnTo>
                            <a:pt x="50" y="0"/>
                          </a:lnTo>
                          <a:lnTo>
                            <a:pt x="32" y="4"/>
                          </a:lnTo>
                          <a:lnTo>
                            <a:pt x="15" y="13"/>
                          </a:lnTo>
                          <a:lnTo>
                            <a:pt x="6" y="24"/>
                          </a:lnTo>
                          <a:lnTo>
                            <a:pt x="0" y="35"/>
                          </a:lnTo>
                          <a:lnTo>
                            <a:pt x="6" y="45"/>
                          </a:lnTo>
                          <a:lnTo>
                            <a:pt x="15" y="54"/>
                          </a:lnTo>
                          <a:lnTo>
                            <a:pt x="32" y="59"/>
                          </a:lnTo>
                          <a:lnTo>
                            <a:pt x="50" y="61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7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1167" y="3025"/>
                      <a:ext cx="219" cy="134"/>
                    </a:xfrm>
                    <a:custGeom>
                      <a:avLst/>
                      <a:gdLst>
                        <a:gd name="T0" fmla="*/ 110 w 219"/>
                        <a:gd name="T1" fmla="*/ 134 h 134"/>
                        <a:gd name="T2" fmla="*/ 145 w 219"/>
                        <a:gd name="T3" fmla="*/ 130 h 134"/>
                        <a:gd name="T4" fmla="*/ 175 w 219"/>
                        <a:gd name="T5" fmla="*/ 123 h 134"/>
                        <a:gd name="T6" fmla="*/ 199 w 219"/>
                        <a:gd name="T7" fmla="*/ 110 h 134"/>
                        <a:gd name="T8" fmla="*/ 214 w 219"/>
                        <a:gd name="T9" fmla="*/ 95 h 134"/>
                        <a:gd name="T10" fmla="*/ 219 w 219"/>
                        <a:gd name="T11" fmla="*/ 76 h 134"/>
                        <a:gd name="T12" fmla="*/ 214 w 219"/>
                        <a:gd name="T13" fmla="*/ 56 h 134"/>
                        <a:gd name="T14" fmla="*/ 199 w 219"/>
                        <a:gd name="T15" fmla="*/ 36 h 134"/>
                        <a:gd name="T16" fmla="*/ 175 w 219"/>
                        <a:gd name="T17" fmla="*/ 19 h 134"/>
                        <a:gd name="T18" fmla="*/ 145 w 219"/>
                        <a:gd name="T19" fmla="*/ 6 h 134"/>
                        <a:gd name="T20" fmla="*/ 110 w 219"/>
                        <a:gd name="T21" fmla="*/ 0 h 134"/>
                        <a:gd name="T22" fmla="*/ 75 w 219"/>
                        <a:gd name="T23" fmla="*/ 6 h 134"/>
                        <a:gd name="T24" fmla="*/ 45 w 219"/>
                        <a:gd name="T25" fmla="*/ 19 h 134"/>
                        <a:gd name="T26" fmla="*/ 21 w 219"/>
                        <a:gd name="T27" fmla="*/ 36 h 134"/>
                        <a:gd name="T28" fmla="*/ 6 w 219"/>
                        <a:gd name="T29" fmla="*/ 56 h 134"/>
                        <a:gd name="T30" fmla="*/ 0 w 219"/>
                        <a:gd name="T31" fmla="*/ 76 h 134"/>
                        <a:gd name="T32" fmla="*/ 6 w 219"/>
                        <a:gd name="T33" fmla="*/ 95 h 134"/>
                        <a:gd name="T34" fmla="*/ 21 w 219"/>
                        <a:gd name="T35" fmla="*/ 110 h 134"/>
                        <a:gd name="T36" fmla="*/ 45 w 219"/>
                        <a:gd name="T37" fmla="*/ 123 h 134"/>
                        <a:gd name="T38" fmla="*/ 75 w 219"/>
                        <a:gd name="T39" fmla="*/ 130 h 134"/>
                        <a:gd name="T40" fmla="*/ 110 w 219"/>
                        <a:gd name="T41" fmla="*/ 134 h 13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9"/>
                        <a:gd name="T64" fmla="*/ 0 h 134"/>
                        <a:gd name="T65" fmla="*/ 219 w 219"/>
                        <a:gd name="T66" fmla="*/ 134 h 13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9" h="134">
                          <a:moveTo>
                            <a:pt x="110" y="134"/>
                          </a:moveTo>
                          <a:lnTo>
                            <a:pt x="145" y="130"/>
                          </a:lnTo>
                          <a:lnTo>
                            <a:pt x="175" y="123"/>
                          </a:lnTo>
                          <a:lnTo>
                            <a:pt x="199" y="110"/>
                          </a:lnTo>
                          <a:lnTo>
                            <a:pt x="214" y="95"/>
                          </a:lnTo>
                          <a:lnTo>
                            <a:pt x="219" y="76"/>
                          </a:lnTo>
                          <a:lnTo>
                            <a:pt x="214" y="56"/>
                          </a:lnTo>
                          <a:lnTo>
                            <a:pt x="199" y="36"/>
                          </a:lnTo>
                          <a:lnTo>
                            <a:pt x="175" y="19"/>
                          </a:lnTo>
                          <a:lnTo>
                            <a:pt x="145" y="6"/>
                          </a:lnTo>
                          <a:lnTo>
                            <a:pt x="110" y="0"/>
                          </a:lnTo>
                          <a:lnTo>
                            <a:pt x="75" y="6"/>
                          </a:lnTo>
                          <a:lnTo>
                            <a:pt x="45" y="19"/>
                          </a:lnTo>
                          <a:lnTo>
                            <a:pt x="21" y="36"/>
                          </a:lnTo>
                          <a:lnTo>
                            <a:pt x="6" y="56"/>
                          </a:lnTo>
                          <a:lnTo>
                            <a:pt x="0" y="76"/>
                          </a:lnTo>
                          <a:lnTo>
                            <a:pt x="6" y="95"/>
                          </a:lnTo>
                          <a:lnTo>
                            <a:pt x="21" y="110"/>
                          </a:lnTo>
                          <a:lnTo>
                            <a:pt x="45" y="123"/>
                          </a:lnTo>
                          <a:lnTo>
                            <a:pt x="75" y="130"/>
                          </a:lnTo>
                          <a:lnTo>
                            <a:pt x="110" y="134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9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0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1132" y="3114"/>
                      <a:ext cx="243" cy="247"/>
                    </a:xfrm>
                    <a:custGeom>
                      <a:avLst/>
                      <a:gdLst>
                        <a:gd name="T0" fmla="*/ 110 w 243"/>
                        <a:gd name="T1" fmla="*/ 247 h 247"/>
                        <a:gd name="T2" fmla="*/ 78 w 243"/>
                        <a:gd name="T3" fmla="*/ 242 h 247"/>
                        <a:gd name="T4" fmla="*/ 52 w 243"/>
                        <a:gd name="T5" fmla="*/ 234 h 247"/>
                        <a:gd name="T6" fmla="*/ 34 w 243"/>
                        <a:gd name="T7" fmla="*/ 223 h 247"/>
                        <a:gd name="T8" fmla="*/ 19 w 243"/>
                        <a:gd name="T9" fmla="*/ 210 h 247"/>
                        <a:gd name="T10" fmla="*/ 10 w 243"/>
                        <a:gd name="T11" fmla="*/ 197 h 247"/>
                        <a:gd name="T12" fmla="*/ 4 w 243"/>
                        <a:gd name="T13" fmla="*/ 188 h 247"/>
                        <a:gd name="T14" fmla="*/ 2 w 243"/>
                        <a:gd name="T15" fmla="*/ 180 h 247"/>
                        <a:gd name="T16" fmla="*/ 0 w 243"/>
                        <a:gd name="T17" fmla="*/ 177 h 247"/>
                        <a:gd name="T18" fmla="*/ 0 w 243"/>
                        <a:gd name="T19" fmla="*/ 0 h 247"/>
                        <a:gd name="T20" fmla="*/ 243 w 243"/>
                        <a:gd name="T21" fmla="*/ 2 h 247"/>
                        <a:gd name="T22" fmla="*/ 243 w 243"/>
                        <a:gd name="T23" fmla="*/ 158 h 247"/>
                        <a:gd name="T24" fmla="*/ 238 w 243"/>
                        <a:gd name="T25" fmla="*/ 173 h 247"/>
                        <a:gd name="T26" fmla="*/ 230 w 243"/>
                        <a:gd name="T27" fmla="*/ 188 h 247"/>
                        <a:gd name="T28" fmla="*/ 225 w 243"/>
                        <a:gd name="T29" fmla="*/ 197 h 247"/>
                        <a:gd name="T30" fmla="*/ 223 w 243"/>
                        <a:gd name="T31" fmla="*/ 201 h 247"/>
                        <a:gd name="T32" fmla="*/ 208 w 243"/>
                        <a:gd name="T33" fmla="*/ 214 h 247"/>
                        <a:gd name="T34" fmla="*/ 189 w 243"/>
                        <a:gd name="T35" fmla="*/ 225 h 247"/>
                        <a:gd name="T36" fmla="*/ 167 w 243"/>
                        <a:gd name="T37" fmla="*/ 232 h 247"/>
                        <a:gd name="T38" fmla="*/ 147 w 243"/>
                        <a:gd name="T39" fmla="*/ 240 h 247"/>
                        <a:gd name="T40" fmla="*/ 128 w 243"/>
                        <a:gd name="T41" fmla="*/ 243 h 247"/>
                        <a:gd name="T42" fmla="*/ 115 w 243"/>
                        <a:gd name="T43" fmla="*/ 245 h 247"/>
                        <a:gd name="T44" fmla="*/ 110 w 243"/>
                        <a:gd name="T45" fmla="*/ 247 h 247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3"/>
                        <a:gd name="T70" fmla="*/ 0 h 247"/>
                        <a:gd name="T71" fmla="*/ 243 w 243"/>
                        <a:gd name="T72" fmla="*/ 247 h 247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3" h="247">
                          <a:moveTo>
                            <a:pt x="110" y="247"/>
                          </a:moveTo>
                          <a:lnTo>
                            <a:pt x="78" y="242"/>
                          </a:lnTo>
                          <a:lnTo>
                            <a:pt x="52" y="234"/>
                          </a:lnTo>
                          <a:lnTo>
                            <a:pt x="34" y="223"/>
                          </a:lnTo>
                          <a:lnTo>
                            <a:pt x="19" y="210"/>
                          </a:lnTo>
                          <a:lnTo>
                            <a:pt x="10" y="197"/>
                          </a:lnTo>
                          <a:lnTo>
                            <a:pt x="4" y="188"/>
                          </a:lnTo>
                          <a:lnTo>
                            <a:pt x="2" y="180"/>
                          </a:lnTo>
                          <a:lnTo>
                            <a:pt x="0" y="177"/>
                          </a:lnTo>
                          <a:lnTo>
                            <a:pt x="0" y="0"/>
                          </a:lnTo>
                          <a:lnTo>
                            <a:pt x="243" y="2"/>
                          </a:lnTo>
                          <a:lnTo>
                            <a:pt x="243" y="158"/>
                          </a:lnTo>
                          <a:lnTo>
                            <a:pt x="238" y="173"/>
                          </a:lnTo>
                          <a:lnTo>
                            <a:pt x="230" y="188"/>
                          </a:lnTo>
                          <a:lnTo>
                            <a:pt x="225" y="197"/>
                          </a:lnTo>
                          <a:lnTo>
                            <a:pt x="223" y="201"/>
                          </a:lnTo>
                          <a:lnTo>
                            <a:pt x="208" y="214"/>
                          </a:lnTo>
                          <a:lnTo>
                            <a:pt x="189" y="225"/>
                          </a:lnTo>
                          <a:lnTo>
                            <a:pt x="167" y="232"/>
                          </a:lnTo>
                          <a:lnTo>
                            <a:pt x="147" y="240"/>
                          </a:lnTo>
                          <a:lnTo>
                            <a:pt x="128" y="243"/>
                          </a:lnTo>
                          <a:lnTo>
                            <a:pt x="115" y="245"/>
                          </a:lnTo>
                          <a:lnTo>
                            <a:pt x="110" y="247"/>
                          </a:lnTo>
                          <a:close/>
                        </a:path>
                      </a:pathLst>
                    </a:custGeom>
                    <a:solidFill>
                      <a:srgbClr val="1C1C1C"/>
                    </a:solidFill>
                    <a:ln w="0">
                      <a:solidFill>
                        <a:srgbClr val="1C1C1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1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1147" y="3114"/>
                      <a:ext cx="219" cy="245"/>
                    </a:xfrm>
                    <a:custGeom>
                      <a:avLst/>
                      <a:gdLst>
                        <a:gd name="T0" fmla="*/ 100 w 219"/>
                        <a:gd name="T1" fmla="*/ 245 h 245"/>
                        <a:gd name="T2" fmla="*/ 72 w 219"/>
                        <a:gd name="T3" fmla="*/ 242 h 245"/>
                        <a:gd name="T4" fmla="*/ 48 w 219"/>
                        <a:gd name="T5" fmla="*/ 234 h 245"/>
                        <a:gd name="T6" fmla="*/ 32 w 219"/>
                        <a:gd name="T7" fmla="*/ 225 h 245"/>
                        <a:gd name="T8" fmla="*/ 19 w 219"/>
                        <a:gd name="T9" fmla="*/ 214 h 245"/>
                        <a:gd name="T10" fmla="*/ 9 w 219"/>
                        <a:gd name="T11" fmla="*/ 203 h 245"/>
                        <a:gd name="T12" fmla="*/ 4 w 219"/>
                        <a:gd name="T13" fmla="*/ 193 h 245"/>
                        <a:gd name="T14" fmla="*/ 2 w 219"/>
                        <a:gd name="T15" fmla="*/ 188 h 245"/>
                        <a:gd name="T16" fmla="*/ 0 w 219"/>
                        <a:gd name="T17" fmla="*/ 186 h 245"/>
                        <a:gd name="T18" fmla="*/ 0 w 219"/>
                        <a:gd name="T19" fmla="*/ 0 h 245"/>
                        <a:gd name="T20" fmla="*/ 219 w 219"/>
                        <a:gd name="T21" fmla="*/ 2 h 245"/>
                        <a:gd name="T22" fmla="*/ 219 w 219"/>
                        <a:gd name="T23" fmla="*/ 153 h 245"/>
                        <a:gd name="T24" fmla="*/ 211 w 219"/>
                        <a:gd name="T25" fmla="*/ 165 h 245"/>
                        <a:gd name="T26" fmla="*/ 206 w 219"/>
                        <a:gd name="T27" fmla="*/ 178 h 245"/>
                        <a:gd name="T28" fmla="*/ 202 w 219"/>
                        <a:gd name="T29" fmla="*/ 188 h 245"/>
                        <a:gd name="T30" fmla="*/ 198 w 219"/>
                        <a:gd name="T31" fmla="*/ 193 h 245"/>
                        <a:gd name="T32" fmla="*/ 187 w 219"/>
                        <a:gd name="T33" fmla="*/ 204 h 245"/>
                        <a:gd name="T34" fmla="*/ 171 w 219"/>
                        <a:gd name="T35" fmla="*/ 216 h 245"/>
                        <a:gd name="T36" fmla="*/ 150 w 219"/>
                        <a:gd name="T37" fmla="*/ 225 h 245"/>
                        <a:gd name="T38" fmla="*/ 132 w 219"/>
                        <a:gd name="T39" fmla="*/ 234 h 245"/>
                        <a:gd name="T40" fmla="*/ 117 w 219"/>
                        <a:gd name="T41" fmla="*/ 240 h 245"/>
                        <a:gd name="T42" fmla="*/ 104 w 219"/>
                        <a:gd name="T43" fmla="*/ 243 h 245"/>
                        <a:gd name="T44" fmla="*/ 100 w 219"/>
                        <a:gd name="T45" fmla="*/ 245 h 245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19"/>
                        <a:gd name="T70" fmla="*/ 0 h 245"/>
                        <a:gd name="T71" fmla="*/ 219 w 219"/>
                        <a:gd name="T72" fmla="*/ 245 h 245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19" h="245">
                          <a:moveTo>
                            <a:pt x="100" y="245"/>
                          </a:moveTo>
                          <a:lnTo>
                            <a:pt x="72" y="242"/>
                          </a:lnTo>
                          <a:lnTo>
                            <a:pt x="48" y="234"/>
                          </a:lnTo>
                          <a:lnTo>
                            <a:pt x="32" y="225"/>
                          </a:lnTo>
                          <a:lnTo>
                            <a:pt x="19" y="214"/>
                          </a:lnTo>
                          <a:lnTo>
                            <a:pt x="9" y="203"/>
                          </a:lnTo>
                          <a:lnTo>
                            <a:pt x="4" y="193"/>
                          </a:lnTo>
                          <a:lnTo>
                            <a:pt x="2" y="188"/>
                          </a:lnTo>
                          <a:lnTo>
                            <a:pt x="0" y="186"/>
                          </a:lnTo>
                          <a:lnTo>
                            <a:pt x="0" y="0"/>
                          </a:lnTo>
                          <a:lnTo>
                            <a:pt x="219" y="2"/>
                          </a:lnTo>
                          <a:lnTo>
                            <a:pt x="219" y="153"/>
                          </a:lnTo>
                          <a:lnTo>
                            <a:pt x="211" y="165"/>
                          </a:lnTo>
                          <a:lnTo>
                            <a:pt x="206" y="178"/>
                          </a:lnTo>
                          <a:lnTo>
                            <a:pt x="202" y="188"/>
                          </a:lnTo>
                          <a:lnTo>
                            <a:pt x="198" y="193"/>
                          </a:lnTo>
                          <a:lnTo>
                            <a:pt x="187" y="204"/>
                          </a:lnTo>
                          <a:lnTo>
                            <a:pt x="171" y="216"/>
                          </a:lnTo>
                          <a:lnTo>
                            <a:pt x="150" y="225"/>
                          </a:lnTo>
                          <a:lnTo>
                            <a:pt x="132" y="234"/>
                          </a:lnTo>
                          <a:lnTo>
                            <a:pt x="117" y="240"/>
                          </a:lnTo>
                          <a:lnTo>
                            <a:pt x="104" y="243"/>
                          </a:lnTo>
                          <a:lnTo>
                            <a:pt x="100" y="245"/>
                          </a:lnTo>
                          <a:close/>
                        </a:path>
                      </a:pathLst>
                    </a:custGeom>
                    <a:solidFill>
                      <a:srgbClr val="393939"/>
                    </a:solidFill>
                    <a:ln w="0">
                      <a:solidFill>
                        <a:srgbClr val="39393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1164" y="3114"/>
                      <a:ext cx="191" cy="245"/>
                    </a:xfrm>
                    <a:custGeom>
                      <a:avLst/>
                      <a:gdLst>
                        <a:gd name="T0" fmla="*/ 89 w 191"/>
                        <a:gd name="T1" fmla="*/ 245 h 245"/>
                        <a:gd name="T2" fmla="*/ 61 w 191"/>
                        <a:gd name="T3" fmla="*/ 242 h 245"/>
                        <a:gd name="T4" fmla="*/ 39 w 191"/>
                        <a:gd name="T5" fmla="*/ 234 h 245"/>
                        <a:gd name="T6" fmla="*/ 22 w 191"/>
                        <a:gd name="T7" fmla="*/ 223 h 245"/>
                        <a:gd name="T8" fmla="*/ 11 w 191"/>
                        <a:gd name="T9" fmla="*/ 214 h 245"/>
                        <a:gd name="T10" fmla="*/ 3 w 191"/>
                        <a:gd name="T11" fmla="*/ 203 h 245"/>
                        <a:gd name="T12" fmla="*/ 0 w 191"/>
                        <a:gd name="T13" fmla="*/ 197 h 245"/>
                        <a:gd name="T14" fmla="*/ 0 w 191"/>
                        <a:gd name="T15" fmla="*/ 193 h 245"/>
                        <a:gd name="T16" fmla="*/ 0 w 191"/>
                        <a:gd name="T17" fmla="*/ 0 h 245"/>
                        <a:gd name="T18" fmla="*/ 191 w 191"/>
                        <a:gd name="T19" fmla="*/ 2 h 245"/>
                        <a:gd name="T20" fmla="*/ 191 w 191"/>
                        <a:gd name="T21" fmla="*/ 147 h 245"/>
                        <a:gd name="T22" fmla="*/ 185 w 191"/>
                        <a:gd name="T23" fmla="*/ 158 h 245"/>
                        <a:gd name="T24" fmla="*/ 180 w 191"/>
                        <a:gd name="T25" fmla="*/ 171 h 245"/>
                        <a:gd name="T26" fmla="*/ 176 w 191"/>
                        <a:gd name="T27" fmla="*/ 180 h 245"/>
                        <a:gd name="T28" fmla="*/ 174 w 191"/>
                        <a:gd name="T29" fmla="*/ 184 h 245"/>
                        <a:gd name="T30" fmla="*/ 163 w 191"/>
                        <a:gd name="T31" fmla="*/ 195 h 245"/>
                        <a:gd name="T32" fmla="*/ 148 w 191"/>
                        <a:gd name="T33" fmla="*/ 206 h 245"/>
                        <a:gd name="T34" fmla="*/ 133 w 191"/>
                        <a:gd name="T35" fmla="*/ 217 h 245"/>
                        <a:gd name="T36" fmla="*/ 117 w 191"/>
                        <a:gd name="T37" fmla="*/ 229 h 245"/>
                        <a:gd name="T38" fmla="*/ 104 w 191"/>
                        <a:gd name="T39" fmla="*/ 238 h 245"/>
                        <a:gd name="T40" fmla="*/ 92 w 191"/>
                        <a:gd name="T41" fmla="*/ 243 h 245"/>
                        <a:gd name="T42" fmla="*/ 89 w 191"/>
                        <a:gd name="T43" fmla="*/ 245 h 245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91"/>
                        <a:gd name="T67" fmla="*/ 0 h 245"/>
                        <a:gd name="T68" fmla="*/ 191 w 191"/>
                        <a:gd name="T69" fmla="*/ 245 h 245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91" h="245">
                          <a:moveTo>
                            <a:pt x="89" y="245"/>
                          </a:moveTo>
                          <a:lnTo>
                            <a:pt x="61" y="242"/>
                          </a:lnTo>
                          <a:lnTo>
                            <a:pt x="39" y="234"/>
                          </a:lnTo>
                          <a:lnTo>
                            <a:pt x="22" y="223"/>
                          </a:lnTo>
                          <a:lnTo>
                            <a:pt x="11" y="214"/>
                          </a:lnTo>
                          <a:lnTo>
                            <a:pt x="3" y="203"/>
                          </a:lnTo>
                          <a:lnTo>
                            <a:pt x="0" y="197"/>
                          </a:ln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191" y="2"/>
                          </a:lnTo>
                          <a:lnTo>
                            <a:pt x="191" y="147"/>
                          </a:lnTo>
                          <a:lnTo>
                            <a:pt x="185" y="158"/>
                          </a:lnTo>
                          <a:lnTo>
                            <a:pt x="180" y="171"/>
                          </a:lnTo>
                          <a:lnTo>
                            <a:pt x="176" y="180"/>
                          </a:lnTo>
                          <a:lnTo>
                            <a:pt x="174" y="184"/>
                          </a:lnTo>
                          <a:lnTo>
                            <a:pt x="163" y="195"/>
                          </a:lnTo>
                          <a:lnTo>
                            <a:pt x="148" y="206"/>
                          </a:lnTo>
                          <a:lnTo>
                            <a:pt x="133" y="217"/>
                          </a:lnTo>
                          <a:lnTo>
                            <a:pt x="117" y="229"/>
                          </a:lnTo>
                          <a:lnTo>
                            <a:pt x="104" y="238"/>
                          </a:lnTo>
                          <a:lnTo>
                            <a:pt x="92" y="243"/>
                          </a:lnTo>
                          <a:lnTo>
                            <a:pt x="89" y="245"/>
                          </a:lnTo>
                          <a:close/>
                        </a:path>
                      </a:pathLst>
                    </a:custGeom>
                    <a:solidFill>
                      <a:srgbClr val="555555"/>
                    </a:solidFill>
                    <a:ln w="0">
                      <a:solidFill>
                        <a:srgbClr val="55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3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1179" y="3114"/>
                      <a:ext cx="165" cy="243"/>
                    </a:xfrm>
                    <a:custGeom>
                      <a:avLst/>
                      <a:gdLst>
                        <a:gd name="T0" fmla="*/ 79 w 165"/>
                        <a:gd name="T1" fmla="*/ 243 h 243"/>
                        <a:gd name="T2" fmla="*/ 55 w 165"/>
                        <a:gd name="T3" fmla="*/ 242 h 243"/>
                        <a:gd name="T4" fmla="*/ 35 w 165"/>
                        <a:gd name="T5" fmla="*/ 236 h 243"/>
                        <a:gd name="T6" fmla="*/ 20 w 165"/>
                        <a:gd name="T7" fmla="*/ 227 h 243"/>
                        <a:gd name="T8" fmla="*/ 11 w 165"/>
                        <a:gd name="T9" fmla="*/ 217 h 243"/>
                        <a:gd name="T10" fmla="*/ 3 w 165"/>
                        <a:gd name="T11" fmla="*/ 210 h 243"/>
                        <a:gd name="T12" fmla="*/ 1 w 165"/>
                        <a:gd name="T13" fmla="*/ 204 h 243"/>
                        <a:gd name="T14" fmla="*/ 0 w 165"/>
                        <a:gd name="T15" fmla="*/ 203 h 243"/>
                        <a:gd name="T16" fmla="*/ 0 w 165"/>
                        <a:gd name="T17" fmla="*/ 0 h 243"/>
                        <a:gd name="T18" fmla="*/ 165 w 165"/>
                        <a:gd name="T19" fmla="*/ 2 h 243"/>
                        <a:gd name="T20" fmla="*/ 165 w 165"/>
                        <a:gd name="T21" fmla="*/ 140 h 243"/>
                        <a:gd name="T22" fmla="*/ 161 w 165"/>
                        <a:gd name="T23" fmla="*/ 151 h 243"/>
                        <a:gd name="T24" fmla="*/ 155 w 165"/>
                        <a:gd name="T25" fmla="*/ 162 h 243"/>
                        <a:gd name="T26" fmla="*/ 152 w 165"/>
                        <a:gd name="T27" fmla="*/ 171 h 243"/>
                        <a:gd name="T28" fmla="*/ 152 w 165"/>
                        <a:gd name="T29" fmla="*/ 175 h 243"/>
                        <a:gd name="T30" fmla="*/ 142 w 165"/>
                        <a:gd name="T31" fmla="*/ 186 h 243"/>
                        <a:gd name="T32" fmla="*/ 129 w 165"/>
                        <a:gd name="T33" fmla="*/ 197 h 243"/>
                        <a:gd name="T34" fmla="*/ 116 w 165"/>
                        <a:gd name="T35" fmla="*/ 210 h 243"/>
                        <a:gd name="T36" fmla="*/ 103 w 165"/>
                        <a:gd name="T37" fmla="*/ 223 h 243"/>
                        <a:gd name="T38" fmla="*/ 92 w 165"/>
                        <a:gd name="T39" fmla="*/ 234 h 243"/>
                        <a:gd name="T40" fmla="*/ 83 w 165"/>
                        <a:gd name="T41" fmla="*/ 242 h 243"/>
                        <a:gd name="T42" fmla="*/ 79 w 165"/>
                        <a:gd name="T43" fmla="*/ 243 h 2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65"/>
                        <a:gd name="T67" fmla="*/ 0 h 243"/>
                        <a:gd name="T68" fmla="*/ 165 w 165"/>
                        <a:gd name="T69" fmla="*/ 243 h 2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65" h="243">
                          <a:moveTo>
                            <a:pt x="79" y="243"/>
                          </a:moveTo>
                          <a:lnTo>
                            <a:pt x="55" y="242"/>
                          </a:lnTo>
                          <a:lnTo>
                            <a:pt x="35" y="236"/>
                          </a:lnTo>
                          <a:lnTo>
                            <a:pt x="20" y="227"/>
                          </a:lnTo>
                          <a:lnTo>
                            <a:pt x="11" y="217"/>
                          </a:lnTo>
                          <a:lnTo>
                            <a:pt x="3" y="210"/>
                          </a:lnTo>
                          <a:lnTo>
                            <a:pt x="1" y="204"/>
                          </a:lnTo>
                          <a:lnTo>
                            <a:pt x="0" y="203"/>
                          </a:lnTo>
                          <a:lnTo>
                            <a:pt x="0" y="0"/>
                          </a:lnTo>
                          <a:lnTo>
                            <a:pt x="165" y="2"/>
                          </a:lnTo>
                          <a:lnTo>
                            <a:pt x="165" y="140"/>
                          </a:lnTo>
                          <a:lnTo>
                            <a:pt x="161" y="151"/>
                          </a:lnTo>
                          <a:lnTo>
                            <a:pt x="155" y="162"/>
                          </a:lnTo>
                          <a:lnTo>
                            <a:pt x="152" y="171"/>
                          </a:lnTo>
                          <a:lnTo>
                            <a:pt x="152" y="175"/>
                          </a:lnTo>
                          <a:lnTo>
                            <a:pt x="142" y="186"/>
                          </a:lnTo>
                          <a:lnTo>
                            <a:pt x="129" y="197"/>
                          </a:lnTo>
                          <a:lnTo>
                            <a:pt x="116" y="210"/>
                          </a:lnTo>
                          <a:lnTo>
                            <a:pt x="103" y="223"/>
                          </a:lnTo>
                          <a:lnTo>
                            <a:pt x="92" y="234"/>
                          </a:lnTo>
                          <a:lnTo>
                            <a:pt x="83" y="242"/>
                          </a:lnTo>
                          <a:lnTo>
                            <a:pt x="79" y="243"/>
                          </a:lnTo>
                          <a:close/>
                        </a:path>
                      </a:pathLst>
                    </a:custGeom>
                    <a:solidFill>
                      <a:srgbClr val="717171"/>
                    </a:solidFill>
                    <a:ln w="0">
                      <a:solidFill>
                        <a:srgbClr val="71717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4" name="Freeform 213"/>
                    <p:cNvSpPr>
                      <a:spLocks/>
                    </p:cNvSpPr>
                    <p:nvPr/>
                  </p:nvSpPr>
                  <p:spPr bwMode="auto">
                    <a:xfrm>
                      <a:off x="1193" y="3116"/>
                      <a:ext cx="139" cy="241"/>
                    </a:xfrm>
                    <a:custGeom>
                      <a:avLst/>
                      <a:gdLst>
                        <a:gd name="T0" fmla="*/ 73 w 139"/>
                        <a:gd name="T1" fmla="*/ 241 h 241"/>
                        <a:gd name="T2" fmla="*/ 47 w 139"/>
                        <a:gd name="T3" fmla="*/ 240 h 241"/>
                        <a:gd name="T4" fmla="*/ 28 w 139"/>
                        <a:gd name="T5" fmla="*/ 232 h 241"/>
                        <a:gd name="T6" fmla="*/ 15 w 139"/>
                        <a:gd name="T7" fmla="*/ 225 h 241"/>
                        <a:gd name="T8" fmla="*/ 8 w 139"/>
                        <a:gd name="T9" fmla="*/ 217 h 241"/>
                        <a:gd name="T10" fmla="*/ 2 w 139"/>
                        <a:gd name="T11" fmla="*/ 210 h 241"/>
                        <a:gd name="T12" fmla="*/ 0 w 139"/>
                        <a:gd name="T13" fmla="*/ 208 h 241"/>
                        <a:gd name="T14" fmla="*/ 0 w 139"/>
                        <a:gd name="T15" fmla="*/ 0 h 241"/>
                        <a:gd name="T16" fmla="*/ 139 w 139"/>
                        <a:gd name="T17" fmla="*/ 0 h 241"/>
                        <a:gd name="T18" fmla="*/ 139 w 139"/>
                        <a:gd name="T19" fmla="*/ 132 h 241"/>
                        <a:gd name="T20" fmla="*/ 136 w 139"/>
                        <a:gd name="T21" fmla="*/ 141 h 241"/>
                        <a:gd name="T22" fmla="*/ 132 w 139"/>
                        <a:gd name="T23" fmla="*/ 152 h 241"/>
                        <a:gd name="T24" fmla="*/ 130 w 139"/>
                        <a:gd name="T25" fmla="*/ 162 h 241"/>
                        <a:gd name="T26" fmla="*/ 128 w 139"/>
                        <a:gd name="T27" fmla="*/ 165 h 241"/>
                        <a:gd name="T28" fmla="*/ 121 w 139"/>
                        <a:gd name="T29" fmla="*/ 175 h 241"/>
                        <a:gd name="T30" fmla="*/ 112 w 139"/>
                        <a:gd name="T31" fmla="*/ 188 h 241"/>
                        <a:gd name="T32" fmla="*/ 101 w 139"/>
                        <a:gd name="T33" fmla="*/ 202 h 241"/>
                        <a:gd name="T34" fmla="*/ 89 w 139"/>
                        <a:gd name="T35" fmla="*/ 215 h 241"/>
                        <a:gd name="T36" fmla="*/ 82 w 139"/>
                        <a:gd name="T37" fmla="*/ 228 h 241"/>
                        <a:gd name="T38" fmla="*/ 75 w 139"/>
                        <a:gd name="T39" fmla="*/ 238 h 241"/>
                        <a:gd name="T40" fmla="*/ 73 w 139"/>
                        <a:gd name="T41" fmla="*/ 241 h 241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39"/>
                        <a:gd name="T64" fmla="*/ 0 h 241"/>
                        <a:gd name="T65" fmla="*/ 139 w 139"/>
                        <a:gd name="T66" fmla="*/ 241 h 241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39" h="241">
                          <a:moveTo>
                            <a:pt x="73" y="241"/>
                          </a:moveTo>
                          <a:lnTo>
                            <a:pt x="47" y="240"/>
                          </a:lnTo>
                          <a:lnTo>
                            <a:pt x="28" y="232"/>
                          </a:lnTo>
                          <a:lnTo>
                            <a:pt x="15" y="225"/>
                          </a:lnTo>
                          <a:lnTo>
                            <a:pt x="8" y="217"/>
                          </a:lnTo>
                          <a:lnTo>
                            <a:pt x="2" y="210"/>
                          </a:lnTo>
                          <a:lnTo>
                            <a:pt x="0" y="208"/>
                          </a:lnTo>
                          <a:lnTo>
                            <a:pt x="0" y="0"/>
                          </a:lnTo>
                          <a:lnTo>
                            <a:pt x="139" y="0"/>
                          </a:lnTo>
                          <a:lnTo>
                            <a:pt x="139" y="132"/>
                          </a:lnTo>
                          <a:lnTo>
                            <a:pt x="136" y="141"/>
                          </a:lnTo>
                          <a:lnTo>
                            <a:pt x="132" y="152"/>
                          </a:lnTo>
                          <a:lnTo>
                            <a:pt x="130" y="162"/>
                          </a:lnTo>
                          <a:lnTo>
                            <a:pt x="128" y="165"/>
                          </a:lnTo>
                          <a:lnTo>
                            <a:pt x="121" y="175"/>
                          </a:lnTo>
                          <a:lnTo>
                            <a:pt x="112" y="188"/>
                          </a:lnTo>
                          <a:lnTo>
                            <a:pt x="101" y="202"/>
                          </a:lnTo>
                          <a:lnTo>
                            <a:pt x="89" y="215"/>
                          </a:lnTo>
                          <a:lnTo>
                            <a:pt x="82" y="228"/>
                          </a:lnTo>
                          <a:lnTo>
                            <a:pt x="75" y="238"/>
                          </a:lnTo>
                          <a:lnTo>
                            <a:pt x="73" y="241"/>
                          </a:lnTo>
                          <a:close/>
                        </a:path>
                      </a:pathLst>
                    </a:custGeom>
                    <a:solidFill>
                      <a:srgbClr val="8E8E8E"/>
                    </a:solidFill>
                    <a:ln w="0">
                      <a:solidFill>
                        <a:srgbClr val="8E8E8E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" name="Freeform 214"/>
                    <p:cNvSpPr>
                      <a:spLocks/>
                    </p:cNvSpPr>
                    <p:nvPr/>
                  </p:nvSpPr>
                  <p:spPr bwMode="auto">
                    <a:xfrm>
                      <a:off x="1210" y="3116"/>
                      <a:ext cx="111" cy="240"/>
                    </a:xfrm>
                    <a:custGeom>
                      <a:avLst/>
                      <a:gdLst>
                        <a:gd name="T0" fmla="*/ 61 w 111"/>
                        <a:gd name="T1" fmla="*/ 240 h 240"/>
                        <a:gd name="T2" fmla="*/ 37 w 111"/>
                        <a:gd name="T3" fmla="*/ 238 h 240"/>
                        <a:gd name="T4" fmla="*/ 19 w 111"/>
                        <a:gd name="T5" fmla="*/ 232 h 240"/>
                        <a:gd name="T6" fmla="*/ 8 w 111"/>
                        <a:gd name="T7" fmla="*/ 225 h 240"/>
                        <a:gd name="T8" fmla="*/ 2 w 111"/>
                        <a:gd name="T9" fmla="*/ 219 h 240"/>
                        <a:gd name="T10" fmla="*/ 0 w 111"/>
                        <a:gd name="T11" fmla="*/ 217 h 240"/>
                        <a:gd name="T12" fmla="*/ 0 w 111"/>
                        <a:gd name="T13" fmla="*/ 0 h 240"/>
                        <a:gd name="T14" fmla="*/ 111 w 111"/>
                        <a:gd name="T15" fmla="*/ 0 h 240"/>
                        <a:gd name="T16" fmla="*/ 111 w 111"/>
                        <a:gd name="T17" fmla="*/ 125 h 240"/>
                        <a:gd name="T18" fmla="*/ 110 w 111"/>
                        <a:gd name="T19" fmla="*/ 134 h 240"/>
                        <a:gd name="T20" fmla="*/ 106 w 111"/>
                        <a:gd name="T21" fmla="*/ 143 h 240"/>
                        <a:gd name="T22" fmla="*/ 104 w 111"/>
                        <a:gd name="T23" fmla="*/ 152 h 240"/>
                        <a:gd name="T24" fmla="*/ 104 w 111"/>
                        <a:gd name="T25" fmla="*/ 156 h 240"/>
                        <a:gd name="T26" fmla="*/ 98 w 111"/>
                        <a:gd name="T27" fmla="*/ 165 h 240"/>
                        <a:gd name="T28" fmla="*/ 91 w 111"/>
                        <a:gd name="T29" fmla="*/ 178 h 240"/>
                        <a:gd name="T30" fmla="*/ 84 w 111"/>
                        <a:gd name="T31" fmla="*/ 195 h 240"/>
                        <a:gd name="T32" fmla="*/ 74 w 111"/>
                        <a:gd name="T33" fmla="*/ 212 h 240"/>
                        <a:gd name="T34" fmla="*/ 67 w 111"/>
                        <a:gd name="T35" fmla="*/ 227 h 240"/>
                        <a:gd name="T36" fmla="*/ 63 w 111"/>
                        <a:gd name="T37" fmla="*/ 236 h 240"/>
                        <a:gd name="T38" fmla="*/ 61 w 111"/>
                        <a:gd name="T39" fmla="*/ 240 h 24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11"/>
                        <a:gd name="T61" fmla="*/ 0 h 240"/>
                        <a:gd name="T62" fmla="*/ 111 w 111"/>
                        <a:gd name="T63" fmla="*/ 240 h 24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11" h="240">
                          <a:moveTo>
                            <a:pt x="61" y="240"/>
                          </a:moveTo>
                          <a:lnTo>
                            <a:pt x="37" y="238"/>
                          </a:lnTo>
                          <a:lnTo>
                            <a:pt x="19" y="232"/>
                          </a:lnTo>
                          <a:lnTo>
                            <a:pt x="8" y="225"/>
                          </a:lnTo>
                          <a:lnTo>
                            <a:pt x="2" y="219"/>
                          </a:lnTo>
                          <a:lnTo>
                            <a:pt x="0" y="217"/>
                          </a:lnTo>
                          <a:lnTo>
                            <a:pt x="0" y="0"/>
                          </a:lnTo>
                          <a:lnTo>
                            <a:pt x="111" y="0"/>
                          </a:lnTo>
                          <a:lnTo>
                            <a:pt x="111" y="125"/>
                          </a:lnTo>
                          <a:lnTo>
                            <a:pt x="110" y="134"/>
                          </a:lnTo>
                          <a:lnTo>
                            <a:pt x="106" y="143"/>
                          </a:lnTo>
                          <a:lnTo>
                            <a:pt x="104" y="152"/>
                          </a:lnTo>
                          <a:lnTo>
                            <a:pt x="104" y="156"/>
                          </a:lnTo>
                          <a:lnTo>
                            <a:pt x="98" y="165"/>
                          </a:lnTo>
                          <a:lnTo>
                            <a:pt x="91" y="178"/>
                          </a:lnTo>
                          <a:lnTo>
                            <a:pt x="84" y="195"/>
                          </a:lnTo>
                          <a:lnTo>
                            <a:pt x="74" y="212"/>
                          </a:lnTo>
                          <a:lnTo>
                            <a:pt x="67" y="227"/>
                          </a:lnTo>
                          <a:lnTo>
                            <a:pt x="63" y="236"/>
                          </a:lnTo>
                          <a:lnTo>
                            <a:pt x="61" y="240"/>
                          </a:lnTo>
                          <a:close/>
                        </a:path>
                      </a:pathLst>
                    </a:custGeom>
                    <a:solidFill>
                      <a:srgbClr val="AAAAAA"/>
                    </a:solidFill>
                    <a:ln w="0">
                      <a:solidFill>
                        <a:srgbClr val="AA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" name="Freeform 215"/>
                    <p:cNvSpPr>
                      <a:spLocks/>
                    </p:cNvSpPr>
                    <p:nvPr/>
                  </p:nvSpPr>
                  <p:spPr bwMode="auto">
                    <a:xfrm>
                      <a:off x="1225" y="3116"/>
                      <a:ext cx="85" cy="240"/>
                    </a:xfrm>
                    <a:custGeom>
                      <a:avLst/>
                      <a:gdLst>
                        <a:gd name="T0" fmla="*/ 52 w 85"/>
                        <a:gd name="T1" fmla="*/ 240 h 240"/>
                        <a:gd name="T2" fmla="*/ 31 w 85"/>
                        <a:gd name="T3" fmla="*/ 240 h 240"/>
                        <a:gd name="T4" fmla="*/ 17 w 85"/>
                        <a:gd name="T5" fmla="*/ 236 h 240"/>
                        <a:gd name="T6" fmla="*/ 7 w 85"/>
                        <a:gd name="T7" fmla="*/ 230 h 240"/>
                        <a:gd name="T8" fmla="*/ 2 w 85"/>
                        <a:gd name="T9" fmla="*/ 227 h 240"/>
                        <a:gd name="T10" fmla="*/ 0 w 85"/>
                        <a:gd name="T11" fmla="*/ 225 h 240"/>
                        <a:gd name="T12" fmla="*/ 0 w 85"/>
                        <a:gd name="T13" fmla="*/ 0 h 240"/>
                        <a:gd name="T14" fmla="*/ 85 w 85"/>
                        <a:gd name="T15" fmla="*/ 0 h 240"/>
                        <a:gd name="T16" fmla="*/ 85 w 85"/>
                        <a:gd name="T17" fmla="*/ 119 h 240"/>
                        <a:gd name="T18" fmla="*/ 85 w 85"/>
                        <a:gd name="T19" fmla="*/ 123 h 240"/>
                        <a:gd name="T20" fmla="*/ 83 w 85"/>
                        <a:gd name="T21" fmla="*/ 126 h 240"/>
                        <a:gd name="T22" fmla="*/ 83 w 85"/>
                        <a:gd name="T23" fmla="*/ 132 h 240"/>
                        <a:gd name="T24" fmla="*/ 82 w 85"/>
                        <a:gd name="T25" fmla="*/ 138 h 240"/>
                        <a:gd name="T26" fmla="*/ 82 w 85"/>
                        <a:gd name="T27" fmla="*/ 143 h 240"/>
                        <a:gd name="T28" fmla="*/ 80 w 85"/>
                        <a:gd name="T29" fmla="*/ 147 h 240"/>
                        <a:gd name="T30" fmla="*/ 80 w 85"/>
                        <a:gd name="T31" fmla="*/ 147 h 240"/>
                        <a:gd name="T32" fmla="*/ 76 w 85"/>
                        <a:gd name="T33" fmla="*/ 156 h 240"/>
                        <a:gd name="T34" fmla="*/ 72 w 85"/>
                        <a:gd name="T35" fmla="*/ 169 h 240"/>
                        <a:gd name="T36" fmla="*/ 67 w 85"/>
                        <a:gd name="T37" fmla="*/ 188 h 240"/>
                        <a:gd name="T38" fmla="*/ 61 w 85"/>
                        <a:gd name="T39" fmla="*/ 206 h 240"/>
                        <a:gd name="T40" fmla="*/ 56 w 85"/>
                        <a:gd name="T41" fmla="*/ 223 h 240"/>
                        <a:gd name="T42" fmla="*/ 54 w 85"/>
                        <a:gd name="T43" fmla="*/ 234 h 240"/>
                        <a:gd name="T44" fmla="*/ 52 w 85"/>
                        <a:gd name="T45" fmla="*/ 240 h 240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85"/>
                        <a:gd name="T70" fmla="*/ 0 h 240"/>
                        <a:gd name="T71" fmla="*/ 85 w 85"/>
                        <a:gd name="T72" fmla="*/ 240 h 240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85" h="240">
                          <a:moveTo>
                            <a:pt x="52" y="240"/>
                          </a:moveTo>
                          <a:lnTo>
                            <a:pt x="31" y="240"/>
                          </a:lnTo>
                          <a:lnTo>
                            <a:pt x="17" y="236"/>
                          </a:lnTo>
                          <a:lnTo>
                            <a:pt x="7" y="230"/>
                          </a:lnTo>
                          <a:lnTo>
                            <a:pt x="2" y="227"/>
                          </a:lnTo>
                          <a:lnTo>
                            <a:pt x="0" y="225"/>
                          </a:lnTo>
                          <a:lnTo>
                            <a:pt x="0" y="0"/>
                          </a:lnTo>
                          <a:lnTo>
                            <a:pt x="85" y="0"/>
                          </a:lnTo>
                          <a:lnTo>
                            <a:pt x="85" y="119"/>
                          </a:lnTo>
                          <a:lnTo>
                            <a:pt x="85" y="123"/>
                          </a:lnTo>
                          <a:lnTo>
                            <a:pt x="83" y="126"/>
                          </a:lnTo>
                          <a:lnTo>
                            <a:pt x="83" y="132"/>
                          </a:lnTo>
                          <a:lnTo>
                            <a:pt x="82" y="138"/>
                          </a:lnTo>
                          <a:lnTo>
                            <a:pt x="82" y="143"/>
                          </a:lnTo>
                          <a:lnTo>
                            <a:pt x="80" y="147"/>
                          </a:lnTo>
                          <a:lnTo>
                            <a:pt x="76" y="156"/>
                          </a:lnTo>
                          <a:lnTo>
                            <a:pt x="72" y="169"/>
                          </a:lnTo>
                          <a:lnTo>
                            <a:pt x="67" y="188"/>
                          </a:lnTo>
                          <a:lnTo>
                            <a:pt x="61" y="206"/>
                          </a:lnTo>
                          <a:lnTo>
                            <a:pt x="56" y="223"/>
                          </a:lnTo>
                          <a:lnTo>
                            <a:pt x="54" y="234"/>
                          </a:lnTo>
                          <a:lnTo>
                            <a:pt x="52" y="240"/>
                          </a:lnTo>
                          <a:close/>
                        </a:path>
                      </a:pathLst>
                    </a:custGeom>
                    <a:solidFill>
                      <a:srgbClr val="C6C6C6"/>
                    </a:solidFill>
                    <a:ln w="0">
                      <a:solidFill>
                        <a:srgbClr val="C6C6C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" name="Freeform 216"/>
                    <p:cNvSpPr>
                      <a:spLocks/>
                    </p:cNvSpPr>
                    <p:nvPr/>
                  </p:nvSpPr>
                  <p:spPr bwMode="auto">
                    <a:xfrm>
                      <a:off x="1240" y="3116"/>
                      <a:ext cx="59" cy="240"/>
                    </a:xfrm>
                    <a:custGeom>
                      <a:avLst/>
                      <a:gdLst>
                        <a:gd name="T0" fmla="*/ 42 w 59"/>
                        <a:gd name="T1" fmla="*/ 238 h 240"/>
                        <a:gd name="T2" fmla="*/ 24 w 59"/>
                        <a:gd name="T3" fmla="*/ 240 h 240"/>
                        <a:gd name="T4" fmla="*/ 11 w 59"/>
                        <a:gd name="T5" fmla="*/ 238 h 240"/>
                        <a:gd name="T6" fmla="*/ 3 w 59"/>
                        <a:gd name="T7" fmla="*/ 234 h 240"/>
                        <a:gd name="T8" fmla="*/ 0 w 59"/>
                        <a:gd name="T9" fmla="*/ 234 h 240"/>
                        <a:gd name="T10" fmla="*/ 0 w 59"/>
                        <a:gd name="T11" fmla="*/ 0 h 240"/>
                        <a:gd name="T12" fmla="*/ 59 w 59"/>
                        <a:gd name="T13" fmla="*/ 0 h 240"/>
                        <a:gd name="T14" fmla="*/ 59 w 59"/>
                        <a:gd name="T15" fmla="*/ 113 h 240"/>
                        <a:gd name="T16" fmla="*/ 59 w 59"/>
                        <a:gd name="T17" fmla="*/ 115 h 240"/>
                        <a:gd name="T18" fmla="*/ 59 w 59"/>
                        <a:gd name="T19" fmla="*/ 119 h 240"/>
                        <a:gd name="T20" fmla="*/ 59 w 59"/>
                        <a:gd name="T21" fmla="*/ 125 h 240"/>
                        <a:gd name="T22" fmla="*/ 57 w 59"/>
                        <a:gd name="T23" fmla="*/ 130 h 240"/>
                        <a:gd name="T24" fmla="*/ 57 w 59"/>
                        <a:gd name="T25" fmla="*/ 134 h 240"/>
                        <a:gd name="T26" fmla="*/ 57 w 59"/>
                        <a:gd name="T27" fmla="*/ 138 h 240"/>
                        <a:gd name="T28" fmla="*/ 57 w 59"/>
                        <a:gd name="T29" fmla="*/ 139 h 240"/>
                        <a:gd name="T30" fmla="*/ 55 w 59"/>
                        <a:gd name="T31" fmla="*/ 147 h 240"/>
                        <a:gd name="T32" fmla="*/ 54 w 59"/>
                        <a:gd name="T33" fmla="*/ 160 h 240"/>
                        <a:gd name="T34" fmla="*/ 50 w 59"/>
                        <a:gd name="T35" fmla="*/ 180 h 240"/>
                        <a:gd name="T36" fmla="*/ 48 w 59"/>
                        <a:gd name="T37" fmla="*/ 201 h 240"/>
                        <a:gd name="T38" fmla="*/ 44 w 59"/>
                        <a:gd name="T39" fmla="*/ 219 h 240"/>
                        <a:gd name="T40" fmla="*/ 44 w 59"/>
                        <a:gd name="T41" fmla="*/ 234 h 240"/>
                        <a:gd name="T42" fmla="*/ 42 w 59"/>
                        <a:gd name="T43" fmla="*/ 238 h 240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59"/>
                        <a:gd name="T67" fmla="*/ 0 h 240"/>
                        <a:gd name="T68" fmla="*/ 59 w 59"/>
                        <a:gd name="T69" fmla="*/ 240 h 240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59" h="240">
                          <a:moveTo>
                            <a:pt x="42" y="238"/>
                          </a:moveTo>
                          <a:lnTo>
                            <a:pt x="24" y="240"/>
                          </a:lnTo>
                          <a:lnTo>
                            <a:pt x="11" y="238"/>
                          </a:lnTo>
                          <a:lnTo>
                            <a:pt x="3" y="234"/>
                          </a:lnTo>
                          <a:lnTo>
                            <a:pt x="0" y="234"/>
                          </a:lnTo>
                          <a:lnTo>
                            <a:pt x="0" y="0"/>
                          </a:lnTo>
                          <a:lnTo>
                            <a:pt x="59" y="0"/>
                          </a:lnTo>
                          <a:lnTo>
                            <a:pt x="59" y="113"/>
                          </a:lnTo>
                          <a:lnTo>
                            <a:pt x="59" y="115"/>
                          </a:lnTo>
                          <a:lnTo>
                            <a:pt x="59" y="119"/>
                          </a:lnTo>
                          <a:lnTo>
                            <a:pt x="59" y="125"/>
                          </a:lnTo>
                          <a:lnTo>
                            <a:pt x="57" y="130"/>
                          </a:lnTo>
                          <a:lnTo>
                            <a:pt x="57" y="134"/>
                          </a:lnTo>
                          <a:lnTo>
                            <a:pt x="57" y="138"/>
                          </a:lnTo>
                          <a:lnTo>
                            <a:pt x="57" y="139"/>
                          </a:lnTo>
                          <a:lnTo>
                            <a:pt x="55" y="147"/>
                          </a:lnTo>
                          <a:lnTo>
                            <a:pt x="54" y="160"/>
                          </a:lnTo>
                          <a:lnTo>
                            <a:pt x="50" y="180"/>
                          </a:lnTo>
                          <a:lnTo>
                            <a:pt x="48" y="201"/>
                          </a:lnTo>
                          <a:lnTo>
                            <a:pt x="44" y="219"/>
                          </a:lnTo>
                          <a:lnTo>
                            <a:pt x="44" y="234"/>
                          </a:lnTo>
                          <a:lnTo>
                            <a:pt x="42" y="238"/>
                          </a:lnTo>
                          <a:close/>
                        </a:path>
                      </a:pathLst>
                    </a:custGeom>
                    <a:solidFill>
                      <a:srgbClr val="E3E3E3"/>
                    </a:solidFill>
                    <a:ln w="0">
                      <a:solidFill>
                        <a:srgbClr val="E3E3E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1256" y="3116"/>
                      <a:ext cx="32" cy="241"/>
                    </a:xfrm>
                    <a:custGeom>
                      <a:avLst/>
                      <a:gdLst>
                        <a:gd name="T0" fmla="*/ 32 w 32"/>
                        <a:gd name="T1" fmla="*/ 0 h 241"/>
                        <a:gd name="T2" fmla="*/ 32 w 32"/>
                        <a:gd name="T3" fmla="*/ 238 h 241"/>
                        <a:gd name="T4" fmla="*/ 15 w 32"/>
                        <a:gd name="T5" fmla="*/ 241 h 241"/>
                        <a:gd name="T6" fmla="*/ 4 w 32"/>
                        <a:gd name="T7" fmla="*/ 241 h 241"/>
                        <a:gd name="T8" fmla="*/ 0 w 32"/>
                        <a:gd name="T9" fmla="*/ 241 h 241"/>
                        <a:gd name="T10" fmla="*/ 0 w 32"/>
                        <a:gd name="T11" fmla="*/ 0 h 241"/>
                        <a:gd name="T12" fmla="*/ 32 w 32"/>
                        <a:gd name="T13" fmla="*/ 0 h 24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"/>
                        <a:gd name="T22" fmla="*/ 0 h 241"/>
                        <a:gd name="T23" fmla="*/ 32 w 32"/>
                        <a:gd name="T24" fmla="*/ 241 h 24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" h="241">
                          <a:moveTo>
                            <a:pt x="32" y="0"/>
                          </a:moveTo>
                          <a:lnTo>
                            <a:pt x="32" y="238"/>
                          </a:lnTo>
                          <a:lnTo>
                            <a:pt x="15" y="241"/>
                          </a:lnTo>
                          <a:lnTo>
                            <a:pt x="4" y="241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2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Freeform 21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142" y="3200"/>
                      <a:ext cx="70" cy="83"/>
                    </a:xfrm>
                    <a:custGeom>
                      <a:avLst/>
                      <a:gdLst>
                        <a:gd name="T0" fmla="*/ 35 w 70"/>
                        <a:gd name="T1" fmla="*/ 15 h 83"/>
                        <a:gd name="T2" fmla="*/ 40 w 70"/>
                        <a:gd name="T3" fmla="*/ 15 h 83"/>
                        <a:gd name="T4" fmla="*/ 46 w 70"/>
                        <a:gd name="T5" fmla="*/ 15 h 83"/>
                        <a:gd name="T6" fmla="*/ 48 w 70"/>
                        <a:gd name="T7" fmla="*/ 16 h 83"/>
                        <a:gd name="T8" fmla="*/ 50 w 70"/>
                        <a:gd name="T9" fmla="*/ 20 h 83"/>
                        <a:gd name="T10" fmla="*/ 50 w 70"/>
                        <a:gd name="T11" fmla="*/ 24 h 83"/>
                        <a:gd name="T12" fmla="*/ 50 w 70"/>
                        <a:gd name="T13" fmla="*/ 28 h 83"/>
                        <a:gd name="T14" fmla="*/ 46 w 70"/>
                        <a:gd name="T15" fmla="*/ 31 h 83"/>
                        <a:gd name="T16" fmla="*/ 42 w 70"/>
                        <a:gd name="T17" fmla="*/ 33 h 83"/>
                        <a:gd name="T18" fmla="*/ 38 w 70"/>
                        <a:gd name="T19" fmla="*/ 33 h 83"/>
                        <a:gd name="T20" fmla="*/ 18 w 70"/>
                        <a:gd name="T21" fmla="*/ 33 h 83"/>
                        <a:gd name="T22" fmla="*/ 18 w 70"/>
                        <a:gd name="T23" fmla="*/ 15 h 83"/>
                        <a:gd name="T24" fmla="*/ 35 w 70"/>
                        <a:gd name="T25" fmla="*/ 15 h 83"/>
                        <a:gd name="T26" fmla="*/ 38 w 70"/>
                        <a:gd name="T27" fmla="*/ 46 h 83"/>
                        <a:gd name="T28" fmla="*/ 42 w 70"/>
                        <a:gd name="T29" fmla="*/ 48 h 83"/>
                        <a:gd name="T30" fmla="*/ 46 w 70"/>
                        <a:gd name="T31" fmla="*/ 48 h 83"/>
                        <a:gd name="T32" fmla="*/ 50 w 70"/>
                        <a:gd name="T33" fmla="*/ 50 h 83"/>
                        <a:gd name="T34" fmla="*/ 51 w 70"/>
                        <a:gd name="T35" fmla="*/ 54 h 83"/>
                        <a:gd name="T36" fmla="*/ 51 w 70"/>
                        <a:gd name="T37" fmla="*/ 57 h 83"/>
                        <a:gd name="T38" fmla="*/ 51 w 70"/>
                        <a:gd name="T39" fmla="*/ 63 h 83"/>
                        <a:gd name="T40" fmla="*/ 50 w 70"/>
                        <a:gd name="T41" fmla="*/ 67 h 83"/>
                        <a:gd name="T42" fmla="*/ 46 w 70"/>
                        <a:gd name="T43" fmla="*/ 68 h 83"/>
                        <a:gd name="T44" fmla="*/ 42 w 70"/>
                        <a:gd name="T45" fmla="*/ 68 h 83"/>
                        <a:gd name="T46" fmla="*/ 38 w 70"/>
                        <a:gd name="T47" fmla="*/ 70 h 83"/>
                        <a:gd name="T48" fmla="*/ 18 w 70"/>
                        <a:gd name="T49" fmla="*/ 70 h 83"/>
                        <a:gd name="T50" fmla="*/ 18 w 70"/>
                        <a:gd name="T51" fmla="*/ 46 h 83"/>
                        <a:gd name="T52" fmla="*/ 38 w 70"/>
                        <a:gd name="T53" fmla="*/ 46 h 83"/>
                        <a:gd name="T54" fmla="*/ 40 w 70"/>
                        <a:gd name="T55" fmla="*/ 0 h 83"/>
                        <a:gd name="T56" fmla="*/ 0 w 70"/>
                        <a:gd name="T57" fmla="*/ 0 h 83"/>
                        <a:gd name="T58" fmla="*/ 0 w 70"/>
                        <a:gd name="T59" fmla="*/ 83 h 83"/>
                        <a:gd name="T60" fmla="*/ 38 w 70"/>
                        <a:gd name="T61" fmla="*/ 83 h 83"/>
                        <a:gd name="T62" fmla="*/ 44 w 70"/>
                        <a:gd name="T63" fmla="*/ 83 h 83"/>
                        <a:gd name="T64" fmla="*/ 50 w 70"/>
                        <a:gd name="T65" fmla="*/ 83 h 83"/>
                        <a:gd name="T66" fmla="*/ 55 w 70"/>
                        <a:gd name="T67" fmla="*/ 81 h 83"/>
                        <a:gd name="T68" fmla="*/ 59 w 70"/>
                        <a:gd name="T69" fmla="*/ 79 h 83"/>
                        <a:gd name="T70" fmla="*/ 63 w 70"/>
                        <a:gd name="T71" fmla="*/ 76 h 83"/>
                        <a:gd name="T72" fmla="*/ 66 w 70"/>
                        <a:gd name="T73" fmla="*/ 72 h 83"/>
                        <a:gd name="T74" fmla="*/ 68 w 70"/>
                        <a:gd name="T75" fmla="*/ 67 h 83"/>
                        <a:gd name="T76" fmla="*/ 70 w 70"/>
                        <a:gd name="T77" fmla="*/ 59 h 83"/>
                        <a:gd name="T78" fmla="*/ 68 w 70"/>
                        <a:gd name="T79" fmla="*/ 52 h 83"/>
                        <a:gd name="T80" fmla="*/ 66 w 70"/>
                        <a:gd name="T81" fmla="*/ 46 h 83"/>
                        <a:gd name="T82" fmla="*/ 63 w 70"/>
                        <a:gd name="T83" fmla="*/ 42 h 83"/>
                        <a:gd name="T84" fmla="*/ 57 w 70"/>
                        <a:gd name="T85" fmla="*/ 39 h 83"/>
                        <a:gd name="T86" fmla="*/ 61 w 70"/>
                        <a:gd name="T87" fmla="*/ 37 h 83"/>
                        <a:gd name="T88" fmla="*/ 63 w 70"/>
                        <a:gd name="T89" fmla="*/ 33 h 83"/>
                        <a:gd name="T90" fmla="*/ 66 w 70"/>
                        <a:gd name="T91" fmla="*/ 28 h 83"/>
                        <a:gd name="T92" fmla="*/ 66 w 70"/>
                        <a:gd name="T93" fmla="*/ 22 h 83"/>
                        <a:gd name="T94" fmla="*/ 66 w 70"/>
                        <a:gd name="T95" fmla="*/ 15 h 83"/>
                        <a:gd name="T96" fmla="*/ 63 w 70"/>
                        <a:gd name="T97" fmla="*/ 9 h 83"/>
                        <a:gd name="T98" fmla="*/ 59 w 70"/>
                        <a:gd name="T99" fmla="*/ 5 h 83"/>
                        <a:gd name="T100" fmla="*/ 53 w 70"/>
                        <a:gd name="T101" fmla="*/ 2 h 83"/>
                        <a:gd name="T102" fmla="*/ 48 w 70"/>
                        <a:gd name="T103" fmla="*/ 0 h 83"/>
                        <a:gd name="T104" fmla="*/ 40 w 70"/>
                        <a:gd name="T105" fmla="*/ 0 h 83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70"/>
                        <a:gd name="T160" fmla="*/ 0 h 83"/>
                        <a:gd name="T161" fmla="*/ 70 w 70"/>
                        <a:gd name="T162" fmla="*/ 83 h 83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70" h="83">
                          <a:moveTo>
                            <a:pt x="35" y="15"/>
                          </a:moveTo>
                          <a:lnTo>
                            <a:pt x="40" y="15"/>
                          </a:lnTo>
                          <a:lnTo>
                            <a:pt x="46" y="15"/>
                          </a:lnTo>
                          <a:lnTo>
                            <a:pt x="48" y="16"/>
                          </a:lnTo>
                          <a:lnTo>
                            <a:pt x="50" y="20"/>
                          </a:lnTo>
                          <a:lnTo>
                            <a:pt x="50" y="24"/>
                          </a:lnTo>
                          <a:lnTo>
                            <a:pt x="50" y="28"/>
                          </a:lnTo>
                          <a:lnTo>
                            <a:pt x="46" y="31"/>
                          </a:lnTo>
                          <a:lnTo>
                            <a:pt x="42" y="33"/>
                          </a:lnTo>
                          <a:lnTo>
                            <a:pt x="38" y="33"/>
                          </a:lnTo>
                          <a:lnTo>
                            <a:pt x="18" y="33"/>
                          </a:lnTo>
                          <a:lnTo>
                            <a:pt x="18" y="15"/>
                          </a:lnTo>
                          <a:lnTo>
                            <a:pt x="35" y="15"/>
                          </a:lnTo>
                          <a:close/>
                          <a:moveTo>
                            <a:pt x="38" y="46"/>
                          </a:moveTo>
                          <a:lnTo>
                            <a:pt x="42" y="48"/>
                          </a:lnTo>
                          <a:lnTo>
                            <a:pt x="46" y="48"/>
                          </a:lnTo>
                          <a:lnTo>
                            <a:pt x="50" y="50"/>
                          </a:lnTo>
                          <a:lnTo>
                            <a:pt x="51" y="54"/>
                          </a:lnTo>
                          <a:lnTo>
                            <a:pt x="51" y="57"/>
                          </a:lnTo>
                          <a:lnTo>
                            <a:pt x="51" y="63"/>
                          </a:lnTo>
                          <a:lnTo>
                            <a:pt x="50" y="67"/>
                          </a:lnTo>
                          <a:lnTo>
                            <a:pt x="46" y="68"/>
                          </a:lnTo>
                          <a:lnTo>
                            <a:pt x="42" y="68"/>
                          </a:lnTo>
                          <a:lnTo>
                            <a:pt x="38" y="70"/>
                          </a:lnTo>
                          <a:lnTo>
                            <a:pt x="18" y="70"/>
                          </a:lnTo>
                          <a:lnTo>
                            <a:pt x="18" y="46"/>
                          </a:lnTo>
                          <a:lnTo>
                            <a:pt x="38" y="46"/>
                          </a:lnTo>
                          <a:close/>
                          <a:moveTo>
                            <a:pt x="40" y="0"/>
                          </a:move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38" y="83"/>
                          </a:lnTo>
                          <a:lnTo>
                            <a:pt x="44" y="83"/>
                          </a:lnTo>
                          <a:lnTo>
                            <a:pt x="50" y="83"/>
                          </a:lnTo>
                          <a:lnTo>
                            <a:pt x="55" y="81"/>
                          </a:lnTo>
                          <a:lnTo>
                            <a:pt x="59" y="79"/>
                          </a:lnTo>
                          <a:lnTo>
                            <a:pt x="63" y="76"/>
                          </a:lnTo>
                          <a:lnTo>
                            <a:pt x="66" y="72"/>
                          </a:lnTo>
                          <a:lnTo>
                            <a:pt x="68" y="67"/>
                          </a:lnTo>
                          <a:lnTo>
                            <a:pt x="70" y="59"/>
                          </a:lnTo>
                          <a:lnTo>
                            <a:pt x="68" y="52"/>
                          </a:lnTo>
                          <a:lnTo>
                            <a:pt x="66" y="46"/>
                          </a:lnTo>
                          <a:lnTo>
                            <a:pt x="63" y="42"/>
                          </a:lnTo>
                          <a:lnTo>
                            <a:pt x="57" y="39"/>
                          </a:lnTo>
                          <a:lnTo>
                            <a:pt x="61" y="37"/>
                          </a:lnTo>
                          <a:lnTo>
                            <a:pt x="63" y="33"/>
                          </a:lnTo>
                          <a:lnTo>
                            <a:pt x="66" y="28"/>
                          </a:lnTo>
                          <a:lnTo>
                            <a:pt x="66" y="22"/>
                          </a:lnTo>
                          <a:lnTo>
                            <a:pt x="66" y="15"/>
                          </a:lnTo>
                          <a:lnTo>
                            <a:pt x="63" y="9"/>
                          </a:lnTo>
                          <a:lnTo>
                            <a:pt x="59" y="5"/>
                          </a:lnTo>
                          <a:lnTo>
                            <a:pt x="53" y="2"/>
                          </a:lnTo>
                          <a:lnTo>
                            <a:pt x="48" y="0"/>
                          </a:lnTo>
                          <a:lnTo>
                            <a:pt x="4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0" name="Freeform 219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" name="Freeform 220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2" name="Freeform 221"/>
                    <p:cNvSpPr>
                      <a:spLocks/>
                    </p:cNvSpPr>
                    <p:nvPr/>
                  </p:nvSpPr>
                  <p:spPr bwMode="auto">
                    <a:xfrm>
                      <a:off x="1154" y="3018"/>
                      <a:ext cx="195" cy="119"/>
                    </a:xfrm>
                    <a:custGeom>
                      <a:avLst/>
                      <a:gdLst>
                        <a:gd name="T0" fmla="*/ 99 w 195"/>
                        <a:gd name="T1" fmla="*/ 119 h 119"/>
                        <a:gd name="T2" fmla="*/ 128 w 195"/>
                        <a:gd name="T3" fmla="*/ 117 h 119"/>
                        <a:gd name="T4" fmla="*/ 156 w 195"/>
                        <a:gd name="T5" fmla="*/ 109 h 119"/>
                        <a:gd name="T6" fmla="*/ 177 w 195"/>
                        <a:gd name="T7" fmla="*/ 98 h 119"/>
                        <a:gd name="T8" fmla="*/ 191 w 195"/>
                        <a:gd name="T9" fmla="*/ 83 h 119"/>
                        <a:gd name="T10" fmla="*/ 195 w 195"/>
                        <a:gd name="T11" fmla="*/ 69 h 119"/>
                        <a:gd name="T12" fmla="*/ 191 w 195"/>
                        <a:gd name="T13" fmla="*/ 50 h 119"/>
                        <a:gd name="T14" fmla="*/ 177 w 195"/>
                        <a:gd name="T15" fmla="*/ 32 h 119"/>
                        <a:gd name="T16" fmla="*/ 156 w 195"/>
                        <a:gd name="T17" fmla="*/ 17 h 119"/>
                        <a:gd name="T18" fmla="*/ 128 w 195"/>
                        <a:gd name="T19" fmla="*/ 6 h 119"/>
                        <a:gd name="T20" fmla="*/ 99 w 195"/>
                        <a:gd name="T21" fmla="*/ 0 h 119"/>
                        <a:gd name="T22" fmla="*/ 67 w 195"/>
                        <a:gd name="T23" fmla="*/ 6 h 119"/>
                        <a:gd name="T24" fmla="*/ 41 w 195"/>
                        <a:gd name="T25" fmla="*/ 17 h 119"/>
                        <a:gd name="T26" fmla="*/ 19 w 195"/>
                        <a:gd name="T27" fmla="*/ 32 h 119"/>
                        <a:gd name="T28" fmla="*/ 6 w 195"/>
                        <a:gd name="T29" fmla="*/ 50 h 119"/>
                        <a:gd name="T30" fmla="*/ 0 w 195"/>
                        <a:gd name="T31" fmla="*/ 69 h 119"/>
                        <a:gd name="T32" fmla="*/ 6 w 195"/>
                        <a:gd name="T33" fmla="*/ 83 h 119"/>
                        <a:gd name="T34" fmla="*/ 19 w 195"/>
                        <a:gd name="T35" fmla="*/ 98 h 119"/>
                        <a:gd name="T36" fmla="*/ 41 w 195"/>
                        <a:gd name="T37" fmla="*/ 109 h 119"/>
                        <a:gd name="T38" fmla="*/ 67 w 195"/>
                        <a:gd name="T39" fmla="*/ 117 h 119"/>
                        <a:gd name="T40" fmla="*/ 99 w 195"/>
                        <a:gd name="T41" fmla="*/ 119 h 11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5"/>
                        <a:gd name="T64" fmla="*/ 0 h 119"/>
                        <a:gd name="T65" fmla="*/ 195 w 195"/>
                        <a:gd name="T66" fmla="*/ 119 h 11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5" h="119">
                          <a:moveTo>
                            <a:pt x="99" y="119"/>
                          </a:moveTo>
                          <a:lnTo>
                            <a:pt x="128" y="117"/>
                          </a:lnTo>
                          <a:lnTo>
                            <a:pt x="156" y="109"/>
                          </a:lnTo>
                          <a:lnTo>
                            <a:pt x="177" y="98"/>
                          </a:lnTo>
                          <a:lnTo>
                            <a:pt x="191" y="83"/>
                          </a:lnTo>
                          <a:lnTo>
                            <a:pt x="195" y="69"/>
                          </a:lnTo>
                          <a:lnTo>
                            <a:pt x="191" y="50"/>
                          </a:lnTo>
                          <a:lnTo>
                            <a:pt x="177" y="32"/>
                          </a:lnTo>
                          <a:lnTo>
                            <a:pt x="156" y="17"/>
                          </a:lnTo>
                          <a:lnTo>
                            <a:pt x="128" y="6"/>
                          </a:lnTo>
                          <a:lnTo>
                            <a:pt x="99" y="0"/>
                          </a:lnTo>
                          <a:lnTo>
                            <a:pt x="67" y="6"/>
                          </a:lnTo>
                          <a:lnTo>
                            <a:pt x="41" y="17"/>
                          </a:lnTo>
                          <a:lnTo>
                            <a:pt x="19" y="32"/>
                          </a:lnTo>
                          <a:lnTo>
                            <a:pt x="6" y="50"/>
                          </a:lnTo>
                          <a:lnTo>
                            <a:pt x="0" y="69"/>
                          </a:lnTo>
                          <a:lnTo>
                            <a:pt x="6" y="83"/>
                          </a:lnTo>
                          <a:lnTo>
                            <a:pt x="19" y="98"/>
                          </a:lnTo>
                          <a:lnTo>
                            <a:pt x="41" y="109"/>
                          </a:lnTo>
                          <a:lnTo>
                            <a:pt x="67" y="117"/>
                          </a:lnTo>
                          <a:lnTo>
                            <a:pt x="99" y="119"/>
                          </a:lnTo>
                          <a:close/>
                        </a:path>
                      </a:pathLst>
                    </a:custGeom>
                    <a:solidFill>
                      <a:srgbClr val="5B5B5B"/>
                    </a:solidFill>
                    <a:ln w="0">
                      <a:solidFill>
                        <a:srgbClr val="5B5B5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Freeform 222"/>
                    <p:cNvSpPr>
                      <a:spLocks/>
                    </p:cNvSpPr>
                    <p:nvPr/>
                  </p:nvSpPr>
                  <p:spPr bwMode="auto">
                    <a:xfrm>
                      <a:off x="1167" y="3020"/>
                      <a:ext cx="171" cy="104"/>
                    </a:xfrm>
                    <a:custGeom>
                      <a:avLst/>
                      <a:gdLst>
                        <a:gd name="T0" fmla="*/ 86 w 171"/>
                        <a:gd name="T1" fmla="*/ 104 h 104"/>
                        <a:gd name="T2" fmla="*/ 112 w 171"/>
                        <a:gd name="T3" fmla="*/ 100 h 104"/>
                        <a:gd name="T4" fmla="*/ 136 w 171"/>
                        <a:gd name="T5" fmla="*/ 94 h 104"/>
                        <a:gd name="T6" fmla="*/ 154 w 171"/>
                        <a:gd name="T7" fmla="*/ 85 h 104"/>
                        <a:gd name="T8" fmla="*/ 165 w 171"/>
                        <a:gd name="T9" fmla="*/ 72 h 104"/>
                        <a:gd name="T10" fmla="*/ 171 w 171"/>
                        <a:gd name="T11" fmla="*/ 59 h 104"/>
                        <a:gd name="T12" fmla="*/ 165 w 171"/>
                        <a:gd name="T13" fmla="*/ 43 h 104"/>
                        <a:gd name="T14" fmla="*/ 154 w 171"/>
                        <a:gd name="T15" fmla="*/ 28 h 104"/>
                        <a:gd name="T16" fmla="*/ 136 w 171"/>
                        <a:gd name="T17" fmla="*/ 13 h 104"/>
                        <a:gd name="T18" fmla="*/ 112 w 171"/>
                        <a:gd name="T19" fmla="*/ 4 h 104"/>
                        <a:gd name="T20" fmla="*/ 86 w 171"/>
                        <a:gd name="T21" fmla="*/ 0 h 104"/>
                        <a:gd name="T22" fmla="*/ 58 w 171"/>
                        <a:gd name="T23" fmla="*/ 4 h 104"/>
                        <a:gd name="T24" fmla="*/ 34 w 171"/>
                        <a:gd name="T25" fmla="*/ 13 h 104"/>
                        <a:gd name="T26" fmla="*/ 17 w 171"/>
                        <a:gd name="T27" fmla="*/ 28 h 104"/>
                        <a:gd name="T28" fmla="*/ 4 w 171"/>
                        <a:gd name="T29" fmla="*/ 43 h 104"/>
                        <a:gd name="T30" fmla="*/ 0 w 171"/>
                        <a:gd name="T31" fmla="*/ 59 h 104"/>
                        <a:gd name="T32" fmla="*/ 4 w 171"/>
                        <a:gd name="T33" fmla="*/ 72 h 104"/>
                        <a:gd name="T34" fmla="*/ 17 w 171"/>
                        <a:gd name="T35" fmla="*/ 85 h 104"/>
                        <a:gd name="T36" fmla="*/ 34 w 171"/>
                        <a:gd name="T37" fmla="*/ 94 h 104"/>
                        <a:gd name="T38" fmla="*/ 58 w 171"/>
                        <a:gd name="T39" fmla="*/ 100 h 104"/>
                        <a:gd name="T40" fmla="*/ 86 w 171"/>
                        <a:gd name="T41" fmla="*/ 104 h 10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71"/>
                        <a:gd name="T64" fmla="*/ 0 h 104"/>
                        <a:gd name="T65" fmla="*/ 171 w 171"/>
                        <a:gd name="T66" fmla="*/ 104 h 10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71" h="104">
                          <a:moveTo>
                            <a:pt x="86" y="104"/>
                          </a:moveTo>
                          <a:lnTo>
                            <a:pt x="112" y="100"/>
                          </a:lnTo>
                          <a:lnTo>
                            <a:pt x="136" y="94"/>
                          </a:lnTo>
                          <a:lnTo>
                            <a:pt x="154" y="85"/>
                          </a:lnTo>
                          <a:lnTo>
                            <a:pt x="165" y="72"/>
                          </a:lnTo>
                          <a:lnTo>
                            <a:pt x="171" y="59"/>
                          </a:lnTo>
                          <a:lnTo>
                            <a:pt x="165" y="43"/>
                          </a:lnTo>
                          <a:lnTo>
                            <a:pt x="154" y="28"/>
                          </a:lnTo>
                          <a:lnTo>
                            <a:pt x="136" y="13"/>
                          </a:lnTo>
                          <a:lnTo>
                            <a:pt x="112" y="4"/>
                          </a:lnTo>
                          <a:lnTo>
                            <a:pt x="86" y="0"/>
                          </a:lnTo>
                          <a:lnTo>
                            <a:pt x="58" y="4"/>
                          </a:lnTo>
                          <a:lnTo>
                            <a:pt x="34" y="13"/>
                          </a:lnTo>
                          <a:lnTo>
                            <a:pt x="17" y="28"/>
                          </a:lnTo>
                          <a:lnTo>
                            <a:pt x="4" y="43"/>
                          </a:lnTo>
                          <a:lnTo>
                            <a:pt x="0" y="59"/>
                          </a:lnTo>
                          <a:lnTo>
                            <a:pt x="4" y="72"/>
                          </a:lnTo>
                          <a:lnTo>
                            <a:pt x="17" y="85"/>
                          </a:lnTo>
                          <a:lnTo>
                            <a:pt x="34" y="94"/>
                          </a:lnTo>
                          <a:lnTo>
                            <a:pt x="58" y="100"/>
                          </a:lnTo>
                          <a:lnTo>
                            <a:pt x="86" y="104"/>
                          </a:lnTo>
                          <a:close/>
                        </a:path>
                      </a:pathLst>
                    </a:custGeom>
                    <a:solidFill>
                      <a:srgbClr val="767676"/>
                    </a:solidFill>
                    <a:ln w="0">
                      <a:solidFill>
                        <a:srgbClr val="76767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Freeform 223"/>
                    <p:cNvSpPr>
                      <a:spLocks/>
                    </p:cNvSpPr>
                    <p:nvPr/>
                  </p:nvSpPr>
                  <p:spPr bwMode="auto">
                    <a:xfrm>
                      <a:off x="1179" y="3022"/>
                      <a:ext cx="146" cy="87"/>
                    </a:xfrm>
                    <a:custGeom>
                      <a:avLst/>
                      <a:gdLst>
                        <a:gd name="T0" fmla="*/ 74 w 146"/>
                        <a:gd name="T1" fmla="*/ 87 h 87"/>
                        <a:gd name="T2" fmla="*/ 102 w 146"/>
                        <a:gd name="T3" fmla="*/ 85 h 87"/>
                        <a:gd name="T4" fmla="*/ 126 w 146"/>
                        <a:gd name="T5" fmla="*/ 76 h 87"/>
                        <a:gd name="T6" fmla="*/ 141 w 146"/>
                        <a:gd name="T7" fmla="*/ 65 h 87"/>
                        <a:gd name="T8" fmla="*/ 146 w 146"/>
                        <a:gd name="T9" fmla="*/ 50 h 87"/>
                        <a:gd name="T10" fmla="*/ 142 w 146"/>
                        <a:gd name="T11" fmla="*/ 35 h 87"/>
                        <a:gd name="T12" fmla="*/ 133 w 146"/>
                        <a:gd name="T13" fmla="*/ 22 h 87"/>
                        <a:gd name="T14" fmla="*/ 116 w 146"/>
                        <a:gd name="T15" fmla="*/ 11 h 87"/>
                        <a:gd name="T16" fmla="*/ 96 w 146"/>
                        <a:gd name="T17" fmla="*/ 2 h 87"/>
                        <a:gd name="T18" fmla="*/ 74 w 146"/>
                        <a:gd name="T19" fmla="*/ 0 h 87"/>
                        <a:gd name="T20" fmla="*/ 50 w 146"/>
                        <a:gd name="T21" fmla="*/ 2 h 87"/>
                        <a:gd name="T22" fmla="*/ 29 w 146"/>
                        <a:gd name="T23" fmla="*/ 11 h 87"/>
                        <a:gd name="T24" fmla="*/ 14 w 146"/>
                        <a:gd name="T25" fmla="*/ 22 h 87"/>
                        <a:gd name="T26" fmla="*/ 3 w 146"/>
                        <a:gd name="T27" fmla="*/ 35 h 87"/>
                        <a:gd name="T28" fmla="*/ 0 w 146"/>
                        <a:gd name="T29" fmla="*/ 50 h 87"/>
                        <a:gd name="T30" fmla="*/ 5 w 146"/>
                        <a:gd name="T31" fmla="*/ 65 h 87"/>
                        <a:gd name="T32" fmla="*/ 22 w 146"/>
                        <a:gd name="T33" fmla="*/ 76 h 87"/>
                        <a:gd name="T34" fmla="*/ 44 w 146"/>
                        <a:gd name="T35" fmla="*/ 85 h 87"/>
                        <a:gd name="T36" fmla="*/ 74 w 146"/>
                        <a:gd name="T37" fmla="*/ 87 h 87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46"/>
                        <a:gd name="T58" fmla="*/ 0 h 87"/>
                        <a:gd name="T59" fmla="*/ 146 w 146"/>
                        <a:gd name="T60" fmla="*/ 87 h 87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46" h="87">
                          <a:moveTo>
                            <a:pt x="74" y="87"/>
                          </a:moveTo>
                          <a:lnTo>
                            <a:pt x="102" y="85"/>
                          </a:lnTo>
                          <a:lnTo>
                            <a:pt x="126" y="76"/>
                          </a:lnTo>
                          <a:lnTo>
                            <a:pt x="141" y="65"/>
                          </a:lnTo>
                          <a:lnTo>
                            <a:pt x="146" y="50"/>
                          </a:lnTo>
                          <a:lnTo>
                            <a:pt x="142" y="35"/>
                          </a:lnTo>
                          <a:lnTo>
                            <a:pt x="133" y="22"/>
                          </a:lnTo>
                          <a:lnTo>
                            <a:pt x="116" y="11"/>
                          </a:lnTo>
                          <a:lnTo>
                            <a:pt x="96" y="2"/>
                          </a:lnTo>
                          <a:lnTo>
                            <a:pt x="74" y="0"/>
                          </a:lnTo>
                          <a:lnTo>
                            <a:pt x="50" y="2"/>
                          </a:lnTo>
                          <a:lnTo>
                            <a:pt x="29" y="11"/>
                          </a:lnTo>
                          <a:lnTo>
                            <a:pt x="14" y="22"/>
                          </a:lnTo>
                          <a:lnTo>
                            <a:pt x="3" y="35"/>
                          </a:lnTo>
                          <a:lnTo>
                            <a:pt x="0" y="50"/>
                          </a:lnTo>
                          <a:lnTo>
                            <a:pt x="5" y="65"/>
                          </a:lnTo>
                          <a:lnTo>
                            <a:pt x="22" y="76"/>
                          </a:lnTo>
                          <a:lnTo>
                            <a:pt x="44" y="85"/>
                          </a:lnTo>
                          <a:lnTo>
                            <a:pt x="74" y="87"/>
                          </a:lnTo>
                          <a:close/>
                        </a:path>
                      </a:pathLst>
                    </a:custGeom>
                    <a:solidFill>
                      <a:srgbClr val="929292"/>
                    </a:solidFill>
                    <a:ln w="0">
                      <a:solidFill>
                        <a:srgbClr val="92929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Freeform 224"/>
                    <p:cNvSpPr>
                      <a:spLocks/>
                    </p:cNvSpPr>
                    <p:nvPr/>
                  </p:nvSpPr>
                  <p:spPr bwMode="auto">
                    <a:xfrm>
                      <a:off x="1192" y="3022"/>
                      <a:ext cx="122" cy="74"/>
                    </a:xfrm>
                    <a:custGeom>
                      <a:avLst/>
                      <a:gdLst>
                        <a:gd name="T0" fmla="*/ 61 w 122"/>
                        <a:gd name="T1" fmla="*/ 74 h 74"/>
                        <a:gd name="T2" fmla="*/ 85 w 122"/>
                        <a:gd name="T3" fmla="*/ 72 h 74"/>
                        <a:gd name="T4" fmla="*/ 103 w 122"/>
                        <a:gd name="T5" fmla="*/ 65 h 74"/>
                        <a:gd name="T6" fmla="*/ 116 w 122"/>
                        <a:gd name="T7" fmla="*/ 54 h 74"/>
                        <a:gd name="T8" fmla="*/ 122 w 122"/>
                        <a:gd name="T9" fmla="*/ 42 h 74"/>
                        <a:gd name="T10" fmla="*/ 116 w 122"/>
                        <a:gd name="T11" fmla="*/ 28 h 74"/>
                        <a:gd name="T12" fmla="*/ 103 w 122"/>
                        <a:gd name="T13" fmla="*/ 15 h 74"/>
                        <a:gd name="T14" fmla="*/ 85 w 122"/>
                        <a:gd name="T15" fmla="*/ 3 h 74"/>
                        <a:gd name="T16" fmla="*/ 61 w 122"/>
                        <a:gd name="T17" fmla="*/ 0 h 74"/>
                        <a:gd name="T18" fmla="*/ 37 w 122"/>
                        <a:gd name="T19" fmla="*/ 3 h 74"/>
                        <a:gd name="T20" fmla="*/ 18 w 122"/>
                        <a:gd name="T21" fmla="*/ 15 h 74"/>
                        <a:gd name="T22" fmla="*/ 5 w 122"/>
                        <a:gd name="T23" fmla="*/ 28 h 74"/>
                        <a:gd name="T24" fmla="*/ 0 w 122"/>
                        <a:gd name="T25" fmla="*/ 42 h 74"/>
                        <a:gd name="T26" fmla="*/ 5 w 122"/>
                        <a:gd name="T27" fmla="*/ 54 h 74"/>
                        <a:gd name="T28" fmla="*/ 18 w 122"/>
                        <a:gd name="T29" fmla="*/ 65 h 74"/>
                        <a:gd name="T30" fmla="*/ 37 w 122"/>
                        <a:gd name="T31" fmla="*/ 72 h 74"/>
                        <a:gd name="T32" fmla="*/ 61 w 122"/>
                        <a:gd name="T33" fmla="*/ 74 h 74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22"/>
                        <a:gd name="T52" fmla="*/ 0 h 74"/>
                        <a:gd name="T53" fmla="*/ 122 w 122"/>
                        <a:gd name="T54" fmla="*/ 74 h 74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22" h="74">
                          <a:moveTo>
                            <a:pt x="61" y="74"/>
                          </a:moveTo>
                          <a:lnTo>
                            <a:pt x="85" y="72"/>
                          </a:lnTo>
                          <a:lnTo>
                            <a:pt x="103" y="65"/>
                          </a:lnTo>
                          <a:lnTo>
                            <a:pt x="116" y="54"/>
                          </a:lnTo>
                          <a:lnTo>
                            <a:pt x="122" y="42"/>
                          </a:lnTo>
                          <a:lnTo>
                            <a:pt x="116" y="28"/>
                          </a:lnTo>
                          <a:lnTo>
                            <a:pt x="103" y="15"/>
                          </a:lnTo>
                          <a:lnTo>
                            <a:pt x="85" y="3"/>
                          </a:lnTo>
                          <a:lnTo>
                            <a:pt x="61" y="0"/>
                          </a:lnTo>
                          <a:lnTo>
                            <a:pt x="37" y="3"/>
                          </a:lnTo>
                          <a:lnTo>
                            <a:pt x="18" y="15"/>
                          </a:lnTo>
                          <a:lnTo>
                            <a:pt x="5" y="28"/>
                          </a:lnTo>
                          <a:lnTo>
                            <a:pt x="0" y="42"/>
                          </a:lnTo>
                          <a:lnTo>
                            <a:pt x="5" y="54"/>
                          </a:lnTo>
                          <a:lnTo>
                            <a:pt x="18" y="65"/>
                          </a:lnTo>
                          <a:lnTo>
                            <a:pt x="37" y="72"/>
                          </a:lnTo>
                          <a:lnTo>
                            <a:pt x="61" y="74"/>
                          </a:lnTo>
                          <a:close/>
                        </a:path>
                      </a:pathLst>
                    </a:custGeom>
                    <a:solidFill>
                      <a:srgbClr val="ADADAD"/>
                    </a:solidFill>
                    <a:ln w="0">
                      <a:solidFill>
                        <a:srgbClr val="ADADA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6" name="Freeform 225"/>
                    <p:cNvSpPr>
                      <a:spLocks/>
                    </p:cNvSpPr>
                    <p:nvPr/>
                  </p:nvSpPr>
                  <p:spPr bwMode="auto">
                    <a:xfrm>
                      <a:off x="1205" y="3024"/>
                      <a:ext cx="96" cy="59"/>
                    </a:xfrm>
                    <a:custGeom>
                      <a:avLst/>
                      <a:gdLst>
                        <a:gd name="T0" fmla="*/ 48 w 96"/>
                        <a:gd name="T1" fmla="*/ 59 h 59"/>
                        <a:gd name="T2" fmla="*/ 66 w 96"/>
                        <a:gd name="T3" fmla="*/ 55 h 59"/>
                        <a:gd name="T4" fmla="*/ 83 w 96"/>
                        <a:gd name="T5" fmla="*/ 50 h 59"/>
                        <a:gd name="T6" fmla="*/ 92 w 96"/>
                        <a:gd name="T7" fmla="*/ 42 h 59"/>
                        <a:gd name="T8" fmla="*/ 96 w 96"/>
                        <a:gd name="T9" fmla="*/ 33 h 59"/>
                        <a:gd name="T10" fmla="*/ 92 w 96"/>
                        <a:gd name="T11" fmla="*/ 22 h 59"/>
                        <a:gd name="T12" fmla="*/ 83 w 96"/>
                        <a:gd name="T13" fmla="*/ 11 h 59"/>
                        <a:gd name="T14" fmla="*/ 66 w 96"/>
                        <a:gd name="T15" fmla="*/ 1 h 59"/>
                        <a:gd name="T16" fmla="*/ 48 w 96"/>
                        <a:gd name="T17" fmla="*/ 0 h 59"/>
                        <a:gd name="T18" fmla="*/ 29 w 96"/>
                        <a:gd name="T19" fmla="*/ 1 h 59"/>
                        <a:gd name="T20" fmla="*/ 13 w 96"/>
                        <a:gd name="T21" fmla="*/ 11 h 59"/>
                        <a:gd name="T22" fmla="*/ 3 w 96"/>
                        <a:gd name="T23" fmla="*/ 22 h 59"/>
                        <a:gd name="T24" fmla="*/ 0 w 96"/>
                        <a:gd name="T25" fmla="*/ 33 h 59"/>
                        <a:gd name="T26" fmla="*/ 3 w 96"/>
                        <a:gd name="T27" fmla="*/ 42 h 59"/>
                        <a:gd name="T28" fmla="*/ 13 w 96"/>
                        <a:gd name="T29" fmla="*/ 50 h 59"/>
                        <a:gd name="T30" fmla="*/ 29 w 96"/>
                        <a:gd name="T31" fmla="*/ 55 h 59"/>
                        <a:gd name="T32" fmla="*/ 48 w 96"/>
                        <a:gd name="T33" fmla="*/ 59 h 59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96"/>
                        <a:gd name="T52" fmla="*/ 0 h 59"/>
                        <a:gd name="T53" fmla="*/ 96 w 96"/>
                        <a:gd name="T54" fmla="*/ 59 h 59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96" h="59">
                          <a:moveTo>
                            <a:pt x="48" y="59"/>
                          </a:moveTo>
                          <a:lnTo>
                            <a:pt x="66" y="55"/>
                          </a:lnTo>
                          <a:lnTo>
                            <a:pt x="83" y="50"/>
                          </a:lnTo>
                          <a:lnTo>
                            <a:pt x="92" y="42"/>
                          </a:lnTo>
                          <a:lnTo>
                            <a:pt x="96" y="33"/>
                          </a:lnTo>
                          <a:lnTo>
                            <a:pt x="92" y="22"/>
                          </a:lnTo>
                          <a:lnTo>
                            <a:pt x="83" y="11"/>
                          </a:lnTo>
                          <a:lnTo>
                            <a:pt x="66" y="1"/>
                          </a:lnTo>
                          <a:lnTo>
                            <a:pt x="48" y="0"/>
                          </a:lnTo>
                          <a:lnTo>
                            <a:pt x="29" y="1"/>
                          </a:lnTo>
                          <a:lnTo>
                            <a:pt x="13" y="11"/>
                          </a:lnTo>
                          <a:lnTo>
                            <a:pt x="3" y="22"/>
                          </a:lnTo>
                          <a:lnTo>
                            <a:pt x="0" y="33"/>
                          </a:lnTo>
                          <a:lnTo>
                            <a:pt x="3" y="42"/>
                          </a:lnTo>
                          <a:lnTo>
                            <a:pt x="13" y="50"/>
                          </a:lnTo>
                          <a:lnTo>
                            <a:pt x="29" y="55"/>
                          </a:lnTo>
                          <a:lnTo>
                            <a:pt x="48" y="59"/>
                          </a:lnTo>
                          <a:close/>
                        </a:path>
                      </a:pathLst>
                    </a:custGeom>
                    <a:solidFill>
                      <a:srgbClr val="C8C8C8"/>
                    </a:solidFill>
                    <a:ln w="0">
                      <a:solidFill>
                        <a:srgbClr val="C8C8C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7" name="Freeform 226"/>
                    <p:cNvSpPr>
                      <a:spLocks/>
                    </p:cNvSpPr>
                    <p:nvPr/>
                  </p:nvSpPr>
                  <p:spPr bwMode="auto">
                    <a:xfrm>
                      <a:off x="1216" y="3024"/>
                      <a:ext cx="74" cy="44"/>
                    </a:xfrm>
                    <a:custGeom>
                      <a:avLst/>
                      <a:gdLst>
                        <a:gd name="T0" fmla="*/ 37 w 74"/>
                        <a:gd name="T1" fmla="*/ 44 h 44"/>
                        <a:gd name="T2" fmla="*/ 55 w 74"/>
                        <a:gd name="T3" fmla="*/ 42 h 44"/>
                        <a:gd name="T4" fmla="*/ 68 w 74"/>
                        <a:gd name="T5" fmla="*/ 35 h 44"/>
                        <a:gd name="T6" fmla="*/ 74 w 74"/>
                        <a:gd name="T7" fmla="*/ 26 h 44"/>
                        <a:gd name="T8" fmla="*/ 68 w 74"/>
                        <a:gd name="T9" fmla="*/ 14 h 44"/>
                        <a:gd name="T10" fmla="*/ 55 w 74"/>
                        <a:gd name="T11" fmla="*/ 5 h 44"/>
                        <a:gd name="T12" fmla="*/ 37 w 74"/>
                        <a:gd name="T13" fmla="*/ 0 h 44"/>
                        <a:gd name="T14" fmla="*/ 18 w 74"/>
                        <a:gd name="T15" fmla="*/ 5 h 44"/>
                        <a:gd name="T16" fmla="*/ 5 w 74"/>
                        <a:gd name="T17" fmla="*/ 14 h 44"/>
                        <a:gd name="T18" fmla="*/ 0 w 74"/>
                        <a:gd name="T19" fmla="*/ 26 h 44"/>
                        <a:gd name="T20" fmla="*/ 5 w 74"/>
                        <a:gd name="T21" fmla="*/ 35 h 44"/>
                        <a:gd name="T22" fmla="*/ 18 w 74"/>
                        <a:gd name="T23" fmla="*/ 42 h 44"/>
                        <a:gd name="T24" fmla="*/ 37 w 74"/>
                        <a:gd name="T25" fmla="*/ 44 h 4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74"/>
                        <a:gd name="T40" fmla="*/ 0 h 44"/>
                        <a:gd name="T41" fmla="*/ 74 w 74"/>
                        <a:gd name="T42" fmla="*/ 44 h 4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74" h="44">
                          <a:moveTo>
                            <a:pt x="37" y="44"/>
                          </a:moveTo>
                          <a:lnTo>
                            <a:pt x="55" y="42"/>
                          </a:lnTo>
                          <a:lnTo>
                            <a:pt x="68" y="35"/>
                          </a:lnTo>
                          <a:lnTo>
                            <a:pt x="74" y="26"/>
                          </a:lnTo>
                          <a:lnTo>
                            <a:pt x="68" y="14"/>
                          </a:lnTo>
                          <a:lnTo>
                            <a:pt x="55" y="5"/>
                          </a:lnTo>
                          <a:lnTo>
                            <a:pt x="37" y="0"/>
                          </a:lnTo>
                          <a:lnTo>
                            <a:pt x="18" y="5"/>
                          </a:lnTo>
                          <a:lnTo>
                            <a:pt x="5" y="14"/>
                          </a:lnTo>
                          <a:lnTo>
                            <a:pt x="0" y="26"/>
                          </a:lnTo>
                          <a:lnTo>
                            <a:pt x="5" y="35"/>
                          </a:lnTo>
                          <a:lnTo>
                            <a:pt x="18" y="42"/>
                          </a:lnTo>
                          <a:lnTo>
                            <a:pt x="37" y="44"/>
                          </a:lnTo>
                          <a:close/>
                        </a:path>
                      </a:pathLst>
                    </a:custGeom>
                    <a:solidFill>
                      <a:srgbClr val="E4E4E4"/>
                    </a:solidFill>
                    <a:ln w="0">
                      <a:solidFill>
                        <a:srgbClr val="E4E4E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8" name="Freeform 227"/>
                    <p:cNvSpPr>
                      <a:spLocks/>
                    </p:cNvSpPr>
                    <p:nvPr/>
                  </p:nvSpPr>
                  <p:spPr bwMode="auto">
                    <a:xfrm>
                      <a:off x="1236" y="3033"/>
                      <a:ext cx="50" cy="30"/>
                    </a:xfrm>
                    <a:custGeom>
                      <a:avLst/>
                      <a:gdLst>
                        <a:gd name="T0" fmla="*/ 26 w 50"/>
                        <a:gd name="T1" fmla="*/ 30 h 30"/>
                        <a:gd name="T2" fmla="*/ 33 w 50"/>
                        <a:gd name="T3" fmla="*/ 30 h 30"/>
                        <a:gd name="T4" fmla="*/ 39 w 50"/>
                        <a:gd name="T5" fmla="*/ 28 h 30"/>
                        <a:gd name="T6" fmla="*/ 45 w 50"/>
                        <a:gd name="T7" fmla="*/ 24 h 30"/>
                        <a:gd name="T8" fmla="*/ 48 w 50"/>
                        <a:gd name="T9" fmla="*/ 22 h 30"/>
                        <a:gd name="T10" fmla="*/ 50 w 50"/>
                        <a:gd name="T11" fmla="*/ 17 h 30"/>
                        <a:gd name="T12" fmla="*/ 48 w 50"/>
                        <a:gd name="T13" fmla="*/ 13 h 30"/>
                        <a:gd name="T14" fmla="*/ 45 w 50"/>
                        <a:gd name="T15" fmla="*/ 9 h 30"/>
                        <a:gd name="T16" fmla="*/ 39 w 50"/>
                        <a:gd name="T17" fmla="*/ 4 h 30"/>
                        <a:gd name="T18" fmla="*/ 33 w 50"/>
                        <a:gd name="T19" fmla="*/ 2 h 30"/>
                        <a:gd name="T20" fmla="*/ 26 w 50"/>
                        <a:gd name="T21" fmla="*/ 0 h 30"/>
                        <a:gd name="T22" fmla="*/ 17 w 50"/>
                        <a:gd name="T23" fmla="*/ 2 h 30"/>
                        <a:gd name="T24" fmla="*/ 11 w 50"/>
                        <a:gd name="T25" fmla="*/ 4 h 30"/>
                        <a:gd name="T26" fmla="*/ 6 w 50"/>
                        <a:gd name="T27" fmla="*/ 9 h 30"/>
                        <a:gd name="T28" fmla="*/ 2 w 50"/>
                        <a:gd name="T29" fmla="*/ 13 h 30"/>
                        <a:gd name="T30" fmla="*/ 0 w 50"/>
                        <a:gd name="T31" fmla="*/ 17 h 30"/>
                        <a:gd name="T32" fmla="*/ 2 w 50"/>
                        <a:gd name="T33" fmla="*/ 22 h 30"/>
                        <a:gd name="T34" fmla="*/ 6 w 50"/>
                        <a:gd name="T35" fmla="*/ 24 h 30"/>
                        <a:gd name="T36" fmla="*/ 11 w 50"/>
                        <a:gd name="T37" fmla="*/ 28 h 30"/>
                        <a:gd name="T38" fmla="*/ 17 w 50"/>
                        <a:gd name="T39" fmla="*/ 30 h 30"/>
                        <a:gd name="T40" fmla="*/ 26 w 50"/>
                        <a:gd name="T41" fmla="*/ 30 h 3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50"/>
                        <a:gd name="T64" fmla="*/ 0 h 30"/>
                        <a:gd name="T65" fmla="*/ 50 w 50"/>
                        <a:gd name="T66" fmla="*/ 30 h 3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50" h="30">
                          <a:moveTo>
                            <a:pt x="26" y="30"/>
                          </a:moveTo>
                          <a:lnTo>
                            <a:pt x="33" y="30"/>
                          </a:lnTo>
                          <a:lnTo>
                            <a:pt x="39" y="28"/>
                          </a:lnTo>
                          <a:lnTo>
                            <a:pt x="45" y="24"/>
                          </a:lnTo>
                          <a:lnTo>
                            <a:pt x="48" y="22"/>
                          </a:lnTo>
                          <a:lnTo>
                            <a:pt x="50" y="17"/>
                          </a:lnTo>
                          <a:lnTo>
                            <a:pt x="48" y="13"/>
                          </a:lnTo>
                          <a:lnTo>
                            <a:pt x="45" y="9"/>
                          </a:lnTo>
                          <a:lnTo>
                            <a:pt x="39" y="4"/>
                          </a:lnTo>
                          <a:lnTo>
                            <a:pt x="33" y="2"/>
                          </a:lnTo>
                          <a:lnTo>
                            <a:pt x="26" y="0"/>
                          </a:lnTo>
                          <a:lnTo>
                            <a:pt x="17" y="2"/>
                          </a:lnTo>
                          <a:lnTo>
                            <a:pt x="11" y="4"/>
                          </a:lnTo>
                          <a:lnTo>
                            <a:pt x="6" y="9"/>
                          </a:lnTo>
                          <a:lnTo>
                            <a:pt x="2" y="13"/>
                          </a:lnTo>
                          <a:lnTo>
                            <a:pt x="0" y="17"/>
                          </a:lnTo>
                          <a:lnTo>
                            <a:pt x="2" y="22"/>
                          </a:lnTo>
                          <a:lnTo>
                            <a:pt x="6" y="24"/>
                          </a:lnTo>
                          <a:lnTo>
                            <a:pt x="11" y="28"/>
                          </a:lnTo>
                          <a:lnTo>
                            <a:pt x="17" y="30"/>
                          </a:lnTo>
                          <a:lnTo>
                            <a:pt x="26" y="3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9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0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1303" y="3331"/>
                      <a:ext cx="308" cy="308"/>
                    </a:xfrm>
                    <a:custGeom>
                      <a:avLst/>
                      <a:gdLst>
                        <a:gd name="T0" fmla="*/ 137 w 308"/>
                        <a:gd name="T1" fmla="*/ 308 h 308"/>
                        <a:gd name="T2" fmla="*/ 102 w 308"/>
                        <a:gd name="T3" fmla="*/ 305 h 308"/>
                        <a:gd name="T4" fmla="*/ 72 w 308"/>
                        <a:gd name="T5" fmla="*/ 295 h 308"/>
                        <a:gd name="T6" fmla="*/ 48 w 308"/>
                        <a:gd name="T7" fmla="*/ 282 h 308"/>
                        <a:gd name="T8" fmla="*/ 31 w 308"/>
                        <a:gd name="T9" fmla="*/ 269 h 308"/>
                        <a:gd name="T10" fmla="*/ 18 w 308"/>
                        <a:gd name="T11" fmla="*/ 254 h 308"/>
                        <a:gd name="T12" fmla="*/ 9 w 308"/>
                        <a:gd name="T13" fmla="*/ 241 h 308"/>
                        <a:gd name="T14" fmla="*/ 4 w 308"/>
                        <a:gd name="T15" fmla="*/ 230 h 308"/>
                        <a:gd name="T16" fmla="*/ 0 w 308"/>
                        <a:gd name="T17" fmla="*/ 223 h 308"/>
                        <a:gd name="T18" fmla="*/ 0 w 308"/>
                        <a:gd name="T19" fmla="*/ 219 h 308"/>
                        <a:gd name="T20" fmla="*/ 0 w 308"/>
                        <a:gd name="T21" fmla="*/ 0 h 308"/>
                        <a:gd name="T22" fmla="*/ 308 w 308"/>
                        <a:gd name="T23" fmla="*/ 2 h 308"/>
                        <a:gd name="T24" fmla="*/ 308 w 308"/>
                        <a:gd name="T25" fmla="*/ 199 h 308"/>
                        <a:gd name="T26" fmla="*/ 300 w 308"/>
                        <a:gd name="T27" fmla="*/ 214 h 308"/>
                        <a:gd name="T28" fmla="*/ 295 w 308"/>
                        <a:gd name="T29" fmla="*/ 228 h 308"/>
                        <a:gd name="T30" fmla="*/ 287 w 308"/>
                        <a:gd name="T31" fmla="*/ 241 h 308"/>
                        <a:gd name="T32" fmla="*/ 282 w 308"/>
                        <a:gd name="T33" fmla="*/ 249 h 308"/>
                        <a:gd name="T34" fmla="*/ 280 w 308"/>
                        <a:gd name="T35" fmla="*/ 253 h 308"/>
                        <a:gd name="T36" fmla="*/ 265 w 308"/>
                        <a:gd name="T37" fmla="*/ 267 h 308"/>
                        <a:gd name="T38" fmla="*/ 245 w 308"/>
                        <a:gd name="T39" fmla="*/ 279 h 308"/>
                        <a:gd name="T40" fmla="*/ 220 w 308"/>
                        <a:gd name="T41" fmla="*/ 288 h 308"/>
                        <a:gd name="T42" fmla="*/ 196 w 308"/>
                        <a:gd name="T43" fmla="*/ 295 h 308"/>
                        <a:gd name="T44" fmla="*/ 174 w 308"/>
                        <a:gd name="T45" fmla="*/ 301 h 308"/>
                        <a:gd name="T46" fmla="*/ 156 w 308"/>
                        <a:gd name="T47" fmla="*/ 305 h 308"/>
                        <a:gd name="T48" fmla="*/ 143 w 308"/>
                        <a:gd name="T49" fmla="*/ 308 h 308"/>
                        <a:gd name="T50" fmla="*/ 137 w 308"/>
                        <a:gd name="T51" fmla="*/ 308 h 30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8"/>
                        <a:gd name="T79" fmla="*/ 0 h 308"/>
                        <a:gd name="T80" fmla="*/ 308 w 308"/>
                        <a:gd name="T81" fmla="*/ 308 h 30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8" h="308">
                          <a:moveTo>
                            <a:pt x="137" y="308"/>
                          </a:moveTo>
                          <a:lnTo>
                            <a:pt x="102" y="305"/>
                          </a:lnTo>
                          <a:lnTo>
                            <a:pt x="72" y="295"/>
                          </a:lnTo>
                          <a:lnTo>
                            <a:pt x="48" y="282"/>
                          </a:lnTo>
                          <a:lnTo>
                            <a:pt x="31" y="269"/>
                          </a:lnTo>
                          <a:lnTo>
                            <a:pt x="18" y="254"/>
                          </a:lnTo>
                          <a:lnTo>
                            <a:pt x="9" y="241"/>
                          </a:lnTo>
                          <a:lnTo>
                            <a:pt x="4" y="230"/>
                          </a:lnTo>
                          <a:lnTo>
                            <a:pt x="0" y="223"/>
                          </a:lnTo>
                          <a:lnTo>
                            <a:pt x="0" y="219"/>
                          </a:lnTo>
                          <a:lnTo>
                            <a:pt x="0" y="0"/>
                          </a:lnTo>
                          <a:lnTo>
                            <a:pt x="308" y="2"/>
                          </a:lnTo>
                          <a:lnTo>
                            <a:pt x="308" y="199"/>
                          </a:lnTo>
                          <a:lnTo>
                            <a:pt x="300" y="214"/>
                          </a:lnTo>
                          <a:lnTo>
                            <a:pt x="295" y="228"/>
                          </a:lnTo>
                          <a:lnTo>
                            <a:pt x="287" y="241"/>
                          </a:lnTo>
                          <a:lnTo>
                            <a:pt x="282" y="249"/>
                          </a:lnTo>
                          <a:lnTo>
                            <a:pt x="280" y="253"/>
                          </a:lnTo>
                          <a:lnTo>
                            <a:pt x="265" y="267"/>
                          </a:lnTo>
                          <a:lnTo>
                            <a:pt x="245" y="279"/>
                          </a:lnTo>
                          <a:lnTo>
                            <a:pt x="220" y="288"/>
                          </a:lnTo>
                          <a:lnTo>
                            <a:pt x="196" y="295"/>
                          </a:lnTo>
                          <a:lnTo>
                            <a:pt x="174" y="301"/>
                          </a:lnTo>
                          <a:lnTo>
                            <a:pt x="156" y="305"/>
                          </a:lnTo>
                          <a:lnTo>
                            <a:pt x="143" y="308"/>
                          </a:lnTo>
                          <a:lnTo>
                            <a:pt x="137" y="308"/>
                          </a:lnTo>
                          <a:close/>
                        </a:path>
                      </a:pathLst>
                    </a:custGeom>
                    <a:solidFill>
                      <a:srgbClr val="1A1A1A"/>
                    </a:solidFill>
                    <a:ln w="0">
                      <a:solidFill>
                        <a:srgbClr val="1A1A1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" name="Freeform 231"/>
                    <p:cNvSpPr>
                      <a:spLocks/>
                    </p:cNvSpPr>
                    <p:nvPr/>
                  </p:nvSpPr>
                  <p:spPr bwMode="auto">
                    <a:xfrm>
                      <a:off x="1320" y="3331"/>
                      <a:ext cx="278" cy="306"/>
                    </a:xfrm>
                    <a:custGeom>
                      <a:avLst/>
                      <a:gdLst>
                        <a:gd name="T0" fmla="*/ 127 w 278"/>
                        <a:gd name="T1" fmla="*/ 306 h 306"/>
                        <a:gd name="T2" fmla="*/ 94 w 278"/>
                        <a:gd name="T3" fmla="*/ 303 h 306"/>
                        <a:gd name="T4" fmla="*/ 66 w 278"/>
                        <a:gd name="T5" fmla="*/ 295 h 306"/>
                        <a:gd name="T6" fmla="*/ 46 w 278"/>
                        <a:gd name="T7" fmla="*/ 286 h 306"/>
                        <a:gd name="T8" fmla="*/ 29 w 278"/>
                        <a:gd name="T9" fmla="*/ 273 h 306"/>
                        <a:gd name="T10" fmla="*/ 16 w 278"/>
                        <a:gd name="T11" fmla="*/ 260 h 306"/>
                        <a:gd name="T12" fmla="*/ 9 w 278"/>
                        <a:gd name="T13" fmla="*/ 249 h 306"/>
                        <a:gd name="T14" fmla="*/ 3 w 278"/>
                        <a:gd name="T15" fmla="*/ 238 h 306"/>
                        <a:gd name="T16" fmla="*/ 1 w 278"/>
                        <a:gd name="T17" fmla="*/ 232 h 306"/>
                        <a:gd name="T18" fmla="*/ 0 w 278"/>
                        <a:gd name="T19" fmla="*/ 228 h 306"/>
                        <a:gd name="T20" fmla="*/ 0 w 278"/>
                        <a:gd name="T21" fmla="*/ 0 h 306"/>
                        <a:gd name="T22" fmla="*/ 278 w 278"/>
                        <a:gd name="T23" fmla="*/ 2 h 306"/>
                        <a:gd name="T24" fmla="*/ 278 w 278"/>
                        <a:gd name="T25" fmla="*/ 191 h 306"/>
                        <a:gd name="T26" fmla="*/ 272 w 278"/>
                        <a:gd name="T27" fmla="*/ 206 h 306"/>
                        <a:gd name="T28" fmla="*/ 267 w 278"/>
                        <a:gd name="T29" fmla="*/ 219 h 306"/>
                        <a:gd name="T30" fmla="*/ 261 w 278"/>
                        <a:gd name="T31" fmla="*/ 232 h 306"/>
                        <a:gd name="T32" fmla="*/ 255 w 278"/>
                        <a:gd name="T33" fmla="*/ 240 h 306"/>
                        <a:gd name="T34" fmla="*/ 254 w 278"/>
                        <a:gd name="T35" fmla="*/ 243 h 306"/>
                        <a:gd name="T36" fmla="*/ 241 w 278"/>
                        <a:gd name="T37" fmla="*/ 256 h 306"/>
                        <a:gd name="T38" fmla="*/ 222 w 278"/>
                        <a:gd name="T39" fmla="*/ 269 h 306"/>
                        <a:gd name="T40" fmla="*/ 202 w 278"/>
                        <a:gd name="T41" fmla="*/ 280 h 306"/>
                        <a:gd name="T42" fmla="*/ 179 w 278"/>
                        <a:gd name="T43" fmla="*/ 290 h 306"/>
                        <a:gd name="T44" fmla="*/ 159 w 278"/>
                        <a:gd name="T45" fmla="*/ 297 h 306"/>
                        <a:gd name="T46" fmla="*/ 142 w 278"/>
                        <a:gd name="T47" fmla="*/ 303 h 306"/>
                        <a:gd name="T48" fmla="*/ 131 w 278"/>
                        <a:gd name="T49" fmla="*/ 306 h 306"/>
                        <a:gd name="T50" fmla="*/ 127 w 278"/>
                        <a:gd name="T51" fmla="*/ 306 h 30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78"/>
                        <a:gd name="T79" fmla="*/ 0 h 306"/>
                        <a:gd name="T80" fmla="*/ 278 w 278"/>
                        <a:gd name="T81" fmla="*/ 306 h 306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78" h="306">
                          <a:moveTo>
                            <a:pt x="127" y="306"/>
                          </a:moveTo>
                          <a:lnTo>
                            <a:pt x="94" y="303"/>
                          </a:lnTo>
                          <a:lnTo>
                            <a:pt x="66" y="295"/>
                          </a:lnTo>
                          <a:lnTo>
                            <a:pt x="46" y="286"/>
                          </a:lnTo>
                          <a:lnTo>
                            <a:pt x="29" y="273"/>
                          </a:lnTo>
                          <a:lnTo>
                            <a:pt x="16" y="260"/>
                          </a:lnTo>
                          <a:lnTo>
                            <a:pt x="9" y="249"/>
                          </a:lnTo>
                          <a:lnTo>
                            <a:pt x="3" y="238"/>
                          </a:lnTo>
                          <a:lnTo>
                            <a:pt x="1" y="232"/>
                          </a:lnTo>
                          <a:lnTo>
                            <a:pt x="0" y="228"/>
                          </a:lnTo>
                          <a:lnTo>
                            <a:pt x="0" y="0"/>
                          </a:lnTo>
                          <a:lnTo>
                            <a:pt x="278" y="2"/>
                          </a:lnTo>
                          <a:lnTo>
                            <a:pt x="278" y="191"/>
                          </a:lnTo>
                          <a:lnTo>
                            <a:pt x="272" y="206"/>
                          </a:lnTo>
                          <a:lnTo>
                            <a:pt x="267" y="219"/>
                          </a:lnTo>
                          <a:lnTo>
                            <a:pt x="261" y="232"/>
                          </a:lnTo>
                          <a:lnTo>
                            <a:pt x="255" y="240"/>
                          </a:lnTo>
                          <a:lnTo>
                            <a:pt x="254" y="243"/>
                          </a:lnTo>
                          <a:lnTo>
                            <a:pt x="241" y="256"/>
                          </a:lnTo>
                          <a:lnTo>
                            <a:pt x="222" y="269"/>
                          </a:lnTo>
                          <a:lnTo>
                            <a:pt x="202" y="280"/>
                          </a:lnTo>
                          <a:lnTo>
                            <a:pt x="179" y="290"/>
                          </a:lnTo>
                          <a:lnTo>
                            <a:pt x="159" y="297"/>
                          </a:lnTo>
                          <a:lnTo>
                            <a:pt x="142" y="303"/>
                          </a:lnTo>
                          <a:lnTo>
                            <a:pt x="131" y="306"/>
                          </a:lnTo>
                          <a:lnTo>
                            <a:pt x="127" y="306"/>
                          </a:ln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0">
                      <a:solidFill>
                        <a:srgbClr val="33333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" name="Freeform 232"/>
                    <p:cNvSpPr>
                      <a:spLocks/>
                    </p:cNvSpPr>
                    <p:nvPr/>
                  </p:nvSpPr>
                  <p:spPr bwMode="auto">
                    <a:xfrm>
                      <a:off x="1338" y="3331"/>
                      <a:ext cx="249" cy="306"/>
                    </a:xfrm>
                    <a:custGeom>
                      <a:avLst/>
                      <a:gdLst>
                        <a:gd name="T0" fmla="*/ 115 w 249"/>
                        <a:gd name="T1" fmla="*/ 306 h 306"/>
                        <a:gd name="T2" fmla="*/ 82 w 249"/>
                        <a:gd name="T3" fmla="*/ 303 h 306"/>
                        <a:gd name="T4" fmla="*/ 56 w 249"/>
                        <a:gd name="T5" fmla="*/ 295 h 306"/>
                        <a:gd name="T6" fmla="*/ 35 w 249"/>
                        <a:gd name="T7" fmla="*/ 284 h 306"/>
                        <a:gd name="T8" fmla="*/ 20 w 249"/>
                        <a:gd name="T9" fmla="*/ 271 h 306"/>
                        <a:gd name="T10" fmla="*/ 11 w 249"/>
                        <a:gd name="T11" fmla="*/ 260 h 306"/>
                        <a:gd name="T12" fmla="*/ 4 w 249"/>
                        <a:gd name="T13" fmla="*/ 249 h 306"/>
                        <a:gd name="T14" fmla="*/ 0 w 249"/>
                        <a:gd name="T15" fmla="*/ 241 h 306"/>
                        <a:gd name="T16" fmla="*/ 0 w 249"/>
                        <a:gd name="T17" fmla="*/ 240 h 306"/>
                        <a:gd name="T18" fmla="*/ 0 w 249"/>
                        <a:gd name="T19" fmla="*/ 0 h 306"/>
                        <a:gd name="T20" fmla="*/ 249 w 249"/>
                        <a:gd name="T21" fmla="*/ 2 h 306"/>
                        <a:gd name="T22" fmla="*/ 249 w 249"/>
                        <a:gd name="T23" fmla="*/ 186 h 306"/>
                        <a:gd name="T24" fmla="*/ 243 w 249"/>
                        <a:gd name="T25" fmla="*/ 197 h 306"/>
                        <a:gd name="T26" fmla="*/ 237 w 249"/>
                        <a:gd name="T27" fmla="*/ 210 h 306"/>
                        <a:gd name="T28" fmla="*/ 232 w 249"/>
                        <a:gd name="T29" fmla="*/ 223 h 306"/>
                        <a:gd name="T30" fmla="*/ 228 w 249"/>
                        <a:gd name="T31" fmla="*/ 230 h 306"/>
                        <a:gd name="T32" fmla="*/ 226 w 249"/>
                        <a:gd name="T33" fmla="*/ 234 h 306"/>
                        <a:gd name="T34" fmla="*/ 215 w 249"/>
                        <a:gd name="T35" fmla="*/ 245 h 306"/>
                        <a:gd name="T36" fmla="*/ 198 w 249"/>
                        <a:gd name="T37" fmla="*/ 258 h 306"/>
                        <a:gd name="T38" fmla="*/ 180 w 249"/>
                        <a:gd name="T39" fmla="*/ 271 h 306"/>
                        <a:gd name="T40" fmla="*/ 161 w 249"/>
                        <a:gd name="T41" fmla="*/ 282 h 306"/>
                        <a:gd name="T42" fmla="*/ 145 w 249"/>
                        <a:gd name="T43" fmla="*/ 292 h 306"/>
                        <a:gd name="T44" fmla="*/ 130 w 249"/>
                        <a:gd name="T45" fmla="*/ 299 h 306"/>
                        <a:gd name="T46" fmla="*/ 119 w 249"/>
                        <a:gd name="T47" fmla="*/ 305 h 306"/>
                        <a:gd name="T48" fmla="*/ 115 w 249"/>
                        <a:gd name="T49" fmla="*/ 306 h 30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49"/>
                        <a:gd name="T76" fmla="*/ 0 h 306"/>
                        <a:gd name="T77" fmla="*/ 249 w 249"/>
                        <a:gd name="T78" fmla="*/ 306 h 306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49" h="306">
                          <a:moveTo>
                            <a:pt x="115" y="306"/>
                          </a:moveTo>
                          <a:lnTo>
                            <a:pt x="82" y="303"/>
                          </a:lnTo>
                          <a:lnTo>
                            <a:pt x="56" y="295"/>
                          </a:lnTo>
                          <a:lnTo>
                            <a:pt x="35" y="284"/>
                          </a:lnTo>
                          <a:lnTo>
                            <a:pt x="20" y="271"/>
                          </a:lnTo>
                          <a:lnTo>
                            <a:pt x="11" y="260"/>
                          </a:lnTo>
                          <a:lnTo>
                            <a:pt x="4" y="249"/>
                          </a:lnTo>
                          <a:lnTo>
                            <a:pt x="0" y="241"/>
                          </a:lnTo>
                          <a:lnTo>
                            <a:pt x="0" y="240"/>
                          </a:lnTo>
                          <a:lnTo>
                            <a:pt x="0" y="0"/>
                          </a:lnTo>
                          <a:lnTo>
                            <a:pt x="249" y="2"/>
                          </a:lnTo>
                          <a:lnTo>
                            <a:pt x="249" y="186"/>
                          </a:lnTo>
                          <a:lnTo>
                            <a:pt x="243" y="197"/>
                          </a:lnTo>
                          <a:lnTo>
                            <a:pt x="237" y="210"/>
                          </a:lnTo>
                          <a:lnTo>
                            <a:pt x="232" y="223"/>
                          </a:lnTo>
                          <a:lnTo>
                            <a:pt x="228" y="230"/>
                          </a:lnTo>
                          <a:lnTo>
                            <a:pt x="226" y="234"/>
                          </a:lnTo>
                          <a:lnTo>
                            <a:pt x="215" y="245"/>
                          </a:lnTo>
                          <a:lnTo>
                            <a:pt x="198" y="258"/>
                          </a:lnTo>
                          <a:lnTo>
                            <a:pt x="180" y="271"/>
                          </a:lnTo>
                          <a:lnTo>
                            <a:pt x="161" y="282"/>
                          </a:lnTo>
                          <a:lnTo>
                            <a:pt x="145" y="292"/>
                          </a:lnTo>
                          <a:lnTo>
                            <a:pt x="130" y="299"/>
                          </a:lnTo>
                          <a:lnTo>
                            <a:pt x="119" y="305"/>
                          </a:lnTo>
                          <a:lnTo>
                            <a:pt x="115" y="306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0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" name="Freeform 233"/>
                    <p:cNvSpPr>
                      <a:spLocks/>
                    </p:cNvSpPr>
                    <p:nvPr/>
                  </p:nvSpPr>
                  <p:spPr bwMode="auto">
                    <a:xfrm>
                      <a:off x="1355" y="3333"/>
                      <a:ext cx="219" cy="303"/>
                    </a:xfrm>
                    <a:custGeom>
                      <a:avLst/>
                      <a:gdLst>
                        <a:gd name="T0" fmla="*/ 105 w 219"/>
                        <a:gd name="T1" fmla="*/ 303 h 303"/>
                        <a:gd name="T2" fmla="*/ 76 w 219"/>
                        <a:gd name="T3" fmla="*/ 301 h 303"/>
                        <a:gd name="T4" fmla="*/ 52 w 219"/>
                        <a:gd name="T5" fmla="*/ 293 h 303"/>
                        <a:gd name="T6" fmla="*/ 33 w 219"/>
                        <a:gd name="T7" fmla="*/ 284 h 303"/>
                        <a:gd name="T8" fmla="*/ 20 w 219"/>
                        <a:gd name="T9" fmla="*/ 275 h 303"/>
                        <a:gd name="T10" fmla="*/ 11 w 219"/>
                        <a:gd name="T11" fmla="*/ 264 h 303"/>
                        <a:gd name="T12" fmla="*/ 3 w 219"/>
                        <a:gd name="T13" fmla="*/ 254 h 303"/>
                        <a:gd name="T14" fmla="*/ 2 w 219"/>
                        <a:gd name="T15" fmla="*/ 249 h 303"/>
                        <a:gd name="T16" fmla="*/ 0 w 219"/>
                        <a:gd name="T17" fmla="*/ 247 h 303"/>
                        <a:gd name="T18" fmla="*/ 0 w 219"/>
                        <a:gd name="T19" fmla="*/ 0 h 303"/>
                        <a:gd name="T20" fmla="*/ 219 w 219"/>
                        <a:gd name="T21" fmla="*/ 0 h 303"/>
                        <a:gd name="T22" fmla="*/ 219 w 219"/>
                        <a:gd name="T23" fmla="*/ 176 h 303"/>
                        <a:gd name="T24" fmla="*/ 215 w 219"/>
                        <a:gd name="T25" fmla="*/ 188 h 303"/>
                        <a:gd name="T26" fmla="*/ 209 w 219"/>
                        <a:gd name="T27" fmla="*/ 201 h 303"/>
                        <a:gd name="T28" fmla="*/ 206 w 219"/>
                        <a:gd name="T29" fmla="*/ 210 h 303"/>
                        <a:gd name="T30" fmla="*/ 202 w 219"/>
                        <a:gd name="T31" fmla="*/ 219 h 303"/>
                        <a:gd name="T32" fmla="*/ 200 w 219"/>
                        <a:gd name="T33" fmla="*/ 223 h 303"/>
                        <a:gd name="T34" fmla="*/ 191 w 219"/>
                        <a:gd name="T35" fmla="*/ 234 h 303"/>
                        <a:gd name="T36" fmla="*/ 176 w 219"/>
                        <a:gd name="T37" fmla="*/ 247 h 303"/>
                        <a:gd name="T38" fmla="*/ 161 w 219"/>
                        <a:gd name="T39" fmla="*/ 260 h 303"/>
                        <a:gd name="T40" fmla="*/ 144 w 219"/>
                        <a:gd name="T41" fmla="*/ 273 h 303"/>
                        <a:gd name="T42" fmla="*/ 130 w 219"/>
                        <a:gd name="T43" fmla="*/ 284 h 303"/>
                        <a:gd name="T44" fmla="*/ 117 w 219"/>
                        <a:gd name="T45" fmla="*/ 295 h 303"/>
                        <a:gd name="T46" fmla="*/ 109 w 219"/>
                        <a:gd name="T47" fmla="*/ 301 h 303"/>
                        <a:gd name="T48" fmla="*/ 105 w 219"/>
                        <a:gd name="T49" fmla="*/ 303 h 30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9"/>
                        <a:gd name="T76" fmla="*/ 0 h 303"/>
                        <a:gd name="T77" fmla="*/ 219 w 219"/>
                        <a:gd name="T78" fmla="*/ 303 h 30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9" h="303">
                          <a:moveTo>
                            <a:pt x="105" y="303"/>
                          </a:moveTo>
                          <a:lnTo>
                            <a:pt x="76" y="301"/>
                          </a:lnTo>
                          <a:lnTo>
                            <a:pt x="52" y="293"/>
                          </a:lnTo>
                          <a:lnTo>
                            <a:pt x="33" y="284"/>
                          </a:lnTo>
                          <a:lnTo>
                            <a:pt x="20" y="275"/>
                          </a:lnTo>
                          <a:lnTo>
                            <a:pt x="11" y="264"/>
                          </a:lnTo>
                          <a:lnTo>
                            <a:pt x="3" y="254"/>
                          </a:lnTo>
                          <a:lnTo>
                            <a:pt x="2" y="249"/>
                          </a:lnTo>
                          <a:lnTo>
                            <a:pt x="0" y="247"/>
                          </a:lnTo>
                          <a:lnTo>
                            <a:pt x="0" y="0"/>
                          </a:lnTo>
                          <a:lnTo>
                            <a:pt x="219" y="0"/>
                          </a:lnTo>
                          <a:lnTo>
                            <a:pt x="219" y="176"/>
                          </a:lnTo>
                          <a:lnTo>
                            <a:pt x="215" y="188"/>
                          </a:lnTo>
                          <a:lnTo>
                            <a:pt x="209" y="201"/>
                          </a:lnTo>
                          <a:lnTo>
                            <a:pt x="206" y="210"/>
                          </a:lnTo>
                          <a:lnTo>
                            <a:pt x="202" y="219"/>
                          </a:lnTo>
                          <a:lnTo>
                            <a:pt x="200" y="223"/>
                          </a:lnTo>
                          <a:lnTo>
                            <a:pt x="191" y="234"/>
                          </a:lnTo>
                          <a:lnTo>
                            <a:pt x="176" y="247"/>
                          </a:lnTo>
                          <a:lnTo>
                            <a:pt x="161" y="260"/>
                          </a:lnTo>
                          <a:lnTo>
                            <a:pt x="144" y="273"/>
                          </a:lnTo>
                          <a:lnTo>
                            <a:pt x="130" y="284"/>
                          </a:lnTo>
                          <a:lnTo>
                            <a:pt x="117" y="295"/>
                          </a:lnTo>
                          <a:lnTo>
                            <a:pt x="109" y="301"/>
                          </a:lnTo>
                          <a:lnTo>
                            <a:pt x="105" y="303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0">
                      <a:solidFill>
                        <a:srgbClr val="66666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" name="Freeform 234"/>
                    <p:cNvSpPr>
                      <a:spLocks/>
                    </p:cNvSpPr>
                    <p:nvPr/>
                  </p:nvSpPr>
                  <p:spPr bwMode="auto">
                    <a:xfrm>
                      <a:off x="1373" y="3333"/>
                      <a:ext cx="189" cy="303"/>
                    </a:xfrm>
                    <a:custGeom>
                      <a:avLst/>
                      <a:gdLst>
                        <a:gd name="T0" fmla="*/ 95 w 189"/>
                        <a:gd name="T1" fmla="*/ 303 h 303"/>
                        <a:gd name="T2" fmla="*/ 65 w 189"/>
                        <a:gd name="T3" fmla="*/ 299 h 303"/>
                        <a:gd name="T4" fmla="*/ 41 w 189"/>
                        <a:gd name="T5" fmla="*/ 293 h 303"/>
                        <a:gd name="T6" fmla="*/ 24 w 189"/>
                        <a:gd name="T7" fmla="*/ 284 h 303"/>
                        <a:gd name="T8" fmla="*/ 11 w 189"/>
                        <a:gd name="T9" fmla="*/ 275 h 303"/>
                        <a:gd name="T10" fmla="*/ 4 w 189"/>
                        <a:gd name="T11" fmla="*/ 265 h 303"/>
                        <a:gd name="T12" fmla="*/ 0 w 189"/>
                        <a:gd name="T13" fmla="*/ 258 h 303"/>
                        <a:gd name="T14" fmla="*/ 0 w 189"/>
                        <a:gd name="T15" fmla="*/ 256 h 303"/>
                        <a:gd name="T16" fmla="*/ 0 w 189"/>
                        <a:gd name="T17" fmla="*/ 0 h 303"/>
                        <a:gd name="T18" fmla="*/ 189 w 189"/>
                        <a:gd name="T19" fmla="*/ 0 h 303"/>
                        <a:gd name="T20" fmla="*/ 189 w 189"/>
                        <a:gd name="T21" fmla="*/ 169 h 303"/>
                        <a:gd name="T22" fmla="*/ 184 w 189"/>
                        <a:gd name="T23" fmla="*/ 182 h 303"/>
                        <a:gd name="T24" fmla="*/ 178 w 189"/>
                        <a:gd name="T25" fmla="*/ 197 h 303"/>
                        <a:gd name="T26" fmla="*/ 175 w 189"/>
                        <a:gd name="T27" fmla="*/ 208 h 303"/>
                        <a:gd name="T28" fmla="*/ 173 w 189"/>
                        <a:gd name="T29" fmla="*/ 212 h 303"/>
                        <a:gd name="T30" fmla="*/ 165 w 189"/>
                        <a:gd name="T31" fmla="*/ 223 h 303"/>
                        <a:gd name="T32" fmla="*/ 154 w 189"/>
                        <a:gd name="T33" fmla="*/ 236 h 303"/>
                        <a:gd name="T34" fmla="*/ 141 w 189"/>
                        <a:gd name="T35" fmla="*/ 251 h 303"/>
                        <a:gd name="T36" fmla="*/ 126 w 189"/>
                        <a:gd name="T37" fmla="*/ 265 h 303"/>
                        <a:gd name="T38" fmla="*/ 115 w 189"/>
                        <a:gd name="T39" fmla="*/ 280 h 303"/>
                        <a:gd name="T40" fmla="*/ 104 w 189"/>
                        <a:gd name="T41" fmla="*/ 291 h 303"/>
                        <a:gd name="T42" fmla="*/ 97 w 189"/>
                        <a:gd name="T43" fmla="*/ 299 h 303"/>
                        <a:gd name="T44" fmla="*/ 95 w 189"/>
                        <a:gd name="T45" fmla="*/ 303 h 303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9"/>
                        <a:gd name="T70" fmla="*/ 0 h 303"/>
                        <a:gd name="T71" fmla="*/ 189 w 189"/>
                        <a:gd name="T72" fmla="*/ 303 h 303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9" h="303">
                          <a:moveTo>
                            <a:pt x="95" y="303"/>
                          </a:moveTo>
                          <a:lnTo>
                            <a:pt x="65" y="299"/>
                          </a:lnTo>
                          <a:lnTo>
                            <a:pt x="41" y="293"/>
                          </a:lnTo>
                          <a:lnTo>
                            <a:pt x="24" y="284"/>
                          </a:lnTo>
                          <a:lnTo>
                            <a:pt x="11" y="275"/>
                          </a:lnTo>
                          <a:lnTo>
                            <a:pt x="4" y="265"/>
                          </a:lnTo>
                          <a:lnTo>
                            <a:pt x="0" y="258"/>
                          </a:lnTo>
                          <a:lnTo>
                            <a:pt x="0" y="256"/>
                          </a:lnTo>
                          <a:lnTo>
                            <a:pt x="0" y="0"/>
                          </a:lnTo>
                          <a:lnTo>
                            <a:pt x="189" y="0"/>
                          </a:lnTo>
                          <a:lnTo>
                            <a:pt x="189" y="169"/>
                          </a:lnTo>
                          <a:lnTo>
                            <a:pt x="184" y="182"/>
                          </a:lnTo>
                          <a:lnTo>
                            <a:pt x="178" y="197"/>
                          </a:lnTo>
                          <a:lnTo>
                            <a:pt x="175" y="208"/>
                          </a:lnTo>
                          <a:lnTo>
                            <a:pt x="173" y="212"/>
                          </a:lnTo>
                          <a:lnTo>
                            <a:pt x="165" y="223"/>
                          </a:lnTo>
                          <a:lnTo>
                            <a:pt x="154" y="236"/>
                          </a:lnTo>
                          <a:lnTo>
                            <a:pt x="141" y="251"/>
                          </a:lnTo>
                          <a:lnTo>
                            <a:pt x="126" y="265"/>
                          </a:lnTo>
                          <a:lnTo>
                            <a:pt x="115" y="280"/>
                          </a:lnTo>
                          <a:lnTo>
                            <a:pt x="104" y="291"/>
                          </a:lnTo>
                          <a:lnTo>
                            <a:pt x="97" y="299"/>
                          </a:lnTo>
                          <a:lnTo>
                            <a:pt x="95" y="30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6" name="Freeform 235"/>
                    <p:cNvSpPr>
                      <a:spLocks/>
                    </p:cNvSpPr>
                    <p:nvPr/>
                  </p:nvSpPr>
                  <p:spPr bwMode="auto">
                    <a:xfrm>
                      <a:off x="1390" y="3333"/>
                      <a:ext cx="159" cy="301"/>
                    </a:xfrm>
                    <a:custGeom>
                      <a:avLst/>
                      <a:gdLst>
                        <a:gd name="T0" fmla="*/ 83 w 159"/>
                        <a:gd name="T1" fmla="*/ 301 h 301"/>
                        <a:gd name="T2" fmla="*/ 54 w 159"/>
                        <a:gd name="T3" fmla="*/ 299 h 301"/>
                        <a:gd name="T4" fmla="*/ 32 w 159"/>
                        <a:gd name="T5" fmla="*/ 293 h 301"/>
                        <a:gd name="T6" fmla="*/ 17 w 159"/>
                        <a:gd name="T7" fmla="*/ 284 h 301"/>
                        <a:gd name="T8" fmla="*/ 7 w 159"/>
                        <a:gd name="T9" fmla="*/ 275 h 301"/>
                        <a:gd name="T10" fmla="*/ 2 w 159"/>
                        <a:gd name="T11" fmla="*/ 267 h 301"/>
                        <a:gd name="T12" fmla="*/ 0 w 159"/>
                        <a:gd name="T13" fmla="*/ 265 h 301"/>
                        <a:gd name="T14" fmla="*/ 0 w 159"/>
                        <a:gd name="T15" fmla="*/ 0 h 301"/>
                        <a:gd name="T16" fmla="*/ 159 w 159"/>
                        <a:gd name="T17" fmla="*/ 0 h 301"/>
                        <a:gd name="T18" fmla="*/ 159 w 159"/>
                        <a:gd name="T19" fmla="*/ 162 h 301"/>
                        <a:gd name="T20" fmla="*/ 156 w 159"/>
                        <a:gd name="T21" fmla="*/ 173 h 301"/>
                        <a:gd name="T22" fmla="*/ 152 w 159"/>
                        <a:gd name="T23" fmla="*/ 188 h 301"/>
                        <a:gd name="T24" fmla="*/ 148 w 159"/>
                        <a:gd name="T25" fmla="*/ 199 h 301"/>
                        <a:gd name="T26" fmla="*/ 146 w 159"/>
                        <a:gd name="T27" fmla="*/ 202 h 301"/>
                        <a:gd name="T28" fmla="*/ 141 w 159"/>
                        <a:gd name="T29" fmla="*/ 212 h 301"/>
                        <a:gd name="T30" fmla="*/ 132 w 159"/>
                        <a:gd name="T31" fmla="*/ 226 h 301"/>
                        <a:gd name="T32" fmla="*/ 121 w 159"/>
                        <a:gd name="T33" fmla="*/ 241 h 301"/>
                        <a:gd name="T34" fmla="*/ 109 w 159"/>
                        <a:gd name="T35" fmla="*/ 260 h 301"/>
                        <a:gd name="T36" fmla="*/ 100 w 159"/>
                        <a:gd name="T37" fmla="*/ 275 h 301"/>
                        <a:gd name="T38" fmla="*/ 91 w 159"/>
                        <a:gd name="T39" fmla="*/ 290 h 301"/>
                        <a:gd name="T40" fmla="*/ 85 w 159"/>
                        <a:gd name="T41" fmla="*/ 299 h 301"/>
                        <a:gd name="T42" fmla="*/ 83 w 15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59"/>
                        <a:gd name="T67" fmla="*/ 0 h 301"/>
                        <a:gd name="T68" fmla="*/ 159 w 15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59" h="301">
                          <a:moveTo>
                            <a:pt x="83" y="301"/>
                          </a:moveTo>
                          <a:lnTo>
                            <a:pt x="54" y="299"/>
                          </a:lnTo>
                          <a:lnTo>
                            <a:pt x="32" y="293"/>
                          </a:lnTo>
                          <a:lnTo>
                            <a:pt x="17" y="284"/>
                          </a:lnTo>
                          <a:lnTo>
                            <a:pt x="7" y="275"/>
                          </a:lnTo>
                          <a:lnTo>
                            <a:pt x="2" y="267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159" y="0"/>
                          </a:lnTo>
                          <a:lnTo>
                            <a:pt x="159" y="162"/>
                          </a:lnTo>
                          <a:lnTo>
                            <a:pt x="156" y="173"/>
                          </a:lnTo>
                          <a:lnTo>
                            <a:pt x="152" y="188"/>
                          </a:lnTo>
                          <a:lnTo>
                            <a:pt x="148" y="199"/>
                          </a:lnTo>
                          <a:lnTo>
                            <a:pt x="146" y="202"/>
                          </a:lnTo>
                          <a:lnTo>
                            <a:pt x="141" y="212"/>
                          </a:lnTo>
                          <a:lnTo>
                            <a:pt x="132" y="226"/>
                          </a:lnTo>
                          <a:lnTo>
                            <a:pt x="121" y="241"/>
                          </a:lnTo>
                          <a:lnTo>
                            <a:pt x="109" y="260"/>
                          </a:lnTo>
                          <a:lnTo>
                            <a:pt x="100" y="275"/>
                          </a:lnTo>
                          <a:lnTo>
                            <a:pt x="91" y="290"/>
                          </a:lnTo>
                          <a:lnTo>
                            <a:pt x="85" y="299"/>
                          </a:lnTo>
                          <a:lnTo>
                            <a:pt x="83" y="301"/>
                          </a:lnTo>
                          <a:close/>
                        </a:path>
                      </a:pathLst>
                    </a:custGeom>
                    <a:solidFill>
                      <a:srgbClr val="999999"/>
                    </a:solidFill>
                    <a:ln w="0">
                      <a:solidFill>
                        <a:srgbClr val="9999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7" name="Freeform 236"/>
                    <p:cNvSpPr>
                      <a:spLocks/>
                    </p:cNvSpPr>
                    <p:nvPr/>
                  </p:nvSpPr>
                  <p:spPr bwMode="auto">
                    <a:xfrm>
                      <a:off x="1407" y="3333"/>
                      <a:ext cx="129" cy="301"/>
                    </a:xfrm>
                    <a:custGeom>
                      <a:avLst/>
                      <a:gdLst>
                        <a:gd name="T0" fmla="*/ 74 w 129"/>
                        <a:gd name="T1" fmla="*/ 301 h 301"/>
                        <a:gd name="T2" fmla="*/ 48 w 129"/>
                        <a:gd name="T3" fmla="*/ 299 h 301"/>
                        <a:gd name="T4" fmla="*/ 29 w 129"/>
                        <a:gd name="T5" fmla="*/ 295 h 301"/>
                        <a:gd name="T6" fmla="*/ 16 w 129"/>
                        <a:gd name="T7" fmla="*/ 288 h 301"/>
                        <a:gd name="T8" fmla="*/ 7 w 129"/>
                        <a:gd name="T9" fmla="*/ 282 h 301"/>
                        <a:gd name="T10" fmla="*/ 2 w 129"/>
                        <a:gd name="T11" fmla="*/ 277 h 301"/>
                        <a:gd name="T12" fmla="*/ 0 w 129"/>
                        <a:gd name="T13" fmla="*/ 275 h 301"/>
                        <a:gd name="T14" fmla="*/ 0 w 129"/>
                        <a:gd name="T15" fmla="*/ 0 h 301"/>
                        <a:gd name="T16" fmla="*/ 129 w 129"/>
                        <a:gd name="T17" fmla="*/ 0 h 301"/>
                        <a:gd name="T18" fmla="*/ 129 w 129"/>
                        <a:gd name="T19" fmla="*/ 156 h 301"/>
                        <a:gd name="T20" fmla="*/ 128 w 129"/>
                        <a:gd name="T21" fmla="*/ 165 h 301"/>
                        <a:gd name="T22" fmla="*/ 124 w 129"/>
                        <a:gd name="T23" fmla="*/ 178 h 301"/>
                        <a:gd name="T24" fmla="*/ 122 w 129"/>
                        <a:gd name="T25" fmla="*/ 189 h 301"/>
                        <a:gd name="T26" fmla="*/ 120 w 129"/>
                        <a:gd name="T27" fmla="*/ 193 h 301"/>
                        <a:gd name="T28" fmla="*/ 116 w 129"/>
                        <a:gd name="T29" fmla="*/ 202 h 301"/>
                        <a:gd name="T30" fmla="*/ 109 w 129"/>
                        <a:gd name="T31" fmla="*/ 215 h 301"/>
                        <a:gd name="T32" fmla="*/ 102 w 129"/>
                        <a:gd name="T33" fmla="*/ 234 h 301"/>
                        <a:gd name="T34" fmla="*/ 92 w 129"/>
                        <a:gd name="T35" fmla="*/ 252 h 301"/>
                        <a:gd name="T36" fmla="*/ 85 w 129"/>
                        <a:gd name="T37" fmla="*/ 271 h 301"/>
                        <a:gd name="T38" fmla="*/ 79 w 129"/>
                        <a:gd name="T39" fmla="*/ 286 h 301"/>
                        <a:gd name="T40" fmla="*/ 76 w 129"/>
                        <a:gd name="T41" fmla="*/ 297 h 301"/>
                        <a:gd name="T42" fmla="*/ 74 w 12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29"/>
                        <a:gd name="T67" fmla="*/ 0 h 301"/>
                        <a:gd name="T68" fmla="*/ 129 w 12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29" h="301">
                          <a:moveTo>
                            <a:pt x="74" y="301"/>
                          </a:moveTo>
                          <a:lnTo>
                            <a:pt x="48" y="299"/>
                          </a:lnTo>
                          <a:lnTo>
                            <a:pt x="29" y="295"/>
                          </a:lnTo>
                          <a:lnTo>
                            <a:pt x="16" y="288"/>
                          </a:lnTo>
                          <a:lnTo>
                            <a:pt x="7" y="282"/>
                          </a:lnTo>
                          <a:lnTo>
                            <a:pt x="2" y="277"/>
                          </a:lnTo>
                          <a:lnTo>
                            <a:pt x="0" y="275"/>
                          </a:lnTo>
                          <a:lnTo>
                            <a:pt x="0" y="0"/>
                          </a:lnTo>
                          <a:lnTo>
                            <a:pt x="129" y="0"/>
                          </a:lnTo>
                          <a:lnTo>
                            <a:pt x="129" y="156"/>
                          </a:lnTo>
                          <a:lnTo>
                            <a:pt x="128" y="165"/>
                          </a:lnTo>
                          <a:lnTo>
                            <a:pt x="124" y="178"/>
                          </a:lnTo>
                          <a:lnTo>
                            <a:pt x="122" y="189"/>
                          </a:lnTo>
                          <a:lnTo>
                            <a:pt x="120" y="193"/>
                          </a:lnTo>
                          <a:lnTo>
                            <a:pt x="116" y="202"/>
                          </a:lnTo>
                          <a:lnTo>
                            <a:pt x="109" y="215"/>
                          </a:lnTo>
                          <a:lnTo>
                            <a:pt x="102" y="234"/>
                          </a:lnTo>
                          <a:lnTo>
                            <a:pt x="92" y="252"/>
                          </a:lnTo>
                          <a:lnTo>
                            <a:pt x="85" y="271"/>
                          </a:lnTo>
                          <a:lnTo>
                            <a:pt x="79" y="286"/>
                          </a:lnTo>
                          <a:lnTo>
                            <a:pt x="76" y="297"/>
                          </a:lnTo>
                          <a:lnTo>
                            <a:pt x="74" y="301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solidFill>
                        <a:srgbClr val="B2B2B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8" name="Freeform 237"/>
                    <p:cNvSpPr>
                      <a:spLocks/>
                    </p:cNvSpPr>
                    <p:nvPr/>
                  </p:nvSpPr>
                  <p:spPr bwMode="auto">
                    <a:xfrm>
                      <a:off x="1425" y="3333"/>
                      <a:ext cx="100" cy="299"/>
                    </a:xfrm>
                    <a:custGeom>
                      <a:avLst/>
                      <a:gdLst>
                        <a:gd name="T0" fmla="*/ 61 w 100"/>
                        <a:gd name="T1" fmla="*/ 299 h 299"/>
                        <a:gd name="T2" fmla="*/ 37 w 100"/>
                        <a:gd name="T3" fmla="*/ 299 h 299"/>
                        <a:gd name="T4" fmla="*/ 21 w 100"/>
                        <a:gd name="T5" fmla="*/ 295 h 299"/>
                        <a:gd name="T6" fmla="*/ 9 w 100"/>
                        <a:gd name="T7" fmla="*/ 290 h 299"/>
                        <a:gd name="T8" fmla="*/ 2 w 100"/>
                        <a:gd name="T9" fmla="*/ 286 h 299"/>
                        <a:gd name="T10" fmla="*/ 0 w 100"/>
                        <a:gd name="T11" fmla="*/ 284 h 299"/>
                        <a:gd name="T12" fmla="*/ 0 w 100"/>
                        <a:gd name="T13" fmla="*/ 2 h 299"/>
                        <a:gd name="T14" fmla="*/ 100 w 100"/>
                        <a:gd name="T15" fmla="*/ 0 h 299"/>
                        <a:gd name="T16" fmla="*/ 100 w 100"/>
                        <a:gd name="T17" fmla="*/ 149 h 299"/>
                        <a:gd name="T18" fmla="*/ 98 w 100"/>
                        <a:gd name="T19" fmla="*/ 156 h 299"/>
                        <a:gd name="T20" fmla="*/ 97 w 100"/>
                        <a:gd name="T21" fmla="*/ 169 h 299"/>
                        <a:gd name="T22" fmla="*/ 95 w 100"/>
                        <a:gd name="T23" fmla="*/ 178 h 299"/>
                        <a:gd name="T24" fmla="*/ 93 w 100"/>
                        <a:gd name="T25" fmla="*/ 184 h 299"/>
                        <a:gd name="T26" fmla="*/ 91 w 100"/>
                        <a:gd name="T27" fmla="*/ 191 h 299"/>
                        <a:gd name="T28" fmla="*/ 86 w 100"/>
                        <a:gd name="T29" fmla="*/ 206 h 299"/>
                        <a:gd name="T30" fmla="*/ 80 w 100"/>
                        <a:gd name="T31" fmla="*/ 225 h 299"/>
                        <a:gd name="T32" fmla="*/ 74 w 100"/>
                        <a:gd name="T33" fmla="*/ 245 h 299"/>
                        <a:gd name="T34" fmla="*/ 71 w 100"/>
                        <a:gd name="T35" fmla="*/ 265 h 299"/>
                        <a:gd name="T36" fmla="*/ 65 w 100"/>
                        <a:gd name="T37" fmla="*/ 282 h 299"/>
                        <a:gd name="T38" fmla="*/ 63 w 100"/>
                        <a:gd name="T39" fmla="*/ 295 h 299"/>
                        <a:gd name="T40" fmla="*/ 61 w 100"/>
                        <a:gd name="T41" fmla="*/ 299 h 29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00"/>
                        <a:gd name="T64" fmla="*/ 0 h 299"/>
                        <a:gd name="T65" fmla="*/ 100 w 100"/>
                        <a:gd name="T66" fmla="*/ 299 h 29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00" h="299">
                          <a:moveTo>
                            <a:pt x="61" y="299"/>
                          </a:moveTo>
                          <a:lnTo>
                            <a:pt x="37" y="299"/>
                          </a:lnTo>
                          <a:lnTo>
                            <a:pt x="21" y="295"/>
                          </a:lnTo>
                          <a:lnTo>
                            <a:pt x="9" y="290"/>
                          </a:lnTo>
                          <a:lnTo>
                            <a:pt x="2" y="286"/>
                          </a:lnTo>
                          <a:lnTo>
                            <a:pt x="0" y="284"/>
                          </a:lnTo>
                          <a:lnTo>
                            <a:pt x="0" y="2"/>
                          </a:lnTo>
                          <a:lnTo>
                            <a:pt x="100" y="0"/>
                          </a:lnTo>
                          <a:lnTo>
                            <a:pt x="100" y="149"/>
                          </a:lnTo>
                          <a:lnTo>
                            <a:pt x="98" y="156"/>
                          </a:lnTo>
                          <a:lnTo>
                            <a:pt x="97" y="169"/>
                          </a:lnTo>
                          <a:lnTo>
                            <a:pt x="95" y="178"/>
                          </a:lnTo>
                          <a:lnTo>
                            <a:pt x="93" y="184"/>
                          </a:lnTo>
                          <a:lnTo>
                            <a:pt x="91" y="191"/>
                          </a:lnTo>
                          <a:lnTo>
                            <a:pt x="86" y="206"/>
                          </a:lnTo>
                          <a:lnTo>
                            <a:pt x="80" y="225"/>
                          </a:lnTo>
                          <a:lnTo>
                            <a:pt x="74" y="245"/>
                          </a:lnTo>
                          <a:lnTo>
                            <a:pt x="71" y="265"/>
                          </a:lnTo>
                          <a:lnTo>
                            <a:pt x="65" y="282"/>
                          </a:lnTo>
                          <a:lnTo>
                            <a:pt x="63" y="295"/>
                          </a:lnTo>
                          <a:lnTo>
                            <a:pt x="61" y="299"/>
                          </a:lnTo>
                          <a:close/>
                        </a:path>
                      </a:pathLst>
                    </a:custGeom>
                    <a:solidFill>
                      <a:srgbClr val="CCCCCC"/>
                    </a:solidFill>
                    <a:ln w="0">
                      <a:solidFill>
                        <a:srgbClr val="CCCC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9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1442" y="3333"/>
                      <a:ext cx="70" cy="299"/>
                    </a:xfrm>
                    <a:custGeom>
                      <a:avLst/>
                      <a:gdLst>
                        <a:gd name="T0" fmla="*/ 52 w 70"/>
                        <a:gd name="T1" fmla="*/ 299 h 299"/>
                        <a:gd name="T2" fmla="*/ 30 w 70"/>
                        <a:gd name="T3" fmla="*/ 299 h 299"/>
                        <a:gd name="T4" fmla="*/ 13 w 70"/>
                        <a:gd name="T5" fmla="*/ 297 h 299"/>
                        <a:gd name="T6" fmla="*/ 4 w 70"/>
                        <a:gd name="T7" fmla="*/ 295 h 299"/>
                        <a:gd name="T8" fmla="*/ 0 w 70"/>
                        <a:gd name="T9" fmla="*/ 293 h 299"/>
                        <a:gd name="T10" fmla="*/ 0 w 70"/>
                        <a:gd name="T11" fmla="*/ 2 h 299"/>
                        <a:gd name="T12" fmla="*/ 70 w 70"/>
                        <a:gd name="T13" fmla="*/ 0 h 299"/>
                        <a:gd name="T14" fmla="*/ 70 w 70"/>
                        <a:gd name="T15" fmla="*/ 141 h 299"/>
                        <a:gd name="T16" fmla="*/ 70 w 70"/>
                        <a:gd name="T17" fmla="*/ 149 h 299"/>
                        <a:gd name="T18" fmla="*/ 69 w 70"/>
                        <a:gd name="T19" fmla="*/ 160 h 299"/>
                        <a:gd name="T20" fmla="*/ 69 w 70"/>
                        <a:gd name="T21" fmla="*/ 169 h 299"/>
                        <a:gd name="T22" fmla="*/ 67 w 70"/>
                        <a:gd name="T23" fmla="*/ 175 h 299"/>
                        <a:gd name="T24" fmla="*/ 67 w 70"/>
                        <a:gd name="T25" fmla="*/ 180 h 299"/>
                        <a:gd name="T26" fmla="*/ 63 w 70"/>
                        <a:gd name="T27" fmla="*/ 195 h 299"/>
                        <a:gd name="T28" fmla="*/ 61 w 70"/>
                        <a:gd name="T29" fmla="*/ 215 h 299"/>
                        <a:gd name="T30" fmla="*/ 57 w 70"/>
                        <a:gd name="T31" fmla="*/ 238 h 299"/>
                        <a:gd name="T32" fmla="*/ 56 w 70"/>
                        <a:gd name="T33" fmla="*/ 260 h 299"/>
                        <a:gd name="T34" fmla="*/ 54 w 70"/>
                        <a:gd name="T35" fmla="*/ 280 h 299"/>
                        <a:gd name="T36" fmla="*/ 52 w 70"/>
                        <a:gd name="T37" fmla="*/ 293 h 299"/>
                        <a:gd name="T38" fmla="*/ 52 w 70"/>
                        <a:gd name="T39" fmla="*/ 299 h 299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70"/>
                        <a:gd name="T61" fmla="*/ 0 h 299"/>
                        <a:gd name="T62" fmla="*/ 70 w 70"/>
                        <a:gd name="T63" fmla="*/ 299 h 299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70" h="299">
                          <a:moveTo>
                            <a:pt x="52" y="299"/>
                          </a:moveTo>
                          <a:lnTo>
                            <a:pt x="30" y="299"/>
                          </a:lnTo>
                          <a:lnTo>
                            <a:pt x="13" y="297"/>
                          </a:lnTo>
                          <a:lnTo>
                            <a:pt x="4" y="295"/>
                          </a:lnTo>
                          <a:lnTo>
                            <a:pt x="0" y="293"/>
                          </a:lnTo>
                          <a:lnTo>
                            <a:pt x="0" y="2"/>
                          </a:lnTo>
                          <a:lnTo>
                            <a:pt x="70" y="0"/>
                          </a:lnTo>
                          <a:lnTo>
                            <a:pt x="70" y="141"/>
                          </a:lnTo>
                          <a:lnTo>
                            <a:pt x="70" y="149"/>
                          </a:lnTo>
                          <a:lnTo>
                            <a:pt x="69" y="160"/>
                          </a:lnTo>
                          <a:lnTo>
                            <a:pt x="69" y="169"/>
                          </a:lnTo>
                          <a:lnTo>
                            <a:pt x="67" y="175"/>
                          </a:lnTo>
                          <a:lnTo>
                            <a:pt x="67" y="180"/>
                          </a:lnTo>
                          <a:lnTo>
                            <a:pt x="63" y="195"/>
                          </a:lnTo>
                          <a:lnTo>
                            <a:pt x="61" y="215"/>
                          </a:lnTo>
                          <a:lnTo>
                            <a:pt x="57" y="238"/>
                          </a:lnTo>
                          <a:lnTo>
                            <a:pt x="56" y="260"/>
                          </a:lnTo>
                          <a:lnTo>
                            <a:pt x="54" y="280"/>
                          </a:lnTo>
                          <a:lnTo>
                            <a:pt x="52" y="293"/>
                          </a:lnTo>
                          <a:lnTo>
                            <a:pt x="52" y="299"/>
                          </a:lnTo>
                          <a:close/>
                        </a:path>
                      </a:pathLst>
                    </a:custGeom>
                    <a:solidFill>
                      <a:srgbClr val="E5E5E5"/>
                    </a:solidFill>
                    <a:ln w="0">
                      <a:solidFill>
                        <a:srgbClr val="E5E5E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0" name="Freeform 239"/>
                    <p:cNvSpPr>
                      <a:spLocks/>
                    </p:cNvSpPr>
                    <p:nvPr/>
                  </p:nvSpPr>
                  <p:spPr bwMode="auto">
                    <a:xfrm>
                      <a:off x="1299" y="3452"/>
                      <a:ext cx="93" cy="113"/>
                    </a:xfrm>
                    <a:custGeom>
                      <a:avLst/>
                      <a:gdLst>
                        <a:gd name="T0" fmla="*/ 0 w 93"/>
                        <a:gd name="T1" fmla="*/ 57 h 113"/>
                        <a:gd name="T2" fmla="*/ 2 w 93"/>
                        <a:gd name="T3" fmla="*/ 80 h 113"/>
                        <a:gd name="T4" fmla="*/ 13 w 93"/>
                        <a:gd name="T5" fmla="*/ 98 h 113"/>
                        <a:gd name="T6" fmla="*/ 28 w 93"/>
                        <a:gd name="T7" fmla="*/ 109 h 113"/>
                        <a:gd name="T8" fmla="*/ 48 w 93"/>
                        <a:gd name="T9" fmla="*/ 113 h 113"/>
                        <a:gd name="T10" fmla="*/ 65 w 93"/>
                        <a:gd name="T11" fmla="*/ 109 h 113"/>
                        <a:gd name="T12" fmla="*/ 78 w 93"/>
                        <a:gd name="T13" fmla="*/ 102 h 113"/>
                        <a:gd name="T14" fmla="*/ 85 w 93"/>
                        <a:gd name="T15" fmla="*/ 95 h 113"/>
                        <a:gd name="T16" fmla="*/ 91 w 93"/>
                        <a:gd name="T17" fmla="*/ 83 h 113"/>
                        <a:gd name="T18" fmla="*/ 93 w 93"/>
                        <a:gd name="T19" fmla="*/ 74 h 113"/>
                        <a:gd name="T20" fmla="*/ 71 w 93"/>
                        <a:gd name="T21" fmla="*/ 74 h 113"/>
                        <a:gd name="T22" fmla="*/ 69 w 93"/>
                        <a:gd name="T23" fmla="*/ 80 h 113"/>
                        <a:gd name="T24" fmla="*/ 65 w 93"/>
                        <a:gd name="T25" fmla="*/ 85 h 113"/>
                        <a:gd name="T26" fmla="*/ 61 w 93"/>
                        <a:gd name="T27" fmla="*/ 91 h 113"/>
                        <a:gd name="T28" fmla="*/ 56 w 93"/>
                        <a:gd name="T29" fmla="*/ 93 h 113"/>
                        <a:gd name="T30" fmla="*/ 48 w 93"/>
                        <a:gd name="T31" fmla="*/ 93 h 113"/>
                        <a:gd name="T32" fmla="*/ 41 w 93"/>
                        <a:gd name="T33" fmla="*/ 93 h 113"/>
                        <a:gd name="T34" fmla="*/ 35 w 93"/>
                        <a:gd name="T35" fmla="*/ 89 h 113"/>
                        <a:gd name="T36" fmla="*/ 30 w 93"/>
                        <a:gd name="T37" fmla="*/ 85 h 113"/>
                        <a:gd name="T38" fmla="*/ 26 w 93"/>
                        <a:gd name="T39" fmla="*/ 80 h 113"/>
                        <a:gd name="T40" fmla="*/ 24 w 93"/>
                        <a:gd name="T41" fmla="*/ 72 h 113"/>
                        <a:gd name="T42" fmla="*/ 22 w 93"/>
                        <a:gd name="T43" fmla="*/ 67 h 113"/>
                        <a:gd name="T44" fmla="*/ 22 w 93"/>
                        <a:gd name="T45" fmla="*/ 57 h 113"/>
                        <a:gd name="T46" fmla="*/ 22 w 93"/>
                        <a:gd name="T47" fmla="*/ 46 h 113"/>
                        <a:gd name="T48" fmla="*/ 26 w 93"/>
                        <a:gd name="T49" fmla="*/ 37 h 113"/>
                        <a:gd name="T50" fmla="*/ 30 w 93"/>
                        <a:gd name="T51" fmla="*/ 30 h 113"/>
                        <a:gd name="T52" fmla="*/ 33 w 93"/>
                        <a:gd name="T53" fmla="*/ 24 h 113"/>
                        <a:gd name="T54" fmla="*/ 41 w 93"/>
                        <a:gd name="T55" fmla="*/ 20 h 113"/>
                        <a:gd name="T56" fmla="*/ 48 w 93"/>
                        <a:gd name="T57" fmla="*/ 20 h 113"/>
                        <a:gd name="T58" fmla="*/ 56 w 93"/>
                        <a:gd name="T59" fmla="*/ 20 h 113"/>
                        <a:gd name="T60" fmla="*/ 61 w 93"/>
                        <a:gd name="T61" fmla="*/ 22 h 113"/>
                        <a:gd name="T62" fmla="*/ 65 w 93"/>
                        <a:gd name="T63" fmla="*/ 26 h 113"/>
                        <a:gd name="T64" fmla="*/ 69 w 93"/>
                        <a:gd name="T65" fmla="*/ 31 h 113"/>
                        <a:gd name="T66" fmla="*/ 71 w 93"/>
                        <a:gd name="T67" fmla="*/ 39 h 113"/>
                        <a:gd name="T68" fmla="*/ 93 w 93"/>
                        <a:gd name="T69" fmla="*/ 39 h 113"/>
                        <a:gd name="T70" fmla="*/ 91 w 93"/>
                        <a:gd name="T71" fmla="*/ 28 h 113"/>
                        <a:gd name="T72" fmla="*/ 85 w 93"/>
                        <a:gd name="T73" fmla="*/ 18 h 113"/>
                        <a:gd name="T74" fmla="*/ 76 w 93"/>
                        <a:gd name="T75" fmla="*/ 9 h 113"/>
                        <a:gd name="T76" fmla="*/ 63 w 93"/>
                        <a:gd name="T77" fmla="*/ 2 h 113"/>
                        <a:gd name="T78" fmla="*/ 46 w 93"/>
                        <a:gd name="T79" fmla="*/ 0 h 113"/>
                        <a:gd name="T80" fmla="*/ 30 w 93"/>
                        <a:gd name="T81" fmla="*/ 4 h 113"/>
                        <a:gd name="T82" fmla="*/ 15 w 93"/>
                        <a:gd name="T83" fmla="*/ 13 h 113"/>
                        <a:gd name="T84" fmla="*/ 4 w 93"/>
                        <a:gd name="T85" fmla="*/ 31 h 113"/>
                        <a:gd name="T86" fmla="*/ 0 w 93"/>
                        <a:gd name="T87" fmla="*/ 57 h 11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93"/>
                        <a:gd name="T133" fmla="*/ 0 h 113"/>
                        <a:gd name="T134" fmla="*/ 93 w 93"/>
                        <a:gd name="T135" fmla="*/ 113 h 11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93" h="113">
                          <a:moveTo>
                            <a:pt x="0" y="57"/>
                          </a:moveTo>
                          <a:lnTo>
                            <a:pt x="2" y="80"/>
                          </a:lnTo>
                          <a:lnTo>
                            <a:pt x="13" y="98"/>
                          </a:lnTo>
                          <a:lnTo>
                            <a:pt x="28" y="109"/>
                          </a:lnTo>
                          <a:lnTo>
                            <a:pt x="48" y="113"/>
                          </a:lnTo>
                          <a:lnTo>
                            <a:pt x="65" y="109"/>
                          </a:lnTo>
                          <a:lnTo>
                            <a:pt x="78" y="102"/>
                          </a:lnTo>
                          <a:lnTo>
                            <a:pt x="85" y="95"/>
                          </a:lnTo>
                          <a:lnTo>
                            <a:pt x="91" y="83"/>
                          </a:lnTo>
                          <a:lnTo>
                            <a:pt x="93" y="74"/>
                          </a:lnTo>
                          <a:lnTo>
                            <a:pt x="71" y="74"/>
                          </a:lnTo>
                          <a:lnTo>
                            <a:pt x="69" y="80"/>
                          </a:lnTo>
                          <a:lnTo>
                            <a:pt x="65" y="85"/>
                          </a:lnTo>
                          <a:lnTo>
                            <a:pt x="61" y="91"/>
                          </a:lnTo>
                          <a:lnTo>
                            <a:pt x="56" y="93"/>
                          </a:lnTo>
                          <a:lnTo>
                            <a:pt x="48" y="93"/>
                          </a:lnTo>
                          <a:lnTo>
                            <a:pt x="41" y="93"/>
                          </a:lnTo>
                          <a:lnTo>
                            <a:pt x="35" y="89"/>
                          </a:lnTo>
                          <a:lnTo>
                            <a:pt x="30" y="85"/>
                          </a:lnTo>
                          <a:lnTo>
                            <a:pt x="26" y="80"/>
                          </a:lnTo>
                          <a:lnTo>
                            <a:pt x="24" y="72"/>
                          </a:lnTo>
                          <a:lnTo>
                            <a:pt x="22" y="67"/>
                          </a:lnTo>
                          <a:lnTo>
                            <a:pt x="22" y="57"/>
                          </a:lnTo>
                          <a:lnTo>
                            <a:pt x="22" y="46"/>
                          </a:lnTo>
                          <a:lnTo>
                            <a:pt x="26" y="37"/>
                          </a:lnTo>
                          <a:lnTo>
                            <a:pt x="30" y="30"/>
                          </a:lnTo>
                          <a:lnTo>
                            <a:pt x="33" y="24"/>
                          </a:lnTo>
                          <a:lnTo>
                            <a:pt x="41" y="20"/>
                          </a:lnTo>
                          <a:lnTo>
                            <a:pt x="48" y="20"/>
                          </a:lnTo>
                          <a:lnTo>
                            <a:pt x="56" y="20"/>
                          </a:lnTo>
                          <a:lnTo>
                            <a:pt x="61" y="22"/>
                          </a:lnTo>
                          <a:lnTo>
                            <a:pt x="65" y="26"/>
                          </a:lnTo>
                          <a:lnTo>
                            <a:pt x="69" y="31"/>
                          </a:lnTo>
                          <a:lnTo>
                            <a:pt x="71" y="39"/>
                          </a:lnTo>
                          <a:lnTo>
                            <a:pt x="93" y="39"/>
                          </a:lnTo>
                          <a:lnTo>
                            <a:pt x="91" y="28"/>
                          </a:lnTo>
                          <a:lnTo>
                            <a:pt x="85" y="18"/>
                          </a:lnTo>
                          <a:lnTo>
                            <a:pt x="76" y="9"/>
                          </a:lnTo>
                          <a:lnTo>
                            <a:pt x="63" y="2"/>
                          </a:lnTo>
                          <a:lnTo>
                            <a:pt x="46" y="0"/>
                          </a:lnTo>
                          <a:lnTo>
                            <a:pt x="30" y="4"/>
                          </a:lnTo>
                          <a:lnTo>
                            <a:pt x="15" y="13"/>
                          </a:lnTo>
                          <a:lnTo>
                            <a:pt x="4" y="31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1" name="Freeform 240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2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3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1327" y="3218"/>
                      <a:ext cx="273" cy="163"/>
                    </a:xfrm>
                    <a:custGeom>
                      <a:avLst/>
                      <a:gdLst>
                        <a:gd name="T0" fmla="*/ 135 w 273"/>
                        <a:gd name="T1" fmla="*/ 163 h 163"/>
                        <a:gd name="T2" fmla="*/ 172 w 273"/>
                        <a:gd name="T3" fmla="*/ 162 h 163"/>
                        <a:gd name="T4" fmla="*/ 204 w 273"/>
                        <a:gd name="T5" fmla="*/ 154 h 163"/>
                        <a:gd name="T6" fmla="*/ 232 w 273"/>
                        <a:gd name="T7" fmla="*/ 143 h 163"/>
                        <a:gd name="T8" fmla="*/ 254 w 273"/>
                        <a:gd name="T9" fmla="*/ 128 h 163"/>
                        <a:gd name="T10" fmla="*/ 267 w 273"/>
                        <a:gd name="T11" fmla="*/ 112 h 163"/>
                        <a:gd name="T12" fmla="*/ 273 w 273"/>
                        <a:gd name="T13" fmla="*/ 93 h 163"/>
                        <a:gd name="T14" fmla="*/ 267 w 273"/>
                        <a:gd name="T15" fmla="*/ 73 h 163"/>
                        <a:gd name="T16" fmla="*/ 254 w 273"/>
                        <a:gd name="T17" fmla="*/ 50 h 163"/>
                        <a:gd name="T18" fmla="*/ 232 w 273"/>
                        <a:gd name="T19" fmla="*/ 32 h 163"/>
                        <a:gd name="T20" fmla="*/ 204 w 273"/>
                        <a:gd name="T21" fmla="*/ 15 h 163"/>
                        <a:gd name="T22" fmla="*/ 172 w 273"/>
                        <a:gd name="T23" fmla="*/ 4 h 163"/>
                        <a:gd name="T24" fmla="*/ 135 w 273"/>
                        <a:gd name="T25" fmla="*/ 0 h 163"/>
                        <a:gd name="T26" fmla="*/ 100 w 273"/>
                        <a:gd name="T27" fmla="*/ 4 h 163"/>
                        <a:gd name="T28" fmla="*/ 67 w 273"/>
                        <a:gd name="T29" fmla="*/ 15 h 163"/>
                        <a:gd name="T30" fmla="*/ 41 w 273"/>
                        <a:gd name="T31" fmla="*/ 32 h 163"/>
                        <a:gd name="T32" fmla="*/ 18 w 273"/>
                        <a:gd name="T33" fmla="*/ 50 h 163"/>
                        <a:gd name="T34" fmla="*/ 5 w 273"/>
                        <a:gd name="T35" fmla="*/ 73 h 163"/>
                        <a:gd name="T36" fmla="*/ 0 w 273"/>
                        <a:gd name="T37" fmla="*/ 93 h 163"/>
                        <a:gd name="T38" fmla="*/ 5 w 273"/>
                        <a:gd name="T39" fmla="*/ 112 h 163"/>
                        <a:gd name="T40" fmla="*/ 18 w 273"/>
                        <a:gd name="T41" fmla="*/ 128 h 163"/>
                        <a:gd name="T42" fmla="*/ 41 w 273"/>
                        <a:gd name="T43" fmla="*/ 143 h 163"/>
                        <a:gd name="T44" fmla="*/ 67 w 273"/>
                        <a:gd name="T45" fmla="*/ 154 h 163"/>
                        <a:gd name="T46" fmla="*/ 100 w 273"/>
                        <a:gd name="T47" fmla="*/ 162 h 163"/>
                        <a:gd name="T48" fmla="*/ 135 w 273"/>
                        <a:gd name="T49" fmla="*/ 163 h 16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3"/>
                        <a:gd name="T76" fmla="*/ 0 h 163"/>
                        <a:gd name="T77" fmla="*/ 273 w 273"/>
                        <a:gd name="T78" fmla="*/ 163 h 16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3" h="163">
                          <a:moveTo>
                            <a:pt x="135" y="163"/>
                          </a:moveTo>
                          <a:lnTo>
                            <a:pt x="172" y="162"/>
                          </a:lnTo>
                          <a:lnTo>
                            <a:pt x="204" y="154"/>
                          </a:lnTo>
                          <a:lnTo>
                            <a:pt x="232" y="143"/>
                          </a:lnTo>
                          <a:lnTo>
                            <a:pt x="254" y="128"/>
                          </a:lnTo>
                          <a:lnTo>
                            <a:pt x="267" y="112"/>
                          </a:lnTo>
                          <a:lnTo>
                            <a:pt x="273" y="93"/>
                          </a:lnTo>
                          <a:lnTo>
                            <a:pt x="267" y="73"/>
                          </a:lnTo>
                          <a:lnTo>
                            <a:pt x="254" y="50"/>
                          </a:lnTo>
                          <a:lnTo>
                            <a:pt x="232" y="32"/>
                          </a:lnTo>
                          <a:lnTo>
                            <a:pt x="204" y="15"/>
                          </a:lnTo>
                          <a:lnTo>
                            <a:pt x="172" y="4"/>
                          </a:lnTo>
                          <a:lnTo>
                            <a:pt x="135" y="0"/>
                          </a:lnTo>
                          <a:lnTo>
                            <a:pt x="100" y="4"/>
                          </a:lnTo>
                          <a:lnTo>
                            <a:pt x="67" y="15"/>
                          </a:lnTo>
                          <a:lnTo>
                            <a:pt x="41" y="32"/>
                          </a:lnTo>
                          <a:lnTo>
                            <a:pt x="18" y="50"/>
                          </a:lnTo>
                          <a:lnTo>
                            <a:pt x="5" y="73"/>
                          </a:lnTo>
                          <a:lnTo>
                            <a:pt x="0" y="93"/>
                          </a:lnTo>
                          <a:lnTo>
                            <a:pt x="5" y="112"/>
                          </a:lnTo>
                          <a:lnTo>
                            <a:pt x="18" y="128"/>
                          </a:lnTo>
                          <a:lnTo>
                            <a:pt x="41" y="143"/>
                          </a:lnTo>
                          <a:lnTo>
                            <a:pt x="67" y="154"/>
                          </a:lnTo>
                          <a:lnTo>
                            <a:pt x="100" y="162"/>
                          </a:lnTo>
                          <a:lnTo>
                            <a:pt x="135" y="163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4" name="Freeform 243"/>
                    <p:cNvSpPr>
                      <a:spLocks/>
                    </p:cNvSpPr>
                    <p:nvPr/>
                  </p:nvSpPr>
                  <p:spPr bwMode="auto">
                    <a:xfrm>
                      <a:off x="1340" y="3218"/>
                      <a:ext cx="247" cy="149"/>
                    </a:xfrm>
                    <a:custGeom>
                      <a:avLst/>
                      <a:gdLst>
                        <a:gd name="T0" fmla="*/ 122 w 247"/>
                        <a:gd name="T1" fmla="*/ 149 h 149"/>
                        <a:gd name="T2" fmla="*/ 161 w 247"/>
                        <a:gd name="T3" fmla="*/ 145 h 149"/>
                        <a:gd name="T4" fmla="*/ 195 w 247"/>
                        <a:gd name="T5" fmla="*/ 136 h 149"/>
                        <a:gd name="T6" fmla="*/ 222 w 247"/>
                        <a:gd name="T7" fmla="*/ 123 h 149"/>
                        <a:gd name="T8" fmla="*/ 239 w 247"/>
                        <a:gd name="T9" fmla="*/ 104 h 149"/>
                        <a:gd name="T10" fmla="*/ 247 w 247"/>
                        <a:gd name="T11" fmla="*/ 86 h 149"/>
                        <a:gd name="T12" fmla="*/ 241 w 247"/>
                        <a:gd name="T13" fmla="*/ 67 h 149"/>
                        <a:gd name="T14" fmla="*/ 228 w 247"/>
                        <a:gd name="T15" fmla="*/ 47 h 149"/>
                        <a:gd name="T16" fmla="*/ 209 w 247"/>
                        <a:gd name="T17" fmla="*/ 30 h 149"/>
                        <a:gd name="T18" fmla="*/ 185 w 247"/>
                        <a:gd name="T19" fmla="*/ 15 h 149"/>
                        <a:gd name="T20" fmla="*/ 156 w 247"/>
                        <a:gd name="T21" fmla="*/ 4 h 149"/>
                        <a:gd name="T22" fmla="*/ 122 w 247"/>
                        <a:gd name="T23" fmla="*/ 0 h 149"/>
                        <a:gd name="T24" fmla="*/ 91 w 247"/>
                        <a:gd name="T25" fmla="*/ 4 h 149"/>
                        <a:gd name="T26" fmla="*/ 61 w 247"/>
                        <a:gd name="T27" fmla="*/ 15 h 149"/>
                        <a:gd name="T28" fmla="*/ 37 w 247"/>
                        <a:gd name="T29" fmla="*/ 30 h 149"/>
                        <a:gd name="T30" fmla="*/ 17 w 247"/>
                        <a:gd name="T31" fmla="*/ 47 h 149"/>
                        <a:gd name="T32" fmla="*/ 5 w 247"/>
                        <a:gd name="T33" fmla="*/ 67 h 149"/>
                        <a:gd name="T34" fmla="*/ 0 w 247"/>
                        <a:gd name="T35" fmla="*/ 86 h 149"/>
                        <a:gd name="T36" fmla="*/ 7 w 247"/>
                        <a:gd name="T37" fmla="*/ 104 h 149"/>
                        <a:gd name="T38" fmla="*/ 24 w 247"/>
                        <a:gd name="T39" fmla="*/ 123 h 149"/>
                        <a:gd name="T40" fmla="*/ 50 w 247"/>
                        <a:gd name="T41" fmla="*/ 136 h 149"/>
                        <a:gd name="T42" fmla="*/ 85 w 247"/>
                        <a:gd name="T43" fmla="*/ 145 h 149"/>
                        <a:gd name="T44" fmla="*/ 122 w 247"/>
                        <a:gd name="T45" fmla="*/ 149 h 14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7"/>
                        <a:gd name="T70" fmla="*/ 0 h 149"/>
                        <a:gd name="T71" fmla="*/ 247 w 247"/>
                        <a:gd name="T72" fmla="*/ 149 h 14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7" h="149">
                          <a:moveTo>
                            <a:pt x="122" y="149"/>
                          </a:moveTo>
                          <a:lnTo>
                            <a:pt x="161" y="145"/>
                          </a:lnTo>
                          <a:lnTo>
                            <a:pt x="195" y="136"/>
                          </a:lnTo>
                          <a:lnTo>
                            <a:pt x="222" y="123"/>
                          </a:lnTo>
                          <a:lnTo>
                            <a:pt x="239" y="104"/>
                          </a:lnTo>
                          <a:lnTo>
                            <a:pt x="247" y="86"/>
                          </a:lnTo>
                          <a:lnTo>
                            <a:pt x="241" y="67"/>
                          </a:lnTo>
                          <a:lnTo>
                            <a:pt x="228" y="47"/>
                          </a:lnTo>
                          <a:lnTo>
                            <a:pt x="209" y="30"/>
                          </a:lnTo>
                          <a:lnTo>
                            <a:pt x="185" y="15"/>
                          </a:lnTo>
                          <a:lnTo>
                            <a:pt x="156" y="4"/>
                          </a:lnTo>
                          <a:lnTo>
                            <a:pt x="122" y="0"/>
                          </a:lnTo>
                          <a:lnTo>
                            <a:pt x="91" y="4"/>
                          </a:lnTo>
                          <a:lnTo>
                            <a:pt x="61" y="15"/>
                          </a:lnTo>
                          <a:lnTo>
                            <a:pt x="37" y="30"/>
                          </a:lnTo>
                          <a:lnTo>
                            <a:pt x="17" y="47"/>
                          </a:lnTo>
                          <a:lnTo>
                            <a:pt x="5" y="67"/>
                          </a:lnTo>
                          <a:lnTo>
                            <a:pt x="0" y="86"/>
                          </a:lnTo>
                          <a:lnTo>
                            <a:pt x="7" y="104"/>
                          </a:lnTo>
                          <a:lnTo>
                            <a:pt x="24" y="123"/>
                          </a:lnTo>
                          <a:lnTo>
                            <a:pt x="50" y="136"/>
                          </a:lnTo>
                          <a:lnTo>
                            <a:pt x="85" y="145"/>
                          </a:lnTo>
                          <a:lnTo>
                            <a:pt x="122" y="149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5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1355" y="3220"/>
                      <a:ext cx="217" cy="132"/>
                    </a:xfrm>
                    <a:custGeom>
                      <a:avLst/>
                      <a:gdLst>
                        <a:gd name="T0" fmla="*/ 109 w 217"/>
                        <a:gd name="T1" fmla="*/ 132 h 132"/>
                        <a:gd name="T2" fmla="*/ 143 w 217"/>
                        <a:gd name="T3" fmla="*/ 128 h 132"/>
                        <a:gd name="T4" fmla="*/ 172 w 217"/>
                        <a:gd name="T5" fmla="*/ 121 h 132"/>
                        <a:gd name="T6" fmla="*/ 196 w 217"/>
                        <a:gd name="T7" fmla="*/ 108 h 132"/>
                        <a:gd name="T8" fmla="*/ 211 w 217"/>
                        <a:gd name="T9" fmla="*/ 93 h 132"/>
                        <a:gd name="T10" fmla="*/ 217 w 217"/>
                        <a:gd name="T11" fmla="*/ 74 h 132"/>
                        <a:gd name="T12" fmla="*/ 211 w 217"/>
                        <a:gd name="T13" fmla="*/ 56 h 132"/>
                        <a:gd name="T14" fmla="*/ 196 w 217"/>
                        <a:gd name="T15" fmla="*/ 35 h 132"/>
                        <a:gd name="T16" fmla="*/ 172 w 217"/>
                        <a:gd name="T17" fmla="*/ 17 h 132"/>
                        <a:gd name="T18" fmla="*/ 143 w 217"/>
                        <a:gd name="T19" fmla="*/ 4 h 132"/>
                        <a:gd name="T20" fmla="*/ 109 w 217"/>
                        <a:gd name="T21" fmla="*/ 0 h 132"/>
                        <a:gd name="T22" fmla="*/ 74 w 217"/>
                        <a:gd name="T23" fmla="*/ 4 h 132"/>
                        <a:gd name="T24" fmla="*/ 44 w 217"/>
                        <a:gd name="T25" fmla="*/ 17 h 132"/>
                        <a:gd name="T26" fmla="*/ 20 w 217"/>
                        <a:gd name="T27" fmla="*/ 35 h 132"/>
                        <a:gd name="T28" fmla="*/ 5 w 217"/>
                        <a:gd name="T29" fmla="*/ 56 h 132"/>
                        <a:gd name="T30" fmla="*/ 0 w 217"/>
                        <a:gd name="T31" fmla="*/ 74 h 132"/>
                        <a:gd name="T32" fmla="*/ 5 w 217"/>
                        <a:gd name="T33" fmla="*/ 93 h 132"/>
                        <a:gd name="T34" fmla="*/ 20 w 217"/>
                        <a:gd name="T35" fmla="*/ 108 h 132"/>
                        <a:gd name="T36" fmla="*/ 44 w 217"/>
                        <a:gd name="T37" fmla="*/ 121 h 132"/>
                        <a:gd name="T38" fmla="*/ 74 w 217"/>
                        <a:gd name="T39" fmla="*/ 128 h 132"/>
                        <a:gd name="T40" fmla="*/ 109 w 217"/>
                        <a:gd name="T41" fmla="*/ 132 h 132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7"/>
                        <a:gd name="T64" fmla="*/ 0 h 132"/>
                        <a:gd name="T65" fmla="*/ 217 w 217"/>
                        <a:gd name="T66" fmla="*/ 132 h 132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7" h="132">
                          <a:moveTo>
                            <a:pt x="109" y="132"/>
                          </a:moveTo>
                          <a:lnTo>
                            <a:pt x="143" y="128"/>
                          </a:lnTo>
                          <a:lnTo>
                            <a:pt x="172" y="121"/>
                          </a:lnTo>
                          <a:lnTo>
                            <a:pt x="196" y="108"/>
                          </a:lnTo>
                          <a:lnTo>
                            <a:pt x="211" y="93"/>
                          </a:lnTo>
                          <a:lnTo>
                            <a:pt x="217" y="74"/>
                          </a:lnTo>
                          <a:lnTo>
                            <a:pt x="211" y="56"/>
                          </a:lnTo>
                          <a:lnTo>
                            <a:pt x="196" y="35"/>
                          </a:lnTo>
                          <a:lnTo>
                            <a:pt x="172" y="17"/>
                          </a:lnTo>
                          <a:lnTo>
                            <a:pt x="143" y="4"/>
                          </a:lnTo>
                          <a:lnTo>
                            <a:pt x="109" y="0"/>
                          </a:lnTo>
                          <a:lnTo>
                            <a:pt x="74" y="4"/>
                          </a:lnTo>
                          <a:lnTo>
                            <a:pt x="44" y="17"/>
                          </a:lnTo>
                          <a:lnTo>
                            <a:pt x="20" y="35"/>
                          </a:lnTo>
                          <a:lnTo>
                            <a:pt x="5" y="56"/>
                          </a:lnTo>
                          <a:lnTo>
                            <a:pt x="0" y="74"/>
                          </a:lnTo>
                          <a:lnTo>
                            <a:pt x="5" y="93"/>
                          </a:lnTo>
                          <a:lnTo>
                            <a:pt x="20" y="108"/>
                          </a:lnTo>
                          <a:lnTo>
                            <a:pt x="44" y="121"/>
                          </a:lnTo>
                          <a:lnTo>
                            <a:pt x="74" y="128"/>
                          </a:lnTo>
                          <a:lnTo>
                            <a:pt x="109" y="132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6" name="Freeform 245"/>
                    <p:cNvSpPr>
                      <a:spLocks/>
                    </p:cNvSpPr>
                    <p:nvPr/>
                  </p:nvSpPr>
                  <p:spPr bwMode="auto">
                    <a:xfrm>
                      <a:off x="1368" y="3220"/>
                      <a:ext cx="191" cy="117"/>
                    </a:xfrm>
                    <a:custGeom>
                      <a:avLst/>
                      <a:gdLst>
                        <a:gd name="T0" fmla="*/ 96 w 191"/>
                        <a:gd name="T1" fmla="*/ 117 h 117"/>
                        <a:gd name="T2" fmla="*/ 126 w 191"/>
                        <a:gd name="T3" fmla="*/ 115 h 117"/>
                        <a:gd name="T4" fmla="*/ 152 w 191"/>
                        <a:gd name="T5" fmla="*/ 108 h 117"/>
                        <a:gd name="T6" fmla="*/ 172 w 191"/>
                        <a:gd name="T7" fmla="*/ 97 h 117"/>
                        <a:gd name="T8" fmla="*/ 187 w 191"/>
                        <a:gd name="T9" fmla="*/ 84 h 117"/>
                        <a:gd name="T10" fmla="*/ 191 w 191"/>
                        <a:gd name="T11" fmla="*/ 67 h 117"/>
                        <a:gd name="T12" fmla="*/ 187 w 191"/>
                        <a:gd name="T13" fmla="*/ 50 h 117"/>
                        <a:gd name="T14" fmla="*/ 172 w 191"/>
                        <a:gd name="T15" fmla="*/ 32 h 117"/>
                        <a:gd name="T16" fmla="*/ 152 w 191"/>
                        <a:gd name="T17" fmla="*/ 17 h 117"/>
                        <a:gd name="T18" fmla="*/ 126 w 191"/>
                        <a:gd name="T19" fmla="*/ 6 h 117"/>
                        <a:gd name="T20" fmla="*/ 96 w 191"/>
                        <a:gd name="T21" fmla="*/ 0 h 117"/>
                        <a:gd name="T22" fmla="*/ 65 w 191"/>
                        <a:gd name="T23" fmla="*/ 6 h 117"/>
                        <a:gd name="T24" fmla="*/ 39 w 191"/>
                        <a:gd name="T25" fmla="*/ 17 h 117"/>
                        <a:gd name="T26" fmla="*/ 18 w 191"/>
                        <a:gd name="T27" fmla="*/ 32 h 117"/>
                        <a:gd name="T28" fmla="*/ 3 w 191"/>
                        <a:gd name="T29" fmla="*/ 50 h 117"/>
                        <a:gd name="T30" fmla="*/ 0 w 191"/>
                        <a:gd name="T31" fmla="*/ 67 h 117"/>
                        <a:gd name="T32" fmla="*/ 3 w 191"/>
                        <a:gd name="T33" fmla="*/ 84 h 117"/>
                        <a:gd name="T34" fmla="*/ 18 w 191"/>
                        <a:gd name="T35" fmla="*/ 97 h 117"/>
                        <a:gd name="T36" fmla="*/ 39 w 191"/>
                        <a:gd name="T37" fmla="*/ 108 h 117"/>
                        <a:gd name="T38" fmla="*/ 65 w 191"/>
                        <a:gd name="T39" fmla="*/ 115 h 117"/>
                        <a:gd name="T40" fmla="*/ 96 w 191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1"/>
                        <a:gd name="T64" fmla="*/ 0 h 117"/>
                        <a:gd name="T65" fmla="*/ 191 w 191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1" h="117">
                          <a:moveTo>
                            <a:pt x="96" y="117"/>
                          </a:moveTo>
                          <a:lnTo>
                            <a:pt x="126" y="115"/>
                          </a:lnTo>
                          <a:lnTo>
                            <a:pt x="152" y="108"/>
                          </a:lnTo>
                          <a:lnTo>
                            <a:pt x="172" y="97"/>
                          </a:lnTo>
                          <a:lnTo>
                            <a:pt x="187" y="84"/>
                          </a:lnTo>
                          <a:lnTo>
                            <a:pt x="191" y="67"/>
                          </a:lnTo>
                          <a:lnTo>
                            <a:pt x="187" y="50"/>
                          </a:lnTo>
                          <a:lnTo>
                            <a:pt x="172" y="32"/>
                          </a:lnTo>
                          <a:lnTo>
                            <a:pt x="152" y="17"/>
                          </a:lnTo>
                          <a:lnTo>
                            <a:pt x="126" y="6"/>
                          </a:lnTo>
                          <a:lnTo>
                            <a:pt x="96" y="0"/>
                          </a:lnTo>
                          <a:lnTo>
                            <a:pt x="65" y="6"/>
                          </a:lnTo>
                          <a:lnTo>
                            <a:pt x="39" y="17"/>
                          </a:lnTo>
                          <a:lnTo>
                            <a:pt x="18" y="32"/>
                          </a:lnTo>
                          <a:lnTo>
                            <a:pt x="3" y="50"/>
                          </a:lnTo>
                          <a:lnTo>
                            <a:pt x="0" y="67"/>
                          </a:lnTo>
                          <a:lnTo>
                            <a:pt x="3" y="84"/>
                          </a:lnTo>
                          <a:lnTo>
                            <a:pt x="18" y="97"/>
                          </a:lnTo>
                          <a:lnTo>
                            <a:pt x="39" y="108"/>
                          </a:lnTo>
                          <a:lnTo>
                            <a:pt x="65" y="115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7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1381" y="3222"/>
                      <a:ext cx="165" cy="100"/>
                    </a:xfrm>
                    <a:custGeom>
                      <a:avLst/>
                      <a:gdLst>
                        <a:gd name="T0" fmla="*/ 83 w 165"/>
                        <a:gd name="T1" fmla="*/ 100 h 100"/>
                        <a:gd name="T2" fmla="*/ 109 w 165"/>
                        <a:gd name="T3" fmla="*/ 98 h 100"/>
                        <a:gd name="T4" fmla="*/ 131 w 165"/>
                        <a:gd name="T5" fmla="*/ 93 h 100"/>
                        <a:gd name="T6" fmla="*/ 150 w 165"/>
                        <a:gd name="T7" fmla="*/ 83 h 100"/>
                        <a:gd name="T8" fmla="*/ 161 w 165"/>
                        <a:gd name="T9" fmla="*/ 70 h 100"/>
                        <a:gd name="T10" fmla="*/ 165 w 165"/>
                        <a:gd name="T11" fmla="*/ 57 h 100"/>
                        <a:gd name="T12" fmla="*/ 161 w 165"/>
                        <a:gd name="T13" fmla="*/ 43 h 100"/>
                        <a:gd name="T14" fmla="*/ 150 w 165"/>
                        <a:gd name="T15" fmla="*/ 26 h 100"/>
                        <a:gd name="T16" fmla="*/ 131 w 165"/>
                        <a:gd name="T17" fmla="*/ 13 h 100"/>
                        <a:gd name="T18" fmla="*/ 109 w 165"/>
                        <a:gd name="T19" fmla="*/ 4 h 100"/>
                        <a:gd name="T20" fmla="*/ 83 w 165"/>
                        <a:gd name="T21" fmla="*/ 0 h 100"/>
                        <a:gd name="T22" fmla="*/ 57 w 165"/>
                        <a:gd name="T23" fmla="*/ 4 h 100"/>
                        <a:gd name="T24" fmla="*/ 33 w 165"/>
                        <a:gd name="T25" fmla="*/ 13 h 100"/>
                        <a:gd name="T26" fmla="*/ 16 w 165"/>
                        <a:gd name="T27" fmla="*/ 26 h 100"/>
                        <a:gd name="T28" fmla="*/ 3 w 165"/>
                        <a:gd name="T29" fmla="*/ 43 h 100"/>
                        <a:gd name="T30" fmla="*/ 0 w 165"/>
                        <a:gd name="T31" fmla="*/ 57 h 100"/>
                        <a:gd name="T32" fmla="*/ 3 w 165"/>
                        <a:gd name="T33" fmla="*/ 70 h 100"/>
                        <a:gd name="T34" fmla="*/ 16 w 165"/>
                        <a:gd name="T35" fmla="*/ 83 h 100"/>
                        <a:gd name="T36" fmla="*/ 33 w 165"/>
                        <a:gd name="T37" fmla="*/ 93 h 100"/>
                        <a:gd name="T38" fmla="*/ 57 w 165"/>
                        <a:gd name="T39" fmla="*/ 98 h 100"/>
                        <a:gd name="T40" fmla="*/ 83 w 165"/>
                        <a:gd name="T41" fmla="*/ 100 h 10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5"/>
                        <a:gd name="T64" fmla="*/ 0 h 100"/>
                        <a:gd name="T65" fmla="*/ 165 w 165"/>
                        <a:gd name="T66" fmla="*/ 100 h 10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5" h="100">
                          <a:moveTo>
                            <a:pt x="83" y="100"/>
                          </a:moveTo>
                          <a:lnTo>
                            <a:pt x="109" y="98"/>
                          </a:lnTo>
                          <a:lnTo>
                            <a:pt x="131" y="93"/>
                          </a:lnTo>
                          <a:lnTo>
                            <a:pt x="150" y="83"/>
                          </a:lnTo>
                          <a:lnTo>
                            <a:pt x="161" y="70"/>
                          </a:lnTo>
                          <a:lnTo>
                            <a:pt x="165" y="57"/>
                          </a:lnTo>
                          <a:lnTo>
                            <a:pt x="161" y="43"/>
                          </a:lnTo>
                          <a:lnTo>
                            <a:pt x="150" y="26"/>
                          </a:lnTo>
                          <a:lnTo>
                            <a:pt x="131" y="13"/>
                          </a:lnTo>
                          <a:lnTo>
                            <a:pt x="109" y="4"/>
                          </a:lnTo>
                          <a:lnTo>
                            <a:pt x="83" y="0"/>
                          </a:lnTo>
                          <a:lnTo>
                            <a:pt x="57" y="4"/>
                          </a:lnTo>
                          <a:lnTo>
                            <a:pt x="33" y="13"/>
                          </a:lnTo>
                          <a:lnTo>
                            <a:pt x="16" y="26"/>
                          </a:lnTo>
                          <a:lnTo>
                            <a:pt x="3" y="43"/>
                          </a:lnTo>
                          <a:lnTo>
                            <a:pt x="0" y="57"/>
                          </a:lnTo>
                          <a:lnTo>
                            <a:pt x="3" y="70"/>
                          </a:lnTo>
                          <a:lnTo>
                            <a:pt x="16" y="83"/>
                          </a:lnTo>
                          <a:lnTo>
                            <a:pt x="33" y="93"/>
                          </a:lnTo>
                          <a:lnTo>
                            <a:pt x="57" y="98"/>
                          </a:lnTo>
                          <a:lnTo>
                            <a:pt x="83" y="100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8" name="Freeform 247"/>
                    <p:cNvSpPr>
                      <a:spLocks/>
                    </p:cNvSpPr>
                    <p:nvPr/>
                  </p:nvSpPr>
                  <p:spPr bwMode="auto">
                    <a:xfrm>
                      <a:off x="1394" y="3224"/>
                      <a:ext cx="139" cy="83"/>
                    </a:xfrm>
                    <a:custGeom>
                      <a:avLst/>
                      <a:gdLst>
                        <a:gd name="T0" fmla="*/ 70 w 139"/>
                        <a:gd name="T1" fmla="*/ 83 h 83"/>
                        <a:gd name="T2" fmla="*/ 96 w 139"/>
                        <a:gd name="T3" fmla="*/ 81 h 83"/>
                        <a:gd name="T4" fmla="*/ 118 w 139"/>
                        <a:gd name="T5" fmla="*/ 72 h 83"/>
                        <a:gd name="T6" fmla="*/ 133 w 139"/>
                        <a:gd name="T7" fmla="*/ 61 h 83"/>
                        <a:gd name="T8" fmla="*/ 139 w 139"/>
                        <a:gd name="T9" fmla="*/ 46 h 83"/>
                        <a:gd name="T10" fmla="*/ 133 w 139"/>
                        <a:gd name="T11" fmla="*/ 31 h 83"/>
                        <a:gd name="T12" fmla="*/ 118 w 139"/>
                        <a:gd name="T13" fmla="*/ 17 h 83"/>
                        <a:gd name="T14" fmla="*/ 96 w 139"/>
                        <a:gd name="T15" fmla="*/ 4 h 83"/>
                        <a:gd name="T16" fmla="*/ 70 w 139"/>
                        <a:gd name="T17" fmla="*/ 0 h 83"/>
                        <a:gd name="T18" fmla="*/ 42 w 139"/>
                        <a:gd name="T19" fmla="*/ 4 h 83"/>
                        <a:gd name="T20" fmla="*/ 20 w 139"/>
                        <a:gd name="T21" fmla="*/ 17 h 83"/>
                        <a:gd name="T22" fmla="*/ 5 w 139"/>
                        <a:gd name="T23" fmla="*/ 31 h 83"/>
                        <a:gd name="T24" fmla="*/ 0 w 139"/>
                        <a:gd name="T25" fmla="*/ 46 h 83"/>
                        <a:gd name="T26" fmla="*/ 5 w 139"/>
                        <a:gd name="T27" fmla="*/ 61 h 83"/>
                        <a:gd name="T28" fmla="*/ 20 w 139"/>
                        <a:gd name="T29" fmla="*/ 72 h 83"/>
                        <a:gd name="T30" fmla="*/ 42 w 139"/>
                        <a:gd name="T31" fmla="*/ 81 h 83"/>
                        <a:gd name="T32" fmla="*/ 70 w 139"/>
                        <a:gd name="T33" fmla="*/ 83 h 83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9"/>
                        <a:gd name="T52" fmla="*/ 0 h 83"/>
                        <a:gd name="T53" fmla="*/ 139 w 139"/>
                        <a:gd name="T54" fmla="*/ 83 h 83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9" h="83">
                          <a:moveTo>
                            <a:pt x="70" y="83"/>
                          </a:moveTo>
                          <a:lnTo>
                            <a:pt x="96" y="81"/>
                          </a:lnTo>
                          <a:lnTo>
                            <a:pt x="118" y="72"/>
                          </a:lnTo>
                          <a:lnTo>
                            <a:pt x="133" y="61"/>
                          </a:lnTo>
                          <a:lnTo>
                            <a:pt x="139" y="46"/>
                          </a:lnTo>
                          <a:lnTo>
                            <a:pt x="133" y="31"/>
                          </a:lnTo>
                          <a:lnTo>
                            <a:pt x="118" y="17"/>
                          </a:lnTo>
                          <a:lnTo>
                            <a:pt x="96" y="4"/>
                          </a:lnTo>
                          <a:lnTo>
                            <a:pt x="70" y="0"/>
                          </a:lnTo>
                          <a:lnTo>
                            <a:pt x="42" y="4"/>
                          </a:lnTo>
                          <a:lnTo>
                            <a:pt x="20" y="17"/>
                          </a:lnTo>
                          <a:lnTo>
                            <a:pt x="5" y="31"/>
                          </a:lnTo>
                          <a:lnTo>
                            <a:pt x="0" y="46"/>
                          </a:lnTo>
                          <a:lnTo>
                            <a:pt x="5" y="61"/>
                          </a:lnTo>
                          <a:lnTo>
                            <a:pt x="20" y="72"/>
                          </a:lnTo>
                          <a:lnTo>
                            <a:pt x="42" y="81"/>
                          </a:lnTo>
                          <a:lnTo>
                            <a:pt x="70" y="83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09" name="Freeform 248"/>
                    <p:cNvSpPr>
                      <a:spLocks/>
                    </p:cNvSpPr>
                    <p:nvPr/>
                  </p:nvSpPr>
                  <p:spPr bwMode="auto">
                    <a:xfrm>
                      <a:off x="1407" y="3224"/>
                      <a:ext cx="113" cy="68"/>
                    </a:xfrm>
                    <a:custGeom>
                      <a:avLst/>
                      <a:gdLst>
                        <a:gd name="T0" fmla="*/ 57 w 113"/>
                        <a:gd name="T1" fmla="*/ 68 h 68"/>
                        <a:gd name="T2" fmla="*/ 79 w 113"/>
                        <a:gd name="T3" fmla="*/ 67 h 68"/>
                        <a:gd name="T4" fmla="*/ 96 w 113"/>
                        <a:gd name="T5" fmla="*/ 61 h 68"/>
                        <a:gd name="T6" fmla="*/ 109 w 113"/>
                        <a:gd name="T7" fmla="*/ 50 h 68"/>
                        <a:gd name="T8" fmla="*/ 113 w 113"/>
                        <a:gd name="T9" fmla="*/ 39 h 68"/>
                        <a:gd name="T10" fmla="*/ 109 w 113"/>
                        <a:gd name="T11" fmla="*/ 26 h 68"/>
                        <a:gd name="T12" fmla="*/ 96 w 113"/>
                        <a:gd name="T13" fmla="*/ 13 h 68"/>
                        <a:gd name="T14" fmla="*/ 79 w 113"/>
                        <a:gd name="T15" fmla="*/ 4 h 68"/>
                        <a:gd name="T16" fmla="*/ 57 w 113"/>
                        <a:gd name="T17" fmla="*/ 0 h 68"/>
                        <a:gd name="T18" fmla="*/ 35 w 113"/>
                        <a:gd name="T19" fmla="*/ 4 h 68"/>
                        <a:gd name="T20" fmla="*/ 16 w 113"/>
                        <a:gd name="T21" fmla="*/ 13 h 68"/>
                        <a:gd name="T22" fmla="*/ 5 w 113"/>
                        <a:gd name="T23" fmla="*/ 26 h 68"/>
                        <a:gd name="T24" fmla="*/ 0 w 113"/>
                        <a:gd name="T25" fmla="*/ 39 h 68"/>
                        <a:gd name="T26" fmla="*/ 5 w 113"/>
                        <a:gd name="T27" fmla="*/ 50 h 68"/>
                        <a:gd name="T28" fmla="*/ 16 w 113"/>
                        <a:gd name="T29" fmla="*/ 61 h 68"/>
                        <a:gd name="T30" fmla="*/ 35 w 113"/>
                        <a:gd name="T31" fmla="*/ 67 h 68"/>
                        <a:gd name="T32" fmla="*/ 57 w 113"/>
                        <a:gd name="T33" fmla="*/ 68 h 6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13"/>
                        <a:gd name="T52" fmla="*/ 0 h 68"/>
                        <a:gd name="T53" fmla="*/ 113 w 113"/>
                        <a:gd name="T54" fmla="*/ 68 h 6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13" h="68">
                          <a:moveTo>
                            <a:pt x="57" y="68"/>
                          </a:moveTo>
                          <a:lnTo>
                            <a:pt x="79" y="67"/>
                          </a:lnTo>
                          <a:lnTo>
                            <a:pt x="96" y="61"/>
                          </a:lnTo>
                          <a:lnTo>
                            <a:pt x="109" y="50"/>
                          </a:lnTo>
                          <a:lnTo>
                            <a:pt x="113" y="39"/>
                          </a:lnTo>
                          <a:lnTo>
                            <a:pt x="109" y="26"/>
                          </a:lnTo>
                          <a:lnTo>
                            <a:pt x="96" y="13"/>
                          </a:lnTo>
                          <a:lnTo>
                            <a:pt x="79" y="4"/>
                          </a:lnTo>
                          <a:lnTo>
                            <a:pt x="57" y="0"/>
                          </a:lnTo>
                          <a:lnTo>
                            <a:pt x="35" y="4"/>
                          </a:lnTo>
                          <a:lnTo>
                            <a:pt x="16" y="13"/>
                          </a:lnTo>
                          <a:lnTo>
                            <a:pt x="5" y="26"/>
                          </a:lnTo>
                          <a:lnTo>
                            <a:pt x="0" y="39"/>
                          </a:lnTo>
                          <a:lnTo>
                            <a:pt x="5" y="50"/>
                          </a:lnTo>
                          <a:lnTo>
                            <a:pt x="16" y="61"/>
                          </a:lnTo>
                          <a:lnTo>
                            <a:pt x="35" y="67"/>
                          </a:lnTo>
                          <a:lnTo>
                            <a:pt x="57" y="6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0" name="Freeform 249"/>
                    <p:cNvSpPr>
                      <a:spLocks/>
                    </p:cNvSpPr>
                    <p:nvPr/>
                  </p:nvSpPr>
                  <p:spPr bwMode="auto">
                    <a:xfrm>
                      <a:off x="1422" y="3226"/>
                      <a:ext cx="85" cy="52"/>
                    </a:xfrm>
                    <a:custGeom>
                      <a:avLst/>
                      <a:gdLst>
                        <a:gd name="T0" fmla="*/ 42 w 85"/>
                        <a:gd name="T1" fmla="*/ 52 h 52"/>
                        <a:gd name="T2" fmla="*/ 64 w 85"/>
                        <a:gd name="T3" fmla="*/ 50 h 52"/>
                        <a:gd name="T4" fmla="*/ 79 w 85"/>
                        <a:gd name="T5" fmla="*/ 41 h 52"/>
                        <a:gd name="T6" fmla="*/ 85 w 85"/>
                        <a:gd name="T7" fmla="*/ 29 h 52"/>
                        <a:gd name="T8" fmla="*/ 83 w 85"/>
                        <a:gd name="T9" fmla="*/ 20 h 52"/>
                        <a:gd name="T10" fmla="*/ 72 w 85"/>
                        <a:gd name="T11" fmla="*/ 9 h 52"/>
                        <a:gd name="T12" fmla="*/ 59 w 85"/>
                        <a:gd name="T13" fmla="*/ 3 h 52"/>
                        <a:gd name="T14" fmla="*/ 42 w 85"/>
                        <a:gd name="T15" fmla="*/ 0 h 52"/>
                        <a:gd name="T16" fmla="*/ 25 w 85"/>
                        <a:gd name="T17" fmla="*/ 3 h 52"/>
                        <a:gd name="T18" fmla="*/ 11 w 85"/>
                        <a:gd name="T19" fmla="*/ 9 h 52"/>
                        <a:gd name="T20" fmla="*/ 1 w 85"/>
                        <a:gd name="T21" fmla="*/ 20 h 52"/>
                        <a:gd name="T22" fmla="*/ 0 w 85"/>
                        <a:gd name="T23" fmla="*/ 29 h 52"/>
                        <a:gd name="T24" fmla="*/ 5 w 85"/>
                        <a:gd name="T25" fmla="*/ 41 h 52"/>
                        <a:gd name="T26" fmla="*/ 20 w 85"/>
                        <a:gd name="T27" fmla="*/ 50 h 52"/>
                        <a:gd name="T28" fmla="*/ 42 w 85"/>
                        <a:gd name="T29" fmla="*/ 52 h 5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85"/>
                        <a:gd name="T46" fmla="*/ 0 h 52"/>
                        <a:gd name="T47" fmla="*/ 85 w 85"/>
                        <a:gd name="T48" fmla="*/ 52 h 5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85" h="52">
                          <a:moveTo>
                            <a:pt x="42" y="52"/>
                          </a:moveTo>
                          <a:lnTo>
                            <a:pt x="64" y="50"/>
                          </a:lnTo>
                          <a:lnTo>
                            <a:pt x="79" y="41"/>
                          </a:lnTo>
                          <a:lnTo>
                            <a:pt x="85" y="29"/>
                          </a:lnTo>
                          <a:lnTo>
                            <a:pt x="83" y="20"/>
                          </a:lnTo>
                          <a:lnTo>
                            <a:pt x="72" y="9"/>
                          </a:lnTo>
                          <a:lnTo>
                            <a:pt x="59" y="3"/>
                          </a:lnTo>
                          <a:lnTo>
                            <a:pt x="42" y="0"/>
                          </a:lnTo>
                          <a:lnTo>
                            <a:pt x="25" y="3"/>
                          </a:lnTo>
                          <a:lnTo>
                            <a:pt x="11" y="9"/>
                          </a:lnTo>
                          <a:lnTo>
                            <a:pt x="1" y="20"/>
                          </a:lnTo>
                          <a:lnTo>
                            <a:pt x="0" y="29"/>
                          </a:lnTo>
                          <a:lnTo>
                            <a:pt x="5" y="41"/>
                          </a:lnTo>
                          <a:lnTo>
                            <a:pt x="20" y="50"/>
                          </a:lnTo>
                          <a:lnTo>
                            <a:pt x="42" y="52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1" name="Freeform 250"/>
                    <p:cNvSpPr>
                      <a:spLocks/>
                    </p:cNvSpPr>
                    <p:nvPr/>
                  </p:nvSpPr>
                  <p:spPr bwMode="auto">
                    <a:xfrm>
                      <a:off x="1434" y="3228"/>
                      <a:ext cx="60" cy="35"/>
                    </a:xfrm>
                    <a:custGeom>
                      <a:avLst/>
                      <a:gdLst>
                        <a:gd name="T0" fmla="*/ 30 w 60"/>
                        <a:gd name="T1" fmla="*/ 35 h 35"/>
                        <a:gd name="T2" fmla="*/ 45 w 60"/>
                        <a:gd name="T3" fmla="*/ 33 h 35"/>
                        <a:gd name="T4" fmla="*/ 56 w 60"/>
                        <a:gd name="T5" fmla="*/ 27 h 35"/>
                        <a:gd name="T6" fmla="*/ 60 w 60"/>
                        <a:gd name="T7" fmla="*/ 20 h 35"/>
                        <a:gd name="T8" fmla="*/ 56 w 60"/>
                        <a:gd name="T9" fmla="*/ 11 h 35"/>
                        <a:gd name="T10" fmla="*/ 45 w 60"/>
                        <a:gd name="T11" fmla="*/ 1 h 35"/>
                        <a:gd name="T12" fmla="*/ 30 w 60"/>
                        <a:gd name="T13" fmla="*/ 0 h 35"/>
                        <a:gd name="T14" fmla="*/ 15 w 60"/>
                        <a:gd name="T15" fmla="*/ 1 h 35"/>
                        <a:gd name="T16" fmla="*/ 4 w 60"/>
                        <a:gd name="T17" fmla="*/ 11 h 35"/>
                        <a:gd name="T18" fmla="*/ 0 w 60"/>
                        <a:gd name="T19" fmla="*/ 20 h 35"/>
                        <a:gd name="T20" fmla="*/ 4 w 60"/>
                        <a:gd name="T21" fmla="*/ 27 h 35"/>
                        <a:gd name="T22" fmla="*/ 15 w 60"/>
                        <a:gd name="T23" fmla="*/ 33 h 35"/>
                        <a:gd name="T24" fmla="*/ 30 w 60"/>
                        <a:gd name="T25" fmla="*/ 35 h 3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0"/>
                        <a:gd name="T40" fmla="*/ 0 h 35"/>
                        <a:gd name="T41" fmla="*/ 60 w 60"/>
                        <a:gd name="T42" fmla="*/ 35 h 3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0" h="35">
                          <a:moveTo>
                            <a:pt x="30" y="35"/>
                          </a:moveTo>
                          <a:lnTo>
                            <a:pt x="45" y="33"/>
                          </a:lnTo>
                          <a:lnTo>
                            <a:pt x="56" y="27"/>
                          </a:lnTo>
                          <a:lnTo>
                            <a:pt x="60" y="20"/>
                          </a:lnTo>
                          <a:lnTo>
                            <a:pt x="56" y="11"/>
                          </a:lnTo>
                          <a:lnTo>
                            <a:pt x="45" y="1"/>
                          </a:lnTo>
                          <a:lnTo>
                            <a:pt x="30" y="0"/>
                          </a:lnTo>
                          <a:lnTo>
                            <a:pt x="15" y="1"/>
                          </a:lnTo>
                          <a:lnTo>
                            <a:pt x="4" y="11"/>
                          </a:lnTo>
                          <a:lnTo>
                            <a:pt x="0" y="20"/>
                          </a:lnTo>
                          <a:lnTo>
                            <a:pt x="4" y="27"/>
                          </a:lnTo>
                          <a:lnTo>
                            <a:pt x="15" y="33"/>
                          </a:lnTo>
                          <a:lnTo>
                            <a:pt x="30" y="3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1" name="Group 422"/>
                  <p:cNvGrpSpPr>
                    <a:grpSpLocks/>
                  </p:cNvGrpSpPr>
                  <p:nvPr/>
                </p:nvGrpSpPr>
                <p:grpSpPr bwMode="auto">
                  <a:xfrm>
                    <a:off x="1597" y="1478"/>
                    <a:ext cx="864" cy="457"/>
                    <a:chOff x="1636" y="1430"/>
                    <a:chExt cx="864" cy="457"/>
                  </a:xfrm>
                </p:grpSpPr>
                <p:sp>
                  <p:nvSpPr>
                    <p:cNvPr id="36" name="Freeform 375"/>
                    <p:cNvSpPr>
                      <a:spLocks/>
                    </p:cNvSpPr>
                    <p:nvPr/>
                  </p:nvSpPr>
                  <p:spPr bwMode="auto">
                    <a:xfrm>
                      <a:off x="2195" y="1702"/>
                      <a:ext cx="152" cy="168"/>
                    </a:xfrm>
                    <a:custGeom>
                      <a:avLst/>
                      <a:gdLst>
                        <a:gd name="T0" fmla="*/ 0 w 152"/>
                        <a:gd name="T1" fmla="*/ 0 h 168"/>
                        <a:gd name="T2" fmla="*/ 0 w 152"/>
                        <a:gd name="T3" fmla="*/ 3 h 168"/>
                        <a:gd name="T4" fmla="*/ 0 w 152"/>
                        <a:gd name="T5" fmla="*/ 15 h 168"/>
                        <a:gd name="T6" fmla="*/ 2 w 152"/>
                        <a:gd name="T7" fmla="*/ 33 h 168"/>
                        <a:gd name="T8" fmla="*/ 5 w 152"/>
                        <a:gd name="T9" fmla="*/ 53 h 168"/>
                        <a:gd name="T10" fmla="*/ 13 w 152"/>
                        <a:gd name="T11" fmla="*/ 76 h 168"/>
                        <a:gd name="T12" fmla="*/ 24 w 152"/>
                        <a:gd name="T13" fmla="*/ 100 h 168"/>
                        <a:gd name="T14" fmla="*/ 39 w 152"/>
                        <a:gd name="T15" fmla="*/ 120 h 168"/>
                        <a:gd name="T16" fmla="*/ 59 w 152"/>
                        <a:gd name="T17" fmla="*/ 139 h 168"/>
                        <a:gd name="T18" fmla="*/ 85 w 152"/>
                        <a:gd name="T19" fmla="*/ 150 h 168"/>
                        <a:gd name="T20" fmla="*/ 78 w 152"/>
                        <a:gd name="T21" fmla="*/ 165 h 168"/>
                        <a:gd name="T22" fmla="*/ 152 w 152"/>
                        <a:gd name="T23" fmla="*/ 168 h 168"/>
                        <a:gd name="T24" fmla="*/ 124 w 152"/>
                        <a:gd name="T25" fmla="*/ 98 h 168"/>
                        <a:gd name="T26" fmla="*/ 115 w 152"/>
                        <a:gd name="T27" fmla="*/ 115 h 168"/>
                        <a:gd name="T28" fmla="*/ 111 w 152"/>
                        <a:gd name="T29" fmla="*/ 115 h 168"/>
                        <a:gd name="T30" fmla="*/ 106 w 152"/>
                        <a:gd name="T31" fmla="*/ 117 h 168"/>
                        <a:gd name="T32" fmla="*/ 96 w 152"/>
                        <a:gd name="T33" fmla="*/ 115 h 168"/>
                        <a:gd name="T34" fmla="*/ 83 w 152"/>
                        <a:gd name="T35" fmla="*/ 111 h 168"/>
                        <a:gd name="T36" fmla="*/ 68 w 152"/>
                        <a:gd name="T37" fmla="*/ 104 h 168"/>
                        <a:gd name="T38" fmla="*/ 52 w 152"/>
                        <a:gd name="T39" fmla="*/ 89 h 168"/>
                        <a:gd name="T40" fmla="*/ 35 w 152"/>
                        <a:gd name="T41" fmla="*/ 68 h 168"/>
                        <a:gd name="T42" fmla="*/ 16 w 152"/>
                        <a:gd name="T43" fmla="*/ 39 h 168"/>
                        <a:gd name="T44" fmla="*/ 0 w 152"/>
                        <a:gd name="T45" fmla="*/ 0 h 168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52"/>
                        <a:gd name="T70" fmla="*/ 0 h 168"/>
                        <a:gd name="T71" fmla="*/ 152 w 152"/>
                        <a:gd name="T72" fmla="*/ 168 h 168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52" h="168">
                          <a:moveTo>
                            <a:pt x="0" y="0"/>
                          </a:moveTo>
                          <a:lnTo>
                            <a:pt x="0" y="3"/>
                          </a:lnTo>
                          <a:lnTo>
                            <a:pt x="0" y="15"/>
                          </a:lnTo>
                          <a:lnTo>
                            <a:pt x="2" y="33"/>
                          </a:lnTo>
                          <a:lnTo>
                            <a:pt x="5" y="53"/>
                          </a:lnTo>
                          <a:lnTo>
                            <a:pt x="13" y="76"/>
                          </a:lnTo>
                          <a:lnTo>
                            <a:pt x="24" y="100"/>
                          </a:lnTo>
                          <a:lnTo>
                            <a:pt x="39" y="120"/>
                          </a:lnTo>
                          <a:lnTo>
                            <a:pt x="59" y="139"/>
                          </a:lnTo>
                          <a:lnTo>
                            <a:pt x="85" y="150"/>
                          </a:lnTo>
                          <a:lnTo>
                            <a:pt x="78" y="165"/>
                          </a:lnTo>
                          <a:lnTo>
                            <a:pt x="152" y="168"/>
                          </a:lnTo>
                          <a:lnTo>
                            <a:pt x="124" y="98"/>
                          </a:lnTo>
                          <a:lnTo>
                            <a:pt x="115" y="115"/>
                          </a:lnTo>
                          <a:lnTo>
                            <a:pt x="111" y="115"/>
                          </a:lnTo>
                          <a:lnTo>
                            <a:pt x="106" y="117"/>
                          </a:lnTo>
                          <a:lnTo>
                            <a:pt x="96" y="115"/>
                          </a:lnTo>
                          <a:lnTo>
                            <a:pt x="83" y="111"/>
                          </a:lnTo>
                          <a:lnTo>
                            <a:pt x="68" y="104"/>
                          </a:lnTo>
                          <a:lnTo>
                            <a:pt x="52" y="89"/>
                          </a:lnTo>
                          <a:lnTo>
                            <a:pt x="35" y="68"/>
                          </a:lnTo>
                          <a:lnTo>
                            <a:pt x="16" y="3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" name="Freeform 376"/>
                    <p:cNvSpPr>
                      <a:spLocks/>
                    </p:cNvSpPr>
                    <p:nvPr/>
                  </p:nvSpPr>
                  <p:spPr bwMode="auto">
                    <a:xfrm>
                      <a:off x="2199" y="1711"/>
                      <a:ext cx="144" cy="176"/>
                    </a:xfrm>
                    <a:custGeom>
                      <a:avLst/>
                      <a:gdLst>
                        <a:gd name="T0" fmla="*/ 0 w 144"/>
                        <a:gd name="T1" fmla="*/ 0 h 176"/>
                        <a:gd name="T2" fmla="*/ 0 w 144"/>
                        <a:gd name="T3" fmla="*/ 4 h 176"/>
                        <a:gd name="T4" fmla="*/ 0 w 144"/>
                        <a:gd name="T5" fmla="*/ 17 h 176"/>
                        <a:gd name="T6" fmla="*/ 0 w 144"/>
                        <a:gd name="T7" fmla="*/ 33 h 176"/>
                        <a:gd name="T8" fmla="*/ 3 w 144"/>
                        <a:gd name="T9" fmla="*/ 56 h 176"/>
                        <a:gd name="T10" fmla="*/ 11 w 144"/>
                        <a:gd name="T11" fmla="*/ 78 h 176"/>
                        <a:gd name="T12" fmla="*/ 20 w 144"/>
                        <a:gd name="T13" fmla="*/ 102 h 176"/>
                        <a:gd name="T14" fmla="*/ 35 w 144"/>
                        <a:gd name="T15" fmla="*/ 122 h 176"/>
                        <a:gd name="T16" fmla="*/ 53 w 144"/>
                        <a:gd name="T17" fmla="*/ 141 h 176"/>
                        <a:gd name="T18" fmla="*/ 79 w 144"/>
                        <a:gd name="T19" fmla="*/ 156 h 176"/>
                        <a:gd name="T20" fmla="*/ 72 w 144"/>
                        <a:gd name="T21" fmla="*/ 169 h 176"/>
                        <a:gd name="T22" fmla="*/ 144 w 144"/>
                        <a:gd name="T23" fmla="*/ 176 h 176"/>
                        <a:gd name="T24" fmla="*/ 118 w 144"/>
                        <a:gd name="T25" fmla="*/ 102 h 176"/>
                        <a:gd name="T26" fmla="*/ 109 w 144"/>
                        <a:gd name="T27" fmla="*/ 121 h 176"/>
                        <a:gd name="T28" fmla="*/ 107 w 144"/>
                        <a:gd name="T29" fmla="*/ 121 h 176"/>
                        <a:gd name="T30" fmla="*/ 100 w 144"/>
                        <a:gd name="T31" fmla="*/ 121 h 176"/>
                        <a:gd name="T32" fmla="*/ 90 w 144"/>
                        <a:gd name="T33" fmla="*/ 119 h 176"/>
                        <a:gd name="T34" fmla="*/ 79 w 144"/>
                        <a:gd name="T35" fmla="*/ 115 h 176"/>
                        <a:gd name="T36" fmla="*/ 64 w 144"/>
                        <a:gd name="T37" fmla="*/ 106 h 176"/>
                        <a:gd name="T38" fmla="*/ 48 w 144"/>
                        <a:gd name="T39" fmla="*/ 93 h 176"/>
                        <a:gd name="T40" fmla="*/ 31 w 144"/>
                        <a:gd name="T41" fmla="*/ 70 h 176"/>
                        <a:gd name="T42" fmla="*/ 14 w 144"/>
                        <a:gd name="T43" fmla="*/ 41 h 176"/>
                        <a:gd name="T44" fmla="*/ 0 w 144"/>
                        <a:gd name="T45" fmla="*/ 0 h 17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44"/>
                        <a:gd name="T70" fmla="*/ 0 h 176"/>
                        <a:gd name="T71" fmla="*/ 144 w 144"/>
                        <a:gd name="T72" fmla="*/ 176 h 17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44" h="176">
                          <a:moveTo>
                            <a:pt x="0" y="0"/>
                          </a:moveTo>
                          <a:lnTo>
                            <a:pt x="0" y="4"/>
                          </a:lnTo>
                          <a:lnTo>
                            <a:pt x="0" y="17"/>
                          </a:lnTo>
                          <a:lnTo>
                            <a:pt x="0" y="33"/>
                          </a:lnTo>
                          <a:lnTo>
                            <a:pt x="3" y="56"/>
                          </a:lnTo>
                          <a:lnTo>
                            <a:pt x="11" y="78"/>
                          </a:lnTo>
                          <a:lnTo>
                            <a:pt x="20" y="102"/>
                          </a:lnTo>
                          <a:lnTo>
                            <a:pt x="35" y="122"/>
                          </a:lnTo>
                          <a:lnTo>
                            <a:pt x="53" y="141"/>
                          </a:lnTo>
                          <a:lnTo>
                            <a:pt x="79" y="156"/>
                          </a:lnTo>
                          <a:lnTo>
                            <a:pt x="72" y="169"/>
                          </a:lnTo>
                          <a:lnTo>
                            <a:pt x="144" y="176"/>
                          </a:lnTo>
                          <a:lnTo>
                            <a:pt x="118" y="102"/>
                          </a:lnTo>
                          <a:lnTo>
                            <a:pt x="109" y="121"/>
                          </a:lnTo>
                          <a:lnTo>
                            <a:pt x="107" y="121"/>
                          </a:lnTo>
                          <a:lnTo>
                            <a:pt x="100" y="121"/>
                          </a:lnTo>
                          <a:lnTo>
                            <a:pt x="90" y="119"/>
                          </a:lnTo>
                          <a:lnTo>
                            <a:pt x="79" y="115"/>
                          </a:lnTo>
                          <a:lnTo>
                            <a:pt x="64" y="106"/>
                          </a:lnTo>
                          <a:lnTo>
                            <a:pt x="48" y="93"/>
                          </a:lnTo>
                          <a:lnTo>
                            <a:pt x="31" y="70"/>
                          </a:lnTo>
                          <a:lnTo>
                            <a:pt x="14" y="4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" name="Text Box 4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36" y="1430"/>
                      <a:ext cx="864" cy="34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Add 5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22" name="Group 420"/>
                  <p:cNvGrpSpPr>
                    <a:grpSpLocks/>
                  </p:cNvGrpSpPr>
                  <p:nvPr/>
                </p:nvGrpSpPr>
                <p:grpSpPr bwMode="auto">
                  <a:xfrm>
                    <a:off x="2419" y="2792"/>
                    <a:ext cx="864" cy="353"/>
                    <a:chOff x="2458" y="2744"/>
                    <a:chExt cx="864" cy="353"/>
                  </a:xfrm>
                </p:grpSpPr>
                <p:sp>
                  <p:nvSpPr>
                    <p:cNvPr id="33" name="Freeform 371"/>
                    <p:cNvSpPr>
                      <a:spLocks/>
                    </p:cNvSpPr>
                    <p:nvPr/>
                  </p:nvSpPr>
                  <p:spPr bwMode="auto">
                    <a:xfrm>
                      <a:off x="2475" y="2744"/>
                      <a:ext cx="176" cy="146"/>
                    </a:xfrm>
                    <a:custGeom>
                      <a:avLst/>
                      <a:gdLst>
                        <a:gd name="T0" fmla="*/ 176 w 176"/>
                        <a:gd name="T1" fmla="*/ 144 h 146"/>
                        <a:gd name="T2" fmla="*/ 172 w 176"/>
                        <a:gd name="T3" fmla="*/ 146 h 146"/>
                        <a:gd name="T4" fmla="*/ 159 w 176"/>
                        <a:gd name="T5" fmla="*/ 144 h 146"/>
                        <a:gd name="T6" fmla="*/ 143 w 176"/>
                        <a:gd name="T7" fmla="*/ 144 h 146"/>
                        <a:gd name="T8" fmla="*/ 122 w 176"/>
                        <a:gd name="T9" fmla="*/ 141 h 146"/>
                        <a:gd name="T10" fmla="*/ 98 w 176"/>
                        <a:gd name="T11" fmla="*/ 135 h 146"/>
                        <a:gd name="T12" fmla="*/ 74 w 176"/>
                        <a:gd name="T13" fmla="*/ 126 h 146"/>
                        <a:gd name="T14" fmla="*/ 54 w 176"/>
                        <a:gd name="T15" fmla="*/ 111 h 146"/>
                        <a:gd name="T16" fmla="*/ 33 w 176"/>
                        <a:gd name="T17" fmla="*/ 93 h 146"/>
                        <a:gd name="T18" fmla="*/ 20 w 176"/>
                        <a:gd name="T19" fmla="*/ 67 h 146"/>
                        <a:gd name="T20" fmla="*/ 7 w 176"/>
                        <a:gd name="T21" fmla="*/ 74 h 146"/>
                        <a:gd name="T22" fmla="*/ 0 w 176"/>
                        <a:gd name="T23" fmla="*/ 0 h 146"/>
                        <a:gd name="T24" fmla="*/ 72 w 176"/>
                        <a:gd name="T25" fmla="*/ 26 h 146"/>
                        <a:gd name="T26" fmla="*/ 55 w 176"/>
                        <a:gd name="T27" fmla="*/ 35 h 146"/>
                        <a:gd name="T28" fmla="*/ 55 w 176"/>
                        <a:gd name="T29" fmla="*/ 39 h 146"/>
                        <a:gd name="T30" fmla="*/ 55 w 176"/>
                        <a:gd name="T31" fmla="*/ 44 h 146"/>
                        <a:gd name="T32" fmla="*/ 55 w 176"/>
                        <a:gd name="T33" fmla="*/ 54 h 146"/>
                        <a:gd name="T34" fmla="*/ 61 w 176"/>
                        <a:gd name="T35" fmla="*/ 67 h 146"/>
                        <a:gd name="T36" fmla="*/ 68 w 176"/>
                        <a:gd name="T37" fmla="*/ 81 h 146"/>
                        <a:gd name="T38" fmla="*/ 83 w 176"/>
                        <a:gd name="T39" fmla="*/ 96 h 146"/>
                        <a:gd name="T40" fmla="*/ 106 w 176"/>
                        <a:gd name="T41" fmla="*/ 113 h 146"/>
                        <a:gd name="T42" fmla="*/ 135 w 176"/>
                        <a:gd name="T43" fmla="*/ 130 h 146"/>
                        <a:gd name="T44" fmla="*/ 176 w 176"/>
                        <a:gd name="T45" fmla="*/ 144 h 14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76"/>
                        <a:gd name="T70" fmla="*/ 0 h 146"/>
                        <a:gd name="T71" fmla="*/ 176 w 176"/>
                        <a:gd name="T72" fmla="*/ 146 h 14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76" h="146">
                          <a:moveTo>
                            <a:pt x="176" y="144"/>
                          </a:moveTo>
                          <a:lnTo>
                            <a:pt x="172" y="146"/>
                          </a:lnTo>
                          <a:lnTo>
                            <a:pt x="159" y="144"/>
                          </a:lnTo>
                          <a:lnTo>
                            <a:pt x="143" y="144"/>
                          </a:lnTo>
                          <a:lnTo>
                            <a:pt x="122" y="141"/>
                          </a:lnTo>
                          <a:lnTo>
                            <a:pt x="98" y="135"/>
                          </a:lnTo>
                          <a:lnTo>
                            <a:pt x="74" y="126"/>
                          </a:lnTo>
                          <a:lnTo>
                            <a:pt x="54" y="111"/>
                          </a:lnTo>
                          <a:lnTo>
                            <a:pt x="33" y="93"/>
                          </a:lnTo>
                          <a:lnTo>
                            <a:pt x="20" y="67"/>
                          </a:lnTo>
                          <a:lnTo>
                            <a:pt x="7" y="74"/>
                          </a:lnTo>
                          <a:lnTo>
                            <a:pt x="0" y="0"/>
                          </a:lnTo>
                          <a:lnTo>
                            <a:pt x="72" y="26"/>
                          </a:lnTo>
                          <a:lnTo>
                            <a:pt x="55" y="35"/>
                          </a:lnTo>
                          <a:lnTo>
                            <a:pt x="55" y="39"/>
                          </a:lnTo>
                          <a:lnTo>
                            <a:pt x="55" y="44"/>
                          </a:lnTo>
                          <a:lnTo>
                            <a:pt x="55" y="54"/>
                          </a:lnTo>
                          <a:lnTo>
                            <a:pt x="61" y="67"/>
                          </a:lnTo>
                          <a:lnTo>
                            <a:pt x="68" y="81"/>
                          </a:lnTo>
                          <a:lnTo>
                            <a:pt x="83" y="96"/>
                          </a:lnTo>
                          <a:lnTo>
                            <a:pt x="106" y="113"/>
                          </a:lnTo>
                          <a:lnTo>
                            <a:pt x="135" y="130"/>
                          </a:lnTo>
                          <a:lnTo>
                            <a:pt x="176" y="144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" name="Freeform 372"/>
                    <p:cNvSpPr>
                      <a:spLocks/>
                    </p:cNvSpPr>
                    <p:nvPr/>
                  </p:nvSpPr>
                  <p:spPr bwMode="auto">
                    <a:xfrm>
                      <a:off x="2464" y="2748"/>
                      <a:ext cx="181" cy="139"/>
                    </a:xfrm>
                    <a:custGeom>
                      <a:avLst/>
                      <a:gdLst>
                        <a:gd name="T0" fmla="*/ 181 w 181"/>
                        <a:gd name="T1" fmla="*/ 139 h 139"/>
                        <a:gd name="T2" fmla="*/ 178 w 181"/>
                        <a:gd name="T3" fmla="*/ 139 h 139"/>
                        <a:gd name="T4" fmla="*/ 165 w 181"/>
                        <a:gd name="T5" fmla="*/ 139 h 139"/>
                        <a:gd name="T6" fmla="*/ 148 w 181"/>
                        <a:gd name="T7" fmla="*/ 139 h 139"/>
                        <a:gd name="T8" fmla="*/ 128 w 181"/>
                        <a:gd name="T9" fmla="*/ 137 h 139"/>
                        <a:gd name="T10" fmla="*/ 104 w 181"/>
                        <a:gd name="T11" fmla="*/ 131 h 139"/>
                        <a:gd name="T12" fmla="*/ 79 w 181"/>
                        <a:gd name="T13" fmla="*/ 122 h 139"/>
                        <a:gd name="T14" fmla="*/ 57 w 181"/>
                        <a:gd name="T15" fmla="*/ 109 h 139"/>
                        <a:gd name="T16" fmla="*/ 37 w 181"/>
                        <a:gd name="T17" fmla="*/ 90 h 139"/>
                        <a:gd name="T18" fmla="*/ 24 w 181"/>
                        <a:gd name="T19" fmla="*/ 64 h 139"/>
                        <a:gd name="T20" fmla="*/ 11 w 181"/>
                        <a:gd name="T21" fmla="*/ 74 h 139"/>
                        <a:gd name="T22" fmla="*/ 0 w 181"/>
                        <a:gd name="T23" fmla="*/ 0 h 139"/>
                        <a:gd name="T24" fmla="*/ 74 w 181"/>
                        <a:gd name="T25" fmla="*/ 24 h 139"/>
                        <a:gd name="T26" fmla="*/ 57 w 181"/>
                        <a:gd name="T27" fmla="*/ 33 h 139"/>
                        <a:gd name="T28" fmla="*/ 55 w 181"/>
                        <a:gd name="T29" fmla="*/ 37 h 139"/>
                        <a:gd name="T30" fmla="*/ 55 w 181"/>
                        <a:gd name="T31" fmla="*/ 42 h 139"/>
                        <a:gd name="T32" fmla="*/ 57 w 181"/>
                        <a:gd name="T33" fmla="*/ 51 h 139"/>
                        <a:gd name="T34" fmla="*/ 63 w 181"/>
                        <a:gd name="T35" fmla="*/ 64 h 139"/>
                        <a:gd name="T36" fmla="*/ 72 w 181"/>
                        <a:gd name="T37" fmla="*/ 77 h 139"/>
                        <a:gd name="T38" fmla="*/ 87 w 181"/>
                        <a:gd name="T39" fmla="*/ 94 h 139"/>
                        <a:gd name="T40" fmla="*/ 109 w 181"/>
                        <a:gd name="T41" fmla="*/ 109 h 139"/>
                        <a:gd name="T42" fmla="*/ 141 w 181"/>
                        <a:gd name="T43" fmla="*/ 124 h 139"/>
                        <a:gd name="T44" fmla="*/ 181 w 181"/>
                        <a:gd name="T45" fmla="*/ 139 h 13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1"/>
                        <a:gd name="T70" fmla="*/ 0 h 139"/>
                        <a:gd name="T71" fmla="*/ 181 w 181"/>
                        <a:gd name="T72" fmla="*/ 139 h 13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1" h="139">
                          <a:moveTo>
                            <a:pt x="181" y="139"/>
                          </a:moveTo>
                          <a:lnTo>
                            <a:pt x="178" y="139"/>
                          </a:lnTo>
                          <a:lnTo>
                            <a:pt x="165" y="139"/>
                          </a:lnTo>
                          <a:lnTo>
                            <a:pt x="148" y="139"/>
                          </a:lnTo>
                          <a:lnTo>
                            <a:pt x="128" y="137"/>
                          </a:lnTo>
                          <a:lnTo>
                            <a:pt x="104" y="131"/>
                          </a:lnTo>
                          <a:lnTo>
                            <a:pt x="79" y="122"/>
                          </a:lnTo>
                          <a:lnTo>
                            <a:pt x="57" y="109"/>
                          </a:lnTo>
                          <a:lnTo>
                            <a:pt x="37" y="90"/>
                          </a:lnTo>
                          <a:lnTo>
                            <a:pt x="24" y="64"/>
                          </a:lnTo>
                          <a:lnTo>
                            <a:pt x="11" y="74"/>
                          </a:lnTo>
                          <a:lnTo>
                            <a:pt x="0" y="0"/>
                          </a:lnTo>
                          <a:lnTo>
                            <a:pt x="74" y="24"/>
                          </a:lnTo>
                          <a:lnTo>
                            <a:pt x="57" y="33"/>
                          </a:lnTo>
                          <a:lnTo>
                            <a:pt x="55" y="37"/>
                          </a:lnTo>
                          <a:lnTo>
                            <a:pt x="55" y="42"/>
                          </a:lnTo>
                          <a:lnTo>
                            <a:pt x="57" y="51"/>
                          </a:lnTo>
                          <a:lnTo>
                            <a:pt x="63" y="64"/>
                          </a:lnTo>
                          <a:lnTo>
                            <a:pt x="72" y="77"/>
                          </a:lnTo>
                          <a:lnTo>
                            <a:pt x="87" y="94"/>
                          </a:lnTo>
                          <a:lnTo>
                            <a:pt x="109" y="109"/>
                          </a:lnTo>
                          <a:lnTo>
                            <a:pt x="141" y="124"/>
                          </a:lnTo>
                          <a:lnTo>
                            <a:pt x="181" y="139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" name="Text Box 4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458" y="2749"/>
                      <a:ext cx="864" cy="34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Add 5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23" name="Group 419"/>
                  <p:cNvGrpSpPr>
                    <a:grpSpLocks/>
                  </p:cNvGrpSpPr>
                  <p:nvPr/>
                </p:nvGrpSpPr>
                <p:grpSpPr bwMode="auto">
                  <a:xfrm>
                    <a:off x="2883" y="2486"/>
                    <a:ext cx="1064" cy="267"/>
                    <a:chOff x="2922" y="2438"/>
                    <a:chExt cx="1064" cy="267"/>
                  </a:xfrm>
                </p:grpSpPr>
                <p:sp>
                  <p:nvSpPr>
                    <p:cNvPr id="28" name="Freeform 292"/>
                    <p:cNvSpPr>
                      <a:spLocks/>
                    </p:cNvSpPr>
                    <p:nvPr/>
                  </p:nvSpPr>
                  <p:spPr bwMode="auto">
                    <a:xfrm>
                      <a:off x="2933" y="2438"/>
                      <a:ext cx="176" cy="146"/>
                    </a:xfrm>
                    <a:custGeom>
                      <a:avLst/>
                      <a:gdLst>
                        <a:gd name="T0" fmla="*/ 176 w 176"/>
                        <a:gd name="T1" fmla="*/ 146 h 146"/>
                        <a:gd name="T2" fmla="*/ 172 w 176"/>
                        <a:gd name="T3" fmla="*/ 146 h 146"/>
                        <a:gd name="T4" fmla="*/ 159 w 176"/>
                        <a:gd name="T5" fmla="*/ 146 h 146"/>
                        <a:gd name="T6" fmla="*/ 143 w 176"/>
                        <a:gd name="T7" fmla="*/ 144 h 146"/>
                        <a:gd name="T8" fmla="*/ 120 w 176"/>
                        <a:gd name="T9" fmla="*/ 141 h 146"/>
                        <a:gd name="T10" fmla="*/ 98 w 176"/>
                        <a:gd name="T11" fmla="*/ 135 h 146"/>
                        <a:gd name="T12" fmla="*/ 74 w 176"/>
                        <a:gd name="T13" fmla="*/ 126 h 146"/>
                        <a:gd name="T14" fmla="*/ 52 w 176"/>
                        <a:gd name="T15" fmla="*/ 111 h 146"/>
                        <a:gd name="T16" fmla="*/ 33 w 176"/>
                        <a:gd name="T17" fmla="*/ 93 h 146"/>
                        <a:gd name="T18" fmla="*/ 20 w 176"/>
                        <a:gd name="T19" fmla="*/ 67 h 146"/>
                        <a:gd name="T20" fmla="*/ 7 w 176"/>
                        <a:gd name="T21" fmla="*/ 74 h 146"/>
                        <a:gd name="T22" fmla="*/ 0 w 176"/>
                        <a:gd name="T23" fmla="*/ 0 h 146"/>
                        <a:gd name="T24" fmla="*/ 72 w 176"/>
                        <a:gd name="T25" fmla="*/ 26 h 146"/>
                        <a:gd name="T26" fmla="*/ 55 w 176"/>
                        <a:gd name="T27" fmla="*/ 37 h 146"/>
                        <a:gd name="T28" fmla="*/ 54 w 176"/>
                        <a:gd name="T29" fmla="*/ 39 h 146"/>
                        <a:gd name="T30" fmla="*/ 54 w 176"/>
                        <a:gd name="T31" fmla="*/ 44 h 146"/>
                        <a:gd name="T32" fmla="*/ 55 w 176"/>
                        <a:gd name="T33" fmla="*/ 54 h 146"/>
                        <a:gd name="T34" fmla="*/ 61 w 176"/>
                        <a:gd name="T35" fmla="*/ 67 h 146"/>
                        <a:gd name="T36" fmla="*/ 68 w 176"/>
                        <a:gd name="T37" fmla="*/ 81 h 146"/>
                        <a:gd name="T38" fmla="*/ 83 w 176"/>
                        <a:gd name="T39" fmla="*/ 96 h 146"/>
                        <a:gd name="T40" fmla="*/ 106 w 176"/>
                        <a:gd name="T41" fmla="*/ 113 h 146"/>
                        <a:gd name="T42" fmla="*/ 135 w 176"/>
                        <a:gd name="T43" fmla="*/ 130 h 146"/>
                        <a:gd name="T44" fmla="*/ 176 w 176"/>
                        <a:gd name="T45" fmla="*/ 146 h 14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76"/>
                        <a:gd name="T70" fmla="*/ 0 h 146"/>
                        <a:gd name="T71" fmla="*/ 176 w 176"/>
                        <a:gd name="T72" fmla="*/ 146 h 14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76" h="146">
                          <a:moveTo>
                            <a:pt x="176" y="146"/>
                          </a:moveTo>
                          <a:lnTo>
                            <a:pt x="172" y="146"/>
                          </a:lnTo>
                          <a:lnTo>
                            <a:pt x="159" y="146"/>
                          </a:lnTo>
                          <a:lnTo>
                            <a:pt x="143" y="144"/>
                          </a:lnTo>
                          <a:lnTo>
                            <a:pt x="120" y="141"/>
                          </a:lnTo>
                          <a:lnTo>
                            <a:pt x="98" y="135"/>
                          </a:lnTo>
                          <a:lnTo>
                            <a:pt x="74" y="126"/>
                          </a:lnTo>
                          <a:lnTo>
                            <a:pt x="52" y="111"/>
                          </a:lnTo>
                          <a:lnTo>
                            <a:pt x="33" y="93"/>
                          </a:lnTo>
                          <a:lnTo>
                            <a:pt x="20" y="67"/>
                          </a:lnTo>
                          <a:lnTo>
                            <a:pt x="7" y="74"/>
                          </a:lnTo>
                          <a:lnTo>
                            <a:pt x="0" y="0"/>
                          </a:lnTo>
                          <a:lnTo>
                            <a:pt x="72" y="26"/>
                          </a:lnTo>
                          <a:lnTo>
                            <a:pt x="55" y="37"/>
                          </a:lnTo>
                          <a:lnTo>
                            <a:pt x="54" y="39"/>
                          </a:lnTo>
                          <a:lnTo>
                            <a:pt x="54" y="44"/>
                          </a:lnTo>
                          <a:lnTo>
                            <a:pt x="55" y="54"/>
                          </a:lnTo>
                          <a:lnTo>
                            <a:pt x="61" y="67"/>
                          </a:lnTo>
                          <a:lnTo>
                            <a:pt x="68" y="81"/>
                          </a:lnTo>
                          <a:lnTo>
                            <a:pt x="83" y="96"/>
                          </a:lnTo>
                          <a:lnTo>
                            <a:pt x="106" y="113"/>
                          </a:lnTo>
                          <a:lnTo>
                            <a:pt x="135" y="130"/>
                          </a:lnTo>
                          <a:lnTo>
                            <a:pt x="176" y="146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0" name="Freeform 293"/>
                    <p:cNvSpPr>
                      <a:spLocks/>
                    </p:cNvSpPr>
                    <p:nvPr/>
                  </p:nvSpPr>
                  <p:spPr bwMode="auto">
                    <a:xfrm>
                      <a:off x="2922" y="2443"/>
                      <a:ext cx="181" cy="138"/>
                    </a:xfrm>
                    <a:custGeom>
                      <a:avLst/>
                      <a:gdLst>
                        <a:gd name="T0" fmla="*/ 181 w 181"/>
                        <a:gd name="T1" fmla="*/ 138 h 138"/>
                        <a:gd name="T2" fmla="*/ 178 w 181"/>
                        <a:gd name="T3" fmla="*/ 138 h 138"/>
                        <a:gd name="T4" fmla="*/ 165 w 181"/>
                        <a:gd name="T5" fmla="*/ 138 h 138"/>
                        <a:gd name="T6" fmla="*/ 148 w 181"/>
                        <a:gd name="T7" fmla="*/ 138 h 138"/>
                        <a:gd name="T8" fmla="*/ 126 w 181"/>
                        <a:gd name="T9" fmla="*/ 136 h 138"/>
                        <a:gd name="T10" fmla="*/ 104 w 181"/>
                        <a:gd name="T11" fmla="*/ 130 h 138"/>
                        <a:gd name="T12" fmla="*/ 79 w 181"/>
                        <a:gd name="T13" fmla="*/ 121 h 138"/>
                        <a:gd name="T14" fmla="*/ 57 w 181"/>
                        <a:gd name="T15" fmla="*/ 108 h 138"/>
                        <a:gd name="T16" fmla="*/ 37 w 181"/>
                        <a:gd name="T17" fmla="*/ 89 h 138"/>
                        <a:gd name="T18" fmla="*/ 24 w 181"/>
                        <a:gd name="T19" fmla="*/ 65 h 138"/>
                        <a:gd name="T20" fmla="*/ 11 w 181"/>
                        <a:gd name="T21" fmla="*/ 73 h 138"/>
                        <a:gd name="T22" fmla="*/ 0 w 181"/>
                        <a:gd name="T23" fmla="*/ 0 h 138"/>
                        <a:gd name="T24" fmla="*/ 74 w 181"/>
                        <a:gd name="T25" fmla="*/ 23 h 138"/>
                        <a:gd name="T26" fmla="*/ 55 w 181"/>
                        <a:gd name="T27" fmla="*/ 32 h 138"/>
                        <a:gd name="T28" fmla="*/ 55 w 181"/>
                        <a:gd name="T29" fmla="*/ 36 h 138"/>
                        <a:gd name="T30" fmla="*/ 55 w 181"/>
                        <a:gd name="T31" fmla="*/ 41 h 138"/>
                        <a:gd name="T32" fmla="*/ 57 w 181"/>
                        <a:gd name="T33" fmla="*/ 50 h 138"/>
                        <a:gd name="T34" fmla="*/ 63 w 181"/>
                        <a:gd name="T35" fmla="*/ 63 h 138"/>
                        <a:gd name="T36" fmla="*/ 72 w 181"/>
                        <a:gd name="T37" fmla="*/ 78 h 138"/>
                        <a:gd name="T38" fmla="*/ 87 w 181"/>
                        <a:gd name="T39" fmla="*/ 93 h 138"/>
                        <a:gd name="T40" fmla="*/ 109 w 181"/>
                        <a:gd name="T41" fmla="*/ 108 h 138"/>
                        <a:gd name="T42" fmla="*/ 141 w 181"/>
                        <a:gd name="T43" fmla="*/ 123 h 138"/>
                        <a:gd name="T44" fmla="*/ 181 w 181"/>
                        <a:gd name="T45" fmla="*/ 138 h 138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1"/>
                        <a:gd name="T70" fmla="*/ 0 h 138"/>
                        <a:gd name="T71" fmla="*/ 181 w 181"/>
                        <a:gd name="T72" fmla="*/ 138 h 138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1" h="138">
                          <a:moveTo>
                            <a:pt x="181" y="138"/>
                          </a:moveTo>
                          <a:lnTo>
                            <a:pt x="178" y="138"/>
                          </a:lnTo>
                          <a:lnTo>
                            <a:pt x="165" y="138"/>
                          </a:lnTo>
                          <a:lnTo>
                            <a:pt x="148" y="138"/>
                          </a:lnTo>
                          <a:lnTo>
                            <a:pt x="126" y="136"/>
                          </a:lnTo>
                          <a:lnTo>
                            <a:pt x="104" y="130"/>
                          </a:lnTo>
                          <a:lnTo>
                            <a:pt x="79" y="121"/>
                          </a:lnTo>
                          <a:lnTo>
                            <a:pt x="57" y="108"/>
                          </a:lnTo>
                          <a:lnTo>
                            <a:pt x="37" y="89"/>
                          </a:lnTo>
                          <a:lnTo>
                            <a:pt x="24" y="65"/>
                          </a:lnTo>
                          <a:lnTo>
                            <a:pt x="11" y="73"/>
                          </a:lnTo>
                          <a:lnTo>
                            <a:pt x="0" y="0"/>
                          </a:lnTo>
                          <a:lnTo>
                            <a:pt x="74" y="23"/>
                          </a:lnTo>
                          <a:lnTo>
                            <a:pt x="55" y="32"/>
                          </a:lnTo>
                          <a:lnTo>
                            <a:pt x="55" y="36"/>
                          </a:lnTo>
                          <a:lnTo>
                            <a:pt x="55" y="41"/>
                          </a:lnTo>
                          <a:lnTo>
                            <a:pt x="57" y="50"/>
                          </a:lnTo>
                          <a:lnTo>
                            <a:pt x="63" y="63"/>
                          </a:lnTo>
                          <a:lnTo>
                            <a:pt x="72" y="78"/>
                          </a:lnTo>
                          <a:lnTo>
                            <a:pt x="87" y="93"/>
                          </a:lnTo>
                          <a:lnTo>
                            <a:pt x="109" y="108"/>
                          </a:lnTo>
                          <a:lnTo>
                            <a:pt x="141" y="123"/>
                          </a:lnTo>
                          <a:lnTo>
                            <a:pt x="181" y="138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2" name="Text Box 4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930" y="2496"/>
                      <a:ext cx="1056" cy="20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24" name="Group 421"/>
                  <p:cNvGrpSpPr>
                    <a:grpSpLocks/>
                  </p:cNvGrpSpPr>
                  <p:nvPr/>
                </p:nvGrpSpPr>
                <p:grpSpPr bwMode="auto">
                  <a:xfrm>
                    <a:off x="1021" y="2044"/>
                    <a:ext cx="1056" cy="225"/>
                    <a:chOff x="1060" y="1996"/>
                    <a:chExt cx="1056" cy="225"/>
                  </a:xfrm>
                </p:grpSpPr>
                <p:sp>
                  <p:nvSpPr>
                    <p:cNvPr id="25" name="Freeform 294"/>
                    <p:cNvSpPr>
                      <a:spLocks/>
                    </p:cNvSpPr>
                    <p:nvPr/>
                  </p:nvSpPr>
                  <p:spPr bwMode="auto">
                    <a:xfrm>
                      <a:off x="1568" y="2086"/>
                      <a:ext cx="208" cy="122"/>
                    </a:xfrm>
                    <a:custGeom>
                      <a:avLst/>
                      <a:gdLst>
                        <a:gd name="T0" fmla="*/ 0 w 208"/>
                        <a:gd name="T1" fmla="*/ 0 h 122"/>
                        <a:gd name="T2" fmla="*/ 2 w 208"/>
                        <a:gd name="T3" fmla="*/ 5 h 122"/>
                        <a:gd name="T4" fmla="*/ 7 w 208"/>
                        <a:gd name="T5" fmla="*/ 14 h 122"/>
                        <a:gd name="T6" fmla="*/ 17 w 208"/>
                        <a:gd name="T7" fmla="*/ 29 h 122"/>
                        <a:gd name="T8" fmla="*/ 28 w 208"/>
                        <a:gd name="T9" fmla="*/ 48 h 122"/>
                        <a:gd name="T10" fmla="*/ 45 w 208"/>
                        <a:gd name="T11" fmla="*/ 66 h 122"/>
                        <a:gd name="T12" fmla="*/ 63 w 208"/>
                        <a:gd name="T13" fmla="*/ 83 h 122"/>
                        <a:gd name="T14" fmla="*/ 85 w 208"/>
                        <a:gd name="T15" fmla="*/ 96 h 122"/>
                        <a:gd name="T16" fmla="*/ 111 w 208"/>
                        <a:gd name="T17" fmla="*/ 105 h 122"/>
                        <a:gd name="T18" fmla="*/ 139 w 208"/>
                        <a:gd name="T19" fmla="*/ 105 h 122"/>
                        <a:gd name="T20" fmla="*/ 137 w 208"/>
                        <a:gd name="T21" fmla="*/ 122 h 122"/>
                        <a:gd name="T22" fmla="*/ 208 w 208"/>
                        <a:gd name="T23" fmla="*/ 96 h 122"/>
                        <a:gd name="T24" fmla="*/ 154 w 208"/>
                        <a:gd name="T25" fmla="*/ 42 h 122"/>
                        <a:gd name="T26" fmla="*/ 152 w 208"/>
                        <a:gd name="T27" fmla="*/ 63 h 122"/>
                        <a:gd name="T28" fmla="*/ 150 w 208"/>
                        <a:gd name="T29" fmla="*/ 63 h 122"/>
                        <a:gd name="T30" fmla="*/ 145 w 208"/>
                        <a:gd name="T31" fmla="*/ 66 h 122"/>
                        <a:gd name="T32" fmla="*/ 135 w 208"/>
                        <a:gd name="T33" fmla="*/ 68 h 122"/>
                        <a:gd name="T34" fmla="*/ 122 w 208"/>
                        <a:gd name="T35" fmla="*/ 70 h 122"/>
                        <a:gd name="T36" fmla="*/ 106 w 208"/>
                        <a:gd name="T37" fmla="*/ 68 h 122"/>
                        <a:gd name="T38" fmla="*/ 85 w 208"/>
                        <a:gd name="T39" fmla="*/ 63 h 122"/>
                        <a:gd name="T40" fmla="*/ 61 w 208"/>
                        <a:gd name="T41" fmla="*/ 50 h 122"/>
                        <a:gd name="T42" fmla="*/ 32 w 208"/>
                        <a:gd name="T43" fmla="*/ 29 h 122"/>
                        <a:gd name="T44" fmla="*/ 0 w 208"/>
                        <a:gd name="T45" fmla="*/ 0 h 122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08"/>
                        <a:gd name="T70" fmla="*/ 0 h 122"/>
                        <a:gd name="T71" fmla="*/ 208 w 208"/>
                        <a:gd name="T72" fmla="*/ 122 h 122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08" h="122">
                          <a:moveTo>
                            <a:pt x="0" y="0"/>
                          </a:moveTo>
                          <a:lnTo>
                            <a:pt x="2" y="5"/>
                          </a:lnTo>
                          <a:lnTo>
                            <a:pt x="7" y="14"/>
                          </a:lnTo>
                          <a:lnTo>
                            <a:pt x="17" y="29"/>
                          </a:lnTo>
                          <a:lnTo>
                            <a:pt x="28" y="48"/>
                          </a:lnTo>
                          <a:lnTo>
                            <a:pt x="45" y="66"/>
                          </a:lnTo>
                          <a:lnTo>
                            <a:pt x="63" y="83"/>
                          </a:lnTo>
                          <a:lnTo>
                            <a:pt x="85" y="96"/>
                          </a:lnTo>
                          <a:lnTo>
                            <a:pt x="111" y="105"/>
                          </a:lnTo>
                          <a:lnTo>
                            <a:pt x="139" y="105"/>
                          </a:lnTo>
                          <a:lnTo>
                            <a:pt x="137" y="122"/>
                          </a:lnTo>
                          <a:lnTo>
                            <a:pt x="208" y="96"/>
                          </a:lnTo>
                          <a:lnTo>
                            <a:pt x="154" y="42"/>
                          </a:lnTo>
                          <a:lnTo>
                            <a:pt x="152" y="63"/>
                          </a:lnTo>
                          <a:lnTo>
                            <a:pt x="150" y="63"/>
                          </a:lnTo>
                          <a:lnTo>
                            <a:pt x="145" y="66"/>
                          </a:lnTo>
                          <a:lnTo>
                            <a:pt x="135" y="68"/>
                          </a:lnTo>
                          <a:lnTo>
                            <a:pt x="122" y="70"/>
                          </a:lnTo>
                          <a:lnTo>
                            <a:pt x="106" y="68"/>
                          </a:lnTo>
                          <a:lnTo>
                            <a:pt x="85" y="63"/>
                          </a:lnTo>
                          <a:lnTo>
                            <a:pt x="61" y="50"/>
                          </a:lnTo>
                          <a:lnTo>
                            <a:pt x="32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6" name="Freeform 295"/>
                    <p:cNvSpPr>
                      <a:spLocks/>
                    </p:cNvSpPr>
                    <p:nvPr/>
                  </p:nvSpPr>
                  <p:spPr bwMode="auto">
                    <a:xfrm>
                      <a:off x="1575" y="2095"/>
                      <a:ext cx="204" cy="126"/>
                    </a:xfrm>
                    <a:custGeom>
                      <a:avLst/>
                      <a:gdLst>
                        <a:gd name="T0" fmla="*/ 0 w 204"/>
                        <a:gd name="T1" fmla="*/ 0 h 126"/>
                        <a:gd name="T2" fmla="*/ 2 w 204"/>
                        <a:gd name="T3" fmla="*/ 4 h 126"/>
                        <a:gd name="T4" fmla="*/ 8 w 204"/>
                        <a:gd name="T5" fmla="*/ 15 h 126"/>
                        <a:gd name="T6" fmla="*/ 15 w 204"/>
                        <a:gd name="T7" fmla="*/ 29 h 126"/>
                        <a:gd name="T8" fmla="*/ 26 w 204"/>
                        <a:gd name="T9" fmla="*/ 48 h 126"/>
                        <a:gd name="T10" fmla="*/ 41 w 204"/>
                        <a:gd name="T11" fmla="*/ 67 h 126"/>
                        <a:gd name="T12" fmla="*/ 60 w 204"/>
                        <a:gd name="T13" fmla="*/ 85 h 126"/>
                        <a:gd name="T14" fmla="*/ 82 w 204"/>
                        <a:gd name="T15" fmla="*/ 98 h 126"/>
                        <a:gd name="T16" fmla="*/ 106 w 204"/>
                        <a:gd name="T17" fmla="*/ 107 h 126"/>
                        <a:gd name="T18" fmla="*/ 136 w 204"/>
                        <a:gd name="T19" fmla="*/ 109 h 126"/>
                        <a:gd name="T20" fmla="*/ 134 w 204"/>
                        <a:gd name="T21" fmla="*/ 126 h 126"/>
                        <a:gd name="T22" fmla="*/ 204 w 204"/>
                        <a:gd name="T23" fmla="*/ 104 h 126"/>
                        <a:gd name="T24" fmla="*/ 153 w 204"/>
                        <a:gd name="T25" fmla="*/ 46 h 126"/>
                        <a:gd name="T26" fmla="*/ 149 w 204"/>
                        <a:gd name="T27" fmla="*/ 67 h 126"/>
                        <a:gd name="T28" fmla="*/ 147 w 204"/>
                        <a:gd name="T29" fmla="*/ 68 h 126"/>
                        <a:gd name="T30" fmla="*/ 141 w 204"/>
                        <a:gd name="T31" fmla="*/ 70 h 126"/>
                        <a:gd name="T32" fmla="*/ 132 w 204"/>
                        <a:gd name="T33" fmla="*/ 72 h 126"/>
                        <a:gd name="T34" fmla="*/ 119 w 204"/>
                        <a:gd name="T35" fmla="*/ 74 h 126"/>
                        <a:gd name="T36" fmla="*/ 102 w 204"/>
                        <a:gd name="T37" fmla="*/ 72 h 126"/>
                        <a:gd name="T38" fmla="*/ 82 w 204"/>
                        <a:gd name="T39" fmla="*/ 65 h 126"/>
                        <a:gd name="T40" fmla="*/ 58 w 204"/>
                        <a:gd name="T41" fmla="*/ 52 h 126"/>
                        <a:gd name="T42" fmla="*/ 32 w 204"/>
                        <a:gd name="T43" fmla="*/ 29 h 126"/>
                        <a:gd name="T44" fmla="*/ 0 w 204"/>
                        <a:gd name="T45" fmla="*/ 0 h 12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04"/>
                        <a:gd name="T70" fmla="*/ 0 h 126"/>
                        <a:gd name="T71" fmla="*/ 204 w 204"/>
                        <a:gd name="T72" fmla="*/ 126 h 12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04" h="126">
                          <a:moveTo>
                            <a:pt x="0" y="0"/>
                          </a:moveTo>
                          <a:lnTo>
                            <a:pt x="2" y="4"/>
                          </a:lnTo>
                          <a:lnTo>
                            <a:pt x="8" y="15"/>
                          </a:lnTo>
                          <a:lnTo>
                            <a:pt x="15" y="29"/>
                          </a:lnTo>
                          <a:lnTo>
                            <a:pt x="26" y="48"/>
                          </a:lnTo>
                          <a:lnTo>
                            <a:pt x="41" y="67"/>
                          </a:lnTo>
                          <a:lnTo>
                            <a:pt x="60" y="85"/>
                          </a:lnTo>
                          <a:lnTo>
                            <a:pt x="82" y="98"/>
                          </a:lnTo>
                          <a:lnTo>
                            <a:pt x="106" y="107"/>
                          </a:lnTo>
                          <a:lnTo>
                            <a:pt x="136" y="109"/>
                          </a:lnTo>
                          <a:lnTo>
                            <a:pt x="134" y="126"/>
                          </a:lnTo>
                          <a:lnTo>
                            <a:pt x="204" y="104"/>
                          </a:lnTo>
                          <a:lnTo>
                            <a:pt x="153" y="46"/>
                          </a:lnTo>
                          <a:lnTo>
                            <a:pt x="149" y="67"/>
                          </a:lnTo>
                          <a:lnTo>
                            <a:pt x="147" y="68"/>
                          </a:lnTo>
                          <a:lnTo>
                            <a:pt x="141" y="70"/>
                          </a:lnTo>
                          <a:lnTo>
                            <a:pt x="132" y="72"/>
                          </a:lnTo>
                          <a:lnTo>
                            <a:pt x="119" y="74"/>
                          </a:lnTo>
                          <a:lnTo>
                            <a:pt x="102" y="72"/>
                          </a:lnTo>
                          <a:lnTo>
                            <a:pt x="82" y="65"/>
                          </a:lnTo>
                          <a:lnTo>
                            <a:pt x="58" y="52"/>
                          </a:lnTo>
                          <a:lnTo>
                            <a:pt x="32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7" name="Text Box 4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060" y="1996"/>
                      <a:ext cx="1056" cy="20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en-US" sz="1200" b="1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</p:grpSp>
        </p:grpSp>
        <p:sp>
          <p:nvSpPr>
            <p:cNvPr id="12" name="TextBox 329"/>
            <p:cNvSpPr txBox="1">
              <a:spLocks noChangeArrowheads="1"/>
            </p:cNvSpPr>
            <p:nvPr/>
          </p:nvSpPr>
          <p:spPr bwMode="auto">
            <a:xfrm>
              <a:off x="6013450" y="2286000"/>
              <a:ext cx="2292350" cy="533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>
                  <a:latin typeface="Arial" pitchFamily="34" charset="0"/>
                  <a:cs typeface="Arial" pitchFamily="34" charset="0"/>
                </a:rPr>
                <a:t>Upgrade arc magnets </a:t>
              </a:r>
            </a:p>
            <a:p>
              <a:pPr algn="ctr"/>
              <a:r>
                <a:rPr lang="en-US" sz="1200" dirty="0">
                  <a:latin typeface="Arial" pitchFamily="34" charset="0"/>
                  <a:cs typeface="Arial" pitchFamily="34" charset="0"/>
                </a:rPr>
                <a:t>and supplies</a:t>
              </a:r>
            </a:p>
          </p:txBody>
        </p:sp>
        <p:sp>
          <p:nvSpPr>
            <p:cNvPr id="13" name="Freeform 376"/>
            <p:cNvSpPr>
              <a:spLocks/>
            </p:cNvSpPr>
            <p:nvPr/>
          </p:nvSpPr>
          <p:spPr bwMode="auto">
            <a:xfrm rot="5400000">
              <a:off x="6109494" y="2374106"/>
              <a:ext cx="230188" cy="269875"/>
            </a:xfrm>
            <a:custGeom>
              <a:avLst/>
              <a:gdLst>
                <a:gd name="T0" fmla="*/ 0 w 144"/>
                <a:gd name="T1" fmla="*/ 0 h 176"/>
                <a:gd name="T2" fmla="*/ 0 w 144"/>
                <a:gd name="T3" fmla="*/ 6140 h 176"/>
                <a:gd name="T4" fmla="*/ 0 w 144"/>
                <a:gd name="T5" fmla="*/ 26095 h 176"/>
                <a:gd name="T6" fmla="*/ 0 w 144"/>
                <a:gd name="T7" fmla="*/ 50656 h 176"/>
                <a:gd name="T8" fmla="*/ 4792 w 144"/>
                <a:gd name="T9" fmla="*/ 85961 h 176"/>
                <a:gd name="T10" fmla="*/ 17571 w 144"/>
                <a:gd name="T11" fmla="*/ 119732 h 176"/>
                <a:gd name="T12" fmla="*/ 31947 w 144"/>
                <a:gd name="T13" fmla="*/ 156572 h 176"/>
                <a:gd name="T14" fmla="*/ 55908 w 144"/>
                <a:gd name="T15" fmla="*/ 187273 h 176"/>
                <a:gd name="T16" fmla="*/ 84660 w 144"/>
                <a:gd name="T17" fmla="*/ 216438 h 176"/>
                <a:gd name="T18" fmla="*/ 126192 w 144"/>
                <a:gd name="T19" fmla="*/ 239464 h 176"/>
                <a:gd name="T20" fmla="*/ 115011 w 144"/>
                <a:gd name="T21" fmla="*/ 259419 h 176"/>
                <a:gd name="T22" fmla="*/ 230021 w 144"/>
                <a:gd name="T23" fmla="*/ 270164 h 176"/>
                <a:gd name="T24" fmla="*/ 188489 w 144"/>
                <a:gd name="T25" fmla="*/ 156572 h 176"/>
                <a:gd name="T26" fmla="*/ 174113 w 144"/>
                <a:gd name="T27" fmla="*/ 185738 h 176"/>
                <a:gd name="T28" fmla="*/ 170918 w 144"/>
                <a:gd name="T29" fmla="*/ 185738 h 176"/>
                <a:gd name="T30" fmla="*/ 159737 w 144"/>
                <a:gd name="T31" fmla="*/ 185738 h 176"/>
                <a:gd name="T32" fmla="*/ 143763 w 144"/>
                <a:gd name="T33" fmla="*/ 182668 h 176"/>
                <a:gd name="T34" fmla="*/ 126192 w 144"/>
                <a:gd name="T35" fmla="*/ 176528 h 176"/>
                <a:gd name="T36" fmla="*/ 102232 w 144"/>
                <a:gd name="T37" fmla="*/ 162712 h 176"/>
                <a:gd name="T38" fmla="*/ 76674 w 144"/>
                <a:gd name="T39" fmla="*/ 142757 h 176"/>
                <a:gd name="T40" fmla="*/ 49518 w 144"/>
                <a:gd name="T41" fmla="*/ 107452 h 176"/>
                <a:gd name="T42" fmla="*/ 22363 w 144"/>
                <a:gd name="T43" fmla="*/ 62936 h 176"/>
                <a:gd name="T44" fmla="*/ 0 w 144"/>
                <a:gd name="T45" fmla="*/ 0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44"/>
                <a:gd name="T70" fmla="*/ 0 h 176"/>
                <a:gd name="T71" fmla="*/ 144 w 144"/>
                <a:gd name="T72" fmla="*/ 176 h 17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44" h="176">
                  <a:moveTo>
                    <a:pt x="0" y="0"/>
                  </a:moveTo>
                  <a:lnTo>
                    <a:pt x="0" y="4"/>
                  </a:lnTo>
                  <a:lnTo>
                    <a:pt x="0" y="17"/>
                  </a:lnTo>
                  <a:lnTo>
                    <a:pt x="0" y="33"/>
                  </a:lnTo>
                  <a:lnTo>
                    <a:pt x="3" y="56"/>
                  </a:lnTo>
                  <a:lnTo>
                    <a:pt x="11" y="78"/>
                  </a:lnTo>
                  <a:lnTo>
                    <a:pt x="20" y="102"/>
                  </a:lnTo>
                  <a:lnTo>
                    <a:pt x="35" y="122"/>
                  </a:lnTo>
                  <a:lnTo>
                    <a:pt x="53" y="141"/>
                  </a:lnTo>
                  <a:lnTo>
                    <a:pt x="79" y="156"/>
                  </a:lnTo>
                  <a:lnTo>
                    <a:pt x="72" y="169"/>
                  </a:lnTo>
                  <a:lnTo>
                    <a:pt x="144" y="176"/>
                  </a:lnTo>
                  <a:lnTo>
                    <a:pt x="118" y="102"/>
                  </a:lnTo>
                  <a:lnTo>
                    <a:pt x="109" y="121"/>
                  </a:lnTo>
                  <a:lnTo>
                    <a:pt x="107" y="121"/>
                  </a:lnTo>
                  <a:lnTo>
                    <a:pt x="100" y="121"/>
                  </a:lnTo>
                  <a:lnTo>
                    <a:pt x="90" y="119"/>
                  </a:lnTo>
                  <a:lnTo>
                    <a:pt x="79" y="115"/>
                  </a:lnTo>
                  <a:lnTo>
                    <a:pt x="64" y="106"/>
                  </a:lnTo>
                  <a:lnTo>
                    <a:pt x="48" y="93"/>
                  </a:lnTo>
                  <a:lnTo>
                    <a:pt x="31" y="70"/>
                  </a:lnTo>
                  <a:lnTo>
                    <a:pt x="14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427"/>
            <p:cNvSpPr txBox="1">
              <a:spLocks noChangeArrowheads="1"/>
            </p:cNvSpPr>
            <p:nvPr/>
          </p:nvSpPr>
          <p:spPr bwMode="auto">
            <a:xfrm>
              <a:off x="4724400" y="3386435"/>
              <a:ext cx="996950" cy="533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CHL upgrade</a:t>
              </a:r>
            </a:p>
          </p:txBody>
        </p:sp>
      </p:grpSp>
      <p:sp>
        <p:nvSpPr>
          <p:cNvPr id="340" name="Rectangle 339"/>
          <p:cNvSpPr/>
          <p:nvPr/>
        </p:nvSpPr>
        <p:spPr>
          <a:xfrm>
            <a:off x="18528" y="872643"/>
            <a:ext cx="34136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i="1" dirty="0">
                <a:ea typeface="ＭＳ Ｐゴシック" pitchFamily="-107" charset="-128"/>
              </a:rPr>
              <a:t>Constructed 1987-1993: ~ 1 km long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2000" i="1" dirty="0">
              <a:solidFill>
                <a:srgbClr val="000000"/>
              </a:solidFill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0000"/>
                </a:solidFill>
              </a:rPr>
              <a:t>First large high-power CW recirculating e-linac based on SRF technology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2000" i="1" dirty="0">
              <a:solidFill>
                <a:srgbClr val="000000"/>
              </a:solidFill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000000"/>
                </a:solidFill>
              </a:rPr>
              <a:t>Recent energy upgrade to 12 GeV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2000" i="1" dirty="0">
              <a:solidFill>
                <a:srgbClr val="000000"/>
              </a:solidFill>
              <a:sym typeface="Wingdings"/>
            </a:endParaRPr>
          </a:p>
        </p:txBody>
      </p:sp>
      <p:sp>
        <p:nvSpPr>
          <p:cNvPr id="341" name="Text Box 3"/>
          <p:cNvSpPr txBox="1">
            <a:spLocks noChangeArrowheads="1"/>
          </p:cNvSpPr>
          <p:nvPr/>
        </p:nvSpPr>
        <p:spPr bwMode="auto">
          <a:xfrm>
            <a:off x="3676614" y="4761466"/>
            <a:ext cx="5519504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642D"/>
                </a:solidFill>
              </a:rPr>
              <a:t> 10 new high performance </a:t>
            </a:r>
            <a:r>
              <a:rPr lang="en-US" sz="1400" dirty="0" err="1">
                <a:solidFill>
                  <a:srgbClr val="00642D"/>
                </a:solidFill>
              </a:rPr>
              <a:t>cryomodules</a:t>
            </a:r>
            <a:endParaRPr lang="en-US" sz="1400" dirty="0">
              <a:solidFill>
                <a:srgbClr val="00642D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642D"/>
                </a:solidFill>
              </a:rPr>
              <a:t> Double the capacity of the Central Helium Liquefier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642D"/>
                </a:solidFill>
              </a:rPr>
              <a:t> Upgrade magnets and power supplies for recirculation arcs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642D"/>
                </a:solidFill>
              </a:rPr>
              <a:t> Upgrade Extraction, Instrumentation and Diagnostics, and Safety Systems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642D"/>
                </a:solidFill>
              </a:rPr>
              <a:t> Add new beamlines for Arc 10 and Hall 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642D"/>
                </a:solidFill>
              </a:rPr>
              <a:t> Add new experimental Hall D and upgrade existing Halls</a:t>
            </a:r>
          </a:p>
        </p:txBody>
      </p:sp>
    </p:spTree>
    <p:extLst>
      <p:ext uri="{BB962C8B-B14F-4D97-AF65-F5344CB8AC3E}">
        <p14:creationId xmlns:p14="http://schemas.microsoft.com/office/powerpoint/2010/main" val="396368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field emission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5682" name="Picture 2" descr="C:\Work\Presentations\Outreach\Summer2015_interns_talk\JLab pictures\IMG_20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66" y="813429"/>
            <a:ext cx="4294553" cy="322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683" name="Picture 3" descr="C:\Work\Presentations\Outreach\Summer2015_interns_talk\JLab pictures\IMG_20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374" y="813430"/>
            <a:ext cx="4306054" cy="322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azonano.com/images/Article_Images/ImageForArticle_4432%282%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2" y="3742386"/>
            <a:ext cx="6124575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91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372175" y="884006"/>
            <a:ext cx="8610600" cy="5380038"/>
          </a:xfrm>
          <a:prstGeom prst="roundRect">
            <a:avLst>
              <a:gd name="adj" fmla="val 19530"/>
            </a:avLst>
          </a:prstGeom>
          <a:solidFill>
            <a:srgbClr val="3366F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660" tIns="8330" rIns="16660" bIns="8330" anchor="ctr"/>
          <a:lstStyle/>
          <a:p>
            <a:pPr algn="ctr" defTabSz="166688" eaLnBrk="1" hangingPunct="1"/>
            <a:endParaRPr lang="en-US" sz="400">
              <a:solidFill>
                <a:schemeClr val="tx1"/>
              </a:solidFill>
            </a:endParaRPr>
          </a:p>
        </p:txBody>
      </p:sp>
      <p:sp>
        <p:nvSpPr>
          <p:cNvPr id="30765" name="Rectangle 45"/>
          <p:cNvSpPr>
            <a:spLocks noChangeArrowheads="1"/>
          </p:cNvSpPr>
          <p:nvPr/>
        </p:nvSpPr>
        <p:spPr bwMode="auto">
          <a:xfrm>
            <a:off x="3775775" y="1706331"/>
            <a:ext cx="14112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High-purity Nb, sheet inspection, CBP, etc</a:t>
            </a:r>
          </a:p>
        </p:txBody>
      </p:sp>
      <p:sp>
        <p:nvSpPr>
          <p:cNvPr id="30764" name="Rectangle 44"/>
          <p:cNvSpPr>
            <a:spLocks noChangeArrowheads="1"/>
          </p:cNvSpPr>
          <p:nvPr/>
        </p:nvSpPr>
        <p:spPr bwMode="auto">
          <a:xfrm>
            <a:off x="2353375" y="5057544"/>
            <a:ext cx="15605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Improved cavity shape</a:t>
            </a:r>
          </a:p>
        </p:txBody>
      </p:sp>
      <p:sp>
        <p:nvSpPr>
          <p:cNvPr id="30758" name="Rectangle 38"/>
          <p:cNvSpPr>
            <a:spLocks noChangeArrowheads="1"/>
          </p:cNvSpPr>
          <p:nvPr/>
        </p:nvSpPr>
        <p:spPr bwMode="auto">
          <a:xfrm>
            <a:off x="2353375" y="3914544"/>
            <a:ext cx="1743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 dirty="0">
                <a:solidFill>
                  <a:srgbClr val="FF0000"/>
                </a:solidFill>
                <a:latin typeface="Arial" charset="0"/>
              </a:rPr>
              <a:t>Electron multiplication</a:t>
            </a:r>
          </a:p>
        </p:txBody>
      </p:sp>
      <p:sp>
        <p:nvSpPr>
          <p:cNvPr id="30759" name="Rectangle 39"/>
          <p:cNvSpPr>
            <a:spLocks noChangeArrowheads="1"/>
          </p:cNvSpPr>
          <p:nvPr/>
        </p:nvSpPr>
        <p:spPr bwMode="auto">
          <a:xfrm>
            <a:off x="3604325" y="953856"/>
            <a:ext cx="16367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Thermal breakdown</a:t>
            </a:r>
          </a:p>
        </p:txBody>
      </p:sp>
      <p:sp>
        <p:nvSpPr>
          <p:cNvPr id="30760" name="Rectangle 40"/>
          <p:cNvSpPr>
            <a:spLocks noChangeArrowheads="1"/>
          </p:cNvSpPr>
          <p:nvPr/>
        </p:nvSpPr>
        <p:spPr bwMode="auto">
          <a:xfrm>
            <a:off x="5020375" y="3838344"/>
            <a:ext cx="1274763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Electron field emission</a:t>
            </a:r>
          </a:p>
        </p:txBody>
      </p:sp>
      <p:sp>
        <p:nvSpPr>
          <p:cNvPr id="30761" name="Rectangle 41"/>
          <p:cNvSpPr>
            <a:spLocks noChangeArrowheads="1"/>
          </p:cNvSpPr>
          <p:nvPr/>
        </p:nvSpPr>
        <p:spPr bwMode="auto">
          <a:xfrm>
            <a:off x="7001575" y="3990744"/>
            <a:ext cx="1752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Quench</a:t>
            </a:r>
          </a:p>
        </p:txBody>
      </p:sp>
      <p:sp>
        <p:nvSpPr>
          <p:cNvPr id="30766" name="Rectangle 46"/>
          <p:cNvSpPr>
            <a:spLocks noChangeArrowheads="1"/>
          </p:cNvSpPr>
          <p:nvPr/>
        </p:nvSpPr>
        <p:spPr bwMode="auto">
          <a:xfrm>
            <a:off x="4871150" y="4971819"/>
            <a:ext cx="17795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High-pressure rinsing, cleanroom procedures</a:t>
            </a:r>
          </a:p>
        </p:txBody>
      </p:sp>
      <p:sp>
        <p:nvSpPr>
          <p:cNvPr id="30767" name="Rectangle 47"/>
          <p:cNvSpPr>
            <a:spLocks noChangeArrowheads="1"/>
          </p:cNvSpPr>
          <p:nvPr/>
        </p:nvSpPr>
        <p:spPr bwMode="auto">
          <a:xfrm>
            <a:off x="5460113" y="1736494"/>
            <a:ext cx="230028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Electropolishing, </a:t>
            </a:r>
          </a:p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low temperature baking, …</a:t>
            </a:r>
          </a:p>
        </p:txBody>
      </p:sp>
      <p:sp>
        <p:nvSpPr>
          <p:cNvPr id="30762" name="Text Box 42"/>
          <p:cNvSpPr txBox="1">
            <a:spLocks noChangeArrowheads="1"/>
          </p:cNvSpPr>
          <p:nvPr/>
        </p:nvSpPr>
        <p:spPr bwMode="auto">
          <a:xfrm>
            <a:off x="600775" y="4066944"/>
            <a:ext cx="135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Limitation:</a:t>
            </a:r>
          </a:p>
        </p:txBody>
      </p:sp>
      <p:sp>
        <p:nvSpPr>
          <p:cNvPr id="30763" name="Text Box 43"/>
          <p:cNvSpPr txBox="1">
            <a:spLocks noChangeArrowheads="1"/>
          </p:cNvSpPr>
          <p:nvPr/>
        </p:nvSpPr>
        <p:spPr bwMode="auto">
          <a:xfrm>
            <a:off x="740475" y="5209944"/>
            <a:ext cx="117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Solution:</a:t>
            </a:r>
          </a:p>
        </p:txBody>
      </p:sp>
      <p:sp>
        <p:nvSpPr>
          <p:cNvPr id="30771" name="Text Box 51"/>
          <p:cNvSpPr txBox="1">
            <a:spLocks noChangeArrowheads="1"/>
          </p:cNvSpPr>
          <p:nvPr/>
        </p:nvSpPr>
        <p:spPr bwMode="auto">
          <a:xfrm>
            <a:off x="797625" y="937981"/>
            <a:ext cx="1352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Limitation:</a:t>
            </a:r>
          </a:p>
        </p:txBody>
      </p:sp>
      <p:sp>
        <p:nvSpPr>
          <p:cNvPr id="30772" name="Text Box 52"/>
          <p:cNvSpPr txBox="1">
            <a:spLocks noChangeArrowheads="1"/>
          </p:cNvSpPr>
          <p:nvPr/>
        </p:nvSpPr>
        <p:spPr bwMode="auto">
          <a:xfrm>
            <a:off x="937325" y="2080981"/>
            <a:ext cx="117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Solution:</a:t>
            </a:r>
          </a:p>
        </p:txBody>
      </p:sp>
      <p:grpSp>
        <p:nvGrpSpPr>
          <p:cNvPr id="30775" name="Group 55"/>
          <p:cNvGrpSpPr>
            <a:grpSpLocks/>
          </p:cNvGrpSpPr>
          <p:nvPr/>
        </p:nvGrpSpPr>
        <p:grpSpPr bwMode="auto">
          <a:xfrm>
            <a:off x="730950" y="2814406"/>
            <a:ext cx="8137525" cy="1071563"/>
            <a:chOff x="418" y="1796"/>
            <a:chExt cx="5126" cy="675"/>
          </a:xfrm>
        </p:grpSpPr>
        <p:grpSp>
          <p:nvGrpSpPr>
            <p:cNvPr id="30751" name="Group 31"/>
            <p:cNvGrpSpPr>
              <a:grpSpLocks/>
            </p:cNvGrpSpPr>
            <p:nvPr/>
          </p:nvGrpSpPr>
          <p:grpSpPr bwMode="auto">
            <a:xfrm>
              <a:off x="473" y="1796"/>
              <a:ext cx="5071" cy="270"/>
              <a:chOff x="581" y="855"/>
              <a:chExt cx="5071" cy="270"/>
            </a:xfrm>
          </p:grpSpPr>
          <p:sp>
            <p:nvSpPr>
              <p:cNvPr id="30743" name="AutoShape 23"/>
              <p:cNvSpPr>
                <a:spLocks noChangeArrowheads="1"/>
              </p:cNvSpPr>
              <p:nvPr/>
            </p:nvSpPr>
            <p:spPr bwMode="auto">
              <a:xfrm rot="2689">
                <a:off x="581" y="855"/>
                <a:ext cx="5071" cy="270"/>
              </a:xfrm>
              <a:prstGeom prst="rightArrow">
                <a:avLst>
                  <a:gd name="adj1" fmla="val 30685"/>
                  <a:gd name="adj2" fmla="val 113471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744" name="Line 24"/>
              <p:cNvSpPr>
                <a:spLocks noChangeShapeType="1"/>
              </p:cNvSpPr>
              <p:nvPr/>
            </p:nvSpPr>
            <p:spPr bwMode="auto">
              <a:xfrm rot="-31252">
                <a:off x="743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5" name="Line 25"/>
              <p:cNvSpPr>
                <a:spLocks noChangeShapeType="1"/>
              </p:cNvSpPr>
              <p:nvPr/>
            </p:nvSpPr>
            <p:spPr bwMode="auto">
              <a:xfrm rot="-31252">
                <a:off x="1448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6" name="Line 26"/>
              <p:cNvSpPr>
                <a:spLocks noChangeShapeType="1"/>
              </p:cNvSpPr>
              <p:nvPr/>
            </p:nvSpPr>
            <p:spPr bwMode="auto">
              <a:xfrm rot="-31252">
                <a:off x="2860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950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7" name="Line 27"/>
              <p:cNvSpPr>
                <a:spLocks noChangeShapeType="1"/>
              </p:cNvSpPr>
              <p:nvPr/>
            </p:nvSpPr>
            <p:spPr bwMode="auto">
              <a:xfrm rot="-31252">
                <a:off x="4271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FF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8" name="Line 28"/>
              <p:cNvSpPr>
                <a:spLocks noChangeShapeType="1"/>
              </p:cNvSpPr>
              <p:nvPr/>
            </p:nvSpPr>
            <p:spPr bwMode="auto">
              <a:xfrm rot="-31252">
                <a:off x="4977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9" name="Line 29"/>
              <p:cNvSpPr>
                <a:spLocks noChangeShapeType="1"/>
              </p:cNvSpPr>
              <p:nvPr/>
            </p:nvSpPr>
            <p:spPr bwMode="auto">
              <a:xfrm rot="-31252">
                <a:off x="2154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0" name="Line 30"/>
              <p:cNvSpPr>
                <a:spLocks noChangeShapeType="1"/>
              </p:cNvSpPr>
              <p:nvPr/>
            </p:nvSpPr>
            <p:spPr bwMode="auto">
              <a:xfrm rot="-31252">
                <a:off x="3565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950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52" name="Text Box 32"/>
            <p:cNvSpPr txBox="1">
              <a:spLocks noChangeArrowheads="1"/>
            </p:cNvSpPr>
            <p:nvPr/>
          </p:nvSpPr>
          <p:spPr bwMode="auto">
            <a:xfrm>
              <a:off x="418" y="2101"/>
              <a:ext cx="496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1975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3 MV/m</a:t>
              </a:r>
            </a:p>
          </p:txBody>
        </p:sp>
        <p:sp>
          <p:nvSpPr>
            <p:cNvPr id="30753" name="Text Box 33"/>
            <p:cNvSpPr txBox="1">
              <a:spLocks noChangeArrowheads="1"/>
            </p:cNvSpPr>
            <p:nvPr/>
          </p:nvSpPr>
          <p:spPr bwMode="auto">
            <a:xfrm>
              <a:off x="3194" y="2101"/>
              <a:ext cx="543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1995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25 MV/m</a:t>
              </a:r>
            </a:p>
          </p:txBody>
        </p:sp>
        <p:sp>
          <p:nvSpPr>
            <p:cNvPr id="30754" name="Text Box 34"/>
            <p:cNvSpPr txBox="1">
              <a:spLocks noChangeArrowheads="1"/>
            </p:cNvSpPr>
            <p:nvPr/>
          </p:nvSpPr>
          <p:spPr bwMode="auto">
            <a:xfrm>
              <a:off x="2512" y="2101"/>
              <a:ext cx="513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1990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15 MV/m</a:t>
              </a:r>
            </a:p>
          </p:txBody>
        </p:sp>
        <p:sp>
          <p:nvSpPr>
            <p:cNvPr id="30755" name="Text Box 35"/>
            <p:cNvSpPr txBox="1">
              <a:spLocks noChangeArrowheads="1"/>
            </p:cNvSpPr>
            <p:nvPr/>
          </p:nvSpPr>
          <p:spPr bwMode="auto">
            <a:xfrm>
              <a:off x="4549" y="2101"/>
              <a:ext cx="649" cy="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 dirty="0" smtClean="0">
                  <a:solidFill>
                    <a:schemeClr val="tx1"/>
                  </a:solidFill>
                  <a:latin typeface="Arial" charset="0"/>
                </a:rPr>
                <a:t>2010</a:t>
              </a:r>
              <a:endParaRPr lang="sv-SE" sz="1400" b="1" dirty="0">
                <a:solidFill>
                  <a:schemeClr val="tx1"/>
                </a:solidFill>
                <a:latin typeface="Arial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 dirty="0">
                  <a:latin typeface="Arial" charset="0"/>
                </a:rPr>
                <a:t>5</a:t>
              </a:r>
              <a:r>
                <a:rPr lang="sv-SE" sz="1400" b="1" dirty="0" smtClean="0">
                  <a:solidFill>
                    <a:schemeClr val="tx1"/>
                  </a:solidFill>
                  <a:latin typeface="Arial" charset="0"/>
                </a:rPr>
                <a:t>0 </a:t>
              </a:r>
              <a:r>
                <a:rPr lang="sv-SE" sz="1400" b="1" dirty="0">
                  <a:solidFill>
                    <a:schemeClr val="tx1"/>
                  </a:solidFill>
                  <a:latin typeface="Arial" charset="0"/>
                </a:rPr>
                <a:t>MV/m</a:t>
              </a:r>
            </a:p>
          </p:txBody>
        </p:sp>
        <p:sp>
          <p:nvSpPr>
            <p:cNvPr id="30756" name="Text Box 36"/>
            <p:cNvSpPr txBox="1">
              <a:spLocks noChangeArrowheads="1"/>
            </p:cNvSpPr>
            <p:nvPr/>
          </p:nvSpPr>
          <p:spPr bwMode="auto">
            <a:xfrm>
              <a:off x="1820" y="2101"/>
              <a:ext cx="449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1985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6 MV/m</a:t>
              </a:r>
            </a:p>
          </p:txBody>
        </p:sp>
        <p:sp>
          <p:nvSpPr>
            <p:cNvPr id="30773" name="Text Box 53"/>
            <p:cNvSpPr txBox="1">
              <a:spLocks noChangeArrowheads="1"/>
            </p:cNvSpPr>
            <p:nvPr/>
          </p:nvSpPr>
          <p:spPr bwMode="auto">
            <a:xfrm>
              <a:off x="3822" y="2114"/>
              <a:ext cx="649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2000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40 MV/m</a:t>
              </a:r>
            </a:p>
          </p:txBody>
        </p:sp>
      </p:grpSp>
      <p:sp>
        <p:nvSpPr>
          <p:cNvPr id="30776" name="Rectangle 56"/>
          <p:cNvSpPr>
            <a:spLocks noChangeArrowheads="1"/>
          </p:cNvSpPr>
          <p:nvPr/>
        </p:nvSpPr>
        <p:spPr bwMode="auto">
          <a:xfrm>
            <a:off x="5672838" y="964969"/>
            <a:ext cx="175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High field Q-reduction</a:t>
            </a:r>
          </a:p>
        </p:txBody>
      </p:sp>
      <p:sp>
        <p:nvSpPr>
          <p:cNvPr id="30778" name="Rectangle 58"/>
          <p:cNvSpPr>
            <a:spLocks noChangeArrowheads="1"/>
          </p:cNvSpPr>
          <p:nvPr/>
        </p:nvSpPr>
        <p:spPr bwMode="auto">
          <a:xfrm>
            <a:off x="6968238" y="4997219"/>
            <a:ext cx="206851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Further improved cavity shapes</a:t>
            </a:r>
          </a:p>
        </p:txBody>
      </p:sp>
      <p:sp>
        <p:nvSpPr>
          <p:cNvPr id="34" name="Oval 33"/>
          <p:cNvSpPr/>
          <p:nvPr/>
        </p:nvSpPr>
        <p:spPr bwMode="auto">
          <a:xfrm>
            <a:off x="7006337" y="3937562"/>
            <a:ext cx="1743075" cy="839787"/>
          </a:xfrm>
          <a:prstGeom prst="ellipse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05140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field quench</a:t>
            </a:r>
            <a:endParaRPr lang="en-US" dirty="0"/>
          </a:p>
        </p:txBody>
      </p:sp>
      <p:pic>
        <p:nvPicPr>
          <p:cNvPr id="5" name="Picture 2" descr="E&amp;H_color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80" y="1433248"/>
            <a:ext cx="3835591" cy="216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213634" y="725597"/>
            <a:ext cx="4732337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Reduction of surface magnetic field by increasing magnetic volume</a:t>
            </a:r>
          </a:p>
        </p:txBody>
      </p:sp>
      <p:pic>
        <p:nvPicPr>
          <p:cNvPr id="7" name="Picture 4" descr="3shap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8016"/>
            <a:ext cx="4271963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2628493"/>
              </p:ext>
            </p:extLst>
          </p:nvPr>
        </p:nvGraphicFramePr>
        <p:xfrm>
          <a:off x="357187" y="3221390"/>
          <a:ext cx="3003550" cy="285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50" name="Document" r:id="rId6" imgW="2921000" imgH="2774950" progId="Word.Document.8">
                  <p:embed/>
                </p:oleObj>
              </mc:Choice>
              <mc:Fallback>
                <p:oleObj name="Document" r:id="rId6" imgW="2921000" imgH="277495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7" y="3221390"/>
                        <a:ext cx="3003550" cy="2852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7429" y="3024908"/>
            <a:ext cx="3674139" cy="350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6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75048" y="904623"/>
            <a:ext cx="8440737" cy="5300663"/>
          </a:xfrm>
          <a:prstGeom prst="roundRect">
            <a:avLst>
              <a:gd name="adj" fmla="val 16667"/>
            </a:avLst>
          </a:prstGeom>
          <a:solidFill>
            <a:srgbClr val="3366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83" name="Rectangle 387"/>
          <p:cNvSpPr>
            <a:spLocks noChangeArrowheads="1"/>
          </p:cNvSpPr>
          <p:nvPr/>
        </p:nvSpPr>
        <p:spPr bwMode="auto">
          <a:xfrm>
            <a:off x="3018223" y="4160586"/>
            <a:ext cx="1044575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80" name="Rectangle 384"/>
          <p:cNvSpPr>
            <a:spLocks noChangeArrowheads="1"/>
          </p:cNvSpPr>
          <p:nvPr/>
        </p:nvSpPr>
        <p:spPr bwMode="auto">
          <a:xfrm>
            <a:off x="3018223" y="3343023"/>
            <a:ext cx="1044575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77" name="Rectangle 381"/>
          <p:cNvSpPr>
            <a:spLocks noChangeArrowheads="1"/>
          </p:cNvSpPr>
          <p:nvPr/>
        </p:nvSpPr>
        <p:spPr bwMode="auto">
          <a:xfrm>
            <a:off x="3018223" y="1709486"/>
            <a:ext cx="1044575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74" name="Rectangle 378"/>
          <p:cNvSpPr>
            <a:spLocks noChangeArrowheads="1"/>
          </p:cNvSpPr>
          <p:nvPr/>
        </p:nvSpPr>
        <p:spPr bwMode="auto">
          <a:xfrm>
            <a:off x="3018223" y="2525461"/>
            <a:ext cx="1044575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71" name="Rectangle 375"/>
          <p:cNvSpPr>
            <a:spLocks noChangeArrowheads="1"/>
          </p:cNvSpPr>
          <p:nvPr/>
        </p:nvSpPr>
        <p:spPr bwMode="auto">
          <a:xfrm>
            <a:off x="5108960" y="4160586"/>
            <a:ext cx="1046163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68" name="Rectangle 372"/>
          <p:cNvSpPr>
            <a:spLocks noChangeArrowheads="1"/>
          </p:cNvSpPr>
          <p:nvPr/>
        </p:nvSpPr>
        <p:spPr bwMode="auto">
          <a:xfrm>
            <a:off x="5108960" y="3343023"/>
            <a:ext cx="10461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65" name="Rectangle 369"/>
          <p:cNvSpPr>
            <a:spLocks noChangeArrowheads="1"/>
          </p:cNvSpPr>
          <p:nvPr/>
        </p:nvSpPr>
        <p:spPr bwMode="auto">
          <a:xfrm>
            <a:off x="5108960" y="2525461"/>
            <a:ext cx="104616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62" name="Rectangle 366"/>
          <p:cNvSpPr>
            <a:spLocks noChangeArrowheads="1"/>
          </p:cNvSpPr>
          <p:nvPr/>
        </p:nvSpPr>
        <p:spPr bwMode="auto">
          <a:xfrm>
            <a:off x="5108960" y="1709486"/>
            <a:ext cx="1046163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59" name="Rectangle 363"/>
          <p:cNvSpPr>
            <a:spLocks noChangeArrowheads="1"/>
          </p:cNvSpPr>
          <p:nvPr/>
        </p:nvSpPr>
        <p:spPr bwMode="auto">
          <a:xfrm>
            <a:off x="7199698" y="4160586"/>
            <a:ext cx="1046162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56" name="Rectangle 360"/>
          <p:cNvSpPr>
            <a:spLocks noChangeArrowheads="1"/>
          </p:cNvSpPr>
          <p:nvPr/>
        </p:nvSpPr>
        <p:spPr bwMode="auto">
          <a:xfrm>
            <a:off x="7199698" y="3343023"/>
            <a:ext cx="1046162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53" name="Rectangle 357"/>
          <p:cNvSpPr>
            <a:spLocks noChangeArrowheads="1"/>
          </p:cNvSpPr>
          <p:nvPr/>
        </p:nvSpPr>
        <p:spPr bwMode="auto">
          <a:xfrm>
            <a:off x="7199698" y="2525461"/>
            <a:ext cx="1046162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0050" name="Rectangle 354"/>
          <p:cNvSpPr>
            <a:spLocks noChangeArrowheads="1"/>
          </p:cNvSpPr>
          <p:nvPr/>
        </p:nvSpPr>
        <p:spPr bwMode="auto">
          <a:xfrm>
            <a:off x="7199698" y="1709486"/>
            <a:ext cx="1046162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60" name="Rectangle 64"/>
          <p:cNvSpPr>
            <a:spLocks noChangeArrowheads="1"/>
          </p:cNvSpPr>
          <p:nvPr/>
        </p:nvSpPr>
        <p:spPr bwMode="auto">
          <a:xfrm>
            <a:off x="6155123" y="4160586"/>
            <a:ext cx="1044575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9" name="Rectangle 63"/>
          <p:cNvSpPr>
            <a:spLocks noChangeArrowheads="1"/>
          </p:cNvSpPr>
          <p:nvPr/>
        </p:nvSpPr>
        <p:spPr bwMode="auto">
          <a:xfrm>
            <a:off x="4062798" y="4160586"/>
            <a:ext cx="1046162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8" name="Rectangle 62"/>
          <p:cNvSpPr>
            <a:spLocks noChangeArrowheads="1"/>
          </p:cNvSpPr>
          <p:nvPr/>
        </p:nvSpPr>
        <p:spPr bwMode="auto">
          <a:xfrm>
            <a:off x="1972060" y="4160586"/>
            <a:ext cx="1046163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7" name="Rectangle 61"/>
          <p:cNvSpPr>
            <a:spLocks noChangeArrowheads="1"/>
          </p:cNvSpPr>
          <p:nvPr/>
        </p:nvSpPr>
        <p:spPr bwMode="auto">
          <a:xfrm>
            <a:off x="6155123" y="3343023"/>
            <a:ext cx="1044575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6" name="Rectangle 60"/>
          <p:cNvSpPr>
            <a:spLocks noChangeArrowheads="1"/>
          </p:cNvSpPr>
          <p:nvPr/>
        </p:nvSpPr>
        <p:spPr bwMode="auto">
          <a:xfrm>
            <a:off x="4062798" y="3343023"/>
            <a:ext cx="1046162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5" name="Rectangle 59"/>
          <p:cNvSpPr>
            <a:spLocks noChangeArrowheads="1"/>
          </p:cNvSpPr>
          <p:nvPr/>
        </p:nvSpPr>
        <p:spPr bwMode="auto">
          <a:xfrm>
            <a:off x="1972060" y="3343023"/>
            <a:ext cx="10461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4" name="Rectangle 58"/>
          <p:cNvSpPr>
            <a:spLocks noChangeArrowheads="1"/>
          </p:cNvSpPr>
          <p:nvPr/>
        </p:nvSpPr>
        <p:spPr bwMode="auto">
          <a:xfrm>
            <a:off x="6155123" y="2525461"/>
            <a:ext cx="1044575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3" name="Rectangle 57"/>
          <p:cNvSpPr>
            <a:spLocks noChangeArrowheads="1"/>
          </p:cNvSpPr>
          <p:nvPr/>
        </p:nvSpPr>
        <p:spPr bwMode="auto">
          <a:xfrm>
            <a:off x="4062798" y="2525461"/>
            <a:ext cx="1046162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2" name="Rectangle 56"/>
          <p:cNvSpPr>
            <a:spLocks noChangeArrowheads="1"/>
          </p:cNvSpPr>
          <p:nvPr/>
        </p:nvSpPr>
        <p:spPr bwMode="auto">
          <a:xfrm>
            <a:off x="1972060" y="2525461"/>
            <a:ext cx="1046163" cy="81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1" name="Rectangle 55"/>
          <p:cNvSpPr>
            <a:spLocks noChangeArrowheads="1"/>
          </p:cNvSpPr>
          <p:nvPr/>
        </p:nvSpPr>
        <p:spPr bwMode="auto">
          <a:xfrm>
            <a:off x="6155123" y="1709486"/>
            <a:ext cx="1044575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50" name="Rectangle 54"/>
          <p:cNvSpPr>
            <a:spLocks noChangeArrowheads="1"/>
          </p:cNvSpPr>
          <p:nvPr/>
        </p:nvSpPr>
        <p:spPr bwMode="auto">
          <a:xfrm>
            <a:off x="4062798" y="1709486"/>
            <a:ext cx="1046162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49" name="Rectangle 53"/>
          <p:cNvSpPr>
            <a:spLocks noChangeArrowheads="1"/>
          </p:cNvSpPr>
          <p:nvPr/>
        </p:nvSpPr>
        <p:spPr bwMode="auto">
          <a:xfrm>
            <a:off x="1972060" y="1709486"/>
            <a:ext cx="1046163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endParaRPr lang="en-US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762" name="Line 66"/>
          <p:cNvSpPr>
            <a:spLocks noChangeShapeType="1"/>
          </p:cNvSpPr>
          <p:nvPr/>
        </p:nvSpPr>
        <p:spPr bwMode="auto">
          <a:xfrm>
            <a:off x="1972060" y="2525461"/>
            <a:ext cx="6273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3" name="Line 67"/>
          <p:cNvSpPr>
            <a:spLocks noChangeShapeType="1"/>
          </p:cNvSpPr>
          <p:nvPr/>
        </p:nvSpPr>
        <p:spPr bwMode="auto">
          <a:xfrm>
            <a:off x="1972060" y="3343023"/>
            <a:ext cx="6273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4" name="Line 68"/>
          <p:cNvSpPr>
            <a:spLocks noChangeShapeType="1"/>
          </p:cNvSpPr>
          <p:nvPr/>
        </p:nvSpPr>
        <p:spPr bwMode="auto">
          <a:xfrm>
            <a:off x="1972060" y="4160586"/>
            <a:ext cx="6273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7" name="Line 71"/>
          <p:cNvSpPr>
            <a:spLocks noChangeShapeType="1"/>
          </p:cNvSpPr>
          <p:nvPr/>
        </p:nvSpPr>
        <p:spPr bwMode="auto">
          <a:xfrm>
            <a:off x="4062798" y="1709486"/>
            <a:ext cx="0" cy="32670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8" name="Line 72"/>
          <p:cNvSpPr>
            <a:spLocks noChangeShapeType="1"/>
          </p:cNvSpPr>
          <p:nvPr/>
        </p:nvSpPr>
        <p:spPr bwMode="auto">
          <a:xfrm>
            <a:off x="6155123" y="1709486"/>
            <a:ext cx="0" cy="32670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1" name="Line 65"/>
          <p:cNvSpPr>
            <a:spLocks noChangeShapeType="1"/>
          </p:cNvSpPr>
          <p:nvPr/>
        </p:nvSpPr>
        <p:spPr bwMode="auto">
          <a:xfrm>
            <a:off x="1972060" y="1709486"/>
            <a:ext cx="6273800" cy="0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6" name="Line 70"/>
          <p:cNvSpPr>
            <a:spLocks noChangeShapeType="1"/>
          </p:cNvSpPr>
          <p:nvPr/>
        </p:nvSpPr>
        <p:spPr bwMode="auto">
          <a:xfrm>
            <a:off x="1972060" y="1709486"/>
            <a:ext cx="0" cy="3267075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9" name="Line 73"/>
          <p:cNvSpPr>
            <a:spLocks noChangeShapeType="1"/>
          </p:cNvSpPr>
          <p:nvPr/>
        </p:nvSpPr>
        <p:spPr bwMode="auto">
          <a:xfrm>
            <a:off x="8245860" y="1709486"/>
            <a:ext cx="0" cy="3267075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65" name="Line 69"/>
          <p:cNvSpPr>
            <a:spLocks noChangeShapeType="1"/>
          </p:cNvSpPr>
          <p:nvPr/>
        </p:nvSpPr>
        <p:spPr bwMode="auto">
          <a:xfrm>
            <a:off x="1972060" y="4976561"/>
            <a:ext cx="6273800" cy="0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051" name="Line 355"/>
          <p:cNvSpPr>
            <a:spLocks noChangeShapeType="1"/>
          </p:cNvSpPr>
          <p:nvPr/>
        </p:nvSpPr>
        <p:spPr bwMode="auto">
          <a:xfrm>
            <a:off x="7199698" y="1709486"/>
            <a:ext cx="0" cy="32670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063" name="Line 367"/>
          <p:cNvSpPr>
            <a:spLocks noChangeShapeType="1"/>
          </p:cNvSpPr>
          <p:nvPr/>
        </p:nvSpPr>
        <p:spPr bwMode="auto">
          <a:xfrm>
            <a:off x="5108960" y="1709486"/>
            <a:ext cx="0" cy="32670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078" name="Line 382"/>
          <p:cNvSpPr>
            <a:spLocks noChangeShapeType="1"/>
          </p:cNvSpPr>
          <p:nvPr/>
        </p:nvSpPr>
        <p:spPr bwMode="auto">
          <a:xfrm>
            <a:off x="3018223" y="1709486"/>
            <a:ext cx="0" cy="32670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087" name="Arc 391"/>
          <p:cNvSpPr>
            <a:spLocks/>
          </p:cNvSpPr>
          <p:nvPr/>
        </p:nvSpPr>
        <p:spPr bwMode="auto">
          <a:xfrm>
            <a:off x="2137160" y="2460373"/>
            <a:ext cx="5610225" cy="32702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565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15" y="0"/>
                  <a:pt x="21580" y="9649"/>
                  <a:pt x="21599" y="21565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15" y="0"/>
                  <a:pt x="21580" y="9649"/>
                  <a:pt x="21599" y="21565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rebuchet MS" pitchFamily="34" charset="0"/>
            </a:endParaRPr>
          </a:p>
        </p:txBody>
      </p:sp>
      <p:sp>
        <p:nvSpPr>
          <p:cNvPr id="30088" name="Text Box 392"/>
          <p:cNvSpPr txBox="1">
            <a:spLocks noChangeArrowheads="1"/>
          </p:cNvSpPr>
          <p:nvPr/>
        </p:nvSpPr>
        <p:spPr bwMode="auto">
          <a:xfrm>
            <a:off x="3953260" y="2230186"/>
            <a:ext cx="712054" cy="338554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66FF33"/>
                </a:solidFill>
                <a:latin typeface="Garamond" pitchFamily="18" charset="0"/>
              </a:rPr>
              <a:t>Ideal?</a:t>
            </a:r>
            <a:endParaRPr lang="en-US" sz="1600" b="1" dirty="0">
              <a:solidFill>
                <a:srgbClr val="66FF33"/>
              </a:solidFill>
              <a:latin typeface="Garamond" pitchFamily="18" charset="0"/>
            </a:endParaRPr>
          </a:p>
        </p:txBody>
      </p:sp>
      <p:sp>
        <p:nvSpPr>
          <p:cNvPr id="30093" name="Text Box 397"/>
          <p:cNvSpPr txBox="1">
            <a:spLocks noChangeArrowheads="1"/>
          </p:cNvSpPr>
          <p:nvPr/>
        </p:nvSpPr>
        <p:spPr bwMode="auto">
          <a:xfrm>
            <a:off x="1476760" y="3706561"/>
            <a:ext cx="2921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latin typeface="Garamond" pitchFamily="18" charset="0"/>
              </a:rPr>
              <a:t>9</a:t>
            </a:r>
          </a:p>
        </p:txBody>
      </p:sp>
      <p:sp>
        <p:nvSpPr>
          <p:cNvPr id="30094" name="Rectangle 398"/>
          <p:cNvSpPr>
            <a:spLocks noChangeArrowheads="1"/>
          </p:cNvSpPr>
          <p:nvPr/>
        </p:nvSpPr>
        <p:spPr bwMode="auto">
          <a:xfrm>
            <a:off x="1078298" y="4614611"/>
            <a:ext cx="446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10</a:t>
            </a:r>
          </a:p>
        </p:txBody>
      </p:sp>
      <p:sp>
        <p:nvSpPr>
          <p:cNvPr id="30095" name="Text Box 399"/>
          <p:cNvSpPr txBox="1">
            <a:spLocks noChangeArrowheads="1"/>
          </p:cNvSpPr>
          <p:nvPr/>
        </p:nvSpPr>
        <p:spPr bwMode="auto">
          <a:xfrm>
            <a:off x="1476760" y="4432048"/>
            <a:ext cx="292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latin typeface="Garamond" pitchFamily="18" charset="0"/>
              </a:rPr>
              <a:t>8</a:t>
            </a:r>
          </a:p>
        </p:txBody>
      </p:sp>
      <p:sp>
        <p:nvSpPr>
          <p:cNvPr id="30098" name="Text Box 402"/>
          <p:cNvSpPr txBox="1">
            <a:spLocks noChangeArrowheads="1"/>
          </p:cNvSpPr>
          <p:nvPr/>
        </p:nvSpPr>
        <p:spPr bwMode="auto">
          <a:xfrm>
            <a:off x="1311660" y="2888998"/>
            <a:ext cx="3825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latin typeface="Garamond" pitchFamily="18" charset="0"/>
              </a:rPr>
              <a:t>10</a:t>
            </a:r>
          </a:p>
        </p:txBody>
      </p:sp>
      <p:sp>
        <p:nvSpPr>
          <p:cNvPr id="30100" name="Text Box 404"/>
          <p:cNvSpPr txBox="1">
            <a:spLocks noChangeArrowheads="1"/>
          </p:cNvSpPr>
          <p:nvPr/>
        </p:nvSpPr>
        <p:spPr bwMode="auto">
          <a:xfrm>
            <a:off x="1311660" y="2071436"/>
            <a:ext cx="3651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latin typeface="Garamond" pitchFamily="18" charset="0"/>
              </a:rPr>
              <a:t>11</a:t>
            </a:r>
          </a:p>
        </p:txBody>
      </p:sp>
      <p:sp>
        <p:nvSpPr>
          <p:cNvPr id="30101" name="Rectangle 405"/>
          <p:cNvSpPr>
            <a:spLocks noChangeArrowheads="1"/>
          </p:cNvSpPr>
          <p:nvPr/>
        </p:nvSpPr>
        <p:spPr bwMode="auto">
          <a:xfrm>
            <a:off x="1078298" y="2253998"/>
            <a:ext cx="446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10</a:t>
            </a:r>
          </a:p>
        </p:txBody>
      </p:sp>
      <p:sp>
        <p:nvSpPr>
          <p:cNvPr id="30102" name="Rectangle 406"/>
          <p:cNvSpPr>
            <a:spLocks noChangeArrowheads="1"/>
          </p:cNvSpPr>
          <p:nvPr/>
        </p:nvSpPr>
        <p:spPr bwMode="auto">
          <a:xfrm>
            <a:off x="1078298" y="3069973"/>
            <a:ext cx="446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10</a:t>
            </a:r>
          </a:p>
        </p:txBody>
      </p:sp>
      <p:sp>
        <p:nvSpPr>
          <p:cNvPr id="30103" name="Rectangle 407"/>
          <p:cNvSpPr>
            <a:spLocks noChangeArrowheads="1"/>
          </p:cNvSpPr>
          <p:nvPr/>
        </p:nvSpPr>
        <p:spPr bwMode="auto">
          <a:xfrm>
            <a:off x="1078298" y="3887536"/>
            <a:ext cx="446087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10</a:t>
            </a:r>
          </a:p>
        </p:txBody>
      </p:sp>
      <p:sp>
        <p:nvSpPr>
          <p:cNvPr id="30104" name="Rectangle 408"/>
          <p:cNvSpPr>
            <a:spLocks noChangeArrowheads="1"/>
          </p:cNvSpPr>
          <p:nvPr/>
        </p:nvSpPr>
        <p:spPr bwMode="auto">
          <a:xfrm>
            <a:off x="1830773" y="5068636"/>
            <a:ext cx="327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0</a:t>
            </a:r>
          </a:p>
        </p:txBody>
      </p:sp>
      <p:sp>
        <p:nvSpPr>
          <p:cNvPr id="30105" name="Rectangle 409"/>
          <p:cNvSpPr>
            <a:spLocks noChangeArrowheads="1"/>
          </p:cNvSpPr>
          <p:nvPr/>
        </p:nvSpPr>
        <p:spPr bwMode="auto">
          <a:xfrm>
            <a:off x="3729423" y="5068636"/>
            <a:ext cx="471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20</a:t>
            </a:r>
          </a:p>
        </p:txBody>
      </p:sp>
      <p:sp>
        <p:nvSpPr>
          <p:cNvPr id="30106" name="Rectangle 410"/>
          <p:cNvSpPr>
            <a:spLocks noChangeArrowheads="1"/>
          </p:cNvSpPr>
          <p:nvPr/>
        </p:nvSpPr>
        <p:spPr bwMode="auto">
          <a:xfrm>
            <a:off x="5851910" y="5068636"/>
            <a:ext cx="471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40</a:t>
            </a:r>
          </a:p>
        </p:txBody>
      </p:sp>
      <p:sp>
        <p:nvSpPr>
          <p:cNvPr id="30107" name="Rectangle 411"/>
          <p:cNvSpPr>
            <a:spLocks noChangeArrowheads="1"/>
          </p:cNvSpPr>
          <p:nvPr/>
        </p:nvSpPr>
        <p:spPr bwMode="auto">
          <a:xfrm>
            <a:off x="8022023" y="5068636"/>
            <a:ext cx="471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latin typeface="Garamond" pitchFamily="18" charset="0"/>
              </a:rPr>
              <a:t>60</a:t>
            </a:r>
          </a:p>
        </p:txBody>
      </p:sp>
      <p:sp>
        <p:nvSpPr>
          <p:cNvPr id="30108" name="Rectangle 412"/>
          <p:cNvSpPr>
            <a:spLocks noChangeArrowheads="1"/>
          </p:cNvSpPr>
          <p:nvPr/>
        </p:nvSpPr>
        <p:spPr bwMode="auto">
          <a:xfrm>
            <a:off x="314710" y="3057273"/>
            <a:ext cx="1173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i="1">
                <a:latin typeface="Garamond" pitchFamily="18" charset="0"/>
              </a:rPr>
              <a:t>Q</a:t>
            </a:r>
            <a:r>
              <a:rPr lang="en-US" sz="2400" b="1" i="1" baseline="-25000">
                <a:latin typeface="Garamond" pitchFamily="18" charset="0"/>
              </a:rPr>
              <a:t>0</a:t>
            </a:r>
          </a:p>
        </p:txBody>
      </p:sp>
      <p:sp>
        <p:nvSpPr>
          <p:cNvPr id="30110" name="Text Box 414"/>
          <p:cNvSpPr txBox="1">
            <a:spLocks noChangeArrowheads="1"/>
          </p:cNvSpPr>
          <p:nvPr/>
        </p:nvSpPr>
        <p:spPr bwMode="auto">
          <a:xfrm>
            <a:off x="4558098" y="5509961"/>
            <a:ext cx="1751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latin typeface="Garamond" pitchFamily="18" charset="0"/>
              </a:rPr>
              <a:t>E</a:t>
            </a:r>
            <a:r>
              <a:rPr lang="en-US" sz="2400" b="1" baseline="-25000">
                <a:latin typeface="Garamond" pitchFamily="18" charset="0"/>
              </a:rPr>
              <a:t>acc</a:t>
            </a:r>
            <a:r>
              <a:rPr lang="en-US" sz="2400" b="1">
                <a:latin typeface="Garamond" pitchFamily="18" charset="0"/>
              </a:rPr>
              <a:t>, MV/m</a:t>
            </a:r>
          </a:p>
        </p:txBody>
      </p:sp>
      <p:sp>
        <p:nvSpPr>
          <p:cNvPr id="30123" name="Arc 427"/>
          <p:cNvSpPr>
            <a:spLocks/>
          </p:cNvSpPr>
          <p:nvPr/>
        </p:nvSpPr>
        <p:spPr bwMode="auto">
          <a:xfrm>
            <a:off x="2138748" y="3095373"/>
            <a:ext cx="2554287" cy="944563"/>
          </a:xfrm>
          <a:custGeom>
            <a:avLst/>
            <a:gdLst>
              <a:gd name="G0" fmla="+- 141 0 0"/>
              <a:gd name="G1" fmla="+- 21600 0 0"/>
              <a:gd name="G2" fmla="+- 21600 0 0"/>
              <a:gd name="T0" fmla="*/ 0 w 21674"/>
              <a:gd name="T1" fmla="*/ 0 h 21600"/>
              <a:gd name="T2" fmla="*/ 21674 w 21674"/>
              <a:gd name="T3" fmla="*/ 19899 h 21600"/>
              <a:gd name="T4" fmla="*/ 141 w 2167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74" h="21600" fill="none" extrusionOk="0">
                <a:moveTo>
                  <a:pt x="0" y="0"/>
                </a:moveTo>
                <a:cubicBezTo>
                  <a:pt x="47" y="0"/>
                  <a:pt x="94" y="-1"/>
                  <a:pt x="141" y="0"/>
                </a:cubicBezTo>
                <a:cubicBezTo>
                  <a:pt x="11410" y="0"/>
                  <a:pt x="20786" y="8664"/>
                  <a:pt x="21673" y="19899"/>
                </a:cubicBezTo>
              </a:path>
              <a:path w="21674" h="21600" stroke="0" extrusionOk="0">
                <a:moveTo>
                  <a:pt x="0" y="0"/>
                </a:moveTo>
                <a:cubicBezTo>
                  <a:pt x="47" y="0"/>
                  <a:pt x="94" y="-1"/>
                  <a:pt x="141" y="0"/>
                </a:cubicBezTo>
                <a:cubicBezTo>
                  <a:pt x="11410" y="0"/>
                  <a:pt x="20786" y="8664"/>
                  <a:pt x="21673" y="19899"/>
                </a:cubicBezTo>
                <a:lnTo>
                  <a:pt x="141" y="2160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rebuchet MS" pitchFamily="34" charset="0"/>
            </a:endParaRPr>
          </a:p>
        </p:txBody>
      </p:sp>
      <p:sp>
        <p:nvSpPr>
          <p:cNvPr id="30178" name="Text Box 482"/>
          <p:cNvSpPr txBox="1">
            <a:spLocks noChangeArrowheads="1"/>
          </p:cNvSpPr>
          <p:nvPr/>
        </p:nvSpPr>
        <p:spPr bwMode="auto">
          <a:xfrm>
            <a:off x="4118360" y="3547811"/>
            <a:ext cx="628650" cy="366712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66FF33"/>
                </a:solidFill>
              </a:rPr>
              <a:t>Real</a:t>
            </a:r>
          </a:p>
        </p:txBody>
      </p:sp>
      <p:sp>
        <p:nvSpPr>
          <p:cNvPr id="30181" name="Arc 485"/>
          <p:cNvSpPr>
            <a:spLocks/>
          </p:cNvSpPr>
          <p:nvPr/>
        </p:nvSpPr>
        <p:spPr bwMode="auto">
          <a:xfrm rot="12275229">
            <a:off x="1965710" y="3230311"/>
            <a:ext cx="1477963" cy="919162"/>
          </a:xfrm>
          <a:custGeom>
            <a:avLst/>
            <a:gdLst>
              <a:gd name="G0" fmla="+- 0 0 0"/>
              <a:gd name="G1" fmla="+- 21017 0 0"/>
              <a:gd name="G2" fmla="+- 21600 0 0"/>
              <a:gd name="T0" fmla="*/ 4985 w 19304"/>
              <a:gd name="T1" fmla="*/ 0 h 21017"/>
              <a:gd name="T2" fmla="*/ 19304 w 19304"/>
              <a:gd name="T3" fmla="*/ 11326 h 21017"/>
              <a:gd name="T4" fmla="*/ 0 w 19304"/>
              <a:gd name="T5" fmla="*/ 21017 h 2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304" h="21017" fill="none" extrusionOk="0">
                <a:moveTo>
                  <a:pt x="4984" y="0"/>
                </a:moveTo>
                <a:cubicBezTo>
                  <a:pt x="11197" y="1473"/>
                  <a:pt x="16439" y="5619"/>
                  <a:pt x="19304" y="11325"/>
                </a:cubicBezTo>
              </a:path>
              <a:path w="19304" h="21017" stroke="0" extrusionOk="0">
                <a:moveTo>
                  <a:pt x="4984" y="0"/>
                </a:moveTo>
                <a:cubicBezTo>
                  <a:pt x="11197" y="1473"/>
                  <a:pt x="16439" y="5619"/>
                  <a:pt x="19304" y="11325"/>
                </a:cubicBezTo>
                <a:lnTo>
                  <a:pt x="0" y="21017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sz="2400">
              <a:latin typeface="Trebuchet MS" pitchFamily="34" charset="0"/>
            </a:endParaRPr>
          </a:p>
        </p:txBody>
      </p:sp>
      <p:sp>
        <p:nvSpPr>
          <p:cNvPr id="30182" name="Text Box 486"/>
          <p:cNvSpPr txBox="1">
            <a:spLocks noChangeArrowheads="1"/>
          </p:cNvSpPr>
          <p:nvPr/>
        </p:nvSpPr>
        <p:spPr bwMode="auto">
          <a:xfrm>
            <a:off x="2180023" y="3673223"/>
            <a:ext cx="628650" cy="366713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66FF33"/>
                </a:solidFill>
              </a:rPr>
              <a:t>Real</a:t>
            </a:r>
          </a:p>
        </p:txBody>
      </p:sp>
      <p:sp>
        <p:nvSpPr>
          <p:cNvPr id="30183" name="Arc 487"/>
          <p:cNvSpPr>
            <a:spLocks/>
          </p:cNvSpPr>
          <p:nvPr/>
        </p:nvSpPr>
        <p:spPr bwMode="auto">
          <a:xfrm>
            <a:off x="2146685" y="3190623"/>
            <a:ext cx="1609725" cy="944563"/>
          </a:xfrm>
          <a:custGeom>
            <a:avLst/>
            <a:gdLst>
              <a:gd name="G0" fmla="+- 141 0 0"/>
              <a:gd name="G1" fmla="+- 21600 0 0"/>
              <a:gd name="G2" fmla="+- 21600 0 0"/>
              <a:gd name="T0" fmla="*/ 0 w 21674"/>
              <a:gd name="T1" fmla="*/ 0 h 21600"/>
              <a:gd name="T2" fmla="*/ 21674 w 21674"/>
              <a:gd name="T3" fmla="*/ 19899 h 21600"/>
              <a:gd name="T4" fmla="*/ 141 w 2167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74" h="21600" fill="none" extrusionOk="0">
                <a:moveTo>
                  <a:pt x="0" y="0"/>
                </a:moveTo>
                <a:cubicBezTo>
                  <a:pt x="47" y="0"/>
                  <a:pt x="94" y="-1"/>
                  <a:pt x="141" y="0"/>
                </a:cubicBezTo>
                <a:cubicBezTo>
                  <a:pt x="11410" y="0"/>
                  <a:pt x="20786" y="8664"/>
                  <a:pt x="21673" y="19899"/>
                </a:cubicBezTo>
              </a:path>
              <a:path w="21674" h="21600" stroke="0" extrusionOk="0">
                <a:moveTo>
                  <a:pt x="0" y="0"/>
                </a:moveTo>
                <a:cubicBezTo>
                  <a:pt x="47" y="0"/>
                  <a:pt x="94" y="-1"/>
                  <a:pt x="141" y="0"/>
                </a:cubicBezTo>
                <a:cubicBezTo>
                  <a:pt x="11410" y="0"/>
                  <a:pt x="20786" y="8664"/>
                  <a:pt x="21673" y="19899"/>
                </a:cubicBezTo>
                <a:lnTo>
                  <a:pt x="141" y="2160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rebuchet MS" pitchFamily="34" charset="0"/>
            </a:endParaRPr>
          </a:p>
        </p:txBody>
      </p:sp>
      <p:sp>
        <p:nvSpPr>
          <p:cNvPr id="30184" name="Text Box 488"/>
          <p:cNvSpPr txBox="1">
            <a:spLocks noChangeArrowheads="1"/>
          </p:cNvSpPr>
          <p:nvPr/>
        </p:nvSpPr>
        <p:spPr bwMode="auto">
          <a:xfrm>
            <a:off x="3124585" y="3643061"/>
            <a:ext cx="628650" cy="366712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defTabSz="1666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defTabSz="1666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66FF33"/>
                </a:solidFill>
              </a:rPr>
              <a:t>Real</a:t>
            </a:r>
          </a:p>
        </p:txBody>
      </p:sp>
      <p:sp>
        <p:nvSpPr>
          <p:cNvPr id="61" name="Arc 391"/>
          <p:cNvSpPr>
            <a:spLocks/>
          </p:cNvSpPr>
          <p:nvPr/>
        </p:nvSpPr>
        <p:spPr bwMode="auto">
          <a:xfrm rot="20676008">
            <a:off x="2200902" y="1609965"/>
            <a:ext cx="5434694" cy="139140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565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15" y="0"/>
                  <a:pt x="21580" y="9649"/>
                  <a:pt x="21599" y="21565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15" y="0"/>
                  <a:pt x="21580" y="9649"/>
                  <a:pt x="21599" y="21565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rebuchet MS" pitchFamily="34" charset="0"/>
            </a:endParaRPr>
          </a:p>
        </p:txBody>
      </p:sp>
      <p:sp>
        <p:nvSpPr>
          <p:cNvPr id="62" name="Text Box 392"/>
          <p:cNvSpPr txBox="1">
            <a:spLocks noChangeArrowheads="1"/>
          </p:cNvSpPr>
          <p:nvPr/>
        </p:nvSpPr>
        <p:spPr bwMode="auto">
          <a:xfrm>
            <a:off x="5108960" y="1532755"/>
            <a:ext cx="712054" cy="338554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66FF33"/>
                </a:solidFill>
                <a:latin typeface="Garamond" pitchFamily="18" charset="0"/>
              </a:rPr>
              <a:t>Ideal?</a:t>
            </a:r>
            <a:endParaRPr lang="en-US" sz="1600" b="1" dirty="0">
              <a:solidFill>
                <a:srgbClr val="66FF33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0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370"/>
            <a:ext cx="4289508" cy="353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46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508" y="2820510"/>
            <a:ext cx="4147034" cy="35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 Box 3"/>
          <p:cNvSpPr txBox="1">
            <a:spLocks noChangeArrowheads="1"/>
          </p:cNvSpPr>
          <p:nvPr/>
        </p:nvSpPr>
        <p:spPr bwMode="auto">
          <a:xfrm>
            <a:off x="4477650" y="758280"/>
            <a:ext cx="434583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1800" dirty="0" smtClean="0"/>
              <a:t>Unexpectedly, a reduction in resistance (or inversely, an increase in Q) with field have been recently seen on a number of heat treated cavities.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54661" name="Picture 5" descr="https://news.slac.stanford.edu/sites/default/files/images/image/lcls2-8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87" y="3865296"/>
            <a:ext cx="3397750" cy="262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38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2"/>
          <p:cNvSpPr>
            <a:spLocks noChangeArrowheads="1"/>
          </p:cNvSpPr>
          <p:nvPr/>
        </p:nvSpPr>
        <p:spPr bwMode="auto">
          <a:xfrm>
            <a:off x="372175" y="817506"/>
            <a:ext cx="8610600" cy="5380038"/>
          </a:xfrm>
          <a:prstGeom prst="roundRect">
            <a:avLst>
              <a:gd name="adj" fmla="val 19530"/>
            </a:avLst>
          </a:prstGeom>
          <a:solidFill>
            <a:srgbClr val="3366FF">
              <a:alpha val="7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6660" tIns="8330" rIns="16660" bIns="8330" anchor="ctr"/>
          <a:lstStyle/>
          <a:p>
            <a:pPr algn="ctr" defTabSz="166688" eaLnBrk="1" hangingPunct="1"/>
            <a:endParaRPr lang="en-US" sz="400">
              <a:solidFill>
                <a:schemeClr val="tx1"/>
              </a:solidFill>
            </a:endParaRPr>
          </a:p>
        </p:txBody>
      </p:sp>
      <p:sp>
        <p:nvSpPr>
          <p:cNvPr id="30765" name="Rectangle 45"/>
          <p:cNvSpPr>
            <a:spLocks noChangeArrowheads="1"/>
          </p:cNvSpPr>
          <p:nvPr/>
        </p:nvSpPr>
        <p:spPr bwMode="auto">
          <a:xfrm>
            <a:off x="3775775" y="1639831"/>
            <a:ext cx="14112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High-purity Nb, sheet inspection, CBP, etc</a:t>
            </a:r>
          </a:p>
        </p:txBody>
      </p:sp>
      <p:sp>
        <p:nvSpPr>
          <p:cNvPr id="30764" name="Rectangle 44"/>
          <p:cNvSpPr>
            <a:spLocks noChangeArrowheads="1"/>
          </p:cNvSpPr>
          <p:nvPr/>
        </p:nvSpPr>
        <p:spPr bwMode="auto">
          <a:xfrm>
            <a:off x="2353375" y="4991044"/>
            <a:ext cx="15605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Improved cavity shape</a:t>
            </a:r>
          </a:p>
        </p:txBody>
      </p:sp>
      <p:sp>
        <p:nvSpPr>
          <p:cNvPr id="30758" name="Rectangle 38"/>
          <p:cNvSpPr>
            <a:spLocks noChangeArrowheads="1"/>
          </p:cNvSpPr>
          <p:nvPr/>
        </p:nvSpPr>
        <p:spPr bwMode="auto">
          <a:xfrm>
            <a:off x="2353375" y="3848044"/>
            <a:ext cx="17430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Electron multiplication</a:t>
            </a:r>
          </a:p>
        </p:txBody>
      </p:sp>
      <p:sp>
        <p:nvSpPr>
          <p:cNvPr id="30759" name="Rectangle 39"/>
          <p:cNvSpPr>
            <a:spLocks noChangeArrowheads="1"/>
          </p:cNvSpPr>
          <p:nvPr/>
        </p:nvSpPr>
        <p:spPr bwMode="auto">
          <a:xfrm>
            <a:off x="3604325" y="887356"/>
            <a:ext cx="16367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Thermal breakdown</a:t>
            </a:r>
          </a:p>
        </p:txBody>
      </p:sp>
      <p:sp>
        <p:nvSpPr>
          <p:cNvPr id="30760" name="Rectangle 40"/>
          <p:cNvSpPr>
            <a:spLocks noChangeArrowheads="1"/>
          </p:cNvSpPr>
          <p:nvPr/>
        </p:nvSpPr>
        <p:spPr bwMode="auto">
          <a:xfrm>
            <a:off x="5020375" y="3771844"/>
            <a:ext cx="1274763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Electron field emission</a:t>
            </a:r>
          </a:p>
        </p:txBody>
      </p:sp>
      <p:sp>
        <p:nvSpPr>
          <p:cNvPr id="30761" name="Rectangle 41"/>
          <p:cNvSpPr>
            <a:spLocks noChangeArrowheads="1"/>
          </p:cNvSpPr>
          <p:nvPr/>
        </p:nvSpPr>
        <p:spPr bwMode="auto">
          <a:xfrm>
            <a:off x="7001575" y="3924244"/>
            <a:ext cx="1752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Quench</a:t>
            </a:r>
          </a:p>
        </p:txBody>
      </p:sp>
      <p:sp>
        <p:nvSpPr>
          <p:cNvPr id="30766" name="Rectangle 46"/>
          <p:cNvSpPr>
            <a:spLocks noChangeArrowheads="1"/>
          </p:cNvSpPr>
          <p:nvPr/>
        </p:nvSpPr>
        <p:spPr bwMode="auto">
          <a:xfrm>
            <a:off x="4871150" y="4905319"/>
            <a:ext cx="17795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High-pressure rinsing, cleanroom procedures</a:t>
            </a:r>
          </a:p>
        </p:txBody>
      </p:sp>
      <p:sp>
        <p:nvSpPr>
          <p:cNvPr id="30767" name="Rectangle 47"/>
          <p:cNvSpPr>
            <a:spLocks noChangeArrowheads="1"/>
          </p:cNvSpPr>
          <p:nvPr/>
        </p:nvSpPr>
        <p:spPr bwMode="auto">
          <a:xfrm>
            <a:off x="5460113" y="1669994"/>
            <a:ext cx="2300287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Electropolishing, </a:t>
            </a:r>
          </a:p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low temperature baking, …</a:t>
            </a:r>
          </a:p>
        </p:txBody>
      </p:sp>
      <p:sp>
        <p:nvSpPr>
          <p:cNvPr id="30762" name="Text Box 42"/>
          <p:cNvSpPr txBox="1">
            <a:spLocks noChangeArrowheads="1"/>
          </p:cNvSpPr>
          <p:nvPr/>
        </p:nvSpPr>
        <p:spPr bwMode="auto">
          <a:xfrm>
            <a:off x="600775" y="4000444"/>
            <a:ext cx="135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Limitation:</a:t>
            </a:r>
          </a:p>
        </p:txBody>
      </p:sp>
      <p:sp>
        <p:nvSpPr>
          <p:cNvPr id="30763" name="Text Box 43"/>
          <p:cNvSpPr txBox="1">
            <a:spLocks noChangeArrowheads="1"/>
          </p:cNvSpPr>
          <p:nvPr/>
        </p:nvSpPr>
        <p:spPr bwMode="auto">
          <a:xfrm>
            <a:off x="740475" y="5143444"/>
            <a:ext cx="117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Solution:</a:t>
            </a:r>
          </a:p>
        </p:txBody>
      </p:sp>
      <p:sp>
        <p:nvSpPr>
          <p:cNvPr id="30771" name="Text Box 51"/>
          <p:cNvSpPr txBox="1">
            <a:spLocks noChangeArrowheads="1"/>
          </p:cNvSpPr>
          <p:nvPr/>
        </p:nvSpPr>
        <p:spPr bwMode="auto">
          <a:xfrm>
            <a:off x="797625" y="871481"/>
            <a:ext cx="1352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Limitation:</a:t>
            </a:r>
          </a:p>
        </p:txBody>
      </p:sp>
      <p:sp>
        <p:nvSpPr>
          <p:cNvPr id="30772" name="Text Box 52"/>
          <p:cNvSpPr txBox="1">
            <a:spLocks noChangeArrowheads="1"/>
          </p:cNvSpPr>
          <p:nvPr/>
        </p:nvSpPr>
        <p:spPr bwMode="auto">
          <a:xfrm>
            <a:off x="937325" y="2014481"/>
            <a:ext cx="117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Solution:</a:t>
            </a:r>
          </a:p>
        </p:txBody>
      </p:sp>
      <p:grpSp>
        <p:nvGrpSpPr>
          <p:cNvPr id="30775" name="Group 55"/>
          <p:cNvGrpSpPr>
            <a:grpSpLocks/>
          </p:cNvGrpSpPr>
          <p:nvPr/>
        </p:nvGrpSpPr>
        <p:grpSpPr bwMode="auto">
          <a:xfrm>
            <a:off x="730950" y="2747906"/>
            <a:ext cx="8137525" cy="1071563"/>
            <a:chOff x="418" y="1796"/>
            <a:chExt cx="5126" cy="675"/>
          </a:xfrm>
        </p:grpSpPr>
        <p:grpSp>
          <p:nvGrpSpPr>
            <p:cNvPr id="30751" name="Group 31"/>
            <p:cNvGrpSpPr>
              <a:grpSpLocks/>
            </p:cNvGrpSpPr>
            <p:nvPr/>
          </p:nvGrpSpPr>
          <p:grpSpPr bwMode="auto">
            <a:xfrm>
              <a:off x="473" y="1796"/>
              <a:ext cx="5071" cy="270"/>
              <a:chOff x="581" y="855"/>
              <a:chExt cx="5071" cy="270"/>
            </a:xfrm>
          </p:grpSpPr>
          <p:sp>
            <p:nvSpPr>
              <p:cNvPr id="30743" name="AutoShape 23"/>
              <p:cNvSpPr>
                <a:spLocks noChangeArrowheads="1"/>
              </p:cNvSpPr>
              <p:nvPr/>
            </p:nvSpPr>
            <p:spPr bwMode="auto">
              <a:xfrm rot="2689">
                <a:off x="581" y="855"/>
                <a:ext cx="5071" cy="270"/>
              </a:xfrm>
              <a:prstGeom prst="rightArrow">
                <a:avLst>
                  <a:gd name="adj1" fmla="val 30685"/>
                  <a:gd name="adj2" fmla="val 113471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744" name="Line 24"/>
              <p:cNvSpPr>
                <a:spLocks noChangeShapeType="1"/>
              </p:cNvSpPr>
              <p:nvPr/>
            </p:nvSpPr>
            <p:spPr bwMode="auto">
              <a:xfrm rot="-31252">
                <a:off x="743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5" name="Line 25"/>
              <p:cNvSpPr>
                <a:spLocks noChangeShapeType="1"/>
              </p:cNvSpPr>
              <p:nvPr/>
            </p:nvSpPr>
            <p:spPr bwMode="auto">
              <a:xfrm rot="-31252">
                <a:off x="1448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6" name="Line 26"/>
              <p:cNvSpPr>
                <a:spLocks noChangeShapeType="1"/>
              </p:cNvSpPr>
              <p:nvPr/>
            </p:nvSpPr>
            <p:spPr bwMode="auto">
              <a:xfrm rot="-31252">
                <a:off x="2860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950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7" name="Line 27"/>
              <p:cNvSpPr>
                <a:spLocks noChangeShapeType="1"/>
              </p:cNvSpPr>
              <p:nvPr/>
            </p:nvSpPr>
            <p:spPr bwMode="auto">
              <a:xfrm rot="-31252">
                <a:off x="4271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FF1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8" name="Line 28"/>
              <p:cNvSpPr>
                <a:spLocks noChangeShapeType="1"/>
              </p:cNvSpPr>
              <p:nvPr/>
            </p:nvSpPr>
            <p:spPr bwMode="auto">
              <a:xfrm rot="-31252">
                <a:off x="4977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9" name="Line 29"/>
              <p:cNvSpPr>
                <a:spLocks noChangeShapeType="1"/>
              </p:cNvSpPr>
              <p:nvPr/>
            </p:nvSpPr>
            <p:spPr bwMode="auto">
              <a:xfrm rot="-31252">
                <a:off x="2154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50" name="Line 30"/>
              <p:cNvSpPr>
                <a:spLocks noChangeShapeType="1"/>
              </p:cNvSpPr>
              <p:nvPr/>
            </p:nvSpPr>
            <p:spPr bwMode="auto">
              <a:xfrm rot="-31252">
                <a:off x="3565" y="864"/>
                <a:ext cx="0" cy="261"/>
              </a:xfrm>
              <a:prstGeom prst="line">
                <a:avLst/>
              </a:prstGeom>
              <a:noFill/>
              <a:ln w="76200">
                <a:solidFill>
                  <a:srgbClr val="FF9507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52" name="Text Box 32"/>
            <p:cNvSpPr txBox="1">
              <a:spLocks noChangeArrowheads="1"/>
            </p:cNvSpPr>
            <p:nvPr/>
          </p:nvSpPr>
          <p:spPr bwMode="auto">
            <a:xfrm>
              <a:off x="418" y="2101"/>
              <a:ext cx="496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1975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3 MV/m</a:t>
              </a:r>
            </a:p>
          </p:txBody>
        </p:sp>
        <p:sp>
          <p:nvSpPr>
            <p:cNvPr id="30753" name="Text Box 33"/>
            <p:cNvSpPr txBox="1">
              <a:spLocks noChangeArrowheads="1"/>
            </p:cNvSpPr>
            <p:nvPr/>
          </p:nvSpPr>
          <p:spPr bwMode="auto">
            <a:xfrm>
              <a:off x="3194" y="2101"/>
              <a:ext cx="543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1995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25 MV/m</a:t>
              </a:r>
            </a:p>
          </p:txBody>
        </p:sp>
        <p:sp>
          <p:nvSpPr>
            <p:cNvPr id="30754" name="Text Box 34"/>
            <p:cNvSpPr txBox="1">
              <a:spLocks noChangeArrowheads="1"/>
            </p:cNvSpPr>
            <p:nvPr/>
          </p:nvSpPr>
          <p:spPr bwMode="auto">
            <a:xfrm>
              <a:off x="2512" y="2101"/>
              <a:ext cx="513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1990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15 MV/m</a:t>
              </a:r>
            </a:p>
          </p:txBody>
        </p:sp>
        <p:sp>
          <p:nvSpPr>
            <p:cNvPr id="30755" name="Text Box 35"/>
            <p:cNvSpPr txBox="1">
              <a:spLocks noChangeArrowheads="1"/>
            </p:cNvSpPr>
            <p:nvPr/>
          </p:nvSpPr>
          <p:spPr bwMode="auto">
            <a:xfrm>
              <a:off x="4549" y="2101"/>
              <a:ext cx="649" cy="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 dirty="0" smtClean="0">
                  <a:solidFill>
                    <a:schemeClr val="tx1"/>
                  </a:solidFill>
                  <a:latin typeface="Arial" charset="0"/>
                </a:rPr>
                <a:t>2010</a:t>
              </a:r>
              <a:endParaRPr lang="sv-SE" sz="1400" b="1" dirty="0">
                <a:solidFill>
                  <a:schemeClr val="tx1"/>
                </a:solidFill>
                <a:latin typeface="Arial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 dirty="0">
                  <a:latin typeface="Arial" charset="0"/>
                </a:rPr>
                <a:t>5</a:t>
              </a:r>
              <a:r>
                <a:rPr lang="sv-SE" sz="1400" b="1" dirty="0" smtClean="0">
                  <a:solidFill>
                    <a:schemeClr val="tx1"/>
                  </a:solidFill>
                  <a:latin typeface="Arial" charset="0"/>
                </a:rPr>
                <a:t>0 </a:t>
              </a:r>
              <a:r>
                <a:rPr lang="sv-SE" sz="1400" b="1" dirty="0">
                  <a:solidFill>
                    <a:schemeClr val="tx1"/>
                  </a:solidFill>
                  <a:latin typeface="Arial" charset="0"/>
                </a:rPr>
                <a:t>MV/m</a:t>
              </a:r>
            </a:p>
          </p:txBody>
        </p:sp>
        <p:sp>
          <p:nvSpPr>
            <p:cNvPr id="30756" name="Text Box 36"/>
            <p:cNvSpPr txBox="1">
              <a:spLocks noChangeArrowheads="1"/>
            </p:cNvSpPr>
            <p:nvPr/>
          </p:nvSpPr>
          <p:spPr bwMode="auto">
            <a:xfrm>
              <a:off x="1820" y="2101"/>
              <a:ext cx="449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1985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6 MV/m</a:t>
              </a:r>
            </a:p>
          </p:txBody>
        </p:sp>
        <p:sp>
          <p:nvSpPr>
            <p:cNvPr id="30773" name="Text Box 53"/>
            <p:cNvSpPr txBox="1">
              <a:spLocks noChangeArrowheads="1"/>
            </p:cNvSpPr>
            <p:nvPr/>
          </p:nvSpPr>
          <p:spPr bwMode="auto">
            <a:xfrm>
              <a:off x="3822" y="2114"/>
              <a:ext cx="649" cy="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8000" rIns="18000" bIns="18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2000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sv-SE" sz="1400" b="1">
                  <a:solidFill>
                    <a:schemeClr val="tx1"/>
                  </a:solidFill>
                  <a:latin typeface="Arial" charset="0"/>
                </a:rPr>
                <a:t>40 MV/m</a:t>
              </a:r>
            </a:p>
          </p:txBody>
        </p:sp>
      </p:grpSp>
      <p:sp>
        <p:nvSpPr>
          <p:cNvPr id="30776" name="Rectangle 56"/>
          <p:cNvSpPr>
            <a:spLocks noChangeArrowheads="1"/>
          </p:cNvSpPr>
          <p:nvPr/>
        </p:nvSpPr>
        <p:spPr bwMode="auto">
          <a:xfrm>
            <a:off x="5672838" y="898469"/>
            <a:ext cx="175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High field Q-reduction</a:t>
            </a:r>
          </a:p>
        </p:txBody>
      </p:sp>
      <p:sp>
        <p:nvSpPr>
          <p:cNvPr id="30777" name="Rectangle 57"/>
          <p:cNvSpPr>
            <a:spLocks noChangeArrowheads="1"/>
          </p:cNvSpPr>
          <p:nvPr/>
        </p:nvSpPr>
        <p:spPr bwMode="auto">
          <a:xfrm>
            <a:off x="8452550" y="7169094"/>
            <a:ext cx="175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 u="sng">
                <a:solidFill>
                  <a:srgbClr val="FF0000"/>
                </a:solidFill>
                <a:latin typeface="Arial" charset="0"/>
              </a:rPr>
              <a:t>High field Q-reduction</a:t>
            </a:r>
          </a:p>
        </p:txBody>
      </p:sp>
      <p:sp>
        <p:nvSpPr>
          <p:cNvPr id="30778" name="Rectangle 58"/>
          <p:cNvSpPr>
            <a:spLocks noChangeArrowheads="1"/>
          </p:cNvSpPr>
          <p:nvPr/>
        </p:nvSpPr>
        <p:spPr bwMode="auto">
          <a:xfrm>
            <a:off x="6968238" y="4930719"/>
            <a:ext cx="2068512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1800" b="1">
                <a:solidFill>
                  <a:schemeClr val="tx1"/>
                </a:solidFill>
                <a:latin typeface="Arial" charset="0"/>
              </a:rPr>
              <a:t>Further improved cavity shapes</a:t>
            </a:r>
          </a:p>
        </p:txBody>
      </p:sp>
      <p:sp>
        <p:nvSpPr>
          <p:cNvPr id="35" name="Title 3"/>
          <p:cNvSpPr txBox="1">
            <a:spLocks/>
          </p:cNvSpPr>
          <p:nvPr/>
        </p:nvSpPr>
        <p:spPr>
          <a:xfrm>
            <a:off x="838200" y="108065"/>
            <a:ext cx="7772400" cy="73818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/>
              </a:defRPr>
            </a:lvl9pPr>
          </a:lstStyle>
          <a:p>
            <a:r>
              <a:rPr lang="en-US" kern="0" dirty="0" smtClean="0"/>
              <a:t>Higher gradients?</a:t>
            </a:r>
            <a:endParaRPr lang="en-US" kern="0" dirty="0"/>
          </a:p>
        </p:txBody>
      </p:sp>
      <p:pic>
        <p:nvPicPr>
          <p:cNvPr id="450563" name="Picture 3" descr="C:\Work\Presentations\Outreach\Summer2013_intern_talks\tree_h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96" y="904443"/>
            <a:ext cx="7513074" cy="501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454431" y="2507698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829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274763" y="206451"/>
            <a:ext cx="8464378" cy="487490"/>
          </a:xfrm>
        </p:spPr>
        <p:txBody>
          <a:bodyPr/>
          <a:lstStyle/>
          <a:p>
            <a:r>
              <a:rPr lang="en-US" dirty="0" smtClean="0"/>
              <a:t>Path forward?</a:t>
            </a:r>
            <a:endParaRPr lang="en-US" dirty="0"/>
          </a:p>
        </p:txBody>
      </p:sp>
      <p:pic>
        <p:nvPicPr>
          <p:cNvPr id="4" name="Picture 16" descr="UHVsys-3110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9576" y="2932983"/>
            <a:ext cx="2605088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15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172" y="817373"/>
            <a:ext cx="4044408" cy="283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oup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486021"/>
              </p:ext>
            </p:extLst>
          </p:nvPr>
        </p:nvGraphicFramePr>
        <p:xfrm>
          <a:off x="101991" y="923665"/>
          <a:ext cx="4759943" cy="3748274"/>
        </p:xfrm>
        <a:graphic>
          <a:graphicData uri="http://schemas.openxmlformats.org/drawingml/2006/table">
            <a:tbl>
              <a:tblPr/>
              <a:tblGrid>
                <a:gridCol w="639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13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13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71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30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77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259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Material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(K)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ρ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el-G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μΩ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(0) [T]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c1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(0) [T]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c2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(0) [T]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(0) 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[nm]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60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Nb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9.2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60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NbN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9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NbTiN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9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Nb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60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9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95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MgB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125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717" y="4894734"/>
            <a:ext cx="155563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671" y="5034746"/>
            <a:ext cx="1478708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971783" y="5803380"/>
            <a:ext cx="1675757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000000"/>
                </a:solidFill>
              </a:rPr>
              <a:t>50 nm of Nb</a:t>
            </a:r>
            <a:r>
              <a:rPr lang="en-US" sz="1800" baseline="-25000" dirty="0">
                <a:solidFill>
                  <a:srgbClr val="000000"/>
                </a:solidFill>
              </a:rPr>
              <a:t>3</a:t>
            </a:r>
            <a:r>
              <a:rPr lang="en-US" sz="1800" dirty="0">
                <a:solidFill>
                  <a:srgbClr val="000000"/>
                </a:solidFill>
              </a:rPr>
              <a:t>Sn</a:t>
            </a: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 flipV="1">
            <a:off x="4506952" y="5131388"/>
            <a:ext cx="331788" cy="457200"/>
          </a:xfrm>
          <a:prstGeom prst="downArrow">
            <a:avLst>
              <a:gd name="adj1" fmla="val 50000"/>
              <a:gd name="adj2" fmla="val 50003"/>
            </a:avLst>
          </a:prstGeom>
          <a:solidFill>
            <a:srgbClr val="808080"/>
          </a:solidFill>
          <a:ln w="25560">
            <a:solidFill>
              <a:srgbClr val="5C5C5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267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Bulk Nb</a:t>
            </a:r>
            <a:r>
              <a:rPr lang="en-US" baseline="-25000" dirty="0" smtClean="0"/>
              <a:t>3</a:t>
            </a:r>
            <a:r>
              <a:rPr lang="en-US" dirty="0" smtClean="0"/>
              <a:t>Sn</a:t>
            </a:r>
            <a:endParaRPr lang="en-US" dirty="0"/>
          </a:p>
        </p:txBody>
      </p:sp>
      <p:pic>
        <p:nvPicPr>
          <p:cNvPr id="7" name="Picture 54" descr="C:\Users\grigory\Downloads\Furnac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3" t="1901" r="6595" b="3109"/>
          <a:stretch/>
        </p:blipFill>
        <p:spPr bwMode="auto">
          <a:xfrm>
            <a:off x="0" y="937512"/>
            <a:ext cx="2452784" cy="50926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078" y="846237"/>
            <a:ext cx="4217922" cy="3412144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" r="6379"/>
          <a:stretch/>
        </p:blipFill>
        <p:spPr bwMode="auto">
          <a:xfrm>
            <a:off x="2520446" y="937512"/>
            <a:ext cx="2542006" cy="26446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10" b="50165"/>
          <a:stretch/>
        </p:blipFill>
        <p:spPr>
          <a:xfrm>
            <a:off x="2893176" y="4109515"/>
            <a:ext cx="3627704" cy="274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0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Nb</a:t>
            </a:r>
            <a:r>
              <a:rPr lang="en-US" dirty="0" smtClean="0"/>
              <a:t> on Cu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J:\MyDocs\Project_NbCu_Nb_2000\FIB\E10-4-02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449" y="3445984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J:\MyDocs\Project_NbCu_Nb_2000\FIB\E8-7-0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449" y="1007584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4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920" y="948402"/>
            <a:ext cx="3809474" cy="296894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267402" y="1111916"/>
            <a:ext cx="4663796" cy="877548"/>
            <a:chOff x="840232" y="2572876"/>
            <a:chExt cx="4663796" cy="877548"/>
          </a:xfrm>
        </p:grpSpPr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840232" y="3142248"/>
              <a:ext cx="4347182" cy="308176"/>
            </a:xfrm>
            <a:prstGeom prst="line">
              <a:avLst/>
            </a:prstGeom>
            <a:noFill/>
            <a:ln w="8890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73306" y="2928505"/>
              <a:ext cx="12307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40 MV/m +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17092" y="2572876"/>
              <a:ext cx="912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Bulk Nb</a:t>
              </a:r>
              <a:endParaRPr lang="en-US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3956157" y="2942208"/>
              <a:ext cx="27750" cy="40007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4697573" y="3269561"/>
              <a:ext cx="489841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60" y="3917351"/>
            <a:ext cx="3588387" cy="279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0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JLab SRF in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State-of-the-art manufacturing, processing and testing facilities for SRF cavities</a:t>
            </a:r>
          </a:p>
          <a:p>
            <a:pPr lvl="1"/>
            <a:r>
              <a:rPr lang="en-US" dirty="0" smtClean="0"/>
              <a:t>Ongoing R&amp;D for LCLS-II/LCLS-II-HE, JLEIC, SNS PPU, and other projects</a:t>
            </a:r>
          </a:p>
          <a:p>
            <a:pPr lvl="1"/>
            <a:r>
              <a:rPr lang="en-US" dirty="0" smtClean="0"/>
              <a:t>Production of LCLS-II </a:t>
            </a:r>
            <a:r>
              <a:rPr lang="en-US" dirty="0" err="1" smtClean="0"/>
              <a:t>cryomodules</a:t>
            </a:r>
            <a:endParaRPr lang="en-US" b="1" dirty="0" smtClean="0"/>
          </a:p>
          <a:p>
            <a:pPr lvl="1"/>
            <a:r>
              <a:rPr lang="en-US" dirty="0" smtClean="0"/>
              <a:t>Consulting with others on future projects</a:t>
            </a:r>
          </a:p>
          <a:p>
            <a:r>
              <a:rPr lang="en-US" dirty="0" smtClean="0"/>
              <a:t>World class R&amp;D projects:</a:t>
            </a:r>
          </a:p>
          <a:p>
            <a:pPr lvl="1"/>
            <a:r>
              <a:rPr lang="en-US" dirty="0" smtClean="0"/>
              <a:t>Cavity design and simulation (high gradient, high current)</a:t>
            </a:r>
          </a:p>
          <a:p>
            <a:pPr lvl="1"/>
            <a:r>
              <a:rPr lang="en-US" dirty="0" smtClean="0"/>
              <a:t>Material development (large-grain </a:t>
            </a:r>
            <a:r>
              <a:rPr lang="en-US" dirty="0" err="1" smtClean="0"/>
              <a:t>Nb</a:t>
            </a:r>
            <a:r>
              <a:rPr lang="en-US" dirty="0" smtClean="0"/>
              <a:t>, thin films, new materials)</a:t>
            </a:r>
          </a:p>
          <a:p>
            <a:pPr lvl="1"/>
            <a:r>
              <a:rPr lang="en-US" dirty="0" smtClean="0"/>
              <a:t>Surface processing (</a:t>
            </a:r>
            <a:r>
              <a:rPr lang="en-US" dirty="0" err="1" smtClean="0"/>
              <a:t>electropolishing</a:t>
            </a:r>
            <a:r>
              <a:rPr lang="en-US" dirty="0" smtClean="0"/>
              <a:t>, mechanical polishing,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Basic SRF physics (understanding RF losses in superconductors)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39699" y="5655095"/>
            <a:ext cx="5570376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Reduce cost and improve reliability of SRF accelerators worldwide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Bent-Up Arrow 4"/>
          <p:cNvSpPr/>
          <p:nvPr/>
        </p:nvSpPr>
        <p:spPr bwMode="auto">
          <a:xfrm rot="5400000">
            <a:off x="1366933" y="5272245"/>
            <a:ext cx="1203649" cy="1054359"/>
          </a:xfrm>
          <a:prstGeom prst="bent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97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5685"/>
            <a:ext cx="4978773" cy="2196309"/>
          </a:xfrm>
          <a:prstGeom prst="rect">
            <a:avLst/>
          </a:prstGeom>
        </p:spPr>
      </p:pic>
      <p:sp>
        <p:nvSpPr>
          <p:cNvPr id="18437" name="Rectangle 132"/>
          <p:cNvSpPr>
            <a:spLocks noChangeArrowheads="1"/>
          </p:cNvSpPr>
          <p:nvPr/>
        </p:nvSpPr>
        <p:spPr bwMode="auto">
          <a:xfrm>
            <a:off x="-1" y="7709"/>
            <a:ext cx="8266772" cy="64225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eaLnBrk="1" hangingPunct="1"/>
            <a:r>
              <a:rPr lang="en-US" sz="3200" dirty="0" smtClean="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rPr>
              <a:t>SRF technology photo gallery</a:t>
            </a:r>
          </a:p>
        </p:txBody>
      </p:sp>
      <p:pic>
        <p:nvPicPr>
          <p:cNvPr id="10" name="Picture 2" descr="C:\Documents and Settings\reece\My Documents\My Pictures\2007-09-14, C50-1 Shipping\C50-1 Shipping 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8745" y="815685"/>
            <a:ext cx="4123297" cy="2741725"/>
          </a:xfrm>
          <a:prstGeom prst="rect">
            <a:avLst/>
          </a:prstGeom>
          <a:noFill/>
        </p:spPr>
      </p:pic>
      <p:pic>
        <p:nvPicPr>
          <p:cNvPr id="12" name="Picture 3" descr="C:\Documents and Settings\reece\My Documents\My Pictures\2007-07-28, Misc JLab faces\Misc JLab faces 0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194" y="3227274"/>
            <a:ext cx="4540477" cy="3019122"/>
          </a:xfrm>
          <a:prstGeom prst="rect">
            <a:avLst/>
          </a:prstGeom>
          <a:noFill/>
        </p:spPr>
      </p:pic>
      <p:pic>
        <p:nvPicPr>
          <p:cNvPr id="13" name="Picture 10" descr="Assm34"/>
          <p:cNvPicPr>
            <a:picLocks noChangeAspect="1" noChangeArrowheads="1"/>
          </p:cNvPicPr>
          <p:nvPr/>
        </p:nvPicPr>
        <p:blipFill>
          <a:blip r:embed="rId6" cstate="print"/>
          <a:srcRect r="6252" b="26668"/>
          <a:stretch>
            <a:fillRect/>
          </a:stretch>
        </p:blipFill>
        <p:spPr bwMode="auto">
          <a:xfrm>
            <a:off x="3442010" y="3257739"/>
            <a:ext cx="4332515" cy="2541888"/>
          </a:xfrm>
          <a:prstGeom prst="rect">
            <a:avLst/>
          </a:prstGeom>
          <a:noFill/>
        </p:spPr>
      </p:pic>
      <p:pic>
        <p:nvPicPr>
          <p:cNvPr id="11" name="Picture 10" descr="Assm0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32443" y="3996339"/>
            <a:ext cx="3149599" cy="236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480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3386357"/>
            <a:ext cx="9144000" cy="487490"/>
          </a:xfrm>
        </p:spPr>
        <p:txBody>
          <a:bodyPr>
            <a:noAutofit/>
          </a:bodyPr>
          <a:lstStyle/>
          <a:p>
            <a:pPr algn="ctr">
              <a:lnSpc>
                <a:spcPct val="200000"/>
              </a:lnSpc>
            </a:pPr>
            <a:r>
              <a:rPr lang="en-US" sz="3600" dirty="0" smtClean="0">
                <a:solidFill>
                  <a:srgbClr val="0000FF"/>
                </a:solidFill>
              </a:rPr>
              <a:t>Thank you for listening!</a:t>
            </a:r>
            <a:br>
              <a:rPr lang="en-US" sz="3600" dirty="0" smtClean="0">
                <a:solidFill>
                  <a:srgbClr val="0000FF"/>
                </a:solidFill>
              </a:rPr>
            </a:br>
            <a:r>
              <a:rPr lang="en-US" sz="3600" dirty="0" smtClean="0">
                <a:solidFill>
                  <a:srgbClr val="0000FF"/>
                </a:solidFill>
              </a:rPr>
              <a:t>I hope you have a great summer at Jefferson Lab!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68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8" t="22788" b="13454"/>
          <a:stretch/>
        </p:blipFill>
        <p:spPr>
          <a:xfrm>
            <a:off x="-1" y="4471122"/>
            <a:ext cx="4524023" cy="23725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6" t="17940" r="8363" b="20121"/>
          <a:stretch/>
        </p:blipFill>
        <p:spPr>
          <a:xfrm>
            <a:off x="2280595" y="4235152"/>
            <a:ext cx="4031104" cy="2493818"/>
          </a:xfrm>
          <a:prstGeom prst="rect">
            <a:avLst/>
          </a:prstGeom>
        </p:spPr>
      </p:pic>
      <p:sp>
        <p:nvSpPr>
          <p:cNvPr id="18437" name="Rectangle 132"/>
          <p:cNvSpPr>
            <a:spLocks noChangeArrowheads="1"/>
          </p:cNvSpPr>
          <p:nvPr/>
        </p:nvSpPr>
        <p:spPr bwMode="auto">
          <a:xfrm>
            <a:off x="-1" y="7709"/>
            <a:ext cx="8266772" cy="64225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eaLnBrk="1" hangingPunct="1"/>
            <a:r>
              <a:rPr lang="en-US" sz="3200" dirty="0" smtClean="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rPr>
              <a:t>SRF technology photo gallery</a:t>
            </a:r>
          </a:p>
        </p:txBody>
      </p:sp>
      <p:pic>
        <p:nvPicPr>
          <p:cNvPr id="8" name="Picture 4" descr="C:\Documents and Settings\reece\My Documents\My Pictures\2007-02-15, RenAssem15Feb07\RenAssem15Feb07 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3337" y="731741"/>
            <a:ext cx="4124493" cy="2742520"/>
          </a:xfrm>
          <a:prstGeom prst="rect">
            <a:avLst/>
          </a:prstGeom>
          <a:noFill/>
        </p:spPr>
      </p:pic>
      <p:pic>
        <p:nvPicPr>
          <p:cNvPr id="16" name="Picture 15" descr="Assm0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22552" y="799833"/>
            <a:ext cx="3149599" cy="2362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5623" y="3535953"/>
            <a:ext cx="3335430" cy="152352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5" b="9284"/>
          <a:stretch/>
        </p:blipFill>
        <p:spPr bwMode="auto">
          <a:xfrm>
            <a:off x="5050875" y="5121167"/>
            <a:ext cx="4040178" cy="155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6" r="10909" b="33818"/>
          <a:stretch/>
        </p:blipFill>
        <p:spPr>
          <a:xfrm>
            <a:off x="342817" y="3119861"/>
            <a:ext cx="3474720" cy="13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6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fundamentals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24" descr="tes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3194050"/>
            <a:ext cx="431482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941388"/>
            <a:ext cx="3006725" cy="222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4728118" y="941388"/>
            <a:ext cx="4244898" cy="6047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chemeClr val="tx1"/>
                </a:solidFill>
                <a:latin typeface="+mn-lt"/>
              </a:rPr>
              <a:t>Conducting cavities can be filled with </a:t>
            </a:r>
            <a:r>
              <a:rPr lang="en-US" sz="1800" dirty="0">
                <a:latin typeface="+mn-lt"/>
              </a:rPr>
              <a:t>electromagnetic energy. This energy is then transferred to charged particles flying along the cavity axis</a:t>
            </a:r>
            <a:r>
              <a:rPr lang="en-US" sz="1800" dirty="0" smtClean="0">
                <a:latin typeface="+mn-lt"/>
              </a:rPr>
              <a:t>.</a:t>
            </a:r>
          </a:p>
          <a:p>
            <a:pPr algn="just"/>
            <a:endParaRPr lang="en-US" sz="1800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en-US" sz="1800" dirty="0">
                <a:latin typeface="+mn-lt"/>
              </a:rPr>
              <a:t>Lowest frequency </a:t>
            </a:r>
            <a:r>
              <a:rPr lang="en-US" sz="1800" dirty="0" err="1">
                <a:latin typeface="+mn-lt"/>
              </a:rPr>
              <a:t>eigen</a:t>
            </a:r>
            <a:r>
              <a:rPr lang="en-US" sz="1800" dirty="0">
                <a:latin typeface="+mn-lt"/>
              </a:rPr>
              <a:t>-mode has a longitudinal electric field </a:t>
            </a:r>
            <a:r>
              <a:rPr lang="en-US" sz="1800" dirty="0">
                <a:latin typeface="+mn-lt"/>
                <a:sym typeface="Wingdings" pitchFamily="2" charset="2"/>
              </a:rPr>
              <a:t> use this mode for </a:t>
            </a:r>
            <a:r>
              <a:rPr lang="en-US" sz="1800" dirty="0" smtClean="0">
                <a:latin typeface="+mn-lt"/>
                <a:sym typeface="Wingdings" pitchFamily="2" charset="2"/>
              </a:rPr>
              <a:t>acceleration</a:t>
            </a:r>
          </a:p>
          <a:p>
            <a:pPr>
              <a:spcBef>
                <a:spcPct val="50000"/>
              </a:spcBef>
            </a:pPr>
            <a:endParaRPr lang="en-US" sz="1800" dirty="0">
              <a:latin typeface="+mn-lt"/>
              <a:sym typeface="Wingdings" pitchFamily="2" charset="2"/>
            </a:endParaRPr>
          </a:p>
          <a:p>
            <a:pPr>
              <a:spcBef>
                <a:spcPct val="50000"/>
              </a:spcBef>
            </a:pPr>
            <a:r>
              <a:rPr lang="en-US" sz="1800" dirty="0">
                <a:latin typeface="+mn-lt"/>
                <a:sym typeface="Wingdings" pitchFamily="2" charset="2"/>
              </a:rPr>
              <a:t>Typical RF frequency: </a:t>
            </a:r>
            <a:r>
              <a:rPr lang="en-US" sz="1800" dirty="0" smtClean="0">
                <a:latin typeface="+mn-lt"/>
                <a:sym typeface="Wingdings" pitchFamily="2" charset="2"/>
              </a:rPr>
              <a:t>0.4 </a:t>
            </a:r>
            <a:r>
              <a:rPr lang="en-US" sz="1800" dirty="0">
                <a:latin typeface="+mn-lt"/>
                <a:sym typeface="Wingdings" pitchFamily="2" charset="2"/>
              </a:rPr>
              <a:t>GHz to </a:t>
            </a:r>
            <a:r>
              <a:rPr lang="en-US" sz="1800" dirty="0" smtClean="0">
                <a:latin typeface="+mn-lt"/>
                <a:sym typeface="Wingdings" pitchFamily="2" charset="2"/>
              </a:rPr>
              <a:t>4 GHz</a:t>
            </a:r>
          </a:p>
          <a:p>
            <a:pPr>
              <a:spcBef>
                <a:spcPct val="50000"/>
              </a:spcBef>
            </a:pPr>
            <a:endParaRPr lang="en-US" sz="1800" dirty="0">
              <a:latin typeface="+mn-lt"/>
              <a:sym typeface="Wingdings" pitchFamily="2" charset="2"/>
            </a:endParaRPr>
          </a:p>
          <a:p>
            <a:pPr>
              <a:spcBef>
                <a:spcPct val="50000"/>
              </a:spcBef>
            </a:pPr>
            <a:r>
              <a:rPr lang="en-US" sz="1800" dirty="0">
                <a:latin typeface="+mn-lt"/>
                <a:sym typeface="Wingdings" pitchFamily="2" charset="2"/>
              </a:rPr>
              <a:t>Higher-Order (higher frequency) modes: unwanted  need </a:t>
            </a:r>
            <a:r>
              <a:rPr lang="en-US" sz="1800" dirty="0" smtClean="0">
                <a:latin typeface="+mn-lt"/>
                <a:sym typeface="Wingdings" pitchFamily="2" charset="2"/>
              </a:rPr>
              <a:t>damping</a:t>
            </a:r>
          </a:p>
          <a:p>
            <a:pPr>
              <a:spcBef>
                <a:spcPct val="50000"/>
              </a:spcBef>
            </a:pPr>
            <a:endParaRPr lang="en-US" sz="1800" dirty="0">
              <a:latin typeface="+mn-lt"/>
              <a:sym typeface="Wingdings" pitchFamily="2" charset="2"/>
            </a:endParaRPr>
          </a:p>
          <a:p>
            <a:pPr>
              <a:spcBef>
                <a:spcPct val="50000"/>
              </a:spcBef>
            </a:pPr>
            <a:endParaRPr lang="en-US" sz="1800" dirty="0">
              <a:latin typeface="+mn-lt"/>
              <a:sym typeface="Wingdings" pitchFamily="2" charset="2"/>
            </a:endParaRPr>
          </a:p>
          <a:p>
            <a:pPr algn="just"/>
            <a:endParaRPr lang="en-US" sz="1800" dirty="0" smtClean="0">
              <a:latin typeface="+mn-lt"/>
            </a:endParaRPr>
          </a:p>
          <a:p>
            <a:pPr algn="just"/>
            <a:endParaRPr lang="en-US" sz="1800" dirty="0">
              <a:latin typeface="+mn-lt"/>
            </a:endParaRPr>
          </a:p>
          <a:p>
            <a:pPr algn="just"/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56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wld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3463" y="1600200"/>
            <a:ext cx="7075487" cy="3657600"/>
          </a:xfrm>
          <a:prstGeom prst="rect">
            <a:avLst/>
          </a:prstGeom>
          <a:noFill/>
        </p:spPr>
      </p:pic>
      <p:sp>
        <p:nvSpPr>
          <p:cNvPr id="67" name="Rectangle 3"/>
          <p:cNvSpPr>
            <a:spLocks noChangeArrowheads="1"/>
          </p:cNvSpPr>
          <p:nvPr/>
        </p:nvSpPr>
        <p:spPr bwMode="auto">
          <a:xfrm>
            <a:off x="210231" y="0"/>
            <a:ext cx="8748712" cy="7366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lnSpc>
                <a:spcPct val="85000"/>
              </a:lnSpc>
            </a:pPr>
            <a:r>
              <a:rPr lang="en-US" sz="4400" b="1" dirty="0">
                <a:solidFill>
                  <a:srgbClr val="00279F"/>
                </a:solidFill>
                <a:latin typeface="Calibri" pitchFamily="34" charset="0"/>
              </a:rPr>
              <a:t>SRF </a:t>
            </a:r>
            <a:r>
              <a:rPr lang="en-US" sz="4400" b="1" dirty="0" smtClean="0">
                <a:solidFill>
                  <a:srgbClr val="00279F"/>
                </a:solidFill>
                <a:latin typeface="Calibri" pitchFamily="34" charset="0"/>
              </a:rPr>
              <a:t>globally</a:t>
            </a:r>
            <a:endParaRPr lang="en-US" sz="4400" b="1" dirty="0">
              <a:solidFill>
                <a:srgbClr val="00279F"/>
              </a:solidFill>
              <a:latin typeface="Calibri" pitchFamily="34" charset="0"/>
            </a:endParaRPr>
          </a:p>
        </p:txBody>
      </p:sp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29621" y="4990847"/>
            <a:ext cx="823912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" name="Text Box 5"/>
          <p:cNvSpPr txBox="1">
            <a:spLocks noChangeArrowheads="1"/>
          </p:cNvSpPr>
          <p:nvPr/>
        </p:nvSpPr>
        <p:spPr bwMode="auto">
          <a:xfrm>
            <a:off x="2052918" y="6059108"/>
            <a:ext cx="5471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Calibri" pitchFamily="34" charset="0"/>
              </a:rPr>
              <a:t>CEA</a:t>
            </a:r>
          </a:p>
          <a:p>
            <a:pPr algn="ctr"/>
            <a:r>
              <a:rPr lang="en-US" sz="1200" b="1" dirty="0" err="1">
                <a:latin typeface="Calibri" pitchFamily="34" charset="0"/>
              </a:rPr>
              <a:t>Orsay</a:t>
            </a:r>
            <a:endParaRPr lang="en-US" sz="1200" b="1" dirty="0">
              <a:latin typeface="Calibri" pitchFamily="34" charset="0"/>
            </a:endParaRPr>
          </a:p>
        </p:txBody>
      </p:sp>
      <p:sp>
        <p:nvSpPr>
          <p:cNvPr id="70" name="Text Box 7"/>
          <p:cNvSpPr txBox="1">
            <a:spLocks noChangeArrowheads="1"/>
          </p:cNvSpPr>
          <p:nvPr/>
        </p:nvSpPr>
        <p:spPr bwMode="auto">
          <a:xfrm>
            <a:off x="8263071" y="4173738"/>
            <a:ext cx="4299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Calibri" pitchFamily="34" charset="0"/>
              </a:rPr>
              <a:t>KEK</a:t>
            </a:r>
          </a:p>
        </p:txBody>
      </p:sp>
      <p:pic>
        <p:nvPicPr>
          <p:cNvPr id="71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00" y="1811625"/>
            <a:ext cx="8636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" name="Text Box 9"/>
          <p:cNvSpPr txBox="1">
            <a:spLocks noChangeArrowheads="1"/>
          </p:cNvSpPr>
          <p:nvPr/>
        </p:nvSpPr>
        <p:spPr bwMode="auto">
          <a:xfrm>
            <a:off x="835575" y="1987838"/>
            <a:ext cx="5100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latin typeface="Calibri" pitchFamily="34" charset="0"/>
              </a:rPr>
              <a:t>LANL</a:t>
            </a:r>
          </a:p>
        </p:txBody>
      </p:sp>
      <p:pic>
        <p:nvPicPr>
          <p:cNvPr id="73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93441" y="5297972"/>
            <a:ext cx="1179512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" name="Text Box 11"/>
          <p:cNvSpPr txBox="1">
            <a:spLocks noChangeArrowheads="1"/>
          </p:cNvSpPr>
          <p:nvPr/>
        </p:nvSpPr>
        <p:spPr bwMode="auto">
          <a:xfrm>
            <a:off x="4688368" y="6144109"/>
            <a:ext cx="10452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latin typeface="Calibri" pitchFamily="34" charset="0"/>
              </a:rPr>
              <a:t>INFN Legnaro</a:t>
            </a:r>
          </a:p>
        </p:txBody>
      </p:sp>
      <p:pic>
        <p:nvPicPr>
          <p:cNvPr id="75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9962" y="5292023"/>
            <a:ext cx="1033463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6" name="Text Box 13"/>
          <p:cNvSpPr txBox="1">
            <a:spLocks noChangeArrowheads="1"/>
          </p:cNvSpPr>
          <p:nvPr/>
        </p:nvSpPr>
        <p:spPr bwMode="auto">
          <a:xfrm>
            <a:off x="3554417" y="6209598"/>
            <a:ext cx="9509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Calibri" pitchFamily="34" charset="0"/>
              </a:rPr>
              <a:t>INFN Genoa</a:t>
            </a:r>
          </a:p>
        </p:txBody>
      </p:sp>
      <p:pic>
        <p:nvPicPr>
          <p:cNvPr id="77" name="Picture 14"/>
          <p:cNvPicPr>
            <a:picLocks noChangeAspect="1" noChangeArrowheads="1"/>
          </p:cNvPicPr>
          <p:nvPr/>
        </p:nvPicPr>
        <p:blipFill>
          <a:blip r:embed="rId9" cstate="print"/>
          <a:srcRect l="40044" t="7506" r="10841" b="26514"/>
          <a:stretch>
            <a:fillRect/>
          </a:stretch>
        </p:blipFill>
        <p:spPr bwMode="auto">
          <a:xfrm>
            <a:off x="5855035" y="5001011"/>
            <a:ext cx="448638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8" name="Text Box 15"/>
          <p:cNvSpPr txBox="1">
            <a:spLocks noChangeArrowheads="1"/>
          </p:cNvSpPr>
          <p:nvPr/>
        </p:nvSpPr>
        <p:spPr bwMode="auto">
          <a:xfrm>
            <a:off x="5606257" y="6289941"/>
            <a:ext cx="9044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Calibri" pitchFamily="34" charset="0"/>
              </a:rPr>
              <a:t>INFN Milan</a:t>
            </a:r>
          </a:p>
        </p:txBody>
      </p:sp>
      <p:sp>
        <p:nvSpPr>
          <p:cNvPr id="79" name="Text Box 17"/>
          <p:cNvSpPr txBox="1">
            <a:spLocks noChangeArrowheads="1"/>
          </p:cNvSpPr>
          <p:nvPr/>
        </p:nvSpPr>
        <p:spPr bwMode="auto">
          <a:xfrm>
            <a:off x="7989266" y="1559260"/>
            <a:ext cx="1072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Calibri" pitchFamily="34" charset="0"/>
              </a:rPr>
              <a:t>TU Darmstadt</a:t>
            </a:r>
          </a:p>
        </p:txBody>
      </p:sp>
      <p:sp>
        <p:nvSpPr>
          <p:cNvPr id="80" name="Text Box 19"/>
          <p:cNvSpPr txBox="1">
            <a:spLocks noChangeArrowheads="1"/>
          </p:cNvSpPr>
          <p:nvPr/>
        </p:nvSpPr>
        <p:spPr bwMode="auto">
          <a:xfrm>
            <a:off x="8282263" y="2852467"/>
            <a:ext cx="8322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Calibri" pitchFamily="34" charset="0"/>
              </a:rPr>
              <a:t>Peking</a:t>
            </a:r>
          </a:p>
          <a:p>
            <a:pPr algn="ctr"/>
            <a:r>
              <a:rPr lang="en-US" sz="1200" b="1" dirty="0">
                <a:latin typeface="Calibri" pitchFamily="34" charset="0"/>
              </a:rPr>
              <a:t>University</a:t>
            </a:r>
          </a:p>
        </p:txBody>
      </p:sp>
      <p:pic>
        <p:nvPicPr>
          <p:cNvPr id="81" name="Picture 2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03609" y="4594491"/>
            <a:ext cx="66992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" name="Text Box 21"/>
          <p:cNvSpPr txBox="1">
            <a:spLocks noChangeArrowheads="1"/>
          </p:cNvSpPr>
          <p:nvPr/>
        </p:nvSpPr>
        <p:spPr bwMode="auto">
          <a:xfrm>
            <a:off x="7043574" y="5579706"/>
            <a:ext cx="784189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100" b="1" dirty="0">
                <a:latin typeface="Calibri" pitchFamily="34" charset="0"/>
              </a:rPr>
              <a:t>Australian</a:t>
            </a:r>
          </a:p>
          <a:p>
            <a:pPr algn="ctr"/>
            <a:r>
              <a:rPr lang="en-US" sz="1100" b="1" dirty="0">
                <a:latin typeface="Calibri" pitchFamily="34" charset="0"/>
              </a:rPr>
              <a:t>National</a:t>
            </a:r>
          </a:p>
          <a:p>
            <a:pPr algn="ctr"/>
            <a:r>
              <a:rPr lang="en-US" sz="1100" b="1" dirty="0">
                <a:latin typeface="Calibri" pitchFamily="34" charset="0"/>
              </a:rPr>
              <a:t>University</a:t>
            </a:r>
          </a:p>
        </p:txBody>
      </p:sp>
      <p:pic>
        <p:nvPicPr>
          <p:cNvPr id="83" name="Picture 2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3525" y="5144096"/>
            <a:ext cx="17843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Picture 2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3525" y="5634634"/>
            <a:ext cx="1806575" cy="477837"/>
          </a:xfrm>
          <a:prstGeom prst="rect">
            <a:avLst/>
          </a:prstGeom>
          <a:noFill/>
        </p:spPr>
      </p:pic>
      <p:sp>
        <p:nvSpPr>
          <p:cNvPr id="85" name="Text Box 25"/>
          <p:cNvSpPr txBox="1">
            <a:spLocks noChangeArrowheads="1"/>
          </p:cNvSpPr>
          <p:nvPr/>
        </p:nvSpPr>
        <p:spPr bwMode="auto">
          <a:xfrm>
            <a:off x="1072465" y="6130309"/>
            <a:ext cx="43473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100" b="1" dirty="0" err="1">
                <a:latin typeface="Calibri" pitchFamily="34" charset="0"/>
              </a:rPr>
              <a:t>JLab</a:t>
            </a:r>
            <a:endParaRPr lang="en-US" sz="1100" b="1" dirty="0">
              <a:latin typeface="Calibri" pitchFamily="34" charset="0"/>
            </a:endParaRPr>
          </a:p>
        </p:txBody>
      </p:sp>
      <p:pic>
        <p:nvPicPr>
          <p:cNvPr id="86" name="Picture 2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49622" y="942181"/>
            <a:ext cx="1933575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7" name="Text Box 27"/>
          <p:cNvSpPr txBox="1">
            <a:spLocks noChangeArrowheads="1"/>
          </p:cNvSpPr>
          <p:nvPr/>
        </p:nvSpPr>
        <p:spPr bwMode="auto">
          <a:xfrm>
            <a:off x="4029554" y="1532420"/>
            <a:ext cx="5293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latin typeface="Calibri" pitchFamily="34" charset="0"/>
              </a:rPr>
              <a:t>CERN</a:t>
            </a:r>
            <a:endParaRPr lang="en-US" sz="1200" b="1" dirty="0">
              <a:latin typeface="Calibri" pitchFamily="34" charset="0"/>
            </a:endParaRPr>
          </a:p>
        </p:txBody>
      </p:sp>
      <p:pic>
        <p:nvPicPr>
          <p:cNvPr id="88" name="Picture 2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26438" y="4228711"/>
            <a:ext cx="1724025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9" name="Text Box 29"/>
          <p:cNvSpPr txBox="1">
            <a:spLocks noChangeArrowheads="1"/>
          </p:cNvSpPr>
          <p:nvPr/>
        </p:nvSpPr>
        <p:spPr bwMode="auto">
          <a:xfrm>
            <a:off x="1633367" y="4209124"/>
            <a:ext cx="4443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latin typeface="Calibri" pitchFamily="34" charset="0"/>
              </a:rPr>
              <a:t>ANL</a:t>
            </a:r>
          </a:p>
        </p:txBody>
      </p:sp>
      <p:pic>
        <p:nvPicPr>
          <p:cNvPr id="90" name="Picture 3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5758" y="2543108"/>
            <a:ext cx="10795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" name="Text Box 31"/>
          <p:cNvSpPr txBox="1">
            <a:spLocks noChangeArrowheads="1"/>
          </p:cNvSpPr>
          <p:nvPr/>
        </p:nvSpPr>
        <p:spPr bwMode="auto">
          <a:xfrm>
            <a:off x="1070758" y="2647950"/>
            <a:ext cx="5148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Calibri" pitchFamily="34" charset="0"/>
              </a:rPr>
              <a:t>FNAL</a:t>
            </a:r>
          </a:p>
        </p:txBody>
      </p:sp>
      <p:graphicFrame>
        <p:nvGraphicFramePr>
          <p:cNvPr id="92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1280583"/>
              </p:ext>
            </p:extLst>
          </p:nvPr>
        </p:nvGraphicFramePr>
        <p:xfrm>
          <a:off x="2873042" y="4908550"/>
          <a:ext cx="55880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805" name="Photo Editor Photo" r:id="rId16" imgW="10761905" imgH="8123810" progId="">
                  <p:embed/>
                </p:oleObj>
              </mc:Choice>
              <mc:Fallback>
                <p:oleObj name="Photo Editor Photo" r:id="rId16" imgW="10761905" imgH="8123810" progId="">
                  <p:embed/>
                  <p:pic>
                    <p:nvPicPr>
                      <p:cNvPr id="34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875" t="5740" r="51540" b="38670"/>
                      <a:stretch>
                        <a:fillRect/>
                      </a:stretch>
                    </p:blipFill>
                    <p:spPr bwMode="auto">
                      <a:xfrm>
                        <a:off x="2873042" y="4908550"/>
                        <a:ext cx="558800" cy="12573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Text Box 33"/>
          <p:cNvSpPr txBox="1">
            <a:spLocks noChangeArrowheads="1"/>
          </p:cNvSpPr>
          <p:nvPr/>
        </p:nvSpPr>
        <p:spPr bwMode="auto">
          <a:xfrm>
            <a:off x="2688664" y="6180836"/>
            <a:ext cx="8629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latin typeface="Calibri" pitchFamily="34" charset="0"/>
              </a:rPr>
              <a:t>CEA Saclay</a:t>
            </a:r>
          </a:p>
        </p:txBody>
      </p:sp>
      <p:pic>
        <p:nvPicPr>
          <p:cNvPr id="94" name="Picture 34"/>
          <p:cNvPicPr>
            <a:picLocks noChangeAspect="1" noChangeArrowheads="1"/>
          </p:cNvPicPr>
          <p:nvPr/>
        </p:nvPicPr>
        <p:blipFill>
          <a:blip r:embed="rId18" cstate="print"/>
          <a:srcRect t="7732" b="24742"/>
          <a:stretch>
            <a:fillRect/>
          </a:stretch>
        </p:blipFill>
        <p:spPr bwMode="auto">
          <a:xfrm>
            <a:off x="6550395" y="786098"/>
            <a:ext cx="129969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5" name="Text Box 35"/>
          <p:cNvSpPr txBox="1">
            <a:spLocks noChangeArrowheads="1"/>
          </p:cNvSpPr>
          <p:nvPr/>
        </p:nvSpPr>
        <p:spPr bwMode="auto">
          <a:xfrm>
            <a:off x="6450337" y="1585525"/>
            <a:ext cx="13226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latin typeface="Calibri" pitchFamily="34" charset="0"/>
              </a:rPr>
              <a:t>DESY/FLASH/XFEL</a:t>
            </a:r>
            <a:endParaRPr lang="en-US" sz="1200" b="1" dirty="0">
              <a:latin typeface="Calibri" pitchFamily="34" charset="0"/>
            </a:endParaRPr>
          </a:p>
        </p:txBody>
      </p:sp>
      <p:pic>
        <p:nvPicPr>
          <p:cNvPr id="96" name="Picture 36" descr="b-cell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881981" y="778745"/>
            <a:ext cx="1352550" cy="892175"/>
          </a:xfrm>
          <a:prstGeom prst="rect">
            <a:avLst/>
          </a:prstGeom>
          <a:noFill/>
        </p:spPr>
      </p:pic>
      <p:sp>
        <p:nvSpPr>
          <p:cNvPr id="97" name="Text Box 37"/>
          <p:cNvSpPr txBox="1">
            <a:spLocks noChangeArrowheads="1"/>
          </p:cNvSpPr>
          <p:nvPr/>
        </p:nvSpPr>
        <p:spPr bwMode="auto">
          <a:xfrm>
            <a:off x="2441577" y="1669349"/>
            <a:ext cx="4941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Calibri" pitchFamily="34" charset="0"/>
              </a:rPr>
              <a:t>CESR</a:t>
            </a:r>
          </a:p>
        </p:txBody>
      </p:sp>
      <p:sp>
        <p:nvSpPr>
          <p:cNvPr id="98" name="Line 38"/>
          <p:cNvSpPr>
            <a:spLocks noChangeShapeType="1"/>
          </p:cNvSpPr>
          <p:nvPr/>
        </p:nvSpPr>
        <p:spPr bwMode="auto">
          <a:xfrm>
            <a:off x="2343150" y="1724025"/>
            <a:ext cx="466725" cy="790575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99" name="Line 39"/>
          <p:cNvSpPr>
            <a:spLocks noChangeShapeType="1"/>
          </p:cNvSpPr>
          <p:nvPr/>
        </p:nvSpPr>
        <p:spPr bwMode="auto">
          <a:xfrm flipV="1">
            <a:off x="1804987" y="2619375"/>
            <a:ext cx="966788" cy="2381636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100" name="Line 40"/>
          <p:cNvSpPr>
            <a:spLocks noChangeShapeType="1"/>
          </p:cNvSpPr>
          <p:nvPr/>
        </p:nvSpPr>
        <p:spPr bwMode="auto">
          <a:xfrm>
            <a:off x="885825" y="2319337"/>
            <a:ext cx="1162050" cy="328613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101" name="Line 41"/>
          <p:cNvSpPr>
            <a:spLocks noChangeShapeType="1"/>
          </p:cNvSpPr>
          <p:nvPr/>
        </p:nvSpPr>
        <p:spPr bwMode="auto">
          <a:xfrm flipV="1">
            <a:off x="1218144" y="2495550"/>
            <a:ext cx="1344081" cy="429399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102" name="Line 42"/>
          <p:cNvSpPr>
            <a:spLocks noChangeShapeType="1"/>
          </p:cNvSpPr>
          <p:nvPr/>
        </p:nvSpPr>
        <p:spPr bwMode="auto">
          <a:xfrm flipV="1">
            <a:off x="1724025" y="2524124"/>
            <a:ext cx="857250" cy="1649613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103" name="Line 43"/>
          <p:cNvSpPr>
            <a:spLocks noChangeShapeType="1"/>
          </p:cNvSpPr>
          <p:nvPr/>
        </p:nvSpPr>
        <p:spPr bwMode="auto">
          <a:xfrm>
            <a:off x="4319588" y="1731005"/>
            <a:ext cx="85723" cy="731208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104" name="Line 44"/>
          <p:cNvSpPr>
            <a:spLocks noChangeShapeType="1"/>
          </p:cNvSpPr>
          <p:nvPr/>
        </p:nvSpPr>
        <p:spPr bwMode="auto">
          <a:xfrm flipV="1">
            <a:off x="2600055" y="2466974"/>
            <a:ext cx="1719533" cy="2518911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105" name="Line 45"/>
          <p:cNvSpPr>
            <a:spLocks noChangeShapeType="1"/>
          </p:cNvSpPr>
          <p:nvPr/>
        </p:nvSpPr>
        <p:spPr bwMode="auto">
          <a:xfrm flipV="1">
            <a:off x="3249180" y="2476500"/>
            <a:ext cx="1089458" cy="2335213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106" name="Line 46"/>
          <p:cNvSpPr>
            <a:spLocks noChangeShapeType="1"/>
          </p:cNvSpPr>
          <p:nvPr/>
        </p:nvSpPr>
        <p:spPr bwMode="auto">
          <a:xfrm flipV="1">
            <a:off x="4186988" y="2514599"/>
            <a:ext cx="304049" cy="2695575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107" name="Line 47"/>
          <p:cNvSpPr>
            <a:spLocks noChangeShapeType="1"/>
          </p:cNvSpPr>
          <p:nvPr/>
        </p:nvSpPr>
        <p:spPr bwMode="auto">
          <a:xfrm flipH="1" flipV="1">
            <a:off x="4519613" y="2524124"/>
            <a:ext cx="691366" cy="2752725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108" name="Line 48"/>
          <p:cNvSpPr>
            <a:spLocks noChangeShapeType="1"/>
          </p:cNvSpPr>
          <p:nvPr/>
        </p:nvSpPr>
        <p:spPr bwMode="auto">
          <a:xfrm flipH="1" flipV="1">
            <a:off x="4529137" y="2524125"/>
            <a:ext cx="1243815" cy="2461760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109" name="Line 49"/>
          <p:cNvSpPr>
            <a:spLocks noChangeShapeType="1"/>
          </p:cNvSpPr>
          <p:nvPr/>
        </p:nvSpPr>
        <p:spPr bwMode="auto">
          <a:xfrm flipV="1">
            <a:off x="7073534" y="4524374"/>
            <a:ext cx="298816" cy="476636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110" name="Line 50"/>
          <p:cNvSpPr>
            <a:spLocks noChangeShapeType="1"/>
          </p:cNvSpPr>
          <p:nvPr/>
        </p:nvSpPr>
        <p:spPr bwMode="auto">
          <a:xfrm flipH="1">
            <a:off x="4519612" y="1807848"/>
            <a:ext cx="1991059" cy="511489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111" name="Line 51"/>
          <p:cNvSpPr>
            <a:spLocks noChangeShapeType="1"/>
          </p:cNvSpPr>
          <p:nvPr/>
        </p:nvSpPr>
        <p:spPr bwMode="auto">
          <a:xfrm flipH="1">
            <a:off x="4424360" y="1697759"/>
            <a:ext cx="3564905" cy="750166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112" name="Line 52"/>
          <p:cNvSpPr>
            <a:spLocks noChangeShapeType="1"/>
          </p:cNvSpPr>
          <p:nvPr/>
        </p:nvSpPr>
        <p:spPr bwMode="auto">
          <a:xfrm flipH="1" flipV="1">
            <a:off x="7183224" y="2747963"/>
            <a:ext cx="644539" cy="439737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113" name="Line 53"/>
          <p:cNvSpPr>
            <a:spLocks noChangeShapeType="1"/>
          </p:cNvSpPr>
          <p:nvPr/>
        </p:nvSpPr>
        <p:spPr bwMode="auto">
          <a:xfrm flipH="1" flipV="1">
            <a:off x="6596061" y="2652711"/>
            <a:ext cx="1231701" cy="1798026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114" name="Text Box 25"/>
          <p:cNvSpPr txBox="1">
            <a:spLocks noChangeArrowheads="1"/>
          </p:cNvSpPr>
          <p:nvPr/>
        </p:nvSpPr>
        <p:spPr bwMode="auto">
          <a:xfrm>
            <a:off x="5029" y="1600200"/>
            <a:ext cx="65114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100" b="1" dirty="0" smtClean="0">
                <a:latin typeface="Calibri" pitchFamily="34" charset="0"/>
              </a:rPr>
              <a:t>TRIUMF</a:t>
            </a:r>
            <a:endParaRPr lang="en-US" sz="1100" b="1" dirty="0">
              <a:latin typeface="Calibri" pitchFamily="34" charset="0"/>
            </a:endParaRPr>
          </a:p>
        </p:txBody>
      </p:sp>
      <p:sp>
        <p:nvSpPr>
          <p:cNvPr id="115" name="Line 40"/>
          <p:cNvSpPr>
            <a:spLocks noChangeShapeType="1"/>
          </p:cNvSpPr>
          <p:nvPr/>
        </p:nvSpPr>
        <p:spPr bwMode="auto">
          <a:xfrm>
            <a:off x="835574" y="1724025"/>
            <a:ext cx="1091101" cy="633413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116" name="Line 38"/>
          <p:cNvSpPr>
            <a:spLocks noChangeShapeType="1"/>
          </p:cNvSpPr>
          <p:nvPr/>
        </p:nvSpPr>
        <p:spPr bwMode="auto">
          <a:xfrm>
            <a:off x="1724025" y="1854830"/>
            <a:ext cx="964639" cy="663513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sp>
        <p:nvSpPr>
          <p:cNvPr id="117" name="Text Box 25"/>
          <p:cNvSpPr txBox="1">
            <a:spLocks noChangeArrowheads="1"/>
          </p:cNvSpPr>
          <p:nvPr/>
        </p:nvSpPr>
        <p:spPr bwMode="auto">
          <a:xfrm>
            <a:off x="1126825" y="1593220"/>
            <a:ext cx="78739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100" b="1" dirty="0" smtClean="0">
                <a:latin typeface="Calibri" pitchFamily="34" charset="0"/>
              </a:rPr>
              <a:t>MSU/FRIB</a:t>
            </a:r>
            <a:endParaRPr lang="en-US" sz="1100" b="1" dirty="0">
              <a:latin typeface="Calibri" pitchFamily="34" charset="0"/>
            </a:endParaRPr>
          </a:p>
        </p:txBody>
      </p:sp>
      <p:pic>
        <p:nvPicPr>
          <p:cNvPr id="118" name="Picture 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074135" y="775644"/>
            <a:ext cx="821519" cy="879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" name="Picture 31" descr="http://www.triumf.ca/sites/default/files/images/srf-cavity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8" r="17611"/>
          <a:stretch/>
        </p:blipFill>
        <p:spPr bwMode="auto">
          <a:xfrm>
            <a:off x="0" y="986457"/>
            <a:ext cx="1071987" cy="64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42" descr="C:\Work\Presentations\Outreach\Summer2015_interns_talk\063-02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764" y="3341252"/>
            <a:ext cx="1251812" cy="83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44" descr="C:\Work\Presentations\Outreach\Summer2015_interns_talk\Image239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515" y="833275"/>
            <a:ext cx="1018032" cy="73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4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901" y="1858672"/>
            <a:ext cx="1066501" cy="106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46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898" y="4474640"/>
            <a:ext cx="1124700" cy="85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" name="Text Box 19"/>
          <p:cNvSpPr txBox="1">
            <a:spLocks noChangeArrowheads="1"/>
          </p:cNvSpPr>
          <p:nvPr/>
        </p:nvSpPr>
        <p:spPr bwMode="auto">
          <a:xfrm>
            <a:off x="8429698" y="5333980"/>
            <a:ext cx="4812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latin typeface="Calibri" pitchFamily="34" charset="0"/>
              </a:rPr>
              <a:t>IHEP</a:t>
            </a:r>
            <a:endParaRPr lang="en-US" sz="1200" b="1" dirty="0">
              <a:latin typeface="Calibri" pitchFamily="34" charset="0"/>
            </a:endParaRPr>
          </a:p>
        </p:txBody>
      </p:sp>
      <p:sp>
        <p:nvSpPr>
          <p:cNvPr id="125" name="Line 53"/>
          <p:cNvSpPr>
            <a:spLocks noChangeShapeType="1"/>
          </p:cNvSpPr>
          <p:nvPr/>
        </p:nvSpPr>
        <p:spPr bwMode="auto">
          <a:xfrm flipH="1">
            <a:off x="6620979" y="2309813"/>
            <a:ext cx="1206783" cy="309562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pic>
        <p:nvPicPr>
          <p:cNvPr id="126" name="Picture 63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251" y="786098"/>
            <a:ext cx="1123086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" name="Text Box 27"/>
          <p:cNvSpPr txBox="1">
            <a:spLocks noChangeArrowheads="1"/>
          </p:cNvSpPr>
          <p:nvPr/>
        </p:nvSpPr>
        <p:spPr bwMode="auto">
          <a:xfrm>
            <a:off x="5831890" y="1454006"/>
            <a:ext cx="4028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latin typeface="Calibri" pitchFamily="34" charset="0"/>
              </a:rPr>
              <a:t>ESS</a:t>
            </a:r>
            <a:endParaRPr lang="en-US" sz="1200" b="1" dirty="0">
              <a:latin typeface="Calibri" pitchFamily="34" charset="0"/>
            </a:endParaRPr>
          </a:p>
        </p:txBody>
      </p:sp>
      <p:sp>
        <p:nvSpPr>
          <p:cNvPr id="128" name="Line 43"/>
          <p:cNvSpPr>
            <a:spLocks noChangeShapeType="1"/>
          </p:cNvSpPr>
          <p:nvPr/>
        </p:nvSpPr>
        <p:spPr bwMode="auto">
          <a:xfrm flipH="1">
            <a:off x="4557711" y="1670920"/>
            <a:ext cx="653268" cy="515666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  <p:pic>
        <p:nvPicPr>
          <p:cNvPr id="129" name="Picture 6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4" y="3644106"/>
            <a:ext cx="11239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" name="Text Box 31"/>
          <p:cNvSpPr txBox="1">
            <a:spLocks noChangeArrowheads="1"/>
          </p:cNvSpPr>
          <p:nvPr/>
        </p:nvSpPr>
        <p:spPr bwMode="auto">
          <a:xfrm>
            <a:off x="196771" y="3947135"/>
            <a:ext cx="4954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latin typeface="Calibri" pitchFamily="34" charset="0"/>
              </a:rPr>
              <a:t>SLAC</a:t>
            </a:r>
            <a:endParaRPr lang="en-US" sz="1200" b="1" dirty="0">
              <a:latin typeface="Calibri" pitchFamily="34" charset="0"/>
            </a:endParaRPr>
          </a:p>
        </p:txBody>
      </p:sp>
      <p:sp>
        <p:nvSpPr>
          <p:cNvPr id="131" name="Line 41"/>
          <p:cNvSpPr>
            <a:spLocks noChangeShapeType="1"/>
          </p:cNvSpPr>
          <p:nvPr/>
        </p:nvSpPr>
        <p:spPr bwMode="auto">
          <a:xfrm flipV="1">
            <a:off x="1257300" y="2747963"/>
            <a:ext cx="547687" cy="1062230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 sz="36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b="1" dirty="0" smtClean="0">
                <a:ea typeface="ＭＳ Ｐゴシック" pitchFamily="-107" charset="-128"/>
              </a:rPr>
              <a:t>SRF </a:t>
            </a:r>
            <a:r>
              <a:rPr lang="en-US" sz="3200" b="1" dirty="0" smtClean="0">
                <a:ea typeface="ＭＳ Ｐゴシック" pitchFamily="-107" charset="-128"/>
                <a:sym typeface="Symbol"/>
              </a:rPr>
              <a:t> Superconducting Radio Frequency</a:t>
            </a:r>
            <a:endParaRPr lang="en-US" sz="3200" b="1" dirty="0" smtClean="0">
              <a:ea typeface="ＭＳ Ｐゴシック" pitchFamily="-107" charset="-128"/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None/>
            </a:pPr>
            <a:r>
              <a:rPr lang="en-US" b="1" dirty="0" smtClean="0">
                <a:ea typeface="ＭＳ Ｐゴシック" pitchFamily="-107" charset="-128"/>
              </a:rPr>
              <a:t>		SRF science is the study of superconducting RF properties of particular materials as well as designs of accelerator systems to provide understanding of performance limitations in accelerator systems.</a:t>
            </a:r>
          </a:p>
          <a:p>
            <a:pPr eaLnBrk="1" hangingPunct="1">
              <a:lnSpc>
                <a:spcPct val="80000"/>
              </a:lnSpc>
              <a:buNone/>
            </a:pPr>
            <a:endParaRPr lang="en-US" b="1" dirty="0">
              <a:ea typeface="ＭＳ Ｐゴシック" pitchFamily="-107" charset="-128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en-US" b="1" dirty="0" smtClean="0">
                <a:ea typeface="ＭＳ Ｐゴシック" pitchFamily="-107" charset="-128"/>
              </a:rPr>
              <a:t> </a:t>
            </a:r>
            <a:endParaRPr lang="en-US" dirty="0" smtClean="0">
              <a:ea typeface="ＭＳ Ｐゴシック" pitchFamily="-107" charset="-128"/>
            </a:endParaRPr>
          </a:p>
        </p:txBody>
      </p:sp>
      <p:pic>
        <p:nvPicPr>
          <p:cNvPr id="439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411" y="2088670"/>
            <a:ext cx="3763485" cy="409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92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99" y="2218774"/>
            <a:ext cx="258127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79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b="1" dirty="0" smtClean="0">
                <a:ea typeface="ＭＳ Ｐゴシック" pitchFamily="-107" charset="-128"/>
              </a:rPr>
              <a:t>SRF </a:t>
            </a:r>
            <a:r>
              <a:rPr lang="en-US" sz="3200" b="1" dirty="0" smtClean="0">
                <a:ea typeface="ＭＳ Ｐゴシック" pitchFamily="-107" charset="-128"/>
                <a:sym typeface="Symbol"/>
              </a:rPr>
              <a:t> Superconducting Radio Frequency</a:t>
            </a:r>
            <a:endParaRPr lang="en-US" sz="3200" b="1" dirty="0" smtClean="0">
              <a:ea typeface="ＭＳ Ｐゴシック" pitchFamily="-107" charset="-128"/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b="1" dirty="0" smtClean="0">
                <a:latin typeface="+mn-lt"/>
                <a:ea typeface="ＭＳ Ｐゴシック" pitchFamily="-107" charset="-128"/>
              </a:rPr>
              <a:t>		SRF technology exploits superconducting materials to provide high </a:t>
            </a:r>
            <a:r>
              <a:rPr lang="en-US" b="1" dirty="0">
                <a:latin typeface="+mn-lt"/>
                <a:ea typeface="ＭＳ Ｐゴシック" pitchFamily="-107" charset="-128"/>
              </a:rPr>
              <a:t>performance, energy efficient </a:t>
            </a:r>
            <a:r>
              <a:rPr lang="en-US" b="1" dirty="0" smtClean="0">
                <a:latin typeface="+mn-lt"/>
                <a:ea typeface="ＭＳ Ｐゴシック" pitchFamily="-107" charset="-128"/>
              </a:rPr>
              <a:t>accelerator systems.		</a:t>
            </a:r>
            <a:endParaRPr lang="en-US" dirty="0" smtClean="0">
              <a:latin typeface="+mn-lt"/>
              <a:ea typeface="ＭＳ Ｐゴシック" pitchFamily="-107" charset="-128"/>
            </a:endParaRPr>
          </a:p>
          <a:p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1972: First superconducting accelerator based on L-band 1300 MHz niobium cavities @ Stanford High Energy Physics Lab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+mn-lt"/>
                <a:ea typeface="ＭＳ Ｐゴシック" pitchFamily="-107" charset="-128"/>
              </a:rPr>
              <a:t>CEBAF was the first large-scale application of SRF in the US –         constructed 1987-1993: ~ 1 km long</a:t>
            </a:r>
            <a:endParaRPr lang="en-US" dirty="0">
              <a:latin typeface="+mn-lt"/>
              <a:ea typeface="ＭＳ Ｐゴシック" pitchFamily="-107" charset="-128"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latin typeface="+mn-lt"/>
                <a:ea typeface="ＭＳ Ｐゴシック" pitchFamily="-107" charset="-128"/>
              </a:rPr>
              <a:t>XFEL accelerator in Europe is built 2009-2015: ~ 2 km long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latin typeface="+mn-lt"/>
                <a:ea typeface="ＭＳ Ｐゴシック" pitchFamily="-107" charset="-128"/>
              </a:rPr>
              <a:t>LCLS-II @ Stanford Linear Collider Complex currently under construction 2016-2020: ~ 1 km long, 35 </a:t>
            </a:r>
            <a:r>
              <a:rPr lang="en-US" dirty="0" err="1" smtClean="0">
                <a:latin typeface="+mn-lt"/>
                <a:ea typeface="ＭＳ Ｐゴシック" pitchFamily="-107" charset="-128"/>
              </a:rPr>
              <a:t>cryomodules</a:t>
            </a:r>
            <a:endParaRPr lang="en-US" dirty="0">
              <a:latin typeface="+mn-lt"/>
              <a:ea typeface="ＭＳ Ｐゴシック" pitchFamily="-107" charset="-128"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latin typeface="+mn-lt"/>
                <a:ea typeface="ＭＳ Ｐゴシック" pitchFamily="-107" charset="-128"/>
              </a:rPr>
              <a:t>Proposed ILC accelerator 20??-20??: ~ 30 km long, ~ 1000 </a:t>
            </a:r>
            <a:r>
              <a:rPr lang="en-US" dirty="0" err="1" smtClean="0">
                <a:latin typeface="+mn-lt"/>
                <a:ea typeface="ＭＳ Ｐゴシック" pitchFamily="-107" charset="-128"/>
              </a:rPr>
              <a:t>cryomodules</a:t>
            </a:r>
            <a:endParaRPr lang="en-US" dirty="0" smtClean="0">
              <a:latin typeface="+mn-lt"/>
              <a:ea typeface="ＭＳ Ｐゴシック" pitchFamily="-107" charset="-128"/>
            </a:endParaRPr>
          </a:p>
          <a:p>
            <a:pPr>
              <a:lnSpc>
                <a:spcPct val="80000"/>
              </a:lnSpc>
            </a:pPr>
            <a:endParaRPr lang="en-US" dirty="0">
              <a:latin typeface="+mn-lt"/>
              <a:ea typeface="ＭＳ Ｐゴシック" pitchFamily="-107" charset="-128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b="1" dirty="0" smtClean="0">
                <a:latin typeface="+mn-lt"/>
                <a:ea typeface="ＭＳ Ｐゴシック" pitchFamily="-107" charset="-128"/>
              </a:rPr>
              <a:t>Essentially </a:t>
            </a:r>
            <a:r>
              <a:rPr lang="en-US" b="1" dirty="0">
                <a:latin typeface="+mn-lt"/>
                <a:ea typeface="ＭＳ Ｐゴシック" pitchFamily="-107" charset="-128"/>
              </a:rPr>
              <a:t>all new large accelerators being planned in </a:t>
            </a:r>
            <a:r>
              <a:rPr lang="en-US" b="1" dirty="0" smtClean="0">
                <a:latin typeface="+mn-lt"/>
                <a:ea typeface="ＭＳ Ｐゴシック" pitchFamily="-107" charset="-128"/>
              </a:rPr>
              <a:t>the world </a:t>
            </a:r>
            <a:r>
              <a:rPr lang="en-US" b="1" dirty="0">
                <a:latin typeface="+mn-lt"/>
                <a:ea typeface="ＭＳ Ｐゴシック" pitchFamily="-107" charset="-128"/>
              </a:rPr>
              <a:t>aim to exploit this technology.</a:t>
            </a:r>
          </a:p>
          <a:p>
            <a:pPr>
              <a:lnSpc>
                <a:spcPct val="80000"/>
              </a:lnSpc>
            </a:pPr>
            <a:endParaRPr lang="en-US" dirty="0" smtClean="0">
              <a:latin typeface="+mn-lt"/>
              <a:ea typeface="ＭＳ Ｐゴシック" pitchFamily="-10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939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1HoSNv9xF1Z1OLcmkWkN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5VMdXigiyDmjCIi3sGQx"/>
</p:tagLst>
</file>

<file path=ppt/theme/theme1.xml><?xml version="1.0" encoding="utf-8"?>
<a:theme xmlns:a="http://schemas.openxmlformats.org/drawingml/2006/main" name="JLabPowerPointMain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ADS Background.pptx</Template>
  <TotalTime>22622</TotalTime>
  <Words>1285</Words>
  <Application>Microsoft Office PowerPoint</Application>
  <PresentationFormat>On-screen Show (4:3)</PresentationFormat>
  <Paragraphs>396</Paragraphs>
  <Slides>40</Slides>
  <Notes>30</Notes>
  <HiddenSlides>0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5" baseType="lpstr">
      <vt:lpstr>Symbol</vt:lpstr>
      <vt:lpstr>Garamond</vt:lpstr>
      <vt:lpstr>Trebuchet MS</vt:lpstr>
      <vt:lpstr>Arial</vt:lpstr>
      <vt:lpstr>DejaVu Sans</vt:lpstr>
      <vt:lpstr>Times</vt:lpstr>
      <vt:lpstr>Calibri</vt:lpstr>
      <vt:lpstr>ＭＳ Ｐゴシック</vt:lpstr>
      <vt:lpstr>Wingdings</vt:lpstr>
      <vt:lpstr>PingFangSC-Regular</vt:lpstr>
      <vt:lpstr>Times New Roman</vt:lpstr>
      <vt:lpstr>.PingFangSC-Regular</vt:lpstr>
      <vt:lpstr>JLabPowerPointMain</vt:lpstr>
      <vt:lpstr>Photo Editor Photo</vt:lpstr>
      <vt:lpstr>Document</vt:lpstr>
      <vt:lpstr>SRF Science and Technology</vt:lpstr>
      <vt:lpstr>Jefferson Lab Overview</vt:lpstr>
      <vt:lpstr>PowerPoint Presentation</vt:lpstr>
      <vt:lpstr>PowerPoint Presentation</vt:lpstr>
      <vt:lpstr>PowerPoint Presentation</vt:lpstr>
      <vt:lpstr>Cavity fundamentals</vt:lpstr>
      <vt:lpstr>PowerPoint Presentation</vt:lpstr>
      <vt:lpstr>SRF  Superconducting Radio Frequency</vt:lpstr>
      <vt:lpstr>SRF  Superconducting Radio Frequency</vt:lpstr>
      <vt:lpstr>PowerPoint Presentation</vt:lpstr>
      <vt:lpstr>PowerPoint Presentation</vt:lpstr>
      <vt:lpstr>PowerPoint Presentation</vt:lpstr>
      <vt:lpstr>Residual resistance</vt:lpstr>
      <vt:lpstr>Residual resistance</vt:lpstr>
      <vt:lpstr>Residual resistance</vt:lpstr>
      <vt:lpstr>PowerPoint Presentation</vt:lpstr>
      <vt:lpstr>Thermal breakdown</vt:lpstr>
      <vt:lpstr>Thermal breakdown</vt:lpstr>
      <vt:lpstr>PowerPoint Presentation</vt:lpstr>
      <vt:lpstr>Electron field emission</vt:lpstr>
      <vt:lpstr>Electron field emission</vt:lpstr>
      <vt:lpstr>Electron field emission</vt:lpstr>
      <vt:lpstr>Electron field emission</vt:lpstr>
      <vt:lpstr>Electron field emission</vt:lpstr>
      <vt:lpstr>Electron field emission</vt:lpstr>
      <vt:lpstr>Electron field emission</vt:lpstr>
      <vt:lpstr>Electron field emission</vt:lpstr>
      <vt:lpstr>Electron field emission</vt:lpstr>
      <vt:lpstr>Electron field emission</vt:lpstr>
      <vt:lpstr>Electron field emission</vt:lpstr>
      <vt:lpstr>PowerPoint Presentation</vt:lpstr>
      <vt:lpstr>High field quench</vt:lpstr>
      <vt:lpstr>PowerPoint Presentation</vt:lpstr>
      <vt:lpstr>PowerPoint Presentation</vt:lpstr>
      <vt:lpstr>PowerPoint Presentation</vt:lpstr>
      <vt:lpstr>Path forward?</vt:lpstr>
      <vt:lpstr>Bulk Nb3Sn</vt:lpstr>
      <vt:lpstr>Nb on Cu</vt:lpstr>
      <vt:lpstr>JLab SRF in Summary</vt:lpstr>
      <vt:lpstr>Thank you for listening! I hope you have a great summer at Jefferson Lab!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sthomas</dc:creator>
  <cp:lastModifiedBy>Grigory Eremeev</cp:lastModifiedBy>
  <cp:revision>509</cp:revision>
  <dcterms:created xsi:type="dcterms:W3CDTF">2010-05-11T12:29:17Z</dcterms:created>
  <dcterms:modified xsi:type="dcterms:W3CDTF">2019-06-20T14:45:56Z</dcterms:modified>
</cp:coreProperties>
</file>