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57"/>
  </p:notesMasterIdLst>
  <p:sldIdLst>
    <p:sldId id="256" r:id="rId2"/>
    <p:sldId id="322" r:id="rId3"/>
    <p:sldId id="350" r:id="rId4"/>
    <p:sldId id="272" r:id="rId5"/>
    <p:sldId id="351" r:id="rId6"/>
    <p:sldId id="284" r:id="rId7"/>
    <p:sldId id="312" r:id="rId8"/>
    <p:sldId id="315" r:id="rId9"/>
    <p:sldId id="352" r:id="rId10"/>
    <p:sldId id="1009" r:id="rId11"/>
    <p:sldId id="285" r:id="rId12"/>
    <p:sldId id="283" r:id="rId13"/>
    <p:sldId id="287" r:id="rId14"/>
    <p:sldId id="1010" r:id="rId15"/>
    <p:sldId id="353" r:id="rId16"/>
    <p:sldId id="274" r:id="rId17"/>
    <p:sldId id="275" r:id="rId18"/>
    <p:sldId id="354" r:id="rId19"/>
    <p:sldId id="276" r:id="rId20"/>
    <p:sldId id="356" r:id="rId21"/>
    <p:sldId id="355" r:id="rId22"/>
    <p:sldId id="277" r:id="rId23"/>
    <p:sldId id="359" r:id="rId24"/>
    <p:sldId id="357" r:id="rId25"/>
    <p:sldId id="281" r:id="rId26"/>
    <p:sldId id="282" r:id="rId27"/>
    <p:sldId id="360" r:id="rId28"/>
    <p:sldId id="1008" r:id="rId29"/>
    <p:sldId id="288" r:id="rId30"/>
    <p:sldId id="304" r:id="rId31"/>
    <p:sldId id="316" r:id="rId32"/>
    <p:sldId id="321" r:id="rId33"/>
    <p:sldId id="336" r:id="rId34"/>
    <p:sldId id="317" r:id="rId35"/>
    <p:sldId id="306" r:id="rId36"/>
    <p:sldId id="362" r:id="rId37"/>
    <p:sldId id="361" r:id="rId38"/>
    <p:sldId id="291" r:id="rId39"/>
    <p:sldId id="1006" r:id="rId40"/>
    <p:sldId id="1007" r:id="rId41"/>
    <p:sldId id="339" r:id="rId42"/>
    <p:sldId id="1011" r:id="rId43"/>
    <p:sldId id="345" r:id="rId44"/>
    <p:sldId id="343" r:id="rId45"/>
    <p:sldId id="364" r:id="rId46"/>
    <p:sldId id="340" r:id="rId47"/>
    <p:sldId id="273" r:id="rId48"/>
    <p:sldId id="346" r:id="rId49"/>
    <p:sldId id="349" r:id="rId50"/>
    <p:sldId id="309" r:id="rId51"/>
    <p:sldId id="302" r:id="rId52"/>
    <p:sldId id="326" r:id="rId53"/>
    <p:sldId id="305" r:id="rId54"/>
    <p:sldId id="348" r:id="rId55"/>
    <p:sldId id="347" r:id="rId56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D9D9D9"/>
    <a:srgbClr val="000000"/>
    <a:srgbClr val="FFF48B"/>
    <a:srgbClr val="FFCC00"/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0" autoAdjust="0"/>
    <p:restoredTop sz="94643" autoAdjust="0"/>
  </p:normalViewPr>
  <p:slideViewPr>
    <p:cSldViewPr snapToGrid="0">
      <p:cViewPr varScale="1">
        <p:scale>
          <a:sx n="120" d="100"/>
          <a:sy n="120" d="100"/>
        </p:scale>
        <p:origin x="13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endParaRPr lang="en-US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6263"/>
            <a:ext cx="554672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endParaRPr lang="en-US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fld id="{42B76758-DE3F-D742-A1BF-359F334E26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31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ECFE3E-B76F-8443-B32E-0C9C99D21895}" type="slidenum">
              <a:rPr lang="en-US"/>
              <a:pPr/>
              <a:t>1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95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F969E2-5DC3-E04C-A9F6-F8BD21683CF0}" type="slidenum">
              <a:rPr lang="en-US"/>
              <a:pPr/>
              <a:t>11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92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E3519-BA06-924F-90D3-DDE6ED5A7A01}" type="slidenum">
              <a:rPr lang="en-US"/>
              <a:pPr/>
              <a:t>12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6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EBFB3A-6C6A-B44D-87EC-E30384113983}" type="slidenum">
              <a:rPr lang="en-US"/>
              <a:pPr/>
              <a:t>13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08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54C965-7C8E-774E-BE81-671B66653CB8}" type="slidenum">
              <a:rPr lang="en-US"/>
              <a:pPr/>
              <a:t>15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97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54C965-7C8E-774E-BE81-671B66653CB8}" type="slidenum">
              <a:rPr lang="en-US"/>
              <a:pPr/>
              <a:t>16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97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4B7951-9198-4E49-962C-0A087B7AE3DB}" type="slidenum">
              <a:rPr lang="en-US"/>
              <a:pPr/>
              <a:t>17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16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4B7951-9198-4E49-962C-0A087B7AE3DB}" type="slidenum">
              <a:rPr lang="en-US"/>
              <a:pPr/>
              <a:t>18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54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B952A-19A2-8A49-B13C-522333CA9FD6}" type="slidenum">
              <a:rPr lang="en-US"/>
              <a:pPr/>
              <a:t>19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46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B952A-19A2-8A49-B13C-522333CA9FD6}" type="slidenum">
              <a:rPr lang="en-US"/>
              <a:pPr/>
              <a:t>20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90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B952A-19A2-8A49-B13C-522333CA9FD6}" type="slidenum">
              <a:rPr lang="en-US"/>
              <a:pPr/>
              <a:t>21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48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E600E-37EC-9445-887A-812A9A628AB9}" type="slidenum">
              <a:rPr lang="en-US"/>
              <a:pPr/>
              <a:t>2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49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C25139-D6D7-9146-A488-72D8D4ED0DFE}" type="slidenum">
              <a:rPr lang="en-US"/>
              <a:pPr/>
              <a:t>22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7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C25139-D6D7-9146-A488-72D8D4ED0DFE}" type="slidenum">
              <a:rPr lang="en-US"/>
              <a:pPr/>
              <a:t>23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98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C25139-D6D7-9146-A488-72D8D4ED0DFE}" type="slidenum">
              <a:rPr lang="en-US"/>
              <a:pPr/>
              <a:t>24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75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39B034-E041-B14E-96F5-ABD95598EC52}" type="slidenum">
              <a:rPr lang="en-US"/>
              <a:pPr/>
              <a:t>25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38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1C2893-FA98-4E4D-8074-6BA7DEE7AB1F}" type="slidenum">
              <a:rPr lang="en-US"/>
              <a:pPr/>
              <a:t>26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95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1C2893-FA98-4E4D-8074-6BA7DEE7AB1F}" type="slidenum">
              <a:rPr lang="en-US"/>
              <a:pPr/>
              <a:t>27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257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B84770-6C62-B94C-AFAF-9EFB876F254F}" type="slidenum">
              <a:rPr lang="en-US"/>
              <a:pPr/>
              <a:t>29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68658E-446F-6747-BA1E-5FEE17AADCAD}" type="slidenum">
              <a:rPr lang="en-US"/>
              <a:pPr/>
              <a:t>30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17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11209-7C78-C240-9A50-C36B1688EFDF}" type="slidenum">
              <a:rPr lang="en-US"/>
              <a:pPr/>
              <a:t>31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825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6EB52-A0C0-A44C-8D90-60DF934901B7}" type="slidenum">
              <a:rPr lang="en-US"/>
              <a:pPr/>
              <a:t>32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0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E600E-37EC-9445-887A-812A9A628AB9}" type="slidenum">
              <a:rPr lang="en-US"/>
              <a:pPr/>
              <a:t>3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36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14A93-8B89-EF47-AC0C-B961672F6F0D}" type="slidenum">
              <a:rPr lang="en-US"/>
              <a:pPr/>
              <a:t>34</a:t>
            </a:fld>
            <a:endParaRPr lang="en-US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87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68E652-C006-ED4C-B3B0-30C599CAE4A0}" type="slidenum">
              <a:rPr lang="en-US"/>
              <a:pPr/>
              <a:t>35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5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68E652-C006-ED4C-B3B0-30C599CAE4A0}" type="slidenum">
              <a:rPr lang="en-US"/>
              <a:pPr/>
              <a:t>36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5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68E652-C006-ED4C-B3B0-30C599CAE4A0}" type="slidenum">
              <a:rPr lang="en-US"/>
              <a:pPr/>
              <a:t>37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114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4E8AE3-BC93-4044-BFB0-CDA555F25C88}" type="slidenum">
              <a:rPr lang="en-US"/>
              <a:pPr/>
              <a:t>38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65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8775" y="527050"/>
            <a:ext cx="3481388" cy="2611438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6344" y="3318823"/>
            <a:ext cx="6798312" cy="3141987"/>
          </a:xfrm>
          <a:noFill/>
          <a:ln/>
        </p:spPr>
        <p:txBody>
          <a:bodyPr/>
          <a:lstStyle/>
          <a:p>
            <a:endParaRPr lang="en-US">
              <a:latin typeface="Times New Roman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7959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8775" y="527050"/>
            <a:ext cx="3481388" cy="2611438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6344" y="3318823"/>
            <a:ext cx="6798312" cy="3141987"/>
          </a:xfrm>
          <a:noFill/>
          <a:ln/>
        </p:spPr>
        <p:txBody>
          <a:bodyPr/>
          <a:lstStyle/>
          <a:p>
            <a:endParaRPr lang="en-US">
              <a:latin typeface="Times New Roman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428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Each pixel</a:t>
            </a:r>
            <a:r>
              <a:rPr lang="en-US" baseline="0" dirty="0"/>
              <a:t> is G-APD – operated in reverse biased mode above some threshold voltage (“breakdown voltage”)</a:t>
            </a:r>
          </a:p>
          <a:p>
            <a:pPr>
              <a:buFontTx/>
              <a:buChar char="-"/>
            </a:pPr>
            <a:r>
              <a:rPr lang="en-US" baseline="0" dirty="0"/>
              <a:t> device is </a:t>
            </a:r>
            <a:r>
              <a:rPr lang="en-US" baseline="0" dirty="0" err="1"/>
              <a:t>metastable</a:t>
            </a:r>
            <a:r>
              <a:rPr lang="en-US" baseline="0" dirty="0"/>
              <a:t> – incoming photon can actuate </a:t>
            </a:r>
            <a:r>
              <a:rPr lang="en-US" baseline="0" dirty="0" err="1"/>
              <a:t>geiger</a:t>
            </a:r>
            <a:r>
              <a:rPr lang="en-US" baseline="0" dirty="0"/>
              <a:t> mode avalanche – high gain – quenching resistor uses up charge and brings system back to down to </a:t>
            </a:r>
            <a:r>
              <a:rPr lang="en-US" baseline="0" dirty="0" err="1"/>
              <a:t>metastable</a:t>
            </a:r>
            <a:r>
              <a:rPr lang="en-US" baseline="0" dirty="0"/>
              <a:t> state again</a:t>
            </a:r>
          </a:p>
          <a:p>
            <a:pPr>
              <a:buFontTx/>
              <a:buChar char="-"/>
            </a:pPr>
            <a:r>
              <a:rPr lang="en-US" baseline="0" dirty="0"/>
              <a:t> put these G-APD pixels into array connected in parallel (each with own quenching resistor) – as long as photon intensity low enough – essentially count up number of fired pixels to count photons</a:t>
            </a:r>
          </a:p>
          <a:p>
            <a:pPr>
              <a:buFontTx/>
              <a:buChar char="-"/>
            </a:pPr>
            <a:r>
              <a:rPr lang="en-US" baseline="0" dirty="0"/>
              <a:t> other slides of interest </a:t>
            </a:r>
            <a:r>
              <a:rPr lang="en-US" baseline="0" dirty="0">
                <a:sym typeface="Wingdings" pitchFamily="2" charset="2"/>
              </a:rPr>
              <a:t> 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8B7C-34C5-4F49-9849-93C039C86CB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252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Each pixel</a:t>
            </a:r>
            <a:r>
              <a:rPr lang="en-US" baseline="0" dirty="0"/>
              <a:t> is G-APD – operated in reverse biased mode above some threshold voltage (“breakdown voltage”)</a:t>
            </a:r>
          </a:p>
          <a:p>
            <a:pPr>
              <a:buFontTx/>
              <a:buChar char="-"/>
            </a:pPr>
            <a:r>
              <a:rPr lang="en-US" baseline="0" dirty="0"/>
              <a:t> device is </a:t>
            </a:r>
            <a:r>
              <a:rPr lang="en-US" baseline="0" dirty="0" err="1"/>
              <a:t>metastable</a:t>
            </a:r>
            <a:r>
              <a:rPr lang="en-US" baseline="0" dirty="0"/>
              <a:t> – incoming photon can actuate </a:t>
            </a:r>
            <a:r>
              <a:rPr lang="en-US" baseline="0" dirty="0" err="1"/>
              <a:t>geiger</a:t>
            </a:r>
            <a:r>
              <a:rPr lang="en-US" baseline="0" dirty="0"/>
              <a:t> mode avalanche – high gain – quenching resistor uses up charge and brings system back to down to </a:t>
            </a:r>
            <a:r>
              <a:rPr lang="en-US" baseline="0" dirty="0" err="1"/>
              <a:t>metastable</a:t>
            </a:r>
            <a:r>
              <a:rPr lang="en-US" baseline="0" dirty="0"/>
              <a:t> state again</a:t>
            </a:r>
          </a:p>
          <a:p>
            <a:pPr>
              <a:buFontTx/>
              <a:buChar char="-"/>
            </a:pPr>
            <a:r>
              <a:rPr lang="en-US" baseline="0" dirty="0"/>
              <a:t> put these G-APD pixels into array connected in parallel (each with own quenching resistor) – as long as photon intensity low enough – essentially count up number of fired pixels to count photons</a:t>
            </a:r>
          </a:p>
          <a:p>
            <a:pPr>
              <a:buFontTx/>
              <a:buChar char="-"/>
            </a:pPr>
            <a:r>
              <a:rPr lang="en-US" baseline="0" dirty="0"/>
              <a:t> other slides of interest </a:t>
            </a:r>
            <a:r>
              <a:rPr lang="en-US" baseline="0" dirty="0">
                <a:sym typeface="Wingdings" pitchFamily="2" charset="2"/>
              </a:rPr>
              <a:t> 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038B7C-34C5-4F49-9849-93C039C86CB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131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F3004-73EE-F64D-92D5-C267BC0BCE7B}" type="slidenum">
              <a:rPr lang="en-US"/>
              <a:pPr/>
              <a:t>47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6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D6D5E-824A-BB43-A303-97FD2517EF05}" type="slidenum">
              <a:rPr lang="en-US"/>
              <a:pPr/>
              <a:t>4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409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6E306-818E-C14F-8F56-1B03179712F4}" type="slidenum">
              <a:rPr lang="en-US"/>
              <a:pPr/>
              <a:t>48</a:t>
            </a:fld>
            <a:endParaRPr lang="en-US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74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E600E-37EC-9445-887A-812A9A628AB9}" type="slidenum">
              <a:rPr lang="en-US"/>
              <a:pPr/>
              <a:t>49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392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1ACE18-5CBF-D94B-8480-69FEB0F93484}" type="slidenum">
              <a:rPr lang="en-US"/>
              <a:pPr/>
              <a:t>50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5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EE088-B7C8-084E-A5C3-38FD4B4A5175}" type="slidenum">
              <a:rPr lang="en-US"/>
              <a:pPr/>
              <a:t>51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603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9EBD2B-F6AF-9546-874E-BE5B32324F88}" type="slidenum">
              <a:rPr lang="en-US"/>
              <a:pPr/>
              <a:t>53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97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552951-9A45-5E4C-AD44-C752D8F4AEA9}" type="slidenum">
              <a:rPr lang="en-US"/>
              <a:pPr/>
              <a:t>54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463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42C09-E7E1-2B4D-A331-8BF108E739E6}" type="slidenum">
              <a:rPr lang="en-US"/>
              <a:pPr/>
              <a:t>55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8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D6D5E-824A-BB43-A303-97FD2517EF05}" type="slidenum">
              <a:rPr lang="en-US"/>
              <a:pPr/>
              <a:t>5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3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C5AAAA-ACB8-B047-A4B4-19F71B0F85FE}" type="slidenum">
              <a:rPr lang="en-US"/>
              <a:pPr/>
              <a:t>6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83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D2C304-F22A-ED44-A5A7-3A2977D20A26}" type="slidenum">
              <a:rPr lang="en-US"/>
              <a:pPr/>
              <a:t>7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87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1A7E8E-6FDF-2E46-9EE1-40D7CB6BA8E1}" type="slidenum">
              <a:rPr lang="en-US"/>
              <a:pPr/>
              <a:t>8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73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F969E2-5DC3-E04C-A9F6-F8BD21683CF0}" type="slidenum">
              <a:rPr lang="en-US"/>
              <a:pPr/>
              <a:t>9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8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5413" y="4986338"/>
            <a:ext cx="6553200" cy="957262"/>
          </a:xfrm>
        </p:spPr>
        <p:txBody>
          <a:bodyPr/>
          <a:lstStyle>
            <a:lvl1pPr marL="0" indent="0">
              <a:buFont typeface="Wingdings" pitchFamily="-11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685331F-2BFA-5345-A1B1-0B2E9E49C64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3255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0000CC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Elton Smith / Scintillation Detectors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4C4F680E-FE3D-3043-A2A7-46824BFD8D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6046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60467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Elton Smith / Scintillation Detectors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A76584C-C632-F649-993E-F4401F6DBB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Elton Smith / Scintillation Detectors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A95FC898-1C7D-8B42-AC46-13F2D29925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Elton Smith / Scintillation Detectors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E9071D-51DA-164A-9AA7-062E699637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Elton Smith / Scintillation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F5A7D6C-174E-CB4E-84BE-D9589C7959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Elton Smith / Scintillation Detectors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663EE3-ED5C-824A-9318-97A2834225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Elton Smith / Scintillation Detectors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9F0F1CD-2ACB-AA4B-8306-B470C70A52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Elton Smith / Scintillation Detectors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BA9BFD-1022-FE48-9C4F-E2CAEB54BA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Elton Smith / Scintillation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FE3549B-C716-7E41-AEE0-97A3F5C65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Elton Smith / Scintillation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1A1F28C-FD87-3E44-81B9-1D28DBD370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JLab_logo_white1"/>
          <p:cNvPicPr>
            <a:picLocks noChangeAspect="1" noChangeArrowheads="1"/>
          </p:cNvPicPr>
          <p:nvPr userDrawn="1"/>
        </p:nvPicPr>
        <p:blipFill>
          <a:blip r:embed="rId13"/>
          <a:srcRect b="14560"/>
          <a:stretch>
            <a:fillRect/>
          </a:stretch>
        </p:blipFill>
        <p:spPr bwMode="auto">
          <a:xfrm>
            <a:off x="457200" y="6364288"/>
            <a:ext cx="184626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r>
              <a:rPr lang="en-US"/>
              <a:t>Elton Smith / Scintillation Detectors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fld id="{99B9B697-FDB5-0246-83A4-839412756539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22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00CC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457200" y="6400800"/>
            <a:ext cx="8229600" cy="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6551385" y="6484257"/>
            <a:ext cx="21336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B9B697-FDB5-0246-83A4-8394127565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rgbClr val="0000C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0000CC"/>
          </a:solidFill>
          <a:latin typeface="Garamond" pitchFamily="-112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0000CC"/>
          </a:solidFill>
          <a:latin typeface="Garamond" pitchFamily="-112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0000CC"/>
          </a:solidFill>
          <a:latin typeface="Garamond" pitchFamily="-112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0000CC"/>
          </a:solidFill>
          <a:latin typeface="Garamond" pitchFamily="-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0000CC"/>
          </a:solidFill>
          <a:latin typeface="Garamond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0000CC"/>
          </a:solidFill>
          <a:latin typeface="Garamond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0000CC"/>
          </a:solidFill>
          <a:latin typeface="Garamond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0000CC"/>
          </a:solidFill>
          <a:latin typeface="Garamond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itchFamily="-11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itchFamily="-112" charset="2"/>
        <a:buChar char="q"/>
        <a:defRPr sz="2600">
          <a:solidFill>
            <a:schemeClr val="tx1"/>
          </a:solidFill>
          <a:latin typeface="+mn-lt"/>
          <a:ea typeface="ＭＳ Ｐゴシック" pitchFamily="-112" charset="-128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itchFamily="-112" charset="2"/>
        <a:buChar char="n"/>
        <a:defRPr sz="2200">
          <a:solidFill>
            <a:schemeClr val="tx1"/>
          </a:solidFill>
          <a:latin typeface="+mn-lt"/>
          <a:ea typeface="ＭＳ Ｐゴシック" pitchFamily="-112" charset="-128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itchFamily="-112" charset="2"/>
        <a:buChar char="q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itchFamily="-11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itchFamily="-11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itchFamily="-11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itchFamily="-11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itchFamily="-11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50.emf"/><Relationship Id="rId10" Type="http://schemas.openxmlformats.org/officeDocument/2006/relationships/image" Target="../media/image55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Scintillation Detectors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6532" y="6199187"/>
            <a:ext cx="7905750" cy="429003"/>
          </a:xfrm>
        </p:spPr>
        <p:txBody>
          <a:bodyPr/>
          <a:lstStyle/>
          <a:p>
            <a:pPr algn="ctr"/>
            <a:r>
              <a:rPr lang="en-US" sz="1600" dirty="0"/>
              <a:t>Elton Smith  --  </a:t>
            </a:r>
            <a:r>
              <a:rPr lang="en-US" sz="1600" dirty="0" err="1"/>
              <a:t>Jlab</a:t>
            </a:r>
            <a:r>
              <a:rPr lang="en-US" sz="1600" dirty="0"/>
              <a:t> Summer Lecture Series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245762" y="2664380"/>
            <a:ext cx="4947289" cy="2862322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Introduction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Components</a:t>
            </a:r>
          </a:p>
          <a:p>
            <a:pPr lvl="1">
              <a:buClr>
                <a:srgbClr val="0000CC"/>
              </a:buClr>
              <a:buFont typeface="Wingdings" charset="2"/>
              <a:buChar char="§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0000CC"/>
                </a:solidFill>
              </a:rPr>
              <a:t>Scintillator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solidFill>
                  <a:srgbClr val="0000CC"/>
                </a:solidFill>
              </a:rPr>
              <a:t> Light Guides</a:t>
            </a:r>
          </a:p>
          <a:p>
            <a:pPr lvl="1">
              <a:buFont typeface="Wingdings" charset="2"/>
              <a:buChar char="§"/>
            </a:pPr>
            <a:r>
              <a:rPr lang="en-US" sz="2000" dirty="0">
                <a:solidFill>
                  <a:srgbClr val="0000CC"/>
                </a:solidFill>
              </a:rPr>
              <a:t> Light Sensors </a:t>
            </a:r>
          </a:p>
          <a:p>
            <a:pPr lvl="2">
              <a:buFont typeface="Arial"/>
              <a:buChar char="•"/>
            </a:pPr>
            <a:r>
              <a:rPr lang="en-US" sz="2000" dirty="0">
                <a:solidFill>
                  <a:srgbClr val="0000CC"/>
                </a:solidFill>
              </a:rPr>
              <a:t> Photomultiplier Tubes</a:t>
            </a:r>
          </a:p>
          <a:p>
            <a:pPr lvl="2">
              <a:buFont typeface="Arial"/>
              <a:buChar char="•"/>
            </a:pPr>
            <a:r>
              <a:rPr lang="en-US" sz="2000" dirty="0">
                <a:solidFill>
                  <a:srgbClr val="0000CC"/>
                </a:solidFill>
              </a:rPr>
              <a:t> Silicon Photomultipliers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Formalism/Electronics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Application to Particle Identification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AE76AC-3C3C-BE47-B55A-0407C3F39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scintillators, examples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FB966-0750-2F4E-B789-756E993CA5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424678-E478-FA46-AE46-F93201ED3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25" y="4111108"/>
            <a:ext cx="6305107" cy="1966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B62D64-AC95-7B48-88E4-1152D298D60C}"/>
              </a:ext>
            </a:extLst>
          </p:cNvPr>
          <p:cNvSpPr txBox="1"/>
          <p:nvPr/>
        </p:nvSpPr>
        <p:spPr>
          <a:xfrm>
            <a:off x="5794744" y="602748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EPIC Crystal Co., China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0EA4D4-C9BA-C343-8C21-81B580253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01" t="28741" r="9083"/>
          <a:stretch/>
        </p:blipFill>
        <p:spPr>
          <a:xfrm>
            <a:off x="418441" y="1041456"/>
            <a:ext cx="4233302" cy="29354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AC7785-977D-ED4F-B5E8-1A5658A921EC}"/>
              </a:ext>
            </a:extLst>
          </p:cNvPr>
          <p:cNvSpPr txBox="1"/>
          <p:nvPr/>
        </p:nvSpPr>
        <p:spPr>
          <a:xfrm>
            <a:off x="4841358" y="3674686"/>
            <a:ext cx="210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Eljen Technologies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7AB9C4-0EEA-6F48-997D-0D40E5725CC2}"/>
              </a:ext>
            </a:extLst>
          </p:cNvPr>
          <p:cNvSpPr txBox="1"/>
          <p:nvPr/>
        </p:nvSpPr>
        <p:spPr>
          <a:xfrm>
            <a:off x="4901609" y="187133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plastic</a:t>
            </a:r>
          </a:p>
        </p:txBody>
      </p:sp>
    </p:spTree>
    <p:extLst>
      <p:ext uri="{BB962C8B-B14F-4D97-AF65-F5344CB8AC3E}">
        <p14:creationId xmlns:p14="http://schemas.microsoft.com/office/powerpoint/2010/main" val="919583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Scintillator types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600" dirty="0"/>
              <a:t>Organic</a:t>
            </a:r>
          </a:p>
          <a:p>
            <a:endParaRPr lang="en-US" sz="2600" dirty="0"/>
          </a:p>
          <a:p>
            <a:pPr lvl="1"/>
            <a:r>
              <a:rPr lang="en-US" sz="2200" dirty="0"/>
              <a:t>Liquid</a:t>
            </a:r>
          </a:p>
          <a:p>
            <a:pPr lvl="2"/>
            <a:r>
              <a:rPr lang="en-US" dirty="0"/>
              <a:t>Economical</a:t>
            </a:r>
          </a:p>
          <a:p>
            <a:pPr lvl="2"/>
            <a:r>
              <a:rPr lang="en-US" dirty="0"/>
              <a:t>messy</a:t>
            </a:r>
          </a:p>
          <a:p>
            <a:endParaRPr lang="en-US" sz="2600" dirty="0"/>
          </a:p>
          <a:p>
            <a:pPr lvl="1"/>
            <a:r>
              <a:rPr lang="en-US" sz="2200" dirty="0"/>
              <a:t>Solid</a:t>
            </a:r>
          </a:p>
          <a:p>
            <a:pPr lvl="2"/>
            <a:r>
              <a:rPr lang="en-US" dirty="0"/>
              <a:t>Fast decay time</a:t>
            </a:r>
          </a:p>
          <a:p>
            <a:pPr lvl="2"/>
            <a:r>
              <a:rPr lang="en-US" dirty="0"/>
              <a:t>long attenuation length</a:t>
            </a:r>
          </a:p>
          <a:p>
            <a:pPr lvl="2"/>
            <a:r>
              <a:rPr lang="en-US" dirty="0"/>
              <a:t>Emission spectra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278086" cy="4724400"/>
          </a:xfrm>
        </p:spPr>
        <p:txBody>
          <a:bodyPr/>
          <a:lstStyle/>
          <a:p>
            <a:r>
              <a:rPr lang="en-US" sz="2600" dirty="0"/>
              <a:t>Inorganic (crystals)</a:t>
            </a:r>
          </a:p>
          <a:p>
            <a:endParaRPr lang="en-US" sz="2600" dirty="0"/>
          </a:p>
          <a:p>
            <a:pPr lvl="1"/>
            <a:r>
              <a:rPr lang="en-US" sz="2200" dirty="0" err="1"/>
              <a:t>Anthracene</a:t>
            </a:r>
            <a:endParaRPr lang="en-US" sz="2200" dirty="0"/>
          </a:p>
          <a:p>
            <a:pPr lvl="2"/>
            <a:r>
              <a:rPr lang="en-US" dirty="0"/>
              <a:t>Unused standard</a:t>
            </a:r>
          </a:p>
          <a:p>
            <a:pPr lvl="2"/>
            <a:endParaRPr lang="en-US" dirty="0"/>
          </a:p>
          <a:p>
            <a:pPr lvl="1"/>
            <a:r>
              <a:rPr lang="en-US" sz="2200" dirty="0" err="1"/>
              <a:t>NaI</a:t>
            </a:r>
            <a:r>
              <a:rPr lang="en-US" sz="2200" dirty="0"/>
              <a:t>, </a:t>
            </a:r>
            <a:r>
              <a:rPr lang="en-US" sz="2200" dirty="0" err="1"/>
              <a:t>CsI</a:t>
            </a:r>
            <a:endParaRPr lang="en-US" sz="2200" dirty="0"/>
          </a:p>
          <a:p>
            <a:pPr lvl="2"/>
            <a:r>
              <a:rPr lang="en-US" dirty="0"/>
              <a:t>Excellent </a:t>
            </a:r>
            <a:r>
              <a:rPr lang="en-US" dirty="0" err="1">
                <a:latin typeface="Symbol" pitchFamily="-112" charset="2"/>
              </a:rPr>
              <a:t>g</a:t>
            </a:r>
            <a:r>
              <a:rPr lang="en-US" dirty="0"/>
              <a:t> resolution</a:t>
            </a:r>
          </a:p>
          <a:p>
            <a:pPr lvl="2"/>
            <a:r>
              <a:rPr lang="en-US" dirty="0"/>
              <a:t>Slow decay time</a:t>
            </a:r>
          </a:p>
          <a:p>
            <a:pPr lvl="2"/>
            <a:endParaRPr lang="en-US" dirty="0"/>
          </a:p>
          <a:p>
            <a:pPr lvl="1"/>
            <a:r>
              <a:rPr lang="en-US" sz="2200" dirty="0"/>
              <a:t>Lead </a:t>
            </a:r>
            <a:r>
              <a:rPr lang="en-US" sz="2200" dirty="0" err="1"/>
              <a:t>Tungstate</a:t>
            </a:r>
            <a:r>
              <a:rPr lang="en-US" sz="2200" dirty="0"/>
              <a:t> (PbWO</a:t>
            </a:r>
            <a:r>
              <a:rPr lang="en-US" sz="2200" baseline="-25000" dirty="0"/>
              <a:t>4</a:t>
            </a:r>
            <a:r>
              <a:rPr lang="en-US" sz="2200" dirty="0"/>
              <a:t>)</a:t>
            </a:r>
          </a:p>
          <a:p>
            <a:pPr lvl="2"/>
            <a:r>
              <a:rPr lang="en-US" dirty="0"/>
              <a:t>High density and resolution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96455" y="4110182"/>
            <a:ext cx="3948545" cy="17318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Scintillators: Light Spectrum</a:t>
            </a:r>
          </a:p>
        </p:txBody>
      </p:sp>
      <p:pic>
        <p:nvPicPr>
          <p:cNvPr id="134149" name="Picture 5" descr="spectral_response"/>
          <p:cNvPicPr>
            <a:picLocks noChangeAspect="1" noChangeArrowheads="1"/>
          </p:cNvPicPr>
          <p:nvPr/>
        </p:nvPicPr>
        <p:blipFill>
          <a:blip r:embed="rId3">
            <a:lum bright="-30000" contrast="40000"/>
          </a:blip>
          <a:srcRect/>
          <a:stretch>
            <a:fillRect/>
          </a:stretch>
        </p:blipFill>
        <p:spPr bwMode="auto">
          <a:xfrm>
            <a:off x="522288" y="920750"/>
            <a:ext cx="7532687" cy="54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2288" y="5808569"/>
            <a:ext cx="306180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Photomultipliers and Accessories</a:t>
            </a:r>
          </a:p>
          <a:p>
            <a:r>
              <a:rPr lang="en-US" sz="1400" b="1" dirty="0"/>
              <a:t>Electron Tubes Ltd (1996) 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Collection: Light guides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Goals</a:t>
            </a:r>
          </a:p>
          <a:p>
            <a:pPr lvl="1"/>
            <a:r>
              <a:rPr lang="en-US"/>
              <a:t>Match (rectangular) scintillator to (circular) pmt</a:t>
            </a:r>
          </a:p>
          <a:p>
            <a:pPr lvl="1"/>
            <a:r>
              <a:rPr lang="en-US"/>
              <a:t>Optimize light collection for applications</a:t>
            </a:r>
          </a:p>
          <a:p>
            <a:pPr lvl="1"/>
            <a:endParaRPr lang="en-US"/>
          </a:p>
          <a:p>
            <a:r>
              <a:rPr lang="en-US"/>
              <a:t>Types</a:t>
            </a:r>
          </a:p>
          <a:p>
            <a:pPr lvl="1"/>
            <a:r>
              <a:rPr lang="en-US"/>
              <a:t>Plastic</a:t>
            </a:r>
          </a:p>
          <a:p>
            <a:pPr lvl="1"/>
            <a:r>
              <a:rPr lang="en-US"/>
              <a:t>Air</a:t>
            </a:r>
          </a:p>
          <a:p>
            <a:pPr lvl="1"/>
            <a:r>
              <a:rPr lang="en-US"/>
              <a:t>None</a:t>
            </a:r>
          </a:p>
          <a:p>
            <a:pPr lvl="1"/>
            <a:r>
              <a:rPr lang="en-US"/>
              <a:t>“Winston” shapes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4CA84D-E500-9F48-9C29-01C044F15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guides, examples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CFABB-65B3-9340-94F5-09BB8A7AC1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2354A-4D34-0A4B-A855-1F764AFC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00" b="5581"/>
          <a:stretch/>
        </p:blipFill>
        <p:spPr>
          <a:xfrm>
            <a:off x="0" y="1158949"/>
            <a:ext cx="9144000" cy="3040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012D29-6426-E648-8B3C-FC110A9088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50" b="13702"/>
          <a:stretch/>
        </p:blipFill>
        <p:spPr>
          <a:xfrm>
            <a:off x="297711" y="4329744"/>
            <a:ext cx="5329422" cy="20173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4877DA-503B-BD49-9569-72C835D89E76}"/>
              </a:ext>
            </a:extLst>
          </p:cNvPr>
          <p:cNvSpPr txBox="1"/>
          <p:nvPr/>
        </p:nvSpPr>
        <p:spPr>
          <a:xfrm>
            <a:off x="5734493" y="5977783"/>
            <a:ext cx="210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Eljen Technologies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066ACC-D8EF-FD4C-B707-86F4DD6696C4}"/>
              </a:ext>
            </a:extLst>
          </p:cNvPr>
          <p:cNvSpPr txBox="1"/>
          <p:nvPr/>
        </p:nvSpPr>
        <p:spPr>
          <a:xfrm>
            <a:off x="6019800" y="1029064"/>
            <a:ext cx="299319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Techniques for Nuclear and</a:t>
            </a:r>
          </a:p>
          <a:p>
            <a:r>
              <a:rPr lang="en-US" dirty="0"/>
              <a:t>Particle Physics, W.R. Leo</a:t>
            </a:r>
          </a:p>
        </p:txBody>
      </p:sp>
    </p:spTree>
    <p:extLst>
      <p:ext uri="{BB962C8B-B14F-4D97-AF65-F5344CB8AC3E}">
        <p14:creationId xmlns:p14="http://schemas.microsoft.com/office/powerpoint/2010/main" val="875528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grpSp>
        <p:nvGrpSpPr>
          <p:cNvPr id="115736" name="Group 24"/>
          <p:cNvGrpSpPr>
            <a:grpSpLocks/>
          </p:cNvGrpSpPr>
          <p:nvPr/>
        </p:nvGrpSpPr>
        <p:grpSpPr bwMode="auto">
          <a:xfrm>
            <a:off x="3649663" y="2139950"/>
            <a:ext cx="1844675" cy="2211388"/>
            <a:chOff x="2299" y="1348"/>
            <a:chExt cx="1162" cy="1393"/>
          </a:xfrm>
        </p:grpSpPr>
        <p:sp>
          <p:nvSpPr>
            <p:cNvPr id="115731" name="Rectangle 19" descr="20%"/>
            <p:cNvSpPr>
              <a:spLocks noChangeArrowheads="1"/>
            </p:cNvSpPr>
            <p:nvPr/>
          </p:nvSpPr>
          <p:spPr bwMode="auto">
            <a:xfrm>
              <a:off x="2299" y="1579"/>
              <a:ext cx="1162" cy="1162"/>
            </a:xfrm>
            <a:prstGeom prst="rect">
              <a:avLst/>
            </a:prstGeom>
            <a:pattFill prst="pct20">
              <a:fgClr>
                <a:srgbClr val="FF00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32" name="Text Box 20"/>
            <p:cNvSpPr txBox="1">
              <a:spLocks noChangeArrowheads="1"/>
            </p:cNvSpPr>
            <p:nvPr/>
          </p:nvSpPr>
          <p:spPr bwMode="auto">
            <a:xfrm>
              <a:off x="2532" y="1348"/>
              <a:ext cx="5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acrylic</a:t>
              </a:r>
            </a:p>
          </p:txBody>
        </p:sp>
      </p:grpSp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Reflective/Refractive boundaries </a:t>
            </a:r>
          </a:p>
        </p:txBody>
      </p:sp>
      <p:sp>
        <p:nvSpPr>
          <p:cNvPr id="115717" name="Line 5"/>
          <p:cNvSpPr>
            <a:spLocks noChangeShapeType="1"/>
          </p:cNvSpPr>
          <p:nvPr/>
        </p:nvSpPr>
        <p:spPr bwMode="auto">
          <a:xfrm>
            <a:off x="885825" y="2506663"/>
            <a:ext cx="2763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>
            <a:off x="5494338" y="2506663"/>
            <a:ext cx="276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0" name="Line 8"/>
          <p:cNvSpPr>
            <a:spLocks noChangeShapeType="1"/>
          </p:cNvSpPr>
          <p:nvPr/>
        </p:nvSpPr>
        <p:spPr bwMode="auto">
          <a:xfrm>
            <a:off x="885825" y="4351338"/>
            <a:ext cx="2763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1" name="Line 9"/>
          <p:cNvSpPr>
            <a:spLocks noChangeShapeType="1"/>
          </p:cNvSpPr>
          <p:nvPr/>
        </p:nvSpPr>
        <p:spPr bwMode="auto">
          <a:xfrm>
            <a:off x="5494338" y="4351338"/>
            <a:ext cx="276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9" name="Line 17"/>
          <p:cNvSpPr>
            <a:spLocks noChangeShapeType="1"/>
          </p:cNvSpPr>
          <p:nvPr/>
        </p:nvSpPr>
        <p:spPr bwMode="auto">
          <a:xfrm>
            <a:off x="3649663" y="2506663"/>
            <a:ext cx="1587" cy="184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0" name="Line 18"/>
          <p:cNvSpPr>
            <a:spLocks noChangeShapeType="1"/>
          </p:cNvSpPr>
          <p:nvPr/>
        </p:nvSpPr>
        <p:spPr bwMode="auto">
          <a:xfrm>
            <a:off x="5494338" y="2506663"/>
            <a:ext cx="1587" cy="184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3" name="Text Box 21"/>
          <p:cNvSpPr txBox="1">
            <a:spLocks noChangeArrowheads="1"/>
          </p:cNvSpPr>
          <p:nvPr/>
        </p:nvSpPr>
        <p:spPr bwMode="auto">
          <a:xfrm>
            <a:off x="2060575" y="2185988"/>
            <a:ext cx="123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Scintillator</a:t>
            </a:r>
          </a:p>
          <a:p>
            <a:pPr algn="ctr"/>
            <a:r>
              <a:rPr lang="en-US"/>
              <a:t>n = 1.58</a:t>
            </a:r>
          </a:p>
        </p:txBody>
      </p:sp>
      <p:sp>
        <p:nvSpPr>
          <p:cNvPr id="115734" name="Text Box 22"/>
          <p:cNvSpPr txBox="1">
            <a:spLocks noChangeArrowheads="1"/>
          </p:cNvSpPr>
          <p:nvPr/>
        </p:nvSpPr>
        <p:spPr bwMode="auto">
          <a:xfrm>
            <a:off x="6799263" y="2185988"/>
            <a:ext cx="126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PMT glass</a:t>
            </a:r>
          </a:p>
          <a:p>
            <a:pPr algn="ctr"/>
            <a:r>
              <a:rPr lang="en-US"/>
              <a:t>n = 1.5</a:t>
            </a:r>
          </a:p>
        </p:txBody>
      </p:sp>
    </p:spTree>
    <p:extLst>
      <p:ext uri="{BB962C8B-B14F-4D97-AF65-F5344CB8AC3E}">
        <p14:creationId xmlns:p14="http://schemas.microsoft.com/office/powerpoint/2010/main" val="1147198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grpSp>
        <p:nvGrpSpPr>
          <p:cNvPr id="115736" name="Group 24"/>
          <p:cNvGrpSpPr>
            <a:grpSpLocks/>
          </p:cNvGrpSpPr>
          <p:nvPr/>
        </p:nvGrpSpPr>
        <p:grpSpPr bwMode="auto">
          <a:xfrm>
            <a:off x="3649663" y="2139950"/>
            <a:ext cx="1844675" cy="2211388"/>
            <a:chOff x="2299" y="1348"/>
            <a:chExt cx="1162" cy="1393"/>
          </a:xfrm>
        </p:grpSpPr>
        <p:sp>
          <p:nvSpPr>
            <p:cNvPr id="115731" name="Rectangle 19" descr="20%"/>
            <p:cNvSpPr>
              <a:spLocks noChangeArrowheads="1"/>
            </p:cNvSpPr>
            <p:nvPr/>
          </p:nvSpPr>
          <p:spPr bwMode="auto">
            <a:xfrm>
              <a:off x="2299" y="1579"/>
              <a:ext cx="1162" cy="1162"/>
            </a:xfrm>
            <a:prstGeom prst="rect">
              <a:avLst/>
            </a:prstGeom>
            <a:pattFill prst="pct20">
              <a:fgClr>
                <a:srgbClr val="FF00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32" name="Text Box 20"/>
            <p:cNvSpPr txBox="1">
              <a:spLocks noChangeArrowheads="1"/>
            </p:cNvSpPr>
            <p:nvPr/>
          </p:nvSpPr>
          <p:spPr bwMode="auto">
            <a:xfrm>
              <a:off x="2532" y="1348"/>
              <a:ext cx="5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acrylic</a:t>
              </a:r>
            </a:p>
          </p:txBody>
        </p:sp>
      </p:grpSp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Reflective/Refractive boundaries </a:t>
            </a:r>
          </a:p>
        </p:txBody>
      </p:sp>
      <p:sp>
        <p:nvSpPr>
          <p:cNvPr id="115717" name="Line 5"/>
          <p:cNvSpPr>
            <a:spLocks noChangeShapeType="1"/>
          </p:cNvSpPr>
          <p:nvPr/>
        </p:nvSpPr>
        <p:spPr bwMode="auto">
          <a:xfrm>
            <a:off x="885825" y="2506663"/>
            <a:ext cx="2763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>
            <a:off x="5494338" y="2506663"/>
            <a:ext cx="276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0" name="Line 8"/>
          <p:cNvSpPr>
            <a:spLocks noChangeShapeType="1"/>
          </p:cNvSpPr>
          <p:nvPr/>
        </p:nvSpPr>
        <p:spPr bwMode="auto">
          <a:xfrm>
            <a:off x="885825" y="4351338"/>
            <a:ext cx="2763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1" name="Line 9"/>
          <p:cNvSpPr>
            <a:spLocks noChangeShapeType="1"/>
          </p:cNvSpPr>
          <p:nvPr/>
        </p:nvSpPr>
        <p:spPr bwMode="auto">
          <a:xfrm>
            <a:off x="5494338" y="4351338"/>
            <a:ext cx="276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5735" name="Group 23"/>
          <p:cNvGrpSpPr>
            <a:grpSpLocks/>
          </p:cNvGrpSpPr>
          <p:nvPr/>
        </p:nvGrpSpPr>
        <p:grpSpPr bwMode="auto">
          <a:xfrm>
            <a:off x="273050" y="2506663"/>
            <a:ext cx="7491413" cy="1844675"/>
            <a:chOff x="412" y="1579"/>
            <a:chExt cx="4719" cy="1162"/>
          </a:xfrm>
        </p:grpSpPr>
        <p:sp>
          <p:nvSpPr>
            <p:cNvPr id="115724" name="Line 12"/>
            <p:cNvSpPr>
              <a:spLocks noChangeShapeType="1"/>
            </p:cNvSpPr>
            <p:nvPr/>
          </p:nvSpPr>
          <p:spPr bwMode="auto">
            <a:xfrm>
              <a:off x="2299" y="1579"/>
              <a:ext cx="944" cy="11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25" name="Line 13"/>
            <p:cNvSpPr>
              <a:spLocks noChangeShapeType="1"/>
            </p:cNvSpPr>
            <p:nvPr/>
          </p:nvSpPr>
          <p:spPr bwMode="auto">
            <a:xfrm flipH="1">
              <a:off x="1356" y="1579"/>
              <a:ext cx="944" cy="11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26" name="Line 14"/>
            <p:cNvSpPr>
              <a:spLocks noChangeShapeType="1"/>
            </p:cNvSpPr>
            <p:nvPr/>
          </p:nvSpPr>
          <p:spPr bwMode="auto">
            <a:xfrm>
              <a:off x="4187" y="1579"/>
              <a:ext cx="944" cy="11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27" name="Line 15"/>
            <p:cNvSpPr>
              <a:spLocks noChangeShapeType="1"/>
            </p:cNvSpPr>
            <p:nvPr/>
          </p:nvSpPr>
          <p:spPr bwMode="auto">
            <a:xfrm>
              <a:off x="412" y="1579"/>
              <a:ext cx="944" cy="11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28" name="Line 16"/>
            <p:cNvSpPr>
              <a:spLocks noChangeShapeType="1"/>
            </p:cNvSpPr>
            <p:nvPr/>
          </p:nvSpPr>
          <p:spPr bwMode="auto">
            <a:xfrm flipH="1">
              <a:off x="3243" y="1579"/>
              <a:ext cx="944" cy="11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5729" name="Line 17"/>
          <p:cNvSpPr>
            <a:spLocks noChangeShapeType="1"/>
          </p:cNvSpPr>
          <p:nvPr/>
        </p:nvSpPr>
        <p:spPr bwMode="auto">
          <a:xfrm>
            <a:off x="3649663" y="2506663"/>
            <a:ext cx="1587" cy="184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0" name="Line 18"/>
          <p:cNvSpPr>
            <a:spLocks noChangeShapeType="1"/>
          </p:cNvSpPr>
          <p:nvPr/>
        </p:nvSpPr>
        <p:spPr bwMode="auto">
          <a:xfrm>
            <a:off x="5494338" y="2506663"/>
            <a:ext cx="1587" cy="184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3" name="Text Box 21"/>
          <p:cNvSpPr txBox="1">
            <a:spLocks noChangeArrowheads="1"/>
          </p:cNvSpPr>
          <p:nvPr/>
        </p:nvSpPr>
        <p:spPr bwMode="auto">
          <a:xfrm>
            <a:off x="2060575" y="2185988"/>
            <a:ext cx="123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Scintillator</a:t>
            </a:r>
          </a:p>
          <a:p>
            <a:pPr algn="ctr"/>
            <a:r>
              <a:rPr lang="en-US"/>
              <a:t>n = 1.58</a:t>
            </a:r>
          </a:p>
        </p:txBody>
      </p:sp>
      <p:sp>
        <p:nvSpPr>
          <p:cNvPr id="115734" name="Text Box 22"/>
          <p:cNvSpPr txBox="1">
            <a:spLocks noChangeArrowheads="1"/>
          </p:cNvSpPr>
          <p:nvPr/>
        </p:nvSpPr>
        <p:spPr bwMode="auto">
          <a:xfrm>
            <a:off x="6799263" y="2185988"/>
            <a:ext cx="126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PMT glass</a:t>
            </a:r>
          </a:p>
          <a:p>
            <a:pPr algn="ctr"/>
            <a:r>
              <a:rPr lang="en-US"/>
              <a:t>n = 1.5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17790" name="Rectangle 30"/>
          <p:cNvSpPr>
            <a:spLocks noChangeArrowheads="1"/>
          </p:cNvSpPr>
          <p:nvPr/>
        </p:nvSpPr>
        <p:spPr bwMode="auto">
          <a:xfrm>
            <a:off x="3651250" y="2506663"/>
            <a:ext cx="1844675" cy="18415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91" name="Text Box 31"/>
          <p:cNvSpPr txBox="1">
            <a:spLocks noChangeArrowheads="1"/>
          </p:cNvSpPr>
          <p:nvPr/>
        </p:nvSpPr>
        <p:spPr bwMode="auto">
          <a:xfrm>
            <a:off x="4095069" y="1973309"/>
            <a:ext cx="787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mirror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Reflective/Refractive boundaries</a:t>
            </a:r>
          </a:p>
        </p:txBody>
      </p:sp>
      <p:grpSp>
        <p:nvGrpSpPr>
          <p:cNvPr id="117794" name="Group 34"/>
          <p:cNvGrpSpPr>
            <a:grpSpLocks/>
          </p:cNvGrpSpPr>
          <p:nvPr/>
        </p:nvGrpSpPr>
        <p:grpSpPr bwMode="auto">
          <a:xfrm>
            <a:off x="885825" y="2185988"/>
            <a:ext cx="7372350" cy="2165350"/>
            <a:chOff x="558" y="1377"/>
            <a:chExt cx="4644" cy="1364"/>
          </a:xfrm>
        </p:grpSpPr>
        <p:sp>
          <p:nvSpPr>
            <p:cNvPr id="117768" name="Line 8"/>
            <p:cNvSpPr>
              <a:spLocks noChangeShapeType="1"/>
            </p:cNvSpPr>
            <p:nvPr/>
          </p:nvSpPr>
          <p:spPr bwMode="auto">
            <a:xfrm>
              <a:off x="558" y="1579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69" name="Line 9"/>
            <p:cNvSpPr>
              <a:spLocks noChangeShapeType="1"/>
            </p:cNvSpPr>
            <p:nvPr/>
          </p:nvSpPr>
          <p:spPr bwMode="auto">
            <a:xfrm>
              <a:off x="3461" y="1579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70" name="Line 10"/>
            <p:cNvSpPr>
              <a:spLocks noChangeShapeType="1"/>
            </p:cNvSpPr>
            <p:nvPr/>
          </p:nvSpPr>
          <p:spPr bwMode="auto">
            <a:xfrm>
              <a:off x="558" y="2741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71" name="Line 11"/>
            <p:cNvSpPr>
              <a:spLocks noChangeShapeType="1"/>
            </p:cNvSpPr>
            <p:nvPr/>
          </p:nvSpPr>
          <p:spPr bwMode="auto">
            <a:xfrm>
              <a:off x="3461" y="2741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78" name="Line 18"/>
            <p:cNvSpPr>
              <a:spLocks noChangeShapeType="1"/>
            </p:cNvSpPr>
            <p:nvPr/>
          </p:nvSpPr>
          <p:spPr bwMode="auto">
            <a:xfrm>
              <a:off x="2299" y="1579"/>
              <a:ext cx="1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79" name="Line 19"/>
            <p:cNvSpPr>
              <a:spLocks noChangeShapeType="1"/>
            </p:cNvSpPr>
            <p:nvPr/>
          </p:nvSpPr>
          <p:spPr bwMode="auto">
            <a:xfrm>
              <a:off x="3461" y="1579"/>
              <a:ext cx="1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0" name="Text Box 20"/>
            <p:cNvSpPr txBox="1">
              <a:spLocks noChangeArrowheads="1"/>
            </p:cNvSpPr>
            <p:nvPr/>
          </p:nvSpPr>
          <p:spPr bwMode="auto">
            <a:xfrm>
              <a:off x="1298" y="1377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Scintillator</a:t>
              </a:r>
            </a:p>
            <a:p>
              <a:pPr algn="ctr"/>
              <a:r>
                <a:rPr lang="en-US"/>
                <a:t>n = 1.58</a:t>
              </a:r>
            </a:p>
          </p:txBody>
        </p:sp>
        <p:sp>
          <p:nvSpPr>
            <p:cNvPr id="117781" name="Text Box 21"/>
            <p:cNvSpPr txBox="1">
              <a:spLocks noChangeArrowheads="1"/>
            </p:cNvSpPr>
            <p:nvPr/>
          </p:nvSpPr>
          <p:spPr bwMode="auto">
            <a:xfrm>
              <a:off x="3391" y="1377"/>
              <a:ext cx="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PMT glass</a:t>
              </a:r>
            </a:p>
            <a:p>
              <a:pPr algn="ctr"/>
              <a:r>
                <a:rPr lang="en-US"/>
                <a:t>n = 1.5</a:t>
              </a:r>
            </a:p>
          </p:txBody>
        </p:sp>
      </p:grpSp>
      <p:grpSp>
        <p:nvGrpSpPr>
          <p:cNvPr id="117797" name="Group 37"/>
          <p:cNvGrpSpPr>
            <a:grpSpLocks/>
          </p:cNvGrpSpPr>
          <p:nvPr/>
        </p:nvGrpSpPr>
        <p:grpSpPr bwMode="auto">
          <a:xfrm>
            <a:off x="469900" y="2506663"/>
            <a:ext cx="8216900" cy="1844675"/>
            <a:chOff x="296" y="1579"/>
            <a:chExt cx="5176" cy="1162"/>
          </a:xfrm>
        </p:grpSpPr>
        <p:sp>
          <p:nvSpPr>
            <p:cNvPr id="117782" name="Line 22"/>
            <p:cNvSpPr>
              <a:spLocks noChangeShapeType="1"/>
            </p:cNvSpPr>
            <p:nvPr/>
          </p:nvSpPr>
          <p:spPr bwMode="auto">
            <a:xfrm flipV="1">
              <a:off x="2299" y="1579"/>
              <a:ext cx="484" cy="5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3" name="Line 23"/>
            <p:cNvSpPr>
              <a:spLocks noChangeShapeType="1"/>
            </p:cNvSpPr>
            <p:nvPr/>
          </p:nvSpPr>
          <p:spPr bwMode="auto">
            <a:xfrm>
              <a:off x="2783" y="1579"/>
              <a:ext cx="679" cy="87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4" name="Line 24"/>
            <p:cNvSpPr>
              <a:spLocks noChangeShapeType="1"/>
            </p:cNvSpPr>
            <p:nvPr/>
          </p:nvSpPr>
          <p:spPr bwMode="auto">
            <a:xfrm flipH="1">
              <a:off x="1298" y="2160"/>
              <a:ext cx="1002" cy="5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5" name="Line 25"/>
            <p:cNvSpPr>
              <a:spLocks noChangeShapeType="1"/>
            </p:cNvSpPr>
            <p:nvPr/>
          </p:nvSpPr>
          <p:spPr bwMode="auto">
            <a:xfrm>
              <a:off x="296" y="2159"/>
              <a:ext cx="1002" cy="5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6" name="Line 26"/>
            <p:cNvSpPr>
              <a:spLocks noChangeShapeType="1"/>
            </p:cNvSpPr>
            <p:nvPr/>
          </p:nvSpPr>
          <p:spPr bwMode="auto">
            <a:xfrm>
              <a:off x="3462" y="2449"/>
              <a:ext cx="507" cy="2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7" name="Line 27"/>
            <p:cNvSpPr>
              <a:spLocks noChangeShapeType="1"/>
            </p:cNvSpPr>
            <p:nvPr/>
          </p:nvSpPr>
          <p:spPr bwMode="auto">
            <a:xfrm flipH="1">
              <a:off x="3969" y="1870"/>
              <a:ext cx="1503" cy="86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7788" name="Line 28"/>
          <p:cNvSpPr>
            <a:spLocks noChangeShapeType="1"/>
          </p:cNvSpPr>
          <p:nvPr/>
        </p:nvSpPr>
        <p:spPr bwMode="auto">
          <a:xfrm flipV="1">
            <a:off x="3073400" y="3427413"/>
            <a:ext cx="10763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9" name="Line 29"/>
          <p:cNvSpPr>
            <a:spLocks noChangeShapeType="1"/>
          </p:cNvSpPr>
          <p:nvPr/>
        </p:nvSpPr>
        <p:spPr bwMode="auto">
          <a:xfrm flipV="1">
            <a:off x="4957763" y="3886200"/>
            <a:ext cx="10763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367339" y="3361793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Air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17790" name="Rectangle 30"/>
          <p:cNvSpPr>
            <a:spLocks noChangeArrowheads="1"/>
          </p:cNvSpPr>
          <p:nvPr/>
        </p:nvSpPr>
        <p:spPr bwMode="auto">
          <a:xfrm>
            <a:off x="3651250" y="2506663"/>
            <a:ext cx="1844675" cy="18415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91" name="Text Box 31"/>
          <p:cNvSpPr txBox="1">
            <a:spLocks noChangeArrowheads="1"/>
          </p:cNvSpPr>
          <p:nvPr/>
        </p:nvSpPr>
        <p:spPr bwMode="auto">
          <a:xfrm>
            <a:off x="4095069" y="1973309"/>
            <a:ext cx="787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mirror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Reflective/Refractive boundaries</a:t>
            </a:r>
          </a:p>
        </p:txBody>
      </p:sp>
      <p:grpSp>
        <p:nvGrpSpPr>
          <p:cNvPr id="117794" name="Group 34"/>
          <p:cNvGrpSpPr>
            <a:grpSpLocks/>
          </p:cNvGrpSpPr>
          <p:nvPr/>
        </p:nvGrpSpPr>
        <p:grpSpPr bwMode="auto">
          <a:xfrm>
            <a:off x="885825" y="2185988"/>
            <a:ext cx="7372350" cy="2165350"/>
            <a:chOff x="558" y="1377"/>
            <a:chExt cx="4644" cy="1364"/>
          </a:xfrm>
        </p:grpSpPr>
        <p:sp>
          <p:nvSpPr>
            <p:cNvPr id="117768" name="Line 8"/>
            <p:cNvSpPr>
              <a:spLocks noChangeShapeType="1"/>
            </p:cNvSpPr>
            <p:nvPr/>
          </p:nvSpPr>
          <p:spPr bwMode="auto">
            <a:xfrm>
              <a:off x="558" y="1579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69" name="Line 9"/>
            <p:cNvSpPr>
              <a:spLocks noChangeShapeType="1"/>
            </p:cNvSpPr>
            <p:nvPr/>
          </p:nvSpPr>
          <p:spPr bwMode="auto">
            <a:xfrm>
              <a:off x="3461" y="1579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70" name="Line 10"/>
            <p:cNvSpPr>
              <a:spLocks noChangeShapeType="1"/>
            </p:cNvSpPr>
            <p:nvPr/>
          </p:nvSpPr>
          <p:spPr bwMode="auto">
            <a:xfrm>
              <a:off x="558" y="2741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71" name="Line 11"/>
            <p:cNvSpPr>
              <a:spLocks noChangeShapeType="1"/>
            </p:cNvSpPr>
            <p:nvPr/>
          </p:nvSpPr>
          <p:spPr bwMode="auto">
            <a:xfrm>
              <a:off x="3461" y="2741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78" name="Line 18"/>
            <p:cNvSpPr>
              <a:spLocks noChangeShapeType="1"/>
            </p:cNvSpPr>
            <p:nvPr/>
          </p:nvSpPr>
          <p:spPr bwMode="auto">
            <a:xfrm>
              <a:off x="2299" y="1579"/>
              <a:ext cx="1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79" name="Line 19"/>
            <p:cNvSpPr>
              <a:spLocks noChangeShapeType="1"/>
            </p:cNvSpPr>
            <p:nvPr/>
          </p:nvSpPr>
          <p:spPr bwMode="auto">
            <a:xfrm>
              <a:off x="3461" y="1579"/>
              <a:ext cx="1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0" name="Text Box 20"/>
            <p:cNvSpPr txBox="1">
              <a:spLocks noChangeArrowheads="1"/>
            </p:cNvSpPr>
            <p:nvPr/>
          </p:nvSpPr>
          <p:spPr bwMode="auto">
            <a:xfrm>
              <a:off x="1298" y="1377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Scintillator</a:t>
              </a:r>
            </a:p>
            <a:p>
              <a:pPr algn="ctr"/>
              <a:r>
                <a:rPr lang="en-US"/>
                <a:t>n = 1.58</a:t>
              </a:r>
            </a:p>
          </p:txBody>
        </p:sp>
        <p:sp>
          <p:nvSpPr>
            <p:cNvPr id="117781" name="Text Box 21"/>
            <p:cNvSpPr txBox="1">
              <a:spLocks noChangeArrowheads="1"/>
            </p:cNvSpPr>
            <p:nvPr/>
          </p:nvSpPr>
          <p:spPr bwMode="auto">
            <a:xfrm>
              <a:off x="3391" y="1377"/>
              <a:ext cx="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PMT glass</a:t>
              </a:r>
            </a:p>
            <a:p>
              <a:pPr algn="ctr"/>
              <a:r>
                <a:rPr lang="en-US"/>
                <a:t>n = 1.5</a:t>
              </a:r>
            </a:p>
          </p:txBody>
        </p:sp>
      </p:grpSp>
      <p:grpSp>
        <p:nvGrpSpPr>
          <p:cNvPr id="117797" name="Group 37"/>
          <p:cNvGrpSpPr>
            <a:grpSpLocks/>
          </p:cNvGrpSpPr>
          <p:nvPr/>
        </p:nvGrpSpPr>
        <p:grpSpPr bwMode="auto">
          <a:xfrm>
            <a:off x="469900" y="2506663"/>
            <a:ext cx="8216900" cy="1844675"/>
            <a:chOff x="296" y="1579"/>
            <a:chExt cx="5176" cy="1162"/>
          </a:xfrm>
        </p:grpSpPr>
        <p:sp>
          <p:nvSpPr>
            <p:cNvPr id="117782" name="Line 22"/>
            <p:cNvSpPr>
              <a:spLocks noChangeShapeType="1"/>
            </p:cNvSpPr>
            <p:nvPr/>
          </p:nvSpPr>
          <p:spPr bwMode="auto">
            <a:xfrm flipV="1">
              <a:off x="2299" y="1579"/>
              <a:ext cx="484" cy="5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3" name="Line 23"/>
            <p:cNvSpPr>
              <a:spLocks noChangeShapeType="1"/>
            </p:cNvSpPr>
            <p:nvPr/>
          </p:nvSpPr>
          <p:spPr bwMode="auto">
            <a:xfrm>
              <a:off x="2783" y="1579"/>
              <a:ext cx="679" cy="87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4" name="Line 24"/>
            <p:cNvSpPr>
              <a:spLocks noChangeShapeType="1"/>
            </p:cNvSpPr>
            <p:nvPr/>
          </p:nvSpPr>
          <p:spPr bwMode="auto">
            <a:xfrm flipH="1">
              <a:off x="1298" y="2160"/>
              <a:ext cx="1002" cy="5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5" name="Line 25"/>
            <p:cNvSpPr>
              <a:spLocks noChangeShapeType="1"/>
            </p:cNvSpPr>
            <p:nvPr/>
          </p:nvSpPr>
          <p:spPr bwMode="auto">
            <a:xfrm>
              <a:off x="296" y="2159"/>
              <a:ext cx="1002" cy="5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6" name="Line 26"/>
            <p:cNvSpPr>
              <a:spLocks noChangeShapeType="1"/>
            </p:cNvSpPr>
            <p:nvPr/>
          </p:nvSpPr>
          <p:spPr bwMode="auto">
            <a:xfrm>
              <a:off x="3462" y="2449"/>
              <a:ext cx="507" cy="2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7" name="Line 27"/>
            <p:cNvSpPr>
              <a:spLocks noChangeShapeType="1"/>
            </p:cNvSpPr>
            <p:nvPr/>
          </p:nvSpPr>
          <p:spPr bwMode="auto">
            <a:xfrm flipH="1">
              <a:off x="3969" y="1870"/>
              <a:ext cx="1503" cy="86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7788" name="Line 28"/>
          <p:cNvSpPr>
            <a:spLocks noChangeShapeType="1"/>
          </p:cNvSpPr>
          <p:nvPr/>
        </p:nvSpPr>
        <p:spPr bwMode="auto">
          <a:xfrm flipV="1">
            <a:off x="3073400" y="3427413"/>
            <a:ext cx="10763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9" name="Line 29"/>
          <p:cNvSpPr>
            <a:spLocks noChangeShapeType="1"/>
          </p:cNvSpPr>
          <p:nvPr/>
        </p:nvSpPr>
        <p:spPr bwMode="auto">
          <a:xfrm flipV="1">
            <a:off x="4957763" y="3886200"/>
            <a:ext cx="10763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046288" y="2506663"/>
            <a:ext cx="4155614" cy="3634820"/>
            <a:chOff x="2046288" y="2506663"/>
            <a:chExt cx="4155614" cy="3634820"/>
          </a:xfrm>
        </p:grpSpPr>
        <p:sp>
          <p:nvSpPr>
            <p:cNvPr id="117796" name="Text Box 36"/>
            <p:cNvSpPr txBox="1">
              <a:spLocks noChangeArrowheads="1"/>
            </p:cNvSpPr>
            <p:nvPr/>
          </p:nvSpPr>
          <p:spPr bwMode="auto">
            <a:xfrm>
              <a:off x="2668588" y="5772151"/>
              <a:ext cx="35333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</a:rPr>
                <a:t>(reflectance at normal incidence)</a:t>
              </a:r>
            </a:p>
          </p:txBody>
        </p:sp>
        <p:sp>
          <p:nvSpPr>
            <p:cNvPr id="117801" name="Line 41"/>
            <p:cNvSpPr>
              <a:spLocks noChangeShapeType="1"/>
            </p:cNvSpPr>
            <p:nvPr/>
          </p:nvSpPr>
          <p:spPr bwMode="auto">
            <a:xfrm flipH="1" flipV="1">
              <a:off x="2046288" y="2506663"/>
              <a:ext cx="1590675" cy="922338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08" name="Line 48"/>
            <p:cNvSpPr>
              <a:spLocks noChangeShapeType="1"/>
            </p:cNvSpPr>
            <p:nvPr/>
          </p:nvSpPr>
          <p:spPr bwMode="auto">
            <a:xfrm flipV="1">
              <a:off x="4957763" y="3886201"/>
              <a:ext cx="538163" cy="66040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3" name="Picture 32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0862" y="4765820"/>
              <a:ext cx="3554412" cy="763363"/>
            </a:xfrm>
            <a:prstGeom prst="rect">
              <a:avLst/>
            </a:prstGeom>
          </p:spPr>
        </p:pic>
      </p:grp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367339" y="3361793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Air</a:t>
            </a:r>
          </a:p>
        </p:txBody>
      </p:sp>
    </p:spTree>
    <p:extLst>
      <p:ext uri="{BB962C8B-B14F-4D97-AF65-F5344CB8AC3E}">
        <p14:creationId xmlns:p14="http://schemas.microsoft.com/office/powerpoint/2010/main" val="792122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Reflective/Refractive boundaries</a:t>
            </a:r>
          </a:p>
        </p:txBody>
      </p:sp>
      <p:grpSp>
        <p:nvGrpSpPr>
          <p:cNvPr id="119813" name="Group 5"/>
          <p:cNvGrpSpPr>
            <a:grpSpLocks/>
          </p:cNvGrpSpPr>
          <p:nvPr/>
        </p:nvGrpSpPr>
        <p:grpSpPr bwMode="auto">
          <a:xfrm>
            <a:off x="885825" y="2185988"/>
            <a:ext cx="7372350" cy="2165350"/>
            <a:chOff x="558" y="1377"/>
            <a:chExt cx="4644" cy="1364"/>
          </a:xfrm>
        </p:grpSpPr>
        <p:sp>
          <p:nvSpPr>
            <p:cNvPr id="119814" name="Line 6"/>
            <p:cNvSpPr>
              <a:spLocks noChangeShapeType="1"/>
            </p:cNvSpPr>
            <p:nvPr/>
          </p:nvSpPr>
          <p:spPr bwMode="auto">
            <a:xfrm>
              <a:off x="558" y="1579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5" name="Line 7"/>
            <p:cNvSpPr>
              <a:spLocks noChangeShapeType="1"/>
            </p:cNvSpPr>
            <p:nvPr/>
          </p:nvSpPr>
          <p:spPr bwMode="auto">
            <a:xfrm>
              <a:off x="3461" y="1579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6" name="Line 8"/>
            <p:cNvSpPr>
              <a:spLocks noChangeShapeType="1"/>
            </p:cNvSpPr>
            <p:nvPr/>
          </p:nvSpPr>
          <p:spPr bwMode="auto">
            <a:xfrm>
              <a:off x="558" y="2741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7" name="Line 9"/>
            <p:cNvSpPr>
              <a:spLocks noChangeShapeType="1"/>
            </p:cNvSpPr>
            <p:nvPr/>
          </p:nvSpPr>
          <p:spPr bwMode="auto">
            <a:xfrm>
              <a:off x="3461" y="2741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8" name="Line 10"/>
            <p:cNvSpPr>
              <a:spLocks noChangeShapeType="1"/>
            </p:cNvSpPr>
            <p:nvPr/>
          </p:nvSpPr>
          <p:spPr bwMode="auto">
            <a:xfrm>
              <a:off x="2299" y="1579"/>
              <a:ext cx="1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9" name="Line 11"/>
            <p:cNvSpPr>
              <a:spLocks noChangeShapeType="1"/>
            </p:cNvSpPr>
            <p:nvPr/>
          </p:nvSpPr>
          <p:spPr bwMode="auto">
            <a:xfrm>
              <a:off x="3461" y="1579"/>
              <a:ext cx="1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20" name="Text Box 12"/>
            <p:cNvSpPr txBox="1">
              <a:spLocks noChangeArrowheads="1"/>
            </p:cNvSpPr>
            <p:nvPr/>
          </p:nvSpPr>
          <p:spPr bwMode="auto">
            <a:xfrm>
              <a:off x="1298" y="1377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Scintillator</a:t>
              </a:r>
            </a:p>
            <a:p>
              <a:pPr algn="ctr"/>
              <a:r>
                <a:rPr lang="en-US"/>
                <a:t>n = 1.58</a:t>
              </a:r>
            </a:p>
          </p:txBody>
        </p:sp>
        <p:sp>
          <p:nvSpPr>
            <p:cNvPr id="119821" name="Text Box 13"/>
            <p:cNvSpPr txBox="1">
              <a:spLocks noChangeArrowheads="1"/>
            </p:cNvSpPr>
            <p:nvPr/>
          </p:nvSpPr>
          <p:spPr bwMode="auto">
            <a:xfrm>
              <a:off x="3391" y="1377"/>
              <a:ext cx="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PMT glass</a:t>
              </a:r>
            </a:p>
            <a:p>
              <a:pPr algn="ctr"/>
              <a:r>
                <a:rPr lang="en-US"/>
                <a:t>n = 1.5</a:t>
              </a:r>
            </a:p>
          </p:txBody>
        </p:sp>
      </p:grpSp>
      <p:grpSp>
        <p:nvGrpSpPr>
          <p:cNvPr id="119822" name="Group 14"/>
          <p:cNvGrpSpPr>
            <a:grpSpLocks/>
          </p:cNvGrpSpPr>
          <p:nvPr/>
        </p:nvGrpSpPr>
        <p:grpSpPr bwMode="auto">
          <a:xfrm>
            <a:off x="3651250" y="1417638"/>
            <a:ext cx="1844675" cy="2930525"/>
            <a:chOff x="2300" y="893"/>
            <a:chExt cx="1162" cy="1846"/>
          </a:xfrm>
        </p:grpSpPr>
        <p:sp>
          <p:nvSpPr>
            <p:cNvPr id="119823" name="Rectangle 15"/>
            <p:cNvSpPr>
              <a:spLocks noChangeArrowheads="1"/>
            </p:cNvSpPr>
            <p:nvPr/>
          </p:nvSpPr>
          <p:spPr bwMode="auto">
            <a:xfrm>
              <a:off x="2300" y="1579"/>
              <a:ext cx="1162" cy="11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24" name="Text Box 16"/>
            <p:cNvSpPr txBox="1">
              <a:spLocks noChangeArrowheads="1"/>
            </p:cNvSpPr>
            <p:nvPr/>
          </p:nvSpPr>
          <p:spPr bwMode="auto">
            <a:xfrm>
              <a:off x="2761" y="893"/>
              <a:ext cx="276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r>
                <a:rPr lang="en-US"/>
                <a:t>air</a:t>
              </a:r>
            </a:p>
            <a:p>
              <a:pPr algn="ctr"/>
              <a:endParaRPr lang="en-US"/>
            </a:p>
          </p:txBody>
        </p:sp>
      </p:grpSp>
      <p:sp>
        <p:nvSpPr>
          <p:cNvPr id="119831" name="Line 23"/>
          <p:cNvSpPr>
            <a:spLocks noChangeShapeType="1"/>
          </p:cNvSpPr>
          <p:nvPr/>
        </p:nvSpPr>
        <p:spPr bwMode="auto">
          <a:xfrm flipV="1">
            <a:off x="3073400" y="3198813"/>
            <a:ext cx="10763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Elton Smith / Scintillation Detectors</a:t>
            </a:r>
          </a:p>
        </p:txBody>
      </p:sp>
      <p:sp>
        <p:nvSpPr>
          <p:cNvPr id="206859" name="Rectangle 11"/>
          <p:cNvSpPr>
            <a:spLocks noChangeArrowheads="1"/>
          </p:cNvSpPr>
          <p:nvPr/>
        </p:nvSpPr>
        <p:spPr bwMode="auto">
          <a:xfrm>
            <a:off x="906463" y="1089025"/>
            <a:ext cx="3538537" cy="2787650"/>
          </a:xfrm>
          <a:prstGeom prst="rect">
            <a:avLst/>
          </a:prstGeom>
          <a:solidFill>
            <a:srgbClr val="CCFFFF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06854" name="Line 6"/>
          <p:cNvSpPr>
            <a:spLocks noChangeShapeType="1"/>
          </p:cNvSpPr>
          <p:nvPr/>
        </p:nvSpPr>
        <p:spPr bwMode="auto">
          <a:xfrm rot="2839593">
            <a:off x="4192588" y="1192212"/>
            <a:ext cx="496888" cy="4365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5" name="Arc 7"/>
          <p:cNvSpPr>
            <a:spLocks/>
          </p:cNvSpPr>
          <p:nvPr/>
        </p:nvSpPr>
        <p:spPr bwMode="auto">
          <a:xfrm flipH="1">
            <a:off x="1989138" y="1411288"/>
            <a:ext cx="2493962" cy="24939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6" name="Line 8"/>
          <p:cNvSpPr>
            <a:spLocks noChangeShapeType="1"/>
          </p:cNvSpPr>
          <p:nvPr/>
        </p:nvSpPr>
        <p:spPr bwMode="auto">
          <a:xfrm rot="8239593">
            <a:off x="1746250" y="3657600"/>
            <a:ext cx="496888" cy="4365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7" name="Line 9"/>
          <p:cNvSpPr>
            <a:spLocks noChangeShapeType="1"/>
          </p:cNvSpPr>
          <p:nvPr/>
        </p:nvSpPr>
        <p:spPr bwMode="auto">
          <a:xfrm>
            <a:off x="1989138" y="3905250"/>
            <a:ext cx="0" cy="1035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8" name="Line 10"/>
          <p:cNvSpPr>
            <a:spLocks noChangeShapeType="1"/>
          </p:cNvSpPr>
          <p:nvPr/>
        </p:nvSpPr>
        <p:spPr bwMode="auto">
          <a:xfrm rot="5400000">
            <a:off x="4986338" y="898525"/>
            <a:ext cx="0" cy="1035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61" name="Text Box 13"/>
          <p:cNvSpPr txBox="1">
            <a:spLocks noChangeArrowheads="1"/>
          </p:cNvSpPr>
          <p:nvPr/>
        </p:nvSpPr>
        <p:spPr bwMode="auto">
          <a:xfrm>
            <a:off x="1001713" y="1282700"/>
            <a:ext cx="16002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 field ~ 5/3 T</a:t>
            </a:r>
          </a:p>
        </p:txBody>
      </p:sp>
      <p:grpSp>
        <p:nvGrpSpPr>
          <p:cNvPr id="206866" name="Group 18"/>
          <p:cNvGrpSpPr>
            <a:grpSpLocks/>
          </p:cNvGrpSpPr>
          <p:nvPr/>
        </p:nvGrpSpPr>
        <p:grpSpPr bwMode="auto">
          <a:xfrm>
            <a:off x="1547813" y="1665288"/>
            <a:ext cx="266700" cy="268287"/>
            <a:chOff x="3461" y="2163"/>
            <a:chExt cx="587" cy="587"/>
          </a:xfrm>
        </p:grpSpPr>
        <p:sp>
          <p:nvSpPr>
            <p:cNvPr id="206867" name="Oval 19"/>
            <p:cNvSpPr>
              <a:spLocks noChangeArrowheads="1"/>
            </p:cNvSpPr>
            <p:nvPr/>
          </p:nvSpPr>
          <p:spPr bwMode="auto">
            <a:xfrm>
              <a:off x="3461" y="2163"/>
              <a:ext cx="587" cy="58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68" name="Line 20"/>
            <p:cNvSpPr>
              <a:spLocks noChangeShapeType="1"/>
            </p:cNvSpPr>
            <p:nvPr/>
          </p:nvSpPr>
          <p:spPr bwMode="auto">
            <a:xfrm flipH="1">
              <a:off x="3560" y="2245"/>
              <a:ext cx="406" cy="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69" name="Line 21"/>
            <p:cNvSpPr>
              <a:spLocks noChangeShapeType="1"/>
            </p:cNvSpPr>
            <p:nvPr/>
          </p:nvSpPr>
          <p:spPr bwMode="auto">
            <a:xfrm rot="5400000" flipH="1">
              <a:off x="3526" y="2256"/>
              <a:ext cx="423" cy="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6870" name="Oval 22"/>
          <p:cNvSpPr>
            <a:spLocks noChangeArrowheads="1"/>
          </p:cNvSpPr>
          <p:nvPr/>
        </p:nvSpPr>
        <p:spPr bwMode="auto">
          <a:xfrm>
            <a:off x="1985963" y="1408113"/>
            <a:ext cx="4953000" cy="4926012"/>
          </a:xfrm>
          <a:prstGeom prst="ellips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71" name="Line 23"/>
          <p:cNvSpPr>
            <a:spLocks noChangeShapeType="1"/>
          </p:cNvSpPr>
          <p:nvPr/>
        </p:nvSpPr>
        <p:spPr bwMode="auto">
          <a:xfrm flipV="1">
            <a:off x="4419600" y="2211388"/>
            <a:ext cx="1863725" cy="167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72" name="Text Box 24"/>
          <p:cNvSpPr txBox="1">
            <a:spLocks noChangeArrowheads="1"/>
          </p:cNvSpPr>
          <p:nvPr/>
        </p:nvSpPr>
        <p:spPr bwMode="auto">
          <a:xfrm>
            <a:off x="5311775" y="3182938"/>
            <a:ext cx="92710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 = 3m</a:t>
            </a:r>
          </a:p>
        </p:txBody>
      </p:sp>
      <p:sp>
        <p:nvSpPr>
          <p:cNvPr id="206873" name="Text Box 25"/>
          <p:cNvSpPr txBox="1">
            <a:spLocks noChangeArrowheads="1"/>
          </p:cNvSpPr>
          <p:nvPr/>
        </p:nvSpPr>
        <p:spPr bwMode="auto">
          <a:xfrm>
            <a:off x="3109913" y="1971675"/>
            <a:ext cx="22034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 = </a:t>
            </a:r>
            <a:r>
              <a:rPr lang="en-US">
                <a:ea typeface="Arial" pitchFamily="-112" charset="0"/>
                <a:cs typeface="Arial" pitchFamily="-112" charset="0"/>
              </a:rPr>
              <a:t>½ </a:t>
            </a:r>
            <a:r>
              <a:rPr lang="en-US">
                <a:latin typeface="Symbol" pitchFamily="-112" charset="2"/>
                <a:ea typeface="Arial" pitchFamily="-112" charset="0"/>
                <a:cs typeface="Arial" pitchFamily="-112" charset="0"/>
              </a:rPr>
              <a:t>p</a:t>
            </a:r>
            <a:r>
              <a:rPr lang="en-US">
                <a:ea typeface="Arial" pitchFamily="-112" charset="0"/>
                <a:cs typeface="Arial" pitchFamily="-112" charset="0"/>
              </a:rPr>
              <a:t> R = 4.71 m</a:t>
            </a:r>
            <a:r>
              <a:rPr lang="en-US">
                <a:solidFill>
                  <a:srgbClr val="FF0000"/>
                </a:solidFill>
                <a:ea typeface="Arial" pitchFamily="-112" charset="0"/>
                <a:cs typeface="Arial" pitchFamily="-112" charset="0"/>
              </a:rPr>
              <a:t> </a:t>
            </a:r>
          </a:p>
        </p:txBody>
      </p:sp>
      <p:sp>
        <p:nvSpPr>
          <p:cNvPr id="206874" name="Text Box 26"/>
          <p:cNvSpPr txBox="1">
            <a:spLocks noChangeArrowheads="1"/>
          </p:cNvSpPr>
          <p:nvPr/>
        </p:nvSpPr>
        <p:spPr bwMode="auto">
          <a:xfrm>
            <a:off x="5686425" y="1252538"/>
            <a:ext cx="2674938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0.3 B R = 1.5 GeV/c</a:t>
            </a:r>
            <a:r>
              <a:rPr lang="en-US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206881" name="Group 33"/>
          <p:cNvGrpSpPr>
            <a:grpSpLocks/>
          </p:cNvGrpSpPr>
          <p:nvPr/>
        </p:nvGrpSpPr>
        <p:grpSpPr bwMode="auto">
          <a:xfrm>
            <a:off x="3452813" y="4260850"/>
            <a:ext cx="2422525" cy="1338263"/>
            <a:chOff x="2363" y="3003"/>
            <a:chExt cx="1526" cy="843"/>
          </a:xfrm>
        </p:grpSpPr>
        <p:sp>
          <p:nvSpPr>
            <p:cNvPr id="206877" name="Text Box 29"/>
            <p:cNvSpPr txBox="1">
              <a:spLocks noChangeArrowheads="1"/>
            </p:cNvSpPr>
            <p:nvPr/>
          </p:nvSpPr>
          <p:spPr bwMode="auto">
            <a:xfrm>
              <a:off x="2388" y="3003"/>
              <a:ext cx="1493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t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</a:rPr>
                <a:t>p</a:t>
              </a:r>
              <a:r>
                <a:rPr lang="en-US">
                  <a:solidFill>
                    <a:srgbClr val="FF0000"/>
                  </a:solidFill>
                </a:rPr>
                <a:t> = L/</a:t>
              </a:r>
              <a:r>
                <a:rPr lang="en-US">
                  <a:solidFill>
                    <a:srgbClr val="FF0000"/>
                  </a:solidFill>
                  <a:latin typeface="Symbol" pitchFamily="-112" charset="2"/>
                  <a:ea typeface="Arial" pitchFamily="-112" charset="0"/>
                  <a:cs typeface="Arial" pitchFamily="-112" charset="0"/>
                </a:rPr>
                <a:t>b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  <a:ea typeface="Arial" pitchFamily="-112" charset="0"/>
                  <a:cs typeface="Arial" pitchFamily="-112" charset="0"/>
                </a:rPr>
                <a:t>p</a:t>
              </a:r>
              <a:r>
                <a:rPr lang="en-US">
                  <a:solidFill>
                    <a:srgbClr val="FF0000"/>
                  </a:solidFill>
                  <a:ea typeface="Arial" pitchFamily="-112" charset="0"/>
                  <a:cs typeface="Arial" pitchFamily="-112" charset="0"/>
                </a:rPr>
                <a:t>c  = 15.77 ns </a:t>
              </a:r>
            </a:p>
          </p:txBody>
        </p:sp>
        <p:sp>
          <p:nvSpPr>
            <p:cNvPr id="206878" name="Text Box 30"/>
            <p:cNvSpPr txBox="1">
              <a:spLocks noChangeArrowheads="1"/>
            </p:cNvSpPr>
            <p:nvPr/>
          </p:nvSpPr>
          <p:spPr bwMode="auto">
            <a:xfrm>
              <a:off x="2363" y="3317"/>
              <a:ext cx="1526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t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</a:rPr>
                <a:t>K</a:t>
              </a:r>
              <a:r>
                <a:rPr lang="en-US">
                  <a:solidFill>
                    <a:srgbClr val="FF0000"/>
                  </a:solidFill>
                </a:rPr>
                <a:t> = L/</a:t>
              </a:r>
              <a:r>
                <a:rPr lang="en-US">
                  <a:solidFill>
                    <a:srgbClr val="FF0000"/>
                  </a:solidFill>
                  <a:latin typeface="Symbol" pitchFamily="-112" charset="2"/>
                  <a:ea typeface="Arial" pitchFamily="-112" charset="0"/>
                  <a:cs typeface="Arial" pitchFamily="-112" charset="0"/>
                </a:rPr>
                <a:t>b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  <a:ea typeface="Arial" pitchFamily="-112" charset="0"/>
                  <a:cs typeface="Arial" pitchFamily="-112" charset="0"/>
                </a:rPr>
                <a:t>K</a:t>
              </a:r>
              <a:r>
                <a:rPr lang="en-US">
                  <a:solidFill>
                    <a:srgbClr val="FF0000"/>
                  </a:solidFill>
                  <a:ea typeface="Arial" pitchFamily="-112" charset="0"/>
                  <a:cs typeface="Arial" pitchFamily="-112" charset="0"/>
                </a:rPr>
                <a:t>c  = 16.53 ns </a:t>
              </a:r>
            </a:p>
          </p:txBody>
        </p:sp>
        <p:sp>
          <p:nvSpPr>
            <p:cNvPr id="206879" name="Text Box 31"/>
            <p:cNvSpPr txBox="1">
              <a:spLocks noChangeArrowheads="1"/>
            </p:cNvSpPr>
            <p:nvPr/>
          </p:nvSpPr>
          <p:spPr bwMode="auto">
            <a:xfrm>
              <a:off x="2377" y="3615"/>
              <a:ext cx="997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Symbol" pitchFamily="-112" charset="2"/>
                </a:rPr>
                <a:t>D</a:t>
              </a:r>
              <a:r>
                <a:rPr lang="en-US">
                  <a:solidFill>
                    <a:srgbClr val="FF0000"/>
                  </a:solidFill>
                </a:rPr>
                <a:t>t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</a:rPr>
                <a:t>p</a:t>
              </a:r>
              <a:r>
                <a:rPr lang="en-US" baseline="-25000">
                  <a:solidFill>
                    <a:srgbClr val="FF0000"/>
                  </a:solidFill>
                </a:rPr>
                <a:t>K</a:t>
              </a:r>
              <a:r>
                <a:rPr lang="en-US">
                  <a:solidFill>
                    <a:srgbClr val="FF0000"/>
                  </a:solidFill>
                </a:rPr>
                <a:t> = 0.76 ns</a:t>
              </a:r>
            </a:p>
          </p:txBody>
        </p:sp>
      </p:grpSp>
      <p:sp>
        <p:nvSpPr>
          <p:cNvPr id="206880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 basics</a:t>
            </a:r>
          </a:p>
        </p:txBody>
      </p:sp>
      <p:grpSp>
        <p:nvGrpSpPr>
          <p:cNvPr id="206884" name="Group 36"/>
          <p:cNvGrpSpPr>
            <a:grpSpLocks/>
          </p:cNvGrpSpPr>
          <p:nvPr/>
        </p:nvGrpSpPr>
        <p:grpSpPr bwMode="auto">
          <a:xfrm>
            <a:off x="1392238" y="2560638"/>
            <a:ext cx="2813050" cy="849312"/>
            <a:chOff x="877" y="1613"/>
            <a:chExt cx="1772" cy="535"/>
          </a:xfrm>
        </p:grpSpPr>
        <p:sp>
          <p:nvSpPr>
            <p:cNvPr id="206875" name="Text Box 27"/>
            <p:cNvSpPr txBox="1">
              <a:spLocks noChangeArrowheads="1"/>
            </p:cNvSpPr>
            <p:nvPr/>
          </p:nvSpPr>
          <p:spPr bwMode="auto">
            <a:xfrm>
              <a:off x="881" y="1613"/>
              <a:ext cx="1739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Symbol" pitchFamily="-112" charset="2"/>
                </a:rPr>
                <a:t>b</a:t>
              </a:r>
              <a:r>
                <a:rPr lang="en-US" baseline="-25000">
                  <a:latin typeface="Symbol" pitchFamily="-112" charset="2"/>
                </a:rPr>
                <a:t>p</a:t>
              </a:r>
              <a:r>
                <a:rPr lang="en-US"/>
                <a:t> = p/</a:t>
              </a:r>
              <a:r>
                <a:rPr lang="en-US">
                  <a:ea typeface="Arial" pitchFamily="-112" charset="0"/>
                  <a:cs typeface="Arial" pitchFamily="-112" charset="0"/>
                </a:rPr>
                <a:t>√p</a:t>
              </a:r>
              <a:r>
                <a:rPr lang="en-US" baseline="30000">
                  <a:ea typeface="Arial" pitchFamily="-112" charset="0"/>
                  <a:cs typeface="Arial" pitchFamily="-112" charset="0"/>
                </a:rPr>
                <a:t>2</a:t>
              </a:r>
              <a:r>
                <a:rPr lang="en-US">
                  <a:ea typeface="Arial" pitchFamily="-112" charset="0"/>
                  <a:cs typeface="Arial" pitchFamily="-112" charset="0"/>
                </a:rPr>
                <a:t>+m</a:t>
              </a:r>
              <a:r>
                <a:rPr lang="en-US" baseline="-25000">
                  <a:latin typeface="Symbol" pitchFamily="-112" charset="2"/>
                  <a:ea typeface="Arial" pitchFamily="-112" charset="0"/>
                  <a:cs typeface="Arial" pitchFamily="-112" charset="0"/>
                </a:rPr>
                <a:t>p</a:t>
              </a:r>
              <a:r>
                <a:rPr lang="en-US" baseline="30000">
                  <a:ea typeface="Arial" pitchFamily="-112" charset="0"/>
                  <a:cs typeface="Arial" pitchFamily="-112" charset="0"/>
                </a:rPr>
                <a:t>2</a:t>
              </a:r>
              <a:r>
                <a:rPr lang="en-US">
                  <a:ea typeface="Arial" pitchFamily="-112" charset="0"/>
                  <a:cs typeface="Arial" pitchFamily="-112" charset="0"/>
                </a:rPr>
                <a:t>  = 0.9957 </a:t>
              </a:r>
            </a:p>
          </p:txBody>
        </p:sp>
        <p:sp>
          <p:nvSpPr>
            <p:cNvPr id="206876" name="Text Box 28"/>
            <p:cNvSpPr txBox="1">
              <a:spLocks noChangeArrowheads="1"/>
            </p:cNvSpPr>
            <p:nvPr/>
          </p:nvSpPr>
          <p:spPr bwMode="auto">
            <a:xfrm>
              <a:off x="877" y="1917"/>
              <a:ext cx="1772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Symbol" pitchFamily="-112" charset="2"/>
                </a:rPr>
                <a:t>b</a:t>
              </a:r>
              <a:r>
                <a:rPr lang="en-US" baseline="-25000">
                  <a:latin typeface="Symbol" pitchFamily="-112" charset="2"/>
                </a:rPr>
                <a:t>K</a:t>
              </a:r>
              <a:r>
                <a:rPr lang="en-US"/>
                <a:t> = p/</a:t>
              </a:r>
              <a:r>
                <a:rPr lang="en-US">
                  <a:ea typeface="Arial" pitchFamily="-112" charset="0"/>
                  <a:cs typeface="Arial" pitchFamily="-112" charset="0"/>
                </a:rPr>
                <a:t>√p</a:t>
              </a:r>
              <a:r>
                <a:rPr lang="en-US" baseline="30000">
                  <a:ea typeface="Arial" pitchFamily="-112" charset="0"/>
                  <a:cs typeface="Arial" pitchFamily="-112" charset="0"/>
                </a:rPr>
                <a:t>2</a:t>
              </a:r>
              <a:r>
                <a:rPr lang="en-US">
                  <a:ea typeface="Arial" pitchFamily="-112" charset="0"/>
                  <a:cs typeface="Arial" pitchFamily="-112" charset="0"/>
                </a:rPr>
                <a:t>+m</a:t>
              </a:r>
              <a:r>
                <a:rPr lang="en-US" baseline="-25000">
                  <a:latin typeface="Symbol" pitchFamily="-112" charset="2"/>
                  <a:ea typeface="Arial" pitchFamily="-112" charset="0"/>
                  <a:cs typeface="Arial" pitchFamily="-112" charset="0"/>
                </a:rPr>
                <a:t>K</a:t>
              </a:r>
              <a:r>
                <a:rPr lang="en-US" baseline="30000">
                  <a:ea typeface="Arial" pitchFamily="-112" charset="0"/>
                  <a:cs typeface="Arial" pitchFamily="-112" charset="0"/>
                </a:rPr>
                <a:t>2</a:t>
              </a:r>
              <a:r>
                <a:rPr lang="en-US">
                  <a:ea typeface="Arial" pitchFamily="-112" charset="0"/>
                  <a:cs typeface="Arial" pitchFamily="-112" charset="0"/>
                </a:rPr>
                <a:t>  = 0.9496</a:t>
              </a:r>
              <a:r>
                <a:rPr lang="en-US">
                  <a:solidFill>
                    <a:srgbClr val="FF0000"/>
                  </a:solidFill>
                  <a:ea typeface="Arial" pitchFamily="-112" charset="0"/>
                  <a:cs typeface="Arial" pitchFamily="-112" charset="0"/>
                </a:rPr>
                <a:t> </a:t>
              </a:r>
            </a:p>
          </p:txBody>
        </p:sp>
        <p:sp>
          <p:nvSpPr>
            <p:cNvPr id="206882" name="Line 34"/>
            <p:cNvSpPr>
              <a:spLocks noChangeShapeType="1"/>
            </p:cNvSpPr>
            <p:nvPr/>
          </p:nvSpPr>
          <p:spPr bwMode="auto">
            <a:xfrm>
              <a:off x="1421" y="1647"/>
              <a:ext cx="4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83" name="Line 35"/>
            <p:cNvSpPr>
              <a:spLocks noChangeShapeType="1"/>
            </p:cNvSpPr>
            <p:nvPr/>
          </p:nvSpPr>
          <p:spPr bwMode="auto">
            <a:xfrm>
              <a:off x="1437" y="1963"/>
              <a:ext cx="4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Reflective/Refractive boundaries</a:t>
            </a:r>
          </a:p>
        </p:txBody>
      </p:sp>
      <p:grpSp>
        <p:nvGrpSpPr>
          <p:cNvPr id="119813" name="Group 5"/>
          <p:cNvGrpSpPr>
            <a:grpSpLocks/>
          </p:cNvGrpSpPr>
          <p:nvPr/>
        </p:nvGrpSpPr>
        <p:grpSpPr bwMode="auto">
          <a:xfrm>
            <a:off x="885825" y="2185988"/>
            <a:ext cx="7372350" cy="2165350"/>
            <a:chOff x="558" y="1377"/>
            <a:chExt cx="4644" cy="1364"/>
          </a:xfrm>
        </p:grpSpPr>
        <p:sp>
          <p:nvSpPr>
            <p:cNvPr id="119814" name="Line 6"/>
            <p:cNvSpPr>
              <a:spLocks noChangeShapeType="1"/>
            </p:cNvSpPr>
            <p:nvPr/>
          </p:nvSpPr>
          <p:spPr bwMode="auto">
            <a:xfrm>
              <a:off x="558" y="1579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5" name="Line 7"/>
            <p:cNvSpPr>
              <a:spLocks noChangeShapeType="1"/>
            </p:cNvSpPr>
            <p:nvPr/>
          </p:nvSpPr>
          <p:spPr bwMode="auto">
            <a:xfrm>
              <a:off x="3461" y="1579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6" name="Line 8"/>
            <p:cNvSpPr>
              <a:spLocks noChangeShapeType="1"/>
            </p:cNvSpPr>
            <p:nvPr/>
          </p:nvSpPr>
          <p:spPr bwMode="auto">
            <a:xfrm>
              <a:off x="558" y="2741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7" name="Line 9"/>
            <p:cNvSpPr>
              <a:spLocks noChangeShapeType="1"/>
            </p:cNvSpPr>
            <p:nvPr/>
          </p:nvSpPr>
          <p:spPr bwMode="auto">
            <a:xfrm>
              <a:off x="3461" y="2741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8" name="Line 10"/>
            <p:cNvSpPr>
              <a:spLocks noChangeShapeType="1"/>
            </p:cNvSpPr>
            <p:nvPr/>
          </p:nvSpPr>
          <p:spPr bwMode="auto">
            <a:xfrm>
              <a:off x="2299" y="1579"/>
              <a:ext cx="1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9" name="Line 11"/>
            <p:cNvSpPr>
              <a:spLocks noChangeShapeType="1"/>
            </p:cNvSpPr>
            <p:nvPr/>
          </p:nvSpPr>
          <p:spPr bwMode="auto">
            <a:xfrm>
              <a:off x="3461" y="1579"/>
              <a:ext cx="1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20" name="Text Box 12"/>
            <p:cNvSpPr txBox="1">
              <a:spLocks noChangeArrowheads="1"/>
            </p:cNvSpPr>
            <p:nvPr/>
          </p:nvSpPr>
          <p:spPr bwMode="auto">
            <a:xfrm>
              <a:off x="1298" y="1377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Scintillator</a:t>
              </a:r>
            </a:p>
            <a:p>
              <a:pPr algn="ctr"/>
              <a:r>
                <a:rPr lang="en-US"/>
                <a:t>n = 1.58</a:t>
              </a:r>
            </a:p>
          </p:txBody>
        </p:sp>
        <p:sp>
          <p:nvSpPr>
            <p:cNvPr id="119821" name="Text Box 13"/>
            <p:cNvSpPr txBox="1">
              <a:spLocks noChangeArrowheads="1"/>
            </p:cNvSpPr>
            <p:nvPr/>
          </p:nvSpPr>
          <p:spPr bwMode="auto">
            <a:xfrm>
              <a:off x="3391" y="1377"/>
              <a:ext cx="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PMT glass</a:t>
              </a:r>
            </a:p>
            <a:p>
              <a:pPr algn="ctr"/>
              <a:r>
                <a:rPr lang="en-US"/>
                <a:t>n = 1.5</a:t>
              </a:r>
            </a:p>
          </p:txBody>
        </p:sp>
      </p:grpSp>
      <p:grpSp>
        <p:nvGrpSpPr>
          <p:cNvPr id="119822" name="Group 14"/>
          <p:cNvGrpSpPr>
            <a:grpSpLocks/>
          </p:cNvGrpSpPr>
          <p:nvPr/>
        </p:nvGrpSpPr>
        <p:grpSpPr bwMode="auto">
          <a:xfrm>
            <a:off x="3651250" y="1417638"/>
            <a:ext cx="1844675" cy="2930525"/>
            <a:chOff x="2300" y="893"/>
            <a:chExt cx="1162" cy="1846"/>
          </a:xfrm>
        </p:grpSpPr>
        <p:sp>
          <p:nvSpPr>
            <p:cNvPr id="119823" name="Rectangle 15"/>
            <p:cNvSpPr>
              <a:spLocks noChangeArrowheads="1"/>
            </p:cNvSpPr>
            <p:nvPr/>
          </p:nvSpPr>
          <p:spPr bwMode="auto">
            <a:xfrm>
              <a:off x="2300" y="1579"/>
              <a:ext cx="1162" cy="11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24" name="Text Box 16"/>
            <p:cNvSpPr txBox="1">
              <a:spLocks noChangeArrowheads="1"/>
            </p:cNvSpPr>
            <p:nvPr/>
          </p:nvSpPr>
          <p:spPr bwMode="auto">
            <a:xfrm>
              <a:off x="2761" y="893"/>
              <a:ext cx="276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r>
                <a:rPr lang="en-US"/>
                <a:t>air</a:t>
              </a:r>
            </a:p>
            <a:p>
              <a:pPr algn="ctr"/>
              <a:endParaRPr lang="en-US"/>
            </a:p>
          </p:txBody>
        </p:sp>
      </p:grpSp>
      <p:grpSp>
        <p:nvGrpSpPr>
          <p:cNvPr id="119832" name="Group 24"/>
          <p:cNvGrpSpPr>
            <a:grpSpLocks/>
          </p:cNvGrpSpPr>
          <p:nvPr/>
        </p:nvGrpSpPr>
        <p:grpSpPr bwMode="auto">
          <a:xfrm>
            <a:off x="347663" y="2506663"/>
            <a:ext cx="3302000" cy="1844675"/>
            <a:chOff x="219" y="1579"/>
            <a:chExt cx="2080" cy="1162"/>
          </a:xfrm>
        </p:grpSpPr>
        <p:sp>
          <p:nvSpPr>
            <p:cNvPr id="119825" name="Line 17"/>
            <p:cNvSpPr>
              <a:spLocks noChangeShapeType="1"/>
            </p:cNvSpPr>
            <p:nvPr/>
          </p:nvSpPr>
          <p:spPr bwMode="auto">
            <a:xfrm flipV="1">
              <a:off x="1719" y="2015"/>
              <a:ext cx="580" cy="72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26" name="Line 18"/>
            <p:cNvSpPr>
              <a:spLocks noChangeShapeType="1"/>
            </p:cNvSpPr>
            <p:nvPr/>
          </p:nvSpPr>
          <p:spPr bwMode="auto">
            <a:xfrm flipH="1" flipV="1">
              <a:off x="799" y="1579"/>
              <a:ext cx="920" cy="11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27" name="Line 19"/>
            <p:cNvSpPr>
              <a:spLocks noChangeShapeType="1"/>
            </p:cNvSpPr>
            <p:nvPr/>
          </p:nvSpPr>
          <p:spPr bwMode="auto">
            <a:xfrm flipV="1">
              <a:off x="219" y="1579"/>
              <a:ext cx="580" cy="72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9831" name="Line 23"/>
          <p:cNvSpPr>
            <a:spLocks noChangeShapeType="1"/>
          </p:cNvSpPr>
          <p:nvPr/>
        </p:nvSpPr>
        <p:spPr bwMode="auto">
          <a:xfrm flipV="1">
            <a:off x="3073400" y="3198813"/>
            <a:ext cx="10763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29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Reflective/Refractive boundaries</a:t>
            </a:r>
          </a:p>
        </p:txBody>
      </p:sp>
      <p:grpSp>
        <p:nvGrpSpPr>
          <p:cNvPr id="119813" name="Group 5"/>
          <p:cNvGrpSpPr>
            <a:grpSpLocks/>
          </p:cNvGrpSpPr>
          <p:nvPr/>
        </p:nvGrpSpPr>
        <p:grpSpPr bwMode="auto">
          <a:xfrm>
            <a:off x="885825" y="2185988"/>
            <a:ext cx="7372350" cy="2165350"/>
            <a:chOff x="558" y="1377"/>
            <a:chExt cx="4644" cy="1364"/>
          </a:xfrm>
        </p:grpSpPr>
        <p:sp>
          <p:nvSpPr>
            <p:cNvPr id="119814" name="Line 6"/>
            <p:cNvSpPr>
              <a:spLocks noChangeShapeType="1"/>
            </p:cNvSpPr>
            <p:nvPr/>
          </p:nvSpPr>
          <p:spPr bwMode="auto">
            <a:xfrm>
              <a:off x="558" y="1579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5" name="Line 7"/>
            <p:cNvSpPr>
              <a:spLocks noChangeShapeType="1"/>
            </p:cNvSpPr>
            <p:nvPr/>
          </p:nvSpPr>
          <p:spPr bwMode="auto">
            <a:xfrm>
              <a:off x="3461" y="1579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6" name="Line 8"/>
            <p:cNvSpPr>
              <a:spLocks noChangeShapeType="1"/>
            </p:cNvSpPr>
            <p:nvPr/>
          </p:nvSpPr>
          <p:spPr bwMode="auto">
            <a:xfrm>
              <a:off x="558" y="2741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7" name="Line 9"/>
            <p:cNvSpPr>
              <a:spLocks noChangeShapeType="1"/>
            </p:cNvSpPr>
            <p:nvPr/>
          </p:nvSpPr>
          <p:spPr bwMode="auto">
            <a:xfrm>
              <a:off x="3461" y="2741"/>
              <a:ext cx="17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8" name="Line 10"/>
            <p:cNvSpPr>
              <a:spLocks noChangeShapeType="1"/>
            </p:cNvSpPr>
            <p:nvPr/>
          </p:nvSpPr>
          <p:spPr bwMode="auto">
            <a:xfrm>
              <a:off x="2299" y="1579"/>
              <a:ext cx="1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19" name="Line 11"/>
            <p:cNvSpPr>
              <a:spLocks noChangeShapeType="1"/>
            </p:cNvSpPr>
            <p:nvPr/>
          </p:nvSpPr>
          <p:spPr bwMode="auto">
            <a:xfrm>
              <a:off x="3461" y="1579"/>
              <a:ext cx="1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20" name="Text Box 12"/>
            <p:cNvSpPr txBox="1">
              <a:spLocks noChangeArrowheads="1"/>
            </p:cNvSpPr>
            <p:nvPr/>
          </p:nvSpPr>
          <p:spPr bwMode="auto">
            <a:xfrm>
              <a:off x="1298" y="1377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Scintillator</a:t>
              </a:r>
            </a:p>
            <a:p>
              <a:pPr algn="ctr"/>
              <a:r>
                <a:rPr lang="en-US"/>
                <a:t>n = 1.58</a:t>
              </a:r>
            </a:p>
          </p:txBody>
        </p:sp>
        <p:sp>
          <p:nvSpPr>
            <p:cNvPr id="119821" name="Text Box 13"/>
            <p:cNvSpPr txBox="1">
              <a:spLocks noChangeArrowheads="1"/>
            </p:cNvSpPr>
            <p:nvPr/>
          </p:nvSpPr>
          <p:spPr bwMode="auto">
            <a:xfrm>
              <a:off x="3391" y="1377"/>
              <a:ext cx="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PMT glass</a:t>
              </a:r>
            </a:p>
            <a:p>
              <a:pPr algn="ctr"/>
              <a:r>
                <a:rPr lang="en-US"/>
                <a:t>n = 1.5</a:t>
              </a:r>
            </a:p>
          </p:txBody>
        </p:sp>
      </p:grpSp>
      <p:grpSp>
        <p:nvGrpSpPr>
          <p:cNvPr id="119822" name="Group 14"/>
          <p:cNvGrpSpPr>
            <a:grpSpLocks/>
          </p:cNvGrpSpPr>
          <p:nvPr/>
        </p:nvGrpSpPr>
        <p:grpSpPr bwMode="auto">
          <a:xfrm>
            <a:off x="3651250" y="1417638"/>
            <a:ext cx="1844675" cy="2930525"/>
            <a:chOff x="2300" y="893"/>
            <a:chExt cx="1162" cy="1846"/>
          </a:xfrm>
        </p:grpSpPr>
        <p:sp>
          <p:nvSpPr>
            <p:cNvPr id="119823" name="Rectangle 15"/>
            <p:cNvSpPr>
              <a:spLocks noChangeArrowheads="1"/>
            </p:cNvSpPr>
            <p:nvPr/>
          </p:nvSpPr>
          <p:spPr bwMode="auto">
            <a:xfrm>
              <a:off x="2300" y="1579"/>
              <a:ext cx="1162" cy="11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24" name="Text Box 16"/>
            <p:cNvSpPr txBox="1">
              <a:spLocks noChangeArrowheads="1"/>
            </p:cNvSpPr>
            <p:nvPr/>
          </p:nvSpPr>
          <p:spPr bwMode="auto">
            <a:xfrm>
              <a:off x="2761" y="893"/>
              <a:ext cx="276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r>
                <a:rPr lang="en-US"/>
                <a:t>air</a:t>
              </a:r>
            </a:p>
            <a:p>
              <a:pPr algn="ctr"/>
              <a:endParaRPr lang="en-US"/>
            </a:p>
          </p:txBody>
        </p:sp>
      </p:grpSp>
      <p:grpSp>
        <p:nvGrpSpPr>
          <p:cNvPr id="119832" name="Group 24"/>
          <p:cNvGrpSpPr>
            <a:grpSpLocks/>
          </p:cNvGrpSpPr>
          <p:nvPr/>
        </p:nvGrpSpPr>
        <p:grpSpPr bwMode="auto">
          <a:xfrm>
            <a:off x="347663" y="2506663"/>
            <a:ext cx="3302000" cy="1844675"/>
            <a:chOff x="219" y="1579"/>
            <a:chExt cx="2080" cy="1162"/>
          </a:xfrm>
        </p:grpSpPr>
        <p:sp>
          <p:nvSpPr>
            <p:cNvPr id="119825" name="Line 17"/>
            <p:cNvSpPr>
              <a:spLocks noChangeShapeType="1"/>
            </p:cNvSpPr>
            <p:nvPr/>
          </p:nvSpPr>
          <p:spPr bwMode="auto">
            <a:xfrm flipV="1">
              <a:off x="1719" y="2015"/>
              <a:ext cx="580" cy="72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26" name="Line 18"/>
            <p:cNvSpPr>
              <a:spLocks noChangeShapeType="1"/>
            </p:cNvSpPr>
            <p:nvPr/>
          </p:nvSpPr>
          <p:spPr bwMode="auto">
            <a:xfrm flipH="1" flipV="1">
              <a:off x="799" y="1579"/>
              <a:ext cx="920" cy="11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27" name="Line 19"/>
            <p:cNvSpPr>
              <a:spLocks noChangeShapeType="1"/>
            </p:cNvSpPr>
            <p:nvPr/>
          </p:nvSpPr>
          <p:spPr bwMode="auto">
            <a:xfrm flipV="1">
              <a:off x="219" y="1579"/>
              <a:ext cx="580" cy="72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9833" name="Group 25"/>
          <p:cNvGrpSpPr>
            <a:grpSpLocks/>
          </p:cNvGrpSpPr>
          <p:nvPr/>
        </p:nvGrpSpPr>
        <p:grpSpPr bwMode="auto">
          <a:xfrm>
            <a:off x="155575" y="2503488"/>
            <a:ext cx="3495675" cy="1847850"/>
            <a:chOff x="98" y="1577"/>
            <a:chExt cx="2202" cy="1164"/>
          </a:xfrm>
        </p:grpSpPr>
        <p:sp>
          <p:nvSpPr>
            <p:cNvPr id="119828" name="Line 20"/>
            <p:cNvSpPr>
              <a:spLocks noChangeShapeType="1"/>
            </p:cNvSpPr>
            <p:nvPr/>
          </p:nvSpPr>
          <p:spPr bwMode="auto">
            <a:xfrm flipH="1" flipV="1">
              <a:off x="1961" y="1579"/>
              <a:ext cx="339" cy="4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29" name="Line 21"/>
            <p:cNvSpPr>
              <a:spLocks noChangeShapeType="1"/>
            </p:cNvSpPr>
            <p:nvPr/>
          </p:nvSpPr>
          <p:spPr bwMode="auto">
            <a:xfrm flipV="1">
              <a:off x="1017" y="1579"/>
              <a:ext cx="944" cy="11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30" name="Line 22"/>
            <p:cNvSpPr>
              <a:spLocks noChangeShapeType="1"/>
            </p:cNvSpPr>
            <p:nvPr/>
          </p:nvSpPr>
          <p:spPr bwMode="auto">
            <a:xfrm flipH="1" flipV="1">
              <a:off x="98" y="1577"/>
              <a:ext cx="920" cy="11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9831" name="Line 23"/>
          <p:cNvSpPr>
            <a:spLocks noChangeShapeType="1"/>
          </p:cNvSpPr>
          <p:nvPr/>
        </p:nvSpPr>
        <p:spPr bwMode="auto">
          <a:xfrm flipV="1">
            <a:off x="3073400" y="3198813"/>
            <a:ext cx="10763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3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grpSp>
        <p:nvGrpSpPr>
          <p:cNvPr id="121883" name="Group 27"/>
          <p:cNvGrpSpPr>
            <a:grpSpLocks/>
          </p:cNvGrpSpPr>
          <p:nvPr/>
        </p:nvGrpSpPr>
        <p:grpSpPr bwMode="auto">
          <a:xfrm>
            <a:off x="3649663" y="1678008"/>
            <a:ext cx="2297112" cy="2165350"/>
            <a:chOff x="2299" y="1377"/>
            <a:chExt cx="1447" cy="1364"/>
          </a:xfrm>
        </p:grpSpPr>
        <p:sp>
          <p:nvSpPr>
            <p:cNvPr id="121879" name="AutoShape 23" descr="20%"/>
            <p:cNvSpPr>
              <a:spLocks noChangeArrowheads="1"/>
            </p:cNvSpPr>
            <p:nvPr/>
          </p:nvSpPr>
          <p:spPr bwMode="auto">
            <a:xfrm rot="-5400000">
              <a:off x="2442" y="1436"/>
              <a:ext cx="1162" cy="1447"/>
            </a:xfrm>
            <a:custGeom>
              <a:avLst/>
              <a:gdLst>
                <a:gd name="G0" fmla="+- 6245 0 0"/>
                <a:gd name="G1" fmla="+- 21600 0 6245"/>
                <a:gd name="G2" fmla="*/ 6245 1 2"/>
                <a:gd name="G3" fmla="+- 21600 0 G2"/>
                <a:gd name="G4" fmla="+/ 6245 21600 2"/>
                <a:gd name="G5" fmla="+/ G1 0 2"/>
                <a:gd name="G6" fmla="*/ 21600 21600 6245"/>
                <a:gd name="G7" fmla="*/ G6 1 2"/>
                <a:gd name="G8" fmla="+- 21600 0 G7"/>
                <a:gd name="G9" fmla="*/ 21600 1 2"/>
                <a:gd name="G10" fmla="+- 6245 0 G9"/>
                <a:gd name="G11" fmla="?: G10 G8 0"/>
                <a:gd name="G12" fmla="?: G10 G7 21600"/>
                <a:gd name="T0" fmla="*/ 18477 w 21600"/>
                <a:gd name="T1" fmla="*/ 10800 h 21600"/>
                <a:gd name="T2" fmla="*/ 10800 w 21600"/>
                <a:gd name="T3" fmla="*/ 21600 h 21600"/>
                <a:gd name="T4" fmla="*/ 3123 w 21600"/>
                <a:gd name="T5" fmla="*/ 10800 h 21600"/>
                <a:gd name="T6" fmla="*/ 10800 w 21600"/>
                <a:gd name="T7" fmla="*/ 0 h 21600"/>
                <a:gd name="T8" fmla="*/ 4923 w 21600"/>
                <a:gd name="T9" fmla="*/ 4923 h 21600"/>
                <a:gd name="T10" fmla="*/ 16677 w 21600"/>
                <a:gd name="T11" fmla="*/ 1667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245" y="21600"/>
                  </a:lnTo>
                  <a:lnTo>
                    <a:pt x="15355" y="21600"/>
                  </a:lnTo>
                  <a:lnTo>
                    <a:pt x="21600" y="0"/>
                  </a:lnTo>
                  <a:close/>
                </a:path>
              </a:pathLst>
            </a:custGeom>
            <a:pattFill prst="pct20">
              <a:fgClr>
                <a:srgbClr val="FF00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82" name="Text Box 26"/>
            <p:cNvSpPr txBox="1">
              <a:spLocks noChangeArrowheads="1"/>
            </p:cNvSpPr>
            <p:nvPr/>
          </p:nvSpPr>
          <p:spPr bwMode="auto">
            <a:xfrm>
              <a:off x="2748" y="1377"/>
              <a:ext cx="5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acrylic</a:t>
              </a:r>
            </a:p>
          </p:txBody>
        </p:sp>
      </p:grpSp>
      <p:sp>
        <p:nvSpPr>
          <p:cNvPr id="1218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Reflective/Refractive boundaries</a:t>
            </a:r>
          </a:p>
        </p:txBody>
      </p:sp>
      <p:sp>
        <p:nvSpPr>
          <p:cNvPr id="121862" name="Line 6"/>
          <p:cNvSpPr>
            <a:spLocks noChangeShapeType="1"/>
          </p:cNvSpPr>
          <p:nvPr/>
        </p:nvSpPr>
        <p:spPr bwMode="auto">
          <a:xfrm>
            <a:off x="885825" y="1998683"/>
            <a:ext cx="2763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 flipV="1">
            <a:off x="5946775" y="2536845"/>
            <a:ext cx="23114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64" name="Line 8"/>
          <p:cNvSpPr>
            <a:spLocks noChangeShapeType="1"/>
          </p:cNvSpPr>
          <p:nvPr/>
        </p:nvSpPr>
        <p:spPr bwMode="auto">
          <a:xfrm>
            <a:off x="885825" y="3843358"/>
            <a:ext cx="2763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65" name="Line 9"/>
          <p:cNvSpPr>
            <a:spLocks noChangeShapeType="1"/>
          </p:cNvSpPr>
          <p:nvPr/>
        </p:nvSpPr>
        <p:spPr bwMode="auto">
          <a:xfrm>
            <a:off x="5902325" y="3314720"/>
            <a:ext cx="2366963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2060575" y="1678008"/>
            <a:ext cx="123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Scintillator</a:t>
            </a:r>
          </a:p>
          <a:p>
            <a:pPr algn="ctr"/>
            <a:r>
              <a:rPr lang="en-US"/>
              <a:t>n = 1.58</a:t>
            </a: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6076950" y="2216170"/>
            <a:ext cx="126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PMT glass</a:t>
            </a:r>
          </a:p>
          <a:p>
            <a:pPr algn="ctr"/>
            <a:r>
              <a:rPr lang="en-US"/>
              <a:t>n = 1.5</a:t>
            </a:r>
          </a:p>
        </p:txBody>
      </p:sp>
      <p:sp>
        <p:nvSpPr>
          <p:cNvPr id="121897" name="Text Box 41"/>
          <p:cNvSpPr txBox="1">
            <a:spLocks noChangeArrowheads="1"/>
          </p:cNvSpPr>
          <p:nvPr/>
        </p:nvSpPr>
        <p:spPr bwMode="auto">
          <a:xfrm>
            <a:off x="357188" y="4029817"/>
            <a:ext cx="54038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Acceptance of incident rays at fixed angle depends </a:t>
            </a:r>
          </a:p>
          <a:p>
            <a:r>
              <a:rPr lang="en-US" dirty="0">
                <a:solidFill>
                  <a:srgbClr val="0000CC"/>
                </a:solidFill>
              </a:rPr>
              <a:t>on position at the exit face of the scintillator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grpSp>
        <p:nvGrpSpPr>
          <p:cNvPr id="121883" name="Group 27"/>
          <p:cNvGrpSpPr>
            <a:grpSpLocks/>
          </p:cNvGrpSpPr>
          <p:nvPr/>
        </p:nvGrpSpPr>
        <p:grpSpPr bwMode="auto">
          <a:xfrm>
            <a:off x="3649663" y="1678008"/>
            <a:ext cx="2297112" cy="2165350"/>
            <a:chOff x="2299" y="1377"/>
            <a:chExt cx="1447" cy="1364"/>
          </a:xfrm>
        </p:grpSpPr>
        <p:sp>
          <p:nvSpPr>
            <p:cNvPr id="121879" name="AutoShape 23" descr="20%"/>
            <p:cNvSpPr>
              <a:spLocks noChangeArrowheads="1"/>
            </p:cNvSpPr>
            <p:nvPr/>
          </p:nvSpPr>
          <p:spPr bwMode="auto">
            <a:xfrm rot="-5400000">
              <a:off x="2442" y="1436"/>
              <a:ext cx="1162" cy="1447"/>
            </a:xfrm>
            <a:custGeom>
              <a:avLst/>
              <a:gdLst>
                <a:gd name="G0" fmla="+- 6245 0 0"/>
                <a:gd name="G1" fmla="+- 21600 0 6245"/>
                <a:gd name="G2" fmla="*/ 6245 1 2"/>
                <a:gd name="G3" fmla="+- 21600 0 G2"/>
                <a:gd name="G4" fmla="+/ 6245 21600 2"/>
                <a:gd name="G5" fmla="+/ G1 0 2"/>
                <a:gd name="G6" fmla="*/ 21600 21600 6245"/>
                <a:gd name="G7" fmla="*/ G6 1 2"/>
                <a:gd name="G8" fmla="+- 21600 0 G7"/>
                <a:gd name="G9" fmla="*/ 21600 1 2"/>
                <a:gd name="G10" fmla="+- 6245 0 G9"/>
                <a:gd name="G11" fmla="?: G10 G8 0"/>
                <a:gd name="G12" fmla="?: G10 G7 21600"/>
                <a:gd name="T0" fmla="*/ 18477 w 21600"/>
                <a:gd name="T1" fmla="*/ 10800 h 21600"/>
                <a:gd name="T2" fmla="*/ 10800 w 21600"/>
                <a:gd name="T3" fmla="*/ 21600 h 21600"/>
                <a:gd name="T4" fmla="*/ 3123 w 21600"/>
                <a:gd name="T5" fmla="*/ 10800 h 21600"/>
                <a:gd name="T6" fmla="*/ 10800 w 21600"/>
                <a:gd name="T7" fmla="*/ 0 h 21600"/>
                <a:gd name="T8" fmla="*/ 4923 w 21600"/>
                <a:gd name="T9" fmla="*/ 4923 h 21600"/>
                <a:gd name="T10" fmla="*/ 16677 w 21600"/>
                <a:gd name="T11" fmla="*/ 1667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245" y="21600"/>
                  </a:lnTo>
                  <a:lnTo>
                    <a:pt x="15355" y="21600"/>
                  </a:lnTo>
                  <a:lnTo>
                    <a:pt x="21600" y="0"/>
                  </a:lnTo>
                  <a:close/>
                </a:path>
              </a:pathLst>
            </a:custGeom>
            <a:pattFill prst="pct20">
              <a:fgClr>
                <a:srgbClr val="FF00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82" name="Text Box 26"/>
            <p:cNvSpPr txBox="1">
              <a:spLocks noChangeArrowheads="1"/>
            </p:cNvSpPr>
            <p:nvPr/>
          </p:nvSpPr>
          <p:spPr bwMode="auto">
            <a:xfrm>
              <a:off x="2748" y="1377"/>
              <a:ext cx="5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acrylic</a:t>
              </a:r>
            </a:p>
          </p:txBody>
        </p:sp>
      </p:grpSp>
      <p:sp>
        <p:nvSpPr>
          <p:cNvPr id="1218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Reflective/Refractive boundaries</a:t>
            </a:r>
          </a:p>
        </p:txBody>
      </p:sp>
      <p:sp>
        <p:nvSpPr>
          <p:cNvPr id="121862" name="Line 6"/>
          <p:cNvSpPr>
            <a:spLocks noChangeShapeType="1"/>
          </p:cNvSpPr>
          <p:nvPr/>
        </p:nvSpPr>
        <p:spPr bwMode="auto">
          <a:xfrm>
            <a:off x="885825" y="1998683"/>
            <a:ext cx="2763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 flipV="1">
            <a:off x="5946775" y="2536845"/>
            <a:ext cx="23114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64" name="Line 8"/>
          <p:cNvSpPr>
            <a:spLocks noChangeShapeType="1"/>
          </p:cNvSpPr>
          <p:nvPr/>
        </p:nvSpPr>
        <p:spPr bwMode="auto">
          <a:xfrm>
            <a:off x="885825" y="3843358"/>
            <a:ext cx="2763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65" name="Line 9"/>
          <p:cNvSpPr>
            <a:spLocks noChangeShapeType="1"/>
          </p:cNvSpPr>
          <p:nvPr/>
        </p:nvSpPr>
        <p:spPr bwMode="auto">
          <a:xfrm>
            <a:off x="5902325" y="3314720"/>
            <a:ext cx="2366963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2060575" y="1678008"/>
            <a:ext cx="123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Scintillator</a:t>
            </a:r>
          </a:p>
          <a:p>
            <a:pPr algn="ctr"/>
            <a:r>
              <a:rPr lang="en-US"/>
              <a:t>n = 1.58</a:t>
            </a: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6076950" y="2216170"/>
            <a:ext cx="126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PMT glass</a:t>
            </a:r>
          </a:p>
          <a:p>
            <a:pPr algn="ctr"/>
            <a:r>
              <a:rPr lang="en-US"/>
              <a:t>n = 1.5</a:t>
            </a:r>
          </a:p>
        </p:txBody>
      </p:sp>
      <p:grpSp>
        <p:nvGrpSpPr>
          <p:cNvPr id="121895" name="Group 39"/>
          <p:cNvGrpSpPr>
            <a:grpSpLocks/>
          </p:cNvGrpSpPr>
          <p:nvPr/>
        </p:nvGrpSpPr>
        <p:grpSpPr bwMode="auto">
          <a:xfrm>
            <a:off x="850900" y="2054245"/>
            <a:ext cx="6757988" cy="1781175"/>
            <a:chOff x="536" y="1614"/>
            <a:chExt cx="4257" cy="1122"/>
          </a:xfrm>
        </p:grpSpPr>
        <p:sp>
          <p:nvSpPr>
            <p:cNvPr id="121885" name="Line 29"/>
            <p:cNvSpPr>
              <a:spLocks noChangeShapeType="1"/>
            </p:cNvSpPr>
            <p:nvPr/>
          </p:nvSpPr>
          <p:spPr bwMode="auto">
            <a:xfrm flipV="1">
              <a:off x="2174" y="1855"/>
              <a:ext cx="1354" cy="8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86" name="Line 30"/>
            <p:cNvSpPr>
              <a:spLocks noChangeShapeType="1"/>
            </p:cNvSpPr>
            <p:nvPr/>
          </p:nvSpPr>
          <p:spPr bwMode="auto">
            <a:xfrm>
              <a:off x="3522" y="1871"/>
              <a:ext cx="558" cy="5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87" name="Line 31"/>
            <p:cNvSpPr>
              <a:spLocks noChangeShapeType="1"/>
            </p:cNvSpPr>
            <p:nvPr/>
          </p:nvSpPr>
          <p:spPr bwMode="auto">
            <a:xfrm flipH="1" flipV="1">
              <a:off x="536" y="1614"/>
              <a:ext cx="1637" cy="112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92" name="Line 36"/>
            <p:cNvSpPr>
              <a:spLocks noChangeShapeType="1"/>
            </p:cNvSpPr>
            <p:nvPr/>
          </p:nvSpPr>
          <p:spPr bwMode="auto">
            <a:xfrm flipV="1">
              <a:off x="4086" y="1917"/>
              <a:ext cx="707" cy="47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1897" name="Text Box 41"/>
          <p:cNvSpPr txBox="1">
            <a:spLocks noChangeArrowheads="1"/>
          </p:cNvSpPr>
          <p:nvPr/>
        </p:nvSpPr>
        <p:spPr bwMode="auto">
          <a:xfrm>
            <a:off x="357188" y="4029817"/>
            <a:ext cx="54038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Acceptance of incident rays at fixed angle depends </a:t>
            </a:r>
          </a:p>
          <a:p>
            <a:r>
              <a:rPr lang="en-US" dirty="0">
                <a:solidFill>
                  <a:srgbClr val="0000CC"/>
                </a:solidFill>
              </a:rPr>
              <a:t>on position at the exit face of the scintillator</a:t>
            </a:r>
          </a:p>
        </p:txBody>
      </p:sp>
    </p:spTree>
    <p:extLst>
      <p:ext uri="{BB962C8B-B14F-4D97-AF65-F5344CB8AC3E}">
        <p14:creationId xmlns:p14="http://schemas.microsoft.com/office/powerpoint/2010/main" val="710474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grpSp>
        <p:nvGrpSpPr>
          <p:cNvPr id="121883" name="Group 27"/>
          <p:cNvGrpSpPr>
            <a:grpSpLocks/>
          </p:cNvGrpSpPr>
          <p:nvPr/>
        </p:nvGrpSpPr>
        <p:grpSpPr bwMode="auto">
          <a:xfrm>
            <a:off x="3649663" y="1678008"/>
            <a:ext cx="2297112" cy="2165350"/>
            <a:chOff x="2299" y="1377"/>
            <a:chExt cx="1447" cy="1364"/>
          </a:xfrm>
        </p:grpSpPr>
        <p:sp>
          <p:nvSpPr>
            <p:cNvPr id="121879" name="AutoShape 23" descr="20%"/>
            <p:cNvSpPr>
              <a:spLocks noChangeArrowheads="1"/>
            </p:cNvSpPr>
            <p:nvPr/>
          </p:nvSpPr>
          <p:spPr bwMode="auto">
            <a:xfrm rot="-5400000">
              <a:off x="2442" y="1436"/>
              <a:ext cx="1162" cy="1447"/>
            </a:xfrm>
            <a:custGeom>
              <a:avLst/>
              <a:gdLst>
                <a:gd name="G0" fmla="+- 6245 0 0"/>
                <a:gd name="G1" fmla="+- 21600 0 6245"/>
                <a:gd name="G2" fmla="*/ 6245 1 2"/>
                <a:gd name="G3" fmla="+- 21600 0 G2"/>
                <a:gd name="G4" fmla="+/ 6245 21600 2"/>
                <a:gd name="G5" fmla="+/ G1 0 2"/>
                <a:gd name="G6" fmla="*/ 21600 21600 6245"/>
                <a:gd name="G7" fmla="*/ G6 1 2"/>
                <a:gd name="G8" fmla="+- 21600 0 G7"/>
                <a:gd name="G9" fmla="*/ 21600 1 2"/>
                <a:gd name="G10" fmla="+- 6245 0 G9"/>
                <a:gd name="G11" fmla="?: G10 G8 0"/>
                <a:gd name="G12" fmla="?: G10 G7 21600"/>
                <a:gd name="T0" fmla="*/ 18477 w 21600"/>
                <a:gd name="T1" fmla="*/ 10800 h 21600"/>
                <a:gd name="T2" fmla="*/ 10800 w 21600"/>
                <a:gd name="T3" fmla="*/ 21600 h 21600"/>
                <a:gd name="T4" fmla="*/ 3123 w 21600"/>
                <a:gd name="T5" fmla="*/ 10800 h 21600"/>
                <a:gd name="T6" fmla="*/ 10800 w 21600"/>
                <a:gd name="T7" fmla="*/ 0 h 21600"/>
                <a:gd name="T8" fmla="*/ 4923 w 21600"/>
                <a:gd name="T9" fmla="*/ 4923 h 21600"/>
                <a:gd name="T10" fmla="*/ 16677 w 21600"/>
                <a:gd name="T11" fmla="*/ 1667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245" y="21600"/>
                  </a:lnTo>
                  <a:lnTo>
                    <a:pt x="15355" y="21600"/>
                  </a:lnTo>
                  <a:lnTo>
                    <a:pt x="21600" y="0"/>
                  </a:lnTo>
                  <a:close/>
                </a:path>
              </a:pathLst>
            </a:custGeom>
            <a:pattFill prst="pct20">
              <a:fgClr>
                <a:srgbClr val="FF00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82" name="Text Box 26"/>
            <p:cNvSpPr txBox="1">
              <a:spLocks noChangeArrowheads="1"/>
            </p:cNvSpPr>
            <p:nvPr/>
          </p:nvSpPr>
          <p:spPr bwMode="auto">
            <a:xfrm>
              <a:off x="2748" y="1377"/>
              <a:ext cx="5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acrylic</a:t>
              </a:r>
            </a:p>
          </p:txBody>
        </p:sp>
      </p:grpSp>
      <p:sp>
        <p:nvSpPr>
          <p:cNvPr id="1218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Reflective/Refractive boundaries</a:t>
            </a:r>
          </a:p>
        </p:txBody>
      </p:sp>
      <p:sp>
        <p:nvSpPr>
          <p:cNvPr id="121862" name="Line 6"/>
          <p:cNvSpPr>
            <a:spLocks noChangeShapeType="1"/>
          </p:cNvSpPr>
          <p:nvPr/>
        </p:nvSpPr>
        <p:spPr bwMode="auto">
          <a:xfrm>
            <a:off x="885825" y="1998683"/>
            <a:ext cx="2763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 flipV="1">
            <a:off x="5946775" y="2536845"/>
            <a:ext cx="23114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64" name="Line 8"/>
          <p:cNvSpPr>
            <a:spLocks noChangeShapeType="1"/>
          </p:cNvSpPr>
          <p:nvPr/>
        </p:nvSpPr>
        <p:spPr bwMode="auto">
          <a:xfrm>
            <a:off x="885825" y="3843358"/>
            <a:ext cx="2763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65" name="Line 9"/>
          <p:cNvSpPr>
            <a:spLocks noChangeShapeType="1"/>
          </p:cNvSpPr>
          <p:nvPr/>
        </p:nvSpPr>
        <p:spPr bwMode="auto">
          <a:xfrm>
            <a:off x="5902325" y="3314720"/>
            <a:ext cx="2366963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2060575" y="1678008"/>
            <a:ext cx="123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Scintillator</a:t>
            </a:r>
          </a:p>
          <a:p>
            <a:pPr algn="ctr"/>
            <a:r>
              <a:rPr lang="en-US"/>
              <a:t>n = 1.58</a:t>
            </a: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6076950" y="2216170"/>
            <a:ext cx="126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PMT glass</a:t>
            </a:r>
          </a:p>
          <a:p>
            <a:pPr algn="ctr"/>
            <a:r>
              <a:rPr lang="en-US"/>
              <a:t>n = 1.5</a:t>
            </a:r>
          </a:p>
        </p:txBody>
      </p:sp>
      <p:grpSp>
        <p:nvGrpSpPr>
          <p:cNvPr id="121896" name="Group 40"/>
          <p:cNvGrpSpPr>
            <a:grpSpLocks/>
          </p:cNvGrpSpPr>
          <p:nvPr/>
        </p:nvGrpSpPr>
        <p:grpSpPr bwMode="auto">
          <a:xfrm>
            <a:off x="76200" y="2100283"/>
            <a:ext cx="7866063" cy="2305050"/>
            <a:chOff x="48" y="1643"/>
            <a:chExt cx="4955" cy="1452"/>
          </a:xfrm>
        </p:grpSpPr>
        <p:grpSp>
          <p:nvGrpSpPr>
            <p:cNvPr id="121876" name="Group 20"/>
            <p:cNvGrpSpPr>
              <a:grpSpLocks/>
            </p:cNvGrpSpPr>
            <p:nvPr/>
          </p:nvGrpSpPr>
          <p:grpSpPr bwMode="auto">
            <a:xfrm>
              <a:off x="48" y="1643"/>
              <a:ext cx="3984" cy="1310"/>
              <a:chOff x="48" y="1643"/>
              <a:chExt cx="3984" cy="1310"/>
            </a:xfrm>
          </p:grpSpPr>
          <p:sp>
            <p:nvSpPr>
              <p:cNvPr id="121872" name="Line 16"/>
              <p:cNvSpPr>
                <a:spLocks noChangeShapeType="1"/>
              </p:cNvSpPr>
              <p:nvPr/>
            </p:nvSpPr>
            <p:spPr bwMode="auto">
              <a:xfrm flipV="1">
                <a:off x="968" y="1643"/>
                <a:ext cx="1675" cy="109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874" name="Line 18"/>
              <p:cNvSpPr>
                <a:spLocks noChangeShapeType="1"/>
              </p:cNvSpPr>
              <p:nvPr/>
            </p:nvSpPr>
            <p:spPr bwMode="auto">
              <a:xfrm>
                <a:off x="2643" y="1643"/>
                <a:ext cx="1389" cy="131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875" name="Line 19"/>
              <p:cNvSpPr>
                <a:spLocks noChangeShapeType="1"/>
              </p:cNvSpPr>
              <p:nvPr/>
            </p:nvSpPr>
            <p:spPr bwMode="auto">
              <a:xfrm flipH="1" flipV="1">
                <a:off x="48" y="2120"/>
                <a:ext cx="920" cy="62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1877" name="Text Box 21"/>
            <p:cNvSpPr txBox="1">
              <a:spLocks noChangeArrowheads="1"/>
            </p:cNvSpPr>
            <p:nvPr/>
          </p:nvSpPr>
          <p:spPr bwMode="auto">
            <a:xfrm>
              <a:off x="4079" y="2691"/>
              <a:ext cx="9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/>
                <a:t>Large-angle </a:t>
              </a:r>
            </a:p>
            <a:p>
              <a:pPr algn="ctr"/>
              <a:r>
                <a:rPr lang="en-US" dirty="0"/>
                <a:t>ray lost</a:t>
              </a:r>
            </a:p>
          </p:txBody>
        </p:sp>
      </p:grpSp>
      <p:grpSp>
        <p:nvGrpSpPr>
          <p:cNvPr id="121895" name="Group 39"/>
          <p:cNvGrpSpPr>
            <a:grpSpLocks/>
          </p:cNvGrpSpPr>
          <p:nvPr/>
        </p:nvGrpSpPr>
        <p:grpSpPr bwMode="auto">
          <a:xfrm>
            <a:off x="850900" y="2054245"/>
            <a:ext cx="6757988" cy="1781175"/>
            <a:chOff x="536" y="1614"/>
            <a:chExt cx="4257" cy="1122"/>
          </a:xfrm>
        </p:grpSpPr>
        <p:sp>
          <p:nvSpPr>
            <p:cNvPr id="121885" name="Line 29"/>
            <p:cNvSpPr>
              <a:spLocks noChangeShapeType="1"/>
            </p:cNvSpPr>
            <p:nvPr/>
          </p:nvSpPr>
          <p:spPr bwMode="auto">
            <a:xfrm flipV="1">
              <a:off x="2174" y="1855"/>
              <a:ext cx="1354" cy="88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86" name="Line 30"/>
            <p:cNvSpPr>
              <a:spLocks noChangeShapeType="1"/>
            </p:cNvSpPr>
            <p:nvPr/>
          </p:nvSpPr>
          <p:spPr bwMode="auto">
            <a:xfrm>
              <a:off x="3522" y="1871"/>
              <a:ext cx="558" cy="5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87" name="Line 31"/>
            <p:cNvSpPr>
              <a:spLocks noChangeShapeType="1"/>
            </p:cNvSpPr>
            <p:nvPr/>
          </p:nvSpPr>
          <p:spPr bwMode="auto">
            <a:xfrm flipH="1" flipV="1">
              <a:off x="536" y="1614"/>
              <a:ext cx="1637" cy="112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92" name="Line 36"/>
            <p:cNvSpPr>
              <a:spLocks noChangeShapeType="1"/>
            </p:cNvSpPr>
            <p:nvPr/>
          </p:nvSpPr>
          <p:spPr bwMode="auto">
            <a:xfrm flipV="1">
              <a:off x="4086" y="1917"/>
              <a:ext cx="707" cy="47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1897" name="Text Box 41"/>
          <p:cNvSpPr txBox="1">
            <a:spLocks noChangeArrowheads="1"/>
          </p:cNvSpPr>
          <p:nvPr/>
        </p:nvSpPr>
        <p:spPr bwMode="auto">
          <a:xfrm>
            <a:off x="357188" y="4029817"/>
            <a:ext cx="54038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Acceptance of incident rays at fixed angle depends </a:t>
            </a:r>
          </a:p>
          <a:p>
            <a:r>
              <a:rPr lang="en-US" dirty="0">
                <a:solidFill>
                  <a:srgbClr val="0000CC"/>
                </a:solidFill>
              </a:rPr>
              <a:t>on position at the exit face of the scintillator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45128" y="5079884"/>
            <a:ext cx="4708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Rule of thumb: </a:t>
            </a:r>
            <a:r>
              <a:rPr lang="en-US" sz="2000" dirty="0">
                <a:latin typeface="Comic Sans MS"/>
                <a:cs typeface="Comic Sans MS"/>
              </a:rPr>
              <a:t>Acceptance is given by the ratio of output/input areas</a:t>
            </a:r>
          </a:p>
        </p:txBody>
      </p:sp>
    </p:spTree>
    <p:extLst>
      <p:ext uri="{BB962C8B-B14F-4D97-AF65-F5344CB8AC3E}">
        <p14:creationId xmlns:p14="http://schemas.microsoft.com/office/powerpoint/2010/main" val="1988597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Winston Cones  - special geometry</a:t>
            </a:r>
          </a:p>
        </p:txBody>
      </p:sp>
      <p:pic>
        <p:nvPicPr>
          <p:cNvPr id="130053" name="Picture 5" descr="winsto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033463"/>
            <a:ext cx="7837488" cy="49339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530396" y="6020106"/>
            <a:ext cx="3205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Rev. Sci. </a:t>
            </a:r>
            <a:r>
              <a:rPr lang="en-US" sz="1400" b="1" dirty="0" err="1"/>
              <a:t>Instrum</a:t>
            </a:r>
            <a:r>
              <a:rPr lang="en-US" sz="1400" b="1" dirty="0"/>
              <a:t>. 41 (1970) 413-418</a:t>
            </a:r>
            <a:endParaRPr lang="en-US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Photomultiplier tube, sensitive light meter </a:t>
            </a:r>
          </a:p>
        </p:txBody>
      </p:sp>
      <p:grpSp>
        <p:nvGrpSpPr>
          <p:cNvPr id="132105" name="Group 9"/>
          <p:cNvGrpSpPr>
            <a:grpSpLocks/>
          </p:cNvGrpSpPr>
          <p:nvPr/>
        </p:nvGrpSpPr>
        <p:grpSpPr bwMode="auto">
          <a:xfrm rot="-5400000">
            <a:off x="3109120" y="913606"/>
            <a:ext cx="2252662" cy="5394325"/>
            <a:chOff x="1958" y="576"/>
            <a:chExt cx="1419" cy="3398"/>
          </a:xfrm>
        </p:grpSpPr>
        <p:pic>
          <p:nvPicPr>
            <p:cNvPr id="132101" name="Picture 5" descr="pmt"/>
            <p:cNvPicPr>
              <a:picLocks noChangeAspect="1" noChangeArrowheads="1"/>
            </p:cNvPicPr>
            <p:nvPr/>
          </p:nvPicPr>
          <p:blipFill>
            <a:blip r:embed="rId3"/>
            <a:srcRect t="2272"/>
            <a:stretch>
              <a:fillRect/>
            </a:stretch>
          </p:blipFill>
          <p:spPr bwMode="auto">
            <a:xfrm>
              <a:off x="2042" y="576"/>
              <a:ext cx="1335" cy="3398"/>
            </a:xfrm>
            <a:prstGeom prst="rect">
              <a:avLst/>
            </a:prstGeom>
            <a:noFill/>
          </p:spPr>
        </p:pic>
        <p:sp>
          <p:nvSpPr>
            <p:cNvPr id="132102" name="Rectangle 6"/>
            <p:cNvSpPr>
              <a:spLocks noChangeArrowheads="1"/>
            </p:cNvSpPr>
            <p:nvPr/>
          </p:nvSpPr>
          <p:spPr bwMode="auto">
            <a:xfrm>
              <a:off x="1958" y="617"/>
              <a:ext cx="182" cy="2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660400" y="4700588"/>
            <a:ext cx="1612900" cy="385762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Photocathode</a:t>
            </a:r>
          </a:p>
        </p:txBody>
      </p:sp>
      <p:sp>
        <p:nvSpPr>
          <p:cNvPr id="132107" name="Line 11"/>
          <p:cNvSpPr>
            <a:spLocks noChangeShapeType="1"/>
          </p:cNvSpPr>
          <p:nvPr/>
        </p:nvSpPr>
        <p:spPr bwMode="auto">
          <a:xfrm flipV="1">
            <a:off x="1023938" y="3889375"/>
            <a:ext cx="631825" cy="815975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2705100" y="1779588"/>
            <a:ext cx="1282700" cy="385762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Electrodes</a:t>
            </a:r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H="1">
            <a:off x="2179638" y="2171700"/>
            <a:ext cx="762000" cy="595313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10" name="Line 14"/>
          <p:cNvSpPr>
            <a:spLocks noChangeShapeType="1"/>
          </p:cNvSpPr>
          <p:nvPr/>
        </p:nvSpPr>
        <p:spPr bwMode="auto">
          <a:xfrm flipH="1">
            <a:off x="2932113" y="2157413"/>
            <a:ext cx="581025" cy="89852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11" name="Text Box 15"/>
          <p:cNvSpPr txBox="1">
            <a:spLocks noChangeArrowheads="1"/>
          </p:cNvSpPr>
          <p:nvPr/>
        </p:nvSpPr>
        <p:spPr bwMode="auto">
          <a:xfrm>
            <a:off x="4198938" y="4833938"/>
            <a:ext cx="1333500" cy="3857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 Dynodes</a:t>
            </a:r>
          </a:p>
        </p:txBody>
      </p:sp>
      <p:sp>
        <p:nvSpPr>
          <p:cNvPr id="132112" name="Line 16"/>
          <p:cNvSpPr>
            <a:spLocks noChangeShapeType="1"/>
          </p:cNvSpPr>
          <p:nvPr/>
        </p:nvSpPr>
        <p:spPr bwMode="auto">
          <a:xfrm flipH="1" flipV="1">
            <a:off x="4375150" y="3640138"/>
            <a:ext cx="455613" cy="11858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13" name="Text Box 17"/>
          <p:cNvSpPr txBox="1">
            <a:spLocks noChangeArrowheads="1"/>
          </p:cNvSpPr>
          <p:nvPr/>
        </p:nvSpPr>
        <p:spPr bwMode="auto">
          <a:xfrm>
            <a:off x="4665663" y="2101850"/>
            <a:ext cx="863600" cy="385763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Anode</a:t>
            </a:r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 flipH="1">
            <a:off x="5029200" y="2501900"/>
            <a:ext cx="28575" cy="733425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15" name="Text Box 19"/>
          <p:cNvSpPr txBox="1">
            <a:spLocks noChangeArrowheads="1"/>
          </p:cNvSpPr>
          <p:nvPr/>
        </p:nvSpPr>
        <p:spPr bwMode="auto">
          <a:xfrm>
            <a:off x="6308725" y="591185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56 AVP pmt</a:t>
            </a:r>
          </a:p>
        </p:txBody>
      </p:sp>
      <p:sp>
        <p:nvSpPr>
          <p:cNvPr id="132144" name="Text Box 48"/>
          <p:cNvSpPr txBox="1">
            <a:spLocks noChangeArrowheads="1"/>
          </p:cNvSpPr>
          <p:nvPr/>
        </p:nvSpPr>
        <p:spPr bwMode="auto">
          <a:xfrm>
            <a:off x="5451475" y="1060450"/>
            <a:ext cx="3176588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Gain ~ V</a:t>
            </a:r>
            <a:r>
              <a:rPr lang="en-US" sz="2400" baseline="30000">
                <a:latin typeface="Symbol" pitchFamily="-112" charset="2"/>
                <a:sym typeface="Symbol" pitchFamily="-112" charset="2"/>
              </a:rPr>
              <a:t></a:t>
            </a:r>
            <a:r>
              <a:rPr lang="en-US" sz="2400" baseline="30000"/>
              <a:t>N</a:t>
            </a:r>
            <a:r>
              <a:rPr lang="en-US" sz="2400"/>
              <a:t> ~ 10</a:t>
            </a:r>
            <a:r>
              <a:rPr lang="en-US" sz="2400" baseline="30000"/>
              <a:t>6</a:t>
            </a:r>
            <a:r>
              <a:rPr lang="en-US" sz="2400"/>
              <a:t> - 10</a:t>
            </a:r>
            <a:r>
              <a:rPr lang="en-US" sz="2400" baseline="30000"/>
              <a:t>7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Photomultiplier tube, sensitive light meter </a:t>
            </a:r>
          </a:p>
        </p:txBody>
      </p:sp>
      <p:grpSp>
        <p:nvGrpSpPr>
          <p:cNvPr id="132105" name="Group 9"/>
          <p:cNvGrpSpPr>
            <a:grpSpLocks/>
          </p:cNvGrpSpPr>
          <p:nvPr/>
        </p:nvGrpSpPr>
        <p:grpSpPr bwMode="auto">
          <a:xfrm rot="-5400000">
            <a:off x="3109120" y="913606"/>
            <a:ext cx="2252662" cy="5394325"/>
            <a:chOff x="1958" y="576"/>
            <a:chExt cx="1419" cy="3398"/>
          </a:xfrm>
        </p:grpSpPr>
        <p:pic>
          <p:nvPicPr>
            <p:cNvPr id="132101" name="Picture 5" descr="pmt"/>
            <p:cNvPicPr>
              <a:picLocks noChangeAspect="1" noChangeArrowheads="1"/>
            </p:cNvPicPr>
            <p:nvPr/>
          </p:nvPicPr>
          <p:blipFill>
            <a:blip r:embed="rId3"/>
            <a:srcRect t="2272"/>
            <a:stretch>
              <a:fillRect/>
            </a:stretch>
          </p:blipFill>
          <p:spPr bwMode="auto">
            <a:xfrm>
              <a:off x="2042" y="576"/>
              <a:ext cx="1335" cy="3398"/>
            </a:xfrm>
            <a:prstGeom prst="rect">
              <a:avLst/>
            </a:prstGeom>
            <a:noFill/>
          </p:spPr>
        </p:pic>
        <p:sp>
          <p:nvSpPr>
            <p:cNvPr id="132102" name="Rectangle 6"/>
            <p:cNvSpPr>
              <a:spLocks noChangeArrowheads="1"/>
            </p:cNvSpPr>
            <p:nvPr/>
          </p:nvSpPr>
          <p:spPr bwMode="auto">
            <a:xfrm>
              <a:off x="1958" y="617"/>
              <a:ext cx="182" cy="2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660400" y="4700588"/>
            <a:ext cx="1612900" cy="385762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Photocathode</a:t>
            </a:r>
          </a:p>
        </p:txBody>
      </p:sp>
      <p:sp>
        <p:nvSpPr>
          <p:cNvPr id="132107" name="Line 11"/>
          <p:cNvSpPr>
            <a:spLocks noChangeShapeType="1"/>
          </p:cNvSpPr>
          <p:nvPr/>
        </p:nvSpPr>
        <p:spPr bwMode="auto">
          <a:xfrm flipV="1">
            <a:off x="1023938" y="3889375"/>
            <a:ext cx="631825" cy="815975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2705100" y="1779588"/>
            <a:ext cx="1282700" cy="385762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Electrodes</a:t>
            </a:r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H="1">
            <a:off x="2179638" y="2171700"/>
            <a:ext cx="762000" cy="595313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10" name="Line 14"/>
          <p:cNvSpPr>
            <a:spLocks noChangeShapeType="1"/>
          </p:cNvSpPr>
          <p:nvPr/>
        </p:nvSpPr>
        <p:spPr bwMode="auto">
          <a:xfrm flipH="1">
            <a:off x="2932113" y="2157413"/>
            <a:ext cx="581025" cy="89852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11" name="Text Box 15"/>
          <p:cNvSpPr txBox="1">
            <a:spLocks noChangeArrowheads="1"/>
          </p:cNvSpPr>
          <p:nvPr/>
        </p:nvSpPr>
        <p:spPr bwMode="auto">
          <a:xfrm>
            <a:off x="4198938" y="4833938"/>
            <a:ext cx="1333500" cy="3857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 Dynodes</a:t>
            </a:r>
          </a:p>
        </p:txBody>
      </p:sp>
      <p:sp>
        <p:nvSpPr>
          <p:cNvPr id="132112" name="Line 16"/>
          <p:cNvSpPr>
            <a:spLocks noChangeShapeType="1"/>
          </p:cNvSpPr>
          <p:nvPr/>
        </p:nvSpPr>
        <p:spPr bwMode="auto">
          <a:xfrm flipH="1" flipV="1">
            <a:off x="4375150" y="3640138"/>
            <a:ext cx="455613" cy="11858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13" name="Text Box 17"/>
          <p:cNvSpPr txBox="1">
            <a:spLocks noChangeArrowheads="1"/>
          </p:cNvSpPr>
          <p:nvPr/>
        </p:nvSpPr>
        <p:spPr bwMode="auto">
          <a:xfrm>
            <a:off x="4665663" y="2101850"/>
            <a:ext cx="863600" cy="385763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Anode</a:t>
            </a:r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 flipH="1">
            <a:off x="5029200" y="2501900"/>
            <a:ext cx="28575" cy="733425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15" name="Text Box 19"/>
          <p:cNvSpPr txBox="1">
            <a:spLocks noChangeArrowheads="1"/>
          </p:cNvSpPr>
          <p:nvPr/>
        </p:nvSpPr>
        <p:spPr bwMode="auto">
          <a:xfrm>
            <a:off x="6308725" y="591185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56 AVP pmt</a:t>
            </a:r>
          </a:p>
        </p:txBody>
      </p:sp>
      <p:grpSp>
        <p:nvGrpSpPr>
          <p:cNvPr id="132142" name="Group 46"/>
          <p:cNvGrpSpPr>
            <a:grpSpLocks/>
          </p:cNvGrpSpPr>
          <p:nvPr/>
        </p:nvGrpSpPr>
        <p:grpSpPr bwMode="auto">
          <a:xfrm>
            <a:off x="658813" y="2873375"/>
            <a:ext cx="3111500" cy="1055688"/>
            <a:chOff x="415" y="1810"/>
            <a:chExt cx="1960" cy="665"/>
          </a:xfrm>
        </p:grpSpPr>
        <p:grpSp>
          <p:nvGrpSpPr>
            <p:cNvPr id="132135" name="Group 39"/>
            <p:cNvGrpSpPr>
              <a:grpSpLocks/>
            </p:cNvGrpSpPr>
            <p:nvPr/>
          </p:nvGrpSpPr>
          <p:grpSpPr bwMode="auto">
            <a:xfrm rot="-5400000">
              <a:off x="702" y="1821"/>
              <a:ext cx="103" cy="678"/>
              <a:chOff x="657" y="1600"/>
              <a:chExt cx="128" cy="898"/>
            </a:xfrm>
          </p:grpSpPr>
          <p:grpSp>
            <p:nvGrpSpPr>
              <p:cNvPr id="132119" name="Group 23"/>
              <p:cNvGrpSpPr>
                <a:grpSpLocks/>
              </p:cNvGrpSpPr>
              <p:nvPr/>
            </p:nvGrpSpPr>
            <p:grpSpPr bwMode="auto">
              <a:xfrm>
                <a:off x="657" y="1600"/>
                <a:ext cx="128" cy="713"/>
                <a:chOff x="1324" y="1002"/>
                <a:chExt cx="146" cy="462"/>
              </a:xfrm>
            </p:grpSpPr>
            <p:sp>
              <p:nvSpPr>
                <p:cNvPr id="132120" name="Freeform 24"/>
                <p:cNvSpPr>
                  <a:spLocks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121" name="Freeform 25"/>
                <p:cNvSpPr>
                  <a:spLocks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122" name="Freeform 26"/>
                <p:cNvSpPr>
                  <a:spLocks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123" name="Freeform 27"/>
                <p:cNvSpPr>
                  <a:spLocks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124" name="Freeform 28"/>
                <p:cNvSpPr>
                  <a:spLocks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125" name="Freeform 29"/>
                <p:cNvSpPr>
                  <a:spLocks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126" name="Freeform 30"/>
                <p:cNvSpPr>
                  <a:spLocks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cxnSp>
            <p:nvCxnSpPr>
              <p:cNvPr id="132134" name="AutoShape 38"/>
              <p:cNvCxnSpPr>
                <a:cxnSpLocks noChangeShapeType="1"/>
                <a:stCxn id="132126" idx="12"/>
              </p:cNvCxnSpPr>
              <p:nvPr/>
            </p:nvCxnSpPr>
            <p:spPr bwMode="auto">
              <a:xfrm rot="16200000" flipH="1">
                <a:off x="630" y="2402"/>
                <a:ext cx="189" cy="3"/>
              </a:xfrm>
              <a:prstGeom prst="curvedConnector3">
                <a:avLst>
                  <a:gd name="adj1" fmla="val 50792"/>
                </a:avLst>
              </a:prstGeom>
              <a:noFill/>
              <a:ln w="2857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</p:cxnSp>
        </p:grpSp>
        <p:sp>
          <p:nvSpPr>
            <p:cNvPr id="132136" name="Line 40"/>
            <p:cNvSpPr>
              <a:spLocks noChangeShapeType="1"/>
            </p:cNvSpPr>
            <p:nvPr/>
          </p:nvSpPr>
          <p:spPr bwMode="auto">
            <a:xfrm rot="16200000" flipH="1">
              <a:off x="1310" y="1923"/>
              <a:ext cx="307" cy="78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38" name="Line 42"/>
            <p:cNvSpPr>
              <a:spLocks noChangeShapeType="1"/>
            </p:cNvSpPr>
            <p:nvPr/>
          </p:nvSpPr>
          <p:spPr bwMode="auto">
            <a:xfrm rot="-5400000">
              <a:off x="1864" y="1965"/>
              <a:ext cx="495" cy="52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39" name="Text Box 43"/>
            <p:cNvSpPr txBox="1">
              <a:spLocks noChangeArrowheads="1"/>
            </p:cNvSpPr>
            <p:nvPr/>
          </p:nvSpPr>
          <p:spPr bwMode="auto">
            <a:xfrm>
              <a:off x="610" y="1810"/>
              <a:ext cx="175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accent1"/>
                  </a:solidFill>
                  <a:latin typeface="Symbol" pitchFamily="-112" charset="2"/>
                </a:rPr>
                <a:t>g</a:t>
              </a:r>
            </a:p>
          </p:txBody>
        </p:sp>
        <p:sp>
          <p:nvSpPr>
            <p:cNvPr id="132140" name="Text Box 44"/>
            <p:cNvSpPr txBox="1">
              <a:spLocks noChangeArrowheads="1"/>
            </p:cNvSpPr>
            <p:nvPr/>
          </p:nvSpPr>
          <p:spPr bwMode="auto">
            <a:xfrm>
              <a:off x="1399" y="1987"/>
              <a:ext cx="253" cy="2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accent1"/>
                  </a:solidFill>
                  <a:latin typeface="Comic Sans MS" pitchFamily="-112" charset="0"/>
                </a:rPr>
                <a:t>e</a:t>
              </a:r>
              <a:r>
                <a:rPr lang="en-US" b="1" baseline="30000">
                  <a:solidFill>
                    <a:schemeClr val="accent1"/>
                  </a:solidFill>
                  <a:latin typeface="" charset="0"/>
                </a:rPr>
                <a:t>−</a:t>
              </a:r>
            </a:p>
          </p:txBody>
        </p:sp>
      </p:grpSp>
      <p:sp>
        <p:nvSpPr>
          <p:cNvPr id="132144" name="Text Box 48"/>
          <p:cNvSpPr txBox="1">
            <a:spLocks noChangeArrowheads="1"/>
          </p:cNvSpPr>
          <p:nvPr/>
        </p:nvSpPr>
        <p:spPr bwMode="auto">
          <a:xfrm>
            <a:off x="5451475" y="1060450"/>
            <a:ext cx="3176588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Gain ~ V</a:t>
            </a:r>
            <a:r>
              <a:rPr lang="en-US" sz="2400" baseline="30000">
                <a:latin typeface="Symbol" pitchFamily="-112" charset="2"/>
                <a:sym typeface="Symbol" pitchFamily="-112" charset="2"/>
              </a:rPr>
              <a:t></a:t>
            </a:r>
            <a:r>
              <a:rPr lang="en-US" sz="2400" baseline="30000"/>
              <a:t>N</a:t>
            </a:r>
            <a:r>
              <a:rPr lang="en-US" sz="2400"/>
              <a:t> ~ 10</a:t>
            </a:r>
            <a:r>
              <a:rPr lang="en-US" sz="2400" baseline="30000"/>
              <a:t>6</a:t>
            </a:r>
            <a:r>
              <a:rPr lang="en-US" sz="2400"/>
              <a:t> - 10</a:t>
            </a:r>
            <a:r>
              <a:rPr lang="en-US" sz="2400" baseline="30000"/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0" y="5859463"/>
            <a:ext cx="395307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Photomultiplier Tubes</a:t>
            </a:r>
          </a:p>
          <a:p>
            <a:r>
              <a:rPr lang="en-US" sz="1400" b="1" dirty="0"/>
              <a:t>Principles and Applications, </a:t>
            </a:r>
            <a:r>
              <a:rPr lang="en-US" sz="1400" b="1" dirty="0" err="1"/>
              <a:t>Photonis</a:t>
            </a:r>
            <a:r>
              <a:rPr lang="en-US" sz="1400" b="1" dirty="0"/>
              <a:t> (2002)</a:t>
            </a:r>
          </a:p>
        </p:txBody>
      </p:sp>
    </p:spTree>
    <p:extLst>
      <p:ext uri="{BB962C8B-B14F-4D97-AF65-F5344CB8AC3E}">
        <p14:creationId xmlns:p14="http://schemas.microsoft.com/office/powerpoint/2010/main" val="2108629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9CEAF-B4A4-D549-9F54-0CE1D87A0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from Hamamatsu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C2CD23-E5FB-1F41-A823-5A6525C5E6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2DB15-9B60-C243-99AF-6BE8AF3D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3933"/>
            <a:ext cx="9144000" cy="1818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FF273C-8B12-9C47-884B-B4E3A70B4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44000" cy="17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60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voltage (~1500 – 2500 V)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Positive (cathode at ground)</a:t>
            </a:r>
          </a:p>
          <a:p>
            <a:pPr lvl="1"/>
            <a:r>
              <a:rPr lang="en-US"/>
              <a:t>low noise, capacitative coupling</a:t>
            </a:r>
          </a:p>
          <a:p>
            <a:pPr lvl="1"/>
            <a:endParaRPr lang="en-US"/>
          </a:p>
          <a:p>
            <a:r>
              <a:rPr lang="en-US"/>
              <a:t>Negative</a:t>
            </a:r>
          </a:p>
          <a:p>
            <a:pPr lvl="1"/>
            <a:r>
              <a:rPr lang="en-US"/>
              <a:t>Anode at ground (no HV on signal)</a:t>
            </a:r>
          </a:p>
          <a:p>
            <a:pPr lvl="1"/>
            <a:endParaRPr lang="en-US"/>
          </a:p>
          <a:p>
            <a:r>
              <a:rPr lang="en-US"/>
              <a:t>No (high) voltage</a:t>
            </a:r>
          </a:p>
          <a:p>
            <a:pPr lvl="1"/>
            <a:r>
              <a:rPr lang="en-US"/>
              <a:t>Cockcroft-Walton bases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Elton Smith / Scintillation Detectors</a:t>
            </a:r>
          </a:p>
        </p:txBody>
      </p:sp>
      <p:sp>
        <p:nvSpPr>
          <p:cNvPr id="206859" name="Rectangle 11"/>
          <p:cNvSpPr>
            <a:spLocks noChangeArrowheads="1"/>
          </p:cNvSpPr>
          <p:nvPr/>
        </p:nvSpPr>
        <p:spPr bwMode="auto">
          <a:xfrm>
            <a:off x="906463" y="1089025"/>
            <a:ext cx="3538537" cy="2787650"/>
          </a:xfrm>
          <a:prstGeom prst="rect">
            <a:avLst/>
          </a:prstGeom>
          <a:solidFill>
            <a:srgbClr val="CCFFFF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06854" name="Line 6"/>
          <p:cNvSpPr>
            <a:spLocks noChangeShapeType="1"/>
          </p:cNvSpPr>
          <p:nvPr/>
        </p:nvSpPr>
        <p:spPr bwMode="auto">
          <a:xfrm rot="2839593">
            <a:off x="4192588" y="1192212"/>
            <a:ext cx="496888" cy="4365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5" name="Arc 7"/>
          <p:cNvSpPr>
            <a:spLocks/>
          </p:cNvSpPr>
          <p:nvPr/>
        </p:nvSpPr>
        <p:spPr bwMode="auto">
          <a:xfrm flipH="1">
            <a:off x="1989138" y="1411288"/>
            <a:ext cx="2493962" cy="24939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6" name="Line 8"/>
          <p:cNvSpPr>
            <a:spLocks noChangeShapeType="1"/>
          </p:cNvSpPr>
          <p:nvPr/>
        </p:nvSpPr>
        <p:spPr bwMode="auto">
          <a:xfrm rot="8239593">
            <a:off x="1746250" y="3657600"/>
            <a:ext cx="496888" cy="4365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7" name="Line 9"/>
          <p:cNvSpPr>
            <a:spLocks noChangeShapeType="1"/>
          </p:cNvSpPr>
          <p:nvPr/>
        </p:nvSpPr>
        <p:spPr bwMode="auto">
          <a:xfrm>
            <a:off x="1989138" y="3905250"/>
            <a:ext cx="0" cy="1035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8" name="Line 10"/>
          <p:cNvSpPr>
            <a:spLocks noChangeShapeType="1"/>
          </p:cNvSpPr>
          <p:nvPr/>
        </p:nvSpPr>
        <p:spPr bwMode="auto">
          <a:xfrm rot="5400000">
            <a:off x="4986338" y="898525"/>
            <a:ext cx="0" cy="1035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61" name="Text Box 13"/>
          <p:cNvSpPr txBox="1">
            <a:spLocks noChangeArrowheads="1"/>
          </p:cNvSpPr>
          <p:nvPr/>
        </p:nvSpPr>
        <p:spPr bwMode="auto">
          <a:xfrm>
            <a:off x="1001713" y="1282700"/>
            <a:ext cx="16002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 field ~ 5/3 T</a:t>
            </a:r>
          </a:p>
        </p:txBody>
      </p:sp>
      <p:grpSp>
        <p:nvGrpSpPr>
          <p:cNvPr id="206866" name="Group 18"/>
          <p:cNvGrpSpPr>
            <a:grpSpLocks/>
          </p:cNvGrpSpPr>
          <p:nvPr/>
        </p:nvGrpSpPr>
        <p:grpSpPr bwMode="auto">
          <a:xfrm>
            <a:off x="1547813" y="1665288"/>
            <a:ext cx="266700" cy="268287"/>
            <a:chOff x="3461" y="2163"/>
            <a:chExt cx="587" cy="587"/>
          </a:xfrm>
        </p:grpSpPr>
        <p:sp>
          <p:nvSpPr>
            <p:cNvPr id="206867" name="Oval 19"/>
            <p:cNvSpPr>
              <a:spLocks noChangeArrowheads="1"/>
            </p:cNvSpPr>
            <p:nvPr/>
          </p:nvSpPr>
          <p:spPr bwMode="auto">
            <a:xfrm>
              <a:off x="3461" y="2163"/>
              <a:ext cx="587" cy="58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68" name="Line 20"/>
            <p:cNvSpPr>
              <a:spLocks noChangeShapeType="1"/>
            </p:cNvSpPr>
            <p:nvPr/>
          </p:nvSpPr>
          <p:spPr bwMode="auto">
            <a:xfrm flipH="1">
              <a:off x="3560" y="2245"/>
              <a:ext cx="406" cy="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69" name="Line 21"/>
            <p:cNvSpPr>
              <a:spLocks noChangeShapeType="1"/>
            </p:cNvSpPr>
            <p:nvPr/>
          </p:nvSpPr>
          <p:spPr bwMode="auto">
            <a:xfrm rot="5400000" flipH="1">
              <a:off x="3526" y="2256"/>
              <a:ext cx="423" cy="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6870" name="Oval 22"/>
          <p:cNvSpPr>
            <a:spLocks noChangeArrowheads="1"/>
          </p:cNvSpPr>
          <p:nvPr/>
        </p:nvSpPr>
        <p:spPr bwMode="auto">
          <a:xfrm>
            <a:off x="1985963" y="1408113"/>
            <a:ext cx="4953000" cy="4926012"/>
          </a:xfrm>
          <a:prstGeom prst="ellips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71" name="Line 23"/>
          <p:cNvSpPr>
            <a:spLocks noChangeShapeType="1"/>
          </p:cNvSpPr>
          <p:nvPr/>
        </p:nvSpPr>
        <p:spPr bwMode="auto">
          <a:xfrm flipV="1">
            <a:off x="4419600" y="2211388"/>
            <a:ext cx="1863725" cy="167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72" name="Text Box 24"/>
          <p:cNvSpPr txBox="1">
            <a:spLocks noChangeArrowheads="1"/>
          </p:cNvSpPr>
          <p:nvPr/>
        </p:nvSpPr>
        <p:spPr bwMode="auto">
          <a:xfrm>
            <a:off x="5311775" y="3182938"/>
            <a:ext cx="92710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 = 3m</a:t>
            </a:r>
          </a:p>
        </p:txBody>
      </p:sp>
      <p:sp>
        <p:nvSpPr>
          <p:cNvPr id="206873" name="Text Box 25"/>
          <p:cNvSpPr txBox="1">
            <a:spLocks noChangeArrowheads="1"/>
          </p:cNvSpPr>
          <p:nvPr/>
        </p:nvSpPr>
        <p:spPr bwMode="auto">
          <a:xfrm>
            <a:off x="3109913" y="1971675"/>
            <a:ext cx="22034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 = </a:t>
            </a:r>
            <a:r>
              <a:rPr lang="en-US">
                <a:ea typeface="Arial" pitchFamily="-112" charset="0"/>
                <a:cs typeface="Arial" pitchFamily="-112" charset="0"/>
              </a:rPr>
              <a:t>½ </a:t>
            </a:r>
            <a:r>
              <a:rPr lang="en-US">
                <a:latin typeface="Symbol" pitchFamily="-112" charset="2"/>
                <a:ea typeface="Arial" pitchFamily="-112" charset="0"/>
                <a:cs typeface="Arial" pitchFamily="-112" charset="0"/>
              </a:rPr>
              <a:t>p</a:t>
            </a:r>
            <a:r>
              <a:rPr lang="en-US">
                <a:ea typeface="Arial" pitchFamily="-112" charset="0"/>
                <a:cs typeface="Arial" pitchFamily="-112" charset="0"/>
              </a:rPr>
              <a:t> R = 4.71 m</a:t>
            </a:r>
            <a:r>
              <a:rPr lang="en-US">
                <a:solidFill>
                  <a:srgbClr val="FF0000"/>
                </a:solidFill>
                <a:ea typeface="Arial" pitchFamily="-112" charset="0"/>
                <a:cs typeface="Arial" pitchFamily="-112" charset="0"/>
              </a:rPr>
              <a:t> </a:t>
            </a:r>
          </a:p>
        </p:txBody>
      </p:sp>
      <p:sp>
        <p:nvSpPr>
          <p:cNvPr id="206874" name="Text Box 26"/>
          <p:cNvSpPr txBox="1">
            <a:spLocks noChangeArrowheads="1"/>
          </p:cNvSpPr>
          <p:nvPr/>
        </p:nvSpPr>
        <p:spPr bwMode="auto">
          <a:xfrm>
            <a:off x="5686425" y="1252538"/>
            <a:ext cx="2674938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0.3 B R = 1.5 GeV/c</a:t>
            </a:r>
            <a:r>
              <a:rPr lang="en-US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206881" name="Group 33"/>
          <p:cNvGrpSpPr>
            <a:grpSpLocks/>
          </p:cNvGrpSpPr>
          <p:nvPr/>
        </p:nvGrpSpPr>
        <p:grpSpPr bwMode="auto">
          <a:xfrm>
            <a:off x="3452813" y="4260850"/>
            <a:ext cx="2422525" cy="1338263"/>
            <a:chOff x="2363" y="3003"/>
            <a:chExt cx="1526" cy="843"/>
          </a:xfrm>
        </p:grpSpPr>
        <p:sp>
          <p:nvSpPr>
            <p:cNvPr id="206877" name="Text Box 29"/>
            <p:cNvSpPr txBox="1">
              <a:spLocks noChangeArrowheads="1"/>
            </p:cNvSpPr>
            <p:nvPr/>
          </p:nvSpPr>
          <p:spPr bwMode="auto">
            <a:xfrm>
              <a:off x="2388" y="3003"/>
              <a:ext cx="1493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t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</a:rPr>
                <a:t>p</a:t>
              </a:r>
              <a:r>
                <a:rPr lang="en-US">
                  <a:solidFill>
                    <a:srgbClr val="FF0000"/>
                  </a:solidFill>
                </a:rPr>
                <a:t> = L/</a:t>
              </a:r>
              <a:r>
                <a:rPr lang="en-US">
                  <a:solidFill>
                    <a:srgbClr val="FF0000"/>
                  </a:solidFill>
                  <a:latin typeface="Symbol" pitchFamily="-112" charset="2"/>
                  <a:ea typeface="Arial" pitchFamily="-112" charset="0"/>
                  <a:cs typeface="Arial" pitchFamily="-112" charset="0"/>
                </a:rPr>
                <a:t>b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  <a:ea typeface="Arial" pitchFamily="-112" charset="0"/>
                  <a:cs typeface="Arial" pitchFamily="-112" charset="0"/>
                </a:rPr>
                <a:t>p</a:t>
              </a:r>
              <a:r>
                <a:rPr lang="en-US">
                  <a:solidFill>
                    <a:srgbClr val="FF0000"/>
                  </a:solidFill>
                  <a:ea typeface="Arial" pitchFamily="-112" charset="0"/>
                  <a:cs typeface="Arial" pitchFamily="-112" charset="0"/>
                </a:rPr>
                <a:t>c  = 15.77 ns </a:t>
              </a:r>
            </a:p>
          </p:txBody>
        </p:sp>
        <p:sp>
          <p:nvSpPr>
            <p:cNvPr id="206878" name="Text Box 30"/>
            <p:cNvSpPr txBox="1">
              <a:spLocks noChangeArrowheads="1"/>
            </p:cNvSpPr>
            <p:nvPr/>
          </p:nvSpPr>
          <p:spPr bwMode="auto">
            <a:xfrm>
              <a:off x="2363" y="3317"/>
              <a:ext cx="1526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t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</a:rPr>
                <a:t>K</a:t>
              </a:r>
              <a:r>
                <a:rPr lang="en-US">
                  <a:solidFill>
                    <a:srgbClr val="FF0000"/>
                  </a:solidFill>
                </a:rPr>
                <a:t> = L/</a:t>
              </a:r>
              <a:r>
                <a:rPr lang="en-US">
                  <a:solidFill>
                    <a:srgbClr val="FF0000"/>
                  </a:solidFill>
                  <a:latin typeface="Symbol" pitchFamily="-112" charset="2"/>
                  <a:ea typeface="Arial" pitchFamily="-112" charset="0"/>
                  <a:cs typeface="Arial" pitchFamily="-112" charset="0"/>
                </a:rPr>
                <a:t>b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  <a:ea typeface="Arial" pitchFamily="-112" charset="0"/>
                  <a:cs typeface="Arial" pitchFamily="-112" charset="0"/>
                </a:rPr>
                <a:t>K</a:t>
              </a:r>
              <a:r>
                <a:rPr lang="en-US">
                  <a:solidFill>
                    <a:srgbClr val="FF0000"/>
                  </a:solidFill>
                  <a:ea typeface="Arial" pitchFamily="-112" charset="0"/>
                  <a:cs typeface="Arial" pitchFamily="-112" charset="0"/>
                </a:rPr>
                <a:t>c  = 16.53 ns </a:t>
              </a:r>
            </a:p>
          </p:txBody>
        </p:sp>
        <p:sp>
          <p:nvSpPr>
            <p:cNvPr id="206879" name="Text Box 31"/>
            <p:cNvSpPr txBox="1">
              <a:spLocks noChangeArrowheads="1"/>
            </p:cNvSpPr>
            <p:nvPr/>
          </p:nvSpPr>
          <p:spPr bwMode="auto">
            <a:xfrm>
              <a:off x="2377" y="3615"/>
              <a:ext cx="997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Symbol" pitchFamily="-112" charset="2"/>
                </a:rPr>
                <a:t>D</a:t>
              </a:r>
              <a:r>
                <a:rPr lang="en-US">
                  <a:solidFill>
                    <a:srgbClr val="FF0000"/>
                  </a:solidFill>
                </a:rPr>
                <a:t>t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</a:rPr>
                <a:t>p</a:t>
              </a:r>
              <a:r>
                <a:rPr lang="en-US" baseline="-25000">
                  <a:solidFill>
                    <a:srgbClr val="FF0000"/>
                  </a:solidFill>
                </a:rPr>
                <a:t>K</a:t>
              </a:r>
              <a:r>
                <a:rPr lang="en-US">
                  <a:solidFill>
                    <a:srgbClr val="FF0000"/>
                  </a:solidFill>
                </a:rPr>
                <a:t> = 0.76 ns</a:t>
              </a:r>
            </a:p>
          </p:txBody>
        </p:sp>
      </p:grpSp>
      <p:sp>
        <p:nvSpPr>
          <p:cNvPr id="206880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 basics</a:t>
            </a:r>
          </a:p>
        </p:txBody>
      </p:sp>
      <p:grpSp>
        <p:nvGrpSpPr>
          <p:cNvPr id="206884" name="Group 36"/>
          <p:cNvGrpSpPr>
            <a:grpSpLocks/>
          </p:cNvGrpSpPr>
          <p:nvPr/>
        </p:nvGrpSpPr>
        <p:grpSpPr bwMode="auto">
          <a:xfrm>
            <a:off x="1392238" y="2560638"/>
            <a:ext cx="2813050" cy="849312"/>
            <a:chOff x="877" y="1613"/>
            <a:chExt cx="1772" cy="535"/>
          </a:xfrm>
        </p:grpSpPr>
        <p:sp>
          <p:nvSpPr>
            <p:cNvPr id="206875" name="Text Box 27"/>
            <p:cNvSpPr txBox="1">
              <a:spLocks noChangeArrowheads="1"/>
            </p:cNvSpPr>
            <p:nvPr/>
          </p:nvSpPr>
          <p:spPr bwMode="auto">
            <a:xfrm>
              <a:off x="881" y="1613"/>
              <a:ext cx="1739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Symbol" pitchFamily="-112" charset="2"/>
                </a:rPr>
                <a:t>b</a:t>
              </a:r>
              <a:r>
                <a:rPr lang="en-US" baseline="-25000">
                  <a:latin typeface="Symbol" pitchFamily="-112" charset="2"/>
                </a:rPr>
                <a:t>p</a:t>
              </a:r>
              <a:r>
                <a:rPr lang="en-US"/>
                <a:t> = p/</a:t>
              </a:r>
              <a:r>
                <a:rPr lang="en-US">
                  <a:ea typeface="Arial" pitchFamily="-112" charset="0"/>
                  <a:cs typeface="Arial" pitchFamily="-112" charset="0"/>
                </a:rPr>
                <a:t>√p</a:t>
              </a:r>
              <a:r>
                <a:rPr lang="en-US" baseline="30000">
                  <a:ea typeface="Arial" pitchFamily="-112" charset="0"/>
                  <a:cs typeface="Arial" pitchFamily="-112" charset="0"/>
                </a:rPr>
                <a:t>2</a:t>
              </a:r>
              <a:r>
                <a:rPr lang="en-US">
                  <a:ea typeface="Arial" pitchFamily="-112" charset="0"/>
                  <a:cs typeface="Arial" pitchFamily="-112" charset="0"/>
                </a:rPr>
                <a:t>+m</a:t>
              </a:r>
              <a:r>
                <a:rPr lang="en-US" baseline="-25000">
                  <a:latin typeface="Symbol" pitchFamily="-112" charset="2"/>
                  <a:ea typeface="Arial" pitchFamily="-112" charset="0"/>
                  <a:cs typeface="Arial" pitchFamily="-112" charset="0"/>
                </a:rPr>
                <a:t>p</a:t>
              </a:r>
              <a:r>
                <a:rPr lang="en-US" baseline="30000">
                  <a:ea typeface="Arial" pitchFamily="-112" charset="0"/>
                  <a:cs typeface="Arial" pitchFamily="-112" charset="0"/>
                </a:rPr>
                <a:t>2</a:t>
              </a:r>
              <a:r>
                <a:rPr lang="en-US">
                  <a:ea typeface="Arial" pitchFamily="-112" charset="0"/>
                  <a:cs typeface="Arial" pitchFamily="-112" charset="0"/>
                </a:rPr>
                <a:t>  = 0.9957 </a:t>
              </a:r>
            </a:p>
          </p:txBody>
        </p:sp>
        <p:sp>
          <p:nvSpPr>
            <p:cNvPr id="206876" name="Text Box 28"/>
            <p:cNvSpPr txBox="1">
              <a:spLocks noChangeArrowheads="1"/>
            </p:cNvSpPr>
            <p:nvPr/>
          </p:nvSpPr>
          <p:spPr bwMode="auto">
            <a:xfrm>
              <a:off x="877" y="1917"/>
              <a:ext cx="1772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Symbol" pitchFamily="-112" charset="2"/>
                </a:rPr>
                <a:t>b</a:t>
              </a:r>
              <a:r>
                <a:rPr lang="en-US" baseline="-25000">
                  <a:latin typeface="Symbol" pitchFamily="-112" charset="2"/>
                </a:rPr>
                <a:t>K</a:t>
              </a:r>
              <a:r>
                <a:rPr lang="en-US"/>
                <a:t> = p/</a:t>
              </a:r>
              <a:r>
                <a:rPr lang="en-US">
                  <a:ea typeface="Arial" pitchFamily="-112" charset="0"/>
                  <a:cs typeface="Arial" pitchFamily="-112" charset="0"/>
                </a:rPr>
                <a:t>√p</a:t>
              </a:r>
              <a:r>
                <a:rPr lang="en-US" baseline="30000">
                  <a:ea typeface="Arial" pitchFamily="-112" charset="0"/>
                  <a:cs typeface="Arial" pitchFamily="-112" charset="0"/>
                </a:rPr>
                <a:t>2</a:t>
              </a:r>
              <a:r>
                <a:rPr lang="en-US">
                  <a:ea typeface="Arial" pitchFamily="-112" charset="0"/>
                  <a:cs typeface="Arial" pitchFamily="-112" charset="0"/>
                </a:rPr>
                <a:t>+m</a:t>
              </a:r>
              <a:r>
                <a:rPr lang="en-US" baseline="-25000">
                  <a:latin typeface="Symbol" pitchFamily="-112" charset="2"/>
                  <a:ea typeface="Arial" pitchFamily="-112" charset="0"/>
                  <a:cs typeface="Arial" pitchFamily="-112" charset="0"/>
                </a:rPr>
                <a:t>K</a:t>
              </a:r>
              <a:r>
                <a:rPr lang="en-US" baseline="30000">
                  <a:ea typeface="Arial" pitchFamily="-112" charset="0"/>
                  <a:cs typeface="Arial" pitchFamily="-112" charset="0"/>
                </a:rPr>
                <a:t>2</a:t>
              </a:r>
              <a:r>
                <a:rPr lang="en-US">
                  <a:ea typeface="Arial" pitchFamily="-112" charset="0"/>
                  <a:cs typeface="Arial" pitchFamily="-112" charset="0"/>
                </a:rPr>
                <a:t>  = 0.9496</a:t>
              </a:r>
              <a:r>
                <a:rPr lang="en-US">
                  <a:solidFill>
                    <a:srgbClr val="FF0000"/>
                  </a:solidFill>
                  <a:ea typeface="Arial" pitchFamily="-112" charset="0"/>
                  <a:cs typeface="Arial" pitchFamily="-112" charset="0"/>
                </a:rPr>
                <a:t> </a:t>
              </a:r>
            </a:p>
          </p:txBody>
        </p:sp>
        <p:sp>
          <p:nvSpPr>
            <p:cNvPr id="206882" name="Line 34"/>
            <p:cNvSpPr>
              <a:spLocks noChangeShapeType="1"/>
            </p:cNvSpPr>
            <p:nvPr/>
          </p:nvSpPr>
          <p:spPr bwMode="auto">
            <a:xfrm>
              <a:off x="1421" y="1647"/>
              <a:ext cx="4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83" name="Line 35"/>
            <p:cNvSpPr>
              <a:spLocks noChangeShapeType="1"/>
            </p:cNvSpPr>
            <p:nvPr/>
          </p:nvSpPr>
          <p:spPr bwMode="auto">
            <a:xfrm>
              <a:off x="1437" y="1963"/>
              <a:ext cx="4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6887" name="Group 39"/>
          <p:cNvGrpSpPr>
            <a:grpSpLocks/>
          </p:cNvGrpSpPr>
          <p:nvPr/>
        </p:nvGrpSpPr>
        <p:grpSpPr bwMode="auto">
          <a:xfrm>
            <a:off x="1074738" y="5668963"/>
            <a:ext cx="7297737" cy="669925"/>
            <a:chOff x="677" y="3571"/>
            <a:chExt cx="4597" cy="422"/>
          </a:xfrm>
        </p:grpSpPr>
        <p:sp>
          <p:nvSpPr>
            <p:cNvPr id="206885" name="Text Box 37"/>
            <p:cNvSpPr txBox="1">
              <a:spLocks noChangeArrowheads="1"/>
            </p:cNvSpPr>
            <p:nvPr/>
          </p:nvSpPr>
          <p:spPr bwMode="auto">
            <a:xfrm>
              <a:off x="1389" y="3571"/>
              <a:ext cx="3885" cy="4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mic Sans MS" pitchFamily="-112" charset="0"/>
                </a:rPr>
                <a:t>Particle Identification by time-of-flight (TOF) requires</a:t>
              </a:r>
            </a:p>
            <a:p>
              <a:r>
                <a:rPr lang="en-US">
                  <a:latin typeface="Comic Sans MS" pitchFamily="-112" charset="0"/>
                </a:rPr>
                <a:t>Measurements with accuracies of ~ 0.1 ns</a:t>
              </a:r>
            </a:p>
          </p:txBody>
        </p:sp>
        <p:sp>
          <p:nvSpPr>
            <p:cNvPr id="206886" name="AutoShape 38"/>
            <p:cNvSpPr>
              <a:spLocks noChangeArrowheads="1"/>
            </p:cNvSpPr>
            <p:nvPr/>
          </p:nvSpPr>
          <p:spPr bwMode="auto">
            <a:xfrm>
              <a:off x="677" y="3631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9012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pic>
        <p:nvPicPr>
          <p:cNvPr id="168965" name="Picture 5" descr="housing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1293813" y="419100"/>
            <a:ext cx="710565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2221" y="6089848"/>
            <a:ext cx="189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NIM A432 (1999) 265</a:t>
            </a:r>
            <a:endParaRPr lang="en-US" sz="1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divider design</a:t>
            </a:r>
          </a:p>
        </p:txBody>
      </p:sp>
      <p:pic>
        <p:nvPicPr>
          <p:cNvPr id="194565" name="Picture 5" descr="unh_bas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575" y="1292225"/>
            <a:ext cx="7527925" cy="4949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photoelectron signal</a:t>
            </a:r>
          </a:p>
        </p:txBody>
      </p:sp>
      <p:pic>
        <p:nvPicPr>
          <p:cNvPr id="204805" name="Picture 5" descr="TEK00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3850" y="1511300"/>
            <a:ext cx="6096000" cy="4572000"/>
          </a:xfrm>
          <a:prstGeom prst="rect">
            <a:avLst/>
          </a:prstGeom>
          <a:noFill/>
        </p:spPr>
      </p:pic>
      <p:sp>
        <p:nvSpPr>
          <p:cNvPr id="204806" name="Rectangle 6"/>
          <p:cNvSpPr>
            <a:spLocks noChangeArrowheads="1"/>
          </p:cNvSpPr>
          <p:nvPr/>
        </p:nvSpPr>
        <p:spPr bwMode="auto">
          <a:xfrm>
            <a:off x="2197100" y="5535613"/>
            <a:ext cx="903288" cy="3381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PMT single </a:t>
            </a:r>
            <a:r>
              <a:rPr lang="en-US" dirty="0" err="1"/>
              <a:t>p.e</a:t>
            </a:r>
            <a:r>
              <a:rPr lang="en-US" dirty="0"/>
              <a:t>. spectra (noise)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3880" y="5506303"/>
            <a:ext cx="1756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/>
                <a:cs typeface="Comic Sans MS"/>
              </a:rPr>
              <a:t>ADC (counts)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779" t="8291" r="8650" b="4595"/>
          <a:stretch>
            <a:fillRect/>
          </a:stretch>
        </p:blipFill>
        <p:spPr>
          <a:xfrm>
            <a:off x="4435752" y="1649048"/>
            <a:ext cx="4640584" cy="3790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2071" t="7462" r="8977" b="4144"/>
          <a:stretch>
            <a:fillRect/>
          </a:stretch>
        </p:blipFill>
        <p:spPr>
          <a:xfrm>
            <a:off x="0" y="1601996"/>
            <a:ext cx="4506071" cy="3894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9401" y="5507066"/>
            <a:ext cx="1756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/>
                <a:cs typeface="Comic Sans MS"/>
              </a:rPr>
              <a:t>ADC (counts)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Signal for passing tracks</a:t>
            </a:r>
          </a:p>
        </p:txBody>
      </p:sp>
      <p:pic>
        <p:nvPicPr>
          <p:cNvPr id="196613" name="Picture 5" descr="TEK0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4475" y="1431925"/>
            <a:ext cx="6096000" cy="4572000"/>
          </a:xfrm>
          <a:prstGeom prst="rect">
            <a:avLst/>
          </a:prstGeom>
          <a:noFill/>
        </p:spPr>
      </p:pic>
      <p:sp>
        <p:nvSpPr>
          <p:cNvPr id="196614" name="Rectangle 6"/>
          <p:cNvSpPr>
            <a:spLocks noChangeArrowheads="1"/>
          </p:cNvSpPr>
          <p:nvPr/>
        </p:nvSpPr>
        <p:spPr bwMode="auto">
          <a:xfrm>
            <a:off x="2157413" y="5454650"/>
            <a:ext cx="903287" cy="3381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deposited in scintillator</a:t>
            </a:r>
          </a:p>
        </p:txBody>
      </p:sp>
      <p:pic>
        <p:nvPicPr>
          <p:cNvPr id="173061" name="Picture 5" descr="gmean"/>
          <p:cNvPicPr>
            <a:picLocks noChangeAspect="1" noChangeArrowheads="1"/>
          </p:cNvPicPr>
          <p:nvPr/>
        </p:nvPicPr>
        <p:blipFill>
          <a:blip r:embed="rId3"/>
          <a:srcRect l="3099" t="7120" r="5051" b="2632"/>
          <a:stretch>
            <a:fillRect/>
          </a:stretch>
        </p:blipFill>
        <p:spPr bwMode="auto">
          <a:xfrm>
            <a:off x="1666875" y="1044575"/>
            <a:ext cx="5232400" cy="5326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deposited in scintillator</a:t>
            </a:r>
          </a:p>
        </p:txBody>
      </p:sp>
      <p:pic>
        <p:nvPicPr>
          <p:cNvPr id="173061" name="Picture 5" descr="gmean"/>
          <p:cNvPicPr>
            <a:picLocks noChangeAspect="1" noChangeArrowheads="1"/>
          </p:cNvPicPr>
          <p:nvPr/>
        </p:nvPicPr>
        <p:blipFill>
          <a:blip r:embed="rId3"/>
          <a:srcRect l="3099" t="7120" r="5051" b="2632"/>
          <a:stretch>
            <a:fillRect/>
          </a:stretch>
        </p:blipFill>
        <p:spPr bwMode="auto">
          <a:xfrm>
            <a:off x="1666875" y="1044575"/>
            <a:ext cx="5232400" cy="5326063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3742310" y="3140248"/>
            <a:ext cx="4189417" cy="1085387"/>
            <a:chOff x="3742310" y="3140248"/>
            <a:chExt cx="4189417" cy="1085387"/>
          </a:xfrm>
        </p:grpSpPr>
        <p:sp>
          <p:nvSpPr>
            <p:cNvPr id="5" name="TextBox 4"/>
            <p:cNvSpPr txBox="1"/>
            <p:nvPr/>
          </p:nvSpPr>
          <p:spPr>
            <a:xfrm>
              <a:off x="3742310" y="3140248"/>
              <a:ext cx="28450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Comic Sans MS"/>
                  <a:cs typeface="Comic Sans MS"/>
                </a:rPr>
                <a:t>Minimum-ionizing peak</a:t>
              </a:r>
            </a:p>
            <a:p>
              <a:pPr algn="ctr"/>
              <a:r>
                <a:rPr lang="en-US" sz="20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pions</a:t>
              </a:r>
              <a:r>
                <a:rPr lang="en-US" sz="2000" dirty="0">
                  <a:solidFill>
                    <a:srgbClr val="FF0000"/>
                  </a:solidFill>
                  <a:latin typeface="Comic Sans MS"/>
                  <a:cs typeface="Comic Sans MS"/>
                </a:rPr>
                <a:t>, electrons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rot="10800000" flipV="1">
              <a:off x="3890819" y="3833090"/>
              <a:ext cx="785091" cy="39254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28" name="Group 27"/>
            <p:cNvGrpSpPr/>
            <p:nvPr/>
          </p:nvGrpSpPr>
          <p:grpSpPr>
            <a:xfrm>
              <a:off x="6961909" y="3325091"/>
              <a:ext cx="969818" cy="785092"/>
              <a:chOff x="6961909" y="3325091"/>
              <a:chExt cx="969818" cy="785092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6961909" y="3659909"/>
                <a:ext cx="969818" cy="219364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 bwMode="auto">
              <a:xfrm rot="16200000" flipV="1">
                <a:off x="6829136" y="3711864"/>
                <a:ext cx="785092" cy="11546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881226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deposited in scintillator</a:t>
            </a:r>
          </a:p>
        </p:txBody>
      </p:sp>
      <p:pic>
        <p:nvPicPr>
          <p:cNvPr id="173061" name="Picture 5" descr="gmean"/>
          <p:cNvPicPr>
            <a:picLocks noChangeAspect="1" noChangeArrowheads="1"/>
          </p:cNvPicPr>
          <p:nvPr/>
        </p:nvPicPr>
        <p:blipFill>
          <a:blip r:embed="rId3"/>
          <a:srcRect l="3099" t="7120" r="5051" b="2632"/>
          <a:stretch>
            <a:fillRect/>
          </a:stretch>
        </p:blipFill>
        <p:spPr bwMode="auto">
          <a:xfrm>
            <a:off x="1666875" y="1044575"/>
            <a:ext cx="5232400" cy="5326063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3742310" y="3140248"/>
            <a:ext cx="4189417" cy="1085387"/>
            <a:chOff x="3742310" y="3140248"/>
            <a:chExt cx="4189417" cy="1085387"/>
          </a:xfrm>
        </p:grpSpPr>
        <p:sp>
          <p:nvSpPr>
            <p:cNvPr id="5" name="TextBox 4"/>
            <p:cNvSpPr txBox="1"/>
            <p:nvPr/>
          </p:nvSpPr>
          <p:spPr>
            <a:xfrm>
              <a:off x="3742310" y="3140248"/>
              <a:ext cx="28450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Comic Sans MS"/>
                  <a:cs typeface="Comic Sans MS"/>
                </a:rPr>
                <a:t>Minimum-ionizing peak</a:t>
              </a:r>
            </a:p>
            <a:p>
              <a:pPr algn="ctr"/>
              <a:r>
                <a:rPr lang="en-US" sz="20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pions</a:t>
              </a:r>
              <a:r>
                <a:rPr lang="en-US" sz="2000" dirty="0">
                  <a:solidFill>
                    <a:srgbClr val="FF0000"/>
                  </a:solidFill>
                  <a:latin typeface="Comic Sans MS"/>
                  <a:cs typeface="Comic Sans MS"/>
                </a:rPr>
                <a:t>, electrons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rot="10800000" flipV="1">
              <a:off x="3890819" y="3833090"/>
              <a:ext cx="785091" cy="39254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28" name="Group 27"/>
            <p:cNvGrpSpPr/>
            <p:nvPr/>
          </p:nvGrpSpPr>
          <p:grpSpPr>
            <a:xfrm>
              <a:off x="6961909" y="3325091"/>
              <a:ext cx="969818" cy="785092"/>
              <a:chOff x="6961909" y="3325091"/>
              <a:chExt cx="969818" cy="785092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6961909" y="3659909"/>
                <a:ext cx="969818" cy="219364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 bwMode="auto">
              <a:xfrm rot="16200000" flipV="1">
                <a:off x="6829136" y="3711864"/>
                <a:ext cx="785092" cy="11546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</p:grpSp>
      <p:grpSp>
        <p:nvGrpSpPr>
          <p:cNvPr id="29" name="Group 28"/>
          <p:cNvGrpSpPr/>
          <p:nvPr/>
        </p:nvGrpSpPr>
        <p:grpSpPr>
          <a:xfrm>
            <a:off x="2574637" y="1881911"/>
            <a:ext cx="5368638" cy="1304634"/>
            <a:chOff x="2574637" y="1881911"/>
            <a:chExt cx="5368638" cy="1304634"/>
          </a:xfrm>
        </p:grpSpPr>
        <p:sp>
          <p:nvSpPr>
            <p:cNvPr id="6" name="TextBox 5"/>
            <p:cNvSpPr txBox="1"/>
            <p:nvPr/>
          </p:nvSpPr>
          <p:spPr>
            <a:xfrm>
              <a:off x="2647801" y="2161194"/>
              <a:ext cx="36964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omic Sans MS"/>
                  <a:cs typeface="Comic Sans MS"/>
                </a:rPr>
                <a:t>Photons and “corner clippers”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rot="10800000" flipV="1">
              <a:off x="2574637" y="2620818"/>
              <a:ext cx="889000" cy="565727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24" name="Group 23"/>
            <p:cNvGrpSpPr/>
            <p:nvPr/>
          </p:nvGrpSpPr>
          <p:grpSpPr>
            <a:xfrm>
              <a:off x="6906490" y="1881911"/>
              <a:ext cx="1036785" cy="787401"/>
              <a:chOff x="6941127" y="2286001"/>
              <a:chExt cx="1036785" cy="787401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6941127" y="2588491"/>
                <a:ext cx="969818" cy="219364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 bwMode="auto">
              <a:xfrm rot="5400000" flipH="1" flipV="1">
                <a:off x="7510319" y="2605809"/>
                <a:ext cx="787401" cy="147785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475138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magnetic field on pmt</a:t>
            </a:r>
          </a:p>
        </p:txBody>
      </p:sp>
      <p:pic>
        <p:nvPicPr>
          <p:cNvPr id="146437" name="Picture 5" descr="pmt_bfield2"/>
          <p:cNvPicPr>
            <a:picLocks noChangeAspect="1" noChangeArrowheads="1"/>
          </p:cNvPicPr>
          <p:nvPr/>
        </p:nvPicPr>
        <p:blipFill>
          <a:blip r:embed="rId3">
            <a:lum bright="-20000" contrast="20000"/>
          </a:blip>
          <a:srcRect t="7484" b="3430"/>
          <a:stretch>
            <a:fillRect/>
          </a:stretch>
        </p:blipFill>
        <p:spPr bwMode="auto">
          <a:xfrm>
            <a:off x="1498274" y="983250"/>
            <a:ext cx="6178943" cy="516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824591" y="5875238"/>
            <a:ext cx="306180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Photomultipliers and Accessories</a:t>
            </a:r>
          </a:p>
          <a:p>
            <a:r>
              <a:rPr lang="en-US" sz="1400" b="1" dirty="0"/>
              <a:t>Electron Tubes Ltd (1996) </a:t>
            </a:r>
            <a:endParaRPr lang="en-US" sz="1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3225800" y="1244600"/>
            <a:ext cx="5638800" cy="5054601"/>
            <a:chOff x="3225800" y="1244600"/>
            <a:chExt cx="5638800" cy="5054601"/>
          </a:xfrm>
        </p:grpSpPr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3" cstate="screen"/>
            <a:srcRect r="35764"/>
            <a:stretch>
              <a:fillRect/>
            </a:stretch>
          </p:blipFill>
          <p:spPr bwMode="auto">
            <a:xfrm>
              <a:off x="3225800" y="1244600"/>
              <a:ext cx="5638800" cy="42793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46" name="Picture 28" descr="gx_det"/>
            <p:cNvPicPr>
              <a:picLocks noChangeAspect="1" noChangeArrowheads="1"/>
            </p:cNvPicPr>
            <p:nvPr/>
          </p:nvPicPr>
          <p:blipFill>
            <a:blip r:embed="rId4"/>
            <a:srcRect l="50298" t="66891" r="42871" b="14583"/>
            <a:stretch>
              <a:fillRect/>
            </a:stretch>
          </p:blipFill>
          <p:spPr bwMode="auto">
            <a:xfrm>
              <a:off x="3962400" y="5029201"/>
              <a:ext cx="736600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5" name="Rectangle 24"/>
          <p:cNvSpPr>
            <a:spLocks noChangeArrowheads="1"/>
          </p:cNvSpPr>
          <p:nvPr/>
        </p:nvSpPr>
        <p:spPr bwMode="auto">
          <a:xfrm>
            <a:off x="3314700" y="5010150"/>
            <a:ext cx="609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85750" y="5100638"/>
            <a:ext cx="234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pperplate Gothic Bold" pitchFamily="-106" charset="0"/>
              </a:rPr>
              <a:t>Tagger Spectrometer</a:t>
            </a:r>
          </a:p>
          <a:p>
            <a:r>
              <a:rPr lang="en-US" sz="1800">
                <a:latin typeface="Copperplate Gothic Bold" pitchFamily="-106" charset="0"/>
              </a:rPr>
              <a:t>(Upstream)</a:t>
            </a:r>
          </a:p>
        </p:txBody>
      </p:sp>
      <p:sp>
        <p:nvSpPr>
          <p:cNvPr id="28677" name="Line 29"/>
          <p:cNvSpPr>
            <a:spLocks noChangeShapeType="1"/>
          </p:cNvSpPr>
          <p:nvPr/>
        </p:nvSpPr>
        <p:spPr bwMode="auto">
          <a:xfrm flipH="1">
            <a:off x="1655763" y="4089400"/>
            <a:ext cx="3338512" cy="97472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196850" y="844550"/>
            <a:ext cx="3025775" cy="1552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-106" charset="0"/>
              </a:rPr>
              <a:t>Hermetic detection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itchFamily="-106" charset="0"/>
              </a:rPr>
              <a:t>of charged and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itchFamily="-106" charset="0"/>
              </a:rPr>
              <a:t>neutral particles in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itchFamily="-106" charset="0"/>
              </a:rPr>
              <a:t>solenoid magnet</a:t>
            </a:r>
          </a:p>
        </p:txBody>
      </p:sp>
      <p:sp>
        <p:nvSpPr>
          <p:cNvPr id="28679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Hall D – GlueX detector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5876925" y="746125"/>
            <a:ext cx="1119188" cy="1077218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Time-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of-flight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Comic Sans MS" pitchFamily="-106" charset="0"/>
              </a:rPr>
              <a:t>tof</a:t>
            </a:r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)</a:t>
            </a:r>
          </a:p>
          <a:p>
            <a:pPr algn="ctr"/>
            <a:endParaRPr lang="en-US" sz="1600" b="1" dirty="0">
              <a:solidFill>
                <a:srgbClr val="FF0000"/>
              </a:solidFill>
              <a:latin typeface="Comic Sans MS" pitchFamily="-106" charset="0"/>
            </a:endParaRPr>
          </a:p>
        </p:txBody>
      </p:sp>
      <p:sp>
        <p:nvSpPr>
          <p:cNvPr id="28681" name="Rectangle 5"/>
          <p:cNvSpPr>
            <a:spLocks noChangeArrowheads="1"/>
          </p:cNvSpPr>
          <p:nvPr/>
        </p:nvSpPr>
        <p:spPr bwMode="auto">
          <a:xfrm>
            <a:off x="7105650" y="688975"/>
            <a:ext cx="1695450" cy="584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Comic Sans MS" pitchFamily="-106" charset="0"/>
              </a:rPr>
              <a:t>Pb</a:t>
            </a:r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-glass detector (</a:t>
            </a:r>
            <a:r>
              <a:rPr lang="en-US" sz="1600" b="1" dirty="0" err="1">
                <a:solidFill>
                  <a:srgbClr val="FF0000"/>
                </a:solidFill>
                <a:latin typeface="Comic Sans MS" pitchFamily="-106" charset="0"/>
              </a:rPr>
              <a:t>Fcal</a:t>
            </a:r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)</a:t>
            </a:r>
          </a:p>
        </p:txBody>
      </p:sp>
      <p:sp>
        <p:nvSpPr>
          <p:cNvPr id="28684" name="Rectangle 5"/>
          <p:cNvSpPr>
            <a:spLocks noChangeArrowheads="1"/>
          </p:cNvSpPr>
          <p:nvPr/>
        </p:nvSpPr>
        <p:spPr bwMode="auto">
          <a:xfrm>
            <a:off x="6934200" y="5356225"/>
            <a:ext cx="1933575" cy="89217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Tracking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 pitchFamily="-106" charset="0"/>
              </a:rPr>
              <a:t>Cathode strips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 pitchFamily="-106" charset="0"/>
              </a:rPr>
              <a:t>Drift chambers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 pitchFamily="-106" charset="0"/>
              </a:rPr>
              <a:t>Straw tubes</a:t>
            </a:r>
          </a:p>
        </p:txBody>
      </p:sp>
      <p:sp>
        <p:nvSpPr>
          <p:cNvPr id="28686" name="Rectangle 5"/>
          <p:cNvSpPr>
            <a:spLocks noChangeArrowheads="1"/>
          </p:cNvSpPr>
          <p:nvPr/>
        </p:nvSpPr>
        <p:spPr bwMode="auto">
          <a:xfrm>
            <a:off x="5172075" y="5756275"/>
            <a:ext cx="1905000" cy="584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Superconducting 2 T solenoid</a:t>
            </a:r>
          </a:p>
        </p:txBody>
      </p:sp>
      <p:sp>
        <p:nvSpPr>
          <p:cNvPr id="28687" name="Rectangle 5"/>
          <p:cNvSpPr>
            <a:spLocks noChangeArrowheads="1"/>
          </p:cNvSpPr>
          <p:nvPr/>
        </p:nvSpPr>
        <p:spPr bwMode="auto">
          <a:xfrm>
            <a:off x="312738" y="2840038"/>
            <a:ext cx="3243196" cy="16312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Flux (peak) ~ 2x10</a:t>
            </a:r>
            <a:r>
              <a:rPr lang="en-US" sz="2000" b="1" baseline="30000" dirty="0">
                <a:solidFill>
                  <a:schemeClr val="accent2"/>
                </a:solidFill>
                <a:latin typeface="Comic Sans MS" pitchFamily="-106" charset="0"/>
              </a:rPr>
              <a:t>7</a:t>
            </a:r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Symbol" pitchFamily="-106" charset="2"/>
              </a:rPr>
              <a:t>g</a:t>
            </a:r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/s 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18,000 </a:t>
            </a:r>
            <a:r>
              <a:rPr lang="en-US" sz="2000" b="1" dirty="0" err="1">
                <a:solidFill>
                  <a:schemeClr val="accent2"/>
                </a:solidFill>
                <a:latin typeface="Comic Sans MS" pitchFamily="-106" charset="0"/>
              </a:rPr>
              <a:t>FADCs</a:t>
            </a:r>
            <a:endParaRPr lang="en-US" sz="2000" b="1" dirty="0">
              <a:solidFill>
                <a:schemeClr val="accent2"/>
              </a:solidFill>
              <a:latin typeface="Comic Sans MS" pitchFamily="-106" charset="0"/>
            </a:endParaRPr>
          </a:p>
          <a:p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4,000 pipeline </a:t>
            </a:r>
            <a:r>
              <a:rPr lang="en-US" sz="2000" b="1" dirty="0" err="1">
                <a:solidFill>
                  <a:schemeClr val="accent2"/>
                </a:solidFill>
                <a:latin typeface="Comic Sans MS" pitchFamily="-106" charset="0"/>
              </a:rPr>
              <a:t>TDCs</a:t>
            </a:r>
            <a:endParaRPr lang="en-US" sz="2000" b="1" dirty="0">
              <a:solidFill>
                <a:schemeClr val="accent2"/>
              </a:solidFill>
              <a:latin typeface="Comic Sans MS" pitchFamily="-106" charset="0"/>
            </a:endParaRPr>
          </a:p>
          <a:p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50 KHz L1 trigger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600 MB/s to tape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3454400" y="1346200"/>
            <a:ext cx="1384300" cy="635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28683" name="Rectangle 5"/>
          <p:cNvSpPr>
            <a:spLocks noChangeArrowheads="1"/>
          </p:cNvSpPr>
          <p:nvPr/>
        </p:nvSpPr>
        <p:spPr bwMode="auto">
          <a:xfrm>
            <a:off x="3819525" y="1670050"/>
            <a:ext cx="854075" cy="58102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Target</a:t>
            </a:r>
          </a:p>
          <a:p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(LH</a:t>
            </a:r>
            <a:r>
              <a:rPr lang="en-US" sz="1600" b="1" baseline="-25000" dirty="0">
                <a:solidFill>
                  <a:srgbClr val="FF0000"/>
                </a:solidFill>
                <a:latin typeface="Comic Sans MS" pitchFamily="-106" charset="0"/>
              </a:rPr>
              <a:t>2</a:t>
            </a:r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)</a:t>
            </a:r>
          </a:p>
        </p:txBody>
      </p:sp>
      <p:sp>
        <p:nvSpPr>
          <p:cNvPr id="28682" name="Rectangle 5"/>
          <p:cNvSpPr>
            <a:spLocks noChangeArrowheads="1"/>
          </p:cNvSpPr>
          <p:nvPr/>
        </p:nvSpPr>
        <p:spPr bwMode="auto">
          <a:xfrm>
            <a:off x="4587875" y="1146175"/>
            <a:ext cx="1330325" cy="83026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Barrel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Calorimeter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Comic Sans MS" pitchFamily="-106" charset="0"/>
              </a:rPr>
              <a:t>Bcal</a:t>
            </a:r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)</a:t>
            </a:r>
          </a:p>
        </p:txBody>
      </p:sp>
      <p:cxnSp>
        <p:nvCxnSpPr>
          <p:cNvPr id="24" name="Straight Connector 23"/>
          <p:cNvCxnSpPr>
            <a:stCxn id="28686" idx="0"/>
          </p:cNvCxnSpPr>
          <p:nvPr/>
        </p:nvCxnSpPr>
        <p:spPr bwMode="auto">
          <a:xfrm rot="16200000" flipV="1">
            <a:off x="5689601" y="5321300"/>
            <a:ext cx="828675" cy="4127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6200000" flipV="1">
            <a:off x="6724650" y="4159250"/>
            <a:ext cx="1460500" cy="8890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9" name="Straight Connector 28"/>
          <p:cNvCxnSpPr>
            <a:stCxn id="28684" idx="0"/>
          </p:cNvCxnSpPr>
          <p:nvPr/>
        </p:nvCxnSpPr>
        <p:spPr bwMode="auto">
          <a:xfrm rot="16200000" flipV="1">
            <a:off x="6339683" y="3794919"/>
            <a:ext cx="1444625" cy="167798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16200000" flipH="1">
            <a:off x="4292603" y="2451099"/>
            <a:ext cx="1498599" cy="121920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6" name="Straight Connector 35"/>
          <p:cNvCxnSpPr>
            <a:stCxn id="28682" idx="2"/>
          </p:cNvCxnSpPr>
          <p:nvPr/>
        </p:nvCxnSpPr>
        <p:spPr bwMode="auto">
          <a:xfrm rot="16200000" flipH="1">
            <a:off x="4903787" y="2325689"/>
            <a:ext cx="1211265" cy="51276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375403" y="1663703"/>
            <a:ext cx="1320797" cy="55880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3" name="Straight Connector 42"/>
          <p:cNvCxnSpPr>
            <a:stCxn id="28681" idx="2"/>
          </p:cNvCxnSpPr>
          <p:nvPr/>
        </p:nvCxnSpPr>
        <p:spPr bwMode="auto">
          <a:xfrm rot="16200000" flipH="1">
            <a:off x="7832723" y="1393826"/>
            <a:ext cx="492128" cy="2508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9329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Measure the Flight Time between two Scintillators</a:t>
            </a:r>
          </a:p>
        </p:txBody>
      </p:sp>
      <p:grpSp>
        <p:nvGrpSpPr>
          <p:cNvPr id="111677" name="Group 61"/>
          <p:cNvGrpSpPr>
            <a:grpSpLocks/>
          </p:cNvGrpSpPr>
          <p:nvPr/>
        </p:nvGrpSpPr>
        <p:grpSpPr bwMode="auto">
          <a:xfrm>
            <a:off x="1828800" y="3733800"/>
            <a:ext cx="3505200" cy="1524000"/>
            <a:chOff x="1056" y="2160"/>
            <a:chExt cx="2208" cy="960"/>
          </a:xfrm>
        </p:grpSpPr>
        <p:sp>
          <p:nvSpPr>
            <p:cNvPr id="111620" name="Line 4"/>
            <p:cNvSpPr>
              <a:spLocks noChangeShapeType="1"/>
            </p:cNvSpPr>
            <p:nvPr/>
          </p:nvSpPr>
          <p:spPr bwMode="auto">
            <a:xfrm>
              <a:off x="1584" y="2208"/>
              <a:ext cx="115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21" name="Line 5"/>
            <p:cNvSpPr>
              <a:spLocks noChangeShapeType="1"/>
            </p:cNvSpPr>
            <p:nvPr/>
          </p:nvSpPr>
          <p:spPr bwMode="auto">
            <a:xfrm>
              <a:off x="1680" y="2208"/>
              <a:ext cx="115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22" name="Line 6"/>
            <p:cNvSpPr>
              <a:spLocks noChangeShapeType="1"/>
            </p:cNvSpPr>
            <p:nvPr/>
          </p:nvSpPr>
          <p:spPr bwMode="auto">
            <a:xfrm>
              <a:off x="2736" y="268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23" name="Line 7"/>
            <p:cNvSpPr>
              <a:spLocks noChangeShapeType="1"/>
            </p:cNvSpPr>
            <p:nvPr/>
          </p:nvSpPr>
          <p:spPr bwMode="auto">
            <a:xfrm>
              <a:off x="1584" y="22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25" name="Line 9"/>
            <p:cNvSpPr>
              <a:spLocks noChangeShapeType="1"/>
            </p:cNvSpPr>
            <p:nvPr/>
          </p:nvSpPr>
          <p:spPr bwMode="auto">
            <a:xfrm>
              <a:off x="2736" y="268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26" name="Line 10"/>
            <p:cNvSpPr>
              <a:spLocks noChangeShapeType="1"/>
            </p:cNvSpPr>
            <p:nvPr/>
          </p:nvSpPr>
          <p:spPr bwMode="auto">
            <a:xfrm>
              <a:off x="1584" y="220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27" name="Line 11"/>
            <p:cNvSpPr>
              <a:spLocks noChangeShapeType="1"/>
            </p:cNvSpPr>
            <p:nvPr/>
          </p:nvSpPr>
          <p:spPr bwMode="auto">
            <a:xfrm>
              <a:off x="2736" y="312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1633" name="Group 17"/>
            <p:cNvGrpSpPr>
              <a:grpSpLocks/>
            </p:cNvGrpSpPr>
            <p:nvPr/>
          </p:nvGrpSpPr>
          <p:grpSpPr bwMode="auto">
            <a:xfrm>
              <a:off x="2928" y="2928"/>
              <a:ext cx="336" cy="192"/>
              <a:chOff x="2448" y="2400"/>
              <a:chExt cx="336" cy="192"/>
            </a:xfrm>
          </p:grpSpPr>
          <p:sp>
            <p:nvSpPr>
              <p:cNvPr id="111628" name="Line 12"/>
              <p:cNvSpPr>
                <a:spLocks noChangeShapeType="1"/>
              </p:cNvSpPr>
              <p:nvPr/>
            </p:nvSpPr>
            <p:spPr bwMode="auto">
              <a:xfrm>
                <a:off x="2496" y="2496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29" name="Line 13"/>
              <p:cNvSpPr>
                <a:spLocks noChangeShapeType="1"/>
              </p:cNvSpPr>
              <p:nvPr/>
            </p:nvSpPr>
            <p:spPr bwMode="auto">
              <a:xfrm>
                <a:off x="2496" y="2400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30" name="Freeform 14"/>
              <p:cNvSpPr>
                <a:spLocks/>
              </p:cNvSpPr>
              <p:nvPr/>
            </p:nvSpPr>
            <p:spPr bwMode="auto">
              <a:xfrm>
                <a:off x="2736" y="249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31" name="Freeform 15"/>
              <p:cNvSpPr>
                <a:spLocks/>
              </p:cNvSpPr>
              <p:nvPr/>
            </p:nvSpPr>
            <p:spPr bwMode="auto">
              <a:xfrm flipH="1">
                <a:off x="2688" y="249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32" name="Freeform 16"/>
              <p:cNvSpPr>
                <a:spLocks/>
              </p:cNvSpPr>
              <p:nvPr/>
            </p:nvSpPr>
            <p:spPr bwMode="auto">
              <a:xfrm flipH="1">
                <a:off x="2448" y="2400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1636" name="Line 20"/>
            <p:cNvSpPr>
              <a:spLocks noChangeShapeType="1"/>
            </p:cNvSpPr>
            <p:nvPr/>
          </p:nvSpPr>
          <p:spPr bwMode="auto">
            <a:xfrm flipV="1">
              <a:off x="2736" y="2976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37" name="Line 21"/>
            <p:cNvSpPr>
              <a:spLocks noChangeShapeType="1"/>
            </p:cNvSpPr>
            <p:nvPr/>
          </p:nvSpPr>
          <p:spPr bwMode="auto">
            <a:xfrm>
              <a:off x="2736" y="2688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38" name="Line 22"/>
            <p:cNvSpPr>
              <a:spLocks noChangeShapeType="1"/>
            </p:cNvSpPr>
            <p:nvPr/>
          </p:nvSpPr>
          <p:spPr bwMode="auto">
            <a:xfrm>
              <a:off x="2832" y="268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39" name="Line 23"/>
            <p:cNvSpPr>
              <a:spLocks noChangeShapeType="1"/>
            </p:cNvSpPr>
            <p:nvPr/>
          </p:nvSpPr>
          <p:spPr bwMode="auto">
            <a:xfrm flipV="1">
              <a:off x="2832" y="302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40" name="Line 24"/>
            <p:cNvSpPr>
              <a:spLocks noChangeShapeType="1"/>
            </p:cNvSpPr>
            <p:nvPr/>
          </p:nvSpPr>
          <p:spPr bwMode="auto">
            <a:xfrm>
              <a:off x="1584" y="2640"/>
              <a:ext cx="115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41" name="Line 25"/>
            <p:cNvSpPr>
              <a:spLocks noChangeShapeType="1"/>
            </p:cNvSpPr>
            <p:nvPr/>
          </p:nvSpPr>
          <p:spPr bwMode="auto">
            <a:xfrm rot="5400000" flipV="1">
              <a:off x="1320" y="2376"/>
              <a:ext cx="2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42" name="Line 26"/>
            <p:cNvSpPr>
              <a:spLocks noChangeShapeType="1"/>
            </p:cNvSpPr>
            <p:nvPr/>
          </p:nvSpPr>
          <p:spPr bwMode="auto">
            <a:xfrm rot="5400000">
              <a:off x="1416" y="213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1650" name="Group 34"/>
            <p:cNvGrpSpPr>
              <a:grpSpLocks/>
            </p:cNvGrpSpPr>
            <p:nvPr/>
          </p:nvGrpSpPr>
          <p:grpSpPr bwMode="auto">
            <a:xfrm>
              <a:off x="1056" y="2160"/>
              <a:ext cx="336" cy="240"/>
              <a:chOff x="1104" y="2256"/>
              <a:chExt cx="288" cy="192"/>
            </a:xfrm>
          </p:grpSpPr>
          <p:sp>
            <p:nvSpPr>
              <p:cNvPr id="111644" name="Line 28"/>
              <p:cNvSpPr>
                <a:spLocks noChangeShapeType="1"/>
              </p:cNvSpPr>
              <p:nvPr/>
            </p:nvSpPr>
            <p:spPr bwMode="auto">
              <a:xfrm>
                <a:off x="1152" y="2352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45" name="Line 29"/>
              <p:cNvSpPr>
                <a:spLocks noChangeShapeType="1"/>
              </p:cNvSpPr>
              <p:nvPr/>
            </p:nvSpPr>
            <p:spPr bwMode="auto">
              <a:xfrm>
                <a:off x="1152" y="2256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47" name="Freeform 31"/>
              <p:cNvSpPr>
                <a:spLocks/>
              </p:cNvSpPr>
              <p:nvPr/>
            </p:nvSpPr>
            <p:spPr bwMode="auto">
              <a:xfrm flipH="1">
                <a:off x="1344" y="2352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48" name="Freeform 32"/>
              <p:cNvSpPr>
                <a:spLocks/>
              </p:cNvSpPr>
              <p:nvPr/>
            </p:nvSpPr>
            <p:spPr bwMode="auto">
              <a:xfrm flipH="1">
                <a:off x="1104" y="225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1678" name="Group 62"/>
          <p:cNvGrpSpPr>
            <a:grpSpLocks/>
          </p:cNvGrpSpPr>
          <p:nvPr/>
        </p:nvGrpSpPr>
        <p:grpSpPr bwMode="auto">
          <a:xfrm>
            <a:off x="3962400" y="1828800"/>
            <a:ext cx="4267200" cy="1828800"/>
            <a:chOff x="1584" y="1248"/>
            <a:chExt cx="2688" cy="1152"/>
          </a:xfrm>
        </p:grpSpPr>
        <p:sp>
          <p:nvSpPr>
            <p:cNvPr id="111651" name="Line 35"/>
            <p:cNvSpPr>
              <a:spLocks noChangeShapeType="1"/>
            </p:cNvSpPr>
            <p:nvPr/>
          </p:nvSpPr>
          <p:spPr bwMode="auto">
            <a:xfrm>
              <a:off x="2112" y="1296"/>
              <a:ext cx="16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52" name="Line 36"/>
            <p:cNvSpPr>
              <a:spLocks noChangeShapeType="1"/>
            </p:cNvSpPr>
            <p:nvPr/>
          </p:nvSpPr>
          <p:spPr bwMode="auto">
            <a:xfrm>
              <a:off x="2208" y="1296"/>
              <a:ext cx="16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53" name="Line 37"/>
            <p:cNvSpPr>
              <a:spLocks noChangeShapeType="1"/>
            </p:cNvSpPr>
            <p:nvPr/>
          </p:nvSpPr>
          <p:spPr bwMode="auto">
            <a:xfrm>
              <a:off x="3744" y="196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54" name="Line 38"/>
            <p:cNvSpPr>
              <a:spLocks noChangeShapeType="1"/>
            </p:cNvSpPr>
            <p:nvPr/>
          </p:nvSpPr>
          <p:spPr bwMode="auto">
            <a:xfrm>
              <a:off x="2112" y="129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55" name="Line 39"/>
            <p:cNvSpPr>
              <a:spLocks noChangeShapeType="1"/>
            </p:cNvSpPr>
            <p:nvPr/>
          </p:nvSpPr>
          <p:spPr bwMode="auto">
            <a:xfrm>
              <a:off x="3744" y="196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56" name="Line 40"/>
            <p:cNvSpPr>
              <a:spLocks noChangeShapeType="1"/>
            </p:cNvSpPr>
            <p:nvPr/>
          </p:nvSpPr>
          <p:spPr bwMode="auto">
            <a:xfrm>
              <a:off x="2112" y="1296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57" name="Line 41"/>
            <p:cNvSpPr>
              <a:spLocks noChangeShapeType="1"/>
            </p:cNvSpPr>
            <p:nvPr/>
          </p:nvSpPr>
          <p:spPr bwMode="auto">
            <a:xfrm>
              <a:off x="3744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1658" name="Group 42"/>
            <p:cNvGrpSpPr>
              <a:grpSpLocks/>
            </p:cNvGrpSpPr>
            <p:nvPr/>
          </p:nvGrpSpPr>
          <p:grpSpPr bwMode="auto">
            <a:xfrm>
              <a:off x="3936" y="2208"/>
              <a:ext cx="336" cy="192"/>
              <a:chOff x="2448" y="2400"/>
              <a:chExt cx="336" cy="192"/>
            </a:xfrm>
          </p:grpSpPr>
          <p:sp>
            <p:nvSpPr>
              <p:cNvPr id="111659" name="Line 43"/>
              <p:cNvSpPr>
                <a:spLocks noChangeShapeType="1"/>
              </p:cNvSpPr>
              <p:nvPr/>
            </p:nvSpPr>
            <p:spPr bwMode="auto">
              <a:xfrm>
                <a:off x="2496" y="2496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60" name="Line 44"/>
              <p:cNvSpPr>
                <a:spLocks noChangeShapeType="1"/>
              </p:cNvSpPr>
              <p:nvPr/>
            </p:nvSpPr>
            <p:spPr bwMode="auto">
              <a:xfrm>
                <a:off x="2496" y="2400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61" name="Freeform 45"/>
              <p:cNvSpPr>
                <a:spLocks/>
              </p:cNvSpPr>
              <p:nvPr/>
            </p:nvSpPr>
            <p:spPr bwMode="auto">
              <a:xfrm>
                <a:off x="2736" y="249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62" name="Freeform 46"/>
              <p:cNvSpPr>
                <a:spLocks/>
              </p:cNvSpPr>
              <p:nvPr/>
            </p:nvSpPr>
            <p:spPr bwMode="auto">
              <a:xfrm flipH="1">
                <a:off x="2688" y="249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63" name="Freeform 47"/>
              <p:cNvSpPr>
                <a:spLocks/>
              </p:cNvSpPr>
              <p:nvPr/>
            </p:nvSpPr>
            <p:spPr bwMode="auto">
              <a:xfrm flipH="1">
                <a:off x="2448" y="2400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1664" name="Line 48"/>
            <p:cNvSpPr>
              <a:spLocks noChangeShapeType="1"/>
            </p:cNvSpPr>
            <p:nvPr/>
          </p:nvSpPr>
          <p:spPr bwMode="auto">
            <a:xfrm flipV="1">
              <a:off x="3744" y="2256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65" name="Line 49"/>
            <p:cNvSpPr>
              <a:spLocks noChangeShapeType="1"/>
            </p:cNvSpPr>
            <p:nvPr/>
          </p:nvSpPr>
          <p:spPr bwMode="auto">
            <a:xfrm>
              <a:off x="3744" y="1968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66" name="Line 50"/>
            <p:cNvSpPr>
              <a:spLocks noChangeShapeType="1"/>
            </p:cNvSpPr>
            <p:nvPr/>
          </p:nvSpPr>
          <p:spPr bwMode="auto">
            <a:xfrm>
              <a:off x="3840" y="196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67" name="Line 51"/>
            <p:cNvSpPr>
              <a:spLocks noChangeShapeType="1"/>
            </p:cNvSpPr>
            <p:nvPr/>
          </p:nvSpPr>
          <p:spPr bwMode="auto">
            <a:xfrm flipV="1">
              <a:off x="3840" y="23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68" name="Line 52"/>
            <p:cNvSpPr>
              <a:spLocks noChangeShapeType="1"/>
            </p:cNvSpPr>
            <p:nvPr/>
          </p:nvSpPr>
          <p:spPr bwMode="auto">
            <a:xfrm>
              <a:off x="2112" y="1728"/>
              <a:ext cx="16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1676" name="Group 60"/>
            <p:cNvGrpSpPr>
              <a:grpSpLocks/>
            </p:cNvGrpSpPr>
            <p:nvPr/>
          </p:nvGrpSpPr>
          <p:grpSpPr bwMode="auto">
            <a:xfrm>
              <a:off x="1584" y="1248"/>
              <a:ext cx="528" cy="480"/>
              <a:chOff x="2064" y="1440"/>
              <a:chExt cx="528" cy="480"/>
            </a:xfrm>
          </p:grpSpPr>
          <p:sp>
            <p:nvSpPr>
              <p:cNvPr id="111669" name="Line 53"/>
              <p:cNvSpPr>
                <a:spLocks noChangeShapeType="1"/>
              </p:cNvSpPr>
              <p:nvPr/>
            </p:nvSpPr>
            <p:spPr bwMode="auto">
              <a:xfrm rot="5400000" flipV="1">
                <a:off x="2328" y="1656"/>
                <a:ext cx="28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70" name="Line 54"/>
              <p:cNvSpPr>
                <a:spLocks noChangeShapeType="1"/>
              </p:cNvSpPr>
              <p:nvPr/>
            </p:nvSpPr>
            <p:spPr bwMode="auto">
              <a:xfrm rot="5400000">
                <a:off x="2424" y="141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1671" name="Group 55"/>
              <p:cNvGrpSpPr>
                <a:grpSpLocks/>
              </p:cNvGrpSpPr>
              <p:nvPr/>
            </p:nvGrpSpPr>
            <p:grpSpPr bwMode="auto">
              <a:xfrm>
                <a:off x="2064" y="1440"/>
                <a:ext cx="336" cy="240"/>
                <a:chOff x="1104" y="2256"/>
                <a:chExt cx="288" cy="192"/>
              </a:xfrm>
            </p:grpSpPr>
            <p:sp>
              <p:nvSpPr>
                <p:cNvPr id="111672" name="Line 56"/>
                <p:cNvSpPr>
                  <a:spLocks noChangeShapeType="1"/>
                </p:cNvSpPr>
                <p:nvPr/>
              </p:nvSpPr>
              <p:spPr bwMode="auto">
                <a:xfrm>
                  <a:off x="1152" y="2352"/>
                  <a:ext cx="24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673" name="Line 57"/>
                <p:cNvSpPr>
                  <a:spLocks noChangeShapeType="1"/>
                </p:cNvSpPr>
                <p:nvPr/>
              </p:nvSpPr>
              <p:spPr bwMode="auto">
                <a:xfrm>
                  <a:off x="1152" y="2256"/>
                  <a:ext cx="24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674" name="Freeform 58"/>
                <p:cNvSpPr>
                  <a:spLocks/>
                </p:cNvSpPr>
                <p:nvPr/>
              </p:nvSpPr>
              <p:spPr bwMode="auto">
                <a:xfrm flipH="1">
                  <a:off x="1344" y="2352"/>
                  <a:ext cx="48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0" y="96"/>
                    </a:cxn>
                  </a:cxnLst>
                  <a:rect l="0" t="0" r="r" b="b"/>
                  <a:pathLst>
                    <a:path w="48" h="96">
                      <a:moveTo>
                        <a:pt x="0" y="0"/>
                      </a:moveTo>
                      <a:cubicBezTo>
                        <a:pt x="24" y="16"/>
                        <a:pt x="48" y="32"/>
                        <a:pt x="48" y="48"/>
                      </a:cubicBezTo>
                      <a:cubicBezTo>
                        <a:pt x="48" y="64"/>
                        <a:pt x="8" y="88"/>
                        <a:pt x="0" y="96"/>
                      </a:cubicBez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675" name="Freeform 59"/>
                <p:cNvSpPr>
                  <a:spLocks/>
                </p:cNvSpPr>
                <p:nvPr/>
              </p:nvSpPr>
              <p:spPr bwMode="auto">
                <a:xfrm flipH="1">
                  <a:off x="1104" y="2256"/>
                  <a:ext cx="48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0" y="96"/>
                    </a:cxn>
                  </a:cxnLst>
                  <a:rect l="0" t="0" r="r" b="b"/>
                  <a:pathLst>
                    <a:path w="48" h="96">
                      <a:moveTo>
                        <a:pt x="0" y="0"/>
                      </a:moveTo>
                      <a:cubicBezTo>
                        <a:pt x="24" y="16"/>
                        <a:pt x="48" y="32"/>
                        <a:pt x="48" y="48"/>
                      </a:cubicBezTo>
                      <a:cubicBezTo>
                        <a:pt x="48" y="64"/>
                        <a:pt x="8" y="88"/>
                        <a:pt x="0" y="96"/>
                      </a:cubicBez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11751" name="Group 135"/>
          <p:cNvGrpSpPr>
            <a:grpSpLocks/>
          </p:cNvGrpSpPr>
          <p:nvPr/>
        </p:nvGrpSpPr>
        <p:grpSpPr bwMode="auto">
          <a:xfrm>
            <a:off x="5486400" y="3657600"/>
            <a:ext cx="3352800" cy="1905000"/>
            <a:chOff x="3456" y="2304"/>
            <a:chExt cx="2112" cy="1200"/>
          </a:xfrm>
        </p:grpSpPr>
        <p:sp>
          <p:nvSpPr>
            <p:cNvPr id="111691" name="Line 75"/>
            <p:cNvSpPr>
              <a:spLocks noChangeShapeType="1"/>
            </p:cNvSpPr>
            <p:nvPr/>
          </p:nvSpPr>
          <p:spPr bwMode="auto">
            <a:xfrm flipV="1">
              <a:off x="3984" y="2352"/>
              <a:ext cx="1440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92" name="Line 76"/>
            <p:cNvSpPr>
              <a:spLocks noChangeShapeType="1"/>
            </p:cNvSpPr>
            <p:nvPr/>
          </p:nvSpPr>
          <p:spPr bwMode="auto">
            <a:xfrm>
              <a:off x="3456" y="3312"/>
              <a:ext cx="67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93" name="Line 77"/>
            <p:cNvSpPr>
              <a:spLocks noChangeShapeType="1"/>
            </p:cNvSpPr>
            <p:nvPr/>
          </p:nvSpPr>
          <p:spPr bwMode="auto">
            <a:xfrm>
              <a:off x="5280" y="2304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1694" name="Text Box 78"/>
          <p:cNvSpPr txBox="1">
            <a:spLocks noChangeArrowheads="1"/>
          </p:cNvSpPr>
          <p:nvPr/>
        </p:nvSpPr>
        <p:spPr bwMode="auto">
          <a:xfrm rot="-2408360">
            <a:off x="7315200" y="464820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400 cm</a:t>
            </a:r>
          </a:p>
        </p:txBody>
      </p:sp>
      <p:grpSp>
        <p:nvGrpSpPr>
          <p:cNvPr id="111698" name="Group 82"/>
          <p:cNvGrpSpPr>
            <a:grpSpLocks/>
          </p:cNvGrpSpPr>
          <p:nvPr/>
        </p:nvGrpSpPr>
        <p:grpSpPr bwMode="auto">
          <a:xfrm>
            <a:off x="4800600" y="2743200"/>
            <a:ext cx="2590800" cy="1371600"/>
            <a:chOff x="3024" y="1728"/>
            <a:chExt cx="1632" cy="864"/>
          </a:xfrm>
        </p:grpSpPr>
        <p:sp>
          <p:nvSpPr>
            <p:cNvPr id="111695" name="Line 79"/>
            <p:cNvSpPr>
              <a:spLocks noChangeShapeType="1"/>
            </p:cNvSpPr>
            <p:nvPr/>
          </p:nvSpPr>
          <p:spPr bwMode="auto">
            <a:xfrm>
              <a:off x="3024" y="172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96" name="Line 80"/>
            <p:cNvSpPr>
              <a:spLocks noChangeShapeType="1"/>
            </p:cNvSpPr>
            <p:nvPr/>
          </p:nvSpPr>
          <p:spPr bwMode="auto">
            <a:xfrm>
              <a:off x="4656" y="240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97" name="Line 81"/>
            <p:cNvSpPr>
              <a:spLocks noChangeShapeType="1"/>
            </p:cNvSpPr>
            <p:nvPr/>
          </p:nvSpPr>
          <p:spPr bwMode="auto">
            <a:xfrm>
              <a:off x="3024" y="1824"/>
              <a:ext cx="16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1700" name="Line 84"/>
          <p:cNvSpPr>
            <a:spLocks noChangeShapeType="1"/>
          </p:cNvSpPr>
          <p:nvPr/>
        </p:nvSpPr>
        <p:spPr bwMode="auto">
          <a:xfrm>
            <a:off x="26670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01" name="Line 85"/>
          <p:cNvSpPr>
            <a:spLocks noChangeShapeType="1"/>
          </p:cNvSpPr>
          <p:nvPr/>
        </p:nvSpPr>
        <p:spPr bwMode="auto">
          <a:xfrm>
            <a:off x="4495800" y="5562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02" name="Line 86"/>
          <p:cNvSpPr>
            <a:spLocks noChangeShapeType="1"/>
          </p:cNvSpPr>
          <p:nvPr/>
        </p:nvSpPr>
        <p:spPr bwMode="auto">
          <a:xfrm>
            <a:off x="2667000" y="4953000"/>
            <a:ext cx="1828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03" name="Text Box 87"/>
          <p:cNvSpPr txBox="1">
            <a:spLocks noChangeArrowheads="1"/>
          </p:cNvSpPr>
          <p:nvPr/>
        </p:nvSpPr>
        <p:spPr bwMode="auto">
          <a:xfrm rot="1302593">
            <a:off x="2971800" y="541020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100 cm</a:t>
            </a:r>
          </a:p>
        </p:txBody>
      </p:sp>
      <p:sp>
        <p:nvSpPr>
          <p:cNvPr id="111704" name="Text Box 88"/>
          <p:cNvSpPr txBox="1">
            <a:spLocks noChangeArrowheads="1"/>
          </p:cNvSpPr>
          <p:nvPr/>
        </p:nvSpPr>
        <p:spPr bwMode="auto">
          <a:xfrm rot="1302593">
            <a:off x="5334000" y="350520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300 cm</a:t>
            </a:r>
          </a:p>
        </p:txBody>
      </p:sp>
      <p:sp>
        <p:nvSpPr>
          <p:cNvPr id="111706" name="Line 90"/>
          <p:cNvSpPr>
            <a:spLocks noChangeShapeType="1"/>
          </p:cNvSpPr>
          <p:nvPr/>
        </p:nvSpPr>
        <p:spPr bwMode="auto">
          <a:xfrm>
            <a:off x="7467600" y="2362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07" name="Line 91"/>
          <p:cNvSpPr>
            <a:spLocks noChangeShapeType="1"/>
          </p:cNvSpPr>
          <p:nvPr/>
        </p:nvSpPr>
        <p:spPr bwMode="auto">
          <a:xfrm>
            <a:off x="7848600" y="2514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09" name="Line 93"/>
          <p:cNvSpPr>
            <a:spLocks noChangeShapeType="1"/>
          </p:cNvSpPr>
          <p:nvPr/>
        </p:nvSpPr>
        <p:spPr bwMode="auto">
          <a:xfrm>
            <a:off x="7467600" y="25146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10" name="Text Box 94"/>
          <p:cNvSpPr txBox="1">
            <a:spLocks noChangeArrowheads="1"/>
          </p:cNvSpPr>
          <p:nvPr/>
        </p:nvSpPr>
        <p:spPr bwMode="auto">
          <a:xfrm rot="1302593">
            <a:off x="7319963" y="2033588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20 cm</a:t>
            </a:r>
          </a:p>
        </p:txBody>
      </p:sp>
      <p:sp>
        <p:nvSpPr>
          <p:cNvPr id="111711" name="Rectangle 95"/>
          <p:cNvSpPr>
            <a:spLocks noChangeArrowheads="1"/>
          </p:cNvSpPr>
          <p:nvPr/>
        </p:nvSpPr>
        <p:spPr bwMode="auto">
          <a:xfrm>
            <a:off x="2362200" y="1905000"/>
            <a:ext cx="4572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1718" name="Group 102"/>
          <p:cNvGrpSpPr>
            <a:grpSpLocks/>
          </p:cNvGrpSpPr>
          <p:nvPr/>
        </p:nvGrpSpPr>
        <p:grpSpPr bwMode="auto">
          <a:xfrm>
            <a:off x="2667000" y="1447800"/>
            <a:ext cx="1295400" cy="457200"/>
            <a:chOff x="1680" y="912"/>
            <a:chExt cx="816" cy="288"/>
          </a:xfrm>
        </p:grpSpPr>
        <p:sp>
          <p:nvSpPr>
            <p:cNvPr id="111714" name="Freeform 98"/>
            <p:cNvSpPr>
              <a:spLocks/>
            </p:cNvSpPr>
            <p:nvPr/>
          </p:nvSpPr>
          <p:spPr bwMode="auto">
            <a:xfrm rot="1249254">
              <a:off x="1822" y="968"/>
              <a:ext cx="624" cy="152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8" y="344"/>
                </a:cxn>
                <a:cxn ang="0">
                  <a:pos x="192" y="200"/>
                </a:cxn>
                <a:cxn ang="0">
                  <a:pos x="144" y="8"/>
                </a:cxn>
                <a:cxn ang="0">
                  <a:pos x="96" y="200"/>
                </a:cxn>
                <a:cxn ang="0">
                  <a:pos x="192" y="344"/>
                </a:cxn>
                <a:cxn ang="0">
                  <a:pos x="384" y="152"/>
                </a:cxn>
                <a:cxn ang="0">
                  <a:pos x="336" y="8"/>
                </a:cxn>
                <a:cxn ang="0">
                  <a:pos x="240" y="200"/>
                </a:cxn>
                <a:cxn ang="0">
                  <a:pos x="336" y="344"/>
                </a:cxn>
                <a:cxn ang="0">
                  <a:pos x="576" y="152"/>
                </a:cxn>
                <a:cxn ang="0">
                  <a:pos x="480" y="8"/>
                </a:cxn>
                <a:cxn ang="0">
                  <a:pos x="432" y="200"/>
                </a:cxn>
                <a:cxn ang="0">
                  <a:pos x="528" y="344"/>
                </a:cxn>
                <a:cxn ang="0">
                  <a:pos x="672" y="200"/>
                </a:cxn>
              </a:cxnLst>
              <a:rect l="0" t="0" r="r" b="b"/>
              <a:pathLst>
                <a:path w="672" h="352">
                  <a:moveTo>
                    <a:pt x="0" y="200"/>
                  </a:moveTo>
                  <a:cubicBezTo>
                    <a:pt x="8" y="272"/>
                    <a:pt x="16" y="344"/>
                    <a:pt x="48" y="344"/>
                  </a:cubicBezTo>
                  <a:cubicBezTo>
                    <a:pt x="80" y="344"/>
                    <a:pt x="176" y="256"/>
                    <a:pt x="192" y="200"/>
                  </a:cubicBezTo>
                  <a:cubicBezTo>
                    <a:pt x="208" y="144"/>
                    <a:pt x="160" y="8"/>
                    <a:pt x="144" y="8"/>
                  </a:cubicBezTo>
                  <a:cubicBezTo>
                    <a:pt x="128" y="8"/>
                    <a:pt x="88" y="144"/>
                    <a:pt x="96" y="200"/>
                  </a:cubicBezTo>
                  <a:cubicBezTo>
                    <a:pt x="104" y="256"/>
                    <a:pt x="144" y="352"/>
                    <a:pt x="192" y="344"/>
                  </a:cubicBezTo>
                  <a:cubicBezTo>
                    <a:pt x="240" y="336"/>
                    <a:pt x="360" y="208"/>
                    <a:pt x="384" y="152"/>
                  </a:cubicBezTo>
                  <a:cubicBezTo>
                    <a:pt x="408" y="96"/>
                    <a:pt x="360" y="0"/>
                    <a:pt x="336" y="8"/>
                  </a:cubicBezTo>
                  <a:cubicBezTo>
                    <a:pt x="312" y="16"/>
                    <a:pt x="240" y="144"/>
                    <a:pt x="240" y="200"/>
                  </a:cubicBezTo>
                  <a:cubicBezTo>
                    <a:pt x="240" y="256"/>
                    <a:pt x="280" y="352"/>
                    <a:pt x="336" y="344"/>
                  </a:cubicBezTo>
                  <a:cubicBezTo>
                    <a:pt x="392" y="336"/>
                    <a:pt x="552" y="208"/>
                    <a:pt x="576" y="152"/>
                  </a:cubicBezTo>
                  <a:cubicBezTo>
                    <a:pt x="600" y="96"/>
                    <a:pt x="504" y="0"/>
                    <a:pt x="480" y="8"/>
                  </a:cubicBezTo>
                  <a:cubicBezTo>
                    <a:pt x="456" y="16"/>
                    <a:pt x="424" y="144"/>
                    <a:pt x="432" y="200"/>
                  </a:cubicBezTo>
                  <a:cubicBezTo>
                    <a:pt x="440" y="256"/>
                    <a:pt x="488" y="344"/>
                    <a:pt x="528" y="344"/>
                  </a:cubicBezTo>
                  <a:cubicBezTo>
                    <a:pt x="568" y="344"/>
                    <a:pt x="648" y="224"/>
                    <a:pt x="672" y="2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715" name="Line 99"/>
            <p:cNvSpPr>
              <a:spLocks noChangeShapeType="1"/>
            </p:cNvSpPr>
            <p:nvPr/>
          </p:nvSpPr>
          <p:spPr bwMode="auto">
            <a:xfrm>
              <a:off x="2400" y="115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717" name="Line 101"/>
            <p:cNvSpPr>
              <a:spLocks noChangeShapeType="1"/>
            </p:cNvSpPr>
            <p:nvPr/>
          </p:nvSpPr>
          <p:spPr bwMode="auto">
            <a:xfrm>
              <a:off x="1680" y="91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1723" name="Rectangle 107"/>
          <p:cNvSpPr>
            <a:spLocks noChangeArrowheads="1"/>
          </p:cNvSpPr>
          <p:nvPr/>
        </p:nvSpPr>
        <p:spPr bwMode="auto">
          <a:xfrm>
            <a:off x="1219200" y="2590800"/>
            <a:ext cx="6096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24" name="Rectangle 108"/>
          <p:cNvSpPr>
            <a:spLocks noChangeArrowheads="1"/>
          </p:cNvSpPr>
          <p:nvPr/>
        </p:nvSpPr>
        <p:spPr bwMode="auto">
          <a:xfrm>
            <a:off x="1219200" y="1905000"/>
            <a:ext cx="6096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25" name="Line 109"/>
          <p:cNvSpPr>
            <a:spLocks noChangeShapeType="1"/>
          </p:cNvSpPr>
          <p:nvPr/>
        </p:nvSpPr>
        <p:spPr bwMode="auto">
          <a:xfrm flipV="1">
            <a:off x="5334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26" name="Line 110"/>
          <p:cNvSpPr>
            <a:spLocks noChangeShapeType="1"/>
          </p:cNvSpPr>
          <p:nvPr/>
        </p:nvSpPr>
        <p:spPr bwMode="auto">
          <a:xfrm>
            <a:off x="533400" y="2819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27" name="Line 111"/>
          <p:cNvSpPr>
            <a:spLocks noChangeShapeType="1"/>
          </p:cNvSpPr>
          <p:nvPr/>
        </p:nvSpPr>
        <p:spPr bwMode="auto">
          <a:xfrm flipH="1">
            <a:off x="533400" y="14478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28" name="Line 112"/>
          <p:cNvSpPr>
            <a:spLocks noChangeShapeType="1"/>
          </p:cNvSpPr>
          <p:nvPr/>
        </p:nvSpPr>
        <p:spPr bwMode="auto">
          <a:xfrm>
            <a:off x="533400" y="1447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29" name="Line 113"/>
          <p:cNvSpPr>
            <a:spLocks noChangeShapeType="1"/>
          </p:cNvSpPr>
          <p:nvPr/>
        </p:nvSpPr>
        <p:spPr bwMode="auto">
          <a:xfrm>
            <a:off x="533400" y="2133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30" name="Line 114"/>
          <p:cNvSpPr>
            <a:spLocks noChangeShapeType="1"/>
          </p:cNvSpPr>
          <p:nvPr/>
        </p:nvSpPr>
        <p:spPr bwMode="auto">
          <a:xfrm>
            <a:off x="1828800" y="2133600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31" name="Line 115"/>
          <p:cNvSpPr>
            <a:spLocks noChangeShapeType="1"/>
          </p:cNvSpPr>
          <p:nvPr/>
        </p:nvSpPr>
        <p:spPr bwMode="auto">
          <a:xfrm>
            <a:off x="1828800" y="2819400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32" name="Text Box 116"/>
          <p:cNvSpPr txBox="1">
            <a:spLocks noChangeArrowheads="1"/>
          </p:cNvSpPr>
          <p:nvPr/>
        </p:nvSpPr>
        <p:spPr bwMode="auto">
          <a:xfrm>
            <a:off x="1219200" y="19812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Disc</a:t>
            </a:r>
          </a:p>
        </p:txBody>
      </p:sp>
      <p:sp>
        <p:nvSpPr>
          <p:cNvPr id="111733" name="Text Box 117"/>
          <p:cNvSpPr txBox="1">
            <a:spLocks noChangeArrowheads="1"/>
          </p:cNvSpPr>
          <p:nvPr/>
        </p:nvSpPr>
        <p:spPr bwMode="auto">
          <a:xfrm>
            <a:off x="1219200" y="26670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Disc</a:t>
            </a:r>
          </a:p>
        </p:txBody>
      </p:sp>
      <p:sp>
        <p:nvSpPr>
          <p:cNvPr id="111734" name="Text Box 118"/>
          <p:cNvSpPr txBox="1">
            <a:spLocks noChangeArrowheads="1"/>
          </p:cNvSpPr>
          <p:nvPr/>
        </p:nvSpPr>
        <p:spPr bwMode="auto">
          <a:xfrm rot="16200000">
            <a:off x="2294732" y="2277268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TDC</a:t>
            </a:r>
          </a:p>
        </p:txBody>
      </p:sp>
      <p:sp>
        <p:nvSpPr>
          <p:cNvPr id="111735" name="Text Box 119"/>
          <p:cNvSpPr txBox="1">
            <a:spLocks noChangeArrowheads="1"/>
          </p:cNvSpPr>
          <p:nvPr/>
        </p:nvSpPr>
        <p:spPr bwMode="auto">
          <a:xfrm>
            <a:off x="533400" y="25146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111736" name="Text Box 120"/>
          <p:cNvSpPr txBox="1">
            <a:spLocks noChangeArrowheads="1"/>
          </p:cNvSpPr>
          <p:nvPr/>
        </p:nvSpPr>
        <p:spPr bwMode="auto">
          <a:xfrm>
            <a:off x="533400" y="18288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Stop</a:t>
            </a:r>
          </a:p>
        </p:txBody>
      </p:sp>
      <p:sp>
        <p:nvSpPr>
          <p:cNvPr id="111738" name="Line 122"/>
          <p:cNvSpPr>
            <a:spLocks noChangeShapeType="1"/>
          </p:cNvSpPr>
          <p:nvPr/>
        </p:nvSpPr>
        <p:spPr bwMode="auto">
          <a:xfrm>
            <a:off x="533400" y="33528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830" name="Text Box 214"/>
          <p:cNvSpPr txBox="1">
            <a:spLocks noChangeArrowheads="1"/>
          </p:cNvSpPr>
          <p:nvPr/>
        </p:nvSpPr>
        <p:spPr bwMode="auto">
          <a:xfrm rot="1302593">
            <a:off x="3271838" y="1262063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450 ns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3225800" y="1244600"/>
            <a:ext cx="5638800" cy="5054601"/>
            <a:chOff x="3225800" y="1244600"/>
            <a:chExt cx="5638800" cy="5054601"/>
          </a:xfrm>
        </p:grpSpPr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3" cstate="screen"/>
            <a:srcRect r="35764"/>
            <a:stretch>
              <a:fillRect/>
            </a:stretch>
          </p:blipFill>
          <p:spPr bwMode="auto">
            <a:xfrm>
              <a:off x="3225800" y="1244600"/>
              <a:ext cx="5638800" cy="42793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46" name="Picture 28" descr="gx_det"/>
            <p:cNvPicPr>
              <a:picLocks noChangeAspect="1" noChangeArrowheads="1"/>
            </p:cNvPicPr>
            <p:nvPr/>
          </p:nvPicPr>
          <p:blipFill>
            <a:blip r:embed="rId4"/>
            <a:srcRect l="50298" t="66891" r="42871" b="14583"/>
            <a:stretch>
              <a:fillRect/>
            </a:stretch>
          </p:blipFill>
          <p:spPr bwMode="auto">
            <a:xfrm>
              <a:off x="3962400" y="5029201"/>
              <a:ext cx="736600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5" name="Rectangle 24"/>
          <p:cNvSpPr>
            <a:spLocks noChangeArrowheads="1"/>
          </p:cNvSpPr>
          <p:nvPr/>
        </p:nvSpPr>
        <p:spPr bwMode="auto">
          <a:xfrm>
            <a:off x="3314700" y="5010150"/>
            <a:ext cx="609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85750" y="5100638"/>
            <a:ext cx="234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opperplate Gothic Bold" pitchFamily="-106" charset="0"/>
              </a:rPr>
              <a:t>Tagger Spectrometer</a:t>
            </a:r>
          </a:p>
          <a:p>
            <a:r>
              <a:rPr lang="en-US" sz="1800">
                <a:latin typeface="Copperplate Gothic Bold" pitchFamily="-106" charset="0"/>
              </a:rPr>
              <a:t>(Upstream)</a:t>
            </a:r>
          </a:p>
        </p:txBody>
      </p:sp>
      <p:sp>
        <p:nvSpPr>
          <p:cNvPr id="28677" name="Line 29"/>
          <p:cNvSpPr>
            <a:spLocks noChangeShapeType="1"/>
          </p:cNvSpPr>
          <p:nvPr/>
        </p:nvSpPr>
        <p:spPr bwMode="auto">
          <a:xfrm flipH="1">
            <a:off x="1655763" y="4089400"/>
            <a:ext cx="3338512" cy="97472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196850" y="844550"/>
            <a:ext cx="3025775" cy="1552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-106" charset="0"/>
              </a:rPr>
              <a:t>Hermetic detection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itchFamily="-106" charset="0"/>
              </a:rPr>
              <a:t>of charged and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itchFamily="-106" charset="0"/>
              </a:rPr>
              <a:t>neutral particles in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itchFamily="-106" charset="0"/>
              </a:rPr>
              <a:t>solenoid magnet</a:t>
            </a:r>
          </a:p>
        </p:txBody>
      </p:sp>
      <p:sp>
        <p:nvSpPr>
          <p:cNvPr id="28679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Hall D – GlueX detector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5876925" y="746125"/>
            <a:ext cx="1119188" cy="1077218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Time-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of-flight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Comic Sans MS" pitchFamily="-106" charset="0"/>
              </a:rPr>
              <a:t>tof</a:t>
            </a:r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)</a:t>
            </a:r>
          </a:p>
          <a:p>
            <a:pPr algn="ctr"/>
            <a:endParaRPr lang="en-US" sz="1600" b="1" dirty="0">
              <a:solidFill>
                <a:srgbClr val="FF0000"/>
              </a:solidFill>
              <a:latin typeface="Comic Sans MS" pitchFamily="-106" charset="0"/>
            </a:endParaRPr>
          </a:p>
        </p:txBody>
      </p:sp>
      <p:sp>
        <p:nvSpPr>
          <p:cNvPr id="28681" name="Rectangle 5"/>
          <p:cNvSpPr>
            <a:spLocks noChangeArrowheads="1"/>
          </p:cNvSpPr>
          <p:nvPr/>
        </p:nvSpPr>
        <p:spPr bwMode="auto">
          <a:xfrm>
            <a:off x="7105650" y="688975"/>
            <a:ext cx="1695450" cy="584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Comic Sans MS" pitchFamily="-106" charset="0"/>
              </a:rPr>
              <a:t>Pb</a:t>
            </a:r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-glass detector (</a:t>
            </a:r>
            <a:r>
              <a:rPr lang="en-US" sz="1600" b="1" dirty="0" err="1">
                <a:solidFill>
                  <a:srgbClr val="FF0000"/>
                </a:solidFill>
                <a:latin typeface="Comic Sans MS" pitchFamily="-106" charset="0"/>
              </a:rPr>
              <a:t>Fcal</a:t>
            </a:r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)</a:t>
            </a:r>
          </a:p>
        </p:txBody>
      </p:sp>
      <p:sp>
        <p:nvSpPr>
          <p:cNvPr id="28684" name="Rectangle 5"/>
          <p:cNvSpPr>
            <a:spLocks noChangeArrowheads="1"/>
          </p:cNvSpPr>
          <p:nvPr/>
        </p:nvSpPr>
        <p:spPr bwMode="auto">
          <a:xfrm>
            <a:off x="6934200" y="5356225"/>
            <a:ext cx="1933575" cy="89217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Tracking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 pitchFamily="-106" charset="0"/>
              </a:rPr>
              <a:t>Cathode strips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 pitchFamily="-106" charset="0"/>
              </a:rPr>
              <a:t>Drift chambers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 pitchFamily="-106" charset="0"/>
              </a:rPr>
              <a:t>Straw tubes</a:t>
            </a:r>
          </a:p>
        </p:txBody>
      </p:sp>
      <p:sp>
        <p:nvSpPr>
          <p:cNvPr id="28686" name="Rectangle 5"/>
          <p:cNvSpPr>
            <a:spLocks noChangeArrowheads="1"/>
          </p:cNvSpPr>
          <p:nvPr/>
        </p:nvSpPr>
        <p:spPr bwMode="auto">
          <a:xfrm>
            <a:off x="5172075" y="5756275"/>
            <a:ext cx="1905000" cy="584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Superconducting 2 T solenoid</a:t>
            </a:r>
          </a:p>
        </p:txBody>
      </p:sp>
      <p:sp>
        <p:nvSpPr>
          <p:cNvPr id="28687" name="Rectangle 5"/>
          <p:cNvSpPr>
            <a:spLocks noChangeArrowheads="1"/>
          </p:cNvSpPr>
          <p:nvPr/>
        </p:nvSpPr>
        <p:spPr bwMode="auto">
          <a:xfrm>
            <a:off x="312738" y="2840038"/>
            <a:ext cx="3243196" cy="16312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Flux (peak) ~ 2x10</a:t>
            </a:r>
            <a:r>
              <a:rPr lang="en-US" sz="2000" b="1" baseline="30000" dirty="0">
                <a:solidFill>
                  <a:schemeClr val="accent2"/>
                </a:solidFill>
                <a:latin typeface="Comic Sans MS" pitchFamily="-106" charset="0"/>
              </a:rPr>
              <a:t>7</a:t>
            </a:r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Symbol" pitchFamily="-106" charset="2"/>
              </a:rPr>
              <a:t>g</a:t>
            </a:r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/s 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18,000 </a:t>
            </a:r>
            <a:r>
              <a:rPr lang="en-US" sz="2000" b="1" dirty="0" err="1">
                <a:solidFill>
                  <a:schemeClr val="accent2"/>
                </a:solidFill>
                <a:latin typeface="Comic Sans MS" pitchFamily="-106" charset="0"/>
              </a:rPr>
              <a:t>FADCs</a:t>
            </a:r>
            <a:endParaRPr lang="en-US" sz="2000" b="1" dirty="0">
              <a:solidFill>
                <a:schemeClr val="accent2"/>
              </a:solidFill>
              <a:latin typeface="Comic Sans MS" pitchFamily="-106" charset="0"/>
            </a:endParaRPr>
          </a:p>
          <a:p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4,000 pipeline </a:t>
            </a:r>
            <a:r>
              <a:rPr lang="en-US" sz="2000" b="1" dirty="0" err="1">
                <a:solidFill>
                  <a:schemeClr val="accent2"/>
                </a:solidFill>
                <a:latin typeface="Comic Sans MS" pitchFamily="-106" charset="0"/>
              </a:rPr>
              <a:t>TDCs</a:t>
            </a:r>
            <a:endParaRPr lang="en-US" sz="2000" b="1" dirty="0">
              <a:solidFill>
                <a:schemeClr val="accent2"/>
              </a:solidFill>
              <a:latin typeface="Comic Sans MS" pitchFamily="-106" charset="0"/>
            </a:endParaRPr>
          </a:p>
          <a:p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50 KHz L1 trigger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omic Sans MS" pitchFamily="-106" charset="0"/>
              </a:rPr>
              <a:t>600 MB/s to tape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3454400" y="1346200"/>
            <a:ext cx="1384300" cy="635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28683" name="Rectangle 5"/>
          <p:cNvSpPr>
            <a:spLocks noChangeArrowheads="1"/>
          </p:cNvSpPr>
          <p:nvPr/>
        </p:nvSpPr>
        <p:spPr bwMode="auto">
          <a:xfrm>
            <a:off x="3819525" y="1670050"/>
            <a:ext cx="854075" cy="58102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Target</a:t>
            </a:r>
          </a:p>
          <a:p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(LH</a:t>
            </a:r>
            <a:r>
              <a:rPr lang="en-US" sz="1600" b="1" baseline="-25000" dirty="0">
                <a:solidFill>
                  <a:srgbClr val="FF0000"/>
                </a:solidFill>
                <a:latin typeface="Comic Sans MS" pitchFamily="-106" charset="0"/>
              </a:rPr>
              <a:t>2</a:t>
            </a:r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)</a:t>
            </a:r>
          </a:p>
        </p:txBody>
      </p:sp>
      <p:sp>
        <p:nvSpPr>
          <p:cNvPr id="28682" name="Rectangle 5"/>
          <p:cNvSpPr>
            <a:spLocks noChangeArrowheads="1"/>
          </p:cNvSpPr>
          <p:nvPr/>
        </p:nvSpPr>
        <p:spPr bwMode="auto">
          <a:xfrm>
            <a:off x="4587875" y="1146175"/>
            <a:ext cx="1330325" cy="83026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Barrel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Calorimeter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Comic Sans MS" pitchFamily="-106" charset="0"/>
              </a:rPr>
              <a:t>Bcal</a:t>
            </a:r>
            <a:r>
              <a:rPr lang="en-US" sz="1600" b="1" dirty="0">
                <a:solidFill>
                  <a:srgbClr val="FF0000"/>
                </a:solidFill>
                <a:latin typeface="Comic Sans MS" pitchFamily="-106" charset="0"/>
              </a:rPr>
              <a:t>)</a:t>
            </a:r>
          </a:p>
        </p:txBody>
      </p:sp>
      <p:cxnSp>
        <p:nvCxnSpPr>
          <p:cNvPr id="24" name="Straight Connector 23"/>
          <p:cNvCxnSpPr>
            <a:stCxn id="28686" idx="0"/>
          </p:cNvCxnSpPr>
          <p:nvPr/>
        </p:nvCxnSpPr>
        <p:spPr bwMode="auto">
          <a:xfrm rot="16200000" flipV="1">
            <a:off x="5689601" y="5321300"/>
            <a:ext cx="828675" cy="4127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6200000" flipV="1">
            <a:off x="6724650" y="4159250"/>
            <a:ext cx="1460500" cy="8890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9" name="Straight Connector 28"/>
          <p:cNvCxnSpPr>
            <a:stCxn id="28684" idx="0"/>
          </p:cNvCxnSpPr>
          <p:nvPr/>
        </p:nvCxnSpPr>
        <p:spPr bwMode="auto">
          <a:xfrm rot="16200000" flipV="1">
            <a:off x="6339683" y="3794919"/>
            <a:ext cx="1444625" cy="167798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16200000" flipH="1">
            <a:off x="4292603" y="2451099"/>
            <a:ext cx="1498599" cy="121920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6" name="Straight Connector 35"/>
          <p:cNvCxnSpPr>
            <a:stCxn id="28682" idx="2"/>
          </p:cNvCxnSpPr>
          <p:nvPr/>
        </p:nvCxnSpPr>
        <p:spPr bwMode="auto">
          <a:xfrm rot="16200000" flipH="1">
            <a:off x="4903787" y="2325689"/>
            <a:ext cx="1211265" cy="51276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375403" y="1663703"/>
            <a:ext cx="1320797" cy="55880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3" name="Straight Connector 42"/>
          <p:cNvCxnSpPr>
            <a:stCxn id="28681" idx="2"/>
          </p:cNvCxnSpPr>
          <p:nvPr/>
        </p:nvCxnSpPr>
        <p:spPr bwMode="auto">
          <a:xfrm rot="16200000" flipH="1">
            <a:off x="7832723" y="1393826"/>
            <a:ext cx="492128" cy="2508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64A31C-7FEA-7042-9F47-769BE9FE3D2C}"/>
              </a:ext>
            </a:extLst>
          </p:cNvPr>
          <p:cNvGrpSpPr/>
          <p:nvPr/>
        </p:nvGrpSpPr>
        <p:grpSpPr>
          <a:xfrm>
            <a:off x="1379494" y="4770501"/>
            <a:ext cx="5700569" cy="1612329"/>
            <a:chOff x="1446068" y="4980126"/>
            <a:chExt cx="5700569" cy="1612329"/>
          </a:xfrm>
        </p:grpSpPr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id="{2C80C8B4-AFD1-6A4C-97FE-34A845D89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068" y="4980126"/>
              <a:ext cx="2710295" cy="830997"/>
            </a:xfrm>
            <a:prstGeom prst="rect">
              <a:avLst/>
            </a:prstGeom>
            <a:solidFill>
              <a:srgbClr val="FFF48B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omic Sans MS" pitchFamily="-106" charset="0"/>
                </a:rPr>
                <a:t>What to do in a Magnetic Field?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23C406D-DF94-D34E-9F0B-73CBFC4BB129}"/>
                </a:ext>
              </a:extLst>
            </p:cNvPr>
            <p:cNvCxnSpPr>
              <a:stCxn id="28" idx="3"/>
            </p:cNvCxnSpPr>
            <p:nvPr/>
          </p:nvCxnSpPr>
          <p:spPr bwMode="auto">
            <a:xfrm>
              <a:off x="4156363" y="5395625"/>
              <a:ext cx="1154544" cy="619557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A8A564-599E-4B45-83FB-4463351EE054}"/>
                </a:ext>
              </a:extLst>
            </p:cNvPr>
            <p:cNvSpPr/>
            <p:nvPr/>
          </p:nvSpPr>
          <p:spPr bwMode="auto">
            <a:xfrm>
              <a:off x="5183909" y="5842000"/>
              <a:ext cx="1962728" cy="75045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27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history </a:t>
            </a:r>
            <a:r>
              <a:rPr lang="en-US"/>
              <a:t>in photos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pic>
        <p:nvPicPr>
          <p:cNvPr id="6" name="Picture 5" descr="PPT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866" y="3854780"/>
            <a:ext cx="2735817" cy="2301440"/>
          </a:xfrm>
          <a:prstGeom prst="rect">
            <a:avLst/>
          </a:prstGeom>
        </p:spPr>
      </p:pic>
      <p:pic>
        <p:nvPicPr>
          <p:cNvPr id="7" name="Picture 4" descr="PPT1C"/>
          <p:cNvPicPr>
            <a:picLocks noChangeAspect="1" noChangeArrowheads="1"/>
          </p:cNvPicPr>
          <p:nvPr/>
        </p:nvPicPr>
        <p:blipFill>
          <a:blip r:embed="rId3"/>
          <a:srcRect l="4677" t="5929"/>
          <a:stretch>
            <a:fillRect/>
          </a:stretch>
        </p:blipFill>
        <p:spPr bwMode="auto">
          <a:xfrm>
            <a:off x="6349817" y="1000854"/>
            <a:ext cx="2686563" cy="258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4" descr="DSC04283"/>
          <p:cNvPicPr>
            <a:picLocks noChangeAspect="1" noChangeArrowheads="1"/>
          </p:cNvPicPr>
          <p:nvPr/>
        </p:nvPicPr>
        <p:blipFill>
          <a:blip r:embed="rId4"/>
          <a:srcRect l="19500" t="33750" r="31500" b="37125"/>
          <a:stretch>
            <a:fillRect/>
          </a:stretch>
        </p:blipFill>
        <p:spPr bwMode="auto">
          <a:xfrm>
            <a:off x="122661" y="3899472"/>
            <a:ext cx="2971800" cy="235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PT95A.png"/>
          <p:cNvPicPr>
            <a:picLocks noChangeAspect="1"/>
          </p:cNvPicPr>
          <p:nvPr/>
        </p:nvPicPr>
        <p:blipFill>
          <a:blip r:embed="rId5"/>
          <a:srcRect t="4176" b="5270"/>
          <a:stretch>
            <a:fillRect/>
          </a:stretch>
        </p:blipFill>
        <p:spPr>
          <a:xfrm>
            <a:off x="6368514" y="3841987"/>
            <a:ext cx="2701383" cy="2346087"/>
          </a:xfrm>
          <a:prstGeom prst="rect">
            <a:avLst/>
          </a:prstGeom>
        </p:spPr>
      </p:pic>
      <p:pic>
        <p:nvPicPr>
          <p:cNvPr id="10" name="Picture 9" descr="PC010099-1.jpg"/>
          <p:cNvPicPr>
            <a:picLocks noChangeAspect="1"/>
          </p:cNvPicPr>
          <p:nvPr/>
        </p:nvPicPr>
        <p:blipFill>
          <a:blip r:embed="rId6" cstate="print"/>
          <a:srcRect l="6407" t="3042" r="7812" b="25474"/>
          <a:stretch>
            <a:fillRect/>
          </a:stretch>
        </p:blipFill>
        <p:spPr>
          <a:xfrm>
            <a:off x="441258" y="1011616"/>
            <a:ext cx="2593737" cy="2701228"/>
          </a:xfrm>
          <a:prstGeom prst="rect">
            <a:avLst/>
          </a:prstGeom>
        </p:spPr>
      </p:pic>
      <p:pic>
        <p:nvPicPr>
          <p:cNvPr id="11" name="Picture 2" descr="C:\Documents and Settings\zorn.JLAB\My Documents\My Pictures\2008_01_17\SIPMREF.jpg"/>
          <p:cNvPicPr>
            <a:picLocks noChangeAspect="1" noChangeArrowheads="1"/>
          </p:cNvPicPr>
          <p:nvPr/>
        </p:nvPicPr>
        <p:blipFill>
          <a:blip r:embed="rId7" cstate="screen"/>
          <a:srcRect l="19053" t="6637" r="12125" b="13274"/>
          <a:stretch>
            <a:fillRect/>
          </a:stretch>
        </p:blipFill>
        <p:spPr bwMode="auto">
          <a:xfrm>
            <a:off x="3299768" y="1011257"/>
            <a:ext cx="2895600" cy="2638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7F0-E8E3-1144-802B-D6AEDC1A2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Example, Hamamatsu </a:t>
            </a:r>
            <a:r>
              <a:rPr lang="en-US" dirty="0" err="1"/>
              <a:t>SiPM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788A7-101B-064C-8E8E-EEBE22E388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777DD-C65C-F44D-B4D8-2158E6DF1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334"/>
            <a:ext cx="9144000" cy="47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49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Hamamatsu S12045 arrays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6988" r="22079" b="13849"/>
          <a:stretch>
            <a:fillRect/>
          </a:stretch>
        </p:blipFill>
        <p:spPr>
          <a:xfrm>
            <a:off x="1435788" y="1245489"/>
            <a:ext cx="2689972" cy="5071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0858" y="2226846"/>
            <a:ext cx="400352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>
                <a:latin typeface="Comic Sans MS"/>
                <a:cs typeface="Comic Sans MS"/>
              </a:rPr>
              <a:t>4x4 array of 3x3 mm</a:t>
            </a:r>
            <a:r>
              <a:rPr lang="en-US" sz="2000" baseline="30000" dirty="0">
                <a:latin typeface="Comic Sans MS"/>
                <a:cs typeface="Comic Sans MS"/>
              </a:rPr>
              <a:t>2</a:t>
            </a:r>
            <a:r>
              <a:rPr lang="en-US" sz="2000" dirty="0">
                <a:latin typeface="Comic Sans MS"/>
                <a:cs typeface="Comic Sans MS"/>
              </a:rPr>
              <a:t> sensor</a:t>
            </a:r>
          </a:p>
          <a:p>
            <a:pPr algn="ctr">
              <a:spcAft>
                <a:spcPts val="1200"/>
              </a:spcAft>
            </a:pPr>
            <a:r>
              <a:rPr lang="en-US" sz="2000" dirty="0">
                <a:latin typeface="Comic Sans MS"/>
                <a:cs typeface="Comic Sans MS"/>
              </a:rPr>
              <a:t> Area = 12.7 </a:t>
            </a:r>
            <a:r>
              <a:rPr lang="en-US" sz="2000" dirty="0" err="1">
                <a:latin typeface="Comic Sans MS"/>
                <a:cs typeface="Comic Sans MS"/>
              </a:rPr>
              <a:t>x</a:t>
            </a:r>
            <a:r>
              <a:rPr lang="en-US" sz="2000" dirty="0">
                <a:latin typeface="Comic Sans MS"/>
                <a:cs typeface="Comic Sans MS"/>
              </a:rPr>
              <a:t> 12.7 mm</a:t>
            </a:r>
            <a:r>
              <a:rPr lang="en-US" sz="2000" baseline="30000" dirty="0">
                <a:latin typeface="Comic Sans MS"/>
                <a:cs typeface="Comic Sans MS"/>
              </a:rPr>
              <a:t>2</a:t>
            </a:r>
            <a:endParaRPr lang="en-US" sz="2000" dirty="0">
              <a:latin typeface="Comic Sans MS"/>
              <a:cs typeface="Comic Sans MS"/>
            </a:endParaRPr>
          </a:p>
          <a:p>
            <a:pPr algn="ctr">
              <a:spcAft>
                <a:spcPts val="1200"/>
              </a:spcAft>
            </a:pPr>
            <a:r>
              <a:rPr lang="en-US" sz="2000" dirty="0">
                <a:latin typeface="Comic Sans MS"/>
                <a:cs typeface="Comic Sans MS"/>
              </a:rPr>
              <a:t>57600 pixels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 flipV="1">
            <a:off x="3459238" y="2588381"/>
            <a:ext cx="1306286" cy="2781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885747" y="6008734"/>
            <a:ext cx="1798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NIM A896 (2018) 24</a:t>
            </a:r>
            <a:endParaRPr lang="en-US" sz="1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81894" y="143155"/>
            <a:ext cx="8261927" cy="914400"/>
          </a:xfrm>
        </p:spPr>
        <p:txBody>
          <a:bodyPr/>
          <a:lstStyle/>
          <a:p>
            <a:r>
              <a:rPr lang="en-US" dirty="0" err="1"/>
              <a:t>Multipixel</a:t>
            </a:r>
            <a:r>
              <a:rPr lang="en-US" dirty="0"/>
              <a:t> Limited Geiger mode APD</a:t>
            </a:r>
          </a:p>
        </p:txBody>
      </p:sp>
      <p:pic>
        <p:nvPicPr>
          <p:cNvPr id="5" name="Picture 4" descr="PPT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6" y="3849250"/>
            <a:ext cx="2920238" cy="2426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86200" y="4230250"/>
            <a:ext cx="5257800" cy="1913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 20-100 µ</a:t>
            </a:r>
            <a:r>
              <a:rPr lang="en-US" sz="2000" b="1" kern="1200" dirty="0" err="1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m</a:t>
            </a: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 Geiger APD pixel</a:t>
            </a:r>
          </a:p>
          <a:p>
            <a:pPr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 Incident photon initiates avalanche</a:t>
            </a:r>
          </a:p>
          <a:p>
            <a:pPr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 Quenched by resister </a:t>
            </a: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</a:t>
            </a: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 device reset</a:t>
            </a:r>
          </a:p>
          <a:p>
            <a:pPr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 Sum the pixels –&gt; photon counter</a:t>
            </a:r>
          </a:p>
        </p:txBody>
      </p:sp>
      <p:pic>
        <p:nvPicPr>
          <p:cNvPr id="14" name="Picture 13" descr="PPT9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33" y="957756"/>
            <a:ext cx="2453853" cy="2880610"/>
          </a:xfrm>
          <a:prstGeom prst="rect">
            <a:avLst/>
          </a:prstGeom>
        </p:spPr>
      </p:pic>
      <p:sp>
        <p:nvSpPr>
          <p:cNvPr id="12" name="Curved Right Arrow 11"/>
          <p:cNvSpPr/>
          <p:nvPr/>
        </p:nvSpPr>
        <p:spPr bwMode="auto">
          <a:xfrm>
            <a:off x="228600" y="2325250"/>
            <a:ext cx="609600" cy="289560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"/>
              <a:ea typeface="+mn-ea"/>
              <a:cs typeface="+mn-cs"/>
            </a:endParaRPr>
          </a:p>
        </p:txBody>
      </p:sp>
      <p:pic>
        <p:nvPicPr>
          <p:cNvPr id="15" name="Picture 4" descr="DSCN27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1334650"/>
            <a:ext cx="2809037" cy="2106778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199" y="1334652"/>
            <a:ext cx="2809037" cy="21067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5105400" y="2249050"/>
            <a:ext cx="198120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209800" y="953650"/>
            <a:ext cx="1409700" cy="646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Quenching</a:t>
            </a:r>
          </a:p>
          <a:p>
            <a:pPr algn="ctr"/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Resister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0857" y="3544450"/>
            <a:ext cx="2213429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Geiger-APD array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24600" y="3696850"/>
            <a:ext cx="2667000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Photosensitive surface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00800" y="1029850"/>
            <a:ext cx="533400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R</a:t>
            </a:r>
            <a:r>
              <a:rPr lang="en-US" sz="1800" baseline="-25000" dirty="0">
                <a:solidFill>
                  <a:srgbClr val="002060"/>
                </a:solidFill>
                <a:latin typeface="Comic Sans MS" pitchFamily="66" charset="0"/>
              </a:rPr>
              <a:t>Q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 flipV="1">
            <a:off x="1752600" y="1334650"/>
            <a:ext cx="5334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6858000" y="1410850"/>
            <a:ext cx="4572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5400000" flipH="1" flipV="1">
            <a:off x="6667500" y="2896750"/>
            <a:ext cx="1447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Right Arrow 32"/>
          <p:cNvSpPr/>
          <p:nvPr/>
        </p:nvSpPr>
        <p:spPr bwMode="auto">
          <a:xfrm>
            <a:off x="2362200" y="2096650"/>
            <a:ext cx="4572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81894" y="143155"/>
            <a:ext cx="8261927" cy="914400"/>
          </a:xfrm>
        </p:spPr>
        <p:txBody>
          <a:bodyPr/>
          <a:lstStyle/>
          <a:p>
            <a:r>
              <a:rPr lang="en-US" dirty="0" err="1"/>
              <a:t>Multipixel</a:t>
            </a:r>
            <a:r>
              <a:rPr lang="en-US" dirty="0"/>
              <a:t> Limited Geiger mode APD</a:t>
            </a:r>
          </a:p>
        </p:txBody>
      </p:sp>
      <p:pic>
        <p:nvPicPr>
          <p:cNvPr id="5" name="Picture 4" descr="PPT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6" y="3849250"/>
            <a:ext cx="2920238" cy="2426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86200" y="4230250"/>
            <a:ext cx="5257800" cy="1913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 20-100 µ</a:t>
            </a:r>
            <a:r>
              <a:rPr lang="en-US" sz="2000" b="1" kern="1200" dirty="0" err="1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m</a:t>
            </a: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 Geiger APD pixel</a:t>
            </a:r>
          </a:p>
          <a:p>
            <a:pPr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 Incident photon initiates avalanche</a:t>
            </a:r>
          </a:p>
          <a:p>
            <a:pPr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 Quenched by resister </a:t>
            </a: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</a:t>
            </a: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 device reset</a:t>
            </a:r>
          </a:p>
          <a:p>
            <a:pPr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rPr>
              <a:t> Sum the pixels –&gt; photon counter</a:t>
            </a:r>
          </a:p>
        </p:txBody>
      </p:sp>
      <p:pic>
        <p:nvPicPr>
          <p:cNvPr id="14" name="Picture 13" descr="PPT9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33" y="957756"/>
            <a:ext cx="2453853" cy="2880610"/>
          </a:xfrm>
          <a:prstGeom prst="rect">
            <a:avLst/>
          </a:prstGeom>
        </p:spPr>
      </p:pic>
      <p:sp>
        <p:nvSpPr>
          <p:cNvPr id="12" name="Curved Right Arrow 11"/>
          <p:cNvSpPr/>
          <p:nvPr/>
        </p:nvSpPr>
        <p:spPr bwMode="auto">
          <a:xfrm>
            <a:off x="228600" y="2325250"/>
            <a:ext cx="609600" cy="289560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"/>
              <a:ea typeface="+mn-ea"/>
              <a:cs typeface="+mn-cs"/>
            </a:endParaRPr>
          </a:p>
        </p:txBody>
      </p:sp>
      <p:pic>
        <p:nvPicPr>
          <p:cNvPr id="15" name="Picture 4" descr="DSCN27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1334650"/>
            <a:ext cx="2809037" cy="2106778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199" y="1334652"/>
            <a:ext cx="2809037" cy="21067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5105400" y="2249050"/>
            <a:ext cx="198120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209800" y="953650"/>
            <a:ext cx="1409700" cy="646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Quenching</a:t>
            </a:r>
          </a:p>
          <a:p>
            <a:pPr algn="ctr"/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Resister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0857" y="3544450"/>
            <a:ext cx="2213429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Geiger-APD array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24600" y="3696850"/>
            <a:ext cx="2667000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Photosensitive surface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00800" y="1029850"/>
            <a:ext cx="533400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R</a:t>
            </a:r>
            <a:r>
              <a:rPr lang="en-US" sz="1800" baseline="-25000" dirty="0">
                <a:solidFill>
                  <a:srgbClr val="002060"/>
                </a:solidFill>
                <a:latin typeface="Comic Sans MS" pitchFamily="66" charset="0"/>
              </a:rPr>
              <a:t>Q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 flipV="1">
            <a:off x="1752600" y="1334650"/>
            <a:ext cx="5334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6858000" y="1410850"/>
            <a:ext cx="4572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5400000" flipH="1" flipV="1">
            <a:off x="6667500" y="2896750"/>
            <a:ext cx="1447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Right Arrow 32"/>
          <p:cNvSpPr/>
          <p:nvPr/>
        </p:nvSpPr>
        <p:spPr bwMode="auto">
          <a:xfrm>
            <a:off x="2362200" y="2096650"/>
            <a:ext cx="457200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4933462" y="6027003"/>
            <a:ext cx="2710295" cy="830997"/>
          </a:xfrm>
          <a:prstGeom prst="rect">
            <a:avLst/>
          </a:prstGeom>
          <a:solidFill>
            <a:srgbClr val="FFF48B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itchFamily="-106" charset="0"/>
              </a:rPr>
              <a:t>Insensitive to Magnetic Fields!</a:t>
            </a:r>
          </a:p>
        </p:txBody>
      </p:sp>
    </p:spTree>
    <p:extLst>
      <p:ext uri="{BB962C8B-B14F-4D97-AF65-F5344CB8AC3E}">
        <p14:creationId xmlns:p14="http://schemas.microsoft.com/office/powerpoint/2010/main" val="1143498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SiPM</a:t>
            </a:r>
            <a:r>
              <a:rPr lang="en-US" dirty="0"/>
              <a:t> (3x3 mm</a:t>
            </a:r>
            <a:r>
              <a:rPr lang="en-US" baseline="30000" dirty="0"/>
              <a:t>2</a:t>
            </a:r>
            <a:r>
              <a:rPr lang="en-US" dirty="0"/>
              <a:t>) single </a:t>
            </a:r>
            <a:r>
              <a:rPr lang="en-US" dirty="0" err="1"/>
              <a:t>p.e</a:t>
            </a:r>
            <a:r>
              <a:rPr lang="en-US" dirty="0"/>
              <a:t>. spectra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pic>
        <p:nvPicPr>
          <p:cNvPr id="7" name="Picture 6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4" y="990091"/>
            <a:ext cx="8341352" cy="5867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711" y="1255366"/>
            <a:ext cx="1642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Dark Counts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4333" y="1267862"/>
            <a:ext cx="13238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Filter=1%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2758" y="1258834"/>
            <a:ext cx="136487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Filter=2%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9146" y="3895492"/>
            <a:ext cx="136487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Filter=4%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27370" y="3895491"/>
            <a:ext cx="136487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Filter=6%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4825" y="3863206"/>
            <a:ext cx="119706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Pedestal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 flipH="1" flipV="1">
            <a:off x="742617" y="3443791"/>
            <a:ext cx="495046" cy="3013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Measure the Flight Time between two Scintillators</a:t>
            </a:r>
          </a:p>
        </p:txBody>
      </p:sp>
      <p:grpSp>
        <p:nvGrpSpPr>
          <p:cNvPr id="113668" name="Group 4"/>
          <p:cNvGrpSpPr>
            <a:grpSpLocks/>
          </p:cNvGrpSpPr>
          <p:nvPr/>
        </p:nvGrpSpPr>
        <p:grpSpPr bwMode="auto">
          <a:xfrm>
            <a:off x="1981200" y="3886200"/>
            <a:ext cx="3505200" cy="1524000"/>
            <a:chOff x="1056" y="2160"/>
            <a:chExt cx="2208" cy="960"/>
          </a:xfrm>
        </p:grpSpPr>
        <p:sp>
          <p:nvSpPr>
            <p:cNvPr id="113669" name="Line 5"/>
            <p:cNvSpPr>
              <a:spLocks noChangeShapeType="1"/>
            </p:cNvSpPr>
            <p:nvPr/>
          </p:nvSpPr>
          <p:spPr bwMode="auto">
            <a:xfrm>
              <a:off x="1584" y="2208"/>
              <a:ext cx="115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70" name="Line 6"/>
            <p:cNvSpPr>
              <a:spLocks noChangeShapeType="1"/>
            </p:cNvSpPr>
            <p:nvPr/>
          </p:nvSpPr>
          <p:spPr bwMode="auto">
            <a:xfrm>
              <a:off x="1680" y="2208"/>
              <a:ext cx="115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71" name="Line 7"/>
            <p:cNvSpPr>
              <a:spLocks noChangeShapeType="1"/>
            </p:cNvSpPr>
            <p:nvPr/>
          </p:nvSpPr>
          <p:spPr bwMode="auto">
            <a:xfrm>
              <a:off x="2736" y="268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72" name="Line 8"/>
            <p:cNvSpPr>
              <a:spLocks noChangeShapeType="1"/>
            </p:cNvSpPr>
            <p:nvPr/>
          </p:nvSpPr>
          <p:spPr bwMode="auto">
            <a:xfrm>
              <a:off x="1584" y="22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73" name="Line 9"/>
            <p:cNvSpPr>
              <a:spLocks noChangeShapeType="1"/>
            </p:cNvSpPr>
            <p:nvPr/>
          </p:nvSpPr>
          <p:spPr bwMode="auto">
            <a:xfrm>
              <a:off x="2736" y="268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74" name="Line 10"/>
            <p:cNvSpPr>
              <a:spLocks noChangeShapeType="1"/>
            </p:cNvSpPr>
            <p:nvPr/>
          </p:nvSpPr>
          <p:spPr bwMode="auto">
            <a:xfrm>
              <a:off x="1584" y="220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75" name="Line 11"/>
            <p:cNvSpPr>
              <a:spLocks noChangeShapeType="1"/>
            </p:cNvSpPr>
            <p:nvPr/>
          </p:nvSpPr>
          <p:spPr bwMode="auto">
            <a:xfrm>
              <a:off x="2736" y="312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3676" name="Group 12"/>
            <p:cNvGrpSpPr>
              <a:grpSpLocks/>
            </p:cNvGrpSpPr>
            <p:nvPr/>
          </p:nvGrpSpPr>
          <p:grpSpPr bwMode="auto">
            <a:xfrm>
              <a:off x="2928" y="2928"/>
              <a:ext cx="336" cy="192"/>
              <a:chOff x="2448" y="2400"/>
              <a:chExt cx="336" cy="192"/>
            </a:xfrm>
          </p:grpSpPr>
          <p:sp>
            <p:nvSpPr>
              <p:cNvPr id="113677" name="Line 13"/>
              <p:cNvSpPr>
                <a:spLocks noChangeShapeType="1"/>
              </p:cNvSpPr>
              <p:nvPr/>
            </p:nvSpPr>
            <p:spPr bwMode="auto">
              <a:xfrm>
                <a:off x="2496" y="2496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78" name="Line 14"/>
              <p:cNvSpPr>
                <a:spLocks noChangeShapeType="1"/>
              </p:cNvSpPr>
              <p:nvPr/>
            </p:nvSpPr>
            <p:spPr bwMode="auto">
              <a:xfrm>
                <a:off x="2496" y="2400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79" name="Freeform 15"/>
              <p:cNvSpPr>
                <a:spLocks/>
              </p:cNvSpPr>
              <p:nvPr/>
            </p:nvSpPr>
            <p:spPr bwMode="auto">
              <a:xfrm>
                <a:off x="2736" y="249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80" name="Freeform 16"/>
              <p:cNvSpPr>
                <a:spLocks/>
              </p:cNvSpPr>
              <p:nvPr/>
            </p:nvSpPr>
            <p:spPr bwMode="auto">
              <a:xfrm flipH="1">
                <a:off x="2688" y="249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81" name="Freeform 17"/>
              <p:cNvSpPr>
                <a:spLocks/>
              </p:cNvSpPr>
              <p:nvPr/>
            </p:nvSpPr>
            <p:spPr bwMode="auto">
              <a:xfrm flipH="1">
                <a:off x="2448" y="2400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3682" name="Line 18"/>
            <p:cNvSpPr>
              <a:spLocks noChangeShapeType="1"/>
            </p:cNvSpPr>
            <p:nvPr/>
          </p:nvSpPr>
          <p:spPr bwMode="auto">
            <a:xfrm flipV="1">
              <a:off x="2736" y="2976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83" name="Line 19"/>
            <p:cNvSpPr>
              <a:spLocks noChangeShapeType="1"/>
            </p:cNvSpPr>
            <p:nvPr/>
          </p:nvSpPr>
          <p:spPr bwMode="auto">
            <a:xfrm>
              <a:off x="2736" y="2688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84" name="Line 20"/>
            <p:cNvSpPr>
              <a:spLocks noChangeShapeType="1"/>
            </p:cNvSpPr>
            <p:nvPr/>
          </p:nvSpPr>
          <p:spPr bwMode="auto">
            <a:xfrm>
              <a:off x="2832" y="268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85" name="Line 21"/>
            <p:cNvSpPr>
              <a:spLocks noChangeShapeType="1"/>
            </p:cNvSpPr>
            <p:nvPr/>
          </p:nvSpPr>
          <p:spPr bwMode="auto">
            <a:xfrm flipV="1">
              <a:off x="2832" y="302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86" name="Line 22"/>
            <p:cNvSpPr>
              <a:spLocks noChangeShapeType="1"/>
            </p:cNvSpPr>
            <p:nvPr/>
          </p:nvSpPr>
          <p:spPr bwMode="auto">
            <a:xfrm>
              <a:off x="1584" y="2640"/>
              <a:ext cx="115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87" name="Line 23"/>
            <p:cNvSpPr>
              <a:spLocks noChangeShapeType="1"/>
            </p:cNvSpPr>
            <p:nvPr/>
          </p:nvSpPr>
          <p:spPr bwMode="auto">
            <a:xfrm rot="5400000" flipV="1">
              <a:off x="1320" y="2376"/>
              <a:ext cx="2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88" name="Line 24"/>
            <p:cNvSpPr>
              <a:spLocks noChangeShapeType="1"/>
            </p:cNvSpPr>
            <p:nvPr/>
          </p:nvSpPr>
          <p:spPr bwMode="auto">
            <a:xfrm rot="5400000">
              <a:off x="1416" y="213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3689" name="Group 25"/>
            <p:cNvGrpSpPr>
              <a:grpSpLocks/>
            </p:cNvGrpSpPr>
            <p:nvPr/>
          </p:nvGrpSpPr>
          <p:grpSpPr bwMode="auto">
            <a:xfrm>
              <a:off x="1056" y="2160"/>
              <a:ext cx="336" cy="240"/>
              <a:chOff x="1104" y="2256"/>
              <a:chExt cx="288" cy="192"/>
            </a:xfrm>
          </p:grpSpPr>
          <p:sp>
            <p:nvSpPr>
              <p:cNvPr id="113690" name="Line 26"/>
              <p:cNvSpPr>
                <a:spLocks noChangeShapeType="1"/>
              </p:cNvSpPr>
              <p:nvPr/>
            </p:nvSpPr>
            <p:spPr bwMode="auto">
              <a:xfrm>
                <a:off x="1152" y="2352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91" name="Line 27"/>
              <p:cNvSpPr>
                <a:spLocks noChangeShapeType="1"/>
              </p:cNvSpPr>
              <p:nvPr/>
            </p:nvSpPr>
            <p:spPr bwMode="auto">
              <a:xfrm>
                <a:off x="1152" y="2256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92" name="Freeform 28"/>
              <p:cNvSpPr>
                <a:spLocks/>
              </p:cNvSpPr>
              <p:nvPr/>
            </p:nvSpPr>
            <p:spPr bwMode="auto">
              <a:xfrm flipH="1">
                <a:off x="1344" y="2352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93" name="Freeform 29"/>
              <p:cNvSpPr>
                <a:spLocks/>
              </p:cNvSpPr>
              <p:nvPr/>
            </p:nvSpPr>
            <p:spPr bwMode="auto">
              <a:xfrm flipH="1">
                <a:off x="1104" y="225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3694" name="Group 30"/>
          <p:cNvGrpSpPr>
            <a:grpSpLocks/>
          </p:cNvGrpSpPr>
          <p:nvPr/>
        </p:nvGrpSpPr>
        <p:grpSpPr bwMode="auto">
          <a:xfrm>
            <a:off x="4114800" y="1981200"/>
            <a:ext cx="4267200" cy="1828800"/>
            <a:chOff x="1584" y="1248"/>
            <a:chExt cx="2688" cy="1152"/>
          </a:xfrm>
        </p:grpSpPr>
        <p:sp>
          <p:nvSpPr>
            <p:cNvPr id="113695" name="Line 31"/>
            <p:cNvSpPr>
              <a:spLocks noChangeShapeType="1"/>
            </p:cNvSpPr>
            <p:nvPr/>
          </p:nvSpPr>
          <p:spPr bwMode="auto">
            <a:xfrm>
              <a:off x="2112" y="1296"/>
              <a:ext cx="16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96" name="Line 32"/>
            <p:cNvSpPr>
              <a:spLocks noChangeShapeType="1"/>
            </p:cNvSpPr>
            <p:nvPr/>
          </p:nvSpPr>
          <p:spPr bwMode="auto">
            <a:xfrm>
              <a:off x="2208" y="1296"/>
              <a:ext cx="16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97" name="Line 33"/>
            <p:cNvSpPr>
              <a:spLocks noChangeShapeType="1"/>
            </p:cNvSpPr>
            <p:nvPr/>
          </p:nvSpPr>
          <p:spPr bwMode="auto">
            <a:xfrm>
              <a:off x="3744" y="196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98" name="Line 34"/>
            <p:cNvSpPr>
              <a:spLocks noChangeShapeType="1"/>
            </p:cNvSpPr>
            <p:nvPr/>
          </p:nvSpPr>
          <p:spPr bwMode="auto">
            <a:xfrm>
              <a:off x="2112" y="129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99" name="Line 35"/>
            <p:cNvSpPr>
              <a:spLocks noChangeShapeType="1"/>
            </p:cNvSpPr>
            <p:nvPr/>
          </p:nvSpPr>
          <p:spPr bwMode="auto">
            <a:xfrm>
              <a:off x="3744" y="196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00" name="Line 36"/>
            <p:cNvSpPr>
              <a:spLocks noChangeShapeType="1"/>
            </p:cNvSpPr>
            <p:nvPr/>
          </p:nvSpPr>
          <p:spPr bwMode="auto">
            <a:xfrm>
              <a:off x="2112" y="1296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01" name="Line 37"/>
            <p:cNvSpPr>
              <a:spLocks noChangeShapeType="1"/>
            </p:cNvSpPr>
            <p:nvPr/>
          </p:nvSpPr>
          <p:spPr bwMode="auto">
            <a:xfrm>
              <a:off x="3744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3702" name="Group 38"/>
            <p:cNvGrpSpPr>
              <a:grpSpLocks/>
            </p:cNvGrpSpPr>
            <p:nvPr/>
          </p:nvGrpSpPr>
          <p:grpSpPr bwMode="auto">
            <a:xfrm>
              <a:off x="3936" y="2208"/>
              <a:ext cx="336" cy="192"/>
              <a:chOff x="2448" y="2400"/>
              <a:chExt cx="336" cy="192"/>
            </a:xfrm>
          </p:grpSpPr>
          <p:sp>
            <p:nvSpPr>
              <p:cNvPr id="113703" name="Line 39"/>
              <p:cNvSpPr>
                <a:spLocks noChangeShapeType="1"/>
              </p:cNvSpPr>
              <p:nvPr/>
            </p:nvSpPr>
            <p:spPr bwMode="auto">
              <a:xfrm>
                <a:off x="2496" y="2496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704" name="Line 40"/>
              <p:cNvSpPr>
                <a:spLocks noChangeShapeType="1"/>
              </p:cNvSpPr>
              <p:nvPr/>
            </p:nvSpPr>
            <p:spPr bwMode="auto">
              <a:xfrm>
                <a:off x="2496" y="2400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705" name="Freeform 41"/>
              <p:cNvSpPr>
                <a:spLocks/>
              </p:cNvSpPr>
              <p:nvPr/>
            </p:nvSpPr>
            <p:spPr bwMode="auto">
              <a:xfrm>
                <a:off x="2736" y="249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706" name="Freeform 42"/>
              <p:cNvSpPr>
                <a:spLocks/>
              </p:cNvSpPr>
              <p:nvPr/>
            </p:nvSpPr>
            <p:spPr bwMode="auto">
              <a:xfrm flipH="1">
                <a:off x="2688" y="249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707" name="Freeform 43"/>
              <p:cNvSpPr>
                <a:spLocks/>
              </p:cNvSpPr>
              <p:nvPr/>
            </p:nvSpPr>
            <p:spPr bwMode="auto">
              <a:xfrm flipH="1">
                <a:off x="2448" y="2400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3708" name="Line 44"/>
            <p:cNvSpPr>
              <a:spLocks noChangeShapeType="1"/>
            </p:cNvSpPr>
            <p:nvPr/>
          </p:nvSpPr>
          <p:spPr bwMode="auto">
            <a:xfrm flipV="1">
              <a:off x="3744" y="2256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09" name="Line 45"/>
            <p:cNvSpPr>
              <a:spLocks noChangeShapeType="1"/>
            </p:cNvSpPr>
            <p:nvPr/>
          </p:nvSpPr>
          <p:spPr bwMode="auto">
            <a:xfrm>
              <a:off x="3744" y="1968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10" name="Line 46"/>
            <p:cNvSpPr>
              <a:spLocks noChangeShapeType="1"/>
            </p:cNvSpPr>
            <p:nvPr/>
          </p:nvSpPr>
          <p:spPr bwMode="auto">
            <a:xfrm>
              <a:off x="3840" y="196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11" name="Line 47"/>
            <p:cNvSpPr>
              <a:spLocks noChangeShapeType="1"/>
            </p:cNvSpPr>
            <p:nvPr/>
          </p:nvSpPr>
          <p:spPr bwMode="auto">
            <a:xfrm flipV="1">
              <a:off x="3840" y="23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12" name="Line 48"/>
            <p:cNvSpPr>
              <a:spLocks noChangeShapeType="1"/>
            </p:cNvSpPr>
            <p:nvPr/>
          </p:nvSpPr>
          <p:spPr bwMode="auto">
            <a:xfrm>
              <a:off x="2112" y="1728"/>
              <a:ext cx="16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3713" name="Group 49"/>
            <p:cNvGrpSpPr>
              <a:grpSpLocks/>
            </p:cNvGrpSpPr>
            <p:nvPr/>
          </p:nvGrpSpPr>
          <p:grpSpPr bwMode="auto">
            <a:xfrm>
              <a:off x="1584" y="1248"/>
              <a:ext cx="528" cy="480"/>
              <a:chOff x="2064" y="1440"/>
              <a:chExt cx="528" cy="480"/>
            </a:xfrm>
          </p:grpSpPr>
          <p:sp>
            <p:nvSpPr>
              <p:cNvPr id="113714" name="Line 50"/>
              <p:cNvSpPr>
                <a:spLocks noChangeShapeType="1"/>
              </p:cNvSpPr>
              <p:nvPr/>
            </p:nvSpPr>
            <p:spPr bwMode="auto">
              <a:xfrm rot="5400000" flipV="1">
                <a:off x="2328" y="1656"/>
                <a:ext cx="28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715" name="Line 51"/>
              <p:cNvSpPr>
                <a:spLocks noChangeShapeType="1"/>
              </p:cNvSpPr>
              <p:nvPr/>
            </p:nvSpPr>
            <p:spPr bwMode="auto">
              <a:xfrm rot="5400000">
                <a:off x="2424" y="141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3716" name="Group 52"/>
              <p:cNvGrpSpPr>
                <a:grpSpLocks/>
              </p:cNvGrpSpPr>
              <p:nvPr/>
            </p:nvGrpSpPr>
            <p:grpSpPr bwMode="auto">
              <a:xfrm>
                <a:off x="2064" y="1440"/>
                <a:ext cx="336" cy="240"/>
                <a:chOff x="1104" y="2256"/>
                <a:chExt cx="288" cy="192"/>
              </a:xfrm>
            </p:grpSpPr>
            <p:sp>
              <p:nvSpPr>
                <p:cNvPr id="113717" name="Line 53"/>
                <p:cNvSpPr>
                  <a:spLocks noChangeShapeType="1"/>
                </p:cNvSpPr>
                <p:nvPr/>
              </p:nvSpPr>
              <p:spPr bwMode="auto">
                <a:xfrm>
                  <a:off x="1152" y="2352"/>
                  <a:ext cx="24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718" name="Line 54"/>
                <p:cNvSpPr>
                  <a:spLocks noChangeShapeType="1"/>
                </p:cNvSpPr>
                <p:nvPr/>
              </p:nvSpPr>
              <p:spPr bwMode="auto">
                <a:xfrm>
                  <a:off x="1152" y="2256"/>
                  <a:ext cx="24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719" name="Freeform 55"/>
                <p:cNvSpPr>
                  <a:spLocks/>
                </p:cNvSpPr>
                <p:nvPr/>
              </p:nvSpPr>
              <p:spPr bwMode="auto">
                <a:xfrm flipH="1">
                  <a:off x="1344" y="2352"/>
                  <a:ext cx="48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0" y="96"/>
                    </a:cxn>
                  </a:cxnLst>
                  <a:rect l="0" t="0" r="r" b="b"/>
                  <a:pathLst>
                    <a:path w="48" h="96">
                      <a:moveTo>
                        <a:pt x="0" y="0"/>
                      </a:moveTo>
                      <a:cubicBezTo>
                        <a:pt x="24" y="16"/>
                        <a:pt x="48" y="32"/>
                        <a:pt x="48" y="48"/>
                      </a:cubicBezTo>
                      <a:cubicBezTo>
                        <a:pt x="48" y="64"/>
                        <a:pt x="8" y="88"/>
                        <a:pt x="0" y="96"/>
                      </a:cubicBez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720" name="Freeform 56"/>
                <p:cNvSpPr>
                  <a:spLocks/>
                </p:cNvSpPr>
                <p:nvPr/>
              </p:nvSpPr>
              <p:spPr bwMode="auto">
                <a:xfrm flipH="1">
                  <a:off x="1104" y="2256"/>
                  <a:ext cx="48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0" y="96"/>
                    </a:cxn>
                  </a:cxnLst>
                  <a:rect l="0" t="0" r="r" b="b"/>
                  <a:pathLst>
                    <a:path w="48" h="96">
                      <a:moveTo>
                        <a:pt x="0" y="0"/>
                      </a:moveTo>
                      <a:cubicBezTo>
                        <a:pt x="24" y="16"/>
                        <a:pt x="48" y="32"/>
                        <a:pt x="48" y="48"/>
                      </a:cubicBezTo>
                      <a:cubicBezTo>
                        <a:pt x="48" y="64"/>
                        <a:pt x="8" y="88"/>
                        <a:pt x="0" y="96"/>
                      </a:cubicBez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13733" name="Text Box 69"/>
          <p:cNvSpPr txBox="1">
            <a:spLocks noChangeArrowheads="1"/>
          </p:cNvSpPr>
          <p:nvPr/>
        </p:nvSpPr>
        <p:spPr bwMode="auto">
          <a:xfrm rot="-2408360">
            <a:off x="7467600" y="480060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400 cm</a:t>
            </a:r>
          </a:p>
        </p:txBody>
      </p:sp>
      <p:grpSp>
        <p:nvGrpSpPr>
          <p:cNvPr id="113734" name="Group 70"/>
          <p:cNvGrpSpPr>
            <a:grpSpLocks/>
          </p:cNvGrpSpPr>
          <p:nvPr/>
        </p:nvGrpSpPr>
        <p:grpSpPr bwMode="auto">
          <a:xfrm>
            <a:off x="4953000" y="2895600"/>
            <a:ext cx="2590800" cy="1371600"/>
            <a:chOff x="3024" y="1728"/>
            <a:chExt cx="1632" cy="864"/>
          </a:xfrm>
        </p:grpSpPr>
        <p:sp>
          <p:nvSpPr>
            <p:cNvPr id="113735" name="Line 71"/>
            <p:cNvSpPr>
              <a:spLocks noChangeShapeType="1"/>
            </p:cNvSpPr>
            <p:nvPr/>
          </p:nvSpPr>
          <p:spPr bwMode="auto">
            <a:xfrm>
              <a:off x="3024" y="172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36" name="Line 72"/>
            <p:cNvSpPr>
              <a:spLocks noChangeShapeType="1"/>
            </p:cNvSpPr>
            <p:nvPr/>
          </p:nvSpPr>
          <p:spPr bwMode="auto">
            <a:xfrm>
              <a:off x="4656" y="240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37" name="Line 73"/>
            <p:cNvSpPr>
              <a:spLocks noChangeShapeType="1"/>
            </p:cNvSpPr>
            <p:nvPr/>
          </p:nvSpPr>
          <p:spPr bwMode="auto">
            <a:xfrm>
              <a:off x="3024" y="1824"/>
              <a:ext cx="16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3738" name="Line 74"/>
          <p:cNvSpPr>
            <a:spLocks noChangeShapeType="1"/>
          </p:cNvSpPr>
          <p:nvPr/>
        </p:nvSpPr>
        <p:spPr bwMode="auto">
          <a:xfrm>
            <a:off x="2819400" y="4953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39" name="Line 75"/>
          <p:cNvSpPr>
            <a:spLocks noChangeShapeType="1"/>
          </p:cNvSpPr>
          <p:nvPr/>
        </p:nvSpPr>
        <p:spPr bwMode="auto">
          <a:xfrm>
            <a:off x="4648200" y="5715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40" name="Line 76"/>
          <p:cNvSpPr>
            <a:spLocks noChangeShapeType="1"/>
          </p:cNvSpPr>
          <p:nvPr/>
        </p:nvSpPr>
        <p:spPr bwMode="auto">
          <a:xfrm>
            <a:off x="2819400" y="5105400"/>
            <a:ext cx="1828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41" name="Text Box 77"/>
          <p:cNvSpPr txBox="1">
            <a:spLocks noChangeArrowheads="1"/>
          </p:cNvSpPr>
          <p:nvPr/>
        </p:nvSpPr>
        <p:spPr bwMode="auto">
          <a:xfrm rot="1302593">
            <a:off x="3124200" y="556260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100 cm</a:t>
            </a:r>
          </a:p>
        </p:txBody>
      </p:sp>
      <p:sp>
        <p:nvSpPr>
          <p:cNvPr id="113742" name="Text Box 78"/>
          <p:cNvSpPr txBox="1">
            <a:spLocks noChangeArrowheads="1"/>
          </p:cNvSpPr>
          <p:nvPr/>
        </p:nvSpPr>
        <p:spPr bwMode="auto">
          <a:xfrm rot="1302593">
            <a:off x="5486400" y="365760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300 cm</a:t>
            </a:r>
          </a:p>
        </p:txBody>
      </p:sp>
      <p:sp>
        <p:nvSpPr>
          <p:cNvPr id="113743" name="Line 79"/>
          <p:cNvSpPr>
            <a:spLocks noChangeShapeType="1"/>
          </p:cNvSpPr>
          <p:nvPr/>
        </p:nvSpPr>
        <p:spPr bwMode="auto">
          <a:xfrm>
            <a:off x="7620000" y="2514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44" name="Line 80"/>
          <p:cNvSpPr>
            <a:spLocks noChangeShapeType="1"/>
          </p:cNvSpPr>
          <p:nvPr/>
        </p:nvSpPr>
        <p:spPr bwMode="auto">
          <a:xfrm>
            <a:off x="8001000" y="2667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45" name="Line 81"/>
          <p:cNvSpPr>
            <a:spLocks noChangeShapeType="1"/>
          </p:cNvSpPr>
          <p:nvPr/>
        </p:nvSpPr>
        <p:spPr bwMode="auto">
          <a:xfrm>
            <a:off x="7620000" y="2667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46" name="Text Box 82"/>
          <p:cNvSpPr txBox="1">
            <a:spLocks noChangeArrowheads="1"/>
          </p:cNvSpPr>
          <p:nvPr/>
        </p:nvSpPr>
        <p:spPr bwMode="auto">
          <a:xfrm rot="1302593">
            <a:off x="7472363" y="2185988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20 cm</a:t>
            </a:r>
          </a:p>
        </p:txBody>
      </p:sp>
      <p:sp>
        <p:nvSpPr>
          <p:cNvPr id="113747" name="Rectangle 83"/>
          <p:cNvSpPr>
            <a:spLocks noChangeArrowheads="1"/>
          </p:cNvSpPr>
          <p:nvPr/>
        </p:nvSpPr>
        <p:spPr bwMode="auto">
          <a:xfrm>
            <a:off x="2514600" y="2057400"/>
            <a:ext cx="4572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3748" name="Group 84"/>
          <p:cNvGrpSpPr>
            <a:grpSpLocks/>
          </p:cNvGrpSpPr>
          <p:nvPr/>
        </p:nvGrpSpPr>
        <p:grpSpPr bwMode="auto">
          <a:xfrm>
            <a:off x="2819400" y="1600200"/>
            <a:ext cx="1295400" cy="457200"/>
            <a:chOff x="1680" y="912"/>
            <a:chExt cx="816" cy="288"/>
          </a:xfrm>
        </p:grpSpPr>
        <p:sp>
          <p:nvSpPr>
            <p:cNvPr id="113749" name="Freeform 85"/>
            <p:cNvSpPr>
              <a:spLocks/>
            </p:cNvSpPr>
            <p:nvPr/>
          </p:nvSpPr>
          <p:spPr bwMode="auto">
            <a:xfrm rot="1249254">
              <a:off x="1822" y="968"/>
              <a:ext cx="624" cy="152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8" y="344"/>
                </a:cxn>
                <a:cxn ang="0">
                  <a:pos x="192" y="200"/>
                </a:cxn>
                <a:cxn ang="0">
                  <a:pos x="144" y="8"/>
                </a:cxn>
                <a:cxn ang="0">
                  <a:pos x="96" y="200"/>
                </a:cxn>
                <a:cxn ang="0">
                  <a:pos x="192" y="344"/>
                </a:cxn>
                <a:cxn ang="0">
                  <a:pos x="384" y="152"/>
                </a:cxn>
                <a:cxn ang="0">
                  <a:pos x="336" y="8"/>
                </a:cxn>
                <a:cxn ang="0">
                  <a:pos x="240" y="200"/>
                </a:cxn>
                <a:cxn ang="0">
                  <a:pos x="336" y="344"/>
                </a:cxn>
                <a:cxn ang="0">
                  <a:pos x="576" y="152"/>
                </a:cxn>
                <a:cxn ang="0">
                  <a:pos x="480" y="8"/>
                </a:cxn>
                <a:cxn ang="0">
                  <a:pos x="432" y="200"/>
                </a:cxn>
                <a:cxn ang="0">
                  <a:pos x="528" y="344"/>
                </a:cxn>
                <a:cxn ang="0">
                  <a:pos x="672" y="200"/>
                </a:cxn>
              </a:cxnLst>
              <a:rect l="0" t="0" r="r" b="b"/>
              <a:pathLst>
                <a:path w="672" h="352">
                  <a:moveTo>
                    <a:pt x="0" y="200"/>
                  </a:moveTo>
                  <a:cubicBezTo>
                    <a:pt x="8" y="272"/>
                    <a:pt x="16" y="344"/>
                    <a:pt x="48" y="344"/>
                  </a:cubicBezTo>
                  <a:cubicBezTo>
                    <a:pt x="80" y="344"/>
                    <a:pt x="176" y="256"/>
                    <a:pt x="192" y="200"/>
                  </a:cubicBezTo>
                  <a:cubicBezTo>
                    <a:pt x="208" y="144"/>
                    <a:pt x="160" y="8"/>
                    <a:pt x="144" y="8"/>
                  </a:cubicBezTo>
                  <a:cubicBezTo>
                    <a:pt x="128" y="8"/>
                    <a:pt x="88" y="144"/>
                    <a:pt x="96" y="200"/>
                  </a:cubicBezTo>
                  <a:cubicBezTo>
                    <a:pt x="104" y="256"/>
                    <a:pt x="144" y="352"/>
                    <a:pt x="192" y="344"/>
                  </a:cubicBezTo>
                  <a:cubicBezTo>
                    <a:pt x="240" y="336"/>
                    <a:pt x="360" y="208"/>
                    <a:pt x="384" y="152"/>
                  </a:cubicBezTo>
                  <a:cubicBezTo>
                    <a:pt x="408" y="96"/>
                    <a:pt x="360" y="0"/>
                    <a:pt x="336" y="8"/>
                  </a:cubicBezTo>
                  <a:cubicBezTo>
                    <a:pt x="312" y="16"/>
                    <a:pt x="240" y="144"/>
                    <a:pt x="240" y="200"/>
                  </a:cubicBezTo>
                  <a:cubicBezTo>
                    <a:pt x="240" y="256"/>
                    <a:pt x="280" y="352"/>
                    <a:pt x="336" y="344"/>
                  </a:cubicBezTo>
                  <a:cubicBezTo>
                    <a:pt x="392" y="336"/>
                    <a:pt x="552" y="208"/>
                    <a:pt x="576" y="152"/>
                  </a:cubicBezTo>
                  <a:cubicBezTo>
                    <a:pt x="600" y="96"/>
                    <a:pt x="504" y="0"/>
                    <a:pt x="480" y="8"/>
                  </a:cubicBezTo>
                  <a:cubicBezTo>
                    <a:pt x="456" y="16"/>
                    <a:pt x="424" y="144"/>
                    <a:pt x="432" y="200"/>
                  </a:cubicBezTo>
                  <a:cubicBezTo>
                    <a:pt x="440" y="256"/>
                    <a:pt x="488" y="344"/>
                    <a:pt x="528" y="344"/>
                  </a:cubicBezTo>
                  <a:cubicBezTo>
                    <a:pt x="568" y="344"/>
                    <a:pt x="648" y="224"/>
                    <a:pt x="672" y="2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50" name="Line 86"/>
            <p:cNvSpPr>
              <a:spLocks noChangeShapeType="1"/>
            </p:cNvSpPr>
            <p:nvPr/>
          </p:nvSpPr>
          <p:spPr bwMode="auto">
            <a:xfrm>
              <a:off x="2400" y="115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51" name="Line 87"/>
            <p:cNvSpPr>
              <a:spLocks noChangeShapeType="1"/>
            </p:cNvSpPr>
            <p:nvPr/>
          </p:nvSpPr>
          <p:spPr bwMode="auto">
            <a:xfrm>
              <a:off x="1680" y="91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3752" name="Rectangle 88"/>
          <p:cNvSpPr>
            <a:spLocks noChangeArrowheads="1"/>
          </p:cNvSpPr>
          <p:nvPr/>
        </p:nvSpPr>
        <p:spPr bwMode="auto">
          <a:xfrm>
            <a:off x="1371600" y="2743200"/>
            <a:ext cx="6096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53" name="Rectangle 89"/>
          <p:cNvSpPr>
            <a:spLocks noChangeArrowheads="1"/>
          </p:cNvSpPr>
          <p:nvPr/>
        </p:nvSpPr>
        <p:spPr bwMode="auto">
          <a:xfrm>
            <a:off x="1371600" y="2057400"/>
            <a:ext cx="6096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54" name="Line 90"/>
          <p:cNvSpPr>
            <a:spLocks noChangeShapeType="1"/>
          </p:cNvSpPr>
          <p:nvPr/>
        </p:nvSpPr>
        <p:spPr bwMode="auto">
          <a:xfrm flipV="1">
            <a:off x="685800" y="2971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55" name="Line 91"/>
          <p:cNvSpPr>
            <a:spLocks noChangeShapeType="1"/>
          </p:cNvSpPr>
          <p:nvPr/>
        </p:nvSpPr>
        <p:spPr bwMode="auto">
          <a:xfrm>
            <a:off x="6858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56" name="Line 92"/>
          <p:cNvSpPr>
            <a:spLocks noChangeShapeType="1"/>
          </p:cNvSpPr>
          <p:nvPr/>
        </p:nvSpPr>
        <p:spPr bwMode="auto">
          <a:xfrm flipH="1">
            <a:off x="685800" y="16002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57" name="Line 93"/>
          <p:cNvSpPr>
            <a:spLocks noChangeShapeType="1"/>
          </p:cNvSpPr>
          <p:nvPr/>
        </p:nvSpPr>
        <p:spPr bwMode="auto">
          <a:xfrm>
            <a:off x="685800" y="1600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58" name="Line 94"/>
          <p:cNvSpPr>
            <a:spLocks noChangeShapeType="1"/>
          </p:cNvSpPr>
          <p:nvPr/>
        </p:nvSpPr>
        <p:spPr bwMode="auto">
          <a:xfrm>
            <a:off x="685800" y="2286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59" name="Line 95"/>
          <p:cNvSpPr>
            <a:spLocks noChangeShapeType="1"/>
          </p:cNvSpPr>
          <p:nvPr/>
        </p:nvSpPr>
        <p:spPr bwMode="auto">
          <a:xfrm>
            <a:off x="1981200" y="2286000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60" name="Line 96"/>
          <p:cNvSpPr>
            <a:spLocks noChangeShapeType="1"/>
          </p:cNvSpPr>
          <p:nvPr/>
        </p:nvSpPr>
        <p:spPr bwMode="auto">
          <a:xfrm>
            <a:off x="1981200" y="2971800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61" name="Text Box 97"/>
          <p:cNvSpPr txBox="1">
            <a:spLocks noChangeArrowheads="1"/>
          </p:cNvSpPr>
          <p:nvPr/>
        </p:nvSpPr>
        <p:spPr bwMode="auto">
          <a:xfrm>
            <a:off x="1371600" y="21336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Disc</a:t>
            </a:r>
          </a:p>
        </p:txBody>
      </p:sp>
      <p:sp>
        <p:nvSpPr>
          <p:cNvPr id="113762" name="Text Box 98"/>
          <p:cNvSpPr txBox="1">
            <a:spLocks noChangeArrowheads="1"/>
          </p:cNvSpPr>
          <p:nvPr/>
        </p:nvSpPr>
        <p:spPr bwMode="auto">
          <a:xfrm>
            <a:off x="1371600" y="28194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Disc</a:t>
            </a:r>
          </a:p>
        </p:txBody>
      </p:sp>
      <p:sp>
        <p:nvSpPr>
          <p:cNvPr id="113763" name="Text Box 99"/>
          <p:cNvSpPr txBox="1">
            <a:spLocks noChangeArrowheads="1"/>
          </p:cNvSpPr>
          <p:nvPr/>
        </p:nvSpPr>
        <p:spPr bwMode="auto">
          <a:xfrm rot="16200000">
            <a:off x="2447132" y="2429668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TDC</a:t>
            </a:r>
          </a:p>
        </p:txBody>
      </p:sp>
      <p:sp>
        <p:nvSpPr>
          <p:cNvPr id="113764" name="Text Box 100"/>
          <p:cNvSpPr txBox="1">
            <a:spLocks noChangeArrowheads="1"/>
          </p:cNvSpPr>
          <p:nvPr/>
        </p:nvSpPr>
        <p:spPr bwMode="auto">
          <a:xfrm>
            <a:off x="685800" y="26670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113765" name="Text Box 101"/>
          <p:cNvSpPr txBox="1">
            <a:spLocks noChangeArrowheads="1"/>
          </p:cNvSpPr>
          <p:nvPr/>
        </p:nvSpPr>
        <p:spPr bwMode="auto">
          <a:xfrm>
            <a:off x="685800" y="19812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Stop</a:t>
            </a:r>
          </a:p>
        </p:txBody>
      </p:sp>
      <p:sp>
        <p:nvSpPr>
          <p:cNvPr id="113766" name="Line 102"/>
          <p:cNvSpPr>
            <a:spLocks noChangeShapeType="1"/>
          </p:cNvSpPr>
          <p:nvPr/>
        </p:nvSpPr>
        <p:spPr bwMode="auto">
          <a:xfrm>
            <a:off x="685800" y="35052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74" name="Text Box 110"/>
          <p:cNvSpPr txBox="1">
            <a:spLocks noChangeArrowheads="1"/>
          </p:cNvSpPr>
          <p:nvPr/>
        </p:nvSpPr>
        <p:spPr bwMode="auto">
          <a:xfrm>
            <a:off x="5029200" y="928688"/>
            <a:ext cx="202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Particle Trajectory</a:t>
            </a:r>
          </a:p>
        </p:txBody>
      </p:sp>
      <p:sp>
        <p:nvSpPr>
          <p:cNvPr id="113778" name="Line 114"/>
          <p:cNvSpPr>
            <a:spLocks noChangeShapeType="1"/>
          </p:cNvSpPr>
          <p:nvPr/>
        </p:nvSpPr>
        <p:spPr bwMode="auto">
          <a:xfrm flipV="1">
            <a:off x="4419600" y="2590800"/>
            <a:ext cx="99060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91" name="Text Box 127"/>
          <p:cNvSpPr txBox="1">
            <a:spLocks noChangeArrowheads="1"/>
          </p:cNvSpPr>
          <p:nvPr/>
        </p:nvSpPr>
        <p:spPr bwMode="auto">
          <a:xfrm rot="1302593">
            <a:off x="3352800" y="1371600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450 ns</a:t>
            </a:r>
          </a:p>
        </p:txBody>
      </p:sp>
      <p:grpSp>
        <p:nvGrpSpPr>
          <p:cNvPr id="113793" name="Group 129"/>
          <p:cNvGrpSpPr>
            <a:grpSpLocks/>
          </p:cNvGrpSpPr>
          <p:nvPr/>
        </p:nvGrpSpPr>
        <p:grpSpPr bwMode="auto">
          <a:xfrm>
            <a:off x="5638800" y="3810000"/>
            <a:ext cx="3352800" cy="1905000"/>
            <a:chOff x="3456" y="2304"/>
            <a:chExt cx="2112" cy="1200"/>
          </a:xfrm>
        </p:grpSpPr>
        <p:sp>
          <p:nvSpPr>
            <p:cNvPr id="113794" name="Line 130"/>
            <p:cNvSpPr>
              <a:spLocks noChangeShapeType="1"/>
            </p:cNvSpPr>
            <p:nvPr/>
          </p:nvSpPr>
          <p:spPr bwMode="auto">
            <a:xfrm flipV="1">
              <a:off x="3984" y="2352"/>
              <a:ext cx="1440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95" name="Line 131"/>
            <p:cNvSpPr>
              <a:spLocks noChangeShapeType="1"/>
            </p:cNvSpPr>
            <p:nvPr/>
          </p:nvSpPr>
          <p:spPr bwMode="auto">
            <a:xfrm>
              <a:off x="3456" y="3312"/>
              <a:ext cx="67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96" name="Line 132"/>
            <p:cNvSpPr>
              <a:spLocks noChangeShapeType="1"/>
            </p:cNvSpPr>
            <p:nvPr/>
          </p:nvSpPr>
          <p:spPr bwMode="auto">
            <a:xfrm>
              <a:off x="5280" y="2304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3805" name="Group 141"/>
          <p:cNvGrpSpPr>
            <a:grpSpLocks/>
          </p:cNvGrpSpPr>
          <p:nvPr/>
        </p:nvGrpSpPr>
        <p:grpSpPr bwMode="auto">
          <a:xfrm>
            <a:off x="2514600" y="1295400"/>
            <a:ext cx="3505200" cy="4724400"/>
            <a:chOff x="1584" y="816"/>
            <a:chExt cx="2208" cy="2976"/>
          </a:xfrm>
        </p:grpSpPr>
        <p:grpSp>
          <p:nvGrpSpPr>
            <p:cNvPr id="113804" name="Group 140"/>
            <p:cNvGrpSpPr>
              <a:grpSpLocks/>
            </p:cNvGrpSpPr>
            <p:nvPr/>
          </p:nvGrpSpPr>
          <p:grpSpPr bwMode="auto">
            <a:xfrm>
              <a:off x="1584" y="816"/>
              <a:ext cx="2208" cy="2976"/>
              <a:chOff x="1584" y="816"/>
              <a:chExt cx="2208" cy="2976"/>
            </a:xfrm>
          </p:grpSpPr>
          <p:sp>
            <p:nvSpPr>
              <p:cNvPr id="113779" name="Line 115"/>
              <p:cNvSpPr>
                <a:spLocks noChangeShapeType="1"/>
              </p:cNvSpPr>
              <p:nvPr/>
            </p:nvSpPr>
            <p:spPr bwMode="auto">
              <a:xfrm flipV="1">
                <a:off x="3504" y="816"/>
                <a:ext cx="288" cy="5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3797" name="Group 133"/>
              <p:cNvGrpSpPr>
                <a:grpSpLocks/>
              </p:cNvGrpSpPr>
              <p:nvPr/>
            </p:nvGrpSpPr>
            <p:grpSpPr bwMode="auto">
              <a:xfrm>
                <a:off x="1584" y="1392"/>
                <a:ext cx="1920" cy="2400"/>
                <a:chOff x="1584" y="1392"/>
                <a:chExt cx="1920" cy="2400"/>
              </a:xfrm>
            </p:grpSpPr>
            <p:grpSp>
              <p:nvGrpSpPr>
                <p:cNvPr id="113721" name="Group 57"/>
                <p:cNvGrpSpPr>
                  <a:grpSpLocks/>
                </p:cNvGrpSpPr>
                <p:nvPr/>
              </p:nvGrpSpPr>
              <p:grpSpPr bwMode="auto">
                <a:xfrm>
                  <a:off x="2592" y="3024"/>
                  <a:ext cx="192" cy="192"/>
                  <a:chOff x="2112" y="2784"/>
                  <a:chExt cx="192" cy="192"/>
                </a:xfrm>
              </p:grpSpPr>
              <p:sp>
                <p:nvSpPr>
                  <p:cNvPr id="113722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2784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723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2832"/>
                    <a:ext cx="19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724" name="Group 60"/>
                <p:cNvGrpSpPr>
                  <a:grpSpLocks/>
                </p:cNvGrpSpPr>
                <p:nvPr/>
              </p:nvGrpSpPr>
              <p:grpSpPr bwMode="auto">
                <a:xfrm>
                  <a:off x="3312" y="1536"/>
                  <a:ext cx="192" cy="192"/>
                  <a:chOff x="2112" y="2784"/>
                  <a:chExt cx="192" cy="192"/>
                </a:xfrm>
              </p:grpSpPr>
              <p:sp>
                <p:nvSpPr>
                  <p:cNvPr id="113725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2784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726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2832"/>
                    <a:ext cx="19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3777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2352" y="3120"/>
                  <a:ext cx="336" cy="67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13790" name="Group 126"/>
                <p:cNvGrpSpPr>
                  <a:grpSpLocks/>
                </p:cNvGrpSpPr>
                <p:nvPr/>
              </p:nvGrpSpPr>
              <p:grpSpPr bwMode="auto">
                <a:xfrm>
                  <a:off x="1584" y="2592"/>
                  <a:ext cx="1104" cy="528"/>
                  <a:chOff x="1584" y="2592"/>
                  <a:chExt cx="1104" cy="528"/>
                </a:xfrm>
              </p:grpSpPr>
              <p:sp>
                <p:nvSpPr>
                  <p:cNvPr id="113780" name="Line 11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592" y="2832"/>
                    <a:ext cx="96" cy="28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781" name="Line 1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60" y="2832"/>
                    <a:ext cx="432" cy="24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782" name="Line 11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064" y="2592"/>
                    <a:ext cx="96" cy="48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783" name="Line 1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28" y="2592"/>
                    <a:ext cx="336" cy="28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784" name="Line 12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84" y="2592"/>
                    <a:ext cx="144" cy="28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arrow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3789" name="Group 125"/>
                <p:cNvGrpSpPr>
                  <a:grpSpLocks/>
                </p:cNvGrpSpPr>
                <p:nvPr/>
              </p:nvGrpSpPr>
              <p:grpSpPr bwMode="auto">
                <a:xfrm>
                  <a:off x="2880" y="1392"/>
                  <a:ext cx="528" cy="240"/>
                  <a:chOff x="2880" y="1392"/>
                  <a:chExt cx="528" cy="240"/>
                </a:xfrm>
              </p:grpSpPr>
              <p:sp>
                <p:nvSpPr>
                  <p:cNvPr id="113786" name="Line 12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312" y="1392"/>
                    <a:ext cx="96" cy="24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787" name="Line 1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24" y="1392"/>
                    <a:ext cx="288" cy="24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788" name="Line 12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880" y="1392"/>
                    <a:ext cx="144" cy="24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arrow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13798" name="Group 134"/>
            <p:cNvGrpSpPr>
              <a:grpSpLocks/>
            </p:cNvGrpSpPr>
            <p:nvPr/>
          </p:nvGrpSpPr>
          <p:grpSpPr bwMode="auto">
            <a:xfrm>
              <a:off x="1584" y="2592"/>
              <a:ext cx="1104" cy="528"/>
              <a:chOff x="1584" y="2592"/>
              <a:chExt cx="1104" cy="528"/>
            </a:xfrm>
          </p:grpSpPr>
          <p:sp>
            <p:nvSpPr>
              <p:cNvPr id="113799" name="Line 135"/>
              <p:cNvSpPr>
                <a:spLocks noChangeShapeType="1"/>
              </p:cNvSpPr>
              <p:nvPr/>
            </p:nvSpPr>
            <p:spPr bwMode="auto">
              <a:xfrm flipH="1" flipV="1">
                <a:off x="2592" y="2832"/>
                <a:ext cx="96" cy="2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800" name="Line 136"/>
              <p:cNvSpPr>
                <a:spLocks noChangeShapeType="1"/>
              </p:cNvSpPr>
              <p:nvPr/>
            </p:nvSpPr>
            <p:spPr bwMode="auto">
              <a:xfrm flipH="1">
                <a:off x="2160" y="2832"/>
                <a:ext cx="432" cy="24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801" name="Line 137"/>
              <p:cNvSpPr>
                <a:spLocks noChangeShapeType="1"/>
              </p:cNvSpPr>
              <p:nvPr/>
            </p:nvSpPr>
            <p:spPr bwMode="auto">
              <a:xfrm flipH="1" flipV="1">
                <a:off x="2064" y="2592"/>
                <a:ext cx="96" cy="48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802" name="Line 138"/>
              <p:cNvSpPr>
                <a:spLocks noChangeShapeType="1"/>
              </p:cNvSpPr>
              <p:nvPr/>
            </p:nvSpPr>
            <p:spPr bwMode="auto">
              <a:xfrm flipH="1">
                <a:off x="1728" y="2592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803" name="Line 139"/>
              <p:cNvSpPr>
                <a:spLocks noChangeShapeType="1"/>
              </p:cNvSpPr>
              <p:nvPr/>
            </p:nvSpPr>
            <p:spPr bwMode="auto">
              <a:xfrm flipH="1" flipV="1">
                <a:off x="1584" y="2592"/>
                <a:ext cx="144" cy="2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Formalism: Measure time and position</a:t>
            </a:r>
          </a:p>
        </p:txBody>
      </p:sp>
      <p:pic>
        <p:nvPicPr>
          <p:cNvPr id="24" name="Picture 23" descr="Picture 1.png"/>
          <p:cNvPicPr>
            <a:picLocks noChangeAspect="1"/>
          </p:cNvPicPr>
          <p:nvPr/>
        </p:nvPicPr>
        <p:blipFill>
          <a:blip r:embed="rId3"/>
          <a:srcRect b="59683"/>
          <a:stretch>
            <a:fillRect/>
          </a:stretch>
        </p:blipFill>
        <p:spPr>
          <a:xfrm>
            <a:off x="597120" y="1202956"/>
            <a:ext cx="8300448" cy="1916113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04" y="3310066"/>
            <a:ext cx="3214679" cy="37703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469" y="3306575"/>
            <a:ext cx="3224588" cy="37472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987" y="3778830"/>
            <a:ext cx="5644596" cy="659873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088" y="5398768"/>
            <a:ext cx="7448722" cy="5508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4638" y="4569269"/>
            <a:ext cx="403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Mean is independent of position!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206859" name="Rectangle 11"/>
          <p:cNvSpPr>
            <a:spLocks noChangeArrowheads="1"/>
          </p:cNvSpPr>
          <p:nvPr/>
        </p:nvSpPr>
        <p:spPr bwMode="auto">
          <a:xfrm>
            <a:off x="906463" y="1089025"/>
            <a:ext cx="3538537" cy="2787650"/>
          </a:xfrm>
          <a:prstGeom prst="rect">
            <a:avLst/>
          </a:prstGeom>
          <a:solidFill>
            <a:srgbClr val="CCFFFF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06854" name="Line 6"/>
          <p:cNvSpPr>
            <a:spLocks noChangeShapeType="1"/>
          </p:cNvSpPr>
          <p:nvPr/>
        </p:nvSpPr>
        <p:spPr bwMode="auto">
          <a:xfrm rot="2839593">
            <a:off x="4192588" y="1192212"/>
            <a:ext cx="496888" cy="4365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5" name="Arc 7"/>
          <p:cNvSpPr>
            <a:spLocks/>
          </p:cNvSpPr>
          <p:nvPr/>
        </p:nvSpPr>
        <p:spPr bwMode="auto">
          <a:xfrm flipH="1">
            <a:off x="1989138" y="1411288"/>
            <a:ext cx="2493962" cy="24939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6" name="Line 8"/>
          <p:cNvSpPr>
            <a:spLocks noChangeShapeType="1"/>
          </p:cNvSpPr>
          <p:nvPr/>
        </p:nvSpPr>
        <p:spPr bwMode="auto">
          <a:xfrm rot="8239593">
            <a:off x="1746250" y="3657600"/>
            <a:ext cx="496888" cy="4365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7" name="Line 9"/>
          <p:cNvSpPr>
            <a:spLocks noChangeShapeType="1"/>
          </p:cNvSpPr>
          <p:nvPr/>
        </p:nvSpPr>
        <p:spPr bwMode="auto">
          <a:xfrm>
            <a:off x="1989138" y="3905250"/>
            <a:ext cx="0" cy="1035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8" name="Line 10"/>
          <p:cNvSpPr>
            <a:spLocks noChangeShapeType="1"/>
          </p:cNvSpPr>
          <p:nvPr/>
        </p:nvSpPr>
        <p:spPr bwMode="auto">
          <a:xfrm rot="5400000">
            <a:off x="4986338" y="898525"/>
            <a:ext cx="0" cy="1035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61" name="Text Box 13"/>
          <p:cNvSpPr txBox="1">
            <a:spLocks noChangeArrowheads="1"/>
          </p:cNvSpPr>
          <p:nvPr/>
        </p:nvSpPr>
        <p:spPr bwMode="auto">
          <a:xfrm>
            <a:off x="1001713" y="1282700"/>
            <a:ext cx="160020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 field ~ 5/3 T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547813" y="1665288"/>
            <a:ext cx="266700" cy="268287"/>
            <a:chOff x="3461" y="2163"/>
            <a:chExt cx="587" cy="587"/>
          </a:xfrm>
        </p:grpSpPr>
        <p:sp>
          <p:nvSpPr>
            <p:cNvPr id="206867" name="Oval 19"/>
            <p:cNvSpPr>
              <a:spLocks noChangeArrowheads="1"/>
            </p:cNvSpPr>
            <p:nvPr/>
          </p:nvSpPr>
          <p:spPr bwMode="auto">
            <a:xfrm>
              <a:off x="3461" y="2163"/>
              <a:ext cx="587" cy="58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68" name="Line 20"/>
            <p:cNvSpPr>
              <a:spLocks noChangeShapeType="1"/>
            </p:cNvSpPr>
            <p:nvPr/>
          </p:nvSpPr>
          <p:spPr bwMode="auto">
            <a:xfrm flipH="1">
              <a:off x="3560" y="2245"/>
              <a:ext cx="406" cy="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69" name="Line 21"/>
            <p:cNvSpPr>
              <a:spLocks noChangeShapeType="1"/>
            </p:cNvSpPr>
            <p:nvPr/>
          </p:nvSpPr>
          <p:spPr bwMode="auto">
            <a:xfrm rot="5400000" flipH="1">
              <a:off x="3526" y="2256"/>
              <a:ext cx="423" cy="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6870" name="Oval 22"/>
          <p:cNvSpPr>
            <a:spLocks noChangeArrowheads="1"/>
          </p:cNvSpPr>
          <p:nvPr/>
        </p:nvSpPr>
        <p:spPr bwMode="auto">
          <a:xfrm>
            <a:off x="1985963" y="1408113"/>
            <a:ext cx="4953000" cy="4926012"/>
          </a:xfrm>
          <a:prstGeom prst="ellips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71" name="Line 23"/>
          <p:cNvSpPr>
            <a:spLocks noChangeShapeType="1"/>
          </p:cNvSpPr>
          <p:nvPr/>
        </p:nvSpPr>
        <p:spPr bwMode="auto">
          <a:xfrm flipV="1">
            <a:off x="4419600" y="2211388"/>
            <a:ext cx="1863725" cy="167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72" name="Text Box 24"/>
          <p:cNvSpPr txBox="1">
            <a:spLocks noChangeArrowheads="1"/>
          </p:cNvSpPr>
          <p:nvPr/>
        </p:nvSpPr>
        <p:spPr bwMode="auto">
          <a:xfrm>
            <a:off x="5311775" y="3182938"/>
            <a:ext cx="92710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 = 3m</a:t>
            </a:r>
          </a:p>
        </p:txBody>
      </p:sp>
      <p:sp>
        <p:nvSpPr>
          <p:cNvPr id="206873" name="Text Box 25"/>
          <p:cNvSpPr txBox="1">
            <a:spLocks noChangeArrowheads="1"/>
          </p:cNvSpPr>
          <p:nvPr/>
        </p:nvSpPr>
        <p:spPr bwMode="auto">
          <a:xfrm>
            <a:off x="3109913" y="1971675"/>
            <a:ext cx="22034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 = </a:t>
            </a:r>
            <a:r>
              <a:rPr lang="en-US">
                <a:ea typeface="Arial" pitchFamily="-112" charset="0"/>
                <a:cs typeface="Arial" pitchFamily="-112" charset="0"/>
              </a:rPr>
              <a:t>½ </a:t>
            </a:r>
            <a:r>
              <a:rPr lang="en-US">
                <a:latin typeface="Symbol" pitchFamily="-112" charset="2"/>
                <a:ea typeface="Arial" pitchFamily="-112" charset="0"/>
                <a:cs typeface="Arial" pitchFamily="-112" charset="0"/>
              </a:rPr>
              <a:t>p</a:t>
            </a:r>
            <a:r>
              <a:rPr lang="en-US">
                <a:ea typeface="Arial" pitchFamily="-112" charset="0"/>
                <a:cs typeface="Arial" pitchFamily="-112" charset="0"/>
              </a:rPr>
              <a:t> R = 4.71 m</a:t>
            </a:r>
            <a:r>
              <a:rPr lang="en-US">
                <a:solidFill>
                  <a:srgbClr val="FF0000"/>
                </a:solidFill>
                <a:ea typeface="Arial" pitchFamily="-112" charset="0"/>
                <a:cs typeface="Arial" pitchFamily="-112" charset="0"/>
              </a:rPr>
              <a:t> </a:t>
            </a:r>
          </a:p>
        </p:txBody>
      </p:sp>
      <p:sp>
        <p:nvSpPr>
          <p:cNvPr id="206874" name="Text Box 26"/>
          <p:cNvSpPr txBox="1">
            <a:spLocks noChangeArrowheads="1"/>
          </p:cNvSpPr>
          <p:nvPr/>
        </p:nvSpPr>
        <p:spPr bwMode="auto">
          <a:xfrm>
            <a:off x="5686425" y="1252538"/>
            <a:ext cx="2674938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 = 0.3 B R = 1.5 GeV/c</a:t>
            </a:r>
            <a:r>
              <a:rPr lang="en-US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452813" y="4260850"/>
            <a:ext cx="2422525" cy="1338263"/>
            <a:chOff x="2363" y="3003"/>
            <a:chExt cx="1526" cy="843"/>
          </a:xfrm>
        </p:grpSpPr>
        <p:sp>
          <p:nvSpPr>
            <p:cNvPr id="206877" name="Text Box 29"/>
            <p:cNvSpPr txBox="1">
              <a:spLocks noChangeArrowheads="1"/>
            </p:cNvSpPr>
            <p:nvPr/>
          </p:nvSpPr>
          <p:spPr bwMode="auto">
            <a:xfrm>
              <a:off x="2388" y="3003"/>
              <a:ext cx="1493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t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</a:rPr>
                <a:t>p</a:t>
              </a:r>
              <a:r>
                <a:rPr lang="en-US">
                  <a:solidFill>
                    <a:srgbClr val="FF0000"/>
                  </a:solidFill>
                </a:rPr>
                <a:t> = L/</a:t>
              </a:r>
              <a:r>
                <a:rPr lang="en-US">
                  <a:solidFill>
                    <a:srgbClr val="FF0000"/>
                  </a:solidFill>
                  <a:latin typeface="Symbol" pitchFamily="-112" charset="2"/>
                  <a:ea typeface="Arial" pitchFamily="-112" charset="0"/>
                  <a:cs typeface="Arial" pitchFamily="-112" charset="0"/>
                </a:rPr>
                <a:t>b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  <a:ea typeface="Arial" pitchFamily="-112" charset="0"/>
                  <a:cs typeface="Arial" pitchFamily="-112" charset="0"/>
                </a:rPr>
                <a:t>p</a:t>
              </a:r>
              <a:r>
                <a:rPr lang="en-US">
                  <a:solidFill>
                    <a:srgbClr val="FF0000"/>
                  </a:solidFill>
                  <a:ea typeface="Arial" pitchFamily="-112" charset="0"/>
                  <a:cs typeface="Arial" pitchFamily="-112" charset="0"/>
                </a:rPr>
                <a:t>c  = 15.77 ns </a:t>
              </a:r>
            </a:p>
          </p:txBody>
        </p:sp>
        <p:sp>
          <p:nvSpPr>
            <p:cNvPr id="206878" name="Text Box 30"/>
            <p:cNvSpPr txBox="1">
              <a:spLocks noChangeArrowheads="1"/>
            </p:cNvSpPr>
            <p:nvPr/>
          </p:nvSpPr>
          <p:spPr bwMode="auto">
            <a:xfrm>
              <a:off x="2363" y="3317"/>
              <a:ext cx="1526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t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</a:rPr>
                <a:t>K</a:t>
              </a:r>
              <a:r>
                <a:rPr lang="en-US">
                  <a:solidFill>
                    <a:srgbClr val="FF0000"/>
                  </a:solidFill>
                </a:rPr>
                <a:t> = L/</a:t>
              </a:r>
              <a:r>
                <a:rPr lang="en-US">
                  <a:solidFill>
                    <a:srgbClr val="FF0000"/>
                  </a:solidFill>
                  <a:latin typeface="Symbol" pitchFamily="-112" charset="2"/>
                  <a:ea typeface="Arial" pitchFamily="-112" charset="0"/>
                  <a:cs typeface="Arial" pitchFamily="-112" charset="0"/>
                </a:rPr>
                <a:t>b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  <a:ea typeface="Arial" pitchFamily="-112" charset="0"/>
                  <a:cs typeface="Arial" pitchFamily="-112" charset="0"/>
                </a:rPr>
                <a:t>K</a:t>
              </a:r>
              <a:r>
                <a:rPr lang="en-US">
                  <a:solidFill>
                    <a:srgbClr val="FF0000"/>
                  </a:solidFill>
                  <a:ea typeface="Arial" pitchFamily="-112" charset="0"/>
                  <a:cs typeface="Arial" pitchFamily="-112" charset="0"/>
                </a:rPr>
                <a:t>c  = 16.53 ns </a:t>
              </a:r>
            </a:p>
          </p:txBody>
        </p:sp>
        <p:sp>
          <p:nvSpPr>
            <p:cNvPr id="206879" name="Text Box 31"/>
            <p:cNvSpPr txBox="1">
              <a:spLocks noChangeArrowheads="1"/>
            </p:cNvSpPr>
            <p:nvPr/>
          </p:nvSpPr>
          <p:spPr bwMode="auto">
            <a:xfrm>
              <a:off x="2377" y="3615"/>
              <a:ext cx="997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Symbol" pitchFamily="-112" charset="2"/>
                </a:rPr>
                <a:t>D</a:t>
              </a:r>
              <a:r>
                <a:rPr lang="en-US">
                  <a:solidFill>
                    <a:srgbClr val="FF0000"/>
                  </a:solidFill>
                </a:rPr>
                <a:t>t</a:t>
              </a:r>
              <a:r>
                <a:rPr lang="en-US" baseline="-25000">
                  <a:solidFill>
                    <a:srgbClr val="FF0000"/>
                  </a:solidFill>
                  <a:latin typeface="Symbol" pitchFamily="-112" charset="2"/>
                </a:rPr>
                <a:t>p</a:t>
              </a:r>
              <a:r>
                <a:rPr lang="en-US" baseline="-25000">
                  <a:solidFill>
                    <a:srgbClr val="FF0000"/>
                  </a:solidFill>
                </a:rPr>
                <a:t>K</a:t>
              </a:r>
              <a:r>
                <a:rPr lang="en-US">
                  <a:solidFill>
                    <a:srgbClr val="FF0000"/>
                  </a:solidFill>
                </a:rPr>
                <a:t> = 0.76 ns</a:t>
              </a:r>
            </a:p>
          </p:txBody>
        </p:sp>
      </p:grpSp>
      <p:sp>
        <p:nvSpPr>
          <p:cNvPr id="206880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 basics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1392238" y="2560638"/>
            <a:ext cx="2813050" cy="849312"/>
            <a:chOff x="877" y="1613"/>
            <a:chExt cx="1772" cy="535"/>
          </a:xfrm>
        </p:grpSpPr>
        <p:sp>
          <p:nvSpPr>
            <p:cNvPr id="206875" name="Text Box 27"/>
            <p:cNvSpPr txBox="1">
              <a:spLocks noChangeArrowheads="1"/>
            </p:cNvSpPr>
            <p:nvPr/>
          </p:nvSpPr>
          <p:spPr bwMode="auto">
            <a:xfrm>
              <a:off x="881" y="1613"/>
              <a:ext cx="1739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Symbol" pitchFamily="-112" charset="2"/>
                </a:rPr>
                <a:t>b</a:t>
              </a:r>
              <a:r>
                <a:rPr lang="en-US" baseline="-25000">
                  <a:latin typeface="Symbol" pitchFamily="-112" charset="2"/>
                </a:rPr>
                <a:t>p</a:t>
              </a:r>
              <a:r>
                <a:rPr lang="en-US"/>
                <a:t> = p/</a:t>
              </a:r>
              <a:r>
                <a:rPr lang="en-US">
                  <a:ea typeface="Arial" pitchFamily="-112" charset="0"/>
                  <a:cs typeface="Arial" pitchFamily="-112" charset="0"/>
                </a:rPr>
                <a:t>√p</a:t>
              </a:r>
              <a:r>
                <a:rPr lang="en-US" baseline="30000">
                  <a:ea typeface="Arial" pitchFamily="-112" charset="0"/>
                  <a:cs typeface="Arial" pitchFamily="-112" charset="0"/>
                </a:rPr>
                <a:t>2</a:t>
              </a:r>
              <a:r>
                <a:rPr lang="en-US">
                  <a:ea typeface="Arial" pitchFamily="-112" charset="0"/>
                  <a:cs typeface="Arial" pitchFamily="-112" charset="0"/>
                </a:rPr>
                <a:t>+m</a:t>
              </a:r>
              <a:r>
                <a:rPr lang="en-US" baseline="-25000">
                  <a:latin typeface="Symbol" pitchFamily="-112" charset="2"/>
                  <a:ea typeface="Arial" pitchFamily="-112" charset="0"/>
                  <a:cs typeface="Arial" pitchFamily="-112" charset="0"/>
                </a:rPr>
                <a:t>p</a:t>
              </a:r>
              <a:r>
                <a:rPr lang="en-US" baseline="30000">
                  <a:ea typeface="Arial" pitchFamily="-112" charset="0"/>
                  <a:cs typeface="Arial" pitchFamily="-112" charset="0"/>
                </a:rPr>
                <a:t>2</a:t>
              </a:r>
              <a:r>
                <a:rPr lang="en-US">
                  <a:ea typeface="Arial" pitchFamily="-112" charset="0"/>
                  <a:cs typeface="Arial" pitchFamily="-112" charset="0"/>
                </a:rPr>
                <a:t>  = 0.9957 </a:t>
              </a:r>
            </a:p>
          </p:txBody>
        </p:sp>
        <p:sp>
          <p:nvSpPr>
            <p:cNvPr id="206876" name="Text Box 28"/>
            <p:cNvSpPr txBox="1">
              <a:spLocks noChangeArrowheads="1"/>
            </p:cNvSpPr>
            <p:nvPr/>
          </p:nvSpPr>
          <p:spPr bwMode="auto">
            <a:xfrm>
              <a:off x="877" y="1917"/>
              <a:ext cx="1772" cy="231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Symbol" pitchFamily="-112" charset="2"/>
                </a:rPr>
                <a:t>b</a:t>
              </a:r>
              <a:r>
                <a:rPr lang="en-US" baseline="-25000">
                  <a:latin typeface="Symbol" pitchFamily="-112" charset="2"/>
                </a:rPr>
                <a:t>K</a:t>
              </a:r>
              <a:r>
                <a:rPr lang="en-US"/>
                <a:t> = p/</a:t>
              </a:r>
              <a:r>
                <a:rPr lang="en-US">
                  <a:ea typeface="Arial" pitchFamily="-112" charset="0"/>
                  <a:cs typeface="Arial" pitchFamily="-112" charset="0"/>
                </a:rPr>
                <a:t>√p</a:t>
              </a:r>
              <a:r>
                <a:rPr lang="en-US" baseline="30000">
                  <a:ea typeface="Arial" pitchFamily="-112" charset="0"/>
                  <a:cs typeface="Arial" pitchFamily="-112" charset="0"/>
                </a:rPr>
                <a:t>2</a:t>
              </a:r>
              <a:r>
                <a:rPr lang="en-US">
                  <a:ea typeface="Arial" pitchFamily="-112" charset="0"/>
                  <a:cs typeface="Arial" pitchFamily="-112" charset="0"/>
                </a:rPr>
                <a:t>+m</a:t>
              </a:r>
              <a:r>
                <a:rPr lang="en-US" baseline="-25000">
                  <a:latin typeface="Symbol" pitchFamily="-112" charset="2"/>
                  <a:ea typeface="Arial" pitchFamily="-112" charset="0"/>
                  <a:cs typeface="Arial" pitchFamily="-112" charset="0"/>
                </a:rPr>
                <a:t>K</a:t>
              </a:r>
              <a:r>
                <a:rPr lang="en-US" baseline="30000">
                  <a:ea typeface="Arial" pitchFamily="-112" charset="0"/>
                  <a:cs typeface="Arial" pitchFamily="-112" charset="0"/>
                </a:rPr>
                <a:t>2</a:t>
              </a:r>
              <a:r>
                <a:rPr lang="en-US">
                  <a:ea typeface="Arial" pitchFamily="-112" charset="0"/>
                  <a:cs typeface="Arial" pitchFamily="-112" charset="0"/>
                </a:rPr>
                <a:t>  = 0.9496</a:t>
              </a:r>
              <a:r>
                <a:rPr lang="en-US">
                  <a:solidFill>
                    <a:srgbClr val="FF0000"/>
                  </a:solidFill>
                  <a:ea typeface="Arial" pitchFamily="-112" charset="0"/>
                  <a:cs typeface="Arial" pitchFamily="-112" charset="0"/>
                </a:rPr>
                <a:t> </a:t>
              </a:r>
            </a:p>
          </p:txBody>
        </p:sp>
        <p:sp>
          <p:nvSpPr>
            <p:cNvPr id="206882" name="Line 34"/>
            <p:cNvSpPr>
              <a:spLocks noChangeShapeType="1"/>
            </p:cNvSpPr>
            <p:nvPr/>
          </p:nvSpPr>
          <p:spPr bwMode="auto">
            <a:xfrm>
              <a:off x="1421" y="1647"/>
              <a:ext cx="4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83" name="Line 35"/>
            <p:cNvSpPr>
              <a:spLocks noChangeShapeType="1"/>
            </p:cNvSpPr>
            <p:nvPr/>
          </p:nvSpPr>
          <p:spPr bwMode="auto">
            <a:xfrm>
              <a:off x="1437" y="1963"/>
              <a:ext cx="4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Measure the Flight Time between two Scintillators</a:t>
            </a:r>
          </a:p>
        </p:txBody>
      </p:sp>
      <p:grpSp>
        <p:nvGrpSpPr>
          <p:cNvPr id="111677" name="Group 61"/>
          <p:cNvGrpSpPr>
            <a:grpSpLocks/>
          </p:cNvGrpSpPr>
          <p:nvPr/>
        </p:nvGrpSpPr>
        <p:grpSpPr bwMode="auto">
          <a:xfrm>
            <a:off x="1828800" y="3733800"/>
            <a:ext cx="3505200" cy="1524000"/>
            <a:chOff x="1056" y="2160"/>
            <a:chExt cx="2208" cy="960"/>
          </a:xfrm>
        </p:grpSpPr>
        <p:sp>
          <p:nvSpPr>
            <p:cNvPr id="111620" name="Line 4"/>
            <p:cNvSpPr>
              <a:spLocks noChangeShapeType="1"/>
            </p:cNvSpPr>
            <p:nvPr/>
          </p:nvSpPr>
          <p:spPr bwMode="auto">
            <a:xfrm>
              <a:off x="1584" y="2208"/>
              <a:ext cx="115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21" name="Line 5"/>
            <p:cNvSpPr>
              <a:spLocks noChangeShapeType="1"/>
            </p:cNvSpPr>
            <p:nvPr/>
          </p:nvSpPr>
          <p:spPr bwMode="auto">
            <a:xfrm>
              <a:off x="1680" y="2208"/>
              <a:ext cx="115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22" name="Line 6"/>
            <p:cNvSpPr>
              <a:spLocks noChangeShapeType="1"/>
            </p:cNvSpPr>
            <p:nvPr/>
          </p:nvSpPr>
          <p:spPr bwMode="auto">
            <a:xfrm>
              <a:off x="2736" y="268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23" name="Line 7"/>
            <p:cNvSpPr>
              <a:spLocks noChangeShapeType="1"/>
            </p:cNvSpPr>
            <p:nvPr/>
          </p:nvSpPr>
          <p:spPr bwMode="auto">
            <a:xfrm>
              <a:off x="1584" y="22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25" name="Line 9"/>
            <p:cNvSpPr>
              <a:spLocks noChangeShapeType="1"/>
            </p:cNvSpPr>
            <p:nvPr/>
          </p:nvSpPr>
          <p:spPr bwMode="auto">
            <a:xfrm>
              <a:off x="2736" y="268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26" name="Line 10"/>
            <p:cNvSpPr>
              <a:spLocks noChangeShapeType="1"/>
            </p:cNvSpPr>
            <p:nvPr/>
          </p:nvSpPr>
          <p:spPr bwMode="auto">
            <a:xfrm>
              <a:off x="1584" y="220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27" name="Line 11"/>
            <p:cNvSpPr>
              <a:spLocks noChangeShapeType="1"/>
            </p:cNvSpPr>
            <p:nvPr/>
          </p:nvSpPr>
          <p:spPr bwMode="auto">
            <a:xfrm>
              <a:off x="2736" y="312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1633" name="Group 17"/>
            <p:cNvGrpSpPr>
              <a:grpSpLocks/>
            </p:cNvGrpSpPr>
            <p:nvPr/>
          </p:nvGrpSpPr>
          <p:grpSpPr bwMode="auto">
            <a:xfrm>
              <a:off x="2928" y="2928"/>
              <a:ext cx="336" cy="192"/>
              <a:chOff x="2448" y="2400"/>
              <a:chExt cx="336" cy="192"/>
            </a:xfrm>
          </p:grpSpPr>
          <p:sp>
            <p:nvSpPr>
              <p:cNvPr id="111628" name="Line 12"/>
              <p:cNvSpPr>
                <a:spLocks noChangeShapeType="1"/>
              </p:cNvSpPr>
              <p:nvPr/>
            </p:nvSpPr>
            <p:spPr bwMode="auto">
              <a:xfrm>
                <a:off x="2496" y="2496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29" name="Line 13"/>
              <p:cNvSpPr>
                <a:spLocks noChangeShapeType="1"/>
              </p:cNvSpPr>
              <p:nvPr/>
            </p:nvSpPr>
            <p:spPr bwMode="auto">
              <a:xfrm>
                <a:off x="2496" y="2400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30" name="Freeform 14"/>
              <p:cNvSpPr>
                <a:spLocks/>
              </p:cNvSpPr>
              <p:nvPr/>
            </p:nvSpPr>
            <p:spPr bwMode="auto">
              <a:xfrm>
                <a:off x="2736" y="249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31" name="Freeform 15"/>
              <p:cNvSpPr>
                <a:spLocks/>
              </p:cNvSpPr>
              <p:nvPr/>
            </p:nvSpPr>
            <p:spPr bwMode="auto">
              <a:xfrm flipH="1">
                <a:off x="2688" y="249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32" name="Freeform 16"/>
              <p:cNvSpPr>
                <a:spLocks/>
              </p:cNvSpPr>
              <p:nvPr/>
            </p:nvSpPr>
            <p:spPr bwMode="auto">
              <a:xfrm flipH="1">
                <a:off x="2448" y="2400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1636" name="Line 20"/>
            <p:cNvSpPr>
              <a:spLocks noChangeShapeType="1"/>
            </p:cNvSpPr>
            <p:nvPr/>
          </p:nvSpPr>
          <p:spPr bwMode="auto">
            <a:xfrm flipV="1">
              <a:off x="2736" y="2976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37" name="Line 21"/>
            <p:cNvSpPr>
              <a:spLocks noChangeShapeType="1"/>
            </p:cNvSpPr>
            <p:nvPr/>
          </p:nvSpPr>
          <p:spPr bwMode="auto">
            <a:xfrm>
              <a:off x="2736" y="2688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38" name="Line 22"/>
            <p:cNvSpPr>
              <a:spLocks noChangeShapeType="1"/>
            </p:cNvSpPr>
            <p:nvPr/>
          </p:nvSpPr>
          <p:spPr bwMode="auto">
            <a:xfrm>
              <a:off x="2832" y="268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39" name="Line 23"/>
            <p:cNvSpPr>
              <a:spLocks noChangeShapeType="1"/>
            </p:cNvSpPr>
            <p:nvPr/>
          </p:nvSpPr>
          <p:spPr bwMode="auto">
            <a:xfrm flipV="1">
              <a:off x="2832" y="302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40" name="Line 24"/>
            <p:cNvSpPr>
              <a:spLocks noChangeShapeType="1"/>
            </p:cNvSpPr>
            <p:nvPr/>
          </p:nvSpPr>
          <p:spPr bwMode="auto">
            <a:xfrm>
              <a:off x="1584" y="2640"/>
              <a:ext cx="115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41" name="Line 25"/>
            <p:cNvSpPr>
              <a:spLocks noChangeShapeType="1"/>
            </p:cNvSpPr>
            <p:nvPr/>
          </p:nvSpPr>
          <p:spPr bwMode="auto">
            <a:xfrm rot="5400000" flipV="1">
              <a:off x="1320" y="2376"/>
              <a:ext cx="2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42" name="Line 26"/>
            <p:cNvSpPr>
              <a:spLocks noChangeShapeType="1"/>
            </p:cNvSpPr>
            <p:nvPr/>
          </p:nvSpPr>
          <p:spPr bwMode="auto">
            <a:xfrm rot="5400000">
              <a:off x="1416" y="213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1650" name="Group 34"/>
            <p:cNvGrpSpPr>
              <a:grpSpLocks/>
            </p:cNvGrpSpPr>
            <p:nvPr/>
          </p:nvGrpSpPr>
          <p:grpSpPr bwMode="auto">
            <a:xfrm>
              <a:off x="1056" y="2160"/>
              <a:ext cx="336" cy="240"/>
              <a:chOff x="1104" y="2256"/>
              <a:chExt cx="288" cy="192"/>
            </a:xfrm>
          </p:grpSpPr>
          <p:sp>
            <p:nvSpPr>
              <p:cNvPr id="111644" name="Line 28"/>
              <p:cNvSpPr>
                <a:spLocks noChangeShapeType="1"/>
              </p:cNvSpPr>
              <p:nvPr/>
            </p:nvSpPr>
            <p:spPr bwMode="auto">
              <a:xfrm>
                <a:off x="1152" y="2352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45" name="Line 29"/>
              <p:cNvSpPr>
                <a:spLocks noChangeShapeType="1"/>
              </p:cNvSpPr>
              <p:nvPr/>
            </p:nvSpPr>
            <p:spPr bwMode="auto">
              <a:xfrm>
                <a:off x="1152" y="2256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47" name="Freeform 31"/>
              <p:cNvSpPr>
                <a:spLocks/>
              </p:cNvSpPr>
              <p:nvPr/>
            </p:nvSpPr>
            <p:spPr bwMode="auto">
              <a:xfrm flipH="1">
                <a:off x="1344" y="2352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48" name="Freeform 32"/>
              <p:cNvSpPr>
                <a:spLocks/>
              </p:cNvSpPr>
              <p:nvPr/>
            </p:nvSpPr>
            <p:spPr bwMode="auto">
              <a:xfrm flipH="1">
                <a:off x="1104" y="225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1678" name="Group 62"/>
          <p:cNvGrpSpPr>
            <a:grpSpLocks/>
          </p:cNvGrpSpPr>
          <p:nvPr/>
        </p:nvGrpSpPr>
        <p:grpSpPr bwMode="auto">
          <a:xfrm>
            <a:off x="3962400" y="1828800"/>
            <a:ext cx="4267200" cy="1828800"/>
            <a:chOff x="1584" y="1248"/>
            <a:chExt cx="2688" cy="1152"/>
          </a:xfrm>
        </p:grpSpPr>
        <p:sp>
          <p:nvSpPr>
            <p:cNvPr id="111651" name="Line 35"/>
            <p:cNvSpPr>
              <a:spLocks noChangeShapeType="1"/>
            </p:cNvSpPr>
            <p:nvPr/>
          </p:nvSpPr>
          <p:spPr bwMode="auto">
            <a:xfrm>
              <a:off x="2112" y="1296"/>
              <a:ext cx="16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52" name="Line 36"/>
            <p:cNvSpPr>
              <a:spLocks noChangeShapeType="1"/>
            </p:cNvSpPr>
            <p:nvPr/>
          </p:nvSpPr>
          <p:spPr bwMode="auto">
            <a:xfrm>
              <a:off x="2208" y="1296"/>
              <a:ext cx="16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53" name="Line 37"/>
            <p:cNvSpPr>
              <a:spLocks noChangeShapeType="1"/>
            </p:cNvSpPr>
            <p:nvPr/>
          </p:nvSpPr>
          <p:spPr bwMode="auto">
            <a:xfrm>
              <a:off x="3744" y="196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54" name="Line 38"/>
            <p:cNvSpPr>
              <a:spLocks noChangeShapeType="1"/>
            </p:cNvSpPr>
            <p:nvPr/>
          </p:nvSpPr>
          <p:spPr bwMode="auto">
            <a:xfrm>
              <a:off x="2112" y="129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55" name="Line 39"/>
            <p:cNvSpPr>
              <a:spLocks noChangeShapeType="1"/>
            </p:cNvSpPr>
            <p:nvPr/>
          </p:nvSpPr>
          <p:spPr bwMode="auto">
            <a:xfrm>
              <a:off x="3744" y="196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56" name="Line 40"/>
            <p:cNvSpPr>
              <a:spLocks noChangeShapeType="1"/>
            </p:cNvSpPr>
            <p:nvPr/>
          </p:nvSpPr>
          <p:spPr bwMode="auto">
            <a:xfrm>
              <a:off x="2112" y="1296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57" name="Line 41"/>
            <p:cNvSpPr>
              <a:spLocks noChangeShapeType="1"/>
            </p:cNvSpPr>
            <p:nvPr/>
          </p:nvSpPr>
          <p:spPr bwMode="auto">
            <a:xfrm>
              <a:off x="3744" y="24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1658" name="Group 42"/>
            <p:cNvGrpSpPr>
              <a:grpSpLocks/>
            </p:cNvGrpSpPr>
            <p:nvPr/>
          </p:nvGrpSpPr>
          <p:grpSpPr bwMode="auto">
            <a:xfrm>
              <a:off x="3936" y="2208"/>
              <a:ext cx="336" cy="192"/>
              <a:chOff x="2448" y="2400"/>
              <a:chExt cx="336" cy="192"/>
            </a:xfrm>
          </p:grpSpPr>
          <p:sp>
            <p:nvSpPr>
              <p:cNvPr id="111659" name="Line 43"/>
              <p:cNvSpPr>
                <a:spLocks noChangeShapeType="1"/>
              </p:cNvSpPr>
              <p:nvPr/>
            </p:nvSpPr>
            <p:spPr bwMode="auto">
              <a:xfrm>
                <a:off x="2496" y="2496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60" name="Line 44"/>
              <p:cNvSpPr>
                <a:spLocks noChangeShapeType="1"/>
              </p:cNvSpPr>
              <p:nvPr/>
            </p:nvSpPr>
            <p:spPr bwMode="auto">
              <a:xfrm>
                <a:off x="2496" y="2400"/>
                <a:ext cx="24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61" name="Freeform 45"/>
              <p:cNvSpPr>
                <a:spLocks/>
              </p:cNvSpPr>
              <p:nvPr/>
            </p:nvSpPr>
            <p:spPr bwMode="auto">
              <a:xfrm>
                <a:off x="2736" y="249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62" name="Freeform 46"/>
              <p:cNvSpPr>
                <a:spLocks/>
              </p:cNvSpPr>
              <p:nvPr/>
            </p:nvSpPr>
            <p:spPr bwMode="auto">
              <a:xfrm flipH="1">
                <a:off x="2688" y="2496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63" name="Freeform 47"/>
              <p:cNvSpPr>
                <a:spLocks/>
              </p:cNvSpPr>
              <p:nvPr/>
            </p:nvSpPr>
            <p:spPr bwMode="auto">
              <a:xfrm flipH="1">
                <a:off x="2448" y="2400"/>
                <a:ext cx="4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48"/>
                  </a:cxn>
                  <a:cxn ang="0">
                    <a:pos x="0" y="96"/>
                  </a:cxn>
                </a:cxnLst>
                <a:rect l="0" t="0" r="r" b="b"/>
                <a:pathLst>
                  <a:path w="48" h="96">
                    <a:moveTo>
                      <a:pt x="0" y="0"/>
                    </a:moveTo>
                    <a:cubicBezTo>
                      <a:pt x="24" y="16"/>
                      <a:pt x="48" y="32"/>
                      <a:pt x="48" y="48"/>
                    </a:cubicBezTo>
                    <a:cubicBezTo>
                      <a:pt x="48" y="64"/>
                      <a:pt x="8" y="88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1664" name="Line 48"/>
            <p:cNvSpPr>
              <a:spLocks noChangeShapeType="1"/>
            </p:cNvSpPr>
            <p:nvPr/>
          </p:nvSpPr>
          <p:spPr bwMode="auto">
            <a:xfrm flipV="1">
              <a:off x="3744" y="2256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65" name="Line 49"/>
            <p:cNvSpPr>
              <a:spLocks noChangeShapeType="1"/>
            </p:cNvSpPr>
            <p:nvPr/>
          </p:nvSpPr>
          <p:spPr bwMode="auto">
            <a:xfrm>
              <a:off x="3744" y="1968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66" name="Line 50"/>
            <p:cNvSpPr>
              <a:spLocks noChangeShapeType="1"/>
            </p:cNvSpPr>
            <p:nvPr/>
          </p:nvSpPr>
          <p:spPr bwMode="auto">
            <a:xfrm>
              <a:off x="3840" y="196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67" name="Line 51"/>
            <p:cNvSpPr>
              <a:spLocks noChangeShapeType="1"/>
            </p:cNvSpPr>
            <p:nvPr/>
          </p:nvSpPr>
          <p:spPr bwMode="auto">
            <a:xfrm flipV="1">
              <a:off x="3840" y="23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68" name="Line 52"/>
            <p:cNvSpPr>
              <a:spLocks noChangeShapeType="1"/>
            </p:cNvSpPr>
            <p:nvPr/>
          </p:nvSpPr>
          <p:spPr bwMode="auto">
            <a:xfrm>
              <a:off x="2112" y="1728"/>
              <a:ext cx="16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1676" name="Group 60"/>
            <p:cNvGrpSpPr>
              <a:grpSpLocks/>
            </p:cNvGrpSpPr>
            <p:nvPr/>
          </p:nvGrpSpPr>
          <p:grpSpPr bwMode="auto">
            <a:xfrm>
              <a:off x="1584" y="1248"/>
              <a:ext cx="528" cy="480"/>
              <a:chOff x="2064" y="1440"/>
              <a:chExt cx="528" cy="480"/>
            </a:xfrm>
          </p:grpSpPr>
          <p:sp>
            <p:nvSpPr>
              <p:cNvPr id="111669" name="Line 53"/>
              <p:cNvSpPr>
                <a:spLocks noChangeShapeType="1"/>
              </p:cNvSpPr>
              <p:nvPr/>
            </p:nvSpPr>
            <p:spPr bwMode="auto">
              <a:xfrm rot="5400000" flipV="1">
                <a:off x="2328" y="1656"/>
                <a:ext cx="28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70" name="Line 54"/>
              <p:cNvSpPr>
                <a:spLocks noChangeShapeType="1"/>
              </p:cNvSpPr>
              <p:nvPr/>
            </p:nvSpPr>
            <p:spPr bwMode="auto">
              <a:xfrm rot="5400000">
                <a:off x="2424" y="1416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1671" name="Group 55"/>
              <p:cNvGrpSpPr>
                <a:grpSpLocks/>
              </p:cNvGrpSpPr>
              <p:nvPr/>
            </p:nvGrpSpPr>
            <p:grpSpPr bwMode="auto">
              <a:xfrm>
                <a:off x="2064" y="1440"/>
                <a:ext cx="336" cy="240"/>
                <a:chOff x="1104" y="2256"/>
                <a:chExt cx="288" cy="192"/>
              </a:xfrm>
            </p:grpSpPr>
            <p:sp>
              <p:nvSpPr>
                <p:cNvPr id="111672" name="Line 56"/>
                <p:cNvSpPr>
                  <a:spLocks noChangeShapeType="1"/>
                </p:cNvSpPr>
                <p:nvPr/>
              </p:nvSpPr>
              <p:spPr bwMode="auto">
                <a:xfrm>
                  <a:off x="1152" y="2352"/>
                  <a:ext cx="24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673" name="Line 57"/>
                <p:cNvSpPr>
                  <a:spLocks noChangeShapeType="1"/>
                </p:cNvSpPr>
                <p:nvPr/>
              </p:nvSpPr>
              <p:spPr bwMode="auto">
                <a:xfrm>
                  <a:off x="1152" y="2256"/>
                  <a:ext cx="24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674" name="Freeform 58"/>
                <p:cNvSpPr>
                  <a:spLocks/>
                </p:cNvSpPr>
                <p:nvPr/>
              </p:nvSpPr>
              <p:spPr bwMode="auto">
                <a:xfrm flipH="1">
                  <a:off x="1344" y="2352"/>
                  <a:ext cx="48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0" y="96"/>
                    </a:cxn>
                  </a:cxnLst>
                  <a:rect l="0" t="0" r="r" b="b"/>
                  <a:pathLst>
                    <a:path w="48" h="96">
                      <a:moveTo>
                        <a:pt x="0" y="0"/>
                      </a:moveTo>
                      <a:cubicBezTo>
                        <a:pt x="24" y="16"/>
                        <a:pt x="48" y="32"/>
                        <a:pt x="48" y="48"/>
                      </a:cubicBezTo>
                      <a:cubicBezTo>
                        <a:pt x="48" y="64"/>
                        <a:pt x="8" y="88"/>
                        <a:pt x="0" y="96"/>
                      </a:cubicBez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675" name="Freeform 59"/>
                <p:cNvSpPr>
                  <a:spLocks/>
                </p:cNvSpPr>
                <p:nvPr/>
              </p:nvSpPr>
              <p:spPr bwMode="auto">
                <a:xfrm flipH="1">
                  <a:off x="1104" y="2256"/>
                  <a:ext cx="48" cy="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48"/>
                    </a:cxn>
                    <a:cxn ang="0">
                      <a:pos x="0" y="96"/>
                    </a:cxn>
                  </a:cxnLst>
                  <a:rect l="0" t="0" r="r" b="b"/>
                  <a:pathLst>
                    <a:path w="48" h="96">
                      <a:moveTo>
                        <a:pt x="0" y="0"/>
                      </a:moveTo>
                      <a:cubicBezTo>
                        <a:pt x="24" y="16"/>
                        <a:pt x="48" y="32"/>
                        <a:pt x="48" y="48"/>
                      </a:cubicBezTo>
                      <a:cubicBezTo>
                        <a:pt x="48" y="64"/>
                        <a:pt x="8" y="88"/>
                        <a:pt x="0" y="96"/>
                      </a:cubicBez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11751" name="Group 135"/>
          <p:cNvGrpSpPr>
            <a:grpSpLocks/>
          </p:cNvGrpSpPr>
          <p:nvPr/>
        </p:nvGrpSpPr>
        <p:grpSpPr bwMode="auto">
          <a:xfrm>
            <a:off x="5486400" y="3657600"/>
            <a:ext cx="3352800" cy="1905000"/>
            <a:chOff x="3456" y="2304"/>
            <a:chExt cx="2112" cy="1200"/>
          </a:xfrm>
        </p:grpSpPr>
        <p:sp>
          <p:nvSpPr>
            <p:cNvPr id="111691" name="Line 75"/>
            <p:cNvSpPr>
              <a:spLocks noChangeShapeType="1"/>
            </p:cNvSpPr>
            <p:nvPr/>
          </p:nvSpPr>
          <p:spPr bwMode="auto">
            <a:xfrm flipV="1">
              <a:off x="3984" y="2352"/>
              <a:ext cx="1440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92" name="Line 76"/>
            <p:cNvSpPr>
              <a:spLocks noChangeShapeType="1"/>
            </p:cNvSpPr>
            <p:nvPr/>
          </p:nvSpPr>
          <p:spPr bwMode="auto">
            <a:xfrm>
              <a:off x="3456" y="3312"/>
              <a:ext cx="67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93" name="Line 77"/>
            <p:cNvSpPr>
              <a:spLocks noChangeShapeType="1"/>
            </p:cNvSpPr>
            <p:nvPr/>
          </p:nvSpPr>
          <p:spPr bwMode="auto">
            <a:xfrm>
              <a:off x="5280" y="2304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1694" name="Text Box 78"/>
          <p:cNvSpPr txBox="1">
            <a:spLocks noChangeArrowheads="1"/>
          </p:cNvSpPr>
          <p:nvPr/>
        </p:nvSpPr>
        <p:spPr bwMode="auto">
          <a:xfrm rot="-2408360">
            <a:off x="7315200" y="464820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400 cm</a:t>
            </a:r>
          </a:p>
        </p:txBody>
      </p:sp>
      <p:grpSp>
        <p:nvGrpSpPr>
          <p:cNvPr id="111698" name="Group 82"/>
          <p:cNvGrpSpPr>
            <a:grpSpLocks/>
          </p:cNvGrpSpPr>
          <p:nvPr/>
        </p:nvGrpSpPr>
        <p:grpSpPr bwMode="auto">
          <a:xfrm>
            <a:off x="4800600" y="2743200"/>
            <a:ext cx="2590800" cy="1371600"/>
            <a:chOff x="3024" y="1728"/>
            <a:chExt cx="1632" cy="864"/>
          </a:xfrm>
        </p:grpSpPr>
        <p:sp>
          <p:nvSpPr>
            <p:cNvPr id="111695" name="Line 79"/>
            <p:cNvSpPr>
              <a:spLocks noChangeShapeType="1"/>
            </p:cNvSpPr>
            <p:nvPr/>
          </p:nvSpPr>
          <p:spPr bwMode="auto">
            <a:xfrm>
              <a:off x="3024" y="172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96" name="Line 80"/>
            <p:cNvSpPr>
              <a:spLocks noChangeShapeType="1"/>
            </p:cNvSpPr>
            <p:nvPr/>
          </p:nvSpPr>
          <p:spPr bwMode="auto">
            <a:xfrm>
              <a:off x="4656" y="240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97" name="Line 81"/>
            <p:cNvSpPr>
              <a:spLocks noChangeShapeType="1"/>
            </p:cNvSpPr>
            <p:nvPr/>
          </p:nvSpPr>
          <p:spPr bwMode="auto">
            <a:xfrm>
              <a:off x="3024" y="1824"/>
              <a:ext cx="163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1700" name="Line 84"/>
          <p:cNvSpPr>
            <a:spLocks noChangeShapeType="1"/>
          </p:cNvSpPr>
          <p:nvPr/>
        </p:nvSpPr>
        <p:spPr bwMode="auto">
          <a:xfrm>
            <a:off x="26670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01" name="Line 85"/>
          <p:cNvSpPr>
            <a:spLocks noChangeShapeType="1"/>
          </p:cNvSpPr>
          <p:nvPr/>
        </p:nvSpPr>
        <p:spPr bwMode="auto">
          <a:xfrm>
            <a:off x="4495800" y="5562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02" name="Line 86"/>
          <p:cNvSpPr>
            <a:spLocks noChangeShapeType="1"/>
          </p:cNvSpPr>
          <p:nvPr/>
        </p:nvSpPr>
        <p:spPr bwMode="auto">
          <a:xfrm>
            <a:off x="2667000" y="4953000"/>
            <a:ext cx="1828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03" name="Text Box 87"/>
          <p:cNvSpPr txBox="1">
            <a:spLocks noChangeArrowheads="1"/>
          </p:cNvSpPr>
          <p:nvPr/>
        </p:nvSpPr>
        <p:spPr bwMode="auto">
          <a:xfrm rot="1302593">
            <a:off x="2971800" y="541020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100 cm</a:t>
            </a:r>
          </a:p>
        </p:txBody>
      </p:sp>
      <p:sp>
        <p:nvSpPr>
          <p:cNvPr id="111704" name="Text Box 88"/>
          <p:cNvSpPr txBox="1">
            <a:spLocks noChangeArrowheads="1"/>
          </p:cNvSpPr>
          <p:nvPr/>
        </p:nvSpPr>
        <p:spPr bwMode="auto">
          <a:xfrm rot="1302593">
            <a:off x="5334000" y="350520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300 cm</a:t>
            </a:r>
          </a:p>
        </p:txBody>
      </p:sp>
      <p:sp>
        <p:nvSpPr>
          <p:cNvPr id="111706" name="Line 90"/>
          <p:cNvSpPr>
            <a:spLocks noChangeShapeType="1"/>
          </p:cNvSpPr>
          <p:nvPr/>
        </p:nvSpPr>
        <p:spPr bwMode="auto">
          <a:xfrm>
            <a:off x="7467600" y="2362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07" name="Line 91"/>
          <p:cNvSpPr>
            <a:spLocks noChangeShapeType="1"/>
          </p:cNvSpPr>
          <p:nvPr/>
        </p:nvSpPr>
        <p:spPr bwMode="auto">
          <a:xfrm>
            <a:off x="7848600" y="2514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09" name="Line 93"/>
          <p:cNvSpPr>
            <a:spLocks noChangeShapeType="1"/>
          </p:cNvSpPr>
          <p:nvPr/>
        </p:nvSpPr>
        <p:spPr bwMode="auto">
          <a:xfrm>
            <a:off x="7467600" y="25146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10" name="Text Box 94"/>
          <p:cNvSpPr txBox="1">
            <a:spLocks noChangeArrowheads="1"/>
          </p:cNvSpPr>
          <p:nvPr/>
        </p:nvSpPr>
        <p:spPr bwMode="auto">
          <a:xfrm rot="1302593">
            <a:off x="7319963" y="2033588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20 cm</a:t>
            </a:r>
          </a:p>
        </p:txBody>
      </p:sp>
      <p:sp>
        <p:nvSpPr>
          <p:cNvPr id="111711" name="Rectangle 95"/>
          <p:cNvSpPr>
            <a:spLocks noChangeArrowheads="1"/>
          </p:cNvSpPr>
          <p:nvPr/>
        </p:nvSpPr>
        <p:spPr bwMode="auto">
          <a:xfrm>
            <a:off x="2362200" y="1905000"/>
            <a:ext cx="4572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1718" name="Group 102"/>
          <p:cNvGrpSpPr>
            <a:grpSpLocks/>
          </p:cNvGrpSpPr>
          <p:nvPr/>
        </p:nvGrpSpPr>
        <p:grpSpPr bwMode="auto">
          <a:xfrm>
            <a:off x="2667000" y="1447800"/>
            <a:ext cx="1295400" cy="457200"/>
            <a:chOff x="1680" y="912"/>
            <a:chExt cx="816" cy="288"/>
          </a:xfrm>
        </p:grpSpPr>
        <p:sp>
          <p:nvSpPr>
            <p:cNvPr id="111714" name="Freeform 98"/>
            <p:cNvSpPr>
              <a:spLocks/>
            </p:cNvSpPr>
            <p:nvPr/>
          </p:nvSpPr>
          <p:spPr bwMode="auto">
            <a:xfrm rot="1249254">
              <a:off x="1822" y="968"/>
              <a:ext cx="624" cy="152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8" y="344"/>
                </a:cxn>
                <a:cxn ang="0">
                  <a:pos x="192" y="200"/>
                </a:cxn>
                <a:cxn ang="0">
                  <a:pos x="144" y="8"/>
                </a:cxn>
                <a:cxn ang="0">
                  <a:pos x="96" y="200"/>
                </a:cxn>
                <a:cxn ang="0">
                  <a:pos x="192" y="344"/>
                </a:cxn>
                <a:cxn ang="0">
                  <a:pos x="384" y="152"/>
                </a:cxn>
                <a:cxn ang="0">
                  <a:pos x="336" y="8"/>
                </a:cxn>
                <a:cxn ang="0">
                  <a:pos x="240" y="200"/>
                </a:cxn>
                <a:cxn ang="0">
                  <a:pos x="336" y="344"/>
                </a:cxn>
                <a:cxn ang="0">
                  <a:pos x="576" y="152"/>
                </a:cxn>
                <a:cxn ang="0">
                  <a:pos x="480" y="8"/>
                </a:cxn>
                <a:cxn ang="0">
                  <a:pos x="432" y="200"/>
                </a:cxn>
                <a:cxn ang="0">
                  <a:pos x="528" y="344"/>
                </a:cxn>
                <a:cxn ang="0">
                  <a:pos x="672" y="200"/>
                </a:cxn>
              </a:cxnLst>
              <a:rect l="0" t="0" r="r" b="b"/>
              <a:pathLst>
                <a:path w="672" h="352">
                  <a:moveTo>
                    <a:pt x="0" y="200"/>
                  </a:moveTo>
                  <a:cubicBezTo>
                    <a:pt x="8" y="272"/>
                    <a:pt x="16" y="344"/>
                    <a:pt x="48" y="344"/>
                  </a:cubicBezTo>
                  <a:cubicBezTo>
                    <a:pt x="80" y="344"/>
                    <a:pt x="176" y="256"/>
                    <a:pt x="192" y="200"/>
                  </a:cubicBezTo>
                  <a:cubicBezTo>
                    <a:pt x="208" y="144"/>
                    <a:pt x="160" y="8"/>
                    <a:pt x="144" y="8"/>
                  </a:cubicBezTo>
                  <a:cubicBezTo>
                    <a:pt x="128" y="8"/>
                    <a:pt x="88" y="144"/>
                    <a:pt x="96" y="200"/>
                  </a:cubicBezTo>
                  <a:cubicBezTo>
                    <a:pt x="104" y="256"/>
                    <a:pt x="144" y="352"/>
                    <a:pt x="192" y="344"/>
                  </a:cubicBezTo>
                  <a:cubicBezTo>
                    <a:pt x="240" y="336"/>
                    <a:pt x="360" y="208"/>
                    <a:pt x="384" y="152"/>
                  </a:cubicBezTo>
                  <a:cubicBezTo>
                    <a:pt x="408" y="96"/>
                    <a:pt x="360" y="0"/>
                    <a:pt x="336" y="8"/>
                  </a:cubicBezTo>
                  <a:cubicBezTo>
                    <a:pt x="312" y="16"/>
                    <a:pt x="240" y="144"/>
                    <a:pt x="240" y="200"/>
                  </a:cubicBezTo>
                  <a:cubicBezTo>
                    <a:pt x="240" y="256"/>
                    <a:pt x="280" y="352"/>
                    <a:pt x="336" y="344"/>
                  </a:cubicBezTo>
                  <a:cubicBezTo>
                    <a:pt x="392" y="336"/>
                    <a:pt x="552" y="208"/>
                    <a:pt x="576" y="152"/>
                  </a:cubicBezTo>
                  <a:cubicBezTo>
                    <a:pt x="600" y="96"/>
                    <a:pt x="504" y="0"/>
                    <a:pt x="480" y="8"/>
                  </a:cubicBezTo>
                  <a:cubicBezTo>
                    <a:pt x="456" y="16"/>
                    <a:pt x="424" y="144"/>
                    <a:pt x="432" y="200"/>
                  </a:cubicBezTo>
                  <a:cubicBezTo>
                    <a:pt x="440" y="256"/>
                    <a:pt x="488" y="344"/>
                    <a:pt x="528" y="344"/>
                  </a:cubicBezTo>
                  <a:cubicBezTo>
                    <a:pt x="568" y="344"/>
                    <a:pt x="648" y="224"/>
                    <a:pt x="672" y="2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715" name="Line 99"/>
            <p:cNvSpPr>
              <a:spLocks noChangeShapeType="1"/>
            </p:cNvSpPr>
            <p:nvPr/>
          </p:nvSpPr>
          <p:spPr bwMode="auto">
            <a:xfrm>
              <a:off x="2400" y="115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717" name="Line 101"/>
            <p:cNvSpPr>
              <a:spLocks noChangeShapeType="1"/>
            </p:cNvSpPr>
            <p:nvPr/>
          </p:nvSpPr>
          <p:spPr bwMode="auto">
            <a:xfrm>
              <a:off x="1680" y="91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1723" name="Rectangle 107"/>
          <p:cNvSpPr>
            <a:spLocks noChangeArrowheads="1"/>
          </p:cNvSpPr>
          <p:nvPr/>
        </p:nvSpPr>
        <p:spPr bwMode="auto">
          <a:xfrm>
            <a:off x="1219200" y="2590800"/>
            <a:ext cx="6096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24" name="Rectangle 108"/>
          <p:cNvSpPr>
            <a:spLocks noChangeArrowheads="1"/>
          </p:cNvSpPr>
          <p:nvPr/>
        </p:nvSpPr>
        <p:spPr bwMode="auto">
          <a:xfrm>
            <a:off x="1219200" y="1905000"/>
            <a:ext cx="6096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25" name="Line 109"/>
          <p:cNvSpPr>
            <a:spLocks noChangeShapeType="1"/>
          </p:cNvSpPr>
          <p:nvPr/>
        </p:nvSpPr>
        <p:spPr bwMode="auto">
          <a:xfrm flipV="1">
            <a:off x="5334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26" name="Line 110"/>
          <p:cNvSpPr>
            <a:spLocks noChangeShapeType="1"/>
          </p:cNvSpPr>
          <p:nvPr/>
        </p:nvSpPr>
        <p:spPr bwMode="auto">
          <a:xfrm>
            <a:off x="533400" y="2819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27" name="Line 111"/>
          <p:cNvSpPr>
            <a:spLocks noChangeShapeType="1"/>
          </p:cNvSpPr>
          <p:nvPr/>
        </p:nvSpPr>
        <p:spPr bwMode="auto">
          <a:xfrm flipH="1">
            <a:off x="533400" y="14478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28" name="Line 112"/>
          <p:cNvSpPr>
            <a:spLocks noChangeShapeType="1"/>
          </p:cNvSpPr>
          <p:nvPr/>
        </p:nvSpPr>
        <p:spPr bwMode="auto">
          <a:xfrm>
            <a:off x="533400" y="1447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29" name="Line 113"/>
          <p:cNvSpPr>
            <a:spLocks noChangeShapeType="1"/>
          </p:cNvSpPr>
          <p:nvPr/>
        </p:nvSpPr>
        <p:spPr bwMode="auto">
          <a:xfrm>
            <a:off x="533400" y="2133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30" name="Line 114"/>
          <p:cNvSpPr>
            <a:spLocks noChangeShapeType="1"/>
          </p:cNvSpPr>
          <p:nvPr/>
        </p:nvSpPr>
        <p:spPr bwMode="auto">
          <a:xfrm>
            <a:off x="1828800" y="2133600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31" name="Line 115"/>
          <p:cNvSpPr>
            <a:spLocks noChangeShapeType="1"/>
          </p:cNvSpPr>
          <p:nvPr/>
        </p:nvSpPr>
        <p:spPr bwMode="auto">
          <a:xfrm>
            <a:off x="1828800" y="2819400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32" name="Text Box 116"/>
          <p:cNvSpPr txBox="1">
            <a:spLocks noChangeArrowheads="1"/>
          </p:cNvSpPr>
          <p:nvPr/>
        </p:nvSpPr>
        <p:spPr bwMode="auto">
          <a:xfrm>
            <a:off x="1219200" y="19812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Disc</a:t>
            </a:r>
          </a:p>
        </p:txBody>
      </p:sp>
      <p:sp>
        <p:nvSpPr>
          <p:cNvPr id="111733" name="Text Box 117"/>
          <p:cNvSpPr txBox="1">
            <a:spLocks noChangeArrowheads="1"/>
          </p:cNvSpPr>
          <p:nvPr/>
        </p:nvSpPr>
        <p:spPr bwMode="auto">
          <a:xfrm>
            <a:off x="1219200" y="26670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Disc</a:t>
            </a:r>
          </a:p>
        </p:txBody>
      </p:sp>
      <p:sp>
        <p:nvSpPr>
          <p:cNvPr id="111734" name="Text Box 118"/>
          <p:cNvSpPr txBox="1">
            <a:spLocks noChangeArrowheads="1"/>
          </p:cNvSpPr>
          <p:nvPr/>
        </p:nvSpPr>
        <p:spPr bwMode="auto">
          <a:xfrm rot="16200000">
            <a:off x="2294732" y="2277268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TDC</a:t>
            </a:r>
          </a:p>
        </p:txBody>
      </p:sp>
      <p:sp>
        <p:nvSpPr>
          <p:cNvPr id="111735" name="Text Box 119"/>
          <p:cNvSpPr txBox="1">
            <a:spLocks noChangeArrowheads="1"/>
          </p:cNvSpPr>
          <p:nvPr/>
        </p:nvSpPr>
        <p:spPr bwMode="auto">
          <a:xfrm>
            <a:off x="533400" y="25146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111736" name="Text Box 120"/>
          <p:cNvSpPr txBox="1">
            <a:spLocks noChangeArrowheads="1"/>
          </p:cNvSpPr>
          <p:nvPr/>
        </p:nvSpPr>
        <p:spPr bwMode="auto">
          <a:xfrm>
            <a:off x="533400" y="18288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Stop</a:t>
            </a:r>
          </a:p>
        </p:txBody>
      </p:sp>
      <p:sp>
        <p:nvSpPr>
          <p:cNvPr id="111738" name="Line 122"/>
          <p:cNvSpPr>
            <a:spLocks noChangeShapeType="1"/>
          </p:cNvSpPr>
          <p:nvPr/>
        </p:nvSpPr>
        <p:spPr bwMode="auto">
          <a:xfrm>
            <a:off x="533400" y="33528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1828" name="Group 212"/>
          <p:cNvGrpSpPr>
            <a:grpSpLocks/>
          </p:cNvGrpSpPr>
          <p:nvPr/>
        </p:nvGrpSpPr>
        <p:grpSpPr bwMode="auto">
          <a:xfrm>
            <a:off x="2362200" y="1179513"/>
            <a:ext cx="6429375" cy="4154487"/>
            <a:chOff x="1488" y="743"/>
            <a:chExt cx="4050" cy="2617"/>
          </a:xfrm>
        </p:grpSpPr>
        <p:grpSp>
          <p:nvGrpSpPr>
            <p:cNvPr id="111827" name="Group 211"/>
            <p:cNvGrpSpPr>
              <a:grpSpLocks/>
            </p:cNvGrpSpPr>
            <p:nvPr/>
          </p:nvGrpSpPr>
          <p:grpSpPr bwMode="auto">
            <a:xfrm>
              <a:off x="1488" y="960"/>
              <a:ext cx="3264" cy="2400"/>
              <a:chOff x="1488" y="960"/>
              <a:chExt cx="3264" cy="2400"/>
            </a:xfrm>
          </p:grpSpPr>
          <p:grpSp>
            <p:nvGrpSpPr>
              <p:cNvPr id="111681" name="Group 65"/>
              <p:cNvGrpSpPr>
                <a:grpSpLocks/>
              </p:cNvGrpSpPr>
              <p:nvPr/>
            </p:nvGrpSpPr>
            <p:grpSpPr bwMode="auto">
              <a:xfrm>
                <a:off x="2112" y="2784"/>
                <a:ext cx="192" cy="192"/>
                <a:chOff x="2112" y="2784"/>
                <a:chExt cx="192" cy="192"/>
              </a:xfrm>
            </p:grpSpPr>
            <p:sp>
              <p:nvSpPr>
                <p:cNvPr id="111679" name="Line 63"/>
                <p:cNvSpPr>
                  <a:spLocks noChangeShapeType="1"/>
                </p:cNvSpPr>
                <p:nvPr/>
              </p:nvSpPr>
              <p:spPr bwMode="auto">
                <a:xfrm>
                  <a:off x="2208" y="2784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680" name="Line 64"/>
                <p:cNvSpPr>
                  <a:spLocks noChangeShapeType="1"/>
                </p:cNvSpPr>
                <p:nvPr/>
              </p:nvSpPr>
              <p:spPr bwMode="auto">
                <a:xfrm>
                  <a:off x="2112" y="2832"/>
                  <a:ext cx="192" cy="96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1682" name="Group 66"/>
              <p:cNvGrpSpPr>
                <a:grpSpLocks/>
              </p:cNvGrpSpPr>
              <p:nvPr/>
            </p:nvGrpSpPr>
            <p:grpSpPr bwMode="auto">
              <a:xfrm>
                <a:off x="3696" y="1632"/>
                <a:ext cx="192" cy="192"/>
                <a:chOff x="2112" y="2784"/>
                <a:chExt cx="192" cy="192"/>
              </a:xfrm>
            </p:grpSpPr>
            <p:sp>
              <p:nvSpPr>
                <p:cNvPr id="111683" name="Line 67"/>
                <p:cNvSpPr>
                  <a:spLocks noChangeShapeType="1"/>
                </p:cNvSpPr>
                <p:nvPr/>
              </p:nvSpPr>
              <p:spPr bwMode="auto">
                <a:xfrm>
                  <a:off x="2208" y="2784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684" name="Line 68"/>
                <p:cNvSpPr>
                  <a:spLocks noChangeShapeType="1"/>
                </p:cNvSpPr>
                <p:nvPr/>
              </p:nvSpPr>
              <p:spPr bwMode="auto">
                <a:xfrm>
                  <a:off x="2112" y="2832"/>
                  <a:ext cx="192" cy="96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1689" name="Group 73"/>
              <p:cNvGrpSpPr>
                <a:grpSpLocks/>
              </p:cNvGrpSpPr>
              <p:nvPr/>
            </p:nvGrpSpPr>
            <p:grpSpPr bwMode="auto">
              <a:xfrm>
                <a:off x="1584" y="960"/>
                <a:ext cx="3168" cy="2400"/>
                <a:chOff x="1584" y="960"/>
                <a:chExt cx="3168" cy="2400"/>
              </a:xfrm>
            </p:grpSpPr>
            <p:sp>
              <p:nvSpPr>
                <p:cNvPr id="111688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3984" y="960"/>
                  <a:ext cx="768" cy="576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686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584" y="2880"/>
                  <a:ext cx="624" cy="48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687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2448" y="1728"/>
                  <a:ext cx="1344" cy="96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1749" name="Group 133"/>
              <p:cNvGrpSpPr>
                <a:grpSpLocks/>
              </p:cNvGrpSpPr>
              <p:nvPr/>
            </p:nvGrpSpPr>
            <p:grpSpPr bwMode="auto">
              <a:xfrm>
                <a:off x="1488" y="2496"/>
                <a:ext cx="720" cy="384"/>
                <a:chOff x="1488" y="2496"/>
                <a:chExt cx="720" cy="384"/>
              </a:xfrm>
            </p:grpSpPr>
            <p:sp>
              <p:nvSpPr>
                <p:cNvPr id="111741" name="Line 125"/>
                <p:cNvSpPr>
                  <a:spLocks noChangeShapeType="1"/>
                </p:cNvSpPr>
                <p:nvPr/>
              </p:nvSpPr>
              <p:spPr bwMode="auto">
                <a:xfrm flipH="1" flipV="1">
                  <a:off x="2016" y="2544"/>
                  <a:ext cx="192" cy="33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742" name="Line 126"/>
                <p:cNvSpPr>
                  <a:spLocks noChangeShapeType="1"/>
                </p:cNvSpPr>
                <p:nvPr/>
              </p:nvSpPr>
              <p:spPr bwMode="auto">
                <a:xfrm flipH="1">
                  <a:off x="1632" y="2544"/>
                  <a:ext cx="384" cy="24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743" name="Line 127"/>
                <p:cNvSpPr>
                  <a:spLocks noChangeShapeType="1"/>
                </p:cNvSpPr>
                <p:nvPr/>
              </p:nvSpPr>
              <p:spPr bwMode="auto">
                <a:xfrm flipH="1" flipV="1">
                  <a:off x="1488" y="2496"/>
                  <a:ext cx="144" cy="28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1750" name="Group 134"/>
              <p:cNvGrpSpPr>
                <a:grpSpLocks/>
              </p:cNvGrpSpPr>
              <p:nvPr/>
            </p:nvGrpSpPr>
            <p:grpSpPr bwMode="auto">
              <a:xfrm>
                <a:off x="2784" y="1200"/>
                <a:ext cx="1008" cy="528"/>
                <a:chOff x="2784" y="1200"/>
                <a:chExt cx="1008" cy="528"/>
              </a:xfrm>
            </p:grpSpPr>
            <p:sp>
              <p:nvSpPr>
                <p:cNvPr id="111744" name="Line 128"/>
                <p:cNvSpPr>
                  <a:spLocks noChangeShapeType="1"/>
                </p:cNvSpPr>
                <p:nvPr/>
              </p:nvSpPr>
              <p:spPr bwMode="auto">
                <a:xfrm flipH="1" flipV="1">
                  <a:off x="3648" y="1440"/>
                  <a:ext cx="144" cy="28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745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3168" y="1440"/>
                  <a:ext cx="480" cy="24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746" name="Line 130"/>
                <p:cNvSpPr>
                  <a:spLocks noChangeShapeType="1"/>
                </p:cNvSpPr>
                <p:nvPr/>
              </p:nvSpPr>
              <p:spPr bwMode="auto">
                <a:xfrm flipH="1" flipV="1">
                  <a:off x="3024" y="1200"/>
                  <a:ext cx="144" cy="48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747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2784" y="1200"/>
                  <a:ext cx="240" cy="144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11748" name="Text Box 132"/>
            <p:cNvSpPr txBox="1">
              <a:spLocks noChangeArrowheads="1"/>
            </p:cNvSpPr>
            <p:nvPr/>
          </p:nvSpPr>
          <p:spPr bwMode="auto">
            <a:xfrm>
              <a:off x="4262" y="743"/>
              <a:ext cx="1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Particle Trajectory</a:t>
              </a:r>
            </a:p>
          </p:txBody>
        </p:sp>
      </p:grpSp>
      <p:sp>
        <p:nvSpPr>
          <p:cNvPr id="111830" name="Text Box 214"/>
          <p:cNvSpPr txBox="1">
            <a:spLocks noChangeArrowheads="1"/>
          </p:cNvSpPr>
          <p:nvPr/>
        </p:nvSpPr>
        <p:spPr bwMode="auto">
          <a:xfrm rot="1302593">
            <a:off x="3271838" y="1262063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450 ns</a:t>
            </a:r>
          </a:p>
        </p:txBody>
      </p:sp>
    </p:spTree>
    <p:extLst>
      <p:ext uri="{BB962C8B-B14F-4D97-AF65-F5344CB8AC3E}">
        <p14:creationId xmlns:p14="http://schemas.microsoft.com/office/powerpoint/2010/main" val="1933981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ID by “</a:t>
            </a:r>
            <a:r>
              <a:rPr lang="en-US" dirty="0" err="1"/>
              <a:t>tof</a:t>
            </a:r>
            <a:r>
              <a:rPr lang="en-US" dirty="0"/>
              <a:t>”:  </a:t>
            </a: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dirty="0"/>
              <a:t> plot</a:t>
            </a:r>
          </a:p>
        </p:txBody>
      </p:sp>
      <p:pic>
        <p:nvPicPr>
          <p:cNvPr id="179205" name="Picture 5" descr="beta_p"/>
          <p:cNvPicPr>
            <a:picLocks noChangeAspect="1" noChangeArrowheads="1"/>
          </p:cNvPicPr>
          <p:nvPr/>
        </p:nvPicPr>
        <p:blipFill>
          <a:blip r:embed="rId3"/>
          <a:srcRect l="2777" t="7184" r="9019" b="4274"/>
          <a:stretch>
            <a:fillRect/>
          </a:stretch>
        </p:blipFill>
        <p:spPr bwMode="auto">
          <a:xfrm>
            <a:off x="1949450" y="1289050"/>
            <a:ext cx="4829175" cy="4627563"/>
          </a:xfrm>
          <a:prstGeom prst="rect">
            <a:avLst/>
          </a:prstGeom>
          <a:noFill/>
        </p:spPr>
      </p:pic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2571750" y="1701800"/>
            <a:ext cx="469900" cy="457200"/>
          </a:xfrm>
          <a:prstGeom prst="rect">
            <a:avLst/>
          </a:prstGeom>
          <a:solidFill>
            <a:srgbClr val="CCFFCC"/>
          </a:solidFill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Symbol" pitchFamily="-112" charset="2"/>
              </a:rPr>
              <a:t>p</a:t>
            </a:r>
            <a:r>
              <a:rPr lang="en-US" sz="2400" baseline="300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2586038" y="3378200"/>
            <a:ext cx="488950" cy="457200"/>
          </a:xfrm>
          <a:prstGeom prst="rect">
            <a:avLst/>
          </a:prstGeom>
          <a:solidFill>
            <a:srgbClr val="CCFFCC"/>
          </a:solidFill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omic Sans MS" pitchFamily="-112" charset="0"/>
              </a:rPr>
              <a:t>K</a:t>
            </a:r>
            <a:r>
              <a:rPr lang="en-US" sz="2400" baseline="300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2565400" y="4629150"/>
            <a:ext cx="347663" cy="457200"/>
          </a:xfrm>
          <a:prstGeom prst="rect">
            <a:avLst/>
          </a:prstGeom>
          <a:solidFill>
            <a:srgbClr val="CCFFCC"/>
          </a:solidFill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omic Sans MS" pitchFamily="-112" charset="0"/>
              </a:rPr>
              <a:t>p</a:t>
            </a:r>
            <a:endParaRPr lang="en-US" sz="2400" baseline="30000">
              <a:solidFill>
                <a:srgbClr val="FF0000"/>
              </a:solidFill>
              <a:latin typeface="Comic Sans MS" pitchFamily="-112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rot="5400000" flipH="1" flipV="1">
            <a:off x="1940563" y="3377068"/>
            <a:ext cx="3988382" cy="1187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564" y="1219200"/>
            <a:ext cx="8229600" cy="4724400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Scintillation counters have a few simple components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Trigger and time-of-flight systems are built out of these counters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Fast response allows for accurate timing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New solid-state light sensors are now available, which allow use in high magnetic fields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Combining the timing information from scintillator detectors with momentum measurements from tracking detectors, one can determine the mass of passing particles.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Electronics</a:t>
            </a:r>
          </a:p>
        </p:txBody>
      </p:sp>
      <p:pic>
        <p:nvPicPr>
          <p:cNvPr id="171013" name="Picture 5" descr="electronic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3550" y="960438"/>
            <a:ext cx="6846888" cy="5394325"/>
          </a:xfrm>
          <a:prstGeom prst="rect">
            <a:avLst/>
          </a:prstGeom>
          <a:noFill/>
        </p:spPr>
      </p:pic>
      <p:grpSp>
        <p:nvGrpSpPr>
          <p:cNvPr id="171023" name="Group 15"/>
          <p:cNvGrpSpPr>
            <a:grpSpLocks/>
          </p:cNvGrpSpPr>
          <p:nvPr/>
        </p:nvGrpSpPr>
        <p:grpSpPr bwMode="auto">
          <a:xfrm>
            <a:off x="2317750" y="1577975"/>
            <a:ext cx="5097463" cy="2470150"/>
            <a:chOff x="1460" y="994"/>
            <a:chExt cx="3211" cy="1556"/>
          </a:xfrm>
        </p:grpSpPr>
        <p:sp>
          <p:nvSpPr>
            <p:cNvPr id="171014" name="Text Box 6"/>
            <p:cNvSpPr txBox="1">
              <a:spLocks noChangeArrowheads="1"/>
            </p:cNvSpPr>
            <p:nvPr/>
          </p:nvSpPr>
          <p:spPr bwMode="auto">
            <a:xfrm>
              <a:off x="3918" y="2262"/>
              <a:ext cx="753" cy="288"/>
            </a:xfrm>
            <a:prstGeom prst="rect">
              <a:avLst/>
            </a:prstGeom>
            <a:solidFill>
              <a:srgbClr val="CCFFCC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0000CC"/>
                  </a:solidFill>
                  <a:latin typeface="Comic Sans MS" pitchFamily="-112" charset="0"/>
                </a:rPr>
                <a:t>trigger</a:t>
              </a:r>
            </a:p>
          </p:txBody>
        </p:sp>
        <p:sp>
          <p:nvSpPr>
            <p:cNvPr id="171019" name="Text Box 11"/>
            <p:cNvSpPr txBox="1">
              <a:spLocks noChangeArrowheads="1"/>
            </p:cNvSpPr>
            <p:nvPr/>
          </p:nvSpPr>
          <p:spPr bwMode="auto">
            <a:xfrm>
              <a:off x="1460" y="994"/>
              <a:ext cx="749" cy="288"/>
            </a:xfrm>
            <a:prstGeom prst="rect">
              <a:avLst/>
            </a:prstGeom>
            <a:solidFill>
              <a:srgbClr val="CCFFCC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0000CC"/>
                  </a:solidFill>
                  <a:latin typeface="Comic Sans MS" pitchFamily="-112" charset="0"/>
                </a:rPr>
                <a:t>dynode</a:t>
              </a:r>
            </a:p>
          </p:txBody>
        </p:sp>
      </p:grpSp>
      <p:grpSp>
        <p:nvGrpSpPr>
          <p:cNvPr id="171021" name="Group 13"/>
          <p:cNvGrpSpPr>
            <a:grpSpLocks/>
          </p:cNvGrpSpPr>
          <p:nvPr/>
        </p:nvGrpSpPr>
        <p:grpSpPr bwMode="auto">
          <a:xfrm>
            <a:off x="1435100" y="941388"/>
            <a:ext cx="6548438" cy="5300662"/>
            <a:chOff x="904" y="593"/>
            <a:chExt cx="4125" cy="3339"/>
          </a:xfrm>
        </p:grpSpPr>
        <p:sp>
          <p:nvSpPr>
            <p:cNvPr id="171017" name="Text Box 9"/>
            <p:cNvSpPr txBox="1">
              <a:spLocks noChangeArrowheads="1"/>
            </p:cNvSpPr>
            <p:nvPr/>
          </p:nvSpPr>
          <p:spPr bwMode="auto">
            <a:xfrm>
              <a:off x="3695" y="3380"/>
              <a:ext cx="1334" cy="288"/>
            </a:xfrm>
            <a:prstGeom prst="rect">
              <a:avLst/>
            </a:prstGeom>
            <a:solidFill>
              <a:srgbClr val="CCFFCC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Comic Sans MS" pitchFamily="-112" charset="0"/>
                </a:rPr>
                <a:t>Measure time</a:t>
              </a:r>
            </a:p>
          </p:txBody>
        </p:sp>
        <p:sp>
          <p:nvSpPr>
            <p:cNvPr id="171018" name="Text Box 10"/>
            <p:cNvSpPr txBox="1">
              <a:spLocks noChangeArrowheads="1"/>
            </p:cNvSpPr>
            <p:nvPr/>
          </p:nvSpPr>
          <p:spPr bwMode="auto">
            <a:xfrm>
              <a:off x="960" y="3644"/>
              <a:ext cx="2020" cy="288"/>
            </a:xfrm>
            <a:prstGeom prst="rect">
              <a:avLst/>
            </a:prstGeom>
            <a:solidFill>
              <a:srgbClr val="CCFFCC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Comic Sans MS" pitchFamily="-112" charset="0"/>
                </a:rPr>
                <a:t>Measure pulse height</a:t>
              </a:r>
            </a:p>
          </p:txBody>
        </p:sp>
        <p:sp>
          <p:nvSpPr>
            <p:cNvPr id="171020" name="Text Box 12"/>
            <p:cNvSpPr txBox="1">
              <a:spLocks noChangeArrowheads="1"/>
            </p:cNvSpPr>
            <p:nvPr/>
          </p:nvSpPr>
          <p:spPr bwMode="auto">
            <a:xfrm>
              <a:off x="904" y="593"/>
              <a:ext cx="634" cy="288"/>
            </a:xfrm>
            <a:prstGeom prst="rect">
              <a:avLst/>
            </a:prstGeom>
            <a:solidFill>
              <a:srgbClr val="CCFFCC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Comic Sans MS" pitchFamily="-112" charset="0"/>
                </a:rPr>
                <a:t>anode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Formalism: Measure energy loss</a:t>
            </a:r>
          </a:p>
        </p:txBody>
      </p:sp>
      <p:pic>
        <p:nvPicPr>
          <p:cNvPr id="23" name="Picture 22" descr="Picture 2.png"/>
          <p:cNvPicPr>
            <a:picLocks noChangeAspect="1"/>
          </p:cNvPicPr>
          <p:nvPr/>
        </p:nvPicPr>
        <p:blipFill>
          <a:blip r:embed="rId3"/>
          <a:srcRect b="57036"/>
          <a:stretch>
            <a:fillRect/>
          </a:stretch>
        </p:blipFill>
        <p:spPr>
          <a:xfrm>
            <a:off x="710858" y="1380942"/>
            <a:ext cx="7765648" cy="201342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752" y="3907416"/>
            <a:ext cx="2527300" cy="381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095" y="4705349"/>
            <a:ext cx="5295900" cy="3810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025" y="3897313"/>
            <a:ext cx="2463800" cy="381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33645" y="5515996"/>
            <a:ext cx="5319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Geometric mean is independent of position!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Example: Kaon mass resolution by TOF</a:t>
            </a: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1155700"/>
            <a:ext cx="1524000" cy="2286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526" y="1026170"/>
            <a:ext cx="5715000" cy="4699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97" y="1538277"/>
            <a:ext cx="2476500" cy="6223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6999" y="1537904"/>
            <a:ext cx="2362200" cy="6223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6839" y="2582947"/>
            <a:ext cx="4216400" cy="6223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4474" y="3790199"/>
            <a:ext cx="1422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1470" y="3592321"/>
            <a:ext cx="1155700" cy="5842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10"/>
          <a:srcRect r="29568"/>
          <a:stretch>
            <a:fillRect/>
          </a:stretch>
        </p:blipFill>
        <p:spPr>
          <a:xfrm>
            <a:off x="838794" y="4454338"/>
            <a:ext cx="5277438" cy="6731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141" y="5413748"/>
            <a:ext cx="4597400" cy="6223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8213" y="2698842"/>
            <a:ext cx="3905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For a flight path of </a:t>
            </a:r>
            <a:r>
              <a:rPr lang="en-US" sz="2000" dirty="0" err="1">
                <a:solidFill>
                  <a:srgbClr val="FF0000"/>
                </a:solidFill>
                <a:latin typeface="Comic Sans MS"/>
                <a:cs typeface="Comic Sans MS"/>
              </a:rPr>
              <a:t>d</a:t>
            </a: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 = 500 cm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951" y="3635680"/>
            <a:ext cx="4467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Assume experimental resolutions of </a:t>
            </a: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4077" y="4675561"/>
            <a:ext cx="2197100" cy="228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Propagation velocities</a:t>
            </a:r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600" dirty="0"/>
              <a:t>c = 30 cm/ns</a:t>
            </a:r>
          </a:p>
          <a:p>
            <a:endParaRPr lang="en-US" sz="2600" dirty="0"/>
          </a:p>
          <a:p>
            <a:r>
              <a:rPr lang="en-US" sz="2600" dirty="0" err="1"/>
              <a:t>v</a:t>
            </a:r>
            <a:r>
              <a:rPr lang="en-US" sz="2600" baseline="-25000" dirty="0" err="1"/>
              <a:t>scint</a:t>
            </a:r>
            <a:r>
              <a:rPr lang="en-US" sz="2600" dirty="0"/>
              <a:t> = </a:t>
            </a:r>
            <a:r>
              <a:rPr lang="en-US" sz="2600" dirty="0" err="1"/>
              <a:t>c/n</a:t>
            </a:r>
            <a:r>
              <a:rPr lang="en-US" sz="2600" dirty="0"/>
              <a:t> = 20 cm/ns</a:t>
            </a:r>
          </a:p>
          <a:p>
            <a:endParaRPr lang="en-US" sz="2600" dirty="0"/>
          </a:p>
          <a:p>
            <a:r>
              <a:rPr lang="en-US" sz="2600" dirty="0" err="1"/>
              <a:t>v</a:t>
            </a:r>
            <a:r>
              <a:rPr lang="en-US" sz="2600" baseline="-25000" dirty="0" err="1"/>
              <a:t>eff</a:t>
            </a:r>
            <a:r>
              <a:rPr lang="en-US" sz="2600" dirty="0"/>
              <a:t> = 16 cm/ns</a:t>
            </a:r>
          </a:p>
          <a:p>
            <a:endParaRPr lang="en-US" sz="2600" dirty="0"/>
          </a:p>
          <a:p>
            <a:r>
              <a:rPr lang="en-US" sz="2600" dirty="0" err="1"/>
              <a:t>v</a:t>
            </a:r>
            <a:r>
              <a:rPr lang="en-US" sz="2600" baseline="-25000" dirty="0" err="1"/>
              <a:t>pmt</a:t>
            </a:r>
            <a:r>
              <a:rPr lang="en-US" sz="2600" dirty="0"/>
              <a:t> = 0.6 cm/ns</a:t>
            </a:r>
          </a:p>
          <a:p>
            <a:endParaRPr lang="en-US" sz="2600" dirty="0"/>
          </a:p>
          <a:p>
            <a:r>
              <a:rPr lang="en-US" sz="2600" dirty="0" err="1"/>
              <a:t>v</a:t>
            </a:r>
            <a:r>
              <a:rPr lang="en-US" sz="2600" baseline="-25000" dirty="0" err="1"/>
              <a:t>cable</a:t>
            </a:r>
            <a:r>
              <a:rPr lang="en-US" sz="2600" dirty="0"/>
              <a:t> = 20 cm/ns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475288" y="2503488"/>
            <a:ext cx="1938337" cy="1077912"/>
          </a:xfrm>
          <a:noFill/>
          <a:ln w="28575" cap="flat">
            <a:solidFill>
              <a:srgbClr val="FF0000"/>
            </a:solidFill>
          </a:ln>
        </p:spPr>
        <p:txBody>
          <a:bodyPr/>
          <a:lstStyle/>
          <a:p>
            <a:pPr>
              <a:buFont typeface="Wingdings" pitchFamily="-112" charset="2"/>
              <a:buNone/>
            </a:pPr>
            <a:r>
              <a:rPr lang="en-US" sz="2600">
                <a:latin typeface="Symbol" pitchFamily="-112" charset="2"/>
              </a:rPr>
              <a:t>D</a:t>
            </a:r>
            <a:r>
              <a:rPr lang="en-US" sz="2600"/>
              <a:t>t ~ 0.1 ns</a:t>
            </a:r>
          </a:p>
          <a:p>
            <a:pPr>
              <a:buFont typeface="Wingdings" pitchFamily="-112" charset="2"/>
              <a:buNone/>
            </a:pPr>
            <a:r>
              <a:rPr lang="en-US" sz="2600">
                <a:latin typeface="Symbol" pitchFamily="-112" charset="2"/>
              </a:rPr>
              <a:t>D</a:t>
            </a:r>
            <a:r>
              <a:rPr lang="en-US" sz="2600"/>
              <a:t>x ~ 3 cm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 detector with FC pulled apart</a:t>
            </a:r>
          </a:p>
        </p:txBody>
      </p:sp>
      <p:pic>
        <p:nvPicPr>
          <p:cNvPr id="185349" name="Picture 5" descr="HALLB_124"/>
          <p:cNvPicPr>
            <a:picLocks noChangeAspect="1" noChangeArrowheads="1"/>
          </p:cNvPicPr>
          <p:nvPr/>
        </p:nvPicPr>
        <p:blipFill>
          <a:blip r:embed="rId3"/>
          <a:srcRect b="32323"/>
          <a:stretch>
            <a:fillRect/>
          </a:stretch>
        </p:blipFill>
        <p:spPr bwMode="auto">
          <a:xfrm>
            <a:off x="1798638" y="868363"/>
            <a:ext cx="5299075" cy="5465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 counter assembly</a:t>
            </a:r>
          </a:p>
        </p:txBody>
      </p:sp>
      <p:pic>
        <p:nvPicPr>
          <p:cNvPr id="192517" name="Picture 5" descr="start_coun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625" y="1371600"/>
            <a:ext cx="7412038" cy="4905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Elton Smith / Scintillation Detectors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Scintillator types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600" dirty="0"/>
              <a:t>Organic</a:t>
            </a:r>
          </a:p>
          <a:p>
            <a:endParaRPr lang="en-US" sz="2600" dirty="0"/>
          </a:p>
          <a:p>
            <a:pPr lvl="1"/>
            <a:r>
              <a:rPr lang="en-US" sz="2200" dirty="0"/>
              <a:t>Liquid</a:t>
            </a:r>
          </a:p>
          <a:p>
            <a:pPr lvl="2"/>
            <a:r>
              <a:rPr lang="en-US" dirty="0"/>
              <a:t>Economical</a:t>
            </a:r>
          </a:p>
          <a:p>
            <a:pPr lvl="2"/>
            <a:r>
              <a:rPr lang="en-US" dirty="0"/>
              <a:t>messy</a:t>
            </a:r>
          </a:p>
          <a:p>
            <a:endParaRPr lang="en-US" sz="2600" dirty="0"/>
          </a:p>
          <a:p>
            <a:pPr lvl="1"/>
            <a:r>
              <a:rPr lang="en-US" sz="2200" dirty="0"/>
              <a:t>Solid</a:t>
            </a:r>
          </a:p>
          <a:p>
            <a:pPr lvl="2"/>
            <a:r>
              <a:rPr lang="en-US" dirty="0"/>
              <a:t>Fast decay time</a:t>
            </a:r>
          </a:p>
          <a:p>
            <a:pPr lvl="2"/>
            <a:r>
              <a:rPr lang="en-US" dirty="0"/>
              <a:t>long attenuation length</a:t>
            </a:r>
          </a:p>
          <a:p>
            <a:pPr lvl="2"/>
            <a:r>
              <a:rPr lang="en-US" dirty="0"/>
              <a:t>Emission spectra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278086" cy="4724400"/>
          </a:xfrm>
        </p:spPr>
        <p:txBody>
          <a:bodyPr/>
          <a:lstStyle/>
          <a:p>
            <a:r>
              <a:rPr lang="en-US" sz="2600" dirty="0"/>
              <a:t>Inorganic (crystals)</a:t>
            </a:r>
          </a:p>
          <a:p>
            <a:endParaRPr lang="en-US" sz="2600" dirty="0"/>
          </a:p>
          <a:p>
            <a:pPr lvl="1"/>
            <a:r>
              <a:rPr lang="en-US" sz="2200" dirty="0" err="1"/>
              <a:t>Anthracene</a:t>
            </a:r>
            <a:endParaRPr lang="en-US" sz="2200" dirty="0"/>
          </a:p>
          <a:p>
            <a:pPr lvl="2"/>
            <a:r>
              <a:rPr lang="en-US" dirty="0"/>
              <a:t>Unused standard</a:t>
            </a:r>
          </a:p>
          <a:p>
            <a:pPr lvl="2"/>
            <a:endParaRPr lang="en-US" dirty="0"/>
          </a:p>
          <a:p>
            <a:pPr lvl="1"/>
            <a:r>
              <a:rPr lang="en-US" sz="2200" dirty="0" err="1"/>
              <a:t>NaI</a:t>
            </a:r>
            <a:r>
              <a:rPr lang="en-US" sz="2200" dirty="0"/>
              <a:t>, </a:t>
            </a:r>
            <a:r>
              <a:rPr lang="en-US" sz="2200" dirty="0" err="1"/>
              <a:t>CsI</a:t>
            </a:r>
            <a:endParaRPr lang="en-US" sz="2200" dirty="0"/>
          </a:p>
          <a:p>
            <a:pPr lvl="2"/>
            <a:r>
              <a:rPr lang="en-US" dirty="0"/>
              <a:t>Excellent </a:t>
            </a:r>
            <a:r>
              <a:rPr lang="en-US" dirty="0" err="1">
                <a:latin typeface="Symbol" pitchFamily="-112" charset="2"/>
              </a:rPr>
              <a:t>g</a:t>
            </a:r>
            <a:r>
              <a:rPr lang="en-US" dirty="0"/>
              <a:t> resolution</a:t>
            </a:r>
          </a:p>
          <a:p>
            <a:pPr lvl="2"/>
            <a:r>
              <a:rPr lang="en-US" dirty="0"/>
              <a:t>Slow decay time</a:t>
            </a:r>
          </a:p>
          <a:p>
            <a:pPr lvl="2"/>
            <a:endParaRPr lang="en-US" dirty="0"/>
          </a:p>
          <a:p>
            <a:pPr lvl="1"/>
            <a:r>
              <a:rPr lang="en-US" sz="2200" dirty="0"/>
              <a:t>Lead </a:t>
            </a:r>
            <a:r>
              <a:rPr lang="en-US" sz="2200" dirty="0" err="1"/>
              <a:t>Tungstate</a:t>
            </a:r>
            <a:r>
              <a:rPr lang="en-US" sz="2200" dirty="0"/>
              <a:t> (PbWO</a:t>
            </a:r>
            <a:r>
              <a:rPr lang="en-US" sz="2200" baseline="-25000" dirty="0"/>
              <a:t>4</a:t>
            </a:r>
            <a:r>
              <a:rPr lang="en-US" sz="2200" dirty="0"/>
              <a:t>)</a:t>
            </a:r>
          </a:p>
          <a:p>
            <a:pPr lvl="2"/>
            <a:r>
              <a:rPr lang="en-US" dirty="0"/>
              <a:t>High density and resolution</a:t>
            </a:r>
          </a:p>
        </p:txBody>
      </p:sp>
    </p:spTree>
    <p:extLst>
      <p:ext uri="{BB962C8B-B14F-4D97-AF65-F5344CB8AC3E}">
        <p14:creationId xmlns:p14="http://schemas.microsoft.com/office/powerpoint/2010/main" val="635451613"/>
      </p:ext>
    </p:extLst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13593</TotalTime>
  <Words>1842</Words>
  <Application>Microsoft Macintosh PowerPoint</Application>
  <PresentationFormat>On-screen Show (4:3)</PresentationFormat>
  <Paragraphs>498</Paragraphs>
  <Slides>55</Slides>
  <Notes>46</Notes>
  <HiddenSlides>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ＭＳ Ｐゴシック</vt:lpstr>
      <vt:lpstr>Arial</vt:lpstr>
      <vt:lpstr>Comic Sans MS</vt:lpstr>
      <vt:lpstr>Copperplate Gothic Bold</vt:lpstr>
      <vt:lpstr>Garamond</vt:lpstr>
      <vt:lpstr>Symbol</vt:lpstr>
      <vt:lpstr>Times</vt:lpstr>
      <vt:lpstr>Times New Roman</vt:lpstr>
      <vt:lpstr>Wingdings</vt:lpstr>
      <vt:lpstr>Edge</vt:lpstr>
      <vt:lpstr>Scintillation Detectors</vt:lpstr>
      <vt:lpstr>Experiment basics</vt:lpstr>
      <vt:lpstr>Experiment basics</vt:lpstr>
      <vt:lpstr>Measure the Flight Time between two Scintillators</vt:lpstr>
      <vt:lpstr>Measure the Flight Time between two Scintillators</vt:lpstr>
      <vt:lpstr>Propagation velocities</vt:lpstr>
      <vt:lpstr>CLAS detector with FC pulled apart</vt:lpstr>
      <vt:lpstr>Start counter assembly</vt:lpstr>
      <vt:lpstr>Scintillator types</vt:lpstr>
      <vt:lpstr>Solid scintillators, examples</vt:lpstr>
      <vt:lpstr>Scintillator types</vt:lpstr>
      <vt:lpstr>Scintillators: Light Spectrum</vt:lpstr>
      <vt:lpstr>Light Collection: Light guides</vt:lpstr>
      <vt:lpstr>Light guides, examples </vt:lpstr>
      <vt:lpstr>Reflective/Refractive boundaries </vt:lpstr>
      <vt:lpstr>Reflective/Refractive boundaries </vt:lpstr>
      <vt:lpstr>Reflective/Refractive boundaries</vt:lpstr>
      <vt:lpstr>Reflective/Refractive boundaries</vt:lpstr>
      <vt:lpstr>Reflective/Refractive boundaries</vt:lpstr>
      <vt:lpstr>Reflective/Refractive boundaries</vt:lpstr>
      <vt:lpstr>Reflective/Refractive boundaries</vt:lpstr>
      <vt:lpstr>Reflective/Refractive boundaries</vt:lpstr>
      <vt:lpstr>Reflective/Refractive boundaries</vt:lpstr>
      <vt:lpstr>Reflective/Refractive boundaries</vt:lpstr>
      <vt:lpstr>Winston Cones  - special geometry</vt:lpstr>
      <vt:lpstr>Photomultiplier tube, sensitive light meter </vt:lpstr>
      <vt:lpstr>Photomultiplier tube, sensitive light meter </vt:lpstr>
      <vt:lpstr>Examples from Hamamatsu</vt:lpstr>
      <vt:lpstr>High voltage (~1500 – 2500 V)</vt:lpstr>
      <vt:lpstr>Housing</vt:lpstr>
      <vt:lpstr>Compact divider design</vt:lpstr>
      <vt:lpstr>Single photoelectron signal</vt:lpstr>
      <vt:lpstr>PMT single p.e. spectra (noise)</vt:lpstr>
      <vt:lpstr>Signal for passing tracks</vt:lpstr>
      <vt:lpstr>Energy deposited in scintillator</vt:lpstr>
      <vt:lpstr>Energy deposited in scintillator</vt:lpstr>
      <vt:lpstr>Energy deposited in scintillator</vt:lpstr>
      <vt:lpstr>Effect of magnetic field on pmt</vt:lpstr>
      <vt:lpstr>Hall D – GlueX detector</vt:lpstr>
      <vt:lpstr>Hall D – GlueX detector</vt:lpstr>
      <vt:lpstr>Some history in photos</vt:lpstr>
      <vt:lpstr>Example, Hamamatsu SiPM</vt:lpstr>
      <vt:lpstr>Hamamatsu S12045 arrays</vt:lpstr>
      <vt:lpstr>Multipixel Limited Geiger mode APD</vt:lpstr>
      <vt:lpstr>Multipixel Limited Geiger mode APD</vt:lpstr>
      <vt:lpstr>SiPM (3x3 mm2) single p.e. spectra</vt:lpstr>
      <vt:lpstr>Measure the Flight Time between two Scintillators</vt:lpstr>
      <vt:lpstr>Formalism: Measure time and position</vt:lpstr>
      <vt:lpstr>Experiment basics</vt:lpstr>
      <vt:lpstr>Particle ID by “tof”:  b vs p plot</vt:lpstr>
      <vt:lpstr>Summary</vt:lpstr>
      <vt:lpstr>Backup slides</vt:lpstr>
      <vt:lpstr>Electronics</vt:lpstr>
      <vt:lpstr>Formalism: Measure energy loss</vt:lpstr>
      <vt:lpstr>Example: Kaon mass resolution by TOF</vt:lpstr>
    </vt:vector>
  </TitlesOfParts>
  <Company>Jefferson 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Scintillation Detectors</dc:title>
  <dc:subject>JLab Detector Series Lecture</dc:subject>
  <dc:creator>Elton Smith</dc:creator>
  <cp:keywords>time-of-flight, scintillators,particle identification</cp:keywords>
  <cp:lastModifiedBy>Microsoft Office User</cp:lastModifiedBy>
  <cp:revision>288</cp:revision>
  <cp:lastPrinted>2019-07-09T13:24:37Z</cp:lastPrinted>
  <dcterms:created xsi:type="dcterms:W3CDTF">2014-06-23T23:37:57Z</dcterms:created>
  <dcterms:modified xsi:type="dcterms:W3CDTF">2020-06-25T14:27:30Z</dcterms:modified>
</cp:coreProperties>
</file>