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5" r:id="rId4"/>
    <p:sldMasterId id="2147483701" r:id="rId5"/>
  </p:sldMasterIdLst>
  <p:notesMasterIdLst>
    <p:notesMasterId r:id="rId24"/>
  </p:notesMasterIdLst>
  <p:handoutMasterIdLst>
    <p:handoutMasterId r:id="rId25"/>
  </p:handoutMasterIdLst>
  <p:sldIdLst>
    <p:sldId id="5408" r:id="rId6"/>
    <p:sldId id="5846" r:id="rId7"/>
    <p:sldId id="5436" r:id="rId8"/>
    <p:sldId id="5390" r:id="rId9"/>
    <p:sldId id="5421" r:id="rId10"/>
    <p:sldId id="5422" r:id="rId11"/>
    <p:sldId id="5854" r:id="rId12"/>
    <p:sldId id="5439" r:id="rId13"/>
    <p:sldId id="5407" r:id="rId14"/>
    <p:sldId id="5435" r:id="rId15"/>
    <p:sldId id="5849" r:id="rId16"/>
    <p:sldId id="5850" r:id="rId17"/>
    <p:sldId id="5828" r:id="rId18"/>
    <p:sldId id="5410" r:id="rId19"/>
    <p:sldId id="5851" r:id="rId20"/>
    <p:sldId id="5834" r:id="rId21"/>
    <p:sldId id="5852" r:id="rId22"/>
    <p:sldId id="5853" r:id="rId23"/>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A9BA12-75F3-999B-6336-4F962A2E6D06}" name="Matthew Cahill" initials="MC" userId="S::cahill@jlab.org::45bf416e-bc26-4c6a-b4ed-5d6267bd8eb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59"/>
    <p:restoredTop sz="94613"/>
  </p:normalViewPr>
  <p:slideViewPr>
    <p:cSldViewPr>
      <p:cViewPr varScale="1">
        <p:scale>
          <a:sx n="119" d="100"/>
          <a:sy n="119" d="100"/>
        </p:scale>
        <p:origin x="384" y="184"/>
      </p:cViewPr>
      <p:guideLst>
        <p:guide orient="horz" pos="2880"/>
        <p:guide pos="2160"/>
      </p:guideLst>
    </p:cSldViewPr>
  </p:slideViewPr>
  <p:notesTextViewPr>
    <p:cViewPr>
      <p:scale>
        <a:sx n="100" d="100"/>
        <a:sy n="100" d="100"/>
      </p:scale>
      <p:origin x="0" y="0"/>
    </p:cViewPr>
  </p:notesTextViewPr>
  <p:notesViewPr>
    <p:cSldViewPr>
      <p:cViewPr varScale="1">
        <p:scale>
          <a:sx n="131" d="100"/>
          <a:sy n="131" d="100"/>
        </p:scale>
        <p:origin x="708" y="12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A90BCD-05C9-BD47-A66B-CFB52C83FF01}" type="doc">
      <dgm:prSet loTypeId="urn:microsoft.com/office/officeart/2005/8/layout/hChevron3" loCatId="" qsTypeId="urn:microsoft.com/office/officeart/2005/8/quickstyle/simple1" qsCatId="simple" csTypeId="urn:microsoft.com/office/officeart/2005/8/colors/accent1_2" csCatId="accent1" phldr="1"/>
      <dgm:spPr/>
    </dgm:pt>
    <dgm:pt modelId="{000E2A22-8D7C-094F-99B1-6ECE77553907}">
      <dgm:prSet phldrT="[Text]" custT="1"/>
      <dgm:spPr/>
      <dgm:t>
        <a:bodyPr/>
        <a:lstStyle/>
        <a:p>
          <a:r>
            <a:rPr lang="en-US" sz="1800" dirty="0"/>
            <a:t>Time Sensitive Patterns</a:t>
          </a:r>
        </a:p>
      </dgm:t>
    </dgm:pt>
    <dgm:pt modelId="{DE5220C3-9D41-4B42-AF61-BE7980254F16}" type="parTrans" cxnId="{075FEBCA-0CF4-B947-81D5-D1F77511F48A}">
      <dgm:prSet/>
      <dgm:spPr/>
      <dgm:t>
        <a:bodyPr/>
        <a:lstStyle/>
        <a:p>
          <a:endParaRPr lang="en-US" sz="1800"/>
        </a:p>
      </dgm:t>
    </dgm:pt>
    <dgm:pt modelId="{7EAC37A9-1831-4D49-94B6-ACAAFD7398CE}" type="sibTrans" cxnId="{075FEBCA-0CF4-B947-81D5-D1F77511F48A}">
      <dgm:prSet/>
      <dgm:spPr/>
      <dgm:t>
        <a:bodyPr/>
        <a:lstStyle/>
        <a:p>
          <a:endParaRPr lang="en-US" sz="1800"/>
        </a:p>
      </dgm:t>
    </dgm:pt>
    <dgm:pt modelId="{76449E53-02B1-804F-A4FC-7F69549C3A00}">
      <dgm:prSet phldrT="[Text]" custT="1"/>
      <dgm:spPr/>
      <dgm:t>
        <a:bodyPr/>
        <a:lstStyle/>
        <a:p>
          <a:r>
            <a:rPr lang="en-US" sz="1800" dirty="0"/>
            <a:t>Data Integration Intensive Patterns</a:t>
          </a:r>
        </a:p>
      </dgm:t>
    </dgm:pt>
    <dgm:pt modelId="{931A12FD-9CFA-7D41-9EED-AD57757B9EA7}" type="parTrans" cxnId="{F06CBFF9-3A51-A045-9C8F-8BC74A9729A4}">
      <dgm:prSet/>
      <dgm:spPr/>
      <dgm:t>
        <a:bodyPr/>
        <a:lstStyle/>
        <a:p>
          <a:endParaRPr lang="en-US" sz="1800"/>
        </a:p>
      </dgm:t>
    </dgm:pt>
    <dgm:pt modelId="{CF42FA2C-A14D-5E47-94A6-C6A5E0DBCE2E}" type="sibTrans" cxnId="{F06CBFF9-3A51-A045-9C8F-8BC74A9729A4}">
      <dgm:prSet/>
      <dgm:spPr/>
      <dgm:t>
        <a:bodyPr/>
        <a:lstStyle/>
        <a:p>
          <a:endParaRPr lang="en-US" sz="1800"/>
        </a:p>
      </dgm:t>
    </dgm:pt>
    <dgm:pt modelId="{24E7068A-F8F5-5643-9AAB-D82D75D2396C}">
      <dgm:prSet phldrT="[Text]" custT="1"/>
      <dgm:spPr/>
      <dgm:t>
        <a:bodyPr/>
        <a:lstStyle/>
        <a:p>
          <a:r>
            <a:rPr lang="en-US" sz="1800" dirty="0"/>
            <a:t>Long-Term Campaign Patterns</a:t>
          </a:r>
        </a:p>
      </dgm:t>
    </dgm:pt>
    <dgm:pt modelId="{F5296E00-DDBB-5941-9F38-C9D2B42C3B66}" type="parTrans" cxnId="{A9B542A2-ACF9-4A45-8D9D-108F9F6B7F8B}">
      <dgm:prSet/>
      <dgm:spPr/>
      <dgm:t>
        <a:bodyPr/>
        <a:lstStyle/>
        <a:p>
          <a:endParaRPr lang="en-US" sz="1800"/>
        </a:p>
      </dgm:t>
    </dgm:pt>
    <dgm:pt modelId="{5357021B-104B-DA4F-8B9A-3775842341A0}" type="sibTrans" cxnId="{A9B542A2-ACF9-4A45-8D9D-108F9F6B7F8B}">
      <dgm:prSet/>
      <dgm:spPr/>
      <dgm:t>
        <a:bodyPr/>
        <a:lstStyle/>
        <a:p>
          <a:endParaRPr lang="en-US" sz="1800"/>
        </a:p>
      </dgm:t>
    </dgm:pt>
    <dgm:pt modelId="{7D93A146-F4D7-2644-A369-89E0DF5742C2}" type="pres">
      <dgm:prSet presAssocID="{08A90BCD-05C9-BD47-A66B-CFB52C83FF01}" presName="Name0" presStyleCnt="0">
        <dgm:presLayoutVars>
          <dgm:dir/>
          <dgm:resizeHandles val="exact"/>
        </dgm:presLayoutVars>
      </dgm:prSet>
      <dgm:spPr/>
    </dgm:pt>
    <dgm:pt modelId="{9B04C16F-C576-FC46-AC89-18F10DEBAA2C}" type="pres">
      <dgm:prSet presAssocID="{000E2A22-8D7C-094F-99B1-6ECE77553907}" presName="parTxOnly" presStyleLbl="node1" presStyleIdx="0" presStyleCnt="3">
        <dgm:presLayoutVars>
          <dgm:bulletEnabled val="1"/>
        </dgm:presLayoutVars>
      </dgm:prSet>
      <dgm:spPr/>
    </dgm:pt>
    <dgm:pt modelId="{7A014C17-44AF-7C42-925E-DB8347F22234}" type="pres">
      <dgm:prSet presAssocID="{7EAC37A9-1831-4D49-94B6-ACAAFD7398CE}" presName="parSpace" presStyleCnt="0"/>
      <dgm:spPr/>
    </dgm:pt>
    <dgm:pt modelId="{6A436D61-3493-0A4C-A023-0299060F2756}" type="pres">
      <dgm:prSet presAssocID="{76449E53-02B1-804F-A4FC-7F69549C3A00}" presName="parTxOnly" presStyleLbl="node1" presStyleIdx="1" presStyleCnt="3" custLinFactNeighborX="1970" custLinFactNeighborY="-9403">
        <dgm:presLayoutVars>
          <dgm:bulletEnabled val="1"/>
        </dgm:presLayoutVars>
      </dgm:prSet>
      <dgm:spPr/>
    </dgm:pt>
    <dgm:pt modelId="{BA483EA4-988B-814B-BB77-6E0B6F731D87}" type="pres">
      <dgm:prSet presAssocID="{CF42FA2C-A14D-5E47-94A6-C6A5E0DBCE2E}" presName="parSpace" presStyleCnt="0"/>
      <dgm:spPr/>
    </dgm:pt>
    <dgm:pt modelId="{C48FF615-A540-3E40-A012-F20F7A968CE7}" type="pres">
      <dgm:prSet presAssocID="{24E7068A-F8F5-5643-9AAB-D82D75D2396C}" presName="parTxOnly" presStyleLbl="node1" presStyleIdx="2" presStyleCnt="3">
        <dgm:presLayoutVars>
          <dgm:bulletEnabled val="1"/>
        </dgm:presLayoutVars>
      </dgm:prSet>
      <dgm:spPr/>
    </dgm:pt>
  </dgm:ptLst>
  <dgm:cxnLst>
    <dgm:cxn modelId="{F89C3A27-6BF4-1E4D-AAAA-A787D780760C}" type="presOf" srcId="{76449E53-02B1-804F-A4FC-7F69549C3A00}" destId="{6A436D61-3493-0A4C-A023-0299060F2756}" srcOrd="0" destOrd="0" presId="urn:microsoft.com/office/officeart/2005/8/layout/hChevron3"/>
    <dgm:cxn modelId="{6F37A655-6000-A345-A44F-C848B4550D73}" type="presOf" srcId="{24E7068A-F8F5-5643-9AAB-D82D75D2396C}" destId="{C48FF615-A540-3E40-A012-F20F7A968CE7}" srcOrd="0" destOrd="0" presId="urn:microsoft.com/office/officeart/2005/8/layout/hChevron3"/>
    <dgm:cxn modelId="{BF92F35D-51C9-BF40-B92E-3551B0B9044A}" type="presOf" srcId="{08A90BCD-05C9-BD47-A66B-CFB52C83FF01}" destId="{7D93A146-F4D7-2644-A369-89E0DF5742C2}" srcOrd="0" destOrd="0" presId="urn:microsoft.com/office/officeart/2005/8/layout/hChevron3"/>
    <dgm:cxn modelId="{F8DB3788-669E-7C41-9C04-5D1203496C53}" type="presOf" srcId="{000E2A22-8D7C-094F-99B1-6ECE77553907}" destId="{9B04C16F-C576-FC46-AC89-18F10DEBAA2C}" srcOrd="0" destOrd="0" presId="urn:microsoft.com/office/officeart/2005/8/layout/hChevron3"/>
    <dgm:cxn modelId="{A9B542A2-ACF9-4A45-8D9D-108F9F6B7F8B}" srcId="{08A90BCD-05C9-BD47-A66B-CFB52C83FF01}" destId="{24E7068A-F8F5-5643-9AAB-D82D75D2396C}" srcOrd="2" destOrd="0" parTransId="{F5296E00-DDBB-5941-9F38-C9D2B42C3B66}" sibTransId="{5357021B-104B-DA4F-8B9A-3775842341A0}"/>
    <dgm:cxn modelId="{075FEBCA-0CF4-B947-81D5-D1F77511F48A}" srcId="{08A90BCD-05C9-BD47-A66B-CFB52C83FF01}" destId="{000E2A22-8D7C-094F-99B1-6ECE77553907}" srcOrd="0" destOrd="0" parTransId="{DE5220C3-9D41-4B42-AF61-BE7980254F16}" sibTransId="{7EAC37A9-1831-4D49-94B6-ACAAFD7398CE}"/>
    <dgm:cxn modelId="{F06CBFF9-3A51-A045-9C8F-8BC74A9729A4}" srcId="{08A90BCD-05C9-BD47-A66B-CFB52C83FF01}" destId="{76449E53-02B1-804F-A4FC-7F69549C3A00}" srcOrd="1" destOrd="0" parTransId="{931A12FD-9CFA-7D41-9EED-AD57757B9EA7}" sibTransId="{CF42FA2C-A14D-5E47-94A6-C6A5E0DBCE2E}"/>
    <dgm:cxn modelId="{D5738F5E-5BA1-9641-94E1-D1613A37D6BC}" type="presParOf" srcId="{7D93A146-F4D7-2644-A369-89E0DF5742C2}" destId="{9B04C16F-C576-FC46-AC89-18F10DEBAA2C}" srcOrd="0" destOrd="0" presId="urn:microsoft.com/office/officeart/2005/8/layout/hChevron3"/>
    <dgm:cxn modelId="{9F7D5553-4E11-D74E-8E57-5F4E183C0C5D}" type="presParOf" srcId="{7D93A146-F4D7-2644-A369-89E0DF5742C2}" destId="{7A014C17-44AF-7C42-925E-DB8347F22234}" srcOrd="1" destOrd="0" presId="urn:microsoft.com/office/officeart/2005/8/layout/hChevron3"/>
    <dgm:cxn modelId="{646F3B50-9F5C-8640-BC13-45836C43091D}" type="presParOf" srcId="{7D93A146-F4D7-2644-A369-89E0DF5742C2}" destId="{6A436D61-3493-0A4C-A023-0299060F2756}" srcOrd="2" destOrd="0" presId="urn:microsoft.com/office/officeart/2005/8/layout/hChevron3"/>
    <dgm:cxn modelId="{996BC560-EB78-8E47-9592-8F09FC207971}" type="presParOf" srcId="{7D93A146-F4D7-2644-A369-89E0DF5742C2}" destId="{BA483EA4-988B-814B-BB77-6E0B6F731D87}" srcOrd="3" destOrd="0" presId="urn:microsoft.com/office/officeart/2005/8/layout/hChevron3"/>
    <dgm:cxn modelId="{2DB0E22A-3283-554C-AE06-54EBFEE4AE9F}" type="presParOf" srcId="{7D93A146-F4D7-2644-A369-89E0DF5742C2}" destId="{C48FF615-A540-3E40-A012-F20F7A968CE7}"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4C16F-C576-FC46-AC89-18F10DEBAA2C}">
      <dsp:nvSpPr>
        <dsp:cNvPr id="0" name=""/>
        <dsp:cNvSpPr/>
      </dsp:nvSpPr>
      <dsp:spPr>
        <a:xfrm>
          <a:off x="3571" y="0"/>
          <a:ext cx="3123406" cy="75112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Time Sensitive Patterns</a:t>
          </a:r>
        </a:p>
      </dsp:txBody>
      <dsp:txXfrm>
        <a:off x="3571" y="0"/>
        <a:ext cx="2935625" cy="751126"/>
      </dsp:txXfrm>
    </dsp:sp>
    <dsp:sp modelId="{6A436D61-3493-0A4C-A023-0299060F2756}">
      <dsp:nvSpPr>
        <dsp:cNvPr id="0" name=""/>
        <dsp:cNvSpPr/>
      </dsp:nvSpPr>
      <dsp:spPr>
        <a:xfrm>
          <a:off x="2514603" y="0"/>
          <a:ext cx="3123406" cy="75112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Data Integration Intensive Patterns</a:t>
          </a:r>
        </a:p>
      </dsp:txBody>
      <dsp:txXfrm>
        <a:off x="2890166" y="0"/>
        <a:ext cx="2372280" cy="751126"/>
      </dsp:txXfrm>
    </dsp:sp>
    <dsp:sp modelId="{C48FF615-A540-3E40-A012-F20F7A968CE7}">
      <dsp:nvSpPr>
        <dsp:cNvPr id="0" name=""/>
        <dsp:cNvSpPr/>
      </dsp:nvSpPr>
      <dsp:spPr>
        <a:xfrm>
          <a:off x="5001021" y="0"/>
          <a:ext cx="3123406" cy="75112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Long-Term Campaign Patterns</a:t>
          </a:r>
        </a:p>
      </dsp:txBody>
      <dsp:txXfrm>
        <a:off x="5376584" y="0"/>
        <a:ext cx="2372280" cy="75112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6739EF-DE78-4BD6-8C9F-F201D8ACEAC0}"/>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FC33AD-92BB-44BB-BA05-02A7C3F2124B}"/>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3645D0D0-0137-4454-BC41-5693ABE6EB37}" type="datetimeFigureOut">
              <a:rPr lang="en-US" smtClean="0"/>
              <a:t>2/6/24</a:t>
            </a:fld>
            <a:endParaRPr lang="en-US"/>
          </a:p>
        </p:txBody>
      </p:sp>
      <p:sp>
        <p:nvSpPr>
          <p:cNvPr id="4" name="Footer Placeholder 3">
            <a:extLst>
              <a:ext uri="{FF2B5EF4-FFF2-40B4-BE49-F238E27FC236}">
                <a16:creationId xmlns:a16="http://schemas.microsoft.com/office/drawing/2014/main" id="{BE8B6196-9405-4755-9223-248295672DC0}"/>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ED36A6E-BEC1-44F1-A3BD-E9C2CC433E4D}"/>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6366D98E-0F18-4F0C-8B8D-ADBD80845C3B}" type="slidenum">
              <a:rPr lang="en-US" smtClean="0"/>
              <a:t>‹#›</a:t>
            </a:fld>
            <a:endParaRPr lang="en-US"/>
          </a:p>
        </p:txBody>
      </p:sp>
    </p:spTree>
    <p:extLst>
      <p:ext uri="{BB962C8B-B14F-4D97-AF65-F5344CB8AC3E}">
        <p14:creationId xmlns:p14="http://schemas.microsoft.com/office/powerpoint/2010/main" val="2262167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82931459-2223-604B-9133-6BCC57EA3391}" type="datetimeFigureOut">
              <a:rPr lang="en-US" smtClean="0"/>
              <a:t>2/6/24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AEC6B486-E18D-8C49-8AB8-D9329548D07C}" type="slidenum">
              <a:rPr lang="en-US" smtClean="0"/>
              <a:t>‹#›</a:t>
            </a:fld>
            <a:endParaRPr lang="en-US"/>
          </a:p>
        </p:txBody>
      </p:sp>
    </p:spTree>
    <p:extLst>
      <p:ext uri="{BB962C8B-B14F-4D97-AF65-F5344CB8AC3E}">
        <p14:creationId xmlns:p14="http://schemas.microsoft.com/office/powerpoint/2010/main" val="1236537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6B486-E18D-8C49-8AB8-D9329548D07C}" type="slidenum">
              <a:rPr lang="en-US" smtClean="0"/>
              <a:t>7</a:t>
            </a:fld>
            <a:endParaRPr lang="en-US"/>
          </a:p>
        </p:txBody>
      </p:sp>
    </p:spTree>
    <p:extLst>
      <p:ext uri="{BB962C8B-B14F-4D97-AF65-F5344CB8AC3E}">
        <p14:creationId xmlns:p14="http://schemas.microsoft.com/office/powerpoint/2010/main" val="1281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E3B59-01CF-4943-BD82-DBFDC4E6B8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6256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6B486-E18D-8C49-8AB8-D9329548D07C}" type="slidenum">
              <a:rPr lang="en-US" smtClean="0"/>
              <a:t>11</a:t>
            </a:fld>
            <a:endParaRPr lang="en-US"/>
          </a:p>
        </p:txBody>
      </p:sp>
    </p:spTree>
    <p:extLst>
      <p:ext uri="{BB962C8B-B14F-4D97-AF65-F5344CB8AC3E}">
        <p14:creationId xmlns:p14="http://schemas.microsoft.com/office/powerpoint/2010/main" val="2277221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6B486-E18D-8C49-8AB8-D9329548D07C}" type="slidenum">
              <a:rPr lang="en-US" smtClean="0"/>
              <a:t>12</a:t>
            </a:fld>
            <a:endParaRPr lang="en-US"/>
          </a:p>
        </p:txBody>
      </p:sp>
    </p:spTree>
    <p:extLst>
      <p:ext uri="{BB962C8B-B14F-4D97-AF65-F5344CB8AC3E}">
        <p14:creationId xmlns:p14="http://schemas.microsoft.com/office/powerpoint/2010/main" val="2679100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6B486-E18D-8C49-8AB8-D9329548D07C}" type="slidenum">
              <a:rPr lang="en-US" smtClean="0"/>
              <a:t>14</a:t>
            </a:fld>
            <a:endParaRPr lang="en-US"/>
          </a:p>
        </p:txBody>
      </p:sp>
    </p:spTree>
    <p:extLst>
      <p:ext uri="{BB962C8B-B14F-4D97-AF65-F5344CB8AC3E}">
        <p14:creationId xmlns:p14="http://schemas.microsoft.com/office/powerpoint/2010/main" val="38851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6B486-E18D-8C49-8AB8-D9329548D07C}" type="slidenum">
              <a:rPr lang="en-US" smtClean="0"/>
              <a:t>17</a:t>
            </a:fld>
            <a:endParaRPr lang="en-US"/>
          </a:p>
        </p:txBody>
      </p:sp>
    </p:spTree>
    <p:extLst>
      <p:ext uri="{BB962C8B-B14F-4D97-AF65-F5344CB8AC3E}">
        <p14:creationId xmlns:p14="http://schemas.microsoft.com/office/powerpoint/2010/main" val="41515646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ECE706-4B35-C75F-F853-8250E8C71D61}"/>
              </a:ext>
            </a:extLst>
          </p:cNvPr>
          <p:cNvPicPr>
            <a:picLocks noChangeAspect="1"/>
          </p:cNvPicPr>
          <p:nvPr userDrawn="1"/>
        </p:nvPicPr>
        <p:blipFill rotWithShape="1">
          <a:blip r:embed="rId2" cstate="screen">
            <a:alphaModFix amt="43000"/>
            <a:extLst>
              <a:ext uri="{28A0092B-C50C-407E-A947-70E740481C1C}">
                <a14:useLocalDpi xmlns:a14="http://schemas.microsoft.com/office/drawing/2010/main"/>
              </a:ext>
            </a:extLst>
          </a:blip>
          <a:srcRect/>
          <a:stretch/>
        </p:blipFill>
        <p:spPr>
          <a:xfrm>
            <a:off x="-1" y="1"/>
            <a:ext cx="12192000" cy="6076045"/>
          </a:xfrm>
          <a:prstGeom prst="rect">
            <a:avLst/>
          </a:prstGeom>
        </p:spPr>
      </p:pic>
      <p:sp>
        <p:nvSpPr>
          <p:cNvPr id="10" name="TextBox 9"/>
          <p:cNvSpPr txBox="1"/>
          <p:nvPr userDrawn="1"/>
        </p:nvSpPr>
        <p:spPr>
          <a:xfrm>
            <a:off x="339094" y="6343229"/>
            <a:ext cx="2693628" cy="400110"/>
          </a:xfrm>
          <a:prstGeom prst="rect">
            <a:avLst/>
          </a:prstGeom>
          <a:noFill/>
        </p:spPr>
        <p:txBody>
          <a:bodyPr wrap="square" rtlCol="0">
            <a:spAutoFit/>
          </a:bodyPr>
          <a:lstStyle/>
          <a:p>
            <a:r>
              <a:rPr lang="en-US" sz="1000" b="0" dirty="0">
                <a:solidFill>
                  <a:srgbClr val="A91B1B"/>
                </a:solidFill>
              </a:rPr>
              <a:t>TJNAF is managed by Jefferson Science Associates for the US Department of Energy</a:t>
            </a:r>
          </a:p>
        </p:txBody>
      </p:sp>
      <p:sp>
        <p:nvSpPr>
          <p:cNvPr id="2" name="Title 1"/>
          <p:cNvSpPr>
            <a:spLocks noGrp="1"/>
          </p:cNvSpPr>
          <p:nvPr userDrawn="1">
            <p:ph type="ctrTitle"/>
          </p:nvPr>
        </p:nvSpPr>
        <p:spPr>
          <a:xfrm>
            <a:off x="339094" y="610558"/>
            <a:ext cx="11561038" cy="484748"/>
          </a:xfrm>
        </p:spPr>
        <p:txBody>
          <a:bodyPr/>
          <a:lstStyle>
            <a:lvl1pPr algn="l">
              <a:defRPr sz="3000" b="1" baseline="0">
                <a:solidFill>
                  <a:srgbClr val="A91B1B"/>
                </a:solidFill>
                <a:latin typeface="+mn-lt"/>
              </a:defRPr>
            </a:lvl1pPr>
          </a:lstStyle>
          <a:p>
            <a:r>
              <a:rPr lang="en-US" dirty="0"/>
              <a:t>Click to edit Master title style</a:t>
            </a:r>
          </a:p>
        </p:txBody>
      </p:sp>
      <p:sp>
        <p:nvSpPr>
          <p:cNvPr id="3" name="Subtitle 2"/>
          <p:cNvSpPr>
            <a:spLocks noGrp="1"/>
          </p:cNvSpPr>
          <p:nvPr userDrawn="1">
            <p:ph type="subTitle" idx="1" hasCustomPrompt="1"/>
          </p:nvPr>
        </p:nvSpPr>
        <p:spPr>
          <a:xfrm>
            <a:off x="339094" y="4070981"/>
            <a:ext cx="11154058" cy="1246977"/>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Presenter Name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DOE Science and Technology Review of Jefferson Lab July 19-21, 2022</a:t>
            </a:r>
          </a:p>
        </p:txBody>
      </p:sp>
      <p:pic>
        <p:nvPicPr>
          <p:cNvPr id="18" name="Picture 2">
            <a:extLst>
              <a:ext uri="{FF2B5EF4-FFF2-40B4-BE49-F238E27FC236}">
                <a16:creationId xmlns:a16="http://schemas.microsoft.com/office/drawing/2014/main" id="{BE4473CD-026D-1725-068D-08E702E0F62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406358" y="6476356"/>
            <a:ext cx="1759328" cy="38164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4187600A-EF28-8598-7119-16CFCE73073A}"/>
              </a:ext>
            </a:extLst>
          </p:cNvPr>
          <p:cNvCxnSpPr/>
          <p:nvPr userDrawn="1"/>
        </p:nvCxnSpPr>
        <p:spPr>
          <a:xfrm>
            <a:off x="0" y="6076045"/>
            <a:ext cx="12165686" cy="0"/>
          </a:xfrm>
          <a:prstGeom prst="line">
            <a:avLst/>
          </a:prstGeom>
          <a:ln w="635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3EDE0BA-7F27-4138-812D-2F936ACA9383}"/>
              </a:ext>
            </a:extLst>
          </p:cNvPr>
          <p:cNvCxnSpPr/>
          <p:nvPr userDrawn="1"/>
        </p:nvCxnSpPr>
        <p:spPr>
          <a:xfrm>
            <a:off x="1" y="6063449"/>
            <a:ext cx="12192000" cy="0"/>
          </a:xfrm>
          <a:prstGeom prst="line">
            <a:avLst/>
          </a:prstGeom>
          <a:ln w="76200">
            <a:solidFill>
              <a:srgbClr val="BE1D1D"/>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278813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411892" y="240539"/>
            <a:ext cx="11285837" cy="487490"/>
          </a:xfrm>
        </p:spPr>
        <p:txBody>
          <a:bodyPr>
            <a:normAutofit/>
          </a:bodyPr>
          <a:lstStyle>
            <a:lvl1pPr>
              <a:defRPr sz="2400" b="1" cap="all" baseline="0">
                <a:latin typeface="Arial" charset="0"/>
              </a:defRPr>
            </a:lvl1pPr>
          </a:lstStyle>
          <a:p>
            <a:r>
              <a:rPr lang="en-US" dirty="0"/>
              <a:t>Click to edit Master title style</a:t>
            </a:r>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699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Jlab -blank">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all" baseline="0">
                <a:latin typeface="Arial" charset="0"/>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Footer Placeholder 3"/>
          <p:cNvSpPr>
            <a:spLocks noGrp="1"/>
          </p:cNvSpPr>
          <p:nvPr>
            <p:ph type="ftr" sz="quarter" idx="11"/>
          </p:nvPr>
        </p:nvSpPr>
        <p:spPr>
          <a:xfrm>
            <a:off x="411893" y="6467336"/>
            <a:ext cx="5223851" cy="311322"/>
          </a:xfrm>
        </p:spPr>
        <p:txBody>
          <a:bodyPr/>
          <a:lstStyle>
            <a:lvl1pPr algn="l">
              <a:defRPr>
                <a:solidFill>
                  <a:schemeClr val="tx1"/>
                </a:solidFill>
              </a:defRPr>
            </a:lvl1pPr>
          </a:lstStyle>
          <a:p>
            <a:r>
              <a:rPr lang="en-US"/>
              <a:t>Physics Colloquium ODU 4 October 2022</a:t>
            </a:r>
            <a:endParaRPr lang="en-US" dirty="0"/>
          </a:p>
        </p:txBody>
      </p:sp>
    </p:spTree>
    <p:extLst>
      <p:ext uri="{BB962C8B-B14F-4D97-AF65-F5344CB8AC3E}">
        <p14:creationId xmlns:p14="http://schemas.microsoft.com/office/powerpoint/2010/main" val="3590465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9F7382-5E1C-4B4F-A2BE-730A0DABBEE0}"/>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F94DCB94-70F6-43B1-8C3E-93DF33027743}"/>
              </a:ext>
            </a:extLst>
          </p:cNvPr>
          <p:cNvSpPr>
            <a:spLocks noGrp="1"/>
          </p:cNvSpPr>
          <p:nvPr>
            <p:ph type="ftr" sz="quarter" idx="11"/>
          </p:nvPr>
        </p:nvSpPr>
        <p:spPr>
          <a:xfrm>
            <a:off x="4038600" y="6356350"/>
            <a:ext cx="4114800" cy="365125"/>
          </a:xfrm>
          <a:prstGeom prst="rect">
            <a:avLst/>
          </a:prstGeom>
        </p:spPr>
        <p:txBody>
          <a:bodyPr/>
          <a:lstStyle/>
          <a:p>
            <a:r>
              <a:rPr lang="en-US"/>
              <a:t>CLAS Collaboration Meeting</a:t>
            </a:r>
          </a:p>
        </p:txBody>
      </p:sp>
      <p:sp>
        <p:nvSpPr>
          <p:cNvPr id="4" name="Slide Number Placeholder 3">
            <a:extLst>
              <a:ext uri="{FF2B5EF4-FFF2-40B4-BE49-F238E27FC236}">
                <a16:creationId xmlns:a16="http://schemas.microsoft.com/office/drawing/2014/main" id="{BF19AB88-57ED-48FA-ADF8-90F697909B3A}"/>
              </a:ext>
            </a:extLst>
          </p:cNvPr>
          <p:cNvSpPr>
            <a:spLocks noGrp="1"/>
          </p:cNvSpPr>
          <p:nvPr>
            <p:ph type="sldNum" sz="quarter" idx="12"/>
          </p:nvPr>
        </p:nvSpPr>
        <p:spPr/>
        <p:txBody>
          <a:bodyPr/>
          <a:lstStyle/>
          <a:p>
            <a:fld id="{7A4BB82A-85AA-4495-AB6C-1CAA31F5EE0C}" type="slidenum">
              <a:rPr lang="en-US" smtClean="0"/>
              <a:t>‹#›</a:t>
            </a:fld>
            <a:endParaRPr lang="en-US"/>
          </a:p>
        </p:txBody>
      </p:sp>
    </p:spTree>
    <p:extLst>
      <p:ext uri="{BB962C8B-B14F-4D97-AF65-F5344CB8AC3E}">
        <p14:creationId xmlns:p14="http://schemas.microsoft.com/office/powerpoint/2010/main" val="3960687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63" y="161927"/>
            <a:ext cx="11425236" cy="484748"/>
          </a:xfrm>
        </p:spPr>
        <p:txBody>
          <a:bodyPr/>
          <a:lstStyle>
            <a:lvl1pPr>
              <a:defRPr>
                <a:solidFill>
                  <a:srgbClr val="A91B1B"/>
                </a:solidFill>
              </a:defRPr>
            </a:lvl1pPr>
          </a:lstStyle>
          <a:p>
            <a:r>
              <a:rPr lang="en-US" dirty="0"/>
              <a:t>Click to edit Master title style</a:t>
            </a:r>
          </a:p>
        </p:txBody>
      </p:sp>
      <p:sp>
        <p:nvSpPr>
          <p:cNvPr id="3" name="Content Placeholder 2"/>
          <p:cNvSpPr>
            <a:spLocks noGrp="1"/>
          </p:cNvSpPr>
          <p:nvPr>
            <p:ph idx="1"/>
          </p:nvPr>
        </p:nvSpPr>
        <p:spPr>
          <a:xfrm>
            <a:off x="347563" y="1508760"/>
            <a:ext cx="11372771" cy="404777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4771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7562" y="223423"/>
            <a:ext cx="11504904" cy="484748"/>
          </a:xfrm>
        </p:spPr>
        <p:txBody>
          <a:bodyPr/>
          <a:lstStyle>
            <a:lvl1pPr>
              <a:defRPr>
                <a:solidFill>
                  <a:srgbClr val="A91B1B"/>
                </a:solidFill>
              </a:defRPr>
            </a:lvl1pPr>
          </a:lstStyle>
          <a:p>
            <a:r>
              <a:rPr lang="en-US" dirty="0"/>
              <a:t>Click to edit Master title style</a:t>
            </a:r>
          </a:p>
        </p:txBody>
      </p:sp>
      <p:sp>
        <p:nvSpPr>
          <p:cNvPr id="3" name="Text Placeholder 2"/>
          <p:cNvSpPr>
            <a:spLocks noGrp="1"/>
          </p:cNvSpPr>
          <p:nvPr>
            <p:ph type="body" idx="1"/>
          </p:nvPr>
        </p:nvSpPr>
        <p:spPr>
          <a:xfrm>
            <a:off x="347562" y="1444752"/>
            <a:ext cx="5590038" cy="821190"/>
          </a:xfrm>
        </p:spPr>
        <p:txBody>
          <a:bodyPr anchor="b"/>
          <a:lstStyle>
            <a:lvl1pPr marL="0" indent="0">
              <a:buNone/>
              <a:defRPr sz="2400" b="1">
                <a:solidFill>
                  <a:srgbClr val="A91B1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47562" y="2270334"/>
            <a:ext cx="5590038" cy="3373229"/>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444752"/>
            <a:ext cx="5533375" cy="821190"/>
          </a:xfrm>
        </p:spPr>
        <p:txBody>
          <a:bodyPr anchor="b"/>
          <a:lstStyle>
            <a:lvl1pPr marL="0" indent="0">
              <a:buNone/>
              <a:defRPr sz="2400" b="1">
                <a:solidFill>
                  <a:srgbClr val="A91B1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270334"/>
            <a:ext cx="5533375" cy="3373229"/>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045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3548" y="251239"/>
            <a:ext cx="11504904" cy="484748"/>
          </a:xfrm>
        </p:spPr>
        <p:txBody>
          <a:bodyPr/>
          <a:lstStyle>
            <a:lvl1pPr>
              <a:defRPr>
                <a:solidFill>
                  <a:srgbClr val="A91B1B"/>
                </a:solidFill>
              </a:defRPr>
            </a:lvl1pPr>
          </a:lstStyle>
          <a:p>
            <a:r>
              <a:rPr lang="en-US" dirty="0"/>
              <a:t>Click to edit Master title style</a:t>
            </a:r>
          </a:p>
        </p:txBody>
      </p:sp>
    </p:spTree>
    <p:extLst>
      <p:ext uri="{BB962C8B-B14F-4D97-AF65-F5344CB8AC3E}">
        <p14:creationId xmlns:p14="http://schemas.microsoft.com/office/powerpoint/2010/main" val="2376674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411892" y="240539"/>
            <a:ext cx="11285837" cy="487490"/>
          </a:xfrm>
        </p:spPr>
        <p:txBody>
          <a:bodyPr>
            <a:normAutofit/>
          </a:bodyPr>
          <a:lstStyle>
            <a:lvl1pPr>
              <a:defRPr sz="2400" b="1" cap="all" baseline="0">
                <a:latin typeface="Arial" charset="0"/>
              </a:defRPr>
            </a:lvl1pPr>
          </a:lstStyle>
          <a:p>
            <a:r>
              <a:rPr lang="en-US" dirty="0"/>
              <a:t>Click to edit Master title style</a:t>
            </a:r>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581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ECE706-4B35-C75F-F853-8250E8C71D61}"/>
              </a:ext>
            </a:extLst>
          </p:cNvPr>
          <p:cNvPicPr>
            <a:picLocks noChangeAspect="1"/>
          </p:cNvPicPr>
          <p:nvPr userDrawn="1"/>
        </p:nvPicPr>
        <p:blipFill rotWithShape="1">
          <a:blip r:embed="rId2" cstate="screen">
            <a:alphaModFix amt="43000"/>
            <a:extLst>
              <a:ext uri="{28A0092B-C50C-407E-A947-70E740481C1C}">
                <a14:useLocalDpi xmlns:a14="http://schemas.microsoft.com/office/drawing/2010/main"/>
              </a:ext>
            </a:extLst>
          </a:blip>
          <a:srcRect/>
          <a:stretch/>
        </p:blipFill>
        <p:spPr>
          <a:xfrm>
            <a:off x="-1" y="1"/>
            <a:ext cx="12192000" cy="6076045"/>
          </a:xfrm>
          <a:prstGeom prst="rect">
            <a:avLst/>
          </a:prstGeom>
        </p:spPr>
      </p:pic>
      <p:sp>
        <p:nvSpPr>
          <p:cNvPr id="10" name="TextBox 9"/>
          <p:cNvSpPr txBox="1"/>
          <p:nvPr userDrawn="1"/>
        </p:nvSpPr>
        <p:spPr>
          <a:xfrm>
            <a:off x="339094" y="6343229"/>
            <a:ext cx="2693628" cy="400110"/>
          </a:xfrm>
          <a:prstGeom prst="rect">
            <a:avLst/>
          </a:prstGeom>
          <a:noFill/>
        </p:spPr>
        <p:txBody>
          <a:bodyPr wrap="square" rtlCol="0">
            <a:spAutoFit/>
          </a:bodyPr>
          <a:lstStyle/>
          <a:p>
            <a:r>
              <a:rPr lang="en-US" sz="1000" b="0" dirty="0">
                <a:solidFill>
                  <a:srgbClr val="A91B1B"/>
                </a:solidFill>
              </a:rPr>
              <a:t>TJNAF is managed by Jefferson Science Associates for the US Department of Energy</a:t>
            </a:r>
          </a:p>
        </p:txBody>
      </p:sp>
      <p:sp>
        <p:nvSpPr>
          <p:cNvPr id="2" name="Title 1"/>
          <p:cNvSpPr>
            <a:spLocks noGrp="1"/>
          </p:cNvSpPr>
          <p:nvPr userDrawn="1">
            <p:ph type="ctrTitle"/>
          </p:nvPr>
        </p:nvSpPr>
        <p:spPr>
          <a:xfrm>
            <a:off x="339094" y="610558"/>
            <a:ext cx="11561038" cy="484748"/>
          </a:xfrm>
        </p:spPr>
        <p:txBody>
          <a:bodyPr/>
          <a:lstStyle>
            <a:lvl1pPr algn="l">
              <a:defRPr sz="3000" b="1" baseline="0">
                <a:solidFill>
                  <a:srgbClr val="A91B1B"/>
                </a:solidFill>
                <a:latin typeface="+mn-lt"/>
              </a:defRPr>
            </a:lvl1pPr>
          </a:lstStyle>
          <a:p>
            <a:r>
              <a:rPr lang="en-US" dirty="0"/>
              <a:t>Click to edit Master title style</a:t>
            </a:r>
          </a:p>
        </p:txBody>
      </p:sp>
      <p:sp>
        <p:nvSpPr>
          <p:cNvPr id="3" name="Subtitle 2"/>
          <p:cNvSpPr>
            <a:spLocks noGrp="1"/>
          </p:cNvSpPr>
          <p:nvPr userDrawn="1">
            <p:ph type="subTitle" idx="1" hasCustomPrompt="1"/>
          </p:nvPr>
        </p:nvSpPr>
        <p:spPr>
          <a:xfrm>
            <a:off x="339094" y="4070981"/>
            <a:ext cx="11154058" cy="1246977"/>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Presenter Name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DOE Science and Technology Review of Jefferson Lab July 19-21, 2022</a:t>
            </a:r>
          </a:p>
        </p:txBody>
      </p:sp>
      <p:pic>
        <p:nvPicPr>
          <p:cNvPr id="18" name="Picture 2">
            <a:extLst>
              <a:ext uri="{FF2B5EF4-FFF2-40B4-BE49-F238E27FC236}">
                <a16:creationId xmlns:a16="http://schemas.microsoft.com/office/drawing/2014/main" id="{BE4473CD-026D-1725-068D-08E702E0F62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406358" y="6476356"/>
            <a:ext cx="1759328" cy="38164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4187600A-EF28-8598-7119-16CFCE73073A}"/>
              </a:ext>
            </a:extLst>
          </p:cNvPr>
          <p:cNvCxnSpPr/>
          <p:nvPr userDrawn="1"/>
        </p:nvCxnSpPr>
        <p:spPr>
          <a:xfrm>
            <a:off x="0" y="6076045"/>
            <a:ext cx="12165686" cy="0"/>
          </a:xfrm>
          <a:prstGeom prst="line">
            <a:avLst/>
          </a:prstGeom>
          <a:ln w="635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3EDE0BA-7F27-4138-812D-2F936ACA9383}"/>
              </a:ext>
            </a:extLst>
          </p:cNvPr>
          <p:cNvCxnSpPr/>
          <p:nvPr userDrawn="1"/>
        </p:nvCxnSpPr>
        <p:spPr>
          <a:xfrm>
            <a:off x="1" y="6063449"/>
            <a:ext cx="12192000" cy="0"/>
          </a:xfrm>
          <a:prstGeom prst="line">
            <a:avLst/>
          </a:prstGeom>
          <a:ln w="76200">
            <a:solidFill>
              <a:srgbClr val="BE1D1D"/>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988231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63" y="161927"/>
            <a:ext cx="11425236" cy="484748"/>
          </a:xfrm>
        </p:spPr>
        <p:txBody>
          <a:bodyPr/>
          <a:lstStyle>
            <a:lvl1pPr>
              <a:defRPr>
                <a:solidFill>
                  <a:srgbClr val="A91B1B"/>
                </a:solidFill>
              </a:defRPr>
            </a:lvl1pPr>
          </a:lstStyle>
          <a:p>
            <a:r>
              <a:rPr lang="en-US" dirty="0"/>
              <a:t>Click to edit Master title style</a:t>
            </a:r>
          </a:p>
        </p:txBody>
      </p:sp>
      <p:sp>
        <p:nvSpPr>
          <p:cNvPr id="3" name="Content Placeholder 2"/>
          <p:cNvSpPr>
            <a:spLocks noGrp="1"/>
          </p:cNvSpPr>
          <p:nvPr>
            <p:ph idx="1"/>
          </p:nvPr>
        </p:nvSpPr>
        <p:spPr>
          <a:xfrm>
            <a:off x="347563" y="1508760"/>
            <a:ext cx="11372771" cy="404777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D9CE46E7-6323-DC6D-B5A9-2715ED47195A}"/>
              </a:ext>
            </a:extLst>
          </p:cNvPr>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044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7562" y="223423"/>
            <a:ext cx="11504904" cy="484748"/>
          </a:xfrm>
        </p:spPr>
        <p:txBody>
          <a:bodyPr/>
          <a:lstStyle>
            <a:lvl1pPr>
              <a:defRPr>
                <a:solidFill>
                  <a:srgbClr val="A91B1B"/>
                </a:solidFill>
              </a:defRPr>
            </a:lvl1pPr>
          </a:lstStyle>
          <a:p>
            <a:r>
              <a:rPr lang="en-US" dirty="0"/>
              <a:t>Click to edit Master title style</a:t>
            </a:r>
          </a:p>
        </p:txBody>
      </p:sp>
      <p:sp>
        <p:nvSpPr>
          <p:cNvPr id="3" name="Text Placeholder 2"/>
          <p:cNvSpPr>
            <a:spLocks noGrp="1"/>
          </p:cNvSpPr>
          <p:nvPr>
            <p:ph type="body" idx="1"/>
          </p:nvPr>
        </p:nvSpPr>
        <p:spPr>
          <a:xfrm>
            <a:off x="347562" y="1444752"/>
            <a:ext cx="5590038" cy="821190"/>
          </a:xfrm>
        </p:spPr>
        <p:txBody>
          <a:bodyPr anchor="b"/>
          <a:lstStyle>
            <a:lvl1pPr marL="0" indent="0">
              <a:buNone/>
              <a:defRPr sz="2400" b="1">
                <a:solidFill>
                  <a:srgbClr val="A91B1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47562" y="2270334"/>
            <a:ext cx="5590038" cy="3373229"/>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444752"/>
            <a:ext cx="5533375" cy="821190"/>
          </a:xfrm>
        </p:spPr>
        <p:txBody>
          <a:bodyPr anchor="b"/>
          <a:lstStyle>
            <a:lvl1pPr marL="0" indent="0">
              <a:buNone/>
              <a:defRPr sz="2400" b="1">
                <a:solidFill>
                  <a:srgbClr val="A91B1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270334"/>
            <a:ext cx="5533375" cy="3373229"/>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62C4858A-275D-2E7B-F3E0-4127DCDF3EE9}"/>
              </a:ext>
            </a:extLst>
          </p:cNvPr>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871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3548" y="251239"/>
            <a:ext cx="11504904" cy="484748"/>
          </a:xfrm>
        </p:spPr>
        <p:txBody>
          <a:bodyPr/>
          <a:lstStyle>
            <a:lvl1pPr>
              <a:defRPr>
                <a:solidFill>
                  <a:srgbClr val="A91B1B"/>
                </a:solidFill>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3A72E877-54EF-3AC0-E7D3-14415E9DB3C2}"/>
              </a:ext>
            </a:extLst>
          </p:cNvPr>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6789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6659" y="289937"/>
            <a:ext cx="11378099"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347563" y="1508761"/>
            <a:ext cx="11523520"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ChangeArrowheads="1"/>
          </p:cNvSpPr>
          <p:nvPr/>
        </p:nvSpPr>
        <p:spPr bwMode="auto">
          <a:xfrm flipH="1">
            <a:off x="5915507" y="6583362"/>
            <a:ext cx="280401" cy="152400"/>
          </a:xfrm>
          <a:prstGeom prst="rect">
            <a:avLst/>
          </a:prstGeom>
          <a:noFill/>
          <a:ln w="9525">
            <a:noFill/>
            <a:miter lim="800000"/>
            <a:headEnd/>
            <a:tailEnd/>
          </a:ln>
          <a:effectLst/>
        </p:spPr>
        <p:txBody>
          <a:bodyPr lIns="0" tIns="0" rIns="0" bIns="0"/>
          <a:lstStyle/>
          <a:p>
            <a:pPr algn="r" defTabSz="173038">
              <a:lnSpc>
                <a:spcPct val="90000"/>
              </a:lnSpc>
              <a:tabLst>
                <a:tab pos="230188" algn="l"/>
              </a:tabLst>
              <a:defRPr/>
            </a:pPr>
            <a:fld id="{040BB257-551A-4736-B50F-DCF1BA034C06}" type="slidenum">
              <a:rPr lang="en-US" sz="1000" smtClean="0">
                <a:solidFill>
                  <a:schemeClr val="bg1">
                    <a:lumMod val="75000"/>
                  </a:schemeClr>
                </a:solidFill>
                <a:latin typeface="Arial" pitchFamily="34" charset="0"/>
                <a:cs typeface="Arial" pitchFamily="34" charset="0"/>
              </a:rPr>
              <a:pPr algn="r" defTabSz="173038">
                <a:lnSpc>
                  <a:spcPct val="90000"/>
                </a:lnSpc>
                <a:tabLst>
                  <a:tab pos="230188" algn="l"/>
                </a:tabLst>
                <a:defRPr/>
              </a:pPr>
              <a:t>‹#›</a:t>
            </a:fld>
            <a:endParaRPr lang="en-US" sz="1000" dirty="0">
              <a:solidFill>
                <a:schemeClr val="bg1">
                  <a:lumMod val="75000"/>
                </a:schemeClr>
              </a:solidFill>
              <a:latin typeface="Arial" pitchFamily="34" charset="0"/>
              <a:cs typeface="Arial" pitchFamily="34" charset="0"/>
            </a:endParaRPr>
          </a:p>
        </p:txBody>
      </p:sp>
      <p:sp>
        <p:nvSpPr>
          <p:cNvPr id="14" name="Rectangle 256"/>
          <p:cNvSpPr txBox="1">
            <a:spLocks noChangeArrowheads="1"/>
          </p:cNvSpPr>
          <p:nvPr/>
        </p:nvSpPr>
        <p:spPr>
          <a:xfrm>
            <a:off x="366659" y="6477000"/>
            <a:ext cx="3860800" cy="182562"/>
          </a:xfrm>
          <a:prstGeom prst="rect">
            <a:avLst/>
          </a:prstGeom>
          <a:ln/>
        </p:spPr>
        <p:txBody>
          <a:bodyPr anchor="ctr"/>
          <a:lstStyle/>
          <a:p>
            <a:pPr algn="l"/>
            <a:endParaRPr lang="en-US" sz="1000" dirty="0">
              <a:solidFill>
                <a:srgbClr val="BFBFBF"/>
              </a:solidFill>
              <a:latin typeface="Arial" pitchFamily="34" charset="0"/>
              <a:cs typeface="Arial" pitchFamily="34" charset="0"/>
            </a:endParaRPr>
          </a:p>
        </p:txBody>
      </p:sp>
      <p:sp>
        <p:nvSpPr>
          <p:cNvPr id="12" name="Rectangle 256"/>
          <p:cNvSpPr txBox="1">
            <a:spLocks noChangeArrowheads="1"/>
          </p:cNvSpPr>
          <p:nvPr userDrawn="1"/>
        </p:nvSpPr>
        <p:spPr>
          <a:xfrm>
            <a:off x="376310" y="6510173"/>
            <a:ext cx="3860800" cy="182562"/>
          </a:xfrm>
          <a:prstGeom prst="rect">
            <a:avLst/>
          </a:prstGeom>
          <a:ln/>
        </p:spPr>
        <p:txBody>
          <a:bodyPr anchor="ctr"/>
          <a:lstStyle/>
          <a:p>
            <a:pPr algn="l"/>
            <a:r>
              <a:rPr lang="en-US" sz="1000" dirty="0">
                <a:solidFill>
                  <a:srgbClr val="BFBFBF"/>
                </a:solidFill>
                <a:latin typeface="Arial" pitchFamily="34" charset="0"/>
                <a:cs typeface="Arial" pitchFamily="34" charset="0"/>
              </a:rPr>
              <a:t>November 14, 2023</a:t>
            </a:r>
          </a:p>
        </p:txBody>
      </p:sp>
      <p:pic>
        <p:nvPicPr>
          <p:cNvPr id="10242" name="Picture 2">
            <a:extLst>
              <a:ext uri="{FF2B5EF4-FFF2-40B4-BE49-F238E27FC236}">
                <a16:creationId xmlns:a16="http://schemas.microsoft.com/office/drawing/2014/main" id="{EEEE5F2E-7E8F-2854-69EA-9AF07A7E3613}"/>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364612" y="6468740"/>
            <a:ext cx="1759328" cy="38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31250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Lst>
  <p:hf hdr="0" dt="0"/>
  <p:txStyles>
    <p:titleStyle>
      <a:lvl1pPr algn="l" rtl="0" eaLnBrk="1" fontAlgn="base" hangingPunct="1">
        <a:lnSpc>
          <a:spcPct val="85000"/>
        </a:lnSpc>
        <a:spcBef>
          <a:spcPct val="0"/>
        </a:spcBef>
        <a:spcAft>
          <a:spcPct val="0"/>
        </a:spcAft>
        <a:defRPr sz="3000" b="1" kern="1200">
          <a:solidFill>
            <a:srgbClr val="A91B1B"/>
          </a:solidFill>
          <a:latin typeface="+mn-lt"/>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6659" y="289937"/>
            <a:ext cx="11378099"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347563" y="1508761"/>
            <a:ext cx="11523520"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ChangeArrowheads="1"/>
          </p:cNvSpPr>
          <p:nvPr/>
        </p:nvSpPr>
        <p:spPr bwMode="auto">
          <a:xfrm flipH="1">
            <a:off x="6296147" y="6616535"/>
            <a:ext cx="280401" cy="152400"/>
          </a:xfrm>
          <a:prstGeom prst="rect">
            <a:avLst/>
          </a:prstGeom>
          <a:noFill/>
          <a:ln w="9525">
            <a:noFill/>
            <a:miter lim="800000"/>
            <a:headEnd/>
            <a:tailEnd/>
          </a:ln>
          <a:effectLst/>
        </p:spPr>
        <p:txBody>
          <a:bodyPr lIns="0" tIns="0" rIns="0" bIns="0"/>
          <a:lstStyle/>
          <a:p>
            <a:pPr algn="r" defTabSz="173038">
              <a:lnSpc>
                <a:spcPct val="90000"/>
              </a:lnSpc>
              <a:tabLst>
                <a:tab pos="230188" algn="l"/>
              </a:tabLst>
              <a:defRPr/>
            </a:pPr>
            <a:fld id="{040BB257-551A-4736-B50F-DCF1BA034C06}" type="slidenum">
              <a:rPr lang="en-US" sz="1000" smtClean="0">
                <a:solidFill>
                  <a:schemeClr val="bg1">
                    <a:lumMod val="75000"/>
                  </a:schemeClr>
                </a:solidFill>
                <a:latin typeface="Arial" pitchFamily="34" charset="0"/>
                <a:cs typeface="Arial" pitchFamily="34" charset="0"/>
              </a:rPr>
              <a:pPr algn="r" defTabSz="173038">
                <a:lnSpc>
                  <a:spcPct val="90000"/>
                </a:lnSpc>
                <a:tabLst>
                  <a:tab pos="230188" algn="l"/>
                </a:tabLst>
                <a:defRPr/>
              </a:pPr>
              <a:t>‹#›</a:t>
            </a:fld>
            <a:endParaRPr lang="en-US" sz="1000" dirty="0">
              <a:solidFill>
                <a:schemeClr val="bg1">
                  <a:lumMod val="75000"/>
                </a:schemeClr>
              </a:solidFill>
              <a:latin typeface="Arial" pitchFamily="34" charset="0"/>
              <a:cs typeface="Arial" pitchFamily="34" charset="0"/>
            </a:endParaRPr>
          </a:p>
        </p:txBody>
      </p:sp>
      <p:sp>
        <p:nvSpPr>
          <p:cNvPr id="14" name="Rectangle 256"/>
          <p:cNvSpPr txBox="1">
            <a:spLocks noChangeArrowheads="1"/>
          </p:cNvSpPr>
          <p:nvPr/>
        </p:nvSpPr>
        <p:spPr>
          <a:xfrm>
            <a:off x="366659" y="6477000"/>
            <a:ext cx="3860800" cy="182562"/>
          </a:xfrm>
          <a:prstGeom prst="rect">
            <a:avLst/>
          </a:prstGeom>
          <a:ln/>
        </p:spPr>
        <p:txBody>
          <a:bodyPr anchor="ctr"/>
          <a:lstStyle/>
          <a:p>
            <a:pPr algn="l"/>
            <a:endParaRPr lang="en-US" sz="1000" dirty="0">
              <a:solidFill>
                <a:srgbClr val="BFBFBF"/>
              </a:solidFill>
              <a:latin typeface="Arial" pitchFamily="34" charset="0"/>
              <a:cs typeface="Arial" pitchFamily="34" charset="0"/>
            </a:endParaRPr>
          </a:p>
        </p:txBody>
      </p:sp>
      <p:sp>
        <p:nvSpPr>
          <p:cNvPr id="12" name="Rectangle 256"/>
          <p:cNvSpPr txBox="1">
            <a:spLocks noChangeArrowheads="1"/>
          </p:cNvSpPr>
          <p:nvPr userDrawn="1"/>
        </p:nvSpPr>
        <p:spPr>
          <a:xfrm>
            <a:off x="376310" y="6510173"/>
            <a:ext cx="3860800" cy="182562"/>
          </a:xfrm>
          <a:prstGeom prst="rect">
            <a:avLst/>
          </a:prstGeom>
          <a:ln/>
        </p:spPr>
        <p:txBody>
          <a:bodyPr anchor="ctr"/>
          <a:lstStyle/>
          <a:p>
            <a:pPr algn="l"/>
            <a:r>
              <a:rPr lang="en-US" sz="1000" dirty="0">
                <a:solidFill>
                  <a:srgbClr val="BFBFBF"/>
                </a:solidFill>
                <a:latin typeface="Arial" pitchFamily="34" charset="0"/>
                <a:cs typeface="Arial" pitchFamily="34" charset="0"/>
              </a:rPr>
              <a:t>JLUO Discussion, Feb 6, 2024</a:t>
            </a:r>
          </a:p>
        </p:txBody>
      </p:sp>
      <p:pic>
        <p:nvPicPr>
          <p:cNvPr id="10242" name="Picture 2">
            <a:extLst>
              <a:ext uri="{FF2B5EF4-FFF2-40B4-BE49-F238E27FC236}">
                <a16:creationId xmlns:a16="http://schemas.microsoft.com/office/drawing/2014/main" id="{EEEE5F2E-7E8F-2854-69EA-9AF07A7E3613}"/>
              </a:ext>
            </a:extLst>
          </p:cNvPr>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10364612" y="6468740"/>
            <a:ext cx="1759328" cy="38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21727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Lst>
  <p:hf hdr="0" dt="0"/>
  <p:txStyles>
    <p:titleStyle>
      <a:lvl1pPr algn="l" rtl="0" eaLnBrk="1" fontAlgn="base" hangingPunct="1">
        <a:lnSpc>
          <a:spcPct val="85000"/>
        </a:lnSpc>
        <a:spcBef>
          <a:spcPct val="0"/>
        </a:spcBef>
        <a:spcAft>
          <a:spcPct val="0"/>
        </a:spcAft>
        <a:defRPr sz="3000" b="1" kern="1200">
          <a:solidFill>
            <a:srgbClr val="A91B1B"/>
          </a:solidFill>
          <a:latin typeface="+mn-lt"/>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tiff"/><Relationship Id="rId7" Type="http://schemas.openxmlformats.org/officeDocument/2006/relationships/image" Target="../media/image27.jpeg"/><Relationship Id="rId12"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microsoft.com/office/2007/relationships/hdphoto" Target="../media/hdphoto1.wdp"/><Relationship Id="rId11" Type="http://schemas.openxmlformats.org/officeDocument/2006/relationships/image" Target="../media/image31.pn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5.tiff"/><Relationship Id="rId9" Type="http://schemas.openxmlformats.org/officeDocument/2006/relationships/image" Target="../media/image29.jpe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3.png"/><Relationship Id="rId7" Type="http://schemas.openxmlformats.org/officeDocument/2006/relationships/diagramColors" Target="../diagrams/colors1.xml"/><Relationship Id="rId2" Type="http://schemas.openxmlformats.org/officeDocument/2006/relationships/image" Target="../media/image32.png"/><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slideLayout" Target="../slideLayouts/slideLayout9.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NUL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A3F64-61F1-2087-8E80-D1D1F9D9FA57}"/>
              </a:ext>
            </a:extLst>
          </p:cNvPr>
          <p:cNvSpPr>
            <a:spLocks noGrp="1"/>
          </p:cNvSpPr>
          <p:nvPr>
            <p:ph type="ctrTitle"/>
          </p:nvPr>
        </p:nvSpPr>
        <p:spPr>
          <a:xfrm>
            <a:off x="339094" y="610558"/>
            <a:ext cx="11561038" cy="511358"/>
          </a:xfrm>
        </p:spPr>
        <p:txBody>
          <a:bodyPr>
            <a:noAutofit/>
          </a:bodyPr>
          <a:lstStyle/>
          <a:p>
            <a:r>
              <a:rPr lang="en-US" sz="3600" dirty="0">
                <a:latin typeface="Calibri" panose="020F0502020204030204" pitchFamily="34" charset="0"/>
                <a:cs typeface="Times New Roman" panose="02020603050405020304" pitchFamily="18" charset="0"/>
              </a:rPr>
              <a:t>Jefferson Lab in the Future</a:t>
            </a:r>
            <a:endParaRPr lang="en-US" sz="3600" dirty="0"/>
          </a:p>
        </p:txBody>
      </p:sp>
      <p:sp>
        <p:nvSpPr>
          <p:cNvPr id="3" name="Subtitle 2">
            <a:extLst>
              <a:ext uri="{FF2B5EF4-FFF2-40B4-BE49-F238E27FC236}">
                <a16:creationId xmlns:a16="http://schemas.microsoft.com/office/drawing/2014/main" id="{EECA0EDF-94CE-2AF9-7B53-6BB60DC6222F}"/>
              </a:ext>
            </a:extLst>
          </p:cNvPr>
          <p:cNvSpPr>
            <a:spLocks noGrp="1"/>
          </p:cNvSpPr>
          <p:nvPr>
            <p:ph type="subTitle" idx="1"/>
          </p:nvPr>
        </p:nvSpPr>
        <p:spPr>
          <a:xfrm>
            <a:off x="339094" y="2692942"/>
            <a:ext cx="11154058" cy="2585323"/>
          </a:xfrm>
        </p:spPr>
        <p:txBody>
          <a:bodyPr>
            <a:normAutofit lnSpcReduction="10000"/>
          </a:bodyPr>
          <a:lstStyle/>
          <a:p>
            <a:r>
              <a:rPr lang="en-US" b="1" dirty="0"/>
              <a:t>David J. Dean</a:t>
            </a:r>
          </a:p>
          <a:p>
            <a:r>
              <a:rPr lang="en-US" i="1" dirty="0"/>
              <a:t>Deputy Director for Science</a:t>
            </a:r>
          </a:p>
          <a:p>
            <a:endParaRPr lang="en-US" dirty="0"/>
          </a:p>
          <a:p>
            <a:r>
              <a:rPr lang="en-US" b="1" dirty="0"/>
              <a:t>Presented To: </a:t>
            </a:r>
          </a:p>
          <a:p>
            <a:r>
              <a:rPr lang="en-US" dirty="0"/>
              <a:t>Jefferson Lab User Organization</a:t>
            </a:r>
          </a:p>
          <a:p>
            <a:endParaRPr lang="en-US" dirty="0"/>
          </a:p>
          <a:p>
            <a:r>
              <a:rPr lang="en-US" dirty="0"/>
              <a:t>February 5, 2024</a:t>
            </a:r>
          </a:p>
        </p:txBody>
      </p:sp>
    </p:spTree>
    <p:extLst>
      <p:ext uri="{BB962C8B-B14F-4D97-AF65-F5344CB8AC3E}">
        <p14:creationId xmlns:p14="http://schemas.microsoft.com/office/powerpoint/2010/main" val="1563369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78B89-980A-1F9E-D47D-3121EAC9E5AF}"/>
              </a:ext>
            </a:extLst>
          </p:cNvPr>
          <p:cNvSpPr>
            <a:spLocks noGrp="1"/>
          </p:cNvSpPr>
          <p:nvPr>
            <p:ph type="title"/>
          </p:nvPr>
        </p:nvSpPr>
        <p:spPr/>
        <p:txBody>
          <a:bodyPr/>
          <a:lstStyle/>
          <a:p>
            <a:r>
              <a:rPr lang="en-US" i="1" dirty="0"/>
              <a:t>Notional</a:t>
            </a:r>
            <a:r>
              <a:rPr lang="en-US" dirty="0"/>
              <a:t> CEBAF &amp; upgrade schedule (FY24 – FY42)</a:t>
            </a:r>
          </a:p>
        </p:txBody>
      </p:sp>
      <p:sp>
        <p:nvSpPr>
          <p:cNvPr id="3" name="Content Placeholder 2">
            <a:extLst>
              <a:ext uri="{FF2B5EF4-FFF2-40B4-BE49-F238E27FC236}">
                <a16:creationId xmlns:a16="http://schemas.microsoft.com/office/drawing/2014/main" id="{F8BAF180-C91B-F9BF-12E0-08446AE0D592}"/>
              </a:ext>
            </a:extLst>
          </p:cNvPr>
          <p:cNvSpPr>
            <a:spLocks noGrp="1"/>
          </p:cNvSpPr>
          <p:nvPr>
            <p:ph idx="1"/>
          </p:nvPr>
        </p:nvSpPr>
        <p:spPr>
          <a:xfrm>
            <a:off x="347563" y="960652"/>
            <a:ext cx="11372771" cy="1331286"/>
          </a:xfrm>
        </p:spPr>
        <p:txBody>
          <a:bodyPr>
            <a:normAutofit fontScale="70000" lnSpcReduction="20000"/>
          </a:bodyPr>
          <a:lstStyle/>
          <a:p>
            <a:r>
              <a:rPr lang="en-US" dirty="0"/>
              <a:t>Accelerator team </a:t>
            </a:r>
            <a:r>
              <a:rPr lang="en-US" sz="2400" dirty="0"/>
              <a:t>has</a:t>
            </a:r>
            <a:r>
              <a:rPr lang="en-US" dirty="0"/>
              <a:t> worked up an early schedule and cost estimate</a:t>
            </a:r>
          </a:p>
          <a:p>
            <a:pPr lvl="1">
              <a:lnSpc>
                <a:spcPct val="120000"/>
              </a:lnSpc>
            </a:pPr>
            <a:r>
              <a:rPr lang="en-US" dirty="0"/>
              <a:t>Schedule assumptions based on a notional timing of when funds might be available (near EIC ramp down based on EIC V3 profile)</a:t>
            </a:r>
          </a:p>
          <a:p>
            <a:pPr lvl="1">
              <a:lnSpc>
                <a:spcPct val="120000"/>
              </a:lnSpc>
            </a:pPr>
            <a:r>
              <a:rPr lang="en-US" dirty="0"/>
              <a:t>For completeness, Moller and </a:t>
            </a:r>
            <a:r>
              <a:rPr lang="en-US" dirty="0" err="1"/>
              <a:t>SoLID</a:t>
            </a:r>
            <a:r>
              <a:rPr lang="en-US" dirty="0"/>
              <a:t> (part of 12 GeV program) are shown; positron source dev shown</a:t>
            </a:r>
          </a:p>
        </p:txBody>
      </p:sp>
      <p:sp>
        <p:nvSpPr>
          <p:cNvPr id="5" name="TextBox 4">
            <a:extLst>
              <a:ext uri="{FF2B5EF4-FFF2-40B4-BE49-F238E27FC236}">
                <a16:creationId xmlns:a16="http://schemas.microsoft.com/office/drawing/2014/main" id="{C3B53104-0345-430E-D8DE-9F7C7514F051}"/>
              </a:ext>
            </a:extLst>
          </p:cNvPr>
          <p:cNvSpPr txBox="1"/>
          <p:nvPr/>
        </p:nvSpPr>
        <p:spPr>
          <a:xfrm>
            <a:off x="1699596" y="5717344"/>
            <a:ext cx="8494633" cy="978729"/>
          </a:xfrm>
          <a:prstGeom prst="rect">
            <a:avLst/>
          </a:prstGeom>
          <a:noFill/>
        </p:spPr>
        <p:txBody>
          <a:bodyPr wrap="none" rtlCol="0">
            <a:spAutoFit/>
          </a:bodyPr>
          <a:lstStyle/>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FY23 $$</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Phase 1: tie LERF to CEBAF &amp; injector for e+		$101M ($78M – $152M)	</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Phase 2: High Energy Upgrade (includes FFAs)		$244M ($188M – $366M)</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Total cost (Class 4 estimate)			$345M ($265M – $517M)</a:t>
            </a:r>
          </a:p>
        </p:txBody>
      </p:sp>
      <p:graphicFrame>
        <p:nvGraphicFramePr>
          <p:cNvPr id="6" name="Table 4">
            <a:extLst>
              <a:ext uri="{FF2B5EF4-FFF2-40B4-BE49-F238E27FC236}">
                <a16:creationId xmlns:a16="http://schemas.microsoft.com/office/drawing/2014/main" id="{560CA62C-4514-680A-2DCF-ACA348584C75}"/>
              </a:ext>
            </a:extLst>
          </p:cNvPr>
          <p:cNvGraphicFramePr>
            <a:graphicFrameLocks noGrp="1"/>
          </p:cNvGraphicFramePr>
          <p:nvPr/>
        </p:nvGraphicFramePr>
        <p:xfrm>
          <a:off x="1060862" y="2379633"/>
          <a:ext cx="10070276" cy="3352800"/>
        </p:xfrm>
        <a:graphic>
          <a:graphicData uri="http://schemas.openxmlformats.org/drawingml/2006/table">
            <a:tbl>
              <a:tblPr firstRow="1" bandRow="1">
                <a:tableStyleId>{5C22544A-7EE6-4342-B048-85BDC9FD1C3A}</a:tableStyleId>
              </a:tblPr>
              <a:tblGrid>
                <a:gridCol w="1840676">
                  <a:extLst>
                    <a:ext uri="{9D8B030D-6E8A-4147-A177-3AD203B41FA5}">
                      <a16:colId xmlns:a16="http://schemas.microsoft.com/office/drawing/2014/main" val="1995675823"/>
                    </a:ext>
                  </a:extLst>
                </a:gridCol>
                <a:gridCol w="457200">
                  <a:extLst>
                    <a:ext uri="{9D8B030D-6E8A-4147-A177-3AD203B41FA5}">
                      <a16:colId xmlns:a16="http://schemas.microsoft.com/office/drawing/2014/main" val="624156866"/>
                    </a:ext>
                  </a:extLst>
                </a:gridCol>
                <a:gridCol w="457200">
                  <a:extLst>
                    <a:ext uri="{9D8B030D-6E8A-4147-A177-3AD203B41FA5}">
                      <a16:colId xmlns:a16="http://schemas.microsoft.com/office/drawing/2014/main" val="3162652494"/>
                    </a:ext>
                  </a:extLst>
                </a:gridCol>
                <a:gridCol w="457200">
                  <a:extLst>
                    <a:ext uri="{9D8B030D-6E8A-4147-A177-3AD203B41FA5}">
                      <a16:colId xmlns:a16="http://schemas.microsoft.com/office/drawing/2014/main" val="2353217236"/>
                    </a:ext>
                  </a:extLst>
                </a:gridCol>
                <a:gridCol w="457200">
                  <a:extLst>
                    <a:ext uri="{9D8B030D-6E8A-4147-A177-3AD203B41FA5}">
                      <a16:colId xmlns:a16="http://schemas.microsoft.com/office/drawing/2014/main" val="937287538"/>
                    </a:ext>
                  </a:extLst>
                </a:gridCol>
                <a:gridCol w="457200">
                  <a:extLst>
                    <a:ext uri="{9D8B030D-6E8A-4147-A177-3AD203B41FA5}">
                      <a16:colId xmlns:a16="http://schemas.microsoft.com/office/drawing/2014/main" val="1122153789"/>
                    </a:ext>
                  </a:extLst>
                </a:gridCol>
                <a:gridCol w="457200">
                  <a:extLst>
                    <a:ext uri="{9D8B030D-6E8A-4147-A177-3AD203B41FA5}">
                      <a16:colId xmlns:a16="http://schemas.microsoft.com/office/drawing/2014/main" val="367475693"/>
                    </a:ext>
                  </a:extLst>
                </a:gridCol>
                <a:gridCol w="457200">
                  <a:extLst>
                    <a:ext uri="{9D8B030D-6E8A-4147-A177-3AD203B41FA5}">
                      <a16:colId xmlns:a16="http://schemas.microsoft.com/office/drawing/2014/main" val="3011745585"/>
                    </a:ext>
                  </a:extLst>
                </a:gridCol>
                <a:gridCol w="457200">
                  <a:extLst>
                    <a:ext uri="{9D8B030D-6E8A-4147-A177-3AD203B41FA5}">
                      <a16:colId xmlns:a16="http://schemas.microsoft.com/office/drawing/2014/main" val="4240605939"/>
                    </a:ext>
                  </a:extLst>
                </a:gridCol>
                <a:gridCol w="457200">
                  <a:extLst>
                    <a:ext uri="{9D8B030D-6E8A-4147-A177-3AD203B41FA5}">
                      <a16:colId xmlns:a16="http://schemas.microsoft.com/office/drawing/2014/main" val="1855651178"/>
                    </a:ext>
                  </a:extLst>
                </a:gridCol>
                <a:gridCol w="457200">
                  <a:extLst>
                    <a:ext uri="{9D8B030D-6E8A-4147-A177-3AD203B41FA5}">
                      <a16:colId xmlns:a16="http://schemas.microsoft.com/office/drawing/2014/main" val="4205192120"/>
                    </a:ext>
                  </a:extLst>
                </a:gridCol>
                <a:gridCol w="457200">
                  <a:extLst>
                    <a:ext uri="{9D8B030D-6E8A-4147-A177-3AD203B41FA5}">
                      <a16:colId xmlns:a16="http://schemas.microsoft.com/office/drawing/2014/main" val="1997301830"/>
                    </a:ext>
                  </a:extLst>
                </a:gridCol>
                <a:gridCol w="457200">
                  <a:extLst>
                    <a:ext uri="{9D8B030D-6E8A-4147-A177-3AD203B41FA5}">
                      <a16:colId xmlns:a16="http://schemas.microsoft.com/office/drawing/2014/main" val="523631925"/>
                    </a:ext>
                  </a:extLst>
                </a:gridCol>
                <a:gridCol w="457200">
                  <a:extLst>
                    <a:ext uri="{9D8B030D-6E8A-4147-A177-3AD203B41FA5}">
                      <a16:colId xmlns:a16="http://schemas.microsoft.com/office/drawing/2014/main" val="3895438047"/>
                    </a:ext>
                  </a:extLst>
                </a:gridCol>
                <a:gridCol w="457200">
                  <a:extLst>
                    <a:ext uri="{9D8B030D-6E8A-4147-A177-3AD203B41FA5}">
                      <a16:colId xmlns:a16="http://schemas.microsoft.com/office/drawing/2014/main" val="87994276"/>
                    </a:ext>
                  </a:extLst>
                </a:gridCol>
                <a:gridCol w="457200">
                  <a:extLst>
                    <a:ext uri="{9D8B030D-6E8A-4147-A177-3AD203B41FA5}">
                      <a16:colId xmlns:a16="http://schemas.microsoft.com/office/drawing/2014/main" val="3896295364"/>
                    </a:ext>
                  </a:extLst>
                </a:gridCol>
                <a:gridCol w="457200">
                  <a:extLst>
                    <a:ext uri="{9D8B030D-6E8A-4147-A177-3AD203B41FA5}">
                      <a16:colId xmlns:a16="http://schemas.microsoft.com/office/drawing/2014/main" val="1463877511"/>
                    </a:ext>
                  </a:extLst>
                </a:gridCol>
                <a:gridCol w="457200">
                  <a:extLst>
                    <a:ext uri="{9D8B030D-6E8A-4147-A177-3AD203B41FA5}">
                      <a16:colId xmlns:a16="http://schemas.microsoft.com/office/drawing/2014/main" val="3743997216"/>
                    </a:ext>
                  </a:extLst>
                </a:gridCol>
                <a:gridCol w="457200">
                  <a:extLst>
                    <a:ext uri="{9D8B030D-6E8A-4147-A177-3AD203B41FA5}">
                      <a16:colId xmlns:a16="http://schemas.microsoft.com/office/drawing/2014/main" val="3254527789"/>
                    </a:ext>
                  </a:extLst>
                </a:gridCol>
              </a:tblGrid>
              <a:tr h="285423">
                <a:tc>
                  <a:txBody>
                    <a:bodyPr/>
                    <a:lstStyle/>
                    <a:p>
                      <a:pPr algn="ctr"/>
                      <a:r>
                        <a:rPr lang="en-US" sz="1400" dirty="0"/>
                        <a:t>Activities</a:t>
                      </a:r>
                    </a:p>
                  </a:txBody>
                  <a:tcPr/>
                </a:tc>
                <a:tc gridSpan="18">
                  <a:txBody>
                    <a:bodyPr/>
                    <a:lstStyle/>
                    <a:p>
                      <a:pPr algn="ctr"/>
                      <a:r>
                        <a:rPr lang="en-US" sz="1400" dirty="0"/>
                        <a:t>Fiscal Year</a:t>
                      </a:r>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2243301318"/>
                  </a:ext>
                </a:extLst>
              </a:tr>
              <a:tr h="285423">
                <a:tc>
                  <a:txBody>
                    <a:bodyPr/>
                    <a:lstStyle/>
                    <a:p>
                      <a:endParaRPr lang="en-US" sz="1400" dirty="0"/>
                    </a:p>
                  </a:txBody>
                  <a:tcPr/>
                </a:tc>
                <a:tc>
                  <a:txBody>
                    <a:bodyPr/>
                    <a:lstStyle/>
                    <a:p>
                      <a:r>
                        <a:rPr lang="en-US" sz="1400" dirty="0"/>
                        <a:t>24</a:t>
                      </a:r>
                    </a:p>
                  </a:txBody>
                  <a:tcPr/>
                </a:tc>
                <a:tc>
                  <a:txBody>
                    <a:bodyPr/>
                    <a:lstStyle/>
                    <a:p>
                      <a:r>
                        <a:rPr lang="en-US" sz="1400" dirty="0"/>
                        <a:t>25</a:t>
                      </a:r>
                    </a:p>
                  </a:txBody>
                  <a:tcPr/>
                </a:tc>
                <a:tc>
                  <a:txBody>
                    <a:bodyPr/>
                    <a:lstStyle/>
                    <a:p>
                      <a:r>
                        <a:rPr lang="en-US" sz="1400" dirty="0"/>
                        <a:t>26</a:t>
                      </a:r>
                    </a:p>
                  </a:txBody>
                  <a:tcPr/>
                </a:tc>
                <a:tc>
                  <a:txBody>
                    <a:bodyPr/>
                    <a:lstStyle/>
                    <a:p>
                      <a:r>
                        <a:rPr lang="en-US" sz="1400" dirty="0"/>
                        <a:t>27</a:t>
                      </a:r>
                    </a:p>
                  </a:txBody>
                  <a:tcPr/>
                </a:tc>
                <a:tc>
                  <a:txBody>
                    <a:bodyPr/>
                    <a:lstStyle/>
                    <a:p>
                      <a:r>
                        <a:rPr lang="en-US" sz="1400" dirty="0"/>
                        <a:t>28</a:t>
                      </a:r>
                    </a:p>
                  </a:txBody>
                  <a:tcPr/>
                </a:tc>
                <a:tc>
                  <a:txBody>
                    <a:bodyPr/>
                    <a:lstStyle/>
                    <a:p>
                      <a:r>
                        <a:rPr lang="en-US" sz="1400" dirty="0"/>
                        <a:t>29</a:t>
                      </a:r>
                    </a:p>
                  </a:txBody>
                  <a:tcPr/>
                </a:tc>
                <a:tc>
                  <a:txBody>
                    <a:bodyPr/>
                    <a:lstStyle/>
                    <a:p>
                      <a:r>
                        <a:rPr lang="en-US" sz="1400" dirty="0"/>
                        <a:t>30</a:t>
                      </a:r>
                    </a:p>
                  </a:txBody>
                  <a:tcPr/>
                </a:tc>
                <a:tc>
                  <a:txBody>
                    <a:bodyPr/>
                    <a:lstStyle/>
                    <a:p>
                      <a:r>
                        <a:rPr lang="en-US" sz="1400" dirty="0"/>
                        <a:t>31</a:t>
                      </a:r>
                    </a:p>
                  </a:txBody>
                  <a:tcPr/>
                </a:tc>
                <a:tc>
                  <a:txBody>
                    <a:bodyPr/>
                    <a:lstStyle/>
                    <a:p>
                      <a:r>
                        <a:rPr lang="en-US" sz="1400" dirty="0"/>
                        <a:t>32</a:t>
                      </a:r>
                    </a:p>
                  </a:txBody>
                  <a:tcPr/>
                </a:tc>
                <a:tc>
                  <a:txBody>
                    <a:bodyPr/>
                    <a:lstStyle/>
                    <a:p>
                      <a:r>
                        <a:rPr lang="en-US" sz="1400" dirty="0"/>
                        <a:t>33</a:t>
                      </a:r>
                    </a:p>
                  </a:txBody>
                  <a:tcPr/>
                </a:tc>
                <a:tc>
                  <a:txBody>
                    <a:bodyPr/>
                    <a:lstStyle/>
                    <a:p>
                      <a:r>
                        <a:rPr lang="en-US" sz="1400" dirty="0"/>
                        <a:t>34</a:t>
                      </a:r>
                    </a:p>
                  </a:txBody>
                  <a:tcPr/>
                </a:tc>
                <a:tc>
                  <a:txBody>
                    <a:bodyPr/>
                    <a:lstStyle/>
                    <a:p>
                      <a:r>
                        <a:rPr lang="en-US" sz="1400" dirty="0"/>
                        <a:t>35</a:t>
                      </a:r>
                    </a:p>
                  </a:txBody>
                  <a:tcPr/>
                </a:tc>
                <a:tc>
                  <a:txBody>
                    <a:bodyPr/>
                    <a:lstStyle/>
                    <a:p>
                      <a:r>
                        <a:rPr lang="en-US" sz="1400" dirty="0"/>
                        <a:t>36</a:t>
                      </a:r>
                    </a:p>
                  </a:txBody>
                  <a:tcPr/>
                </a:tc>
                <a:tc>
                  <a:txBody>
                    <a:bodyPr/>
                    <a:lstStyle/>
                    <a:p>
                      <a:r>
                        <a:rPr lang="en-US" sz="1400" dirty="0"/>
                        <a:t>37</a:t>
                      </a:r>
                    </a:p>
                  </a:txBody>
                  <a:tcPr/>
                </a:tc>
                <a:tc>
                  <a:txBody>
                    <a:bodyPr/>
                    <a:lstStyle/>
                    <a:p>
                      <a:r>
                        <a:rPr lang="en-US" sz="1400" dirty="0"/>
                        <a:t>38</a:t>
                      </a:r>
                    </a:p>
                  </a:txBody>
                  <a:tcPr/>
                </a:tc>
                <a:tc>
                  <a:txBody>
                    <a:bodyPr/>
                    <a:lstStyle/>
                    <a:p>
                      <a:r>
                        <a:rPr lang="en-US" sz="1400" dirty="0"/>
                        <a:t>39</a:t>
                      </a:r>
                    </a:p>
                  </a:txBody>
                  <a:tcPr/>
                </a:tc>
                <a:tc>
                  <a:txBody>
                    <a:bodyPr/>
                    <a:lstStyle/>
                    <a:p>
                      <a:r>
                        <a:rPr lang="en-US" sz="1400" dirty="0"/>
                        <a:t>40</a:t>
                      </a:r>
                    </a:p>
                  </a:txBody>
                  <a:tcPr/>
                </a:tc>
                <a:tc>
                  <a:txBody>
                    <a:bodyPr/>
                    <a:lstStyle/>
                    <a:p>
                      <a:r>
                        <a:rPr lang="en-US" sz="1400" dirty="0"/>
                        <a:t>41</a:t>
                      </a:r>
                    </a:p>
                  </a:txBody>
                  <a:tcPr/>
                </a:tc>
                <a:extLst>
                  <a:ext uri="{0D108BD9-81ED-4DB2-BD59-A6C34878D82A}">
                    <a16:rowId xmlns:a16="http://schemas.microsoft.com/office/drawing/2014/main" val="4030617367"/>
                  </a:ext>
                </a:extLst>
              </a:tr>
              <a:tr h="285423">
                <a:tc>
                  <a:txBody>
                    <a:bodyPr/>
                    <a:lstStyle/>
                    <a:p>
                      <a:r>
                        <a:rPr lang="en-US" sz="1400" dirty="0">
                          <a:solidFill>
                            <a:schemeClr val="bg1">
                              <a:lumMod val="50000"/>
                            </a:schemeClr>
                          </a:solidFill>
                        </a:rPr>
                        <a:t>Moller (413.3B)</a:t>
                      </a:r>
                    </a:p>
                  </a:txBody>
                  <a:tcPr/>
                </a:tc>
                <a:tc>
                  <a:txBody>
                    <a:bodyPr/>
                    <a:lstStyle/>
                    <a:p>
                      <a:endParaRPr lang="en-US" sz="1400" dirty="0"/>
                    </a:p>
                  </a:txBody>
                  <a:tcPr>
                    <a:solidFill>
                      <a:schemeClr val="tx2">
                        <a:lumMod val="20000"/>
                        <a:lumOff val="80000"/>
                      </a:schemeClr>
                    </a:solidFill>
                  </a:tcPr>
                </a:tc>
                <a:tc>
                  <a:txBody>
                    <a:bodyPr/>
                    <a:lstStyle/>
                    <a:p>
                      <a:endParaRPr lang="en-US" sz="1400" dirty="0"/>
                    </a:p>
                  </a:txBody>
                  <a:tcPr>
                    <a:solidFill>
                      <a:schemeClr val="tx2">
                        <a:lumMod val="20000"/>
                        <a:lumOff val="80000"/>
                      </a:schemeClr>
                    </a:solidFill>
                  </a:tcPr>
                </a:tc>
                <a:tc>
                  <a:txBody>
                    <a:bodyPr/>
                    <a:lstStyle/>
                    <a:p>
                      <a:endParaRPr lang="en-US" sz="1400" dirty="0"/>
                    </a:p>
                  </a:txBody>
                  <a:tcPr>
                    <a:solidFill>
                      <a:schemeClr val="tx2">
                        <a:lumMod val="20000"/>
                        <a:lumOff val="80000"/>
                      </a:schemeClr>
                    </a:solidFill>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402045177"/>
                  </a:ext>
                </a:extLst>
              </a:tr>
              <a:tr h="285423">
                <a:tc>
                  <a:txBody>
                    <a:bodyPr/>
                    <a:lstStyle/>
                    <a:p>
                      <a:r>
                        <a:rPr lang="en-US" sz="1400" dirty="0" err="1">
                          <a:solidFill>
                            <a:schemeClr val="bg1">
                              <a:lumMod val="50000"/>
                            </a:schemeClr>
                          </a:solidFill>
                        </a:rPr>
                        <a:t>SoLID</a:t>
                      </a:r>
                      <a:r>
                        <a:rPr lang="en-US" sz="1400" dirty="0">
                          <a:solidFill>
                            <a:schemeClr val="bg1">
                              <a:lumMod val="50000"/>
                            </a:schemeClr>
                          </a:solidFill>
                        </a:rPr>
                        <a:t> (science rev)</a:t>
                      </a:r>
                    </a:p>
                  </a:txBody>
                  <a:tcPr/>
                </a:tc>
                <a:tc>
                  <a:txBody>
                    <a:bodyPr/>
                    <a:lstStyle/>
                    <a:p>
                      <a:endParaRPr lang="en-US" sz="1400" dirty="0"/>
                    </a:p>
                  </a:txBody>
                  <a:tcPr>
                    <a:solidFill>
                      <a:schemeClr val="tx2">
                        <a:lumMod val="40000"/>
                        <a:lumOff val="60000"/>
                      </a:schemeClr>
                    </a:solidFill>
                  </a:tcPr>
                </a:tc>
                <a:tc>
                  <a:txBody>
                    <a:bodyPr/>
                    <a:lstStyle/>
                    <a:p>
                      <a:endParaRPr lang="en-US" sz="1400" dirty="0"/>
                    </a:p>
                  </a:txBody>
                  <a:tcPr>
                    <a:solidFill>
                      <a:schemeClr val="tx2">
                        <a:lumMod val="40000"/>
                        <a:lumOff val="60000"/>
                      </a:schemeClr>
                    </a:solidFill>
                  </a:tcPr>
                </a:tc>
                <a:tc>
                  <a:txBody>
                    <a:bodyPr/>
                    <a:lstStyle/>
                    <a:p>
                      <a:endParaRPr lang="en-US" sz="1400" dirty="0"/>
                    </a:p>
                  </a:txBody>
                  <a:tcPr>
                    <a:solidFill>
                      <a:schemeClr val="tx2">
                        <a:lumMod val="40000"/>
                        <a:lumOff val="60000"/>
                      </a:schemeClr>
                    </a:solidFill>
                  </a:tcPr>
                </a:tc>
                <a:tc>
                  <a:txBody>
                    <a:bodyPr/>
                    <a:lstStyle/>
                    <a:p>
                      <a:endParaRPr lang="en-US" sz="1400" dirty="0"/>
                    </a:p>
                  </a:txBody>
                  <a:tcPr>
                    <a:solidFill>
                      <a:schemeClr val="tx2">
                        <a:lumMod val="40000"/>
                        <a:lumOff val="60000"/>
                      </a:schemeClr>
                    </a:solidFill>
                  </a:tcPr>
                </a:tc>
                <a:tc>
                  <a:txBody>
                    <a:bodyPr/>
                    <a:lstStyle/>
                    <a:p>
                      <a:endParaRPr lang="en-US" sz="1400" dirty="0"/>
                    </a:p>
                  </a:txBody>
                  <a:tcPr>
                    <a:solidFill>
                      <a:schemeClr val="tx2">
                        <a:lumMod val="40000"/>
                        <a:lumOff val="60000"/>
                      </a:schemeClr>
                    </a:solidFill>
                  </a:tcPr>
                </a:tc>
                <a:tc>
                  <a:txBody>
                    <a:bodyPr/>
                    <a:lstStyle/>
                    <a:p>
                      <a:endParaRPr lang="en-US" sz="1400" dirty="0"/>
                    </a:p>
                  </a:txBody>
                  <a:tcPr>
                    <a:solidFill>
                      <a:schemeClr val="tx2">
                        <a:lumMod val="40000"/>
                        <a:lumOff val="60000"/>
                      </a:schemeClr>
                    </a:solidFill>
                  </a:tcPr>
                </a:tc>
                <a:tc>
                  <a:txBody>
                    <a:bodyPr/>
                    <a:lstStyle/>
                    <a:p>
                      <a:endParaRPr lang="en-US" sz="1400" dirty="0"/>
                    </a:p>
                  </a:txBody>
                  <a:tcPr>
                    <a:solidFill>
                      <a:schemeClr val="tx2">
                        <a:lumMod val="40000"/>
                        <a:lumOff val="60000"/>
                      </a:schemeClr>
                    </a:solidFill>
                  </a:tcPr>
                </a:tc>
                <a:tc>
                  <a:txBody>
                    <a:bodyPr/>
                    <a:lstStyle/>
                    <a:p>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2007096935"/>
                  </a:ext>
                </a:extLst>
              </a:tr>
              <a:tr h="285423">
                <a:tc>
                  <a:txBody>
                    <a:bodyPr/>
                    <a:lstStyle/>
                    <a:p>
                      <a:r>
                        <a:rPr lang="en-US" sz="1400" dirty="0">
                          <a:solidFill>
                            <a:schemeClr val="bg1">
                              <a:lumMod val="50000"/>
                            </a:schemeClr>
                          </a:solidFill>
                        </a:rPr>
                        <a:t>Positron Source Dev</a:t>
                      </a:r>
                    </a:p>
                  </a:txBody>
                  <a:tcPr/>
                </a:tc>
                <a:tc>
                  <a:txBody>
                    <a:bodyPr/>
                    <a:lstStyle/>
                    <a:p>
                      <a:endParaRPr lang="en-US" sz="1400" dirty="0"/>
                    </a:p>
                  </a:txBody>
                  <a:tcPr>
                    <a:solidFill>
                      <a:schemeClr val="accent2">
                        <a:lumMod val="75000"/>
                      </a:schemeClr>
                    </a:solidFill>
                  </a:tcPr>
                </a:tc>
                <a:tc>
                  <a:txBody>
                    <a:bodyPr/>
                    <a:lstStyle/>
                    <a:p>
                      <a:endParaRPr lang="en-US" sz="1400" dirty="0"/>
                    </a:p>
                  </a:txBody>
                  <a:tcPr>
                    <a:solidFill>
                      <a:schemeClr val="accent2">
                        <a:lumMod val="75000"/>
                      </a:schemeClr>
                    </a:solidFill>
                  </a:tcPr>
                </a:tc>
                <a:tc>
                  <a:txBody>
                    <a:bodyPr/>
                    <a:lstStyle/>
                    <a:p>
                      <a:endParaRPr lang="en-US" sz="1400" dirty="0"/>
                    </a:p>
                  </a:txBody>
                  <a:tcPr>
                    <a:solidFill>
                      <a:schemeClr val="accent2">
                        <a:lumMod val="75000"/>
                      </a:schemeClr>
                    </a:solidFill>
                  </a:tcPr>
                </a:tc>
                <a:tc>
                  <a:txBody>
                    <a:bodyPr/>
                    <a:lstStyle/>
                    <a:p>
                      <a:endParaRPr lang="en-US" sz="1400" dirty="0"/>
                    </a:p>
                  </a:txBody>
                  <a:tcPr>
                    <a:solidFill>
                      <a:schemeClr val="accent2">
                        <a:lumMod val="75000"/>
                      </a:schemeClr>
                    </a:solidFill>
                  </a:tcPr>
                </a:tc>
                <a:tc>
                  <a:txBody>
                    <a:bodyPr/>
                    <a:lstStyle/>
                    <a:p>
                      <a:endParaRPr lang="en-US" sz="1400" dirty="0"/>
                    </a:p>
                  </a:txBody>
                  <a:tcPr>
                    <a:solidFill>
                      <a:schemeClr val="accent2">
                        <a:lumMod val="75000"/>
                      </a:schemeClr>
                    </a:solidFill>
                  </a:tcPr>
                </a:tc>
                <a:tc>
                  <a:txBody>
                    <a:bodyPr/>
                    <a:lstStyle/>
                    <a:p>
                      <a:endParaRPr lang="en-US" sz="1400" dirty="0"/>
                    </a:p>
                  </a:txBody>
                  <a:tcPr>
                    <a:solidFill>
                      <a:schemeClr val="accent2">
                        <a:lumMod val="75000"/>
                      </a:schemeClr>
                    </a:solidFill>
                  </a:tcPr>
                </a:tc>
                <a:tc>
                  <a:txBody>
                    <a:bodyPr/>
                    <a:lstStyle/>
                    <a:p>
                      <a:endParaRPr lang="en-US" sz="1400" dirty="0"/>
                    </a:p>
                  </a:txBody>
                  <a:tcPr>
                    <a:solidFill>
                      <a:schemeClr val="accent2">
                        <a:lumMod val="75000"/>
                      </a:schemeClr>
                    </a:solidFill>
                  </a:tcPr>
                </a:tc>
                <a:tc>
                  <a:txBody>
                    <a:bodyPr/>
                    <a:lstStyle/>
                    <a:p>
                      <a:endParaRPr lang="en-US" sz="1400" dirty="0"/>
                    </a:p>
                  </a:txBody>
                  <a:tcPr>
                    <a:solidFill>
                      <a:schemeClr val="accent2">
                        <a:lumMod val="75000"/>
                      </a:schemeClr>
                    </a:solidFill>
                  </a:tcPr>
                </a:tc>
                <a:tc>
                  <a:txBody>
                    <a:bodyPr/>
                    <a:lstStyle/>
                    <a:p>
                      <a:endParaRPr lang="en-US" sz="1400" dirty="0"/>
                    </a:p>
                  </a:txBody>
                  <a:tcPr>
                    <a:solidFill>
                      <a:schemeClr val="accent2">
                        <a:lumMod val="75000"/>
                      </a:schemeClr>
                    </a:solidFill>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785973758"/>
                  </a:ext>
                </a:extLst>
              </a:tr>
              <a:tr h="285423">
                <a:tc>
                  <a:txBody>
                    <a:bodyPr/>
                    <a:lstStyle/>
                    <a:p>
                      <a:r>
                        <a:rPr lang="en-US" sz="1400" dirty="0"/>
                        <a:t>Pre-Project Dev</a:t>
                      </a:r>
                    </a:p>
                  </a:txBody>
                  <a:tcPr/>
                </a:tc>
                <a:tc>
                  <a:txBody>
                    <a:bodyPr/>
                    <a:lstStyle/>
                    <a:p>
                      <a:endParaRPr lang="en-US" sz="1400" dirty="0"/>
                    </a:p>
                  </a:txBody>
                  <a:tcPr>
                    <a:solidFill>
                      <a:schemeClr val="accent3">
                        <a:lumMod val="20000"/>
                        <a:lumOff val="80000"/>
                      </a:schemeClr>
                    </a:solidFill>
                  </a:tcPr>
                </a:tc>
                <a:tc>
                  <a:txBody>
                    <a:bodyPr/>
                    <a:lstStyle/>
                    <a:p>
                      <a:endParaRPr lang="en-US" sz="1400" dirty="0"/>
                    </a:p>
                  </a:txBody>
                  <a:tcPr>
                    <a:solidFill>
                      <a:schemeClr val="accent3">
                        <a:lumMod val="20000"/>
                        <a:lumOff val="80000"/>
                      </a:schemeClr>
                    </a:solidFill>
                  </a:tcPr>
                </a:tc>
                <a:tc>
                  <a:txBody>
                    <a:bodyPr/>
                    <a:lstStyle/>
                    <a:p>
                      <a:endParaRPr lang="en-US" sz="1400" dirty="0"/>
                    </a:p>
                  </a:txBody>
                  <a:tcPr>
                    <a:solidFill>
                      <a:schemeClr val="accent3">
                        <a:lumMod val="20000"/>
                        <a:lumOff val="80000"/>
                      </a:schemeClr>
                    </a:solidFill>
                  </a:tcPr>
                </a:tc>
                <a:tc>
                  <a:txBody>
                    <a:bodyPr/>
                    <a:lstStyle/>
                    <a:p>
                      <a:endParaRPr lang="en-US" sz="1400" dirty="0"/>
                    </a:p>
                  </a:txBody>
                  <a:tcPr>
                    <a:solidFill>
                      <a:schemeClr val="accent3">
                        <a:lumMod val="60000"/>
                        <a:lumOff val="40000"/>
                      </a:schemeClr>
                    </a:solidFill>
                  </a:tcPr>
                </a:tc>
                <a:tc>
                  <a:txBody>
                    <a:bodyPr/>
                    <a:lstStyle/>
                    <a:p>
                      <a:endParaRPr lang="en-US" sz="1400" dirty="0"/>
                    </a:p>
                  </a:txBody>
                  <a:tcPr>
                    <a:solidFill>
                      <a:schemeClr val="accent3">
                        <a:lumMod val="60000"/>
                        <a:lumOff val="40000"/>
                      </a:schemeClr>
                    </a:solidFill>
                  </a:tcPr>
                </a:tc>
                <a:tc>
                  <a:txBody>
                    <a:bodyPr/>
                    <a:lstStyle/>
                    <a:p>
                      <a:endParaRPr lang="en-US" sz="1400" dirty="0"/>
                    </a:p>
                  </a:txBody>
                  <a:tcPr>
                    <a:solidFill>
                      <a:schemeClr val="accent3">
                        <a:lumMod val="60000"/>
                        <a:lumOff val="40000"/>
                      </a:schemeClr>
                    </a:solidFill>
                  </a:tcPr>
                </a:tc>
                <a:tc>
                  <a:txBody>
                    <a:bodyPr/>
                    <a:lstStyle/>
                    <a:p>
                      <a:endParaRPr lang="en-US" sz="1400" dirty="0"/>
                    </a:p>
                  </a:txBody>
                  <a:tcPr>
                    <a:solidFill>
                      <a:schemeClr val="accent3">
                        <a:lumMod val="60000"/>
                        <a:lumOff val="40000"/>
                      </a:schemeClr>
                    </a:solidFill>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2388892377"/>
                  </a:ext>
                </a:extLst>
              </a:tr>
              <a:tr h="285423">
                <a:tc>
                  <a:txBody>
                    <a:bodyPr/>
                    <a:lstStyle/>
                    <a:p>
                      <a:r>
                        <a:rPr lang="en-US" sz="1400" dirty="0"/>
                        <a:t>Upgrade Phase 1</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endParaRPr lang="en-US" sz="1400" dirty="0"/>
                    </a:p>
                  </a:txBody>
                  <a:tcPr>
                    <a:solidFill>
                      <a:schemeClr val="accent1">
                        <a:lumMod val="75000"/>
                      </a:schemeClr>
                    </a:solidFill>
                  </a:tcPr>
                </a:tc>
                <a:tc>
                  <a:txBody>
                    <a:bodyPr/>
                    <a:lstStyle/>
                    <a:p>
                      <a:endParaRPr lang="en-US" sz="1400" dirty="0"/>
                    </a:p>
                  </a:txBody>
                  <a:tcPr>
                    <a:solidFill>
                      <a:schemeClr val="accent1">
                        <a:lumMod val="75000"/>
                      </a:schemeClr>
                    </a:solidFill>
                  </a:tcPr>
                </a:tc>
                <a:tc>
                  <a:txBody>
                    <a:bodyPr/>
                    <a:lstStyle/>
                    <a:p>
                      <a:endParaRPr lang="en-US" sz="1400" dirty="0"/>
                    </a:p>
                  </a:txBody>
                  <a:tcPr>
                    <a:solidFill>
                      <a:schemeClr val="accent1">
                        <a:lumMod val="75000"/>
                      </a:schemeClr>
                    </a:solidFill>
                  </a:tcPr>
                </a:tc>
                <a:tc>
                  <a:txBody>
                    <a:bodyPr/>
                    <a:lstStyle/>
                    <a:p>
                      <a:endParaRPr lang="en-US" sz="1400" dirty="0"/>
                    </a:p>
                  </a:txBody>
                  <a:tcPr>
                    <a:solidFill>
                      <a:schemeClr val="accent1">
                        <a:lumMod val="75000"/>
                      </a:schemeClr>
                    </a:solidFill>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2233965354"/>
                  </a:ext>
                </a:extLst>
              </a:tr>
              <a:tr h="285423">
                <a:tc>
                  <a:txBody>
                    <a:bodyPr/>
                    <a:lstStyle/>
                    <a:p>
                      <a:r>
                        <a:rPr lang="en-US" sz="1400" dirty="0"/>
                        <a:t>Transport comm/e+  </a:t>
                      </a:r>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solidFill>
                      <a:srgbClr val="7030A0"/>
                    </a:solidFill>
                  </a:tcPr>
                </a:tc>
                <a:tc>
                  <a:txBody>
                    <a:bodyPr/>
                    <a:lstStyle/>
                    <a:p>
                      <a:endParaRPr lang="en-US" sz="1400" dirty="0"/>
                    </a:p>
                  </a:txBody>
                  <a:tcPr>
                    <a:solidFill>
                      <a:srgbClr val="7030A0"/>
                    </a:solidFill>
                  </a:tcPr>
                </a:tc>
                <a:tc>
                  <a:txBody>
                    <a:bodyPr/>
                    <a:lstStyle/>
                    <a:p>
                      <a:endParaRPr lang="en-US" sz="1400" dirty="0"/>
                    </a:p>
                  </a:txBody>
                  <a:tcPr>
                    <a:solidFill>
                      <a:srgbClr val="7030A0"/>
                    </a:solidFill>
                  </a:tcPr>
                </a:tc>
                <a:tc>
                  <a:txBody>
                    <a:bodyPr/>
                    <a:lstStyle/>
                    <a:p>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592748648"/>
                  </a:ext>
                </a:extLst>
              </a:tr>
              <a:tr h="285423">
                <a:tc>
                  <a:txBody>
                    <a:bodyPr/>
                    <a:lstStyle/>
                    <a:p>
                      <a:r>
                        <a:rPr lang="en-US" sz="1400" dirty="0"/>
                        <a:t>Upgrade Phase 2</a:t>
                      </a:r>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solidFill>
                      <a:schemeClr val="accent4">
                        <a:lumMod val="60000"/>
                        <a:lumOff val="40000"/>
                      </a:schemeClr>
                    </a:solidFill>
                  </a:tcPr>
                </a:tc>
                <a:tc>
                  <a:txBody>
                    <a:bodyPr/>
                    <a:lstStyle/>
                    <a:p>
                      <a:endParaRPr lang="en-US" sz="1400" dirty="0"/>
                    </a:p>
                  </a:txBody>
                  <a:tcPr>
                    <a:solidFill>
                      <a:schemeClr val="accent4">
                        <a:lumMod val="60000"/>
                        <a:lumOff val="40000"/>
                      </a:schemeClr>
                    </a:solidFill>
                  </a:tcPr>
                </a:tc>
                <a:tc>
                  <a:txBody>
                    <a:bodyPr/>
                    <a:lstStyle/>
                    <a:p>
                      <a:endParaRPr lang="en-US" sz="1400" dirty="0"/>
                    </a:p>
                  </a:txBody>
                  <a:tcPr>
                    <a:solidFill>
                      <a:schemeClr val="accent4">
                        <a:lumMod val="60000"/>
                        <a:lumOff val="40000"/>
                      </a:schemeClr>
                    </a:solidFill>
                  </a:tcPr>
                </a:tc>
                <a:tc>
                  <a:txBody>
                    <a:bodyPr/>
                    <a:lstStyle/>
                    <a:p>
                      <a:endParaRPr lang="en-US" sz="1400" dirty="0"/>
                    </a:p>
                  </a:txBody>
                  <a:tcPr>
                    <a:solidFill>
                      <a:schemeClr val="accent4">
                        <a:lumMod val="60000"/>
                        <a:lumOff val="40000"/>
                      </a:schemeClr>
                    </a:solidFill>
                  </a:tcPr>
                </a:tc>
                <a:tc>
                  <a:txBody>
                    <a:bodyPr/>
                    <a:lstStyle/>
                    <a:p>
                      <a:endParaRPr lang="en-US" sz="1400" dirty="0"/>
                    </a:p>
                  </a:txBody>
                  <a:tcPr>
                    <a:solidFill>
                      <a:schemeClr val="accent4">
                        <a:lumMod val="60000"/>
                        <a:lumOff val="40000"/>
                      </a:schemeClr>
                    </a:solidFill>
                  </a:tcPr>
                </a:tc>
                <a:tc>
                  <a:txBody>
                    <a:bodyPr/>
                    <a:lstStyle/>
                    <a:p>
                      <a:endParaRPr lang="en-US" sz="1400" dirty="0"/>
                    </a:p>
                  </a:txBody>
                  <a:tcPr>
                    <a:solidFill>
                      <a:schemeClr val="accent4">
                        <a:lumMod val="60000"/>
                        <a:lumOff val="40000"/>
                      </a:schemeClr>
                    </a:solidFill>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945166328"/>
                  </a:ext>
                </a:extLst>
              </a:tr>
              <a:tr h="285423">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2950785960"/>
                  </a:ext>
                </a:extLst>
              </a:tr>
              <a:tr h="285423">
                <a:tc>
                  <a:txBody>
                    <a:bodyPr/>
                    <a:lstStyle/>
                    <a:p>
                      <a:r>
                        <a:rPr lang="en-US" sz="1400" dirty="0"/>
                        <a:t>CEBAF Up</a:t>
                      </a:r>
                    </a:p>
                  </a:txBody>
                  <a:tcPr/>
                </a:tc>
                <a:tc>
                  <a:txBody>
                    <a:bodyPr/>
                    <a:lstStyle/>
                    <a:p>
                      <a:endParaRPr lang="en-US" sz="1400" dirty="0"/>
                    </a:p>
                  </a:txBody>
                  <a:tcPr>
                    <a:solidFill>
                      <a:srgbClr val="92D050"/>
                    </a:solidFill>
                  </a:tcPr>
                </a:tc>
                <a:tc>
                  <a:txBody>
                    <a:bodyPr/>
                    <a:lstStyle/>
                    <a:p>
                      <a:endParaRPr lang="en-US" sz="1400" dirty="0"/>
                    </a:p>
                  </a:txBody>
                  <a:tcPr>
                    <a:solidFill>
                      <a:srgbClr val="92D050"/>
                    </a:solidFill>
                  </a:tcPr>
                </a:tc>
                <a:tc>
                  <a:txBody>
                    <a:bodyPr/>
                    <a:lstStyle/>
                    <a:p>
                      <a:endParaRPr lang="en-US" sz="1400" dirty="0"/>
                    </a:p>
                  </a:txBody>
                  <a:tcPr>
                    <a:solidFill>
                      <a:srgbClr val="92D050"/>
                    </a:solidFill>
                  </a:tcPr>
                </a:tc>
                <a:tc>
                  <a:txBody>
                    <a:bodyPr/>
                    <a:lstStyle/>
                    <a:p>
                      <a:endParaRPr lang="en-US" sz="1400" dirty="0"/>
                    </a:p>
                  </a:txBody>
                  <a:tcPr>
                    <a:solidFill>
                      <a:srgbClr val="92D050"/>
                    </a:solidFill>
                  </a:tcPr>
                </a:tc>
                <a:tc>
                  <a:txBody>
                    <a:bodyPr/>
                    <a:lstStyle/>
                    <a:p>
                      <a:endParaRPr lang="en-US" sz="1400" dirty="0"/>
                    </a:p>
                  </a:txBody>
                  <a:tcPr>
                    <a:solidFill>
                      <a:srgbClr val="92D050"/>
                    </a:solidFill>
                  </a:tcPr>
                </a:tc>
                <a:tc>
                  <a:txBody>
                    <a:bodyPr/>
                    <a:lstStyle/>
                    <a:p>
                      <a:endParaRPr lang="en-US" sz="1400" dirty="0"/>
                    </a:p>
                  </a:txBody>
                  <a:tcPr>
                    <a:solidFill>
                      <a:srgbClr val="92D050"/>
                    </a:solidFill>
                  </a:tcPr>
                </a:tc>
                <a:tc>
                  <a:txBody>
                    <a:bodyPr/>
                    <a:lstStyle/>
                    <a:p>
                      <a:endParaRPr lang="en-US" sz="1400" dirty="0"/>
                    </a:p>
                  </a:txBody>
                  <a:tcPr>
                    <a:solidFill>
                      <a:srgbClr val="92D050"/>
                    </a:solidFill>
                  </a:tcPr>
                </a:tc>
                <a:tc>
                  <a:txBody>
                    <a:bodyPr/>
                    <a:lstStyle/>
                    <a:p>
                      <a:endParaRPr lang="en-US" sz="1400" dirty="0"/>
                    </a:p>
                  </a:txBody>
                  <a:tcPr>
                    <a:solidFill>
                      <a:srgbClr val="92D050"/>
                    </a:solidFill>
                  </a:tcPr>
                </a:tc>
                <a:tc>
                  <a:txBody>
                    <a:bodyPr/>
                    <a:lstStyle/>
                    <a:p>
                      <a:endParaRPr lang="en-US" sz="1400" dirty="0"/>
                    </a:p>
                  </a:txBody>
                  <a:tcPr>
                    <a:solidFill>
                      <a:srgbClr val="92D050"/>
                    </a:solidFill>
                  </a:tcPr>
                </a:tc>
                <a:tc>
                  <a:txBody>
                    <a:bodyPr/>
                    <a:lstStyle/>
                    <a:p>
                      <a:endParaRPr lang="en-US" sz="1400" dirty="0"/>
                    </a:p>
                  </a:txBody>
                  <a:tcPr/>
                </a:tc>
                <a:tc>
                  <a:txBody>
                    <a:bodyPr/>
                    <a:lstStyle/>
                    <a:p>
                      <a:endParaRPr lang="en-US" sz="1400" dirty="0"/>
                    </a:p>
                  </a:txBody>
                  <a:tcPr/>
                </a:tc>
                <a:tc>
                  <a:txBody>
                    <a:bodyPr/>
                    <a:lstStyle/>
                    <a:p>
                      <a:endParaRPr lang="en-US" sz="1400" dirty="0"/>
                    </a:p>
                  </a:txBody>
                  <a:tcPr>
                    <a:solidFill>
                      <a:srgbClr val="92D050"/>
                    </a:solidFill>
                  </a:tcPr>
                </a:tc>
                <a:tc>
                  <a:txBody>
                    <a:bodyPr/>
                    <a:lstStyle/>
                    <a:p>
                      <a:endParaRPr lang="en-US" sz="1400" dirty="0"/>
                    </a:p>
                  </a:txBody>
                  <a:tcPr>
                    <a:solidFill>
                      <a:srgbClr val="92D050"/>
                    </a:solidFill>
                  </a:tcPr>
                </a:tc>
                <a:tc>
                  <a:txBody>
                    <a:bodyPr/>
                    <a:lstStyle/>
                    <a:p>
                      <a:endParaRPr lang="en-US" sz="1400" dirty="0"/>
                    </a:p>
                  </a:txBody>
                  <a:tcPr>
                    <a:solidFill>
                      <a:srgbClr val="92D050"/>
                    </a:solidFill>
                  </a:tcPr>
                </a:tc>
                <a:tc>
                  <a:txBody>
                    <a:bodyPr/>
                    <a:lstStyle/>
                    <a:p>
                      <a:endParaRPr lang="en-US" sz="1400" dirty="0"/>
                    </a:p>
                  </a:txBody>
                  <a:tcPr/>
                </a:tc>
                <a:tc>
                  <a:txBody>
                    <a:bodyPr/>
                    <a:lstStyle/>
                    <a:p>
                      <a:endParaRPr lang="en-US" sz="1400" dirty="0"/>
                    </a:p>
                  </a:txBody>
                  <a:tcPr/>
                </a:tc>
                <a:tc>
                  <a:txBody>
                    <a:bodyPr/>
                    <a:lstStyle/>
                    <a:p>
                      <a:endParaRPr lang="en-US" sz="1400" dirty="0"/>
                    </a:p>
                  </a:txBody>
                  <a:tcPr>
                    <a:solidFill>
                      <a:srgbClr val="92D050"/>
                    </a:solidFill>
                  </a:tcPr>
                </a:tc>
                <a:tc>
                  <a:txBody>
                    <a:bodyPr/>
                    <a:lstStyle/>
                    <a:p>
                      <a:endParaRPr lang="en-US" sz="1400" dirty="0"/>
                    </a:p>
                  </a:txBody>
                  <a:tcPr>
                    <a:solidFill>
                      <a:srgbClr val="92D050"/>
                    </a:solidFill>
                  </a:tcPr>
                </a:tc>
                <a:extLst>
                  <a:ext uri="{0D108BD9-81ED-4DB2-BD59-A6C34878D82A}">
                    <a16:rowId xmlns:a16="http://schemas.microsoft.com/office/drawing/2014/main" val="652509950"/>
                  </a:ext>
                </a:extLst>
              </a:tr>
            </a:tbl>
          </a:graphicData>
        </a:graphic>
      </p:graphicFrame>
    </p:spTree>
    <p:extLst>
      <p:ext uri="{BB962C8B-B14F-4D97-AF65-F5344CB8AC3E}">
        <p14:creationId xmlns:p14="http://schemas.microsoft.com/office/powerpoint/2010/main" val="2321029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ata Science Concepts: The fundamentals of Data Science">
            <a:extLst>
              <a:ext uri="{FF2B5EF4-FFF2-40B4-BE49-F238E27FC236}">
                <a16:creationId xmlns:a16="http://schemas.microsoft.com/office/drawing/2014/main" id="{C294D5D0-C5A8-370A-F149-3B0155228BC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673CD69A-BFBD-3C63-3B82-3BB8A81EF1B5}"/>
              </a:ext>
            </a:extLst>
          </p:cNvPr>
          <p:cNvSpPr/>
          <p:nvPr/>
        </p:nvSpPr>
        <p:spPr>
          <a:xfrm>
            <a:off x="914400" y="2057400"/>
            <a:ext cx="10744200" cy="2677656"/>
          </a:xfrm>
          <a:prstGeom prst="rect">
            <a:avLst/>
          </a:prstGeom>
          <a:noFill/>
        </p:spPr>
        <p:txBody>
          <a:bodyPr wrap="square" lIns="91440" tIns="45720" rIns="91440" bIns="45720">
            <a:spAutoFit/>
          </a:bodyPr>
          <a:lstStyle/>
          <a:p>
            <a:pPr algn="ctr"/>
            <a:r>
              <a:rPr lang="en-US" sz="4800" b="1" spc="50" dirty="0">
                <a:ln w="0"/>
                <a:solidFill>
                  <a:schemeClr val="bg2"/>
                </a:solidFill>
                <a:effectLst>
                  <a:innerShdw blurRad="63500" dist="50800" dir="13500000">
                    <a:srgbClr val="000000">
                      <a:alpha val="50000"/>
                    </a:srgbClr>
                  </a:innerShdw>
                </a:effectLst>
              </a:rPr>
              <a:t>What lies ahead for the</a:t>
            </a:r>
            <a:br>
              <a:rPr lang="en-US" sz="6000" b="1" cap="none" spc="50" dirty="0">
                <a:ln w="0"/>
                <a:solidFill>
                  <a:schemeClr val="bg2"/>
                </a:solidFill>
                <a:effectLst>
                  <a:innerShdw blurRad="63500" dist="50800" dir="13500000">
                    <a:srgbClr val="000000">
                      <a:alpha val="50000"/>
                    </a:srgbClr>
                  </a:innerShdw>
                </a:effectLst>
              </a:rPr>
            </a:br>
            <a:r>
              <a:rPr lang="en-US" sz="6000" b="1" cap="none" spc="50" dirty="0">
                <a:ln w="0"/>
                <a:solidFill>
                  <a:schemeClr val="bg2"/>
                </a:solidFill>
                <a:effectLst>
                  <a:innerShdw blurRad="63500" dist="50800" dir="13500000">
                    <a:srgbClr val="000000">
                      <a:alpha val="50000"/>
                    </a:srgbClr>
                  </a:innerShdw>
                </a:effectLst>
              </a:rPr>
              <a:t>High Performance Data Facility</a:t>
            </a:r>
          </a:p>
        </p:txBody>
      </p:sp>
    </p:spTree>
    <p:extLst>
      <p:ext uri="{BB962C8B-B14F-4D97-AF65-F5344CB8AC3E}">
        <p14:creationId xmlns:p14="http://schemas.microsoft.com/office/powerpoint/2010/main" val="655239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3ABF6-C6C5-73B3-3616-CDF5DD519020}"/>
              </a:ext>
            </a:extLst>
          </p:cNvPr>
          <p:cNvSpPr>
            <a:spLocks noGrp="1"/>
          </p:cNvSpPr>
          <p:nvPr>
            <p:ph type="title"/>
          </p:nvPr>
        </p:nvSpPr>
        <p:spPr/>
        <p:txBody>
          <a:bodyPr/>
          <a:lstStyle/>
          <a:p>
            <a:r>
              <a:rPr lang="en-US" dirty="0"/>
              <a:t>DOE’s Unique Position for AI Leadership</a:t>
            </a:r>
          </a:p>
        </p:txBody>
      </p:sp>
      <p:sp>
        <p:nvSpPr>
          <p:cNvPr id="3" name="Content Placeholder 2">
            <a:extLst>
              <a:ext uri="{FF2B5EF4-FFF2-40B4-BE49-F238E27FC236}">
                <a16:creationId xmlns:a16="http://schemas.microsoft.com/office/drawing/2014/main" id="{0B76B5BD-5913-D098-C53F-11D96B9ECB61}"/>
              </a:ext>
            </a:extLst>
          </p:cNvPr>
          <p:cNvSpPr>
            <a:spLocks noGrp="1"/>
          </p:cNvSpPr>
          <p:nvPr>
            <p:ph idx="4294967295"/>
          </p:nvPr>
        </p:nvSpPr>
        <p:spPr>
          <a:xfrm>
            <a:off x="0" y="762000"/>
            <a:ext cx="5900738" cy="5791200"/>
          </a:xfrm>
        </p:spPr>
        <p:txBody>
          <a:bodyPr>
            <a:normAutofit fontScale="77500" lnSpcReduction="20000"/>
          </a:bodyPr>
          <a:lstStyle/>
          <a:p>
            <a:pPr>
              <a:lnSpc>
                <a:spcPct val="120000"/>
              </a:lnSpc>
            </a:pPr>
            <a:r>
              <a:rPr lang="en-US" b="1" dirty="0"/>
              <a:t>Operates the most capable computing systems and the world’s largest collection of advanced experimental facilities. </a:t>
            </a:r>
          </a:p>
          <a:p>
            <a:pPr>
              <a:lnSpc>
                <a:spcPct val="120000"/>
              </a:lnSpc>
            </a:pPr>
            <a:r>
              <a:rPr lang="en-US" dirty="0"/>
              <a:t>Responsible for US nuclear security through deep partnerships across government</a:t>
            </a:r>
          </a:p>
          <a:p>
            <a:pPr>
              <a:lnSpc>
                <a:spcPct val="120000"/>
              </a:lnSpc>
            </a:pPr>
            <a:r>
              <a:rPr lang="en-US" b="1" dirty="0"/>
              <a:t>Largest producer of classified and unclassified scientific data in the world</a:t>
            </a:r>
          </a:p>
          <a:p>
            <a:pPr>
              <a:lnSpc>
                <a:spcPct val="120000"/>
              </a:lnSpc>
            </a:pPr>
            <a:r>
              <a:rPr lang="en-US" dirty="0"/>
              <a:t>Strongest foundation combining physical, biological, environmental, energy, mathematical, and computing sciences</a:t>
            </a:r>
          </a:p>
          <a:p>
            <a:pPr>
              <a:lnSpc>
                <a:spcPct val="120000"/>
              </a:lnSpc>
            </a:pPr>
            <a:r>
              <a:rPr lang="en-US" b="1" dirty="0"/>
              <a:t>Largest scientific workforce in the world</a:t>
            </a:r>
          </a:p>
          <a:p>
            <a:pPr>
              <a:lnSpc>
                <a:spcPct val="120000"/>
              </a:lnSpc>
            </a:pPr>
            <a:r>
              <a:rPr lang="en-US" dirty="0"/>
              <a:t>Strong ties with private sector technology and energy organizations and stakeholders</a:t>
            </a:r>
          </a:p>
        </p:txBody>
      </p:sp>
      <p:pic>
        <p:nvPicPr>
          <p:cNvPr id="4" name="Picture 3">
            <a:extLst>
              <a:ext uri="{FF2B5EF4-FFF2-40B4-BE49-F238E27FC236}">
                <a16:creationId xmlns:a16="http://schemas.microsoft.com/office/drawing/2014/main" id="{7BB513B7-90C8-F559-7B3F-F2E4D83F8E8F}"/>
              </a:ext>
            </a:extLst>
          </p:cNvPr>
          <p:cNvPicPr>
            <a:picLocks noChangeAspect="1"/>
          </p:cNvPicPr>
          <p:nvPr/>
        </p:nvPicPr>
        <p:blipFill>
          <a:blip r:embed="rId3"/>
          <a:stretch>
            <a:fillRect/>
          </a:stretch>
        </p:blipFill>
        <p:spPr>
          <a:xfrm>
            <a:off x="6429399" y="4317495"/>
            <a:ext cx="2567372" cy="1705335"/>
          </a:xfrm>
          <a:prstGeom prst="rect">
            <a:avLst/>
          </a:prstGeom>
        </p:spPr>
      </p:pic>
      <p:pic>
        <p:nvPicPr>
          <p:cNvPr id="5" name="Picture 4">
            <a:extLst>
              <a:ext uri="{FF2B5EF4-FFF2-40B4-BE49-F238E27FC236}">
                <a16:creationId xmlns:a16="http://schemas.microsoft.com/office/drawing/2014/main" id="{9C1A3298-F7E1-4BF9-11DE-6F1076912B28}"/>
              </a:ext>
            </a:extLst>
          </p:cNvPr>
          <p:cNvPicPr>
            <a:picLocks noChangeAspect="1"/>
          </p:cNvPicPr>
          <p:nvPr/>
        </p:nvPicPr>
        <p:blipFill>
          <a:blip r:embed="rId4"/>
          <a:stretch>
            <a:fillRect/>
          </a:stretch>
        </p:blipFill>
        <p:spPr>
          <a:xfrm>
            <a:off x="9244832" y="4585136"/>
            <a:ext cx="2336268" cy="1284174"/>
          </a:xfrm>
          <a:prstGeom prst="rect">
            <a:avLst/>
          </a:prstGeom>
        </p:spPr>
      </p:pic>
      <p:pic>
        <p:nvPicPr>
          <p:cNvPr id="6" name="Picture 5">
            <a:extLst>
              <a:ext uri="{FF2B5EF4-FFF2-40B4-BE49-F238E27FC236}">
                <a16:creationId xmlns:a16="http://schemas.microsoft.com/office/drawing/2014/main" id="{EB8FB2C8-F884-1924-67EA-346EF57E5F55}"/>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9494" b="89241" l="3455" r="95969">
                        <a14:foregroundMark x1="6526" y1="53797" x2="6526" y2="53797"/>
                        <a14:foregroundMark x1="51823" y1="66456" x2="51823" y2="66456"/>
                        <a14:foregroundMark x1="87140" y1="55063" x2="87140" y2="55063"/>
                        <a14:foregroundMark x1="90019" y1="55063" x2="90019" y2="55063"/>
                        <a14:foregroundMark x1="93282" y1="55063" x2="93282" y2="55063"/>
                        <a14:foregroundMark x1="91747" y1="58861" x2="91747" y2="58861"/>
                        <a14:foregroundMark x1="96161" y1="46835" x2="96161" y2="46835"/>
                        <a14:foregroundMark x1="7294" y1="75316" x2="7294" y2="75316"/>
                        <a14:foregroundMark x1="6910" y1="41772" x2="6910" y2="41772"/>
                        <a14:foregroundMark x1="3455" y1="37342" x2="3455" y2="37342"/>
                        <a14:foregroundMark x1="84453" y1="55063" x2="84453" y2="55063"/>
                      </a14:backgroundRemoval>
                    </a14:imgEffect>
                  </a14:imgLayer>
                </a14:imgProps>
              </a:ext>
              <a:ext uri="{28A0092B-C50C-407E-A947-70E740481C1C}">
                <a14:useLocalDpi xmlns:a14="http://schemas.microsoft.com/office/drawing/2010/main"/>
              </a:ext>
            </a:extLst>
          </a:blip>
          <a:stretch>
            <a:fillRect/>
          </a:stretch>
        </p:blipFill>
        <p:spPr>
          <a:xfrm>
            <a:off x="9160473" y="5639508"/>
            <a:ext cx="3008378" cy="914084"/>
          </a:xfrm>
          <a:prstGeom prst="rect">
            <a:avLst/>
          </a:prstGeom>
        </p:spPr>
      </p:pic>
      <p:sp>
        <p:nvSpPr>
          <p:cNvPr id="7" name="TextBox 6">
            <a:extLst>
              <a:ext uri="{FF2B5EF4-FFF2-40B4-BE49-F238E27FC236}">
                <a16:creationId xmlns:a16="http://schemas.microsoft.com/office/drawing/2014/main" id="{EF42D8EE-0324-D4B5-A44B-B9946D05D85C}"/>
              </a:ext>
            </a:extLst>
          </p:cNvPr>
          <p:cNvSpPr txBox="1"/>
          <p:nvPr/>
        </p:nvSpPr>
        <p:spPr>
          <a:xfrm>
            <a:off x="6885186" y="698809"/>
            <a:ext cx="4223170" cy="707886"/>
          </a:xfrm>
          <a:prstGeom prst="rect">
            <a:avLst/>
          </a:prstGeom>
          <a:noFill/>
        </p:spPr>
        <p:txBody>
          <a:bodyPr wrap="square">
            <a:spAutoFit/>
          </a:bodyPr>
          <a:lstStyle/>
          <a:p>
            <a:pPr algn="ctr"/>
            <a:r>
              <a:rPr lang="en-US" sz="2000" b="0" i="0" u="none" strike="noStrike" dirty="0">
                <a:solidFill>
                  <a:srgbClr val="0070C0"/>
                </a:solidFill>
                <a:effectLst/>
              </a:rPr>
              <a:t>World’s best experimental facilities and supercomputers</a:t>
            </a:r>
          </a:p>
        </p:txBody>
      </p:sp>
      <p:pic>
        <p:nvPicPr>
          <p:cNvPr id="8" name="Picture 16" descr="National Ignition Facility Achieves Record Energies - IEEE Spectrum">
            <a:extLst>
              <a:ext uri="{FF2B5EF4-FFF2-40B4-BE49-F238E27FC236}">
                <a16:creationId xmlns:a16="http://schemas.microsoft.com/office/drawing/2014/main" id="{12DCAE10-F1D7-52EF-5EE4-1E1975BD14F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230109" y="3138033"/>
            <a:ext cx="2150337" cy="14953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DOE Office of Science User Facilities">
            <a:extLst>
              <a:ext uri="{FF2B5EF4-FFF2-40B4-BE49-F238E27FC236}">
                <a16:creationId xmlns:a16="http://schemas.microsoft.com/office/drawing/2014/main" id="{C03F6D70-0A58-8175-AD3C-7DCD5E8AFECF}"/>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561869" y="3191396"/>
            <a:ext cx="2381310" cy="13229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0" descr="BES User Facilities at a Glance | U.S. DOE Office of Science (SC)">
            <a:extLst>
              <a:ext uri="{FF2B5EF4-FFF2-40B4-BE49-F238E27FC236}">
                <a16:creationId xmlns:a16="http://schemas.microsoft.com/office/drawing/2014/main" id="{E7754476-6619-1BD1-39C2-DFDEE0F2F69A}"/>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218626" y="1357644"/>
            <a:ext cx="2161820" cy="16267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2" descr="Facilities">
            <a:extLst>
              <a:ext uri="{FF2B5EF4-FFF2-40B4-BE49-F238E27FC236}">
                <a16:creationId xmlns:a16="http://schemas.microsoft.com/office/drawing/2014/main" id="{4B71B05E-64FB-0817-42A9-FD814F889809}"/>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588665" y="1398310"/>
            <a:ext cx="2381310" cy="16267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screenshot, electronics, electronic device, text&#10;&#10;Description automatically generated">
            <a:extLst>
              <a:ext uri="{FF2B5EF4-FFF2-40B4-BE49-F238E27FC236}">
                <a16:creationId xmlns:a16="http://schemas.microsoft.com/office/drawing/2014/main" id="{2CF8A75E-4FF0-FE26-C8C6-B83D48F1A880}"/>
              </a:ext>
            </a:extLst>
          </p:cNvPr>
          <p:cNvPicPr>
            <a:picLocks noChangeAspect="1"/>
          </p:cNvPicPr>
          <p:nvPr/>
        </p:nvPicPr>
        <p:blipFill>
          <a:blip r:embed="rId11" cstate="screen">
            <a:extLst>
              <a:ext uri="{BEBA8EAE-BF5A-486C-A8C5-ECC9F3942E4B}">
                <a14:imgProps xmlns:a14="http://schemas.microsoft.com/office/drawing/2010/main">
                  <a14:imgLayer r:embed="rId12">
                    <a14:imgEffect>
                      <a14:backgroundRemoval t="6731" b="92500" l="5965" r="91649">
                        <a14:foregroundMark x1="90737" y1="61923" x2="90737" y2="61923"/>
                        <a14:foregroundMark x1="16702" y1="59231" x2="16702" y2="59231"/>
                        <a14:foregroundMark x1="16772" y1="46154" x2="16772" y2="46154"/>
                        <a14:foregroundMark x1="18035" y1="23077" x2="18035" y2="23077"/>
                        <a14:foregroundMark x1="6175" y1="60385" x2="6175" y2="60385"/>
                        <a14:foregroundMark x1="9825" y1="63077" x2="9825" y2="63077"/>
                        <a14:foregroundMark x1="17895" y1="92692" x2="17895" y2="92692"/>
                        <a14:foregroundMark x1="91719" y1="59615" x2="91719" y2="59615"/>
                        <a14:foregroundMark x1="18877" y1="6731" x2="18877" y2="6731"/>
                      </a14:backgroundRemoval>
                    </a14:imgEffect>
                  </a14:imgLayer>
                </a14:imgProps>
              </a:ext>
              <a:ext uri="{28A0092B-C50C-407E-A947-70E740481C1C}">
                <a14:useLocalDpi xmlns:a14="http://schemas.microsoft.com/office/drawing/2010/main"/>
              </a:ext>
            </a:extLst>
          </a:blip>
          <a:stretch>
            <a:fillRect/>
          </a:stretch>
        </p:blipFill>
        <p:spPr>
          <a:xfrm>
            <a:off x="6392689" y="5583907"/>
            <a:ext cx="2719672" cy="992442"/>
          </a:xfrm>
          <a:prstGeom prst="rect">
            <a:avLst/>
          </a:prstGeom>
        </p:spPr>
      </p:pic>
    </p:spTree>
    <p:extLst>
      <p:ext uri="{BB962C8B-B14F-4D97-AF65-F5344CB8AC3E}">
        <p14:creationId xmlns:p14="http://schemas.microsoft.com/office/powerpoint/2010/main" val="1502600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46298-9253-22B7-63EC-3025E8B4BEF8}"/>
              </a:ext>
            </a:extLst>
          </p:cNvPr>
          <p:cNvSpPr>
            <a:spLocks noGrp="1"/>
          </p:cNvSpPr>
          <p:nvPr>
            <p:ph type="title"/>
          </p:nvPr>
        </p:nvSpPr>
        <p:spPr/>
        <p:txBody>
          <a:bodyPr/>
          <a:lstStyle/>
          <a:p>
            <a:r>
              <a:rPr lang="en-US" sz="2800" cap="none" dirty="0">
                <a:solidFill>
                  <a:srgbClr val="C00000"/>
                </a:solidFill>
                <a:latin typeface="Arial" panose="020B0604020202020204" pitchFamily="34" charset="0"/>
                <a:cs typeface="Arial" panose="020B0604020202020204" pitchFamily="34" charset="0"/>
              </a:rPr>
              <a:t>DOE has been </a:t>
            </a:r>
            <a:r>
              <a:rPr lang="en-US" sz="2800" dirty="0">
                <a:solidFill>
                  <a:srgbClr val="C00000"/>
                </a:solidFill>
                <a:latin typeface="Arial" panose="020B0604020202020204" pitchFamily="34" charset="0"/>
                <a:cs typeface="Arial" panose="020B0604020202020204" pitchFamily="34" charset="0"/>
              </a:rPr>
              <a:t>C</a:t>
            </a:r>
            <a:r>
              <a:rPr lang="en-US" sz="2800" cap="none" dirty="0">
                <a:solidFill>
                  <a:srgbClr val="C00000"/>
                </a:solidFill>
                <a:latin typeface="Arial" panose="020B0604020202020204" pitchFamily="34" charset="0"/>
                <a:cs typeface="Arial" panose="020B0604020202020204" pitchFamily="34" charset="0"/>
              </a:rPr>
              <a:t>ollecting </a:t>
            </a:r>
            <a:r>
              <a:rPr lang="en-US" sz="2800" dirty="0">
                <a:solidFill>
                  <a:srgbClr val="C00000"/>
                </a:solidFill>
                <a:latin typeface="Arial" panose="020B0604020202020204" pitchFamily="34" charset="0"/>
                <a:cs typeface="Arial" panose="020B0604020202020204" pitchFamily="34" charset="0"/>
              </a:rPr>
              <a:t>Broad Community Input</a:t>
            </a:r>
            <a:endParaRPr lang="en-US" dirty="0"/>
          </a:p>
        </p:txBody>
      </p:sp>
      <p:sp>
        <p:nvSpPr>
          <p:cNvPr id="5" name="Content Placeholder 4">
            <a:extLst>
              <a:ext uri="{FF2B5EF4-FFF2-40B4-BE49-F238E27FC236}">
                <a16:creationId xmlns:a16="http://schemas.microsoft.com/office/drawing/2014/main" id="{F1C4F08F-A207-2D21-248F-D33A5A5B151C}"/>
              </a:ext>
            </a:extLst>
          </p:cNvPr>
          <p:cNvSpPr>
            <a:spLocks noGrp="1"/>
          </p:cNvSpPr>
          <p:nvPr>
            <p:ph idx="4294967295"/>
          </p:nvPr>
        </p:nvSpPr>
        <p:spPr>
          <a:xfrm>
            <a:off x="7662863" y="685800"/>
            <a:ext cx="4529137" cy="4487863"/>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pPr marL="0" indent="0" algn="l">
              <a:lnSpc>
                <a:spcPct val="120000"/>
              </a:lnSpc>
              <a:buNone/>
            </a:pPr>
            <a:r>
              <a:rPr lang="en-US" dirty="0"/>
              <a:t>Cross Cutting AI Themes</a:t>
            </a:r>
          </a:p>
          <a:p>
            <a:pPr marL="285750" indent="-285750" algn="l">
              <a:lnSpc>
                <a:spcPct val="120000"/>
              </a:lnSpc>
              <a:buFont typeface="Arial" panose="020B0604020202020204" pitchFamily="34" charset="0"/>
              <a:buChar char="•"/>
            </a:pPr>
            <a:r>
              <a:rPr lang="en-US" dirty="0"/>
              <a:t>Advanced materials properties, interfaces and inverse design</a:t>
            </a:r>
          </a:p>
          <a:p>
            <a:pPr marL="285750" indent="-285750" algn="l">
              <a:lnSpc>
                <a:spcPct val="120000"/>
              </a:lnSpc>
              <a:buFont typeface="Arial" panose="020B0604020202020204" pitchFamily="34" charset="0"/>
              <a:buChar char="•"/>
            </a:pPr>
            <a:r>
              <a:rPr lang="en-US" dirty="0"/>
              <a:t>Software engineering and programming</a:t>
            </a:r>
          </a:p>
          <a:p>
            <a:pPr marL="285750" indent="-285750" algn="l">
              <a:lnSpc>
                <a:spcPct val="120000"/>
              </a:lnSpc>
              <a:buFont typeface="Arial" panose="020B0604020202020204" pitchFamily="34" charset="0"/>
              <a:buChar char="•"/>
            </a:pPr>
            <a:r>
              <a:rPr lang="en-US" dirty="0"/>
              <a:t>Robotics for autonomous discovery</a:t>
            </a:r>
          </a:p>
          <a:p>
            <a:pPr marL="285750" indent="-285750" algn="l">
              <a:lnSpc>
                <a:spcPct val="120000"/>
              </a:lnSpc>
              <a:buFont typeface="Arial" panose="020B0604020202020204" pitchFamily="34" charset="0"/>
              <a:buChar char="•"/>
            </a:pPr>
            <a:r>
              <a:rPr lang="en-US" dirty="0"/>
              <a:t>Prediction and control of complex engineered systems</a:t>
            </a:r>
          </a:p>
          <a:p>
            <a:pPr marL="285750" indent="-285750" algn="l">
              <a:lnSpc>
                <a:spcPct val="120000"/>
              </a:lnSpc>
              <a:buFont typeface="Arial" panose="020B0604020202020204" pitchFamily="34" charset="0"/>
              <a:buChar char="•"/>
            </a:pPr>
            <a:r>
              <a:rPr lang="en-US" dirty="0"/>
              <a:t>Surrogates for high-performance computing</a:t>
            </a:r>
          </a:p>
          <a:p>
            <a:pPr marL="285750" indent="-285750" algn="l">
              <a:lnSpc>
                <a:spcPct val="120000"/>
              </a:lnSpc>
              <a:buFont typeface="Arial" panose="020B0604020202020204" pitchFamily="34" charset="0"/>
              <a:buChar char="•"/>
            </a:pPr>
            <a:r>
              <a:rPr lang="en-US" dirty="0"/>
              <a:t>Foundation, Assured AI for scientific Knowledge</a:t>
            </a:r>
          </a:p>
          <a:p>
            <a:pPr>
              <a:lnSpc>
                <a:spcPct val="120000"/>
              </a:lnSpc>
            </a:pPr>
            <a:endParaRPr lang="en-US" dirty="0"/>
          </a:p>
        </p:txBody>
      </p:sp>
      <p:pic>
        <p:nvPicPr>
          <p:cNvPr id="19" name="Content Placeholder 5">
            <a:extLst>
              <a:ext uri="{FF2B5EF4-FFF2-40B4-BE49-F238E27FC236}">
                <a16:creationId xmlns:a16="http://schemas.microsoft.com/office/drawing/2014/main" id="{45B69351-8EC3-4751-9735-6A6B104EBF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0" y="766729"/>
            <a:ext cx="3704295" cy="44076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a:extLst>
              <a:ext uri="{FF2B5EF4-FFF2-40B4-BE49-F238E27FC236}">
                <a16:creationId xmlns:a16="http://schemas.microsoft.com/office/drawing/2014/main" id="{411EEA21-B635-42CF-9BB4-EEBBD439B2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766729"/>
            <a:ext cx="3505200" cy="44076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7" name="Diagram 6">
            <a:extLst>
              <a:ext uri="{FF2B5EF4-FFF2-40B4-BE49-F238E27FC236}">
                <a16:creationId xmlns:a16="http://schemas.microsoft.com/office/drawing/2014/main" id="{A694CDF0-B1C0-1256-F8CB-B7CB83B5D12B}"/>
              </a:ext>
            </a:extLst>
          </p:cNvPr>
          <p:cNvGraphicFramePr/>
          <p:nvPr>
            <p:extLst>
              <p:ext uri="{D42A27DB-BD31-4B8C-83A1-F6EECF244321}">
                <p14:modId xmlns:p14="http://schemas.microsoft.com/office/powerpoint/2010/main" val="1600205514"/>
              </p:ext>
            </p:extLst>
          </p:nvPr>
        </p:nvGraphicFramePr>
        <p:xfrm>
          <a:off x="1905000" y="5409682"/>
          <a:ext cx="8128000" cy="7511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A610FF1F-D45B-0BBA-70F1-3C59F57E4B84}"/>
              </a:ext>
            </a:extLst>
          </p:cNvPr>
          <p:cNvSpPr txBox="1"/>
          <p:nvPr/>
        </p:nvSpPr>
        <p:spPr>
          <a:xfrm>
            <a:off x="3311863" y="6225345"/>
            <a:ext cx="5314275" cy="3416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lnSpc>
                <a:spcPct val="90000"/>
              </a:lnSpc>
            </a:pPr>
            <a:r>
              <a:rPr lang="en-US" dirty="0"/>
              <a:t>Types of Data ‘Patterns’ to be supported by HPDF</a:t>
            </a:r>
          </a:p>
        </p:txBody>
      </p:sp>
    </p:spTree>
    <p:extLst>
      <p:ext uri="{BB962C8B-B14F-4D97-AF65-F5344CB8AC3E}">
        <p14:creationId xmlns:p14="http://schemas.microsoft.com/office/powerpoint/2010/main" val="3056202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189C2-720D-F615-3C6F-200C8D1A8AAC}"/>
              </a:ext>
            </a:extLst>
          </p:cNvPr>
          <p:cNvSpPr>
            <a:spLocks noGrp="1"/>
          </p:cNvSpPr>
          <p:nvPr>
            <p:ph type="title"/>
          </p:nvPr>
        </p:nvSpPr>
        <p:spPr>
          <a:xfrm>
            <a:off x="343548" y="251239"/>
            <a:ext cx="11504904" cy="458587"/>
          </a:xfrm>
        </p:spPr>
        <p:txBody>
          <a:bodyPr/>
          <a:lstStyle/>
          <a:p>
            <a:r>
              <a:rPr lang="en-US" sz="2800" cap="none" dirty="0" err="1">
                <a:solidFill>
                  <a:srgbClr val="C00000"/>
                </a:solidFill>
                <a:latin typeface="Arial" panose="020B0604020202020204" pitchFamily="34" charset="0"/>
                <a:cs typeface="Arial" panose="020B0604020202020204" pitchFamily="34" charset="0"/>
              </a:rPr>
              <a:t>JLab</a:t>
            </a:r>
            <a:r>
              <a:rPr lang="en-US" sz="2800" dirty="0">
                <a:solidFill>
                  <a:srgbClr val="C00000"/>
                </a:solidFill>
                <a:latin typeface="Arial" panose="020B0604020202020204" pitchFamily="34" charset="0"/>
                <a:cs typeface="Arial" panose="020B0604020202020204" pitchFamily="34" charset="0"/>
              </a:rPr>
              <a:t> leads </a:t>
            </a:r>
            <a:r>
              <a:rPr lang="en-US" sz="2800" cap="none" dirty="0">
                <a:solidFill>
                  <a:srgbClr val="C00000"/>
                </a:solidFill>
                <a:latin typeface="Arial" panose="020B0604020202020204" pitchFamily="34" charset="0"/>
                <a:cs typeface="Arial" panose="020B0604020202020204" pitchFamily="34" charset="0"/>
              </a:rPr>
              <a:t>The High Performance Data Facility!</a:t>
            </a:r>
            <a:endParaRPr lang="en-US" dirty="0"/>
          </a:p>
        </p:txBody>
      </p:sp>
      <p:pic>
        <p:nvPicPr>
          <p:cNvPr id="23" name="Content Placeholder 6">
            <a:extLst>
              <a:ext uri="{FF2B5EF4-FFF2-40B4-BE49-F238E27FC236}">
                <a16:creationId xmlns:a16="http://schemas.microsoft.com/office/drawing/2014/main" id="{6753DD5D-9BF9-4AAE-BA2E-5920F8C30E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16820" y="1378736"/>
            <a:ext cx="7269796" cy="4564069"/>
          </a:xfrm>
          <a:prstGeom prst="rect">
            <a:avLst/>
          </a:prstGeom>
          <a:ln w="3175">
            <a:solidFill>
              <a:schemeClr val="tx1"/>
            </a:solidFill>
          </a:ln>
        </p:spPr>
      </p:pic>
      <p:sp>
        <p:nvSpPr>
          <p:cNvPr id="33" name="Content Placeholder 2">
            <a:extLst>
              <a:ext uri="{FF2B5EF4-FFF2-40B4-BE49-F238E27FC236}">
                <a16:creationId xmlns:a16="http://schemas.microsoft.com/office/drawing/2014/main" id="{F4D0E482-14C8-47E5-AE4C-3C382B57C103}"/>
              </a:ext>
            </a:extLst>
          </p:cNvPr>
          <p:cNvSpPr txBox="1">
            <a:spLocks/>
          </p:cNvSpPr>
          <p:nvPr/>
        </p:nvSpPr>
        <p:spPr>
          <a:xfrm>
            <a:off x="152400" y="896163"/>
            <a:ext cx="3810000" cy="5428437"/>
          </a:xfrm>
          <a:prstGeom prst="rect">
            <a:avLst/>
          </a:prstGeom>
        </p:spPr>
        <p:txBody>
          <a:bodyPr vert="horz" lIns="91440" tIns="45720" rIns="91440" bIns="45720" rtlCol="0" anchor="t">
            <a:noAutofit/>
          </a:bodyPr>
          <a:lst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buFont typeface="Wingdings 2" panose="05020102010507070707" pitchFamily="18" charset="2"/>
              <a:buChar char=""/>
            </a:pPr>
            <a:r>
              <a:rPr lang="en-US" sz="1700" dirty="0">
                <a:cs typeface="Arial"/>
              </a:rPr>
              <a:t>In partnership with LBNL</a:t>
            </a:r>
          </a:p>
          <a:p>
            <a:pPr>
              <a:lnSpc>
                <a:spcPct val="100000"/>
              </a:lnSpc>
              <a:buFont typeface="Wingdings 2" panose="05020102010507070707" pitchFamily="18" charset="2"/>
              <a:buChar char=""/>
            </a:pPr>
            <a:r>
              <a:rPr lang="en-US" sz="1700" dirty="0">
                <a:cs typeface="Arial"/>
              </a:rPr>
              <a:t>HPDF: A $300-500M world-leading, state-of-the-art high-performance data facility. </a:t>
            </a:r>
          </a:p>
          <a:p>
            <a:pPr>
              <a:lnSpc>
                <a:spcPct val="100000"/>
              </a:lnSpc>
              <a:buFont typeface="Wingdings 2" panose="05020102010507070707" pitchFamily="18" charset="2"/>
              <a:buChar char=""/>
            </a:pPr>
            <a:r>
              <a:rPr lang="en-US" sz="1700" dirty="0">
                <a:cs typeface="Arial"/>
              </a:rPr>
              <a:t>Purpose-built to provide researchers with the tools needed for big data</a:t>
            </a:r>
          </a:p>
          <a:p>
            <a:pPr>
              <a:lnSpc>
                <a:spcPct val="100000"/>
              </a:lnSpc>
              <a:buFont typeface="Wingdings 2" panose="05020102010507070707" pitchFamily="18" charset="2"/>
              <a:buChar char=""/>
            </a:pPr>
            <a:r>
              <a:rPr lang="en-US" sz="1700" dirty="0">
                <a:cs typeface="Arial"/>
              </a:rPr>
              <a:t>Enables the Department of Energy’s Integrated Research Infrastructure program: seamless integration of scientific facilities, computational resources, and </a:t>
            </a:r>
            <a:br>
              <a:rPr lang="en-US" sz="1700" dirty="0">
                <a:cs typeface="Arial"/>
              </a:rPr>
            </a:br>
            <a:r>
              <a:rPr lang="en-US" sz="1700" dirty="0">
                <a:cs typeface="Arial"/>
              </a:rPr>
              <a:t>data science capabilities</a:t>
            </a:r>
          </a:p>
          <a:p>
            <a:pPr>
              <a:lnSpc>
                <a:spcPct val="100000"/>
              </a:lnSpc>
              <a:buFont typeface="Wingdings 2" panose="05020102010507070707" pitchFamily="18" charset="2"/>
              <a:buChar char=""/>
            </a:pPr>
            <a:r>
              <a:rPr lang="en-US" sz="1700" dirty="0">
                <a:cs typeface="Arial"/>
              </a:rPr>
              <a:t>Enabled by $50M commitment </a:t>
            </a:r>
            <a:br>
              <a:rPr lang="en-US" sz="1700" dirty="0">
                <a:cs typeface="Arial"/>
              </a:rPr>
            </a:br>
            <a:r>
              <a:rPr lang="en-US" sz="1700" dirty="0">
                <a:cs typeface="Arial"/>
              </a:rPr>
              <a:t>from the Commonwealth of Virginia</a:t>
            </a:r>
          </a:p>
          <a:p>
            <a:pPr>
              <a:lnSpc>
                <a:spcPct val="100000"/>
              </a:lnSpc>
              <a:buFont typeface="Wingdings 2" panose="05020102010507070707" pitchFamily="18" charset="2"/>
              <a:buChar char=""/>
            </a:pPr>
            <a:r>
              <a:rPr lang="en-US" sz="1700" dirty="0">
                <a:cs typeface="Arial"/>
              </a:rPr>
              <a:t>THE 29</a:t>
            </a:r>
            <a:r>
              <a:rPr lang="en-US" sz="1700" baseline="30000" dirty="0">
                <a:cs typeface="Arial"/>
              </a:rPr>
              <a:t>th</a:t>
            </a:r>
            <a:r>
              <a:rPr lang="en-US" sz="1700" dirty="0">
                <a:cs typeface="Arial"/>
              </a:rPr>
              <a:t> NATIONAL USER FACILITY</a:t>
            </a:r>
          </a:p>
        </p:txBody>
      </p:sp>
    </p:spTree>
    <p:extLst>
      <p:ext uri="{BB962C8B-B14F-4D97-AF65-F5344CB8AC3E}">
        <p14:creationId xmlns:p14="http://schemas.microsoft.com/office/powerpoint/2010/main" val="2493233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43BACB-84EC-1703-2B9D-EE752F5C4AB9}"/>
              </a:ext>
            </a:extLst>
          </p:cNvPr>
          <p:cNvSpPr>
            <a:spLocks noGrp="1"/>
          </p:cNvSpPr>
          <p:nvPr>
            <p:ph type="title"/>
          </p:nvPr>
        </p:nvSpPr>
        <p:spPr/>
        <p:txBody>
          <a:bodyPr/>
          <a:lstStyle/>
          <a:p>
            <a:r>
              <a:rPr lang="en-US" dirty="0"/>
              <a:t>The future for HPDF</a:t>
            </a:r>
          </a:p>
        </p:txBody>
      </p:sp>
      <p:sp>
        <p:nvSpPr>
          <p:cNvPr id="4" name="Content Placeholder 3">
            <a:extLst>
              <a:ext uri="{FF2B5EF4-FFF2-40B4-BE49-F238E27FC236}">
                <a16:creationId xmlns:a16="http://schemas.microsoft.com/office/drawing/2014/main" id="{09E01567-8FE2-7391-C8AC-6AEC92D81C48}"/>
              </a:ext>
            </a:extLst>
          </p:cNvPr>
          <p:cNvSpPr>
            <a:spLocks noGrp="1"/>
          </p:cNvSpPr>
          <p:nvPr>
            <p:ph idx="1"/>
          </p:nvPr>
        </p:nvSpPr>
        <p:spPr>
          <a:xfrm>
            <a:off x="347563" y="1066800"/>
            <a:ext cx="7043837" cy="4953000"/>
          </a:xfrm>
        </p:spPr>
        <p:txBody>
          <a:bodyPr/>
          <a:lstStyle/>
          <a:p>
            <a:pPr>
              <a:lnSpc>
                <a:spcPct val="100000"/>
              </a:lnSpc>
            </a:pPr>
            <a:r>
              <a:rPr lang="en-US" dirty="0"/>
              <a:t>Plan, Plan, execute</a:t>
            </a:r>
          </a:p>
          <a:p>
            <a:pPr>
              <a:lnSpc>
                <a:spcPct val="100000"/>
              </a:lnSpc>
            </a:pPr>
            <a:r>
              <a:rPr lang="en-US" dirty="0"/>
              <a:t>This is a DOE O 413.3B project</a:t>
            </a:r>
          </a:p>
          <a:p>
            <a:pPr>
              <a:lnSpc>
                <a:spcPct val="100000"/>
              </a:lnSpc>
            </a:pPr>
            <a:r>
              <a:rPr lang="en-US" dirty="0"/>
              <a:t>Requires a new building (the JLDC)</a:t>
            </a:r>
          </a:p>
          <a:p>
            <a:pPr>
              <a:lnSpc>
                <a:spcPct val="100000"/>
              </a:lnSpc>
            </a:pPr>
            <a:r>
              <a:rPr lang="en-US" dirty="0"/>
              <a:t>Requires early access capability</a:t>
            </a:r>
          </a:p>
          <a:p>
            <a:pPr>
              <a:lnSpc>
                <a:spcPct val="100000"/>
              </a:lnSpc>
            </a:pPr>
            <a:r>
              <a:rPr lang="en-US" dirty="0"/>
              <a:t>Requires software, middleware, and hardware development</a:t>
            </a:r>
          </a:p>
          <a:p>
            <a:pPr>
              <a:lnSpc>
                <a:spcPct val="100000"/>
              </a:lnSpc>
            </a:pPr>
            <a:r>
              <a:rPr lang="en-US" dirty="0"/>
              <a:t>Promises to connect the Office of Science through the Integrated Research Infrastructure</a:t>
            </a:r>
          </a:p>
        </p:txBody>
      </p:sp>
      <p:pic>
        <p:nvPicPr>
          <p:cNvPr id="6" name="Picture 5">
            <a:extLst>
              <a:ext uri="{FF2B5EF4-FFF2-40B4-BE49-F238E27FC236}">
                <a16:creationId xmlns:a16="http://schemas.microsoft.com/office/drawing/2014/main" id="{8B5B57C7-1A0B-A452-CB1C-5EE23AF82BC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18498" y="1524000"/>
            <a:ext cx="4354301" cy="28194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32024A43-BFB8-EDD7-AD28-E03EB48FE914}"/>
              </a:ext>
            </a:extLst>
          </p:cNvPr>
          <p:cNvSpPr txBox="1"/>
          <p:nvPr/>
        </p:nvSpPr>
        <p:spPr>
          <a:xfrm>
            <a:off x="8077200" y="4913885"/>
            <a:ext cx="2582758" cy="840230"/>
          </a:xfrm>
          <a:prstGeom prst="rect">
            <a:avLst/>
          </a:prstGeom>
          <a:noFill/>
        </p:spPr>
        <p:txBody>
          <a:bodyPr wrap="none" rtlCol="0">
            <a:spAutoFit/>
          </a:bodyPr>
          <a:lstStyle/>
          <a:p>
            <a:pPr algn="l">
              <a:lnSpc>
                <a:spcPct val="90000"/>
              </a:lnSpc>
            </a:pPr>
            <a:r>
              <a:rPr lang="en-US" dirty="0"/>
              <a:t>FY24: $2M (on Award)</a:t>
            </a:r>
          </a:p>
          <a:p>
            <a:pPr algn="l">
              <a:lnSpc>
                <a:spcPct val="90000"/>
              </a:lnSpc>
            </a:pPr>
            <a:r>
              <a:rPr lang="en-US" dirty="0"/>
              <a:t>FY24: $8M (later in FY)</a:t>
            </a:r>
          </a:p>
          <a:p>
            <a:pPr algn="l">
              <a:lnSpc>
                <a:spcPct val="90000"/>
              </a:lnSpc>
            </a:pPr>
            <a:r>
              <a:rPr lang="en-US" dirty="0"/>
              <a:t>FY25: Ramp</a:t>
            </a:r>
          </a:p>
        </p:txBody>
      </p:sp>
    </p:spTree>
    <p:extLst>
      <p:ext uri="{BB962C8B-B14F-4D97-AF65-F5344CB8AC3E}">
        <p14:creationId xmlns:p14="http://schemas.microsoft.com/office/powerpoint/2010/main" val="2858000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82546E2E-7C99-4A7E-B72C-BB49197E658B}"/>
              </a:ext>
            </a:extLst>
          </p:cNvPr>
          <p:cNvSpPr txBox="1">
            <a:spLocks/>
          </p:cNvSpPr>
          <p:nvPr/>
        </p:nvSpPr>
        <p:spPr>
          <a:xfrm>
            <a:off x="426720" y="2994660"/>
            <a:ext cx="11338560" cy="2960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b="1" dirty="0">
                <a:solidFill>
                  <a:srgbClr val="797979"/>
                </a:solidFill>
                <a:latin typeface="Arial" panose="020B0604020202020204" pitchFamily="34" charset="0"/>
              </a:rPr>
              <a:t>Questions?</a:t>
            </a:r>
          </a:p>
        </p:txBody>
      </p:sp>
      <p:sp>
        <p:nvSpPr>
          <p:cNvPr id="2" name="Title 1">
            <a:extLst>
              <a:ext uri="{FF2B5EF4-FFF2-40B4-BE49-F238E27FC236}">
                <a16:creationId xmlns:a16="http://schemas.microsoft.com/office/drawing/2014/main" id="{39BF3778-4DE0-1B36-E782-39F0F768D70B}"/>
              </a:ext>
            </a:extLst>
          </p:cNvPr>
          <p:cNvSpPr>
            <a:spLocks noGrp="1"/>
          </p:cNvSpPr>
          <p:nvPr>
            <p:ph type="title"/>
          </p:nvPr>
        </p:nvSpPr>
        <p:spPr/>
        <p:txBody>
          <a:bodyPr/>
          <a:lstStyle/>
          <a:p>
            <a:endParaRPr lang="en-US"/>
          </a:p>
        </p:txBody>
      </p:sp>
      <p:pic>
        <p:nvPicPr>
          <p:cNvPr id="1028" name="Picture 4" descr="Data Science Concepts: The fundamentals of Data Science">
            <a:extLst>
              <a:ext uri="{FF2B5EF4-FFF2-40B4-BE49-F238E27FC236}">
                <a16:creationId xmlns:a16="http://schemas.microsoft.com/office/drawing/2014/main" id="{F28347B1-EEA2-D510-B47B-334942F35D1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1A8BF6F-8FC5-7AE5-C91E-393CF74FC639}"/>
              </a:ext>
            </a:extLst>
          </p:cNvPr>
          <p:cNvSpPr/>
          <p:nvPr/>
        </p:nvSpPr>
        <p:spPr>
          <a:xfrm>
            <a:off x="914400" y="2057400"/>
            <a:ext cx="10744200" cy="1754326"/>
          </a:xfrm>
          <a:prstGeom prst="rect">
            <a:avLst/>
          </a:prstGeom>
          <a:noFill/>
        </p:spPr>
        <p:txBody>
          <a:bodyPr wrap="square" lIns="91440" tIns="45720" rIns="91440" bIns="45720">
            <a:spAutoFit/>
          </a:bodyPr>
          <a:lstStyle/>
          <a:p>
            <a:pPr algn="ctr"/>
            <a:r>
              <a:rPr lang="en-US" sz="4800" b="1" spc="50" dirty="0">
                <a:ln w="0"/>
                <a:solidFill>
                  <a:schemeClr val="bg2"/>
                </a:solidFill>
                <a:effectLst>
                  <a:innerShdw blurRad="63500" dist="50800" dir="13500000">
                    <a:srgbClr val="000000">
                      <a:alpha val="50000"/>
                    </a:srgbClr>
                  </a:innerShdw>
                </a:effectLst>
              </a:rPr>
              <a:t>What lies ahead for the</a:t>
            </a:r>
            <a:br>
              <a:rPr lang="en-US" sz="6000" b="1" cap="none" spc="50" dirty="0">
                <a:ln w="0"/>
                <a:solidFill>
                  <a:schemeClr val="bg2"/>
                </a:solidFill>
                <a:effectLst>
                  <a:innerShdw blurRad="63500" dist="50800" dir="13500000">
                    <a:srgbClr val="000000">
                      <a:alpha val="50000"/>
                    </a:srgbClr>
                  </a:innerShdw>
                </a:effectLst>
              </a:rPr>
            </a:br>
            <a:r>
              <a:rPr lang="en-US" sz="6000" b="1" spc="50" dirty="0">
                <a:ln w="0"/>
                <a:solidFill>
                  <a:schemeClr val="bg2"/>
                </a:solidFill>
                <a:effectLst>
                  <a:innerShdw blurRad="63500" dist="50800" dir="13500000">
                    <a:srgbClr val="000000">
                      <a:alpha val="50000"/>
                    </a:srgbClr>
                  </a:innerShdw>
                </a:effectLst>
              </a:rPr>
              <a:t>Jefferson Lab</a:t>
            </a:r>
            <a:endParaRPr lang="en-US" sz="60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997841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81AE74-C84A-EA7A-B452-D587436DAFBB}"/>
              </a:ext>
            </a:extLst>
          </p:cNvPr>
          <p:cNvSpPr>
            <a:spLocks noGrp="1"/>
          </p:cNvSpPr>
          <p:nvPr>
            <p:ph type="title"/>
          </p:nvPr>
        </p:nvSpPr>
        <p:spPr/>
        <p:txBody>
          <a:bodyPr/>
          <a:lstStyle/>
          <a:p>
            <a:r>
              <a:rPr lang="en-US" dirty="0"/>
              <a:t>An impactful Nuclear Physics Laboratory</a:t>
            </a:r>
          </a:p>
        </p:txBody>
      </p:sp>
      <p:sp>
        <p:nvSpPr>
          <p:cNvPr id="5" name="Content Placeholder 4">
            <a:extLst>
              <a:ext uri="{FF2B5EF4-FFF2-40B4-BE49-F238E27FC236}">
                <a16:creationId xmlns:a16="http://schemas.microsoft.com/office/drawing/2014/main" id="{54B314C0-44F9-E2CA-061E-F845230AEC19}"/>
              </a:ext>
            </a:extLst>
          </p:cNvPr>
          <p:cNvSpPr>
            <a:spLocks noGrp="1"/>
          </p:cNvSpPr>
          <p:nvPr>
            <p:ph idx="1"/>
          </p:nvPr>
        </p:nvSpPr>
        <p:spPr>
          <a:xfrm>
            <a:off x="375535" y="1045488"/>
            <a:ext cx="5020387" cy="5279112"/>
          </a:xfrm>
        </p:spPr>
        <p:txBody>
          <a:bodyPr>
            <a:normAutofit fontScale="92500"/>
          </a:bodyPr>
          <a:lstStyle/>
          <a:p>
            <a:pPr>
              <a:lnSpc>
                <a:spcPct val="100000"/>
              </a:lnSpc>
            </a:pPr>
            <a:r>
              <a:rPr lang="en-US" dirty="0"/>
              <a:t>Nuclear Physics future</a:t>
            </a:r>
          </a:p>
          <a:p>
            <a:pPr lvl="1">
              <a:lnSpc>
                <a:spcPct val="100000"/>
              </a:lnSpc>
            </a:pPr>
            <a:r>
              <a:rPr lang="en-US" dirty="0"/>
              <a:t>Run the 12 GeV program </a:t>
            </a:r>
            <a:r>
              <a:rPr lang="en-US" dirty="0">
                <a:sym typeface="Wingdings" pitchFamily="2" charset="2"/>
              </a:rPr>
              <a:t>(1</a:t>
            </a:r>
            <a:r>
              <a:rPr lang="en-US" baseline="30000" dirty="0">
                <a:sym typeface="Wingdings" pitchFamily="2" charset="2"/>
              </a:rPr>
              <a:t>st</a:t>
            </a:r>
            <a:r>
              <a:rPr lang="en-US" dirty="0">
                <a:sym typeface="Wingdings" pitchFamily="2" charset="2"/>
              </a:rPr>
              <a:t> Recommendation in FY23 LRP)</a:t>
            </a:r>
          </a:p>
          <a:p>
            <a:pPr lvl="1">
              <a:lnSpc>
                <a:spcPct val="100000"/>
              </a:lnSpc>
            </a:pPr>
            <a:r>
              <a:rPr lang="en-US" dirty="0">
                <a:sym typeface="Wingdings" pitchFamily="2" charset="2"/>
              </a:rPr>
              <a:t>Execute </a:t>
            </a:r>
            <a:r>
              <a:rPr lang="en-US" dirty="0" err="1">
                <a:sym typeface="Wingdings" pitchFamily="2" charset="2"/>
              </a:rPr>
              <a:t>SoLID</a:t>
            </a:r>
            <a:r>
              <a:rPr lang="en-US" dirty="0">
                <a:sym typeface="Wingdings" pitchFamily="2" charset="2"/>
              </a:rPr>
              <a:t> </a:t>
            </a:r>
            <a:br>
              <a:rPr lang="en-US" dirty="0">
                <a:sym typeface="Wingdings" pitchFamily="2" charset="2"/>
              </a:rPr>
            </a:br>
            <a:r>
              <a:rPr lang="en-US" dirty="0">
                <a:sym typeface="Wingdings" pitchFamily="2" charset="2"/>
              </a:rPr>
              <a:t>(4</a:t>
            </a:r>
            <a:r>
              <a:rPr lang="en-US" baseline="30000" dirty="0">
                <a:sym typeface="Wingdings" pitchFamily="2" charset="2"/>
              </a:rPr>
              <a:t>th</a:t>
            </a:r>
            <a:r>
              <a:rPr lang="en-US" dirty="0">
                <a:sym typeface="Wingdings" pitchFamily="2" charset="2"/>
              </a:rPr>
              <a:t> recommendation)</a:t>
            </a:r>
          </a:p>
          <a:p>
            <a:pPr lvl="1">
              <a:lnSpc>
                <a:spcPct val="100000"/>
              </a:lnSpc>
            </a:pPr>
            <a:r>
              <a:rPr lang="en-US" dirty="0">
                <a:sym typeface="Wingdings" pitchFamily="2" charset="2"/>
              </a:rPr>
              <a:t>Contribute to EIC </a:t>
            </a:r>
            <a:br>
              <a:rPr lang="en-US" dirty="0">
                <a:sym typeface="Wingdings" pitchFamily="2" charset="2"/>
              </a:rPr>
            </a:br>
            <a:r>
              <a:rPr lang="en-US" dirty="0">
                <a:sym typeface="Wingdings" pitchFamily="2" charset="2"/>
              </a:rPr>
              <a:t>(3</a:t>
            </a:r>
            <a:r>
              <a:rPr lang="en-US" baseline="30000" dirty="0">
                <a:sym typeface="Wingdings" pitchFamily="2" charset="2"/>
              </a:rPr>
              <a:t>rd</a:t>
            </a:r>
            <a:r>
              <a:rPr lang="en-US" dirty="0">
                <a:sym typeface="Wingdings" pitchFamily="2" charset="2"/>
              </a:rPr>
              <a:t> recommendation)</a:t>
            </a:r>
          </a:p>
          <a:p>
            <a:pPr lvl="1">
              <a:lnSpc>
                <a:spcPct val="100000"/>
              </a:lnSpc>
            </a:pPr>
            <a:r>
              <a:rPr lang="en-US" dirty="0">
                <a:sym typeface="Wingdings" pitchFamily="2" charset="2"/>
              </a:rPr>
              <a:t>Plan for e+ and 22 GeV </a:t>
            </a:r>
            <a:br>
              <a:rPr lang="en-US" dirty="0">
                <a:sym typeface="Wingdings" pitchFamily="2" charset="2"/>
              </a:rPr>
            </a:br>
            <a:r>
              <a:rPr lang="en-US" dirty="0">
                <a:sym typeface="Wingdings" pitchFamily="2" charset="2"/>
              </a:rPr>
              <a:t>(in the text)</a:t>
            </a:r>
          </a:p>
          <a:p>
            <a:pPr lvl="1">
              <a:lnSpc>
                <a:spcPct val="100000"/>
              </a:lnSpc>
            </a:pPr>
            <a:r>
              <a:rPr lang="en-US" dirty="0">
                <a:sym typeface="Wingdings" pitchFamily="2" charset="2"/>
              </a:rPr>
              <a:t>Build an EIC research program</a:t>
            </a:r>
          </a:p>
          <a:p>
            <a:pPr lvl="1">
              <a:lnSpc>
                <a:spcPct val="100000"/>
              </a:lnSpc>
            </a:pPr>
            <a:r>
              <a:rPr lang="en-US" dirty="0">
                <a:sym typeface="Wingdings" pitchFamily="2" charset="2"/>
              </a:rPr>
              <a:t>Exploit opportunities </a:t>
            </a:r>
            <a:br>
              <a:rPr lang="en-US" dirty="0">
                <a:sym typeface="Wingdings" pitchFamily="2" charset="2"/>
              </a:rPr>
            </a:br>
            <a:r>
              <a:rPr lang="en-US" dirty="0">
                <a:sym typeface="Wingdings" pitchFamily="2" charset="2"/>
              </a:rPr>
              <a:t>(Dark Matter; neutrino nucleus;…)</a:t>
            </a:r>
          </a:p>
        </p:txBody>
      </p:sp>
      <p:sp>
        <p:nvSpPr>
          <p:cNvPr id="7" name="TextBox 6">
            <a:extLst>
              <a:ext uri="{FF2B5EF4-FFF2-40B4-BE49-F238E27FC236}">
                <a16:creationId xmlns:a16="http://schemas.microsoft.com/office/drawing/2014/main" id="{22170F61-C464-3C07-14BB-6FBF36B0C29D}"/>
              </a:ext>
            </a:extLst>
          </p:cNvPr>
          <p:cNvSpPr txBox="1"/>
          <p:nvPr/>
        </p:nvSpPr>
        <p:spPr>
          <a:xfrm>
            <a:off x="5395922" y="1284387"/>
            <a:ext cx="5858587" cy="4524315"/>
          </a:xfrm>
          <a:prstGeom prst="rect">
            <a:avLst/>
          </a:prstGeom>
          <a:noFill/>
        </p:spPr>
        <p:txBody>
          <a:bodyPr wrap="square">
            <a:spAutoFit/>
          </a:bodyPr>
          <a:lstStyle/>
          <a:p>
            <a:r>
              <a:rPr lang="en-US" sz="1800" b="1" i="1" dirty="0">
                <a:solidFill>
                  <a:srgbClr val="4270C1"/>
                </a:solidFill>
                <a:effectLst/>
                <a:latin typeface="Helvetica" pitchFamily="2" charset="0"/>
              </a:rPr>
              <a:t>I: The highest priority of the nuclear science community is to capitalize on the extraordinary opportunities for scientific discovery made possible by the substantial and sustained investments of the United States. We must draw on the talents of all in the nation to achieve this goal. </a:t>
            </a:r>
          </a:p>
          <a:p>
            <a:endParaRPr lang="en-US" b="1" i="1" dirty="0">
              <a:solidFill>
                <a:srgbClr val="4270C1"/>
              </a:solidFill>
              <a:latin typeface="Helvetica" pitchFamily="2" charset="0"/>
            </a:endParaRPr>
          </a:p>
          <a:p>
            <a:r>
              <a:rPr lang="en-US" b="1" i="1" dirty="0">
                <a:solidFill>
                  <a:srgbClr val="4270C1"/>
                </a:solidFill>
                <a:effectLst/>
                <a:latin typeface="Helvetica" pitchFamily="2" charset="0"/>
              </a:rPr>
              <a:t>III: </a:t>
            </a:r>
            <a:r>
              <a:rPr lang="en-US" sz="1800" b="1" i="1" dirty="0">
                <a:solidFill>
                  <a:srgbClr val="4270C1"/>
                </a:solidFill>
                <a:effectLst/>
                <a:latin typeface="Helvetica" pitchFamily="2" charset="0"/>
              </a:rPr>
              <a:t>We recommend the expeditious completion of the EIC as the highest priority for facility construction. </a:t>
            </a:r>
            <a:endParaRPr lang="en-US" dirty="0">
              <a:effectLst/>
            </a:endParaRPr>
          </a:p>
          <a:p>
            <a:endParaRPr lang="en-US" dirty="0">
              <a:effectLst/>
            </a:endParaRPr>
          </a:p>
          <a:p>
            <a:r>
              <a:rPr lang="en-US" sz="1800" b="1" i="1" dirty="0">
                <a:solidFill>
                  <a:srgbClr val="4270C1"/>
                </a:solidFill>
                <a:effectLst/>
                <a:latin typeface="Helvetica" pitchFamily="2" charset="0"/>
              </a:rPr>
              <a:t>IV: We recommend capitalizing on the unique ways in which nuclear physics can advance discovery science and applications for society by investing in additional projects and new strategic opportunities. </a:t>
            </a:r>
            <a:endParaRPr lang="en-US" dirty="0">
              <a:effectLst/>
            </a:endParaRPr>
          </a:p>
          <a:p>
            <a:endParaRPr lang="en-US" dirty="0">
              <a:effectLst/>
            </a:endParaRPr>
          </a:p>
        </p:txBody>
      </p:sp>
    </p:spTree>
    <p:extLst>
      <p:ext uri="{BB962C8B-B14F-4D97-AF65-F5344CB8AC3E}">
        <p14:creationId xmlns:p14="http://schemas.microsoft.com/office/powerpoint/2010/main" val="4158207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81AE74-C84A-EA7A-B452-D587436DAFBB}"/>
              </a:ext>
            </a:extLst>
          </p:cNvPr>
          <p:cNvSpPr>
            <a:spLocks noGrp="1"/>
          </p:cNvSpPr>
          <p:nvPr>
            <p:ph type="title"/>
          </p:nvPr>
        </p:nvSpPr>
        <p:spPr/>
        <p:txBody>
          <a:bodyPr/>
          <a:lstStyle/>
          <a:p>
            <a:r>
              <a:rPr lang="en-US" dirty="0" err="1"/>
              <a:t>JLab’s</a:t>
            </a:r>
            <a:r>
              <a:rPr lang="en-US" dirty="0"/>
              <a:t> Past Will Lead to an Exciting Future</a:t>
            </a:r>
          </a:p>
        </p:txBody>
      </p:sp>
      <p:pic>
        <p:nvPicPr>
          <p:cNvPr id="2" name="Picture Placeholder 10">
            <a:extLst>
              <a:ext uri="{FF2B5EF4-FFF2-40B4-BE49-F238E27FC236}">
                <a16:creationId xmlns:a16="http://schemas.microsoft.com/office/drawing/2014/main" id="{021DD8FC-D545-062B-DD37-D602530F24E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78942" y="3902923"/>
            <a:ext cx="3206019" cy="1701153"/>
          </a:xfrm>
          <a:prstGeom prst="rect">
            <a:avLst/>
          </a:prstGeom>
        </p:spPr>
      </p:pic>
      <p:pic>
        <p:nvPicPr>
          <p:cNvPr id="1026" name="Picture 2">
            <a:extLst>
              <a:ext uri="{FF2B5EF4-FFF2-40B4-BE49-F238E27FC236}">
                <a16:creationId xmlns:a16="http://schemas.microsoft.com/office/drawing/2014/main" id="{DEE75B23-34E3-FC42-1EC1-1150B9A74EC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400" y="985819"/>
            <a:ext cx="4081262" cy="27479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ccelerator Science | Jefferson Lab">
            <a:extLst>
              <a:ext uri="{FF2B5EF4-FFF2-40B4-BE49-F238E27FC236}">
                <a16:creationId xmlns:a16="http://schemas.microsoft.com/office/drawing/2014/main" id="{B0DD1031-65F7-09CF-B532-50184F15EC8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4010" y="3733798"/>
            <a:ext cx="7010400" cy="19680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EBAF: a fruitful past and a promising future – CERN Courier">
            <a:extLst>
              <a:ext uri="{FF2B5EF4-FFF2-40B4-BE49-F238E27FC236}">
                <a16:creationId xmlns:a16="http://schemas.microsoft.com/office/drawing/2014/main" id="{94393A42-83CE-FA44-3D14-62A50074631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73302" y="1000843"/>
            <a:ext cx="3146698" cy="273295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nergy Secretary explores the nature of matte | EurekAlert!">
            <a:extLst>
              <a:ext uri="{FF2B5EF4-FFF2-40B4-BE49-F238E27FC236}">
                <a16:creationId xmlns:a16="http://schemas.microsoft.com/office/drawing/2014/main" id="{2009FDFF-6153-FAC0-8FF5-C026C1D94C3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15936" y="1000842"/>
            <a:ext cx="4096510" cy="273295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News Flash • Newport News Donates Applied Research Center to">
            <a:extLst>
              <a:ext uri="{FF2B5EF4-FFF2-40B4-BE49-F238E27FC236}">
                <a16:creationId xmlns:a16="http://schemas.microsoft.com/office/drawing/2014/main" id="{FABB7929-D578-2084-4A4F-03E42A49A5BA}"/>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871104" y="3733798"/>
            <a:ext cx="1968024" cy="1968024"/>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a:extLst>
              <a:ext uri="{FF2B5EF4-FFF2-40B4-BE49-F238E27FC236}">
                <a16:creationId xmlns:a16="http://schemas.microsoft.com/office/drawing/2014/main" id="{3B3F532F-7534-77A1-AC1E-CBE3784A5F86}"/>
              </a:ext>
            </a:extLst>
          </p:cNvPr>
          <p:cNvSpPr/>
          <p:nvPr/>
        </p:nvSpPr>
        <p:spPr>
          <a:xfrm>
            <a:off x="1828800" y="5870946"/>
            <a:ext cx="8353151" cy="529854"/>
          </a:xfrm>
          <a:prstGeom prst="rightArrow">
            <a:avLst/>
          </a:prstGeom>
          <a:solidFill>
            <a:srgbClr val="00B0F0"/>
          </a:solidFill>
          <a:ln>
            <a:solidFill>
              <a:schemeClr val="accent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dirty="0">
                <a:solidFill>
                  <a:schemeClr val="tx1"/>
                </a:solidFill>
              </a:rPr>
              <a:t>What we do today will enable a vibrant future into the 2040s and beyond</a:t>
            </a:r>
          </a:p>
        </p:txBody>
      </p:sp>
    </p:spTree>
    <p:extLst>
      <p:ext uri="{BB962C8B-B14F-4D97-AF65-F5344CB8AC3E}">
        <p14:creationId xmlns:p14="http://schemas.microsoft.com/office/powerpoint/2010/main" val="2421622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ata Science Concepts: The fundamentals of Data Science">
            <a:extLst>
              <a:ext uri="{FF2B5EF4-FFF2-40B4-BE49-F238E27FC236}">
                <a16:creationId xmlns:a16="http://schemas.microsoft.com/office/drawing/2014/main" id="{C294D5D0-C5A8-370A-F149-3B0155228BCB}"/>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16480C0-25A6-F555-21CF-22EE914F7547}"/>
              </a:ext>
            </a:extLst>
          </p:cNvPr>
          <p:cNvSpPr>
            <a:spLocks noGrp="1"/>
          </p:cNvSpPr>
          <p:nvPr>
            <p:ph idx="4294967295"/>
          </p:nvPr>
        </p:nvSpPr>
        <p:spPr>
          <a:xfrm>
            <a:off x="495300" y="2286000"/>
            <a:ext cx="11201400" cy="2667000"/>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marL="0" indent="0">
              <a:buNone/>
            </a:pPr>
            <a:r>
              <a:rPr lang="en-US" dirty="0"/>
              <a:t>Outline</a:t>
            </a:r>
          </a:p>
          <a:p>
            <a:r>
              <a:rPr lang="en-US" dirty="0"/>
              <a:t>What lies ahead for CEBAF</a:t>
            </a:r>
          </a:p>
          <a:p>
            <a:pPr lvl="1"/>
            <a:r>
              <a:rPr lang="en-US" dirty="0"/>
              <a:t>Complete Moller install</a:t>
            </a:r>
          </a:p>
          <a:p>
            <a:pPr lvl="1"/>
            <a:r>
              <a:rPr lang="en-US" dirty="0"/>
              <a:t>Compete for </a:t>
            </a:r>
            <a:r>
              <a:rPr lang="en-US" dirty="0" err="1"/>
              <a:t>SoLID</a:t>
            </a:r>
            <a:endParaRPr lang="en-US" dirty="0"/>
          </a:p>
          <a:p>
            <a:pPr lvl="1"/>
            <a:r>
              <a:rPr lang="en-US" dirty="0"/>
              <a:t>Continue Upgrade Planning</a:t>
            </a:r>
          </a:p>
          <a:p>
            <a:r>
              <a:rPr lang="en-US" dirty="0"/>
              <a:t>What lies ahead for HPDF</a:t>
            </a:r>
          </a:p>
          <a:p>
            <a:r>
              <a:rPr lang="en-US" dirty="0"/>
              <a:t>What lies ahead for Jefferson Laboratory? </a:t>
            </a:r>
          </a:p>
        </p:txBody>
      </p:sp>
    </p:spTree>
    <p:extLst>
      <p:ext uri="{BB962C8B-B14F-4D97-AF65-F5344CB8AC3E}">
        <p14:creationId xmlns:p14="http://schemas.microsoft.com/office/powerpoint/2010/main" val="2758743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2FAAA-8711-E3E5-1F11-1F288CE9C398}"/>
              </a:ext>
            </a:extLst>
          </p:cNvPr>
          <p:cNvSpPr>
            <a:spLocks noGrp="1"/>
          </p:cNvSpPr>
          <p:nvPr>
            <p:ph type="title"/>
          </p:nvPr>
        </p:nvSpPr>
        <p:spPr/>
        <p:txBody>
          <a:bodyPr/>
          <a:lstStyle/>
          <a:p>
            <a:r>
              <a:rPr lang="en-US" dirty="0" err="1"/>
              <a:t>JLab</a:t>
            </a:r>
            <a:r>
              <a:rPr lang="en-US" dirty="0"/>
              <a:t> Explores Matter at the Most Fundamental Level</a:t>
            </a:r>
          </a:p>
        </p:txBody>
      </p:sp>
      <p:grpSp>
        <p:nvGrpSpPr>
          <p:cNvPr id="15" name="Group 14">
            <a:extLst>
              <a:ext uri="{FF2B5EF4-FFF2-40B4-BE49-F238E27FC236}">
                <a16:creationId xmlns:a16="http://schemas.microsoft.com/office/drawing/2014/main" id="{99FEE504-5122-002B-E2E8-775181F266F8}"/>
              </a:ext>
            </a:extLst>
          </p:cNvPr>
          <p:cNvGrpSpPr/>
          <p:nvPr/>
        </p:nvGrpSpPr>
        <p:grpSpPr>
          <a:xfrm>
            <a:off x="5512503" y="735987"/>
            <a:ext cx="5809276" cy="4336510"/>
            <a:chOff x="5263033" y="1201771"/>
            <a:chExt cx="6931458" cy="5184193"/>
          </a:xfrm>
        </p:grpSpPr>
        <p:pic>
          <p:nvPicPr>
            <p:cNvPr id="16" name="Picture 15">
              <a:extLst>
                <a:ext uri="{FF2B5EF4-FFF2-40B4-BE49-F238E27FC236}">
                  <a16:creationId xmlns:a16="http://schemas.microsoft.com/office/drawing/2014/main" id="{67171F7A-3AC2-3398-125B-238EE28DD2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63033" y="1201771"/>
              <a:ext cx="6931458" cy="5184193"/>
            </a:xfrm>
            <a:prstGeom prst="rect">
              <a:avLst/>
            </a:prstGeom>
          </p:spPr>
        </p:pic>
        <p:pic>
          <p:nvPicPr>
            <p:cNvPr id="17" name="Picture 16">
              <a:extLst>
                <a:ext uri="{FF2B5EF4-FFF2-40B4-BE49-F238E27FC236}">
                  <a16:creationId xmlns:a16="http://schemas.microsoft.com/office/drawing/2014/main" id="{F2F8C65E-A8FA-FA3A-A3B9-FD20A3D220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54669" y="1346677"/>
              <a:ext cx="6473097" cy="4841374"/>
            </a:xfrm>
            <a:prstGeom prst="rect">
              <a:avLst/>
            </a:prstGeom>
          </p:spPr>
        </p:pic>
        <p:pic>
          <p:nvPicPr>
            <p:cNvPr id="18" name="Picture 17">
              <a:extLst>
                <a:ext uri="{FF2B5EF4-FFF2-40B4-BE49-F238E27FC236}">
                  <a16:creationId xmlns:a16="http://schemas.microsoft.com/office/drawing/2014/main" id="{49CD0B39-6713-D95E-6756-7A028F656C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5383" y="1346677"/>
              <a:ext cx="6567999" cy="4912354"/>
            </a:xfrm>
            <a:prstGeom prst="rect">
              <a:avLst/>
            </a:prstGeom>
          </p:spPr>
        </p:pic>
        <p:pic>
          <p:nvPicPr>
            <p:cNvPr id="19" name="Picture 18">
              <a:extLst>
                <a:ext uri="{FF2B5EF4-FFF2-40B4-BE49-F238E27FC236}">
                  <a16:creationId xmlns:a16="http://schemas.microsoft.com/office/drawing/2014/main" id="{41AC4CFE-9B4A-5D76-54F5-3B329AE4052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11295" y="1828391"/>
              <a:ext cx="5989674" cy="4479812"/>
            </a:xfrm>
            <a:prstGeom prst="rect">
              <a:avLst/>
            </a:prstGeom>
          </p:spPr>
        </p:pic>
        <p:pic>
          <p:nvPicPr>
            <p:cNvPr id="20" name="Picture 19">
              <a:extLst>
                <a:ext uri="{FF2B5EF4-FFF2-40B4-BE49-F238E27FC236}">
                  <a16:creationId xmlns:a16="http://schemas.microsoft.com/office/drawing/2014/main" id="{4316FB08-13D3-4A03-DB0A-7D588AA53A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74642" y="1639244"/>
              <a:ext cx="6182530" cy="4624053"/>
            </a:xfrm>
            <a:prstGeom prst="rect">
              <a:avLst/>
            </a:prstGeom>
          </p:spPr>
        </p:pic>
        <p:pic>
          <p:nvPicPr>
            <p:cNvPr id="21" name="Picture 20">
              <a:extLst>
                <a:ext uri="{FF2B5EF4-FFF2-40B4-BE49-F238E27FC236}">
                  <a16:creationId xmlns:a16="http://schemas.microsoft.com/office/drawing/2014/main" id="{35E07D28-0BE5-A2C8-6B4B-9CE1DAD0AD9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41943" y="1420777"/>
              <a:ext cx="6086356" cy="4552122"/>
            </a:xfrm>
            <a:prstGeom prst="rect">
              <a:avLst/>
            </a:prstGeom>
          </p:spPr>
        </p:pic>
        <p:pic>
          <p:nvPicPr>
            <p:cNvPr id="22" name="Picture 21">
              <a:extLst>
                <a:ext uri="{FF2B5EF4-FFF2-40B4-BE49-F238E27FC236}">
                  <a16:creationId xmlns:a16="http://schemas.microsoft.com/office/drawing/2014/main" id="{25B90C83-99FC-B741-F264-D48F0CEE676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08172" y="1320173"/>
              <a:ext cx="6473096" cy="4841374"/>
            </a:xfrm>
            <a:prstGeom prst="rect">
              <a:avLst/>
            </a:prstGeom>
          </p:spPr>
        </p:pic>
        <p:pic>
          <p:nvPicPr>
            <p:cNvPr id="23" name="Picture 22">
              <a:extLst>
                <a:ext uri="{FF2B5EF4-FFF2-40B4-BE49-F238E27FC236}">
                  <a16:creationId xmlns:a16="http://schemas.microsoft.com/office/drawing/2014/main" id="{6BE8BD57-7373-D162-1C16-6671C99033A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583787" y="1411551"/>
              <a:ext cx="6473098" cy="4841375"/>
            </a:xfrm>
            <a:prstGeom prst="rect">
              <a:avLst/>
            </a:prstGeom>
          </p:spPr>
        </p:pic>
      </p:grpSp>
      <p:sp>
        <p:nvSpPr>
          <p:cNvPr id="28" name="Content Placeholder 2">
            <a:extLst>
              <a:ext uri="{FF2B5EF4-FFF2-40B4-BE49-F238E27FC236}">
                <a16:creationId xmlns:a16="http://schemas.microsoft.com/office/drawing/2014/main" id="{82F47875-6F99-1197-8B62-1C2B7640E7D9}"/>
              </a:ext>
            </a:extLst>
          </p:cNvPr>
          <p:cNvSpPr txBox="1">
            <a:spLocks/>
          </p:cNvSpPr>
          <p:nvPr/>
        </p:nvSpPr>
        <p:spPr bwMode="auto">
          <a:xfrm>
            <a:off x="4779421" y="4877243"/>
            <a:ext cx="7170079" cy="18695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endParaRPr lang="en-US" sz="100" b="1" cap="all" dirty="0">
              <a:solidFill>
                <a:srgbClr val="000000"/>
              </a:solidFill>
              <a:latin typeface="Avenir" panose="020B0503020203020204" pitchFamily="34" charset="0"/>
            </a:endParaRPr>
          </a:p>
          <a:p>
            <a:pPr>
              <a:spcBef>
                <a:spcPts val="600"/>
              </a:spcBef>
            </a:pPr>
            <a:r>
              <a:rPr lang="en-US" sz="2000" dirty="0">
                <a:solidFill>
                  <a:srgbClr val="000000"/>
                </a:solidFill>
                <a:latin typeface="Avenir" panose="020B0503020203020204" pitchFamily="34" charset="0"/>
              </a:rPr>
              <a:t>Why is no quark ever found alone?</a:t>
            </a:r>
          </a:p>
          <a:p>
            <a:pPr>
              <a:spcBef>
                <a:spcPts val="600"/>
              </a:spcBef>
            </a:pPr>
            <a:r>
              <a:rPr lang="en-US" sz="2000" dirty="0">
                <a:solidFill>
                  <a:srgbClr val="000000"/>
                </a:solidFill>
                <a:latin typeface="Avenir" panose="020B0503020203020204" pitchFamily="34" charset="0"/>
              </a:rPr>
              <a:t>What does the interior of a proton “look” like?</a:t>
            </a:r>
          </a:p>
          <a:p>
            <a:pPr>
              <a:spcBef>
                <a:spcPts val="600"/>
              </a:spcBef>
            </a:pPr>
            <a:r>
              <a:rPr lang="en-US" sz="2000" dirty="0">
                <a:solidFill>
                  <a:srgbClr val="000000"/>
                </a:solidFill>
                <a:latin typeface="Avenir" panose="020B0503020203020204" pitchFamily="34" charset="0"/>
              </a:rPr>
              <a:t>Why is the proton mass so much greater than its “parts”?</a:t>
            </a:r>
          </a:p>
          <a:p>
            <a:pPr>
              <a:spcBef>
                <a:spcPts val="600"/>
              </a:spcBef>
            </a:pPr>
            <a:r>
              <a:rPr lang="en-US" sz="2000" dirty="0">
                <a:solidFill>
                  <a:srgbClr val="000000"/>
                </a:solidFill>
                <a:latin typeface="Avenir" panose="020B0503020203020204" pitchFamily="34" charset="0"/>
              </a:rPr>
              <a:t>How does the force that holds protons and neutrons together arise from the force between quarks?</a:t>
            </a:r>
          </a:p>
        </p:txBody>
      </p:sp>
      <p:pic>
        <p:nvPicPr>
          <p:cNvPr id="29" name="Picture 2" descr="C:\Users\stewartm\Desktop\20160708-2D4A9599.jpg">
            <a:extLst>
              <a:ext uri="{FF2B5EF4-FFF2-40B4-BE49-F238E27FC236}">
                <a16:creationId xmlns:a16="http://schemas.microsoft.com/office/drawing/2014/main" id="{53C307A3-15F4-5D4C-40DB-9BD060172239}"/>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276863" y="1002525"/>
            <a:ext cx="4297899" cy="4979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80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5BF2D-24D0-9353-42FF-F82BE032B502}"/>
              </a:ext>
            </a:extLst>
          </p:cNvPr>
          <p:cNvSpPr>
            <a:spLocks noGrp="1"/>
          </p:cNvSpPr>
          <p:nvPr>
            <p:ph type="title"/>
          </p:nvPr>
        </p:nvSpPr>
        <p:spPr/>
        <p:txBody>
          <a:bodyPr/>
          <a:lstStyle/>
          <a:p>
            <a:r>
              <a:rPr lang="en-US" dirty="0"/>
              <a:t>Probing the Standard Model to 27 TEV</a:t>
            </a:r>
          </a:p>
        </p:txBody>
      </p:sp>
      <p:pic>
        <p:nvPicPr>
          <p:cNvPr id="9220" name="Picture 4" descr="MOLLER">
            <a:extLst>
              <a:ext uri="{FF2B5EF4-FFF2-40B4-BE49-F238E27FC236}">
                <a16:creationId xmlns:a16="http://schemas.microsoft.com/office/drawing/2014/main" id="{4FDCF7FA-2986-00C6-AC46-A893434EC92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44447" y="1153061"/>
            <a:ext cx="3905035" cy="22291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14EE25E-2519-541A-077D-380D09A6AE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4383" y="1585769"/>
            <a:ext cx="7604570" cy="4407405"/>
          </a:xfrm>
          <a:prstGeom prst="rect">
            <a:avLst/>
          </a:prstGeom>
        </p:spPr>
      </p:pic>
      <p:sp>
        <p:nvSpPr>
          <p:cNvPr id="9" name="TextBox 8">
            <a:extLst>
              <a:ext uri="{FF2B5EF4-FFF2-40B4-BE49-F238E27FC236}">
                <a16:creationId xmlns:a16="http://schemas.microsoft.com/office/drawing/2014/main" id="{4DD3D451-3292-7100-7F2C-4F0EE19C480C}"/>
              </a:ext>
            </a:extLst>
          </p:cNvPr>
          <p:cNvSpPr txBox="1"/>
          <p:nvPr/>
        </p:nvSpPr>
        <p:spPr>
          <a:xfrm>
            <a:off x="990125" y="5685397"/>
            <a:ext cx="1282082" cy="307777"/>
          </a:xfrm>
          <a:prstGeom prst="rect">
            <a:avLst/>
          </a:prstGeom>
          <a:noFill/>
        </p:spPr>
        <p:txBody>
          <a:bodyPr wrap="none" rtlCol="0">
            <a:spAutoFit/>
          </a:bodyPr>
          <a:lstStyle/>
          <a:p>
            <a:r>
              <a:rPr lang="en-US" sz="1400" dirty="0"/>
              <a:t>From Mark Pitt</a:t>
            </a:r>
          </a:p>
        </p:txBody>
      </p:sp>
      <p:sp>
        <p:nvSpPr>
          <p:cNvPr id="10" name="TextBox 9">
            <a:extLst>
              <a:ext uri="{FF2B5EF4-FFF2-40B4-BE49-F238E27FC236}">
                <a16:creationId xmlns:a16="http://schemas.microsoft.com/office/drawing/2014/main" id="{AF6579AB-7DCC-02B0-D206-9428A4E72D80}"/>
              </a:ext>
            </a:extLst>
          </p:cNvPr>
          <p:cNvSpPr txBox="1"/>
          <p:nvPr/>
        </p:nvSpPr>
        <p:spPr>
          <a:xfrm>
            <a:off x="8780929" y="3899647"/>
            <a:ext cx="3168553" cy="1754326"/>
          </a:xfrm>
          <a:prstGeom prst="rect">
            <a:avLst/>
          </a:prstGeom>
          <a:noFill/>
        </p:spPr>
        <p:txBody>
          <a:bodyPr wrap="square" rtlCol="0">
            <a:spAutoFit/>
          </a:bodyPr>
          <a:lstStyle/>
          <a:p>
            <a:r>
              <a:rPr lang="en-US" dirty="0"/>
              <a:t>Moller will probe energy regions for Beyond Standard Model Physics to ~27 </a:t>
            </a:r>
            <a:r>
              <a:rPr lang="en-US" dirty="0" err="1"/>
              <a:t>TeV</a:t>
            </a:r>
            <a:r>
              <a:rPr lang="en-US" dirty="0"/>
              <a:t> in this Q-weak sector</a:t>
            </a:r>
          </a:p>
          <a:p>
            <a:endParaRPr lang="en-US" dirty="0"/>
          </a:p>
          <a:p>
            <a:r>
              <a:rPr lang="en-US" dirty="0"/>
              <a:t>LHC energies: 13 </a:t>
            </a:r>
            <a:r>
              <a:rPr lang="en-US" dirty="0" err="1"/>
              <a:t>TeV</a:t>
            </a:r>
            <a:endParaRPr lang="en-US" dirty="0"/>
          </a:p>
        </p:txBody>
      </p:sp>
    </p:spTree>
    <p:extLst>
      <p:ext uri="{BB962C8B-B14F-4D97-AF65-F5344CB8AC3E}">
        <p14:creationId xmlns:p14="http://schemas.microsoft.com/office/powerpoint/2010/main" val="1441983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EB90A-B4DB-8F05-19B0-114CAC5398E4}"/>
              </a:ext>
            </a:extLst>
          </p:cNvPr>
          <p:cNvSpPr>
            <a:spLocks noGrp="1"/>
          </p:cNvSpPr>
          <p:nvPr>
            <p:ph type="title"/>
          </p:nvPr>
        </p:nvSpPr>
        <p:spPr/>
        <p:txBody>
          <a:bodyPr/>
          <a:lstStyle/>
          <a:p>
            <a:r>
              <a:rPr lang="en-US" dirty="0" err="1"/>
              <a:t>SoLID</a:t>
            </a:r>
            <a:r>
              <a:rPr lang="en-US" dirty="0"/>
              <a:t> fully enables CEBAF 12 GeV at the intensity frontier</a:t>
            </a:r>
          </a:p>
        </p:txBody>
      </p:sp>
      <p:sp>
        <p:nvSpPr>
          <p:cNvPr id="5" name="Content Placeholder 4">
            <a:extLst>
              <a:ext uri="{FF2B5EF4-FFF2-40B4-BE49-F238E27FC236}">
                <a16:creationId xmlns:a16="http://schemas.microsoft.com/office/drawing/2014/main" id="{66B7EE5E-5561-3BB7-4293-7BF79287E4AE}"/>
              </a:ext>
            </a:extLst>
          </p:cNvPr>
          <p:cNvSpPr>
            <a:spLocks noGrp="1"/>
          </p:cNvSpPr>
          <p:nvPr>
            <p:ph idx="4294967295"/>
          </p:nvPr>
        </p:nvSpPr>
        <p:spPr>
          <a:xfrm>
            <a:off x="0" y="831850"/>
            <a:ext cx="7597775" cy="3511550"/>
          </a:xfrm>
        </p:spPr>
        <p:txBody>
          <a:bodyPr>
            <a:normAutofit fontScale="62500" lnSpcReduction="20000"/>
          </a:bodyPr>
          <a:lstStyle/>
          <a:p>
            <a:pPr>
              <a:lnSpc>
                <a:spcPct val="120000"/>
              </a:lnSpc>
            </a:pPr>
            <a:r>
              <a:rPr lang="en-US" dirty="0"/>
              <a:t>Nucleon spin, proton mass, BSM experiments require precision measurements of small cross sections and asymmetries, combined with multiple particle detection</a:t>
            </a:r>
          </a:p>
          <a:p>
            <a:pPr>
              <a:lnSpc>
                <a:spcPct val="120000"/>
              </a:lnSpc>
            </a:pPr>
            <a:r>
              <a:rPr lang="en-US" dirty="0"/>
              <a:t>There is a critical need for a high luminosity 10</a:t>
            </a:r>
            <a:r>
              <a:rPr lang="en-US" baseline="30000" dirty="0"/>
              <a:t>37</a:t>
            </a:r>
            <a:r>
              <a:rPr lang="en-US" dirty="0"/>
              <a:t>-10</a:t>
            </a:r>
            <a:r>
              <a:rPr lang="en-US" baseline="30000" dirty="0"/>
              <a:t>39</a:t>
            </a:r>
            <a:r>
              <a:rPr lang="en-US" dirty="0"/>
              <a:t> cm</a:t>
            </a:r>
            <a:r>
              <a:rPr lang="en-US" baseline="30000" dirty="0"/>
              <a:t>-2</a:t>
            </a:r>
            <a:r>
              <a:rPr lang="en-US" dirty="0"/>
              <a:t>s</a:t>
            </a:r>
            <a:r>
              <a:rPr lang="en-US" baseline="30000" dirty="0"/>
              <a:t>-1</a:t>
            </a:r>
            <a:r>
              <a:rPr lang="en-US" dirty="0"/>
              <a:t> and large acceptance working in tandem </a:t>
            </a:r>
          </a:p>
          <a:p>
            <a:pPr>
              <a:lnSpc>
                <a:spcPct val="120000"/>
              </a:lnSpc>
            </a:pPr>
            <a:r>
              <a:rPr lang="en-US" dirty="0"/>
              <a:t>Science reach</a:t>
            </a:r>
          </a:p>
          <a:p>
            <a:pPr lvl="1">
              <a:lnSpc>
                <a:spcPct val="120000"/>
              </a:lnSpc>
            </a:pPr>
            <a:r>
              <a:rPr lang="en-US" dirty="0"/>
              <a:t>Precision 3D momentum imaging in the valence quark region</a:t>
            </a:r>
          </a:p>
          <a:p>
            <a:pPr lvl="1">
              <a:lnSpc>
                <a:spcPct val="120000"/>
              </a:lnSpc>
            </a:pPr>
            <a:r>
              <a:rPr lang="en-US" dirty="0"/>
              <a:t>Exploring the origin of the proton mass and gluonic force in the non-perturbative regime</a:t>
            </a:r>
          </a:p>
          <a:p>
            <a:pPr lvl="1">
              <a:lnSpc>
                <a:spcPct val="120000"/>
              </a:lnSpc>
            </a:pPr>
            <a:r>
              <a:rPr lang="en-US" dirty="0"/>
              <a:t>Beyond Standard Model searches in tandem with Moller</a:t>
            </a:r>
          </a:p>
        </p:txBody>
      </p:sp>
      <p:grpSp>
        <p:nvGrpSpPr>
          <p:cNvPr id="8" name="Group 7">
            <a:extLst>
              <a:ext uri="{FF2B5EF4-FFF2-40B4-BE49-F238E27FC236}">
                <a16:creationId xmlns:a16="http://schemas.microsoft.com/office/drawing/2014/main" id="{290858D3-C44C-8A11-FCAB-A0E0E6879638}"/>
              </a:ext>
            </a:extLst>
          </p:cNvPr>
          <p:cNvGrpSpPr/>
          <p:nvPr/>
        </p:nvGrpSpPr>
        <p:grpSpPr>
          <a:xfrm>
            <a:off x="1075151" y="4343338"/>
            <a:ext cx="6325401" cy="1930400"/>
            <a:chOff x="3303639" y="4528574"/>
            <a:chExt cx="6325401" cy="1930400"/>
          </a:xfrm>
        </p:grpSpPr>
        <p:pic>
          <p:nvPicPr>
            <p:cNvPr id="4" name="Picture 3">
              <a:extLst>
                <a:ext uri="{FF2B5EF4-FFF2-40B4-BE49-F238E27FC236}">
                  <a16:creationId xmlns:a16="http://schemas.microsoft.com/office/drawing/2014/main" id="{5DEE08BC-FD9F-CDE8-FAF0-494FF4390CDD}"/>
                </a:ext>
              </a:extLst>
            </p:cNvPr>
            <p:cNvPicPr>
              <a:picLocks noChangeAspect="1"/>
            </p:cNvPicPr>
            <p:nvPr/>
          </p:nvPicPr>
          <p:blipFill>
            <a:blip r:embed="rId2"/>
            <a:stretch>
              <a:fillRect/>
            </a:stretch>
          </p:blipFill>
          <p:spPr>
            <a:xfrm>
              <a:off x="3444140" y="4528574"/>
              <a:ext cx="6184900" cy="1930400"/>
            </a:xfrm>
            <a:prstGeom prst="rect">
              <a:avLst/>
            </a:prstGeom>
          </p:spPr>
        </p:pic>
        <p:sp>
          <p:nvSpPr>
            <p:cNvPr id="6" name="Rectangle 5">
              <a:extLst>
                <a:ext uri="{FF2B5EF4-FFF2-40B4-BE49-F238E27FC236}">
                  <a16:creationId xmlns:a16="http://schemas.microsoft.com/office/drawing/2014/main" id="{87AF5E95-A312-BADF-7D32-173B34829B7C}"/>
                </a:ext>
              </a:extLst>
            </p:cNvPr>
            <p:cNvSpPr/>
            <p:nvPr/>
          </p:nvSpPr>
          <p:spPr>
            <a:xfrm>
              <a:off x="3303639" y="4916129"/>
              <a:ext cx="1150374" cy="285136"/>
            </a:xfrm>
            <a:prstGeom prst="rect">
              <a:avLst/>
            </a:prstGeom>
            <a:solidFill>
              <a:schemeClr val="bg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7" name="Rectangle 6">
              <a:extLst>
                <a:ext uri="{FF2B5EF4-FFF2-40B4-BE49-F238E27FC236}">
                  <a16:creationId xmlns:a16="http://schemas.microsoft.com/office/drawing/2014/main" id="{D7DF1091-BA8C-DAA7-22B9-1D945CB7FE15}"/>
                </a:ext>
              </a:extLst>
            </p:cNvPr>
            <p:cNvSpPr/>
            <p:nvPr/>
          </p:nvSpPr>
          <p:spPr>
            <a:xfrm>
              <a:off x="3303639" y="5058697"/>
              <a:ext cx="766916" cy="329380"/>
            </a:xfrm>
            <a:prstGeom prst="rect">
              <a:avLst/>
            </a:prstGeom>
            <a:solidFill>
              <a:schemeClr val="bg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grpSp>
      <p:pic>
        <p:nvPicPr>
          <p:cNvPr id="12" name="Picture 11">
            <a:extLst>
              <a:ext uri="{FF2B5EF4-FFF2-40B4-BE49-F238E27FC236}">
                <a16:creationId xmlns:a16="http://schemas.microsoft.com/office/drawing/2014/main" id="{9C8E48ED-2503-5EE9-C18C-54A3CC33BE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88089" y="965079"/>
            <a:ext cx="3048698" cy="5419907"/>
          </a:xfrm>
          <a:prstGeom prst="rect">
            <a:avLst/>
          </a:prstGeom>
        </p:spPr>
      </p:pic>
      <p:sp>
        <p:nvSpPr>
          <p:cNvPr id="13" name="TextBox 12">
            <a:extLst>
              <a:ext uri="{FF2B5EF4-FFF2-40B4-BE49-F238E27FC236}">
                <a16:creationId xmlns:a16="http://schemas.microsoft.com/office/drawing/2014/main" id="{5D769A28-2CF1-E996-337B-C38638000860}"/>
              </a:ext>
            </a:extLst>
          </p:cNvPr>
          <p:cNvSpPr txBox="1"/>
          <p:nvPr/>
        </p:nvSpPr>
        <p:spPr>
          <a:xfrm>
            <a:off x="9317376" y="6043354"/>
            <a:ext cx="1390124" cy="341632"/>
          </a:xfrm>
          <a:prstGeom prst="rect">
            <a:avLst/>
          </a:prstGeom>
          <a:noFill/>
        </p:spPr>
        <p:txBody>
          <a:bodyPr wrap="none" rtlCol="0">
            <a:spAutoFit/>
          </a:bodyPr>
          <a:lstStyle/>
          <a:p>
            <a:pPr algn="ctr">
              <a:lnSpc>
                <a:spcPct val="90000"/>
              </a:lnSpc>
            </a:pPr>
            <a:r>
              <a:rPr lang="en-US" dirty="0">
                <a:solidFill>
                  <a:schemeClr val="bg1"/>
                </a:solidFill>
              </a:rPr>
              <a:t>Magnet test</a:t>
            </a:r>
          </a:p>
        </p:txBody>
      </p:sp>
    </p:spTree>
    <p:extLst>
      <p:ext uri="{BB962C8B-B14F-4D97-AF65-F5344CB8AC3E}">
        <p14:creationId xmlns:p14="http://schemas.microsoft.com/office/powerpoint/2010/main" val="2106295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2C8A2-4284-057A-6648-5DFA005E9C08}"/>
              </a:ext>
            </a:extLst>
          </p:cNvPr>
          <p:cNvSpPr>
            <a:spLocks noGrp="1"/>
          </p:cNvSpPr>
          <p:nvPr>
            <p:ph type="title"/>
          </p:nvPr>
        </p:nvSpPr>
        <p:spPr/>
        <p:txBody>
          <a:bodyPr>
            <a:normAutofit fontScale="90000"/>
          </a:bodyPr>
          <a:lstStyle/>
          <a:p>
            <a:r>
              <a:rPr lang="en-US" dirty="0"/>
              <a:t>Simi inclusive deep inelastic scattering (SIDIS) at 12 GeV with Solid</a:t>
            </a:r>
          </a:p>
        </p:txBody>
      </p:sp>
      <p:pic>
        <p:nvPicPr>
          <p:cNvPr id="3" name="Picture 2">
            <a:extLst>
              <a:ext uri="{FF2B5EF4-FFF2-40B4-BE49-F238E27FC236}">
                <a16:creationId xmlns:a16="http://schemas.microsoft.com/office/drawing/2014/main" id="{454C5EA0-3799-7BF2-39D6-92EA96B781CA}"/>
              </a:ext>
            </a:extLst>
          </p:cNvPr>
          <p:cNvPicPr>
            <a:picLocks noChangeAspect="1"/>
          </p:cNvPicPr>
          <p:nvPr/>
        </p:nvPicPr>
        <p:blipFill>
          <a:blip r:embed="rId2"/>
          <a:stretch>
            <a:fillRect/>
          </a:stretch>
        </p:blipFill>
        <p:spPr>
          <a:xfrm>
            <a:off x="472764" y="1587294"/>
            <a:ext cx="10688193" cy="4489041"/>
          </a:xfrm>
          <a:prstGeom prst="rect">
            <a:avLst/>
          </a:prstGeom>
        </p:spPr>
      </p:pic>
    </p:spTree>
    <p:extLst>
      <p:ext uri="{BB962C8B-B14F-4D97-AF65-F5344CB8AC3E}">
        <p14:creationId xmlns:p14="http://schemas.microsoft.com/office/powerpoint/2010/main" val="3732923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73859-CE79-B073-82FC-8EE300C4DEC7}"/>
              </a:ext>
            </a:extLst>
          </p:cNvPr>
          <p:cNvSpPr>
            <a:spLocks noGrp="1"/>
          </p:cNvSpPr>
          <p:nvPr>
            <p:ph type="title"/>
          </p:nvPr>
        </p:nvSpPr>
        <p:spPr/>
        <p:txBody>
          <a:bodyPr/>
          <a:lstStyle/>
          <a:p>
            <a:r>
              <a:rPr lang="en-US" dirty="0"/>
              <a:t>We will continue to pursue </a:t>
            </a:r>
            <a:r>
              <a:rPr lang="en-US" dirty="0" err="1"/>
              <a:t>SoLID</a:t>
            </a:r>
            <a:endParaRPr lang="en-US" dirty="0"/>
          </a:p>
        </p:txBody>
      </p:sp>
      <p:sp>
        <p:nvSpPr>
          <p:cNvPr id="12" name="Content Placeholder 11">
            <a:extLst>
              <a:ext uri="{FF2B5EF4-FFF2-40B4-BE49-F238E27FC236}">
                <a16:creationId xmlns:a16="http://schemas.microsoft.com/office/drawing/2014/main" id="{6D505060-98E5-7024-C11D-1182DF466205}"/>
              </a:ext>
            </a:extLst>
          </p:cNvPr>
          <p:cNvSpPr>
            <a:spLocks noGrp="1"/>
          </p:cNvSpPr>
          <p:nvPr>
            <p:ph idx="1"/>
          </p:nvPr>
        </p:nvSpPr>
        <p:spPr>
          <a:xfrm>
            <a:off x="5975235" y="2958797"/>
            <a:ext cx="5833234" cy="3399472"/>
          </a:xfrm>
        </p:spPr>
        <p:txBody>
          <a:bodyPr>
            <a:normAutofit fontScale="85000" lnSpcReduction="20000"/>
          </a:bodyPr>
          <a:lstStyle/>
          <a:p>
            <a:pPr>
              <a:lnSpc>
                <a:spcPct val="110000"/>
              </a:lnSpc>
            </a:pPr>
            <a:r>
              <a:rPr lang="en-US" dirty="0"/>
              <a:t>Consider what new or upgraded facilities in your disciplines will be necessary to position SC at the forefront of scientific discovery. </a:t>
            </a:r>
          </a:p>
          <a:p>
            <a:pPr>
              <a:lnSpc>
                <a:spcPct val="110000"/>
              </a:lnSpc>
            </a:pPr>
            <a:r>
              <a:rPr lang="en-US" dirty="0"/>
              <a:t>Discuss each of these facilities in terms of two criteria</a:t>
            </a:r>
          </a:p>
          <a:p>
            <a:pPr lvl="1">
              <a:lnSpc>
                <a:spcPct val="110000"/>
              </a:lnSpc>
            </a:pPr>
            <a:r>
              <a:rPr lang="en-US" dirty="0"/>
              <a:t>The potential to contribute to world-leading science in the next decade</a:t>
            </a:r>
          </a:p>
          <a:p>
            <a:pPr lvl="1">
              <a:lnSpc>
                <a:spcPct val="110000"/>
              </a:lnSpc>
            </a:pPr>
            <a:r>
              <a:rPr lang="en-US" dirty="0"/>
              <a:t>The readiness for construction</a:t>
            </a:r>
          </a:p>
        </p:txBody>
      </p:sp>
      <p:sp>
        <p:nvSpPr>
          <p:cNvPr id="3" name="TextBox 2">
            <a:extLst>
              <a:ext uri="{FF2B5EF4-FFF2-40B4-BE49-F238E27FC236}">
                <a16:creationId xmlns:a16="http://schemas.microsoft.com/office/drawing/2014/main" id="{F5922830-0817-F697-0711-5C2A603E4750}"/>
              </a:ext>
            </a:extLst>
          </p:cNvPr>
          <p:cNvSpPr txBox="1"/>
          <p:nvPr/>
        </p:nvSpPr>
        <p:spPr>
          <a:xfrm>
            <a:off x="228600" y="1219200"/>
            <a:ext cx="11619852" cy="1477328"/>
          </a:xfrm>
          <a:prstGeom prst="rect">
            <a:avLst/>
          </a:prstGeom>
          <a:noFill/>
        </p:spPr>
        <p:txBody>
          <a:bodyPr wrap="square" rtlCol="0">
            <a:spAutoFit/>
          </a:bodyPr>
          <a:lstStyle/>
          <a:p>
            <a:r>
              <a:rPr lang="en-US" dirty="0"/>
              <a:t>From the LRP (under Recommendation 4): </a:t>
            </a:r>
            <a:r>
              <a:rPr lang="en-US" dirty="0">
                <a:solidFill>
                  <a:srgbClr val="FF0000"/>
                </a:solidFill>
              </a:rPr>
              <a:t>Strategic opportunities exist to realize a range of projects </a:t>
            </a:r>
            <a:r>
              <a:rPr lang="en-US" dirty="0"/>
              <a:t>that lay the foundation for the discovery science of tomorrow. </a:t>
            </a:r>
            <a:r>
              <a:rPr lang="en-US" dirty="0">
                <a:solidFill>
                  <a:srgbClr val="FF0000"/>
                </a:solidFill>
              </a:rPr>
              <a:t>These projects include</a:t>
            </a:r>
            <a:r>
              <a:rPr lang="en-US" dirty="0"/>
              <a:t> the 400 MeV/u energy upgrade to FRIB (FRIB400), </a:t>
            </a:r>
            <a:r>
              <a:rPr lang="en-US" dirty="0">
                <a:solidFill>
                  <a:srgbClr val="FF0000"/>
                </a:solidFill>
              </a:rPr>
              <a:t>the Solenoidal Large Intensity Device (</a:t>
            </a:r>
            <a:r>
              <a:rPr lang="en-US" dirty="0" err="1">
                <a:solidFill>
                  <a:srgbClr val="FF0000"/>
                </a:solidFill>
              </a:rPr>
              <a:t>SoLID</a:t>
            </a:r>
            <a:r>
              <a:rPr lang="en-US" dirty="0">
                <a:solidFill>
                  <a:srgbClr val="FF0000"/>
                </a:solidFill>
              </a:rPr>
              <a:t>) at Jefferson Lab</a:t>
            </a:r>
            <a:r>
              <a:rPr lang="en-US" dirty="0"/>
              <a:t>, targeted upgrades for the LHC heavy ion program, emerging technologies for measurements of neutrino mass and electric dipole moments, and other initiatives that are presented in the body of this report.</a:t>
            </a:r>
          </a:p>
        </p:txBody>
      </p:sp>
      <p:pic>
        <p:nvPicPr>
          <p:cNvPr id="4" name="Picture 3">
            <a:extLst>
              <a:ext uri="{FF2B5EF4-FFF2-40B4-BE49-F238E27FC236}">
                <a16:creationId xmlns:a16="http://schemas.microsoft.com/office/drawing/2014/main" id="{ECB09C2D-CDB4-FA21-5FF0-69B6A1363277}"/>
              </a:ext>
            </a:extLst>
          </p:cNvPr>
          <p:cNvPicPr>
            <a:picLocks noChangeAspect="1"/>
          </p:cNvPicPr>
          <p:nvPr/>
        </p:nvPicPr>
        <p:blipFill rotWithShape="1">
          <a:blip r:embed="rId3"/>
          <a:srcRect b="51163"/>
          <a:stretch/>
        </p:blipFill>
        <p:spPr>
          <a:xfrm>
            <a:off x="228600" y="3161032"/>
            <a:ext cx="5518035" cy="3399472"/>
          </a:xfrm>
          <a:prstGeom prst="rect">
            <a:avLst/>
          </a:prstGeom>
        </p:spPr>
      </p:pic>
      <p:sp>
        <p:nvSpPr>
          <p:cNvPr id="13" name="TextBox 12">
            <a:extLst>
              <a:ext uri="{FF2B5EF4-FFF2-40B4-BE49-F238E27FC236}">
                <a16:creationId xmlns:a16="http://schemas.microsoft.com/office/drawing/2014/main" id="{E7EA8EFC-826D-B9B2-1B05-4AD65F757434}"/>
              </a:ext>
            </a:extLst>
          </p:cNvPr>
          <p:cNvSpPr txBox="1"/>
          <p:nvPr/>
        </p:nvSpPr>
        <p:spPr>
          <a:xfrm>
            <a:off x="457200" y="2927421"/>
            <a:ext cx="1774846" cy="341632"/>
          </a:xfrm>
          <a:prstGeom prst="rect">
            <a:avLst/>
          </a:prstGeom>
          <a:noFill/>
        </p:spPr>
        <p:txBody>
          <a:bodyPr wrap="none" rtlCol="0">
            <a:spAutoFit/>
          </a:bodyPr>
          <a:lstStyle/>
          <a:p>
            <a:pPr algn="ctr">
              <a:lnSpc>
                <a:spcPct val="90000"/>
              </a:lnSpc>
            </a:pPr>
            <a:r>
              <a:rPr lang="en-US" dirty="0"/>
              <a:t>NEW CHARGE</a:t>
            </a:r>
          </a:p>
        </p:txBody>
      </p:sp>
    </p:spTree>
    <p:extLst>
      <p:ext uri="{BB962C8B-B14F-4D97-AF65-F5344CB8AC3E}">
        <p14:creationId xmlns:p14="http://schemas.microsoft.com/office/powerpoint/2010/main" val="990357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BB53-DD0F-09E7-97DA-937A4BA76A7D}"/>
              </a:ext>
            </a:extLst>
          </p:cNvPr>
          <p:cNvSpPr>
            <a:spLocks noGrp="1"/>
          </p:cNvSpPr>
          <p:nvPr>
            <p:ph type="title"/>
          </p:nvPr>
        </p:nvSpPr>
        <p:spPr/>
        <p:txBody>
          <a:bodyPr/>
          <a:lstStyle/>
          <a:p>
            <a:r>
              <a:rPr lang="en-US" dirty="0"/>
              <a:t>Scientific vignettes for the 22 GeV upgrade</a:t>
            </a:r>
          </a:p>
        </p:txBody>
      </p:sp>
      <p:sp>
        <p:nvSpPr>
          <p:cNvPr id="13" name="Rectangle 12">
            <a:extLst>
              <a:ext uri="{FF2B5EF4-FFF2-40B4-BE49-F238E27FC236}">
                <a16:creationId xmlns:a16="http://schemas.microsoft.com/office/drawing/2014/main" id="{ECDF3414-1229-A076-59D6-56BA82AC718C}"/>
              </a:ext>
            </a:extLst>
          </p:cNvPr>
          <p:cNvSpPr/>
          <p:nvPr/>
        </p:nvSpPr>
        <p:spPr>
          <a:xfrm>
            <a:off x="4359965" y="887896"/>
            <a:ext cx="3320332" cy="5579440"/>
          </a:xfrm>
          <a:prstGeom prst="rect">
            <a:avLst/>
          </a:prstGeom>
          <a:solidFill>
            <a:srgbClr val="BE1D1D">
              <a:alpha val="10000"/>
            </a:srgbClr>
          </a:solidFill>
          <a:ln w="12700" cap="flat" cmpd="sng" algn="ctr">
            <a:solidFill>
              <a:srgbClr val="BE1D1D"/>
            </a:solidFill>
            <a:prstDash val="solid"/>
            <a:miter lim="800000"/>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a:ea typeface="+mn-ea"/>
                <a:cs typeface="+mn-cs"/>
              </a:rPr>
              <a:t>Are there pure exotic states?</a:t>
            </a:r>
          </a:p>
        </p:txBody>
      </p:sp>
      <p:sp>
        <p:nvSpPr>
          <p:cNvPr id="14" name="Rectangle 13">
            <a:extLst>
              <a:ext uri="{FF2B5EF4-FFF2-40B4-BE49-F238E27FC236}">
                <a16:creationId xmlns:a16="http://schemas.microsoft.com/office/drawing/2014/main" id="{D163D869-E0E5-3D65-C468-2D889B4F3CFF}"/>
              </a:ext>
            </a:extLst>
          </p:cNvPr>
          <p:cNvSpPr/>
          <p:nvPr/>
        </p:nvSpPr>
        <p:spPr>
          <a:xfrm>
            <a:off x="355637" y="887896"/>
            <a:ext cx="3711884" cy="5579440"/>
          </a:xfrm>
          <a:prstGeom prst="rect">
            <a:avLst/>
          </a:prstGeom>
          <a:solidFill>
            <a:srgbClr val="BE1D1D">
              <a:alpha val="10000"/>
            </a:srgbClr>
          </a:solidFill>
          <a:ln w="12700" cap="flat" cmpd="sng" algn="ctr">
            <a:solidFill>
              <a:srgbClr val="BE1D1D"/>
            </a:solidFill>
            <a:prstDash val="solid"/>
            <a:miter lim="800000"/>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a:ea typeface="+mn-ea"/>
                <a:cs typeface="+mn-cs"/>
              </a:rPr>
              <a:t>How does QCD generate hadrons?</a:t>
            </a:r>
          </a:p>
        </p:txBody>
      </p:sp>
      <p:sp>
        <p:nvSpPr>
          <p:cNvPr id="15" name="Rectangle 14">
            <a:extLst>
              <a:ext uri="{FF2B5EF4-FFF2-40B4-BE49-F238E27FC236}">
                <a16:creationId xmlns:a16="http://schemas.microsoft.com/office/drawing/2014/main" id="{1A326016-36B6-895D-7468-3CB983DC2582}"/>
              </a:ext>
            </a:extLst>
          </p:cNvPr>
          <p:cNvSpPr/>
          <p:nvPr/>
        </p:nvSpPr>
        <p:spPr>
          <a:xfrm>
            <a:off x="7865424" y="887896"/>
            <a:ext cx="4190814" cy="5579440"/>
          </a:xfrm>
          <a:prstGeom prst="rect">
            <a:avLst/>
          </a:prstGeom>
          <a:solidFill>
            <a:srgbClr val="BE1D1D">
              <a:alpha val="10000"/>
            </a:srgbClr>
          </a:solidFill>
          <a:ln w="12700" cap="flat" cmpd="sng" algn="ctr">
            <a:solidFill>
              <a:srgbClr val="BE1D1D"/>
            </a:solidFill>
            <a:prstDash val="solid"/>
            <a:miter lim="800000"/>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a:ea typeface="+mn-ea"/>
                <a:cs typeface="+mn-cs"/>
              </a:rPr>
              <a:t>Can we harness threshold charmonium production to probe proton/gluon properties? </a:t>
            </a:r>
          </a:p>
        </p:txBody>
      </p:sp>
      <p:sp>
        <p:nvSpPr>
          <p:cNvPr id="16" name="Content Placeholder 9">
            <a:extLst>
              <a:ext uri="{FF2B5EF4-FFF2-40B4-BE49-F238E27FC236}">
                <a16:creationId xmlns:a16="http://schemas.microsoft.com/office/drawing/2014/main" id="{73B3AEB0-2282-E967-7C50-BA777E32DFF3}"/>
              </a:ext>
            </a:extLst>
          </p:cNvPr>
          <p:cNvSpPr txBox="1">
            <a:spLocks/>
          </p:cNvSpPr>
          <p:nvPr/>
        </p:nvSpPr>
        <p:spPr>
          <a:xfrm>
            <a:off x="494273" y="4233865"/>
            <a:ext cx="3556742" cy="213780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PingFangSC-Regular" charset="-122"/>
              <a:buChar char="－"/>
              <a:defRPr sz="2000" kern="1200" baseline="0">
                <a:solidFill>
                  <a:schemeClr val="tx1"/>
                </a:solidFill>
                <a:latin typeface="Arial"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charset="0"/>
              <a:buChar char="•"/>
              <a:defRPr sz="1800" kern="1200" baseline="0">
                <a:solidFill>
                  <a:schemeClr val="tx1"/>
                </a:solidFill>
                <a:latin typeface="Arial"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PingFangSC-Regular" charset="-122"/>
              <a:buChar char="－"/>
              <a:defRPr sz="1600" kern="1200" baseline="0">
                <a:solidFill>
                  <a:schemeClr val="tx1"/>
                </a:solidFill>
                <a:latin typeface="Arial"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charset="0"/>
              <a:buChar char="•"/>
              <a:defRPr sz="1400" kern="1200" baseline="0">
                <a:solidFill>
                  <a:schemeClr val="tx1"/>
                </a:solidFill>
                <a:latin typeface="Arial"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Q</a:t>
            </a:r>
            <a:r>
              <a:rPr kumimoji="0" lang="en-US" sz="2400" b="0"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evolution of the </a:t>
            </a:r>
            <a:r>
              <a:rPr kumimoji="0" lang="en-US" sz="2400" b="0" i="0" u="none" strike="noStrike" kern="1200" cap="none" spc="0" normalizeH="0" baseline="0" noProof="0">
                <a:ln>
                  <a:noFill/>
                </a:ln>
                <a:solidFill>
                  <a:prstClr val="black"/>
                </a:solidFill>
                <a:effectLst/>
                <a:uLnTx/>
                <a:uFillTx/>
                <a:latin typeface="Symbol" pitchFamily="2" charset="2"/>
                <a:ea typeface="+mn-ea"/>
                <a:cs typeface="Arial" panose="020B0604020202020204" pitchFamily="34" charset="0"/>
              </a:rPr>
              <a:t>g</a:t>
            </a:r>
            <a:r>
              <a:rPr kumimoji="0" lang="en-US" sz="2400" b="0" i="0" u="none" strike="noStrike" kern="1200" cap="none" spc="0" normalizeH="0" baseline="-25000" noProof="0">
                <a:ln>
                  <a:noFill/>
                </a:ln>
                <a:solidFill>
                  <a:prstClr val="black"/>
                </a:solidFill>
                <a:effectLst/>
                <a:uLnTx/>
                <a:uFillTx/>
                <a:latin typeface="Arial" panose="020B0604020202020204" pitchFamily="34" charset="0"/>
                <a:ea typeface="+mn-ea"/>
                <a:cs typeface="Arial" panose="020B0604020202020204" pitchFamily="34" charset="0"/>
              </a:rPr>
              <a:t>v</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pN* electrocouplings could offer an insight into hadron mass generation and the emergence of the N* structure from QCD</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Simulations indicate JLab22 is the only foreseeable facility to extend these measurements up to 30 GeV</a:t>
            </a:r>
            <a:r>
              <a:rPr kumimoji="0" lang="en-US" sz="2400" b="0"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and down to </a:t>
            </a:r>
            <a:r>
              <a:rPr kumimoji="0" lang="en-US" sz="2400" b="0" i="0" u="none" strike="noStrike" kern="1200" cap="none" spc="0" normalizeH="0" baseline="0" noProof="0">
                <a:ln>
                  <a:noFill/>
                </a:ln>
                <a:solidFill>
                  <a:prstClr val="black"/>
                </a:solidFill>
                <a:effectLst/>
                <a:uLnTx/>
                <a:uFillTx/>
                <a:latin typeface="Symbol" pitchFamily="2" charset="2"/>
                <a:ea typeface="+mn-ea"/>
                <a:cs typeface="Arial" panose="020B0604020202020204" pitchFamily="34" charset="0"/>
              </a:rPr>
              <a:t>a</a:t>
            </a:r>
            <a:r>
              <a:rPr kumimoji="0" lang="en-US" sz="2400" b="0" i="0" u="none" strike="noStrike" kern="1200" cap="none" spc="0" normalizeH="0" baseline="-25000" noProof="0">
                <a:ln>
                  <a:noFill/>
                </a:ln>
                <a:solidFill>
                  <a:prstClr val="black"/>
                </a:solidFill>
                <a:effectLst/>
                <a:uLnTx/>
                <a:uFillTx/>
                <a:latin typeface="Arial" panose="020B0604020202020204" pitchFamily="34" charset="0"/>
                <a:ea typeface="+mn-ea"/>
                <a:cs typeface="Arial" panose="020B0604020202020204" pitchFamily="34" charset="0"/>
              </a:rPr>
              <a:t>s</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2400" b="0" i="0" u="none" strike="noStrike" kern="1200" cap="none" spc="0" normalizeH="0" baseline="0" noProof="0">
                <a:ln>
                  <a:noFill/>
                </a:ln>
                <a:solidFill>
                  <a:prstClr val="black"/>
                </a:solidFill>
                <a:effectLst/>
                <a:uLnTx/>
                <a:uFillTx/>
                <a:latin typeface="Symbol" pitchFamily="2" charset="2"/>
                <a:ea typeface="+mn-ea"/>
                <a:cs typeface="Arial" panose="020B0604020202020204" pitchFamily="34" charset="0"/>
              </a:rPr>
              <a:t>p</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=0.15 where non-and perturbative QCD coexist.</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Content Placeholder 6">
            <a:extLst>
              <a:ext uri="{FF2B5EF4-FFF2-40B4-BE49-F238E27FC236}">
                <a16:creationId xmlns:a16="http://schemas.microsoft.com/office/drawing/2014/main" id="{CDECFF3C-4584-253C-4B2F-580F85ED6437}"/>
              </a:ext>
            </a:extLst>
          </p:cNvPr>
          <p:cNvSpPr txBox="1">
            <a:spLocks/>
          </p:cNvSpPr>
          <p:nvPr/>
        </p:nvSpPr>
        <p:spPr>
          <a:xfrm>
            <a:off x="8120467" y="4552330"/>
            <a:ext cx="3832994" cy="19388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PingFangSC-Regular" charset="-122"/>
              <a:buChar char="－"/>
              <a:defRPr sz="2000" kern="1200" baseline="0">
                <a:solidFill>
                  <a:schemeClr val="tx1"/>
                </a:solidFill>
                <a:latin typeface="Arial"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charset="0"/>
              <a:buChar char="•"/>
              <a:defRPr sz="1800" kern="1200" baseline="0">
                <a:solidFill>
                  <a:schemeClr val="tx1"/>
                </a:solidFill>
                <a:latin typeface="Arial"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PingFangSC-Regular" charset="-122"/>
              <a:buChar char="－"/>
              <a:defRPr sz="1600" kern="1200" baseline="0">
                <a:solidFill>
                  <a:schemeClr val="tx1"/>
                </a:solidFill>
                <a:latin typeface="Arial"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charset="0"/>
              <a:buChar char="•"/>
              <a:defRPr sz="1400" kern="1200" baseline="0">
                <a:solidFill>
                  <a:schemeClr val="tx1"/>
                </a:solidFill>
                <a:latin typeface="Arial"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Exclusive charmonium production near threshold probes gluon/mass properties of proton (mass radius, gravitational form factors, D-term, anomalous contribution to proton mass), however </a:t>
            </a:r>
          </a:p>
          <a:p>
            <a:pPr marL="742950" marR="0" lvl="1" indent="-285750" algn="l" defTabSz="914400" rtl="0" eaLnBrk="1" fontAlgn="auto" latinLnBrk="0" hangingPunct="1">
              <a:lnSpc>
                <a:spcPct val="12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assuming factorization</a:t>
            </a:r>
          </a:p>
          <a:p>
            <a:pPr marL="742950" marR="0" lvl="1" indent="-285750" algn="l" defTabSz="914400" rtl="0" eaLnBrk="1" fontAlgn="auto" latinLnBrk="0" hangingPunct="1">
              <a:lnSpc>
                <a:spcPct val="12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assuming two-gluon exchange </a:t>
            </a:r>
          </a:p>
        </p:txBody>
      </p:sp>
      <p:pic>
        <p:nvPicPr>
          <p:cNvPr id="18" name="Picture 17">
            <a:extLst>
              <a:ext uri="{FF2B5EF4-FFF2-40B4-BE49-F238E27FC236}">
                <a16:creationId xmlns:a16="http://schemas.microsoft.com/office/drawing/2014/main" id="{64B99E9B-537E-B933-B2A2-AE8A30118516}"/>
              </a:ext>
            </a:extLst>
          </p:cNvPr>
          <p:cNvPicPr>
            <a:picLocks noChangeAspect="1"/>
          </p:cNvPicPr>
          <p:nvPr/>
        </p:nvPicPr>
        <p:blipFill>
          <a:blip r:embed="rId2"/>
          <a:stretch>
            <a:fillRect/>
          </a:stretch>
        </p:blipFill>
        <p:spPr>
          <a:xfrm>
            <a:off x="510780" y="1182873"/>
            <a:ext cx="3556741" cy="2984192"/>
          </a:xfrm>
          <a:prstGeom prst="rect">
            <a:avLst/>
          </a:prstGeom>
        </p:spPr>
      </p:pic>
      <p:pic>
        <p:nvPicPr>
          <p:cNvPr id="19" name="Picture 18">
            <a:extLst>
              <a:ext uri="{FF2B5EF4-FFF2-40B4-BE49-F238E27FC236}">
                <a16:creationId xmlns:a16="http://schemas.microsoft.com/office/drawing/2014/main" id="{E7300069-FF95-1747-3DC6-B82D0B47FB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9068" y="1550227"/>
            <a:ext cx="3191483" cy="2611781"/>
          </a:xfrm>
          <a:prstGeom prst="rect">
            <a:avLst/>
          </a:prstGeom>
        </p:spPr>
      </p:pic>
      <mc:AlternateContent xmlns:mc="http://schemas.openxmlformats.org/markup-compatibility/2006" xmlns:a14="http://schemas.microsoft.com/office/drawing/2010/main">
        <mc:Choice Requires="a14">
          <p:sp>
            <p:nvSpPr>
              <p:cNvPr id="20" name="Direct probe of the   coupling without rescattering effects provides unique complementary data to constrain interpretation of   data.">
                <a:extLst>
                  <a:ext uri="{FF2B5EF4-FFF2-40B4-BE49-F238E27FC236}">
                    <a16:creationId xmlns:a16="http://schemas.microsoft.com/office/drawing/2014/main" id="{F1699D37-FFB6-BB4C-1F74-EA7173E5E4F8}"/>
                  </a:ext>
                </a:extLst>
              </p:cNvPr>
              <p:cNvSpPr txBox="1">
                <a:spLocks/>
              </p:cNvSpPr>
              <p:nvPr/>
            </p:nvSpPr>
            <p:spPr>
              <a:xfrm>
                <a:off x="4671866" y="4321875"/>
                <a:ext cx="2848268" cy="1531429"/>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vert="horz" wrap="square" lIns="26789" tIns="26789" rIns="26789" bIns="26789"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PingFangSC-Regular" charset="-122"/>
                  <a:buChar char="－"/>
                  <a:defRPr sz="2000" kern="1200" baseline="0">
                    <a:solidFill>
                      <a:schemeClr val="tx1"/>
                    </a:solidFill>
                    <a:latin typeface="Arial"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charset="0"/>
                  <a:buChar char="•"/>
                  <a:defRPr sz="1800" kern="1200" baseline="0">
                    <a:solidFill>
                      <a:schemeClr val="tx1"/>
                    </a:solidFill>
                    <a:latin typeface="Arial"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PingFangSC-Regular" charset="-122"/>
                  <a:buChar char="－"/>
                  <a:defRPr sz="1600" kern="1200" baseline="0">
                    <a:solidFill>
                      <a:schemeClr val="tx1"/>
                    </a:solidFill>
                    <a:latin typeface="Arial"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charset="0"/>
                  <a:buChar char="•"/>
                  <a:defRPr sz="1400" kern="1200" baseline="0">
                    <a:solidFill>
                      <a:schemeClr val="tx1"/>
                    </a:solidFill>
                    <a:latin typeface="Arial"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300"/>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Direct (photon) probe of the </a:t>
                </a:r>
              </a:p>
              <a:p>
                <a:pPr marL="0" marR="0" lvl="0" indent="0" algn="l" defTabSz="914400" rtl="0" eaLnBrk="1" fontAlgn="auto" latinLnBrk="0" hangingPunct="1">
                  <a:lnSpc>
                    <a:spcPct val="100000"/>
                  </a:lnSpc>
                  <a:spcBef>
                    <a:spcPts val="0"/>
                  </a:spcBef>
                  <a:spcAft>
                    <a:spcPts val="0"/>
                  </a:spcAft>
                  <a:buClrTx/>
                  <a:buSzTx/>
                  <a:buFontTx/>
                  <a:buNone/>
                  <a:tabLst/>
                  <a:defRPr sz="3300"/>
                </a:pPr>
                <a14:m>
                  <m:oMath xmlns:m="http://schemas.openxmlformats.org/officeDocument/2006/math">
                    <m:sSub>
                      <m:sSubPr>
                        <m:ctrlPr>
                          <a:rPr kumimoji="0" lang="ar-AE" sz="1600" b="0" i="1" u="none" strike="noStrike" kern="0" cap="none" spc="0" normalizeH="0" baseline="0" noProof="0">
                            <a:ln>
                              <a:noFill/>
                            </a:ln>
                            <a:solidFill>
                              <a:srgbClr val="C82505"/>
                            </a:solidFill>
                            <a:effectLst/>
                            <a:uLnTx/>
                            <a:uFillTx/>
                            <a:latin typeface="Cambria Math" panose="02040503050406030204" pitchFamily="18" charset="0"/>
                            <a:ea typeface="+mn-ea"/>
                            <a:cs typeface="+mn-cs"/>
                          </a:rPr>
                        </m:ctrlPr>
                      </m:sSubPr>
                      <m:e>
                        <m:r>
                          <a:rPr kumimoji="0" lang="ar-AE" sz="1600" b="0" i="1" u="none" strike="noStrike" kern="0" cap="none" spc="0" normalizeH="0" baseline="0" noProof="0" smtClean="0">
                            <a:ln>
                              <a:noFill/>
                            </a:ln>
                            <a:solidFill>
                              <a:srgbClr val="C82505"/>
                            </a:solidFill>
                            <a:effectLst/>
                            <a:uLnTx/>
                            <a:uFillTx/>
                            <a:latin typeface="Cambria Math" panose="02040503050406030204" pitchFamily="18" charset="0"/>
                            <a:ea typeface="+mn-ea"/>
                            <a:cs typeface="+mn-cs"/>
                          </a:rPr>
                          <m:t>𝑍</m:t>
                        </m:r>
                      </m:e>
                      <m:sub>
                        <m:r>
                          <a:rPr kumimoji="0" lang="ar-AE" sz="1600" b="0" i="1" u="none" strike="noStrike" kern="0" cap="none" spc="0" normalizeH="0" baseline="0" noProof="0" smtClean="0">
                            <a:ln>
                              <a:noFill/>
                            </a:ln>
                            <a:solidFill>
                              <a:srgbClr val="C82505"/>
                            </a:solidFill>
                            <a:effectLst/>
                            <a:uLnTx/>
                            <a:uFillTx/>
                            <a:latin typeface="Cambria Math" panose="02040503050406030204" pitchFamily="18" charset="0"/>
                            <a:ea typeface="+mn-ea"/>
                            <a:cs typeface="+mn-cs"/>
                          </a:rPr>
                          <m:t>𝑐</m:t>
                        </m:r>
                      </m:sub>
                    </m:sSub>
                    <m:r>
                      <a:rPr kumimoji="0" lang="ar-AE" sz="1600" b="0" i="1" u="none" strike="noStrike" kern="0" cap="none" spc="0" normalizeH="0" baseline="0" noProof="0" smtClean="0">
                        <a:ln>
                          <a:noFill/>
                        </a:ln>
                        <a:solidFill>
                          <a:srgbClr val="C82505"/>
                        </a:solidFill>
                        <a:effectLst/>
                        <a:uLnTx/>
                        <a:uFillTx/>
                        <a:latin typeface="Cambria Math" panose="02040503050406030204" pitchFamily="18" charset="0"/>
                        <a:ea typeface="+mn-ea"/>
                        <a:cs typeface="+mn-cs"/>
                      </a:rPr>
                      <m:t>→</m:t>
                    </m:r>
                    <m:r>
                      <a:rPr kumimoji="0" lang="ar-AE" sz="1600" b="0" i="1" u="none" strike="noStrike" kern="0" cap="none" spc="0" normalizeH="0" baseline="0" noProof="0" smtClean="0">
                        <a:ln>
                          <a:noFill/>
                        </a:ln>
                        <a:solidFill>
                          <a:srgbClr val="C82505"/>
                        </a:solidFill>
                        <a:effectLst/>
                        <a:uLnTx/>
                        <a:uFillTx/>
                        <a:latin typeface="Cambria Math" panose="02040503050406030204" pitchFamily="18" charset="0"/>
                        <a:ea typeface="+mn-ea"/>
                        <a:cs typeface="+mn-cs"/>
                      </a:rPr>
                      <m:t>𝐽</m:t>
                    </m:r>
                    <m:r>
                      <a:rPr kumimoji="0" lang="ar-AE" sz="1600" b="0" i="1" u="none" strike="noStrike" kern="0" cap="none" spc="0" normalizeH="0" baseline="0" noProof="0" smtClean="0">
                        <a:ln>
                          <a:noFill/>
                        </a:ln>
                        <a:solidFill>
                          <a:srgbClr val="C82505"/>
                        </a:solidFill>
                        <a:effectLst/>
                        <a:uLnTx/>
                        <a:uFillTx/>
                        <a:latin typeface="Cambria Math" panose="02040503050406030204" pitchFamily="18" charset="0"/>
                        <a:ea typeface="+mn-ea"/>
                        <a:cs typeface="+mn-cs"/>
                      </a:rPr>
                      <m:t>/</m:t>
                    </m:r>
                    <m:r>
                      <a:rPr kumimoji="0" lang="ar-AE" sz="1600" b="0" i="1" u="none" strike="noStrike" kern="0" cap="none" spc="0" normalizeH="0" baseline="0" noProof="0" smtClean="0">
                        <a:ln>
                          <a:noFill/>
                        </a:ln>
                        <a:solidFill>
                          <a:srgbClr val="C82505"/>
                        </a:solidFill>
                        <a:effectLst/>
                        <a:uLnTx/>
                        <a:uFillTx/>
                        <a:latin typeface="Cambria Math" panose="02040503050406030204" pitchFamily="18" charset="0"/>
                        <a:ea typeface="+mn-ea"/>
                        <a:cs typeface="+mn-cs"/>
                      </a:rPr>
                      <m:t>𝜓𝜋</m:t>
                    </m:r>
                  </m:oMath>
                </a14:m>
                <a:r>
                  <a:rPr kumimoji="0" lang="ar-AE" sz="1600" b="0" i="0" u="none" strike="noStrike" kern="0" cap="none" spc="0" normalizeH="0" baseline="0" noProof="0" dirty="0">
                    <a:ln>
                      <a:noFill/>
                    </a:ln>
                    <a:solidFill>
                      <a:srgbClr val="929292"/>
                    </a:solidFill>
                    <a:effectLst/>
                    <a:uLnTx/>
                    <a:uFillTx/>
                    <a:latin typeface="Calibri" panose="020F0502020204030204"/>
                    <a:ea typeface="+mn-ea"/>
                    <a:cs typeface="Arial" panose="020B0604020202020204" pitchFamily="34" charset="0"/>
                  </a:rPr>
                  <a:t> </a:t>
                </a:r>
                <a:r>
                  <a:rPr kumimoji="0" lang="en-US" sz="1600" b="0" i="0" u="none" strike="noStrike" kern="0" cap="none" spc="0" normalizeH="0" baseline="0" noProof="0" dirty="0">
                    <a:ln>
                      <a:noFill/>
                    </a:ln>
                    <a:solidFill>
                      <a:srgbClr val="000000"/>
                    </a:solidFill>
                    <a:effectLst/>
                    <a:uLnTx/>
                    <a:uFillTx/>
                    <a:latin typeface="Calibri" panose="020F0502020204030204"/>
                    <a:ea typeface="+mn-ea"/>
                    <a:cs typeface="Arial" panose="020B0604020202020204" pitchFamily="34" charset="0"/>
                  </a:rPr>
                  <a:t>coupling without </a:t>
                </a:r>
                <a:r>
                  <a:rPr kumimoji="0" lang="en-US" sz="1600" b="0" i="0" u="none" strike="noStrike" kern="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rescattering</a:t>
                </a:r>
                <a:r>
                  <a:rPr kumimoji="0" lang="en-US" sz="1600" b="0" i="0" u="none" strike="noStrike" kern="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effects provides </a:t>
                </a:r>
                <a:r>
                  <a:rPr kumimoji="0" lang="en-US" sz="1600" b="0" i="0" u="sng" strike="noStrike" kern="0" cap="none" spc="0" normalizeH="0" baseline="0" noProof="0" dirty="0">
                    <a:ln>
                      <a:noFill/>
                    </a:ln>
                    <a:solidFill>
                      <a:srgbClr val="000000"/>
                    </a:solidFill>
                    <a:effectLst/>
                    <a:uLnTx/>
                    <a:uFillTx/>
                    <a:latin typeface="Calibri" panose="020F0502020204030204"/>
                    <a:ea typeface="+mn-ea"/>
                    <a:cs typeface="Arial" panose="020B0604020202020204" pitchFamily="34" charset="0"/>
                  </a:rPr>
                  <a:t>unique complementary data </a:t>
                </a:r>
                <a:r>
                  <a:rPr kumimoji="0" lang="en-US" sz="1600" b="0" i="0" u="none" strike="noStrike" kern="0" cap="none" spc="0" normalizeH="0" baseline="0" noProof="0" dirty="0">
                    <a:ln>
                      <a:noFill/>
                    </a:ln>
                    <a:solidFill>
                      <a:srgbClr val="000000"/>
                    </a:solidFill>
                    <a:effectLst/>
                    <a:uLnTx/>
                    <a:uFillTx/>
                    <a:latin typeface="Calibri" panose="020F0502020204030204"/>
                    <a:ea typeface="+mn-ea"/>
                    <a:cs typeface="Arial" panose="020B0604020202020204" pitchFamily="34" charset="0"/>
                  </a:rPr>
                  <a:t>to constrain interpretation of </a:t>
                </a:r>
                <a14:m>
                  <m:oMath xmlns:m="http://schemas.openxmlformats.org/officeDocument/2006/math">
                    <m:sSup>
                      <m:sSupPr>
                        <m:ctrlPr>
                          <a:rPr kumimoji="0" lang="ar-AE" sz="1600" b="0" i="1" u="none" strike="noStrike" kern="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ar-AE" sz="16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𝑒</m:t>
                        </m:r>
                      </m:e>
                      <m:sup>
                        <m:r>
                          <a:rPr kumimoji="0" lang="ar-AE" sz="16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sup>
                    </m:sSup>
                    <m:sSup>
                      <m:sSupPr>
                        <m:ctrlPr>
                          <a:rPr kumimoji="0" lang="ar-AE" sz="1600" b="0" i="1" u="none" strike="noStrike" kern="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ar-AE" sz="16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𝑒</m:t>
                        </m:r>
                      </m:e>
                      <m:sup>
                        <m:r>
                          <a:rPr kumimoji="0" lang="ar-AE" sz="16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sup>
                    </m:sSup>
                  </m:oMath>
                </a14:m>
                <a:r>
                  <a:rPr kumimoji="0" lang="ar-AE" sz="1600" b="0" i="0" u="none" strike="noStrike" kern="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r>
                  <a:rPr kumimoji="0" lang="en-US" sz="1600" b="0" i="0" u="none" strike="noStrike" kern="0" cap="none" spc="0" normalizeH="0" baseline="0" noProof="0" dirty="0">
                    <a:ln>
                      <a:noFill/>
                    </a:ln>
                    <a:solidFill>
                      <a:srgbClr val="000000"/>
                    </a:solidFill>
                    <a:effectLst/>
                    <a:uLnTx/>
                    <a:uFillTx/>
                    <a:latin typeface="Calibri" panose="020F0502020204030204"/>
                    <a:ea typeface="+mn-ea"/>
                    <a:cs typeface="Arial" panose="020B0604020202020204" pitchFamily="34" charset="0"/>
                  </a:rPr>
                  <a:t>data.</a:t>
                </a:r>
              </a:p>
            </p:txBody>
          </p:sp>
        </mc:Choice>
        <mc:Fallback xmlns="">
          <p:sp>
            <p:nvSpPr>
              <p:cNvPr id="20" name="Direct probe of the   coupling without rescattering effects provides unique complementary data to constrain interpretation of   data.">
                <a:extLst>
                  <a:ext uri="{FF2B5EF4-FFF2-40B4-BE49-F238E27FC236}">
                    <a16:creationId xmlns:a16="http://schemas.microsoft.com/office/drawing/2014/main" id="{F1699D37-FFB6-BB4C-1F74-EA7173E5E4F8}"/>
                  </a:ext>
                </a:extLst>
              </p:cNvPr>
              <p:cNvSpPr txBox="1">
                <a:spLocks noRot="1" noChangeAspect="1" noMove="1" noResize="1" noEditPoints="1" noAdjustHandles="1" noChangeArrowheads="1" noChangeShapeType="1" noTextEdit="1"/>
              </p:cNvSpPr>
              <p:nvPr/>
            </p:nvSpPr>
            <p:spPr>
              <a:xfrm>
                <a:off x="4671866" y="4321875"/>
                <a:ext cx="2848268" cy="1531429"/>
              </a:xfrm>
              <a:prstGeom prst="rect">
                <a:avLst/>
              </a:prstGeom>
              <a:blipFill>
                <a:blip r:embed="rId4"/>
                <a:stretch>
                  <a:fillRect l="-3097" t="-2479" r="-2212" b="-5785"/>
                </a:stretch>
              </a:blipFill>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pic>
        <p:nvPicPr>
          <p:cNvPr id="21" name="AN17_xsec_jpsi_chic_psip_comp_8_17range.pdf" descr="AN17_xsec_jpsi_chic_psip_comp_8_17range.pdf">
            <a:extLst>
              <a:ext uri="{FF2B5EF4-FFF2-40B4-BE49-F238E27FC236}">
                <a16:creationId xmlns:a16="http://schemas.microsoft.com/office/drawing/2014/main" id="{2E870EB3-D5CB-2E58-92A0-B9A3C24D689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931685" y="1765576"/>
            <a:ext cx="4058292" cy="2762874"/>
          </a:xfrm>
          <a:prstGeom prst="rect">
            <a:avLst/>
          </a:prstGeom>
          <a:ln w="12700">
            <a:miter lim="400000"/>
          </a:ln>
        </p:spPr>
      </p:pic>
    </p:spTree>
    <p:extLst>
      <p:ext uri="{BB962C8B-B14F-4D97-AF65-F5344CB8AC3E}">
        <p14:creationId xmlns:p14="http://schemas.microsoft.com/office/powerpoint/2010/main" val="312846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1C92AE-C376-6A09-9A1D-5E3872FF86AC}"/>
              </a:ext>
            </a:extLst>
          </p:cNvPr>
          <p:cNvSpPr>
            <a:spLocks noGrp="1"/>
          </p:cNvSpPr>
          <p:nvPr>
            <p:ph type="title"/>
          </p:nvPr>
        </p:nvSpPr>
        <p:spPr/>
        <p:txBody>
          <a:bodyPr/>
          <a:lstStyle/>
          <a:p>
            <a:r>
              <a:rPr lang="en-US" sz="2400" cap="none" dirty="0"/>
              <a:t>Technically feasible, cost effective, and innovative path</a:t>
            </a:r>
            <a:endParaRPr lang="en-US" dirty="0"/>
          </a:p>
        </p:txBody>
      </p:sp>
      <p:sp>
        <p:nvSpPr>
          <p:cNvPr id="3" name="Subtitle 2">
            <a:extLst>
              <a:ext uri="{FF2B5EF4-FFF2-40B4-BE49-F238E27FC236}">
                <a16:creationId xmlns:a16="http://schemas.microsoft.com/office/drawing/2014/main" id="{E2404AD5-645D-8D72-E226-62BA2827B17A}"/>
              </a:ext>
            </a:extLst>
          </p:cNvPr>
          <p:cNvSpPr>
            <a:spLocks noGrp="1"/>
          </p:cNvSpPr>
          <p:nvPr>
            <p:ph idx="4294967295"/>
          </p:nvPr>
        </p:nvSpPr>
        <p:spPr>
          <a:xfrm>
            <a:off x="152400" y="852084"/>
            <a:ext cx="11287125" cy="2156548"/>
          </a:xfrm>
        </p:spPr>
        <p:txBody>
          <a:bodyPr>
            <a:normAutofit fontScale="92500" lnSpcReduction="10000"/>
          </a:bodyPr>
          <a:lstStyle/>
          <a:p>
            <a:r>
              <a:rPr lang="en-US" sz="2000" i="1" u="sng" dirty="0">
                <a:solidFill>
                  <a:schemeClr val="tx1"/>
                </a:solidFill>
              </a:rPr>
              <a:t>Capitalizing on recent science insights and US-led accelerator science and technology innovations, develop a staged program at the luminosity frontier </a:t>
            </a:r>
          </a:p>
          <a:p>
            <a:pPr marL="285750" indent="-285750">
              <a:buFont typeface="Arial" panose="020B0604020202020204" pitchFamily="34" charset="0"/>
              <a:buChar char="•"/>
            </a:pPr>
            <a:r>
              <a:rPr lang="en-US" sz="1800" dirty="0">
                <a:latin typeface="+mn-lt"/>
              </a:rPr>
              <a:t>Positrons (e+) in the LERF (former FEL) with transport to CEBAF (validation of the scattering formalism)</a:t>
            </a:r>
          </a:p>
          <a:p>
            <a:pPr marL="285750" indent="-285750">
              <a:buFont typeface="Arial" panose="020B0604020202020204" pitchFamily="34" charset="0"/>
              <a:buChar char="•"/>
            </a:pPr>
            <a:r>
              <a:rPr lang="en-US" sz="1800" dirty="0">
                <a:latin typeface="+mn-lt"/>
              </a:rPr>
              <a:t>Energy Upgrade for </a:t>
            </a:r>
            <a:r>
              <a:rPr lang="en-US" sz="1800" dirty="0">
                <a:solidFill>
                  <a:srgbClr val="0070C0"/>
                </a:solidFill>
                <a:latin typeface="+mn-lt"/>
              </a:rPr>
              <a:t>650 MeV Electron (e-) Injection in the LERF</a:t>
            </a:r>
          </a:p>
          <a:p>
            <a:pPr marL="285750" indent="-285750">
              <a:buFont typeface="Arial" panose="020B0604020202020204" pitchFamily="34" charset="0"/>
              <a:buChar char="•"/>
            </a:pPr>
            <a:r>
              <a:rPr lang="en-US" sz="1800" dirty="0">
                <a:solidFill>
                  <a:srgbClr val="0070C0"/>
                </a:solidFill>
              </a:rPr>
              <a:t>Replace arcs on each side with new FFA permanent magnet arcs to upgrade to 22 GeV</a:t>
            </a:r>
          </a:p>
          <a:p>
            <a:pPr marL="285750" indent="-285750">
              <a:buFont typeface="Arial" panose="020B0604020202020204" pitchFamily="34" charset="0"/>
              <a:buChar char="•"/>
            </a:pPr>
            <a:r>
              <a:rPr lang="en-US" sz="1800" dirty="0">
                <a:solidFill>
                  <a:srgbClr val="0070C0"/>
                </a:solidFill>
              </a:rPr>
              <a:t>A small group is developing </a:t>
            </a:r>
            <a:r>
              <a:rPr lang="en-US" sz="1800" dirty="0" err="1">
                <a:solidFill>
                  <a:srgbClr val="0070C0"/>
                </a:solidFill>
              </a:rPr>
              <a:t>preCDR</a:t>
            </a:r>
            <a:r>
              <a:rPr lang="en-US" sz="1800" dirty="0">
                <a:solidFill>
                  <a:srgbClr val="0070C0"/>
                </a:solidFill>
              </a:rPr>
              <a:t> documentation (1-2 years): R&amp;D via LDRD and programmatic underway</a:t>
            </a:r>
          </a:p>
          <a:p>
            <a:endParaRPr lang="en-US" dirty="0"/>
          </a:p>
        </p:txBody>
      </p:sp>
      <p:sp>
        <p:nvSpPr>
          <p:cNvPr id="10" name="Rectangle 2">
            <a:extLst>
              <a:ext uri="{FF2B5EF4-FFF2-40B4-BE49-F238E27FC236}">
                <a16:creationId xmlns:a16="http://schemas.microsoft.com/office/drawing/2014/main" id="{3CE26D98-FB6F-6438-DE6F-E76B898A7441}"/>
              </a:ext>
            </a:extLst>
          </p:cNvPr>
          <p:cNvSpPr>
            <a:spLocks noChangeArrowheads="1"/>
          </p:cNvSpPr>
          <p:nvPr/>
        </p:nvSpPr>
        <p:spPr bwMode="auto">
          <a:xfrm>
            <a:off x="2792896" y="129208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EC3315A0-24ED-AD75-E1C4-B8EE27EB4A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65846" y="3289394"/>
            <a:ext cx="7977927" cy="3246670"/>
          </a:xfrm>
          <a:prstGeom prst="rect">
            <a:avLst/>
          </a:prstGeom>
        </p:spPr>
      </p:pic>
    </p:spTree>
    <p:extLst>
      <p:ext uri="{BB962C8B-B14F-4D97-AF65-F5344CB8AC3E}">
        <p14:creationId xmlns:p14="http://schemas.microsoft.com/office/powerpoint/2010/main" val="3107670481"/>
      </p:ext>
    </p:extLst>
  </p:cSld>
  <p:clrMapOvr>
    <a:masterClrMapping/>
  </p:clrMapOvr>
</p:sld>
</file>

<file path=ppt/theme/theme1.xml><?xml version="1.0" encoding="utf-8"?>
<a:theme xmlns:a="http://schemas.openxmlformats.org/drawingml/2006/main" name="2_Presentations (Wide Screen)">
  <a:themeElements>
    <a:clrScheme name="ORNL corporate palette May 28 saturation adjust">
      <a:dk1>
        <a:sysClr val="windowText" lastClr="000000"/>
      </a:dk1>
      <a:lt1>
        <a:sysClr val="window" lastClr="FFFFFF"/>
      </a:lt1>
      <a:dk2>
        <a:srgbClr val="1E7640"/>
      </a:dk2>
      <a:lt2>
        <a:srgbClr val="FFFFFF"/>
      </a:lt2>
      <a:accent1>
        <a:srgbClr val="306DBE"/>
      </a:accent1>
      <a:accent2>
        <a:srgbClr val="84B641"/>
      </a:accent2>
      <a:accent3>
        <a:srgbClr val="DE762D"/>
      </a:accent3>
      <a:accent4>
        <a:srgbClr val="2ABDDA"/>
      </a:accent4>
      <a:accent5>
        <a:srgbClr val="A03123"/>
      </a:accent5>
      <a:accent6>
        <a:srgbClr val="FFCD00"/>
      </a:accent6>
      <a:hlink>
        <a:srgbClr val="0070B9"/>
      </a:hlink>
      <a:folHlink>
        <a:srgbClr val="1E76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threePt" dir="t">
            <a:rot lat="0" lon="0" rev="1200000"/>
          </a:lightRig>
        </a:scene3d>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extLst>
    <a:ext uri="{05A4C25C-085E-4340-85A3-A5531E510DB2}">
      <thm15:themeFamily xmlns:thm15="http://schemas.microsoft.com/office/thememl/2012/main" name="ORNL template 16x9" id="{C0EB04B0-D86C-9243-8720-2D2052F85E0F}" vid="{A3F60B28-C595-C340-94C0-76EB0CED3D7C}"/>
    </a:ext>
  </a:extLst>
</a:theme>
</file>

<file path=ppt/theme/theme2.xml><?xml version="1.0" encoding="utf-8"?>
<a:theme xmlns:a="http://schemas.openxmlformats.org/drawingml/2006/main" name="Presentations (Wide Screen)">
  <a:themeElements>
    <a:clrScheme name="ORNL corporate palette May 28 saturation adjust">
      <a:dk1>
        <a:sysClr val="windowText" lastClr="000000"/>
      </a:dk1>
      <a:lt1>
        <a:sysClr val="window" lastClr="FFFFFF"/>
      </a:lt1>
      <a:dk2>
        <a:srgbClr val="1E7640"/>
      </a:dk2>
      <a:lt2>
        <a:srgbClr val="FFFFFF"/>
      </a:lt2>
      <a:accent1>
        <a:srgbClr val="306DBE"/>
      </a:accent1>
      <a:accent2>
        <a:srgbClr val="84B641"/>
      </a:accent2>
      <a:accent3>
        <a:srgbClr val="DE762D"/>
      </a:accent3>
      <a:accent4>
        <a:srgbClr val="2ABDDA"/>
      </a:accent4>
      <a:accent5>
        <a:srgbClr val="A03123"/>
      </a:accent5>
      <a:accent6>
        <a:srgbClr val="FFCD00"/>
      </a:accent6>
      <a:hlink>
        <a:srgbClr val="0070B9"/>
      </a:hlink>
      <a:folHlink>
        <a:srgbClr val="1E76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threePt" dir="t">
            <a:rot lat="0" lon="0" rev="1200000"/>
          </a:lightRig>
        </a:scene3d>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extLst>
    <a:ext uri="{05A4C25C-085E-4340-85A3-A5531E510DB2}">
      <thm15:themeFamily xmlns:thm15="http://schemas.microsoft.com/office/thememl/2012/main" name="ORNL template 16x9" id="{C0EB04B0-D86C-9243-8720-2D2052F85E0F}" vid="{A3F60B28-C595-C340-94C0-76EB0CED3D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16B2F93EDB7EF43B5AA317BEEBE52C0" ma:contentTypeVersion="12" ma:contentTypeDescription="Create a new document." ma:contentTypeScope="" ma:versionID="0cf2a0221b789efaff1ba92f5c675945">
  <xsd:schema xmlns:xsd="http://www.w3.org/2001/XMLSchema" xmlns:xs="http://www.w3.org/2001/XMLSchema" xmlns:p="http://schemas.microsoft.com/office/2006/metadata/properties" xmlns:ns3="7a88a02c-e9d6-4b6c-b48a-bde4fb266a17" xmlns:ns4="cfcb42d0-0ca3-42df-9bbd-c42f9305e417" targetNamespace="http://schemas.microsoft.com/office/2006/metadata/properties" ma:root="true" ma:fieldsID="3491f0742cbfd218dbf8f1fd12d9538a" ns3:_="" ns4:_="">
    <xsd:import namespace="7a88a02c-e9d6-4b6c-b48a-bde4fb266a17"/>
    <xsd:import namespace="cfcb42d0-0ca3-42df-9bbd-c42f9305e41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LengthInSecond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88a02c-e9d6-4b6c-b48a-bde4fb266a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cb42d0-0ca3-42df-9bbd-c42f9305e41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7509B9-0484-4569-B3D1-479BFC4DBC43}">
  <ds:schemaRefs>
    <ds:schemaRef ds:uri="http://schemas.microsoft.com/sharepoint/v3/contenttype/forms"/>
  </ds:schemaRefs>
</ds:datastoreItem>
</file>

<file path=customXml/itemProps2.xml><?xml version="1.0" encoding="utf-8"?>
<ds:datastoreItem xmlns:ds="http://schemas.openxmlformats.org/officeDocument/2006/customXml" ds:itemID="{A94D2349-8184-49BB-A0BD-7E401EF228B3}">
  <ds:schemaRefs>
    <ds:schemaRef ds:uri="http://purl.org/dc/elements/1.1/"/>
    <ds:schemaRef ds:uri="http://www.w3.org/XML/1998/namespace"/>
    <ds:schemaRef ds:uri="http://schemas.microsoft.com/office/2006/metadata/properties"/>
    <ds:schemaRef ds:uri="7a88a02c-e9d6-4b6c-b48a-bde4fb266a17"/>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cfcb42d0-0ca3-42df-9bbd-c42f9305e417"/>
    <ds:schemaRef ds:uri="http://purl.org/dc/terms/"/>
  </ds:schemaRefs>
</ds:datastoreItem>
</file>

<file path=customXml/itemProps3.xml><?xml version="1.0" encoding="utf-8"?>
<ds:datastoreItem xmlns:ds="http://schemas.openxmlformats.org/officeDocument/2006/customXml" ds:itemID="{605C97C0-C2A0-44FB-B0EB-269FD7CE8A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88a02c-e9d6-4b6c-b48a-bde4fb266a17"/>
    <ds:schemaRef ds:uri="cfcb42d0-0ca3-42df-9bbd-c42f9305e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931</TotalTime>
  <Words>1309</Words>
  <Application>Microsoft Macintosh PowerPoint</Application>
  <PresentationFormat>Widescreen</PresentationFormat>
  <Paragraphs>156</Paragraphs>
  <Slides>18</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Arial</vt:lpstr>
      <vt:lpstr>Arial Black</vt:lpstr>
      <vt:lpstr>Avenir</vt:lpstr>
      <vt:lpstr>Calibri</vt:lpstr>
      <vt:lpstr>Cambria Math</vt:lpstr>
      <vt:lpstr>Helvetica</vt:lpstr>
      <vt:lpstr>Symbol</vt:lpstr>
      <vt:lpstr>Wingdings</vt:lpstr>
      <vt:lpstr>Wingdings 2</vt:lpstr>
      <vt:lpstr>2_Presentations (Wide Screen)</vt:lpstr>
      <vt:lpstr>Presentations (Wide Screen)</vt:lpstr>
      <vt:lpstr>Jefferson Lab in the Future</vt:lpstr>
      <vt:lpstr>PowerPoint Presentation</vt:lpstr>
      <vt:lpstr>JLab Explores Matter at the Most Fundamental Level</vt:lpstr>
      <vt:lpstr>Probing the Standard Model to 27 TEV</vt:lpstr>
      <vt:lpstr>SoLID fully enables CEBAF 12 GeV at the intensity frontier</vt:lpstr>
      <vt:lpstr>Simi inclusive deep inelastic scattering (SIDIS) at 12 GeV with Solid</vt:lpstr>
      <vt:lpstr>We will continue to pursue SoLID</vt:lpstr>
      <vt:lpstr>Scientific vignettes for the 22 GeV upgrade</vt:lpstr>
      <vt:lpstr>Technically feasible, cost effective, and innovative path</vt:lpstr>
      <vt:lpstr>Notional CEBAF &amp; upgrade schedule (FY24 – FY42)</vt:lpstr>
      <vt:lpstr>PowerPoint Presentation</vt:lpstr>
      <vt:lpstr>DOE’s Unique Position for AI Leadership</vt:lpstr>
      <vt:lpstr>DOE has been Collecting Broad Community Input</vt:lpstr>
      <vt:lpstr>JLab leads The High Performance Data Facility!</vt:lpstr>
      <vt:lpstr>The future for HPDF</vt:lpstr>
      <vt:lpstr>PowerPoint Presentation</vt:lpstr>
      <vt:lpstr>An impactful Nuclear Physics Laboratory</vt:lpstr>
      <vt:lpstr>JLab’s Past Will Lead to an Exciting Future</vt:lpstr>
    </vt:vector>
  </TitlesOfParts>
  <Company>JLAB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HPDF Capabilities and Impacts on VA and Virginia Universities</dc:title>
  <dc:creator>Deborah Dowd</dc:creator>
  <cp:lastModifiedBy>David Dean</cp:lastModifiedBy>
  <cp:revision>37</cp:revision>
  <dcterms:created xsi:type="dcterms:W3CDTF">2022-09-08T14:58:30Z</dcterms:created>
  <dcterms:modified xsi:type="dcterms:W3CDTF">2024-02-06T12:44:41Z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2022-08-25T00:00:00Z</vt:filetime>
  </property>
  <property fmtid="{D5CDD505-2E9C-101B-9397-08002B2CF9AE}" pid="3" name="Creator">
    <vt:lpwstr>Acrobat PDFMaker 22 for PowerPoint</vt:lpwstr>
  </property>
  <property fmtid="{D5CDD505-2E9C-101B-9397-08002B2CF9AE}" pid="4" name="LastSaved">
    <vt:filetime>2022-09-08T00:00:00Z</vt:filetime>
  </property>
  <property fmtid="{D5CDD505-2E9C-101B-9397-08002B2CF9AE}" pid="5" name="Producer">
    <vt:lpwstr>Adobe PDF Library 22.2.223</vt:lpwstr>
  </property>
  <property fmtid="{D5CDD505-2E9C-101B-9397-08002B2CF9AE}" pid="6" name="ContentTypeId">
    <vt:lpwstr>0x010100216B2F93EDB7EF43B5AA317BEEBE52C0</vt:lpwstr>
  </property>
</Properties>
</file>