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3"/>
  </p:notesMasterIdLst>
  <p:sldIdLst>
    <p:sldId id="309" r:id="rId5"/>
    <p:sldId id="352" r:id="rId6"/>
    <p:sldId id="500" r:id="rId7"/>
    <p:sldId id="501" r:id="rId8"/>
    <p:sldId id="586" r:id="rId9"/>
    <p:sldId id="485" r:id="rId10"/>
    <p:sldId id="581" r:id="rId11"/>
    <p:sldId id="569" r:id="rId12"/>
    <p:sldId id="579" r:id="rId13"/>
    <p:sldId id="325" r:id="rId14"/>
    <p:sldId id="326" r:id="rId15"/>
    <p:sldId id="327" r:id="rId16"/>
    <p:sldId id="330" r:id="rId17"/>
    <p:sldId id="401" r:id="rId18"/>
    <p:sldId id="587" r:id="rId19"/>
    <p:sldId id="583" r:id="rId20"/>
    <p:sldId id="584" r:id="rId21"/>
    <p:sldId id="33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iy Ushakov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2E9256"/>
    <a:srgbClr val="009A46"/>
    <a:srgbClr val="B44B1C"/>
    <a:srgbClr val="9A5A26"/>
    <a:srgbClr val="F4E7E7"/>
    <a:srgbClr val="CCECFF"/>
    <a:srgbClr val="CCFF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4"/>
  </p:normalViewPr>
  <p:slideViewPr>
    <p:cSldViewPr snapToGrid="0">
      <p:cViewPr varScale="1">
        <p:scale>
          <a:sx n="104" d="100"/>
          <a:sy n="104" d="100"/>
        </p:scale>
        <p:origin x="23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Wednesday, February 7, 2024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Wednesday, February 7, 2024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  <a:p>
            <a:pPr lvl="0"/>
            <a:r>
              <a:rPr lang="en-US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Agenda Topics Covered: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Wednesday, February 7,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jlab.org/event/714/contributions/12563/attachments/9940/14661/JLUOpositrons2023.pptx" TargetMode="External"/><Relationship Id="rId3" Type="http://schemas.openxmlformats.org/officeDocument/2006/relationships/hyperlink" Target="https://accelconf.web.cern.ch/ipac2023/pdf/MOPL152.pdf" TargetMode="External"/><Relationship Id="rId7" Type="http://schemas.openxmlformats.org/officeDocument/2006/relationships/hyperlink" Target="https://indico.slac.stanford.edu/event/7467/contributions/5582/attachments/2801/7880/Ushakov-LCWS-2023.pptx" TargetMode="External"/><Relationship Id="rId2" Type="http://schemas.openxmlformats.org/officeDocument/2006/relationships/hyperlink" Target="https://indico.ijclab.in2p3.fr/event/9131/contributions/28942/attachments/20724/28865/parishallbcollab2023-v2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slac.stanford.edu/event/7467/contributions/5653/attachments/2819/7909/LCWS______Sami_Habet.pdf" TargetMode="External"/><Relationship Id="rId11" Type="http://schemas.openxmlformats.org/officeDocument/2006/relationships/hyperlink" Target="https://indico.slac.stanford.edu/event/8522/contributions/7856/attachments/3466/9633/20231025-US-Japan-Ushakov.pptx" TargetMode="External"/><Relationship Id="rId5" Type="http://schemas.openxmlformats.org/officeDocument/2006/relationships/hyperlink" Target="https://accelconf.web.cern.ch/ipac2023/pdf/MOPM081.pdf" TargetMode="External"/><Relationship Id="rId10" Type="http://schemas.openxmlformats.org/officeDocument/2006/relationships/hyperlink" Target="https://indico.slac.stanford.edu/event/8522/contributions/7858/attachments/3468/9635/CFDSims_HPConvTGTs_25oct2023.pptx" TargetMode="External"/><Relationship Id="rId4" Type="http://schemas.openxmlformats.org/officeDocument/2006/relationships/hyperlink" Target="https://accelconf.web.cern.ch/ipac2023/pdf/WEPM120.pdf" TargetMode="External"/><Relationship Id="rId9" Type="http://schemas.openxmlformats.org/officeDocument/2006/relationships/hyperlink" Target="https://indico.jlab.org/event/663/contributions/13081/attachments/10325/15442/SPIN23-Grames-FINAL.pptx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Ce</a:t>
            </a:r>
            <a:r>
              <a:rPr lang="en-US" baseline="30000" dirty="0"/>
              <a:t>+</a:t>
            </a:r>
            <a:r>
              <a:rPr lang="en-US" dirty="0"/>
              <a:t>BAF: Status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181" y="1720793"/>
            <a:ext cx="6676075" cy="3246670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Status of concepts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Technical status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3-Year e+ R&amp;D plan</a:t>
            </a:r>
          </a:p>
          <a:p>
            <a:pPr marL="457200" indent="-4572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Year in review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>
            <a:off x="443181" y="5308833"/>
            <a:ext cx="5652819" cy="731240"/>
          </a:xfrm>
        </p:spPr>
        <p:txBody>
          <a:bodyPr/>
          <a:lstStyle/>
          <a:p>
            <a:r>
              <a:rPr lang="en-US" sz="1600" dirty="0"/>
              <a:t>User Board Meeting</a:t>
            </a:r>
          </a:p>
          <a:p>
            <a:r>
              <a:rPr lang="en-US" sz="1600" dirty="0"/>
              <a:t>February 6, 2024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43182" y="4875060"/>
            <a:ext cx="5875975" cy="420862"/>
          </a:xfrm>
        </p:spPr>
        <p:txBody>
          <a:bodyPr/>
          <a:lstStyle/>
          <a:p>
            <a:r>
              <a:rPr lang="en-US" dirty="0"/>
              <a:t>Joe Grames (Ce</a:t>
            </a:r>
            <a:r>
              <a:rPr lang="en-US" baseline="30000" dirty="0"/>
              <a:t>+</a:t>
            </a:r>
            <a:r>
              <a:rPr lang="en-US" dirty="0"/>
              <a:t>BAF WG)</a:t>
            </a:r>
          </a:p>
        </p:txBody>
      </p:sp>
      <p:pic>
        <p:nvPicPr>
          <p:cNvPr id="7" name="Picture 10" descr="PRLMay2016illustration_F2b-01.jpg">
            <a:extLst>
              <a:ext uri="{FF2B5EF4-FFF2-40B4-BE49-F238E27FC236}">
                <a16:creationId xmlns:a16="http://schemas.microsoft.com/office/drawing/2014/main" id="{C19257B8-BEFE-473B-9EA1-003680A27AD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6225314" y="2049253"/>
            <a:ext cx="4751224" cy="324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5CA6C-1778-2940-94F2-0171EC3D0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0836"/>
          </a:xfrm>
        </p:spPr>
        <p:txBody>
          <a:bodyPr>
            <a:normAutofit/>
          </a:bodyPr>
          <a:lstStyle/>
          <a:p>
            <a:r>
              <a:rPr lang="en-US"/>
              <a:t>CEBAF polarized e- source @ 1 mA?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12C7B8-1022-8146-9E3E-2BF673556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0B285A-BDA8-6644-920E-3FA3042CF8A8}"/>
              </a:ext>
            </a:extLst>
          </p:cNvPr>
          <p:cNvSpPr/>
          <p:nvPr/>
        </p:nvSpPr>
        <p:spPr>
          <a:xfrm>
            <a:off x="5669347" y="3429000"/>
            <a:ext cx="55796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Calibri" panose="020F0502020204030204"/>
                <a:cs typeface="+mn-cs"/>
              </a:rPr>
              <a:t>Gun2 Photocathode (Fall 2016 – Spring 2017)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9BF3BE-97DD-A646-9F90-302C3BB2316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7609" r="8448"/>
          <a:stretch/>
        </p:blipFill>
        <p:spPr>
          <a:xfrm>
            <a:off x="5752981" y="3753432"/>
            <a:ext cx="6257459" cy="24875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41445F-01A2-0E41-8FC8-EE46451C3B51}"/>
              </a:ext>
            </a:extLst>
          </p:cNvPr>
          <p:cNvSpPr/>
          <p:nvPr/>
        </p:nvSpPr>
        <p:spPr>
          <a:xfrm>
            <a:off x="10991916" y="3984335"/>
            <a:ext cx="1018524" cy="1244614"/>
          </a:xfrm>
          <a:prstGeom prst="rect">
            <a:avLst/>
          </a:prstGeom>
          <a:noFill/>
          <a:ln w="444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383D38-9A5B-0345-B189-B15178222CD3}"/>
              </a:ext>
            </a:extLst>
          </p:cNvPr>
          <p:cNvSpPr txBox="1"/>
          <p:nvPr/>
        </p:nvSpPr>
        <p:spPr>
          <a:xfrm>
            <a:off x="7712699" y="4168376"/>
            <a:ext cx="2263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rgbClr val="BE1D1D"/>
                </a:solidFill>
                <a:latin typeface="Calibri" panose="020F0502020204030204"/>
                <a:cs typeface="+mn-cs"/>
              </a:rPr>
              <a:t>QE = QE</a:t>
            </a:r>
            <a:r>
              <a:rPr lang="en-US" sz="2000" baseline="-25000">
                <a:solidFill>
                  <a:srgbClr val="BE1D1D"/>
                </a:solidFill>
                <a:latin typeface="Calibri" panose="020F0502020204030204"/>
                <a:cs typeface="+mn-cs"/>
              </a:rPr>
              <a:t>0</a:t>
            </a:r>
            <a:r>
              <a:rPr lang="en-US" sz="2000">
                <a:solidFill>
                  <a:srgbClr val="BE1D1D"/>
                </a:solidFill>
                <a:latin typeface="Calibri" panose="020F0502020204030204"/>
                <a:cs typeface="+mn-cs"/>
              </a:rPr>
              <a:t> e </a:t>
            </a:r>
            <a:r>
              <a:rPr lang="en-US" sz="2000" baseline="30000">
                <a:solidFill>
                  <a:srgbClr val="BE1D1D"/>
                </a:solidFill>
                <a:latin typeface="Calibri" panose="020F0502020204030204"/>
                <a:cs typeface="+mn-cs"/>
              </a:rPr>
              <a:t>-(Q/Lifetime)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EADD5B-0B3B-D847-89AE-66161EBBB807}"/>
              </a:ext>
            </a:extLst>
          </p:cNvPr>
          <p:cNvSpPr/>
          <p:nvPr/>
        </p:nvSpPr>
        <p:spPr>
          <a:xfrm>
            <a:off x="7603960" y="6276458"/>
            <a:ext cx="53028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0000"/>
                </a:solidFill>
                <a:latin typeface="Calibri" panose="020F0502020204030204"/>
                <a:cs typeface="+mn-cs"/>
              </a:rPr>
              <a:t>Gun vacuum ~ 1x10</a:t>
            </a:r>
            <a:r>
              <a:rPr lang="en-US" baseline="30000">
                <a:solidFill>
                  <a:srgbClr val="000000"/>
                </a:solidFill>
                <a:latin typeface="Calibri" panose="020F0502020204030204"/>
                <a:cs typeface="+mn-cs"/>
              </a:rPr>
              <a:t>-12</a:t>
            </a:r>
            <a:r>
              <a:rPr lang="en-US">
                <a:solidFill>
                  <a:srgbClr val="000000"/>
                </a:solidFill>
                <a:latin typeface="Calibri" panose="020F0502020204030204"/>
                <a:cs typeface="+mn-cs"/>
              </a:rPr>
              <a:t> Torr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4F3BAF-4D21-C441-AADD-8B6E378AF158}"/>
              </a:ext>
            </a:extLst>
          </p:cNvPr>
          <p:cNvSpPr txBox="1"/>
          <p:nvPr/>
        </p:nvSpPr>
        <p:spPr>
          <a:xfrm>
            <a:off x="648978" y="5971076"/>
            <a:ext cx="38922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cs typeface="Arial"/>
              </a:rPr>
              <a:t>Lifetime ~200 C </a:t>
            </a:r>
            <a:r>
              <a:rPr lang="en-US">
                <a:latin typeface="Calibri" panose="020F0502020204030204"/>
                <a:cs typeface="Arial"/>
              </a:rPr>
              <a:t>(</a:t>
            </a:r>
            <a:r>
              <a:rPr lang="en-US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baseline="-25000">
                <a:latin typeface="Symbol" charset="2"/>
                <a:ea typeface="Symbol" charset="2"/>
                <a:cs typeface="Symbol" charset="2"/>
              </a:rPr>
              <a:t>4</a:t>
            </a:r>
            <a:r>
              <a:rPr lang="en-US" baseline="-25000">
                <a:latin typeface="Calibri" panose="020F0502020204030204"/>
                <a:ea typeface="Symbol" charset="2"/>
                <a:cs typeface="Symbol" charset="2"/>
              </a:rPr>
              <a:t>D</a:t>
            </a:r>
            <a:r>
              <a:rPr lang="en-US">
                <a:latin typeface="Calibri" panose="020F0502020204030204"/>
                <a:cs typeface="Arial"/>
              </a:rPr>
              <a:t> ~ 1mm, I~</a:t>
            </a:r>
            <a:r>
              <a:rPr lang="en-US" b="1">
                <a:latin typeface="Calibri" panose="020F0502020204030204"/>
                <a:cs typeface="Arial"/>
              </a:rPr>
              <a:t>200 </a:t>
            </a:r>
            <a:r>
              <a:rPr lang="en-US" b="1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b="1">
                <a:latin typeface="Calibri" panose="020F0502020204030204"/>
                <a:cs typeface="Arial"/>
              </a:rPr>
              <a:t>A)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76BB13-E0C7-6243-9135-B5D135FDF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70" y="824560"/>
            <a:ext cx="4162323" cy="357067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6E2F670-B618-A945-B5B7-7EFE722E3FAC}"/>
              </a:ext>
            </a:extLst>
          </p:cNvPr>
          <p:cNvGrpSpPr/>
          <p:nvPr/>
        </p:nvGrpSpPr>
        <p:grpSpPr>
          <a:xfrm>
            <a:off x="5511114" y="552581"/>
            <a:ext cx="6558579" cy="3109422"/>
            <a:chOff x="5601924" y="3854331"/>
            <a:chExt cx="6556257" cy="273027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4CE9DAF-E425-D446-84FD-75D01DBC3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1924" y="3854331"/>
              <a:ext cx="6556257" cy="27302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F9E393F-8115-414B-A154-14F278FF661E}"/>
                </a:ext>
              </a:extLst>
            </p:cNvPr>
            <p:cNvSpPr txBox="1"/>
            <p:nvPr/>
          </p:nvSpPr>
          <p:spPr>
            <a:xfrm>
              <a:off x="9513736" y="6253020"/>
              <a:ext cx="70766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/>
                <a:t>[</a:t>
              </a:r>
              <a:r>
                <a:rPr lang="en-US" sz="1400" i="1"/>
                <a:t>µ</a:t>
              </a:r>
              <a:r>
                <a:rPr lang="en-US" sz="1400"/>
                <a:t>A]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C4AE3CD-4DFC-6E45-8D7F-673611FFF6A7}"/>
              </a:ext>
            </a:extLst>
          </p:cNvPr>
          <p:cNvSpPr txBox="1"/>
          <p:nvPr/>
        </p:nvSpPr>
        <p:spPr>
          <a:xfrm>
            <a:off x="451458" y="4323877"/>
            <a:ext cx="5543735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rgbClr val="000000"/>
                </a:solidFill>
                <a:cs typeface="Arial" panose="020B0604020202020204" pitchFamily="34" charset="0"/>
              </a:rPr>
              <a:t>We have demonstrated polarization from the CEBAF PES remains steady up to 1 mA/499 MHz</a:t>
            </a: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rgbClr val="000000"/>
                </a:solidFill>
                <a:cs typeface="Arial" panose="020B0604020202020204" pitchFamily="34" charset="0"/>
              </a:rPr>
              <a:t>The charge lifetime (at 0.2 mA) is about 200 C</a:t>
            </a: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rgbClr val="FF0000"/>
                </a:solidFill>
                <a:cs typeface="Arial" panose="020B0604020202020204" pitchFamily="34" charset="0"/>
              </a:rPr>
              <a:t>This would provide only 2-3 days of positrons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19000A-EE5C-544C-9275-994188AA608A}"/>
              </a:ext>
            </a:extLst>
          </p:cNvPr>
          <p:cNvSpPr txBox="1"/>
          <p:nvPr/>
        </p:nvSpPr>
        <p:spPr>
          <a:xfrm>
            <a:off x="10222030" y="394634"/>
            <a:ext cx="18576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High polarization at 1 mA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CA65DDC-5373-9E4A-81DB-AEB31CBBB27E}"/>
              </a:ext>
            </a:extLst>
          </p:cNvPr>
          <p:cNvSpPr/>
          <p:nvPr/>
        </p:nvSpPr>
        <p:spPr>
          <a:xfrm>
            <a:off x="10635916" y="1145405"/>
            <a:ext cx="1289786" cy="13090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3EA49BE-7BBE-7F4E-A79D-84BB5CFB8AC3}"/>
              </a:ext>
            </a:extLst>
          </p:cNvPr>
          <p:cNvSpPr/>
          <p:nvPr/>
        </p:nvSpPr>
        <p:spPr>
          <a:xfrm>
            <a:off x="67377" y="5476776"/>
            <a:ext cx="5216893" cy="100141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3E0B0A84-2ECF-D443-BE7B-FFBDAD873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Ce</a:t>
            </a:r>
            <a:r>
              <a:rPr lang="en-US" sz="1000" baseline="30000" dirty="0"/>
              <a:t>+</a:t>
            </a:r>
            <a:r>
              <a:rPr lang="en-US" sz="1000" dirty="0"/>
              <a:t>BAF : Status Update, User Board Meeting 2/6/24 (</a:t>
            </a:r>
            <a:r>
              <a:rPr lang="en-US" sz="1000" dirty="0" err="1"/>
              <a:t>J.Grames</a:t>
            </a:r>
            <a:r>
              <a:rPr lang="en-US" sz="1000" dirty="0"/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16423A-56F7-5945-808E-6C19AF5193B8}"/>
              </a:ext>
            </a:extLst>
          </p:cNvPr>
          <p:cNvSpPr txBox="1"/>
          <p:nvPr/>
        </p:nvSpPr>
        <p:spPr>
          <a:xfrm>
            <a:off x="5211904" y="6246463"/>
            <a:ext cx="186788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solidFill>
                  <a:srgbClr val="FF0000"/>
                </a:solidFill>
              </a:rPr>
              <a:t>Slide by J. Grames</a:t>
            </a:r>
          </a:p>
        </p:txBody>
      </p:sp>
    </p:spTree>
    <p:extLst>
      <p:ext uri="{BB962C8B-B14F-4D97-AF65-F5344CB8AC3E}">
        <p14:creationId xmlns:p14="http://schemas.microsoft.com/office/powerpoint/2010/main" val="4215557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B8858-F599-AA4E-89DD-F59313400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697729" cy="728029"/>
          </a:xfrm>
        </p:spPr>
        <p:txBody>
          <a:bodyPr/>
          <a:lstStyle/>
          <a:p>
            <a:r>
              <a:rPr lang="en-US"/>
              <a:t>CEBAF lifetime improvement with biased anode (GaAs/</a:t>
            </a:r>
            <a:r>
              <a:rPr lang="en-US" err="1"/>
              <a:t>GaAsP</a:t>
            </a:r>
            <a:r>
              <a:rPr lang="en-US"/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EE120-C7B8-864F-8EF5-F8143E0E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ED75E6-1AC7-F640-83C8-219B3587A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5935" y="1131060"/>
            <a:ext cx="4335444" cy="4400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0A34A0-1BD9-8C46-92AD-5A531239F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89" y="1938207"/>
            <a:ext cx="5708128" cy="32118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3BBF56-F421-3644-8055-C430FE6F320B}"/>
              </a:ext>
            </a:extLst>
          </p:cNvPr>
          <p:cNvSpPr txBox="1"/>
          <p:nvPr/>
        </p:nvSpPr>
        <p:spPr>
          <a:xfrm>
            <a:off x="7578174" y="5562984"/>
            <a:ext cx="4003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000000"/>
                </a:solidFill>
                <a:latin typeface="Calibri" panose="020F0502020204030204"/>
                <a:cs typeface="+mn-cs"/>
              </a:rPr>
              <a:t>With a &gt;400 C lifetime we could operate at </a:t>
            </a:r>
            <a:r>
              <a:rPr lang="en-US" sz="2000" b="1">
                <a:solidFill>
                  <a:srgbClr val="FF0000"/>
                </a:solidFill>
                <a:latin typeface="Calibri" panose="020F0502020204030204"/>
                <a:cs typeface="+mn-cs"/>
              </a:rPr>
              <a:t>1 mA for almost 1 week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123B38-7169-0F47-AA0C-0AAF12238990}"/>
              </a:ext>
            </a:extLst>
          </p:cNvPr>
          <p:cNvSpPr txBox="1"/>
          <p:nvPr/>
        </p:nvSpPr>
        <p:spPr>
          <a:xfrm>
            <a:off x="7346732" y="859771"/>
            <a:ext cx="462032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/>
              <a:t>Improving charge lifetime of CEBAF photogun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4ACD47-F5FE-7441-965E-352267691EB0}"/>
              </a:ext>
            </a:extLst>
          </p:cNvPr>
          <p:cNvSpPr txBox="1"/>
          <p:nvPr/>
        </p:nvSpPr>
        <p:spPr>
          <a:xfrm>
            <a:off x="569575" y="960179"/>
            <a:ext cx="5582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Ions downstream of the anode are repelled back towards the beamline by the positive anode potential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8628F0-F7D9-E845-91D0-86B1B1B816D1}"/>
              </a:ext>
            </a:extLst>
          </p:cNvPr>
          <p:cNvSpPr txBox="1"/>
          <p:nvPr/>
        </p:nvSpPr>
        <p:spPr>
          <a:xfrm>
            <a:off x="599091" y="5349767"/>
            <a:ext cx="5580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J. T. </a:t>
            </a: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Yoskowitz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et al., 12th Int. Particle Acc. Conf. IPAC2021, Campinas, SP, Brazil, doi:10.18429/JACoW-IPAC2021-WEPAB104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DF467F4-F7C5-7043-8847-E38E562E8226}"/>
              </a:ext>
            </a:extLst>
          </p:cNvPr>
          <p:cNvSpPr/>
          <p:nvPr/>
        </p:nvSpPr>
        <p:spPr>
          <a:xfrm>
            <a:off x="7309391" y="5454869"/>
            <a:ext cx="4630359" cy="92518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0386945-F05D-0F43-BFEE-5D57E75B3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Ce</a:t>
            </a:r>
            <a:r>
              <a:rPr lang="en-US" sz="1000" baseline="30000" dirty="0"/>
              <a:t>+</a:t>
            </a:r>
            <a:r>
              <a:rPr lang="en-US" sz="1000" dirty="0"/>
              <a:t>BAF : Status Update, User Board Meeting 2/6/24 (</a:t>
            </a:r>
            <a:r>
              <a:rPr lang="en-US" sz="1000" dirty="0" err="1"/>
              <a:t>J.Grames</a:t>
            </a:r>
            <a:r>
              <a:rPr lang="en-US" sz="1000" dirty="0"/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CCF5F9-337C-9F41-935B-9FBC05E1E060}"/>
              </a:ext>
            </a:extLst>
          </p:cNvPr>
          <p:cNvSpPr txBox="1"/>
          <p:nvPr/>
        </p:nvSpPr>
        <p:spPr>
          <a:xfrm>
            <a:off x="5173404" y="6236838"/>
            <a:ext cx="186788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solidFill>
                  <a:srgbClr val="FF0000"/>
                </a:solidFill>
              </a:rPr>
              <a:t>Slide by J. Grames</a:t>
            </a:r>
          </a:p>
        </p:txBody>
      </p:sp>
    </p:spTree>
    <p:extLst>
      <p:ext uri="{BB962C8B-B14F-4D97-AF65-F5344CB8AC3E}">
        <p14:creationId xmlns:p14="http://schemas.microsoft.com/office/powerpoint/2010/main" val="405555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76FDB-BB36-244B-BD60-505260A70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697729" cy="728029"/>
          </a:xfrm>
        </p:spPr>
        <p:txBody>
          <a:bodyPr/>
          <a:lstStyle/>
          <a:p>
            <a:r>
              <a:rPr lang="en-US"/>
              <a:t>GaAs/</a:t>
            </a:r>
            <a:r>
              <a:rPr lang="en-US" err="1"/>
              <a:t>GaAsP</a:t>
            </a:r>
            <a:r>
              <a:rPr lang="en-US"/>
              <a:t> charge lifetime at milliamp current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A24F87-F658-CC4E-AD64-D6F9C7B8A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873B04-72FE-B044-A183-1427F5883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142" y="2523316"/>
            <a:ext cx="8088658" cy="39311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51E91F-F95E-9541-A9DE-77ED275151DE}"/>
              </a:ext>
            </a:extLst>
          </p:cNvPr>
          <p:cNvSpPr txBox="1"/>
          <p:nvPr/>
        </p:nvSpPr>
        <p:spPr>
          <a:xfrm>
            <a:off x="5108896" y="1669933"/>
            <a:ext cx="6156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u="sng">
                <a:solidFill>
                  <a:srgbClr val="000000"/>
                </a:solidFill>
                <a:latin typeface="Arial"/>
                <a:cs typeface="Arial"/>
              </a:rPr>
              <a:t>J. </a:t>
            </a:r>
            <a:r>
              <a:rPr lang="en-US" sz="1000" u="sng" err="1">
                <a:solidFill>
                  <a:srgbClr val="000000"/>
                </a:solidFill>
                <a:latin typeface="Arial"/>
                <a:cs typeface="Arial"/>
              </a:rPr>
              <a:t>Grames</a:t>
            </a:r>
            <a:r>
              <a:rPr lang="en-US" sz="1000">
                <a:solidFill>
                  <a:srgbClr val="000000"/>
                </a:solidFill>
                <a:latin typeface="Arial"/>
                <a:cs typeface="Arial"/>
              </a:rPr>
              <a:t>, P. Adderley, J. </a:t>
            </a:r>
            <a:r>
              <a:rPr lang="en-US" sz="1000" err="1">
                <a:solidFill>
                  <a:srgbClr val="000000"/>
                </a:solidFill>
                <a:latin typeface="Arial"/>
                <a:cs typeface="Arial"/>
              </a:rPr>
              <a:t>Hansknecht</a:t>
            </a:r>
            <a:r>
              <a:rPr lang="en-US" sz="1000">
                <a:solidFill>
                  <a:srgbClr val="000000"/>
                </a:solidFill>
                <a:latin typeface="Arial"/>
                <a:cs typeface="Arial"/>
              </a:rPr>
              <a:t>, R. </a:t>
            </a:r>
            <a:r>
              <a:rPr lang="en-US" sz="1000" err="1">
                <a:solidFill>
                  <a:srgbClr val="000000"/>
                </a:solidFill>
                <a:latin typeface="Arial"/>
                <a:cs typeface="Arial"/>
              </a:rPr>
              <a:t>Kazimi</a:t>
            </a:r>
            <a:r>
              <a:rPr lang="en-US" sz="1000">
                <a:solidFill>
                  <a:srgbClr val="000000"/>
                </a:solidFill>
                <a:latin typeface="Arial"/>
                <a:cs typeface="Arial"/>
              </a:rPr>
              <a:t>, M. </a:t>
            </a:r>
            <a:r>
              <a:rPr lang="en-US" sz="1000" err="1">
                <a:solidFill>
                  <a:srgbClr val="000000"/>
                </a:solidFill>
                <a:latin typeface="Arial"/>
                <a:cs typeface="Arial"/>
              </a:rPr>
              <a:t>Poelker</a:t>
            </a:r>
            <a:r>
              <a:rPr lang="en-US" sz="1000">
                <a:solidFill>
                  <a:srgbClr val="000000"/>
                </a:solidFill>
                <a:latin typeface="Arial"/>
                <a:cs typeface="Arial"/>
              </a:rPr>
              <a:t>, D. Moser, M. Stutzman, S. Zhang, “Milliampere beam studies using high polarization photocathodes at the CEBAF Photoinjector</a:t>
            </a:r>
            <a:r>
              <a:rPr lang="en-US" sz="100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cs typeface="Arial"/>
              </a:rPr>
              <a:t>” </a:t>
            </a:r>
            <a:r>
              <a:rPr lang="en-US" sz="1000">
                <a:solidFill>
                  <a:srgbClr val="000000"/>
                </a:solidFill>
                <a:latin typeface="Arial"/>
                <a:cs typeface="Arial"/>
              </a:rPr>
              <a:t>Polarized Sources, Targets and Polarimeters Workshop, </a:t>
            </a:r>
            <a:r>
              <a:rPr lang="en-US" sz="1000" err="1">
                <a:solidFill>
                  <a:srgbClr val="000000"/>
                </a:solidFill>
                <a:latin typeface="Arial"/>
                <a:cs typeface="Arial"/>
              </a:rPr>
              <a:t>Dajeon</a:t>
            </a:r>
            <a:r>
              <a:rPr lang="en-US" sz="1000">
                <a:solidFill>
                  <a:srgbClr val="000000"/>
                </a:solidFill>
                <a:latin typeface="Arial"/>
                <a:cs typeface="Arial"/>
              </a:rPr>
              <a:t> South Korea (2017)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DA4BAD-A63F-6044-B4B5-45E28E8FB1B4}"/>
              </a:ext>
            </a:extLst>
          </p:cNvPr>
          <p:cNvGrpSpPr/>
          <p:nvPr/>
        </p:nvGrpSpPr>
        <p:grpSpPr>
          <a:xfrm>
            <a:off x="447080" y="3706714"/>
            <a:ext cx="3317074" cy="2389230"/>
            <a:chOff x="2069847" y="967503"/>
            <a:chExt cx="6971428" cy="52285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931F054-DAAD-D749-A9B1-83732292C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847" y="967503"/>
              <a:ext cx="3487250" cy="26154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DA467D-EBB1-7346-95D7-81E052AD4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168" y="969806"/>
              <a:ext cx="3481107" cy="261083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11235F8-8D50-EF43-8ED4-BE1F5AA80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847" y="3580637"/>
              <a:ext cx="3487250" cy="26154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299D9D-7E10-0F4A-AECC-0AA4515EC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7097" y="3580637"/>
              <a:ext cx="3481107" cy="261083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83851A8-5F82-8641-964A-AED5CEE066FC}"/>
              </a:ext>
            </a:extLst>
          </p:cNvPr>
          <p:cNvSpPr txBox="1"/>
          <p:nvPr/>
        </p:nvSpPr>
        <p:spPr>
          <a:xfrm>
            <a:off x="4763192" y="3455408"/>
            <a:ext cx="691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FF0000"/>
                </a:solidFill>
                <a:latin typeface="Calibri" panose="020F0502020204030204"/>
                <a:cs typeface="+mn-cs"/>
              </a:rPr>
              <a:t>Days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AD7154-98CD-CD49-BE83-B48F41A10A84}"/>
              </a:ext>
            </a:extLst>
          </p:cNvPr>
          <p:cNvSpPr txBox="1"/>
          <p:nvPr/>
        </p:nvSpPr>
        <p:spPr>
          <a:xfrm>
            <a:off x="211948" y="786298"/>
            <a:ext cx="11626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i="1">
                <a:solidFill>
                  <a:srgbClr val="7030A0"/>
                </a:solidFill>
                <a:latin typeface="Calibri" panose="020F0502020204030204"/>
                <a:cs typeface="+mn-cs"/>
              </a:rPr>
              <a:t>Results from PSTP’17 suggests increasing laser spot size is viable to exceed &gt;500 C lifetime; however </a:t>
            </a:r>
            <a:r>
              <a:rPr lang="en-US" sz="2400" b="1" i="1" u="sng">
                <a:solidFill>
                  <a:srgbClr val="7030A0"/>
                </a:solidFill>
                <a:latin typeface="Calibri" panose="020F0502020204030204"/>
                <a:cs typeface="+mn-cs"/>
              </a:rPr>
              <a:t>we need to build another gun to test this assertion</a:t>
            </a:r>
            <a:r>
              <a:rPr lang="en-US" sz="2400" i="1">
                <a:solidFill>
                  <a:srgbClr val="7030A0"/>
                </a:solidFill>
                <a:latin typeface="Calibri" panose="020F0502020204030204"/>
                <a:cs typeface="+mn-cs"/>
              </a:rPr>
              <a:t>.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39AAC0A-4777-2141-96FD-EFD340B310C4}"/>
              </a:ext>
            </a:extLst>
          </p:cNvPr>
          <p:cNvCxnSpPr>
            <a:cxnSpLocks/>
          </p:cNvCxnSpPr>
          <p:nvPr/>
        </p:nvCxnSpPr>
        <p:spPr>
          <a:xfrm flipV="1">
            <a:off x="4587449" y="2906486"/>
            <a:ext cx="3076094" cy="3103441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A83A7F0-D750-0A44-B444-E8F472B81A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612340"/>
            <a:ext cx="4333118" cy="1974792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8AA3FBE-7E4B-BB46-926B-C3DAD8281363}"/>
              </a:ext>
            </a:extLst>
          </p:cNvPr>
          <p:cNvCxnSpPr>
            <a:cxnSpLocks/>
          </p:cNvCxnSpPr>
          <p:nvPr/>
        </p:nvCxnSpPr>
        <p:spPr>
          <a:xfrm flipV="1">
            <a:off x="4948806" y="6177514"/>
            <a:ext cx="0" cy="2870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17071FF-0A6F-344F-ADF3-06DE75725D8C}"/>
              </a:ext>
            </a:extLst>
          </p:cNvPr>
          <p:cNvSpPr txBox="1"/>
          <p:nvPr/>
        </p:nvSpPr>
        <p:spPr>
          <a:xfrm>
            <a:off x="4326990" y="6421818"/>
            <a:ext cx="120109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/>
              <a:t>CEBAF (&lt;1 mm</a:t>
            </a:r>
            <a:r>
              <a:rPr lang="en-US" sz="1200" baseline="30000"/>
              <a:t>2</a:t>
            </a:r>
            <a:r>
              <a:rPr lang="en-US" sz="1200"/>
              <a:t>)</a:t>
            </a:r>
          </a:p>
          <a:p>
            <a:pPr algn="ctr">
              <a:lnSpc>
                <a:spcPct val="90000"/>
              </a:lnSpc>
            </a:pPr>
            <a:r>
              <a:rPr lang="en-US" sz="1200"/>
              <a:t>4𝜎 ~ 1 mm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E49178-9F86-A848-B7FC-115F1B13C46E}"/>
              </a:ext>
            </a:extLst>
          </p:cNvPr>
          <p:cNvSpPr txBox="1"/>
          <p:nvPr/>
        </p:nvSpPr>
        <p:spPr>
          <a:xfrm rot="18852938">
            <a:off x="4298108" y="4782520"/>
            <a:ext cx="2216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latin typeface="Calibri" panose="020F0502020204030204"/>
                <a:cs typeface="+mn-cs"/>
              </a:rPr>
              <a:t>Trend we want to realize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6984B1-B775-2E43-9514-16B594A4820E}"/>
              </a:ext>
            </a:extLst>
          </p:cNvPr>
          <p:cNvSpPr txBox="1"/>
          <p:nvPr/>
        </p:nvSpPr>
        <p:spPr>
          <a:xfrm rot="18948812">
            <a:off x="7023697" y="2641511"/>
            <a:ext cx="1058303" cy="286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/>
              <a:t>4𝜎 ~ 10 mm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EDAA58D-2ECC-E044-A122-ED43DE32BA48}"/>
              </a:ext>
            </a:extLst>
          </p:cNvPr>
          <p:cNvSpPr/>
          <p:nvPr/>
        </p:nvSpPr>
        <p:spPr>
          <a:xfrm>
            <a:off x="4156287" y="6159061"/>
            <a:ext cx="1508789" cy="69893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C4954ED-76EA-3240-9123-E0868745B7F2}"/>
              </a:ext>
            </a:extLst>
          </p:cNvPr>
          <p:cNvSpPr/>
          <p:nvPr/>
        </p:nvSpPr>
        <p:spPr>
          <a:xfrm rot="18966787">
            <a:off x="7001421" y="2521981"/>
            <a:ext cx="1115736" cy="61424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276A9B51-D6F5-7147-926D-A75FD3A17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7889" y="6448086"/>
            <a:ext cx="5223851" cy="311322"/>
          </a:xfrm>
        </p:spPr>
        <p:txBody>
          <a:bodyPr/>
          <a:lstStyle/>
          <a:p>
            <a:r>
              <a:rPr lang="en-US" sz="1000" dirty="0"/>
              <a:t>Ce</a:t>
            </a:r>
            <a:r>
              <a:rPr lang="en-US" sz="1000" baseline="30000" dirty="0"/>
              <a:t>+</a:t>
            </a:r>
            <a:r>
              <a:rPr lang="en-US" sz="1000" dirty="0"/>
              <a:t>BAF : Status Update, User Board Meeting 2/6/24 (</a:t>
            </a:r>
            <a:r>
              <a:rPr lang="en-US" sz="1000" dirty="0" err="1"/>
              <a:t>J.Grames</a:t>
            </a:r>
            <a:r>
              <a:rPr lang="en-US" sz="1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37214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30BC9-6D9A-A548-A08B-357314250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697729" cy="728029"/>
          </a:xfrm>
        </p:spPr>
        <p:txBody>
          <a:bodyPr/>
          <a:lstStyle/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Two weeks @ 1 mA </a:t>
            </a:r>
            <a:r>
              <a:rPr lang="en-US" sz="2400" b="1" dirty="0">
                <a:solidFill>
                  <a:srgbClr val="000000"/>
                </a:solidFill>
                <a:cs typeface="Arial" panose="020B0604020202020204" pitchFamily="34" charset="0"/>
              </a:rPr>
              <a:t>≈ </a:t>
            </a:r>
            <a:r>
              <a:rPr lang="en-US" sz="2400" b="1" dirty="0">
                <a:solidFill>
                  <a:srgbClr val="BE1D1D"/>
                </a:solidFill>
                <a:cs typeface="Arial" panose="020B0604020202020204" pitchFamily="34" charset="0"/>
              </a:rPr>
              <a:t>1 </a:t>
            </a:r>
            <a:r>
              <a:rPr lang="en-US" sz="2400" b="1" dirty="0" err="1">
                <a:solidFill>
                  <a:srgbClr val="BE1D1D"/>
                </a:solidFill>
                <a:cs typeface="Arial" panose="020B0604020202020204" pitchFamily="34" charset="0"/>
              </a:rPr>
              <a:t>kC</a:t>
            </a:r>
            <a:r>
              <a:rPr lang="en-US" sz="24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541B8F-8D0B-DC43-96F3-8D5879243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0EF311-20CB-7247-9BDC-C96B6FEB3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516603" y="1067454"/>
            <a:ext cx="4286160" cy="60913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7DA4E2-25B0-D84F-9BA9-15BB42CDBBD9}"/>
              </a:ext>
            </a:extLst>
          </p:cNvPr>
          <p:cNvSpPr txBox="1"/>
          <p:nvPr/>
        </p:nvSpPr>
        <p:spPr>
          <a:xfrm>
            <a:off x="149109" y="882345"/>
            <a:ext cx="38445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By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increasing the laser size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biasing the anode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charge lifetimes of 1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kC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might be possible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9CCC263-AB15-404F-83ED-90A9951E7F3F}"/>
              </a:ext>
            </a:extLst>
          </p:cNvPr>
          <p:cNvSpPr/>
          <p:nvPr/>
        </p:nvSpPr>
        <p:spPr>
          <a:xfrm>
            <a:off x="5595158" y="4973795"/>
            <a:ext cx="1072984" cy="580716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CEBAF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C078FF2-8B44-344F-9050-A0276C812FD2}"/>
              </a:ext>
            </a:extLst>
          </p:cNvPr>
          <p:cNvSpPr/>
          <p:nvPr/>
        </p:nvSpPr>
        <p:spPr>
          <a:xfrm>
            <a:off x="6010998" y="4456561"/>
            <a:ext cx="191589" cy="217715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BCDE58D-839F-1F4C-8F3C-1598C4D9504E}"/>
              </a:ext>
            </a:extLst>
          </p:cNvPr>
          <p:cNvCxnSpPr>
            <a:cxnSpLocks/>
          </p:cNvCxnSpPr>
          <p:nvPr/>
        </p:nvCxnSpPr>
        <p:spPr>
          <a:xfrm flipV="1">
            <a:off x="6509130" y="4692146"/>
            <a:ext cx="1587508" cy="479242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682E987-5F91-CD45-9EEE-E50C884AE7AA}"/>
              </a:ext>
            </a:extLst>
          </p:cNvPr>
          <p:cNvCxnSpPr>
            <a:cxnSpLocks/>
          </p:cNvCxnSpPr>
          <p:nvPr/>
        </p:nvCxnSpPr>
        <p:spPr>
          <a:xfrm flipV="1">
            <a:off x="6010998" y="4507732"/>
            <a:ext cx="93307" cy="614228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12A077F-1308-4A43-8631-EB7362C0B0A0}"/>
              </a:ext>
            </a:extLst>
          </p:cNvPr>
          <p:cNvSpPr txBox="1"/>
          <p:nvPr/>
        </p:nvSpPr>
        <p:spPr>
          <a:xfrm rot="20586379">
            <a:off x="5600440" y="3868713"/>
            <a:ext cx="1782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anode biasing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93D45C-0CA4-804A-826F-B1F9BFD05610}"/>
              </a:ext>
            </a:extLst>
          </p:cNvPr>
          <p:cNvSpPr txBox="1"/>
          <p:nvPr/>
        </p:nvSpPr>
        <p:spPr>
          <a:xfrm rot="16200000">
            <a:off x="2850889" y="3759799"/>
            <a:ext cx="38395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Gun Charge in 2 weeks [Coulombs]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195001-4EA9-8344-BA39-5B716337888C}"/>
              </a:ext>
            </a:extLst>
          </p:cNvPr>
          <p:cNvSpPr txBox="1"/>
          <p:nvPr/>
        </p:nvSpPr>
        <p:spPr>
          <a:xfrm>
            <a:off x="6285278" y="6028855"/>
            <a:ext cx="38779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Gun Current to make positrons [mA]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973FC2E-3A27-814C-9974-7CDE25B14246}"/>
              </a:ext>
            </a:extLst>
          </p:cNvPr>
          <p:cNvCxnSpPr>
            <a:cxnSpLocks/>
          </p:cNvCxnSpPr>
          <p:nvPr/>
        </p:nvCxnSpPr>
        <p:spPr>
          <a:xfrm flipV="1">
            <a:off x="6178313" y="4101906"/>
            <a:ext cx="1207656" cy="397545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dash"/>
            <a:miter lim="800000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C9DA8DE-0936-174D-9269-28105B94E3DB}"/>
              </a:ext>
            </a:extLst>
          </p:cNvPr>
          <p:cNvSpPr txBox="1"/>
          <p:nvPr/>
        </p:nvSpPr>
        <p:spPr>
          <a:xfrm rot="20586379">
            <a:off x="6784031" y="4921659"/>
            <a:ext cx="1909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laser size</a:t>
            </a:r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99E3B0B4-A877-0946-B428-09245207C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Ce</a:t>
            </a:r>
            <a:r>
              <a:rPr lang="en-US" sz="1000" baseline="30000" dirty="0"/>
              <a:t>+</a:t>
            </a:r>
            <a:r>
              <a:rPr lang="en-US" sz="1000" dirty="0"/>
              <a:t>BAF : Status Update, User Board Meeting 2/6/24 (</a:t>
            </a:r>
            <a:r>
              <a:rPr lang="en-US" sz="1000" dirty="0" err="1"/>
              <a:t>J.Grames</a:t>
            </a:r>
            <a:r>
              <a:rPr lang="en-US" sz="1000" dirty="0"/>
              <a:t>)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3F2C731-125B-CBBE-DFA2-8F892B699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06" y="2283774"/>
            <a:ext cx="3412759" cy="356998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C16C900-309D-B9D4-0403-85F54AB6CC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61" b="31957"/>
          <a:stretch/>
        </p:blipFill>
        <p:spPr>
          <a:xfrm>
            <a:off x="8495773" y="341561"/>
            <a:ext cx="3334979" cy="261274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E424740-606D-1D15-5AD1-C88578DD5656}"/>
              </a:ext>
            </a:extLst>
          </p:cNvPr>
          <p:cNvSpPr txBox="1"/>
          <p:nvPr/>
        </p:nvSpPr>
        <p:spPr>
          <a:xfrm>
            <a:off x="8854298" y="337347"/>
            <a:ext cx="27586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carbon steel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(reduce outgassing)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B0DEDF97-4CF6-6F3D-42E8-C0B8E75EEF92}"/>
              </a:ext>
            </a:extLst>
          </p:cNvPr>
          <p:cNvSpPr/>
          <p:nvPr/>
        </p:nvSpPr>
        <p:spPr>
          <a:xfrm rot="19048229">
            <a:off x="8375552" y="2832349"/>
            <a:ext cx="877542" cy="6463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740033D-D959-79B0-D59B-83419519235F}"/>
              </a:ext>
            </a:extLst>
          </p:cNvPr>
          <p:cNvSpPr/>
          <p:nvPr/>
        </p:nvSpPr>
        <p:spPr>
          <a:xfrm>
            <a:off x="8062629" y="2152511"/>
            <a:ext cx="2452972" cy="1791954"/>
          </a:xfrm>
          <a:prstGeom prst="rect">
            <a:avLst/>
          </a:prstGeom>
          <a:solidFill>
            <a:schemeClr val="accent2">
              <a:lumMod val="90000"/>
              <a:alpha val="67395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A80442B-8E8A-AC4D-A8A6-265A630562BB}"/>
              </a:ext>
            </a:extLst>
          </p:cNvPr>
          <p:cNvSpPr/>
          <p:nvPr/>
        </p:nvSpPr>
        <p:spPr>
          <a:xfrm>
            <a:off x="7966834" y="4583288"/>
            <a:ext cx="191589" cy="217715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FABF0E6-BE5F-C844-A72D-9A42E1E96ADA}"/>
              </a:ext>
            </a:extLst>
          </p:cNvPr>
          <p:cNvGrpSpPr/>
          <p:nvPr/>
        </p:nvGrpSpPr>
        <p:grpSpPr>
          <a:xfrm>
            <a:off x="7385969" y="3394519"/>
            <a:ext cx="1434464" cy="887750"/>
            <a:chOff x="9530768" y="1925001"/>
            <a:chExt cx="1447591" cy="102814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233FE3C-98BC-2F42-B19E-671A08E279F3}"/>
                </a:ext>
              </a:extLst>
            </p:cNvPr>
            <p:cNvSpPr/>
            <p:nvPr/>
          </p:nvSpPr>
          <p:spPr>
            <a:xfrm>
              <a:off x="9530768" y="1925001"/>
              <a:ext cx="1441426" cy="1028144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845FD0C-5C26-B746-89E9-5CFE27DDBA54}"/>
                </a:ext>
              </a:extLst>
            </p:cNvPr>
            <p:cNvSpPr txBox="1"/>
            <p:nvPr/>
          </p:nvSpPr>
          <p:spPr>
            <a:xfrm>
              <a:off x="9598746" y="2140352"/>
              <a:ext cx="1379613" cy="60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FFFFFF"/>
                  </a:solidFill>
                  <a:latin typeface="Calibri" panose="020F0502020204030204"/>
                  <a:cs typeface="+mn-cs"/>
                </a:rPr>
                <a:t>Ce</a:t>
              </a:r>
              <a:r>
                <a:rPr lang="en-US" sz="2800" baseline="30000" dirty="0">
                  <a:solidFill>
                    <a:srgbClr val="FFFFFF"/>
                  </a:solidFill>
                  <a:latin typeface="Calibri" panose="020F0502020204030204"/>
                  <a:cs typeface="+mn-cs"/>
                </a:rPr>
                <a:t>+</a:t>
              </a:r>
              <a:r>
                <a:rPr lang="en-US" sz="2800" dirty="0">
                  <a:solidFill>
                    <a:srgbClr val="FFFFFF"/>
                  </a:solidFill>
                  <a:latin typeface="Calibri" panose="020F0502020204030204"/>
                  <a:cs typeface="+mn-cs"/>
                </a:rPr>
                <a:t>BAF</a:t>
              </a: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00BC7C9-661D-9A45-B199-A4354D87128E}"/>
              </a:ext>
            </a:extLst>
          </p:cNvPr>
          <p:cNvCxnSpPr>
            <a:cxnSpLocks/>
          </p:cNvCxnSpPr>
          <p:nvPr/>
        </p:nvCxnSpPr>
        <p:spPr>
          <a:xfrm flipV="1">
            <a:off x="8069878" y="4321761"/>
            <a:ext cx="0" cy="322054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dash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7413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B484F-F2E3-0579-CC3C-049BE00D5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697729" cy="728029"/>
          </a:xfrm>
        </p:spPr>
        <p:txBody>
          <a:bodyPr/>
          <a:lstStyle/>
          <a:p>
            <a:r>
              <a:rPr lang="en-US" dirty="0"/>
              <a:t>Restore LERF 100 kW/10MeV capability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FB78F-8129-0D95-5D70-DBA35EFEF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9615" y="1966592"/>
            <a:ext cx="3489434" cy="10510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000">
                <a:latin typeface="Arial"/>
                <a:cs typeface="Arial"/>
              </a:rPr>
              <a:t>The Gun Test Stand gun could be modified as the first prototype mA polarized gun</a:t>
            </a:r>
            <a:endParaRPr lang="en-US" sz="2000"/>
          </a:p>
          <a:p>
            <a:pPr algn="ctr"/>
            <a:endParaRPr lang="en-US" sz="2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23459D-F803-7D60-FF01-CAD63816D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EA9CC15-B181-125E-AE5A-7BB07DF446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t="6485" r="12813"/>
          <a:stretch/>
        </p:blipFill>
        <p:spPr>
          <a:xfrm>
            <a:off x="8724843" y="3022914"/>
            <a:ext cx="3286297" cy="331081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5782432-0512-8549-AD16-6A77B77718BA}"/>
              </a:ext>
            </a:extLst>
          </p:cNvPr>
          <p:cNvSpPr txBox="1">
            <a:spLocks/>
          </p:cNvSpPr>
          <p:nvPr/>
        </p:nvSpPr>
        <p:spPr>
          <a:xfrm>
            <a:off x="1479466" y="3842404"/>
            <a:ext cx="5172365" cy="4504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/>
              <a:t>SRF is preparing to repair the 10 MeV booster</a:t>
            </a:r>
          </a:p>
          <a:p>
            <a:endParaRPr lang="en-US" sz="20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214F96-37C1-0A46-8FCD-5E5DC4929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53" y="1566758"/>
            <a:ext cx="2970998" cy="22282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077EE9-3794-1046-AC5B-F7F3EDF74B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246" r="9298"/>
          <a:stretch/>
        </p:blipFill>
        <p:spPr>
          <a:xfrm>
            <a:off x="3822113" y="1561948"/>
            <a:ext cx="3317506" cy="2242686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FFF8AA-19A8-E94F-9CA5-4319452FF0F2}"/>
              </a:ext>
            </a:extLst>
          </p:cNvPr>
          <p:cNvSpPr txBox="1">
            <a:spLocks/>
          </p:cNvSpPr>
          <p:nvPr/>
        </p:nvSpPr>
        <p:spPr>
          <a:xfrm>
            <a:off x="638698" y="819474"/>
            <a:ext cx="6424254" cy="6729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/>
              <a:t>The prototype load-locked mA photogun could replace the LERF vent-bake photogun in the 10 MeV/10 mA injector </a:t>
            </a:r>
          </a:p>
          <a:p>
            <a:endParaRPr lang="en-US" sz="2000"/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32CAC64C-7EDC-F046-8D42-BFCF56449BB7}"/>
              </a:ext>
            </a:extLst>
          </p:cNvPr>
          <p:cNvSpPr/>
          <p:nvPr/>
        </p:nvSpPr>
        <p:spPr>
          <a:xfrm rot="1646515">
            <a:off x="7158872" y="3275244"/>
            <a:ext cx="1193533" cy="37538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1E6290-7363-B447-95F5-7EB3220C97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168" b="21635"/>
          <a:stretch/>
        </p:blipFill>
        <p:spPr>
          <a:xfrm>
            <a:off x="1451091" y="4208895"/>
            <a:ext cx="5157840" cy="2173933"/>
          </a:xfrm>
          <a:prstGeom prst="rect">
            <a:avLst/>
          </a:prstGeom>
        </p:spPr>
      </p:pic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6CAD245D-B7F0-6D46-9498-07294F76D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000" dirty="0"/>
              <a:t>Ce</a:t>
            </a:r>
            <a:r>
              <a:rPr lang="en-US" sz="1000" baseline="30000" dirty="0"/>
              <a:t>+</a:t>
            </a:r>
            <a:r>
              <a:rPr lang="en-US" sz="1000" dirty="0"/>
              <a:t>BAF : Status Update, User Board Meeting 2/6/24 (</a:t>
            </a:r>
            <a:r>
              <a:rPr lang="en-US" sz="1000" dirty="0" err="1"/>
              <a:t>J.Grames</a:t>
            </a:r>
            <a:r>
              <a:rPr lang="en-US" sz="1000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40EF83-1AE9-9357-5F04-62174FD0D5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403" t="7263" r="-152" b="16767"/>
          <a:stretch/>
        </p:blipFill>
        <p:spPr>
          <a:xfrm>
            <a:off x="8733873" y="558920"/>
            <a:ext cx="3179831" cy="1302507"/>
          </a:xfrm>
          <a:prstGeom prst="rect">
            <a:avLst/>
          </a:prstGeom>
        </p:spPr>
      </p:pic>
      <p:sp>
        <p:nvSpPr>
          <p:cNvPr id="9" name="Left Arrow 13">
            <a:extLst>
              <a:ext uri="{FF2B5EF4-FFF2-40B4-BE49-F238E27FC236}">
                <a16:creationId xmlns:a16="http://schemas.microsoft.com/office/drawing/2014/main" id="{C14615E0-5E10-93DD-D15A-CE080E355BC3}"/>
              </a:ext>
            </a:extLst>
          </p:cNvPr>
          <p:cNvSpPr/>
          <p:nvPr/>
        </p:nvSpPr>
        <p:spPr>
          <a:xfrm rot="8580000">
            <a:off x="7302645" y="1966904"/>
            <a:ext cx="1193533" cy="37538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6A4E3E0-4B91-1EC7-FB31-90EA74E13FF8}"/>
              </a:ext>
            </a:extLst>
          </p:cNvPr>
          <p:cNvSpPr txBox="1">
            <a:spLocks/>
          </p:cNvSpPr>
          <p:nvPr/>
        </p:nvSpPr>
        <p:spPr>
          <a:xfrm>
            <a:off x="8986014" y="96577"/>
            <a:ext cx="2760982" cy="3800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>
                <a:latin typeface="Arial"/>
                <a:cs typeface="Arial"/>
              </a:rPr>
              <a:t>LERF vent-bake gun 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205677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E84A9-DBDB-1428-10B1-78F8AAD1F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Year e+ R&amp;D plan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62D175-4D8D-F29D-7422-2B09946E4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</a:t>
            </a:r>
            <a:r>
              <a:rPr lang="en-US" baseline="30000" dirty="0"/>
              <a:t>+</a:t>
            </a:r>
            <a:r>
              <a:rPr lang="en-US" dirty="0"/>
              <a:t>BAF : Status Update, User Board Meeting 2/6/24 (</a:t>
            </a:r>
            <a:r>
              <a:rPr lang="en-US" dirty="0" err="1"/>
              <a:t>J.Grames</a:t>
            </a:r>
            <a:r>
              <a:rPr lang="en-US" dirty="0"/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6470B-2FD6-BF23-0F2E-187E3DC5B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FFEF9B-77DD-7854-5E03-6E92500A5B8D}"/>
              </a:ext>
            </a:extLst>
          </p:cNvPr>
          <p:cNvSpPr txBox="1"/>
          <p:nvPr/>
        </p:nvSpPr>
        <p:spPr>
          <a:xfrm>
            <a:off x="493159" y="1320136"/>
            <a:ext cx="10757043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Conceptual Development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write 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pCDR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by Spring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sustain core staff of scientific and engineering labor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Critical Tasks – experimental R&amp;D to address highest risk components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~1mA polarized e- source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~10kW rotating water-cooled heavy metal target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normal-conducting CW capture cavity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generation, transport and diagnostics for large emittance 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LERF – restoring 100kW/10MeV capability for a beam and target test area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Year1 – install CEBAF-style load-lock gun and drive laser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Year2 – install repaired QCM and commission 10 MeV beam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Year3 – use LERF to irradiate and test targets with &gt;50 kW/10MeV</a:t>
            </a:r>
          </a:p>
        </p:txBody>
      </p:sp>
    </p:spTree>
    <p:extLst>
      <p:ext uri="{BB962C8B-B14F-4D97-AF65-F5344CB8AC3E}">
        <p14:creationId xmlns:p14="http://schemas.microsoft.com/office/powerpoint/2010/main" val="442884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08A68-D09C-0DD5-99DB-BC51549A9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Publications, Projects/Proposals in last year…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5E05E-71D8-7017-6267-4AFF6BFD6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614" y="906834"/>
            <a:ext cx="11885764" cy="555254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sz="2000" b="1" dirty="0"/>
              <a:t>PhD Theses</a:t>
            </a:r>
          </a:p>
          <a:p>
            <a:pPr lvl="1">
              <a:spcBef>
                <a:spcPts val="300"/>
              </a:spcBef>
            </a:pPr>
            <a:r>
              <a:rPr lang="en-US" sz="1600" dirty="0"/>
              <a:t>S. Habet (University of Paris-</a:t>
            </a:r>
            <a:r>
              <a:rPr lang="en-US" sz="1600" dirty="0" err="1"/>
              <a:t>Saclay</a:t>
            </a:r>
            <a:r>
              <a:rPr lang="en-US" sz="1600" dirty="0"/>
              <a:t>), "Concept of a polarized positron source for CEBAF“, Dec 2023</a:t>
            </a:r>
          </a:p>
          <a:p>
            <a:pPr>
              <a:spcBef>
                <a:spcPts val="600"/>
              </a:spcBef>
            </a:pPr>
            <a:r>
              <a:rPr lang="en-US" sz="2000" b="1" dirty="0"/>
              <a:t>Conferences/Workshops/Meetings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1600" dirty="0"/>
              <a:t>Y. Roblin, "The CEBAF positron beam upgrade“, CLAS12 Workshop, Paris, Mar 21-24, 2023, </a:t>
            </a:r>
            <a:r>
              <a:rPr lang="en-US" sz="1600" dirty="0">
                <a:hlinkClick r:id="rId2"/>
              </a:rPr>
              <a:t>talk</a:t>
            </a:r>
            <a:endParaRPr lang="en-US" sz="1600" dirty="0"/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1600" dirty="0"/>
              <a:t>J. Grames et al., "Status of Ce+BAF: Polarized Positron Beam Capability at CEBAF 12 GeV", IPAC’23, </a:t>
            </a:r>
            <a:r>
              <a:rPr lang="en-US" sz="1600" dirty="0">
                <a:hlinkClick r:id="rId3"/>
              </a:rPr>
              <a:t>MOPL152</a:t>
            </a:r>
            <a:r>
              <a:rPr lang="en-US" sz="1600" dirty="0"/>
              <a:t> 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1600" dirty="0"/>
              <a:t>A. Ushakov et al, "Conceptual Design of a High-Power Target for Positron Production at CEBAF", IPAC’23, </a:t>
            </a:r>
            <a:r>
              <a:rPr lang="en-US" sz="1600" dirty="0">
                <a:hlinkClick r:id="rId4"/>
              </a:rPr>
              <a:t>WEPM120</a:t>
            </a:r>
            <a:endParaRPr lang="en-US" sz="1600" dirty="0"/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1600" dirty="0"/>
              <a:t>A. Sy et al., "Degrader beamline design at the CEBAF injector for machine acceptance studies", IPAC’23, </a:t>
            </a:r>
            <a:r>
              <a:rPr lang="en-US" sz="1600" dirty="0">
                <a:hlinkClick r:id="rId5"/>
              </a:rPr>
              <a:t>MOPM081</a:t>
            </a:r>
            <a:endParaRPr lang="en-US" sz="1600" dirty="0"/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1600" dirty="0"/>
              <a:t>S. Habet, “Optimization of CW Polarized Positron Source for JLab”, LCWS, May 15-19, 2023, </a:t>
            </a:r>
            <a:r>
              <a:rPr lang="en-US" sz="1600" dirty="0">
                <a:hlinkClick r:id="rId6"/>
              </a:rPr>
              <a:t>talk</a:t>
            </a:r>
            <a:endParaRPr lang="en-US" sz="1600" dirty="0"/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1600" dirty="0"/>
              <a:t>A. Ushakov et al., “High Power Solid Target for Positron Source at CEBAF”, LCWS, May 15-19, 2023, </a:t>
            </a:r>
            <a:r>
              <a:rPr lang="en-US" sz="1600" dirty="0">
                <a:hlinkClick r:id="rId7"/>
              </a:rPr>
              <a:t>talk</a:t>
            </a:r>
            <a:endParaRPr lang="en-US" sz="1600" dirty="0"/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1600" dirty="0"/>
              <a:t>Y. Roblin, "Status of the Ce+BAF project", JLab User Organization Annual Meeting, June 26-28, 2023, </a:t>
            </a:r>
            <a:r>
              <a:rPr lang="en-US" sz="1600" dirty="0">
                <a:hlinkClick r:id="rId8"/>
              </a:rPr>
              <a:t>talk</a:t>
            </a:r>
            <a:r>
              <a:rPr lang="en-US" sz="1600" dirty="0"/>
              <a:t> 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1600" dirty="0"/>
              <a:t>J. Grames, “A positron beam at CEBAF”, SPIN2023, Sep 24-29, 2023, </a:t>
            </a:r>
            <a:r>
              <a:rPr lang="en-US" sz="1600" dirty="0">
                <a:hlinkClick r:id="rId9"/>
              </a:rPr>
              <a:t>talk</a:t>
            </a:r>
            <a:endParaRPr lang="en-US" sz="1600" dirty="0"/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1600" dirty="0"/>
              <a:t>S. Covrig, “CFD Sims of High-Power Converter Targets”, US-Japan Collaboration Meeting, Oct 25, 2023, </a:t>
            </a:r>
            <a:r>
              <a:rPr lang="en-US" sz="1600" dirty="0">
                <a:hlinkClick r:id="rId10"/>
              </a:rPr>
              <a:t>talk</a:t>
            </a:r>
            <a:endParaRPr lang="en-US" sz="1600" dirty="0"/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1600" dirty="0"/>
              <a:t>A. Ushakov, “Integration of 120 kW target into e+ source”, US-Japan Collaboration Meeting, Oct 25, 2023, </a:t>
            </a:r>
            <a:r>
              <a:rPr lang="en-US" sz="1600" dirty="0">
                <a:hlinkClick r:id="rId11"/>
              </a:rPr>
              <a:t>talk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2000" b="1" dirty="0"/>
              <a:t>Funded Projects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600" dirty="0"/>
              <a:t>SLAC/JLab, KEK “Advanced electron and positron source concepts”, US-Japan Sci. &amp; Tech. Coop. Prog. in HEP – DOE, 07/2023-06/2024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600" dirty="0" err="1"/>
              <a:t>Xelera</a:t>
            </a:r>
            <a:r>
              <a:rPr lang="en-US" sz="1600" dirty="0"/>
              <a:t> “A high power positron converter based on recirculating free surface liquid metal jets in a vacuum”, SBIR Phase I, 02/2023-03/2024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600" dirty="0"/>
              <a:t>“Assessing CEBAF using degraded beams for the Ce+BAF positron upgrade”, JLab LDRD, FY23-FY24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600" dirty="0">
                <a:latin typeface="Arial"/>
                <a:cs typeface="Arial"/>
              </a:rPr>
              <a:t>IJCLab (Orsay) “Polarized electrons, positrons and polarimetry (P3E)”, EU’s Horizon 2020 program, 06/2019-10/2023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2866FA-26B1-5009-FB8F-C21DEED69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254991F-1C7B-CC57-E0D8-3FD83F29E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Ce</a:t>
            </a:r>
            <a:r>
              <a:rPr lang="en-US" baseline="30000" dirty="0"/>
              <a:t>+</a:t>
            </a:r>
            <a:r>
              <a:rPr lang="en-US" dirty="0"/>
              <a:t>BAF : Status Update, User Board Meeting 2/6/24 (</a:t>
            </a:r>
            <a:r>
              <a:rPr lang="en-US" dirty="0" err="1"/>
              <a:t>J.Grames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267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08A68-D09C-0DD5-99DB-BC51549A9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Publications, Projects/Proposals since Last JLAAC Meeting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5E05E-71D8-7017-6267-4AFF6BFD6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614" y="906834"/>
            <a:ext cx="11885764" cy="555254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b="1" dirty="0"/>
              <a:t>IPAC'24, Nashville, May 19-24, 2024 </a:t>
            </a:r>
            <a:r>
              <a:rPr lang="en-US" sz="1800" dirty="0"/>
              <a:t>(abstracts submitted)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Joe Grames et al., “Status of positron beams at Jefferson Lab (Ce+BAF)”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Silviu Covrig et al., “Computational fluid dynamics design of a very high-power rotating positron target”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Tim </a:t>
            </a:r>
            <a:r>
              <a:rPr lang="en-US" sz="1600" dirty="0" err="1"/>
              <a:t>Lengler</a:t>
            </a:r>
            <a:r>
              <a:rPr lang="en-US" sz="1600" dirty="0"/>
              <a:t> et al., “Characterization of irradiation damages to positron source materials”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Andriy Ushakov et al., “Simulations of positron capture at Ce+BAF”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Shaoheng Wang et al., “Capture cavities for the CW polarized positron source Ce+BAF”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Amy Sy et al., “Towards large phase space beams at the CEBAF injector”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Victor Lizárraga Rubio et al., “Computational simulations and beamline optimizations for an electron beam degrader at CEBAF”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b="1" dirty="0"/>
              <a:t>Pending Proposals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SLAC/JLab, KEK “Advanced positron source concepts”, US-Japan Sci. &amp; Tech. Coop. Prog. in HEP – DOE, 07/2024-06/2026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dirty="0" err="1"/>
              <a:t>Xelera</a:t>
            </a:r>
            <a:r>
              <a:rPr lang="en-US" sz="1600" dirty="0"/>
              <a:t> “A high power positron converter based on recirculating free surface liquid metal jets in a vacuum”, SBIR PHASE II, 04/2024-04/2026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600" dirty="0">
                <a:latin typeface="Arial"/>
                <a:cs typeface="Arial"/>
              </a:rPr>
              <a:t>IJCLab (Orsay) </a:t>
            </a:r>
            <a:r>
              <a:rPr lang="en-US" sz="1600" dirty="0"/>
              <a:t>“High-power positron production target”, ANR (France), 01/2025, 3 years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2866FA-26B1-5009-FB8F-C21DEED69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254991F-1C7B-CC57-E0D8-3FD83F29E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Ce</a:t>
            </a:r>
            <a:r>
              <a:rPr lang="en-US" baseline="30000" dirty="0"/>
              <a:t>+</a:t>
            </a:r>
            <a:r>
              <a:rPr lang="en-US" dirty="0"/>
              <a:t>BAF : Status Update, User Board Meeting 2/6/24 (</a:t>
            </a:r>
            <a:r>
              <a:rPr lang="en-US" dirty="0" err="1"/>
              <a:t>J.Grames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72734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C8A44-360C-2F4F-B501-13FF927C9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Acknowledgements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5AAD1-2213-9642-8135-449BE7DD5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4914827-00BA-A680-D95A-CEECC77B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Ce</a:t>
            </a:r>
            <a:r>
              <a:rPr lang="en-US" baseline="30000" dirty="0"/>
              <a:t>+</a:t>
            </a:r>
            <a:r>
              <a:rPr lang="en-US" dirty="0"/>
              <a:t>BAF : Status Update, User Board Meeting 2/6/24 (</a:t>
            </a:r>
            <a:r>
              <a:rPr lang="en-US" dirty="0" err="1"/>
              <a:t>J.Grames</a:t>
            </a:r>
            <a:r>
              <a:rPr lang="en-US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239C7F-0F8F-415F-AC78-7977ADBFA37D}"/>
              </a:ext>
            </a:extLst>
          </p:cNvPr>
          <p:cNvSpPr txBox="1"/>
          <p:nvPr/>
        </p:nvSpPr>
        <p:spPr>
          <a:xfrm>
            <a:off x="510803" y="1002940"/>
            <a:ext cx="11186926" cy="2580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 would like to acknowledge the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US" sz="2000" b="1" baseline="300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BAF Working Group</a:t>
            </a:r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and all those who have been supportive to this progression of activity.</a:t>
            </a:r>
          </a:p>
          <a:p>
            <a:pPr algn="ctr">
              <a:lnSpc>
                <a:spcPts val="2600"/>
              </a:lnSpc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J. Benesch, M. Bruker, A. </a:t>
            </a: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Bogacz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, L. </a:t>
            </a: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Cardman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, J. Conway, S. Covrig, P. Degtiarenko, J. Grames, J. </a:t>
            </a: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Gubeli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, C. Gulliford, S. </a:t>
            </a: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Habet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, C. Hernandez-Garcia, D. Higinbotham, A. Hofler, R. Kazimi, M. Kostin, V. </a:t>
            </a: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Kostroun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, F. Lin, V. Lizarraga-Rubio, T. Michalski, S. Nagaitsev, M. Poelker, E. Pozdeyev, N. Raut, R. Rimmer, Y.  Roblin, A. </a:t>
            </a: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Seryi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, K. </a:t>
            </a: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Smolenski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Spata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, R. Suleiman, A. Sy, D. Turner, C. Valerio, E. Voutier, J. Yoskowitz, S. Wang, S. Zhang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91F7F2D-E881-4619-8C22-80281E047F6F}"/>
              </a:ext>
            </a:extLst>
          </p:cNvPr>
          <p:cNvGrpSpPr/>
          <p:nvPr/>
        </p:nvGrpSpPr>
        <p:grpSpPr>
          <a:xfrm>
            <a:off x="872204" y="3774393"/>
            <a:ext cx="10175331" cy="2572317"/>
            <a:chOff x="743703" y="3660885"/>
            <a:chExt cx="10175331" cy="257231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C54A287-6CBA-134B-A713-C38F503FA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1229" y="4046739"/>
              <a:ext cx="2258641" cy="51626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A28BB89-47A7-EF4F-8DC4-A3B587395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98234" y="3660885"/>
              <a:ext cx="1320800" cy="170546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9C2BFAB-9838-F177-39A2-A56068DDA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3703" y="4046739"/>
              <a:ext cx="2052297" cy="51307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234ECA3-EEF8-4B5C-35AF-56DC2AEDE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9926" y="5167395"/>
              <a:ext cx="1462768" cy="92829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94275B2-0448-44C1-ADD2-3EFB2B28A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10076" y="5150247"/>
              <a:ext cx="1867496" cy="108295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F730F3C-8E5B-4275-B585-6110E7949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42772" y="3760147"/>
              <a:ext cx="1423812" cy="133526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92D2413-DC48-4851-8073-C85EF9D92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78696" y="4998773"/>
              <a:ext cx="1722534" cy="1216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628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F4952-5EA8-3843-91AF-80D273285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 GeV Ce</a:t>
            </a:r>
            <a:r>
              <a:rPr lang="en-US" baseline="30000"/>
              <a:t>+</a:t>
            </a:r>
            <a:r>
              <a:rPr lang="en-US"/>
              <a:t>BAF : Polarized Electron or Polarized Positron Beams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FBC2B-216D-924C-99C9-DE4524278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7753A62-7955-5E43-B6A5-06FBA0658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21"/>
          <a:stretch/>
        </p:blipFill>
        <p:spPr bwMode="auto">
          <a:xfrm>
            <a:off x="1052856" y="2128755"/>
            <a:ext cx="9897968" cy="414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69B334D-AB8E-E54F-BCA5-D91819F28B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484573"/>
              </p:ext>
            </p:extLst>
          </p:nvPr>
        </p:nvGraphicFramePr>
        <p:xfrm>
          <a:off x="1929788" y="1002850"/>
          <a:ext cx="7989626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8824">
                  <a:extLst>
                    <a:ext uri="{9D8B030D-6E8A-4147-A177-3AD203B41FA5}">
                      <a16:colId xmlns:a16="http://schemas.microsoft.com/office/drawing/2014/main" val="391524624"/>
                    </a:ext>
                  </a:extLst>
                </a:gridCol>
                <a:gridCol w="2637321">
                  <a:extLst>
                    <a:ext uri="{9D8B030D-6E8A-4147-A177-3AD203B41FA5}">
                      <a16:colId xmlns:a16="http://schemas.microsoft.com/office/drawing/2014/main" val="1054175696"/>
                    </a:ext>
                  </a:extLst>
                </a:gridCol>
                <a:gridCol w="2453481">
                  <a:extLst>
                    <a:ext uri="{9D8B030D-6E8A-4147-A177-3AD203B41FA5}">
                      <a16:colId xmlns:a16="http://schemas.microsoft.com/office/drawing/2014/main" val="1890091666"/>
                    </a:ext>
                  </a:extLst>
                </a:gridCol>
              </a:tblGrid>
              <a:tr h="258035">
                <a:tc>
                  <a:txBody>
                    <a:bodyPr/>
                    <a:lstStyle/>
                    <a:p>
                      <a:r>
                        <a:rPr lang="en-US" sz="1600" b="1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Machine Parameter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Electrons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Positrons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583451"/>
                  </a:ext>
                </a:extLst>
              </a:tr>
              <a:tr h="136728">
                <a:tc>
                  <a:txBody>
                    <a:bodyPr/>
                    <a:lstStyle/>
                    <a:p>
                      <a:r>
                        <a:rPr lang="en-US" sz="1600" b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Hall Multiplicity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4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or 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81466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Energy (ABC/D)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11/12 GeV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11/12 GeV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13780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Beam Repetition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249.5/499 MHz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249.5/499 MHz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31995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Duty Factor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 cw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 cw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270693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Unpolarized Intensity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170 </a:t>
                      </a:r>
                      <a:r>
                        <a:rPr lang="en-US" sz="1600" b="0" i="0" noProof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µ</a:t>
                      </a:r>
                      <a:r>
                        <a:rPr lang="en-US" sz="1600" i="0" noProof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noProof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&gt; 1 µA</a:t>
                      </a:r>
                      <a:endParaRPr lang="en-US" sz="1600" b="1" i="0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59729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Polarized Intensity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170 </a:t>
                      </a:r>
                      <a:r>
                        <a:rPr lang="en-US" sz="1600" b="0" i="0" noProof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µ</a:t>
                      </a:r>
                      <a:r>
                        <a:rPr lang="en-US" sz="1600" i="0" noProof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100 </a:t>
                      </a:r>
                      <a:r>
                        <a:rPr lang="en-US" sz="1600" b="1" i="0" noProof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600" b="1" i="0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0158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Beam Polarization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&gt; 85%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60%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325663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Fast/Slow Helicity Reversal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1920 Hz/Yes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1920 Hz/Yes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03067"/>
                  </a:ext>
                </a:extLst>
              </a:tr>
            </a:tbl>
          </a:graphicData>
        </a:graphic>
      </p:graphicFrame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C51C5B-B055-C6B7-96AC-AC62CA86A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Ce</a:t>
            </a:r>
            <a:r>
              <a:rPr lang="en-US" baseline="30000" dirty="0"/>
              <a:t>+</a:t>
            </a:r>
            <a:r>
              <a:rPr lang="en-US" dirty="0"/>
              <a:t>BAF : Status Update, User Board Meeting 2/6/24 (</a:t>
            </a:r>
            <a:r>
              <a:rPr lang="en-US" dirty="0" err="1"/>
              <a:t>J.Grames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59965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D9E40-E82D-DB4E-92E6-34EEE2C2B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Turning the LERF into a Positron Injector Facility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8F98D6-22C1-D14C-A3BE-D9936C34A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D86EAA3-1913-A6E6-D284-477AE5209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Ce</a:t>
            </a:r>
            <a:r>
              <a:rPr lang="en-US" baseline="30000" dirty="0"/>
              <a:t>+</a:t>
            </a:r>
            <a:r>
              <a:rPr lang="en-US" dirty="0"/>
              <a:t>BAF : Status Update, User Board Meeting 2/6/24 (</a:t>
            </a:r>
            <a:r>
              <a:rPr lang="en-US" dirty="0" err="1"/>
              <a:t>J.Grames</a:t>
            </a:r>
            <a:r>
              <a:rPr lang="en-US" dirty="0"/>
              <a:t>)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1513E06-B8CE-4F30-BA77-B84B222F5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3280" y="1927770"/>
            <a:ext cx="2480577" cy="141568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6" name="Rectangle 39">
            <a:extLst>
              <a:ext uri="{FF2B5EF4-FFF2-40B4-BE49-F238E27FC236}">
                <a16:creationId xmlns:a16="http://schemas.microsoft.com/office/drawing/2014/main" id="{D6626704-2EEF-484F-A78A-49B033604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4458" y="1417405"/>
            <a:ext cx="145822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400" b="1">
                <a:solidFill>
                  <a:srgbClr val="7030A0"/>
                </a:solidFill>
              </a:rPr>
              <a:t>New Beamline</a:t>
            </a:r>
            <a:br>
              <a:rPr lang="en-US" sz="1400" b="1">
                <a:solidFill>
                  <a:srgbClr val="7030A0"/>
                </a:solidFill>
              </a:rPr>
            </a:br>
            <a:r>
              <a:rPr lang="en-US" sz="1400" b="1">
                <a:solidFill>
                  <a:srgbClr val="7030A0"/>
                </a:solidFill>
              </a:rPr>
              <a:t>to CEBAF Tunnel</a:t>
            </a:r>
          </a:p>
        </p:txBody>
      </p:sp>
      <p:sp>
        <p:nvSpPr>
          <p:cNvPr id="22" name="AutoShape 3">
            <a:extLst>
              <a:ext uri="{FF2B5EF4-FFF2-40B4-BE49-F238E27FC236}">
                <a16:creationId xmlns:a16="http://schemas.microsoft.com/office/drawing/2014/main" id="{C96ABA4C-3B82-4347-81D5-A7C427E6562B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37067" y="1495799"/>
            <a:ext cx="8353730" cy="376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32EA80D6-5D3A-4D4C-9B63-FAA424601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7" y="1657168"/>
            <a:ext cx="9076266" cy="412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Freeform 7">
            <a:extLst>
              <a:ext uri="{FF2B5EF4-FFF2-40B4-BE49-F238E27FC236}">
                <a16:creationId xmlns:a16="http://schemas.microsoft.com/office/drawing/2014/main" id="{FBF5ADA7-CADB-4B07-B0AC-F0E9C44DFB91}"/>
              </a:ext>
            </a:extLst>
          </p:cNvPr>
          <p:cNvSpPr>
            <a:spLocks/>
          </p:cNvSpPr>
          <p:nvPr/>
        </p:nvSpPr>
        <p:spPr bwMode="auto">
          <a:xfrm>
            <a:off x="6586281" y="3416093"/>
            <a:ext cx="1043031" cy="401406"/>
          </a:xfrm>
          <a:custGeom>
            <a:avLst/>
            <a:gdLst>
              <a:gd name="T0" fmla="*/ 0 w 1471"/>
              <a:gd name="T1" fmla="*/ 0 h 533"/>
              <a:gd name="T2" fmla="*/ 0 w 1471"/>
              <a:gd name="T3" fmla="*/ 0 h 533"/>
              <a:gd name="T4" fmla="*/ 953 w 1471"/>
              <a:gd name="T5" fmla="*/ 77 h 533"/>
              <a:gd name="T6" fmla="*/ 1465 w 1471"/>
              <a:gd name="T7" fmla="*/ 315 h 533"/>
              <a:gd name="T8" fmla="*/ 1383 w 1471"/>
              <a:gd name="T9" fmla="*/ 533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71" h="533">
                <a:moveTo>
                  <a:pt x="0" y="0"/>
                </a:moveTo>
                <a:lnTo>
                  <a:pt x="0" y="0"/>
                </a:lnTo>
                <a:cubicBezTo>
                  <a:pt x="353" y="27"/>
                  <a:pt x="855" y="60"/>
                  <a:pt x="953" y="77"/>
                </a:cubicBezTo>
                <a:cubicBezTo>
                  <a:pt x="1052" y="94"/>
                  <a:pt x="1399" y="123"/>
                  <a:pt x="1465" y="315"/>
                </a:cubicBezTo>
                <a:cubicBezTo>
                  <a:pt x="1471" y="384"/>
                  <a:pt x="1465" y="399"/>
                  <a:pt x="1383" y="533"/>
                </a:cubicBezTo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D35A1EAE-F1E1-43C0-BC9B-59391E49AA81}"/>
              </a:ext>
            </a:extLst>
          </p:cNvPr>
          <p:cNvSpPr>
            <a:spLocks/>
          </p:cNvSpPr>
          <p:nvPr/>
        </p:nvSpPr>
        <p:spPr bwMode="auto">
          <a:xfrm>
            <a:off x="6586281" y="3416093"/>
            <a:ext cx="1043031" cy="401406"/>
          </a:xfrm>
          <a:custGeom>
            <a:avLst/>
            <a:gdLst>
              <a:gd name="T0" fmla="*/ 0 w 1471"/>
              <a:gd name="T1" fmla="*/ 0 h 533"/>
              <a:gd name="T2" fmla="*/ 0 w 1471"/>
              <a:gd name="T3" fmla="*/ 0 h 533"/>
              <a:gd name="T4" fmla="*/ 953 w 1471"/>
              <a:gd name="T5" fmla="*/ 77 h 533"/>
              <a:gd name="T6" fmla="*/ 1465 w 1471"/>
              <a:gd name="T7" fmla="*/ 315 h 533"/>
              <a:gd name="T8" fmla="*/ 1383 w 1471"/>
              <a:gd name="T9" fmla="*/ 533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71" h="533">
                <a:moveTo>
                  <a:pt x="0" y="0"/>
                </a:moveTo>
                <a:lnTo>
                  <a:pt x="0" y="0"/>
                </a:lnTo>
                <a:cubicBezTo>
                  <a:pt x="353" y="27"/>
                  <a:pt x="855" y="60"/>
                  <a:pt x="953" y="77"/>
                </a:cubicBezTo>
                <a:cubicBezTo>
                  <a:pt x="1052" y="94"/>
                  <a:pt x="1399" y="123"/>
                  <a:pt x="1465" y="315"/>
                </a:cubicBezTo>
                <a:cubicBezTo>
                  <a:pt x="1471" y="384"/>
                  <a:pt x="1465" y="399"/>
                  <a:pt x="1383" y="533"/>
                </a:cubicBezTo>
              </a:path>
            </a:pathLst>
          </a:custGeom>
          <a:noFill/>
          <a:ln w="50800" cap="flat">
            <a:solidFill>
              <a:srgbClr val="00B05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44E26AD1-69AB-4724-BAA5-BF3E0BD18206}"/>
              </a:ext>
            </a:extLst>
          </p:cNvPr>
          <p:cNvSpPr>
            <a:spLocks/>
          </p:cNvSpPr>
          <p:nvPr/>
        </p:nvSpPr>
        <p:spPr bwMode="auto">
          <a:xfrm>
            <a:off x="2340196" y="4231008"/>
            <a:ext cx="4686054" cy="18155"/>
          </a:xfrm>
          <a:custGeom>
            <a:avLst/>
            <a:gdLst>
              <a:gd name="T0" fmla="*/ 0 w 6608"/>
              <a:gd name="T1" fmla="*/ 24 h 24"/>
              <a:gd name="T2" fmla="*/ 0 w 6608"/>
              <a:gd name="T3" fmla="*/ 24 h 24"/>
              <a:gd name="T4" fmla="*/ 6608 w 6608"/>
              <a:gd name="T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608" h="24">
                <a:moveTo>
                  <a:pt x="0" y="24"/>
                </a:moveTo>
                <a:lnTo>
                  <a:pt x="0" y="24"/>
                </a:lnTo>
                <a:lnTo>
                  <a:pt x="6608" y="0"/>
                </a:lnTo>
              </a:path>
            </a:pathLst>
          </a:custGeom>
          <a:noFill/>
          <a:ln w="50800" cap="flat">
            <a:solidFill>
              <a:srgbClr val="00B0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10">
            <a:extLst>
              <a:ext uri="{FF2B5EF4-FFF2-40B4-BE49-F238E27FC236}">
                <a16:creationId xmlns:a16="http://schemas.microsoft.com/office/drawing/2014/main" id="{28E1ED9F-2C04-40FD-9FF2-89EE6CEF91CC}"/>
              </a:ext>
            </a:extLst>
          </p:cNvPr>
          <p:cNvSpPr>
            <a:spLocks/>
          </p:cNvSpPr>
          <p:nvPr/>
        </p:nvSpPr>
        <p:spPr bwMode="auto">
          <a:xfrm>
            <a:off x="1792131" y="3258758"/>
            <a:ext cx="591683" cy="992421"/>
          </a:xfrm>
          <a:custGeom>
            <a:avLst/>
            <a:gdLst>
              <a:gd name="T0" fmla="*/ 833 w 833"/>
              <a:gd name="T1" fmla="*/ 1314 h 1314"/>
              <a:gd name="T2" fmla="*/ 833 w 833"/>
              <a:gd name="T3" fmla="*/ 1314 h 1314"/>
              <a:gd name="T4" fmla="*/ 0 w 833"/>
              <a:gd name="T5" fmla="*/ 0 h 1314"/>
              <a:gd name="T6" fmla="*/ 833 w 833"/>
              <a:gd name="T7" fmla="*/ 0 h 1314"/>
              <a:gd name="T8" fmla="*/ 833 w 833"/>
              <a:gd name="T9" fmla="*/ 1314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3" h="1314">
                <a:moveTo>
                  <a:pt x="833" y="1314"/>
                </a:moveTo>
                <a:lnTo>
                  <a:pt x="833" y="1314"/>
                </a:lnTo>
                <a:cubicBezTo>
                  <a:pt x="373" y="1314"/>
                  <a:pt x="0" y="726"/>
                  <a:pt x="0" y="0"/>
                </a:cubicBezTo>
                <a:lnTo>
                  <a:pt x="833" y="0"/>
                </a:lnTo>
                <a:lnTo>
                  <a:pt x="833" y="1314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id="{A90A8CEC-CCE7-435F-86AD-93607C3C516C}"/>
              </a:ext>
            </a:extLst>
          </p:cNvPr>
          <p:cNvSpPr>
            <a:spLocks/>
          </p:cNvSpPr>
          <p:nvPr/>
        </p:nvSpPr>
        <p:spPr bwMode="auto">
          <a:xfrm>
            <a:off x="1792131" y="3258758"/>
            <a:ext cx="591683" cy="992421"/>
          </a:xfrm>
          <a:custGeom>
            <a:avLst/>
            <a:gdLst>
              <a:gd name="T0" fmla="*/ 833 w 833"/>
              <a:gd name="T1" fmla="*/ 1314 h 1314"/>
              <a:gd name="T2" fmla="*/ 833 w 833"/>
              <a:gd name="T3" fmla="*/ 1314 h 1314"/>
              <a:gd name="T4" fmla="*/ 0 w 833"/>
              <a:gd name="T5" fmla="*/ 0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33" h="1314">
                <a:moveTo>
                  <a:pt x="833" y="1314"/>
                </a:moveTo>
                <a:lnTo>
                  <a:pt x="833" y="1314"/>
                </a:lnTo>
                <a:cubicBezTo>
                  <a:pt x="373" y="1314"/>
                  <a:pt x="0" y="726"/>
                  <a:pt x="0" y="0"/>
                </a:cubicBezTo>
              </a:path>
            </a:pathLst>
          </a:custGeom>
          <a:noFill/>
          <a:ln w="50800" cap="flat">
            <a:solidFill>
              <a:srgbClr val="00B0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12">
            <a:extLst>
              <a:ext uri="{FF2B5EF4-FFF2-40B4-BE49-F238E27FC236}">
                <a16:creationId xmlns:a16="http://schemas.microsoft.com/office/drawing/2014/main" id="{0132C1D4-D341-4CC9-9348-0438C2ACC279}"/>
              </a:ext>
            </a:extLst>
          </p:cNvPr>
          <p:cNvSpPr>
            <a:spLocks/>
          </p:cNvSpPr>
          <p:nvPr/>
        </p:nvSpPr>
        <p:spPr bwMode="auto">
          <a:xfrm>
            <a:off x="1792131" y="2540664"/>
            <a:ext cx="591683" cy="855257"/>
          </a:xfrm>
          <a:custGeom>
            <a:avLst/>
            <a:gdLst>
              <a:gd name="T0" fmla="*/ 833 w 833"/>
              <a:gd name="T1" fmla="*/ 0 h 1133"/>
              <a:gd name="T2" fmla="*/ 833 w 833"/>
              <a:gd name="T3" fmla="*/ 0 h 1133"/>
              <a:gd name="T4" fmla="*/ 0 w 833"/>
              <a:gd name="T5" fmla="*/ 1133 h 1133"/>
              <a:gd name="T6" fmla="*/ 833 w 833"/>
              <a:gd name="T7" fmla="*/ 1133 h 1133"/>
              <a:gd name="T8" fmla="*/ 833 w 833"/>
              <a:gd name="T9" fmla="*/ 0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3" h="1133">
                <a:moveTo>
                  <a:pt x="833" y="0"/>
                </a:moveTo>
                <a:lnTo>
                  <a:pt x="833" y="0"/>
                </a:lnTo>
                <a:cubicBezTo>
                  <a:pt x="373" y="0"/>
                  <a:pt x="0" y="507"/>
                  <a:pt x="0" y="1133"/>
                </a:cubicBezTo>
                <a:lnTo>
                  <a:pt x="833" y="1133"/>
                </a:lnTo>
                <a:lnTo>
                  <a:pt x="833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13">
            <a:extLst>
              <a:ext uri="{FF2B5EF4-FFF2-40B4-BE49-F238E27FC236}">
                <a16:creationId xmlns:a16="http://schemas.microsoft.com/office/drawing/2014/main" id="{F467BEBE-9C94-4CD2-B842-AD758CE2E0D5}"/>
              </a:ext>
            </a:extLst>
          </p:cNvPr>
          <p:cNvSpPr>
            <a:spLocks/>
          </p:cNvSpPr>
          <p:nvPr/>
        </p:nvSpPr>
        <p:spPr bwMode="auto">
          <a:xfrm>
            <a:off x="1792131" y="2520493"/>
            <a:ext cx="591683" cy="875428"/>
          </a:xfrm>
          <a:custGeom>
            <a:avLst/>
            <a:gdLst>
              <a:gd name="T0" fmla="*/ 833 w 833"/>
              <a:gd name="T1" fmla="*/ 0 h 1133"/>
              <a:gd name="T2" fmla="*/ 833 w 833"/>
              <a:gd name="T3" fmla="*/ 0 h 1133"/>
              <a:gd name="T4" fmla="*/ 0 w 833"/>
              <a:gd name="T5" fmla="*/ 1133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33" h="1133">
                <a:moveTo>
                  <a:pt x="833" y="0"/>
                </a:moveTo>
                <a:lnTo>
                  <a:pt x="833" y="0"/>
                </a:lnTo>
                <a:cubicBezTo>
                  <a:pt x="373" y="0"/>
                  <a:pt x="0" y="507"/>
                  <a:pt x="0" y="1133"/>
                </a:cubicBezTo>
              </a:path>
            </a:pathLst>
          </a:custGeom>
          <a:noFill/>
          <a:ln w="50800" cap="flat">
            <a:solidFill>
              <a:srgbClr val="00B0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14">
            <a:extLst>
              <a:ext uri="{FF2B5EF4-FFF2-40B4-BE49-F238E27FC236}">
                <a16:creationId xmlns:a16="http://schemas.microsoft.com/office/drawing/2014/main" id="{BEA291AD-9257-46D4-880F-874876E3D3C8}"/>
              </a:ext>
            </a:extLst>
          </p:cNvPr>
          <p:cNvSpPr>
            <a:spLocks/>
          </p:cNvSpPr>
          <p:nvPr/>
        </p:nvSpPr>
        <p:spPr bwMode="auto">
          <a:xfrm>
            <a:off x="2302268" y="2520493"/>
            <a:ext cx="614440" cy="0"/>
          </a:xfrm>
          <a:custGeom>
            <a:avLst/>
            <a:gdLst>
              <a:gd name="T0" fmla="*/ 0 w 866"/>
              <a:gd name="T1" fmla="*/ 0 w 866"/>
              <a:gd name="T2" fmla="*/ 866 w 86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866">
                <a:moveTo>
                  <a:pt x="0" y="0"/>
                </a:moveTo>
                <a:lnTo>
                  <a:pt x="0" y="0"/>
                </a:lnTo>
                <a:lnTo>
                  <a:pt x="866" y="0"/>
                </a:lnTo>
              </a:path>
            </a:pathLst>
          </a:custGeom>
          <a:noFill/>
          <a:ln w="50800" cap="flat">
            <a:solidFill>
              <a:srgbClr val="00B0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15">
            <a:extLst>
              <a:ext uri="{FF2B5EF4-FFF2-40B4-BE49-F238E27FC236}">
                <a16:creationId xmlns:a16="http://schemas.microsoft.com/office/drawing/2014/main" id="{29879BB1-1341-4089-B7B9-2E3D08EC4D3C}"/>
              </a:ext>
            </a:extLst>
          </p:cNvPr>
          <p:cNvSpPr>
            <a:spLocks/>
          </p:cNvSpPr>
          <p:nvPr/>
        </p:nvSpPr>
        <p:spPr bwMode="auto">
          <a:xfrm>
            <a:off x="2916708" y="2459980"/>
            <a:ext cx="269291" cy="58497"/>
          </a:xfrm>
          <a:custGeom>
            <a:avLst/>
            <a:gdLst>
              <a:gd name="T0" fmla="*/ 0 w 379"/>
              <a:gd name="T1" fmla="*/ 79 h 79"/>
              <a:gd name="T2" fmla="*/ 0 w 379"/>
              <a:gd name="T3" fmla="*/ 79 h 79"/>
              <a:gd name="T4" fmla="*/ 379 w 379"/>
              <a:gd name="T5" fmla="*/ 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9" h="79">
                <a:moveTo>
                  <a:pt x="0" y="79"/>
                </a:moveTo>
                <a:lnTo>
                  <a:pt x="0" y="79"/>
                </a:lnTo>
                <a:lnTo>
                  <a:pt x="379" y="0"/>
                </a:lnTo>
              </a:path>
            </a:pathLst>
          </a:custGeom>
          <a:noFill/>
          <a:ln w="50800" cap="flat">
            <a:solidFill>
              <a:srgbClr val="00B0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6">
            <a:extLst>
              <a:ext uri="{FF2B5EF4-FFF2-40B4-BE49-F238E27FC236}">
                <a16:creationId xmlns:a16="http://schemas.microsoft.com/office/drawing/2014/main" id="{7D142FAD-D5E2-47F9-ABB4-49D012479639}"/>
              </a:ext>
            </a:extLst>
          </p:cNvPr>
          <p:cNvSpPr>
            <a:spLocks/>
          </p:cNvSpPr>
          <p:nvPr/>
        </p:nvSpPr>
        <p:spPr bwMode="auto">
          <a:xfrm>
            <a:off x="7022457" y="3795311"/>
            <a:ext cx="553755" cy="429646"/>
          </a:xfrm>
          <a:custGeom>
            <a:avLst/>
            <a:gdLst>
              <a:gd name="T0" fmla="*/ 0 w 781"/>
              <a:gd name="T1" fmla="*/ 570 h 570"/>
              <a:gd name="T2" fmla="*/ 0 w 781"/>
              <a:gd name="T3" fmla="*/ 570 h 570"/>
              <a:gd name="T4" fmla="*/ 168 w 781"/>
              <a:gd name="T5" fmla="*/ 544 h 570"/>
              <a:gd name="T6" fmla="*/ 508 w 781"/>
              <a:gd name="T7" fmla="*/ 282 h 570"/>
              <a:gd name="T8" fmla="*/ 781 w 781"/>
              <a:gd name="T9" fmla="*/ 0 h 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1" h="570">
                <a:moveTo>
                  <a:pt x="0" y="570"/>
                </a:moveTo>
                <a:lnTo>
                  <a:pt x="0" y="570"/>
                </a:lnTo>
                <a:cubicBezTo>
                  <a:pt x="60" y="563"/>
                  <a:pt x="139" y="558"/>
                  <a:pt x="168" y="544"/>
                </a:cubicBezTo>
                <a:cubicBezTo>
                  <a:pt x="197" y="530"/>
                  <a:pt x="260" y="518"/>
                  <a:pt x="508" y="282"/>
                </a:cubicBezTo>
                <a:cubicBezTo>
                  <a:pt x="598" y="194"/>
                  <a:pt x="616" y="176"/>
                  <a:pt x="781" y="0"/>
                </a:cubicBezTo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17">
            <a:extLst>
              <a:ext uri="{FF2B5EF4-FFF2-40B4-BE49-F238E27FC236}">
                <a16:creationId xmlns:a16="http://schemas.microsoft.com/office/drawing/2014/main" id="{7B9F4F1E-7494-48BF-8EA9-C89A73DD4235}"/>
              </a:ext>
            </a:extLst>
          </p:cNvPr>
          <p:cNvSpPr>
            <a:spLocks/>
          </p:cNvSpPr>
          <p:nvPr/>
        </p:nvSpPr>
        <p:spPr bwMode="auto">
          <a:xfrm>
            <a:off x="7022457" y="3797731"/>
            <a:ext cx="553755" cy="429646"/>
          </a:xfrm>
          <a:custGeom>
            <a:avLst/>
            <a:gdLst>
              <a:gd name="T0" fmla="*/ 0 w 781"/>
              <a:gd name="T1" fmla="*/ 570 h 570"/>
              <a:gd name="T2" fmla="*/ 0 w 781"/>
              <a:gd name="T3" fmla="*/ 570 h 570"/>
              <a:gd name="T4" fmla="*/ 168 w 781"/>
              <a:gd name="T5" fmla="*/ 544 h 570"/>
              <a:gd name="T6" fmla="*/ 508 w 781"/>
              <a:gd name="T7" fmla="*/ 282 h 570"/>
              <a:gd name="T8" fmla="*/ 781 w 781"/>
              <a:gd name="T9" fmla="*/ 0 h 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1" h="570">
                <a:moveTo>
                  <a:pt x="0" y="570"/>
                </a:moveTo>
                <a:lnTo>
                  <a:pt x="0" y="570"/>
                </a:lnTo>
                <a:cubicBezTo>
                  <a:pt x="60" y="563"/>
                  <a:pt x="139" y="558"/>
                  <a:pt x="168" y="544"/>
                </a:cubicBezTo>
                <a:cubicBezTo>
                  <a:pt x="197" y="530"/>
                  <a:pt x="260" y="518"/>
                  <a:pt x="508" y="282"/>
                </a:cubicBezTo>
                <a:cubicBezTo>
                  <a:pt x="598" y="194"/>
                  <a:pt x="616" y="176"/>
                  <a:pt x="781" y="0"/>
                </a:cubicBezTo>
              </a:path>
            </a:pathLst>
          </a:custGeom>
          <a:noFill/>
          <a:ln w="50800" cap="flat">
            <a:solidFill>
              <a:srgbClr val="00B0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 30">
            <a:extLst>
              <a:ext uri="{FF2B5EF4-FFF2-40B4-BE49-F238E27FC236}">
                <a16:creationId xmlns:a16="http://schemas.microsoft.com/office/drawing/2014/main" id="{BEB0D822-F0D3-495B-938B-8490FD259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3167" y="1576483"/>
            <a:ext cx="0" cy="35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Rectangle 31">
            <a:extLst>
              <a:ext uri="{FF2B5EF4-FFF2-40B4-BE49-F238E27FC236}">
                <a16:creationId xmlns:a16="http://schemas.microsoft.com/office/drawing/2014/main" id="{673E31F2-38F2-4C7C-8DE0-5A714332F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3502" y="1576483"/>
            <a:ext cx="0" cy="35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32">
            <a:extLst>
              <a:ext uri="{FF2B5EF4-FFF2-40B4-BE49-F238E27FC236}">
                <a16:creationId xmlns:a16="http://schemas.microsoft.com/office/drawing/2014/main" id="{575E731E-BD10-4822-A8E2-34DA7B056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0913" y="1576483"/>
            <a:ext cx="0" cy="35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Rectangle 33">
            <a:extLst>
              <a:ext uri="{FF2B5EF4-FFF2-40B4-BE49-F238E27FC236}">
                <a16:creationId xmlns:a16="http://schemas.microsoft.com/office/drawing/2014/main" id="{FD4F3E69-622F-4793-BC49-134B09D32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662" y="1576483"/>
            <a:ext cx="0" cy="35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angle 34">
            <a:extLst>
              <a:ext uri="{FF2B5EF4-FFF2-40B4-BE49-F238E27FC236}">
                <a16:creationId xmlns:a16="http://schemas.microsoft.com/office/drawing/2014/main" id="{C1CFC573-5773-4DCF-9C1D-C66FF8C30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7965" y="1576483"/>
            <a:ext cx="0" cy="35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Freeform 38">
            <a:extLst>
              <a:ext uri="{FF2B5EF4-FFF2-40B4-BE49-F238E27FC236}">
                <a16:creationId xmlns:a16="http://schemas.microsoft.com/office/drawing/2014/main" id="{86EA9E98-076C-42DF-BFC3-5BE5F24AD3A6}"/>
              </a:ext>
            </a:extLst>
          </p:cNvPr>
          <p:cNvSpPr>
            <a:spLocks/>
          </p:cNvSpPr>
          <p:nvPr/>
        </p:nvSpPr>
        <p:spPr bwMode="auto">
          <a:xfrm>
            <a:off x="5559422" y="2597866"/>
            <a:ext cx="1380494" cy="474021"/>
          </a:xfrm>
          <a:custGeom>
            <a:avLst/>
            <a:gdLst>
              <a:gd name="T0" fmla="*/ 0 w 786"/>
              <a:gd name="T1" fmla="*/ 0 h 386"/>
              <a:gd name="T2" fmla="*/ 0 w 786"/>
              <a:gd name="T3" fmla="*/ 0 h 386"/>
              <a:gd name="T4" fmla="*/ 786 w 786"/>
              <a:gd name="T5" fmla="*/ 0 h 386"/>
              <a:gd name="T6" fmla="*/ 786 w 786"/>
              <a:gd name="T7" fmla="*/ 386 h 386"/>
              <a:gd name="T8" fmla="*/ 0 w 786"/>
              <a:gd name="T9" fmla="*/ 386 h 386"/>
              <a:gd name="T10" fmla="*/ 0 w 786"/>
              <a:gd name="T11" fmla="*/ 0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86" h="386">
                <a:moveTo>
                  <a:pt x="0" y="0"/>
                </a:moveTo>
                <a:lnTo>
                  <a:pt x="0" y="0"/>
                </a:lnTo>
                <a:lnTo>
                  <a:pt x="786" y="0"/>
                </a:lnTo>
                <a:lnTo>
                  <a:pt x="786" y="386"/>
                </a:lnTo>
                <a:lnTo>
                  <a:pt x="0" y="3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Rectangle 39">
            <a:extLst>
              <a:ext uri="{FF2B5EF4-FFF2-40B4-BE49-F238E27FC236}">
                <a16:creationId xmlns:a16="http://schemas.microsoft.com/office/drawing/2014/main" id="{D628D512-443C-4A1B-B89C-9AFE81D6A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7666" y="2619434"/>
            <a:ext cx="1284006" cy="43088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400" b="1">
                <a:solidFill>
                  <a:srgbClr val="C00000"/>
                </a:solidFill>
              </a:rPr>
              <a:t>New e</a:t>
            </a:r>
            <a:r>
              <a:rPr lang="en-US" sz="1400" b="1" baseline="30000">
                <a:solidFill>
                  <a:srgbClr val="C00000"/>
                </a:solidFill>
              </a:rPr>
              <a:t>+</a:t>
            </a:r>
            <a:r>
              <a:rPr lang="en-US" sz="1400" b="1">
                <a:solidFill>
                  <a:srgbClr val="C00000"/>
                </a:solidFill>
              </a:rPr>
              <a:t> Injector</a:t>
            </a:r>
            <a:br>
              <a:rPr lang="en-US" sz="1400" b="1">
                <a:solidFill>
                  <a:srgbClr val="C00000"/>
                </a:solidFill>
              </a:rPr>
            </a:br>
            <a:r>
              <a:rPr lang="en-US" sz="1400" b="1">
                <a:solidFill>
                  <a:srgbClr val="C00000"/>
                </a:solidFill>
              </a:rPr>
              <a:t> at LERF</a:t>
            </a:r>
          </a:p>
        </p:txBody>
      </p:sp>
      <p:sp>
        <p:nvSpPr>
          <p:cNvPr id="47" name="Rectangle 109">
            <a:extLst>
              <a:ext uri="{FF2B5EF4-FFF2-40B4-BE49-F238E27FC236}">
                <a16:creationId xmlns:a16="http://schemas.microsoft.com/office/drawing/2014/main" id="{C1BA4B34-3850-436A-BE69-A5D0AE394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1294" y="1558329"/>
            <a:ext cx="117578" cy="26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114">
            <a:extLst>
              <a:ext uri="{FF2B5EF4-FFF2-40B4-BE49-F238E27FC236}">
                <a16:creationId xmlns:a16="http://schemas.microsoft.com/office/drawing/2014/main" id="{07C5BDEE-9EBF-40E1-8B77-B67C65973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024" y="1558329"/>
            <a:ext cx="68" cy="28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angle 117">
            <a:extLst>
              <a:ext uri="{FF2B5EF4-FFF2-40B4-BE49-F238E27FC236}">
                <a16:creationId xmlns:a16="http://schemas.microsoft.com/office/drawing/2014/main" id="{B868C178-8ED3-496E-9F86-1FDE796E4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8148" y="1558329"/>
            <a:ext cx="68" cy="28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Freeform 74">
            <a:extLst>
              <a:ext uri="{FF2B5EF4-FFF2-40B4-BE49-F238E27FC236}">
                <a16:creationId xmlns:a16="http://schemas.microsoft.com/office/drawing/2014/main" id="{3028FA05-80D6-4B79-8438-752CC133BE0D}"/>
              </a:ext>
            </a:extLst>
          </p:cNvPr>
          <p:cNvSpPr>
            <a:spLocks/>
          </p:cNvSpPr>
          <p:nvPr/>
        </p:nvSpPr>
        <p:spPr bwMode="auto">
          <a:xfrm>
            <a:off x="2505735" y="1522124"/>
            <a:ext cx="1554480" cy="512347"/>
          </a:xfrm>
          <a:custGeom>
            <a:avLst/>
            <a:gdLst>
              <a:gd name="T0" fmla="*/ 0 w 2453"/>
              <a:gd name="T1" fmla="*/ 0 h 680"/>
              <a:gd name="T2" fmla="*/ 0 w 2453"/>
              <a:gd name="T3" fmla="*/ 0 h 680"/>
              <a:gd name="T4" fmla="*/ 2453 w 2453"/>
              <a:gd name="T5" fmla="*/ 0 h 680"/>
              <a:gd name="T6" fmla="*/ 2453 w 2453"/>
              <a:gd name="T7" fmla="*/ 680 h 680"/>
              <a:gd name="T8" fmla="*/ 0 w 2453"/>
              <a:gd name="T9" fmla="*/ 680 h 680"/>
              <a:gd name="T10" fmla="*/ 0 w 2453"/>
              <a:gd name="T11" fmla="*/ 0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53" h="680">
                <a:moveTo>
                  <a:pt x="0" y="0"/>
                </a:moveTo>
                <a:lnTo>
                  <a:pt x="0" y="0"/>
                </a:lnTo>
                <a:lnTo>
                  <a:pt x="2453" y="0"/>
                </a:lnTo>
                <a:lnTo>
                  <a:pt x="2453" y="680"/>
                </a:lnTo>
                <a:lnTo>
                  <a:pt x="0" y="6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Rectangle 39">
            <a:extLst>
              <a:ext uri="{FF2B5EF4-FFF2-40B4-BE49-F238E27FC236}">
                <a16:creationId xmlns:a16="http://schemas.microsoft.com/office/drawing/2014/main" id="{7F713DAD-718C-47C4-8B8E-5C979B551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3608" y="1562854"/>
            <a:ext cx="14587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400" b="1">
                <a:solidFill>
                  <a:srgbClr val="7030A0"/>
                </a:solidFill>
              </a:rPr>
              <a:t>123 MeV e</a:t>
            </a:r>
            <a:r>
              <a:rPr lang="en-US" sz="1400" b="1" baseline="30000">
                <a:solidFill>
                  <a:srgbClr val="7030A0"/>
                </a:solidFill>
              </a:rPr>
              <a:t>+ </a:t>
            </a:r>
            <a:r>
              <a:rPr lang="en-US" sz="1400" b="1">
                <a:solidFill>
                  <a:srgbClr val="7030A0"/>
                </a:solidFill>
              </a:rPr>
              <a:t>Beam</a:t>
            </a:r>
            <a:br>
              <a:rPr lang="en-US" sz="1400" b="1" baseline="30000">
                <a:solidFill>
                  <a:srgbClr val="7030A0"/>
                </a:solidFill>
              </a:rPr>
            </a:br>
            <a:r>
              <a:rPr lang="en-US" sz="1400" b="1">
                <a:solidFill>
                  <a:srgbClr val="7030A0"/>
                </a:solidFill>
              </a:rPr>
              <a:t>Injected to NL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61797D2-D440-4DEF-9DFC-631ABCA50076}"/>
              </a:ext>
            </a:extLst>
          </p:cNvPr>
          <p:cNvSpPr/>
          <p:nvPr/>
        </p:nvSpPr>
        <p:spPr>
          <a:xfrm>
            <a:off x="3371662" y="4802410"/>
            <a:ext cx="2038538" cy="558368"/>
          </a:xfrm>
          <a:prstGeom prst="rect">
            <a:avLst/>
          </a:prstGeom>
          <a:solidFill>
            <a:schemeClr val="bg1">
              <a:alpha val="12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E253131-84E7-4309-B220-3376415E3B39}"/>
              </a:ext>
            </a:extLst>
          </p:cNvPr>
          <p:cNvCxnSpPr/>
          <p:nvPr/>
        </p:nvCxnSpPr>
        <p:spPr>
          <a:xfrm flipV="1">
            <a:off x="4403502" y="4251179"/>
            <a:ext cx="364112" cy="56555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CC4C84AD-7348-4163-8204-EB09C99EB0A4}"/>
              </a:ext>
            </a:extLst>
          </p:cNvPr>
          <p:cNvSpPr/>
          <p:nvPr/>
        </p:nvSpPr>
        <p:spPr>
          <a:xfrm>
            <a:off x="3286753" y="4819985"/>
            <a:ext cx="2208356" cy="523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Transport Line </a:t>
            </a:r>
            <a:br>
              <a:rPr lang="en-US" sz="1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along SL and West Arc</a:t>
            </a:r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Freeform 103">
            <a:extLst>
              <a:ext uri="{FF2B5EF4-FFF2-40B4-BE49-F238E27FC236}">
                <a16:creationId xmlns:a16="http://schemas.microsoft.com/office/drawing/2014/main" id="{44535815-4BB3-475D-8005-80130ED0762D}"/>
              </a:ext>
            </a:extLst>
          </p:cNvPr>
          <p:cNvSpPr>
            <a:spLocks/>
          </p:cNvSpPr>
          <p:nvPr/>
        </p:nvSpPr>
        <p:spPr bwMode="auto">
          <a:xfrm>
            <a:off x="733926" y="1522124"/>
            <a:ext cx="1568342" cy="512347"/>
          </a:xfrm>
          <a:custGeom>
            <a:avLst/>
            <a:gdLst>
              <a:gd name="T0" fmla="*/ 0 w 1960"/>
              <a:gd name="T1" fmla="*/ 0 h 680"/>
              <a:gd name="T2" fmla="*/ 0 w 1960"/>
              <a:gd name="T3" fmla="*/ 0 h 680"/>
              <a:gd name="T4" fmla="*/ 1960 w 1960"/>
              <a:gd name="T5" fmla="*/ 0 h 680"/>
              <a:gd name="T6" fmla="*/ 1960 w 1960"/>
              <a:gd name="T7" fmla="*/ 680 h 680"/>
              <a:gd name="T8" fmla="*/ 0 w 1960"/>
              <a:gd name="T9" fmla="*/ 680 h 680"/>
              <a:gd name="T10" fmla="*/ 0 w 1960"/>
              <a:gd name="T11" fmla="*/ 0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60" h="680">
                <a:moveTo>
                  <a:pt x="0" y="0"/>
                </a:moveTo>
                <a:lnTo>
                  <a:pt x="0" y="0"/>
                </a:lnTo>
                <a:lnTo>
                  <a:pt x="1960" y="0"/>
                </a:lnTo>
                <a:lnTo>
                  <a:pt x="1960" y="680"/>
                </a:lnTo>
                <a:lnTo>
                  <a:pt x="0" y="6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5000"/>
            </a:srgbClr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39">
            <a:extLst>
              <a:ext uri="{FF2B5EF4-FFF2-40B4-BE49-F238E27FC236}">
                <a16:creationId xmlns:a16="http://schemas.microsoft.com/office/drawing/2014/main" id="{C8CEE0E7-A835-463A-8BCD-22F59E4F3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85" y="1562854"/>
            <a:ext cx="15046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400"/>
              <a:t>CEBAF Polarized</a:t>
            </a:r>
            <a:br>
              <a:rPr lang="en-US" sz="1400"/>
            </a:br>
            <a:r>
              <a:rPr lang="en-US" sz="1400"/>
              <a:t>Electron Injector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B21B09B-4BCD-4F92-B5CB-ADC5D65E77BB}"/>
              </a:ext>
            </a:extLst>
          </p:cNvPr>
          <p:cNvCxnSpPr>
            <a:cxnSpLocks/>
            <a:endCxn id="26" idx="2"/>
          </p:cNvCxnSpPr>
          <p:nvPr/>
        </p:nvCxnSpPr>
        <p:spPr>
          <a:xfrm flipH="1">
            <a:off x="7262018" y="2431479"/>
            <a:ext cx="3143620" cy="104260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B6D3C020-B4C6-45A2-9B26-6372CB97A4ED}"/>
              </a:ext>
            </a:extLst>
          </p:cNvPr>
          <p:cNvSpPr txBox="1"/>
          <p:nvPr/>
        </p:nvSpPr>
        <p:spPr>
          <a:xfrm>
            <a:off x="6426786" y="3520510"/>
            <a:ext cx="807878" cy="18466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123 MeV e</a:t>
            </a:r>
            <a:r>
              <a:rPr lang="en-US" sz="1200" b="1" baseline="30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8A6494D-2530-477D-BBD1-9D7705B2C518}"/>
              </a:ext>
            </a:extLst>
          </p:cNvPr>
          <p:cNvCxnSpPr>
            <a:cxnSpLocks/>
            <a:stCxn id="26" idx="0"/>
          </p:cNvCxnSpPr>
          <p:nvPr/>
        </p:nvCxnSpPr>
        <p:spPr>
          <a:xfrm>
            <a:off x="6586281" y="3416093"/>
            <a:ext cx="488889" cy="4306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9182D35-0CE9-4DF7-B997-2BCB32B7812F}"/>
              </a:ext>
            </a:extLst>
          </p:cNvPr>
          <p:cNvCxnSpPr>
            <a:cxnSpLocks/>
          </p:cNvCxnSpPr>
          <p:nvPr/>
        </p:nvCxnSpPr>
        <p:spPr>
          <a:xfrm>
            <a:off x="3246150" y="2430862"/>
            <a:ext cx="488889" cy="610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D4643F0-67FA-4E9D-B2BB-1EB33CE88F53}"/>
              </a:ext>
            </a:extLst>
          </p:cNvPr>
          <p:cNvCxnSpPr>
            <a:cxnSpLocks/>
          </p:cNvCxnSpPr>
          <p:nvPr/>
        </p:nvCxnSpPr>
        <p:spPr>
          <a:xfrm flipH="1">
            <a:off x="3213100" y="2040221"/>
            <a:ext cx="69875" cy="391258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1344D8C-B1FB-4E2D-A31D-122F69F1D6FC}"/>
              </a:ext>
            </a:extLst>
          </p:cNvPr>
          <p:cNvCxnSpPr>
            <a:cxnSpLocks/>
          </p:cNvCxnSpPr>
          <p:nvPr/>
        </p:nvCxnSpPr>
        <p:spPr>
          <a:xfrm flipH="1">
            <a:off x="6176971" y="3071887"/>
            <a:ext cx="72698" cy="28910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C64B99F4-F47F-48B7-8157-2895DCC745F4}"/>
              </a:ext>
            </a:extLst>
          </p:cNvPr>
          <p:cNvCxnSpPr>
            <a:cxnSpLocks/>
          </p:cNvCxnSpPr>
          <p:nvPr/>
        </p:nvCxnSpPr>
        <p:spPr>
          <a:xfrm>
            <a:off x="1668780" y="2040221"/>
            <a:ext cx="379368" cy="354602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5">
            <a:extLst>
              <a:ext uri="{FF2B5EF4-FFF2-40B4-BE49-F238E27FC236}">
                <a16:creationId xmlns:a16="http://schemas.microsoft.com/office/drawing/2014/main" id="{90A55BB5-3DF6-4C3A-85ED-A6A482850EA4}"/>
              </a:ext>
            </a:extLst>
          </p:cNvPr>
          <p:cNvSpPr>
            <a:spLocks/>
          </p:cNvSpPr>
          <p:nvPr/>
        </p:nvSpPr>
        <p:spPr bwMode="auto">
          <a:xfrm>
            <a:off x="237067" y="1489747"/>
            <a:ext cx="9076266" cy="4125002"/>
          </a:xfrm>
          <a:custGeom>
            <a:avLst/>
            <a:gdLst>
              <a:gd name="T0" fmla="*/ 0 w 12799"/>
              <a:gd name="T1" fmla="*/ 0 h 4999"/>
              <a:gd name="T2" fmla="*/ 0 w 12799"/>
              <a:gd name="T3" fmla="*/ 0 h 4999"/>
              <a:gd name="T4" fmla="*/ 12799 w 12799"/>
              <a:gd name="T5" fmla="*/ 0 h 4999"/>
              <a:gd name="T6" fmla="*/ 12799 w 12799"/>
              <a:gd name="T7" fmla="*/ 4999 h 4999"/>
              <a:gd name="T8" fmla="*/ 0 w 12799"/>
              <a:gd name="T9" fmla="*/ 4999 h 4999"/>
              <a:gd name="T10" fmla="*/ 0 w 12799"/>
              <a:gd name="T11" fmla="*/ 0 h 49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799" h="4999">
                <a:moveTo>
                  <a:pt x="0" y="0"/>
                </a:moveTo>
                <a:lnTo>
                  <a:pt x="0" y="0"/>
                </a:lnTo>
                <a:lnTo>
                  <a:pt x="12799" y="0"/>
                </a:lnTo>
                <a:lnTo>
                  <a:pt x="12799" y="4999"/>
                </a:lnTo>
                <a:lnTo>
                  <a:pt x="0" y="49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5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860462-3DEB-E24C-96FA-A96A817F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</a:t>
            </a:r>
            <a:r>
              <a:rPr lang="en-US" baseline="30000" dirty="0"/>
              <a:t>+</a:t>
            </a:r>
            <a:r>
              <a:rPr lang="en-US" dirty="0"/>
              <a:t>BAF : Status Update, User Board Meeting 2/6/24 (</a:t>
            </a:r>
            <a:r>
              <a:rPr lang="en-US" dirty="0" err="1"/>
              <a:t>J.Grames</a:t>
            </a:r>
            <a:r>
              <a:rPr lang="en-US" dirty="0"/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7BDAB-ECE6-E44E-B86B-16D39949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56E1D59B-5057-744E-995A-C743941C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LERF Polarized Positron Injector Concept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41C8150-4738-43BB-9824-561D1E825B1B}"/>
                  </a:ext>
                </a:extLst>
              </p:cNvPr>
              <p:cNvSpPr txBox="1"/>
              <p:nvPr/>
            </p:nvSpPr>
            <p:spPr>
              <a:xfrm>
                <a:off x="400892" y="848098"/>
                <a:ext cx="11285837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current polarized electron injector (10 MeV,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≳</m:t>
                    </m:r>
                    <m:r>
                      <a:rPr lang="de-DE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mA, </a:t>
                </a:r>
                <a:r>
                  <a:rPr lang="en-US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1/4 C50 CM</a:t>
                </a:r>
                <a:r>
                  <a:rPr lang="en-US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current 1-3 mA electron LINAC (two </a:t>
                </a:r>
                <a:r>
                  <a:rPr lang="en-US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C75 CM</a:t>
                </a:r>
                <a:r>
                  <a:rPr lang="en-US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Positron conversion target (~120 kW)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Positron capture </a:t>
                </a:r>
                <a:r>
                  <a:rPr lang="en-US" err="1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linac</a:t>
                </a:r>
                <a:r>
                  <a:rPr lang="en-US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(~60 MeV and ~20 MeV e</a:t>
                </a:r>
                <a:r>
                  <a:rPr lang="en-US" baseline="3000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US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≲</m:t>
                    </m:r>
                    <m:r>
                      <a:rPr lang="de-DE" b="1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 </a:t>
                </a:r>
                <a:r>
                  <a:rPr lang="de-DE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µ</a:t>
                </a:r>
                <a:r>
                  <a:rPr lang="en-US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A;</a:t>
                </a:r>
                <a:r>
                  <a:rPr lang="en-US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b="1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1497 MHz, </a:t>
                </a:r>
                <a:r>
                  <a:rPr lang="en-US" b="1" err="1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nc</a:t>
                </a:r>
                <a:r>
                  <a:rPr lang="en-US" b="1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6 m,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≳</m:t>
                    </m:r>
                  </m:oMath>
                </a14:m>
                <a:r>
                  <a:rPr lang="en-US" b="1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MV/m</a:t>
                </a:r>
                <a:r>
                  <a:rPr lang="en-US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and momentum selection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Positron bunch compression and acceleration to 123 MeV (</a:t>
                </a:r>
                <a:r>
                  <a:rPr lang="en-US" b="1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C100 CM</a:t>
                </a:r>
                <a:r>
                  <a:rPr lang="en-US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41C8150-4738-43BB-9824-561D1E825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92" y="848098"/>
                <a:ext cx="11285837" cy="2062103"/>
              </a:xfrm>
              <a:prstGeom prst="rect">
                <a:avLst/>
              </a:prstGeom>
              <a:blipFill>
                <a:blip r:embed="rId2"/>
                <a:stretch>
                  <a:fillRect t="-1479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42">
            <a:extLst>
              <a:ext uri="{FF2B5EF4-FFF2-40B4-BE49-F238E27FC236}">
                <a16:creationId xmlns:a16="http://schemas.microsoft.com/office/drawing/2014/main" id="{FC8F5487-F816-460D-8EEB-C77E8CAB72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6" t="6071" r="10310" b="18385"/>
          <a:stretch/>
        </p:blipFill>
        <p:spPr>
          <a:xfrm>
            <a:off x="8779607" y="4004843"/>
            <a:ext cx="3264242" cy="1727269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B42E601-4939-4692-861D-C6D58D26CC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7325" y="2890583"/>
            <a:ext cx="8701731" cy="366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98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7FD19-0D2B-8A11-6E5A-1D9548662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</a:t>
            </a:r>
            <a:r>
              <a:rPr lang="en-US" baseline="30000" dirty="0"/>
              <a:t>+</a:t>
            </a:r>
            <a:r>
              <a:rPr lang="en-US" dirty="0"/>
              <a:t>BAF : Status Update, User Board Meeting 2/6/24 (</a:t>
            </a:r>
            <a:r>
              <a:rPr lang="en-US" dirty="0" err="1"/>
              <a:t>J.Grames</a:t>
            </a:r>
            <a:r>
              <a:rPr lang="en-US" dirty="0"/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4183E2-0999-4EB8-A1BE-3DBA9A4F1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C4B469-1E92-B897-D6CC-417502423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301" y="2061914"/>
            <a:ext cx="8597629" cy="4885877"/>
          </a:xfrm>
          <a:prstGeom prst="rect">
            <a:avLst/>
          </a:prstGeom>
        </p:spPr>
      </p:pic>
      <p:graphicFrame>
        <p:nvGraphicFramePr>
          <p:cNvPr id="8" name="Table 43">
            <a:extLst>
              <a:ext uri="{FF2B5EF4-FFF2-40B4-BE49-F238E27FC236}">
                <a16:creationId xmlns:a16="http://schemas.microsoft.com/office/drawing/2014/main" id="{55FF0D09-3D3C-C789-71F9-3635724C03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886937"/>
              </p:ext>
            </p:extLst>
          </p:nvPr>
        </p:nvGraphicFramePr>
        <p:xfrm>
          <a:off x="204900" y="845556"/>
          <a:ext cx="6408150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374">
                  <a:extLst>
                    <a:ext uri="{9D8B030D-6E8A-4147-A177-3AD203B41FA5}">
                      <a16:colId xmlns:a16="http://schemas.microsoft.com/office/drawing/2014/main" val="1272847467"/>
                    </a:ext>
                  </a:extLst>
                </a:gridCol>
                <a:gridCol w="4263776">
                  <a:extLst>
                    <a:ext uri="{9D8B030D-6E8A-4147-A177-3AD203B41FA5}">
                      <a16:colId xmlns:a16="http://schemas.microsoft.com/office/drawing/2014/main" val="3534771061"/>
                    </a:ext>
                  </a:extLst>
                </a:gridCol>
              </a:tblGrid>
              <a:tr h="274462">
                <a:tc>
                  <a:txBody>
                    <a:bodyPr/>
                    <a:lstStyle/>
                    <a:p>
                      <a:r>
                        <a:rPr lang="en-US" sz="1400" dirty="0"/>
                        <a:t>Beam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Comment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322659"/>
                  </a:ext>
                </a:extLst>
              </a:tr>
              <a:tr h="205179">
                <a:tc>
                  <a:txBody>
                    <a:bodyPr/>
                    <a:lstStyle/>
                    <a:p>
                      <a:r>
                        <a:rPr lang="en-US" sz="1400" dirty="0"/>
                        <a:t>Primary e- beam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Use a bypass beam line, e- directly from PES (w/ Wien)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467040"/>
                  </a:ext>
                </a:extLst>
              </a:tr>
              <a:tr h="308941">
                <a:tc>
                  <a:txBody>
                    <a:bodyPr/>
                    <a:lstStyle/>
                    <a:p>
                      <a:r>
                        <a:rPr lang="en-US" sz="1400" dirty="0"/>
                        <a:t>Secondary e- beam</a:t>
                      </a:r>
                    </a:p>
                    <a:p>
                      <a:r>
                        <a:rPr lang="en-US" sz="1400" dirty="0"/>
                        <a:t>(degraded)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Use same bypass beam line, e- facsimile of e+ distribution (but at higher intensity, polarized, w/ Wien)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794215"/>
                  </a:ext>
                </a:extLst>
              </a:tr>
              <a:tr h="272374">
                <a:tc>
                  <a:txBody>
                    <a:bodyPr/>
                    <a:lstStyle/>
                    <a:p>
                      <a:r>
                        <a:rPr lang="en-US" sz="1400" dirty="0"/>
                        <a:t>Secondary e+ beam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Use new e+ injector, only collect e+ ; fixed e- and photon dumps (simplifies layout)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533926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A096C562-ACFD-BCEB-581B-81A42A4A6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Ce+BAF : delivering three types of beam</a:t>
            </a:r>
          </a:p>
        </p:txBody>
      </p:sp>
    </p:spTree>
    <p:extLst>
      <p:ext uri="{BB962C8B-B14F-4D97-AF65-F5344CB8AC3E}">
        <p14:creationId xmlns:p14="http://schemas.microsoft.com/office/powerpoint/2010/main" val="3203470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and Challenges of High-Power Target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</a:t>
            </a:r>
            <a:r>
              <a:rPr lang="en-US" baseline="30000" dirty="0"/>
              <a:t>+</a:t>
            </a:r>
            <a:r>
              <a:rPr lang="en-US" dirty="0"/>
              <a:t>BAF : Status Update, User Board Meeting 2/6/24 (</a:t>
            </a:r>
            <a:r>
              <a:rPr lang="en-US" dirty="0" err="1"/>
              <a:t>J.Grames</a:t>
            </a:r>
            <a:r>
              <a:rPr lang="en-US" dirty="0"/>
              <a:t>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838B58-AC90-4768-BD35-B1D06347F734}"/>
              </a:ext>
            </a:extLst>
          </p:cNvPr>
          <p:cNvSpPr txBox="1"/>
          <p:nvPr/>
        </p:nvSpPr>
        <p:spPr>
          <a:xfrm>
            <a:off x="3342242" y="4453014"/>
            <a:ext cx="3421637" cy="18312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>
                <a:latin typeface="Arial"/>
                <a:cs typeface="Arial"/>
              </a:rPr>
              <a:t>Some parameters of currently considered high-power e</a:t>
            </a:r>
            <a:r>
              <a:rPr lang="en-US" sz="1600" baseline="30000" dirty="0">
                <a:latin typeface="Arial"/>
                <a:cs typeface="Arial"/>
              </a:rPr>
              <a:t>+ </a:t>
            </a:r>
            <a:r>
              <a:rPr lang="en-US" sz="1600" dirty="0">
                <a:latin typeface="Arial"/>
                <a:cs typeface="Arial"/>
              </a:rPr>
              <a:t>target: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~40 cm target diameter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2 Hz rot. frequency 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8 mm radius of water channel  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0.3 kg/s water mass flow (1.5 m/s)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FCBF101-13B3-4BBD-BBC6-42F4F78AFACA}"/>
              </a:ext>
            </a:extLst>
          </p:cNvPr>
          <p:cNvSpPr/>
          <p:nvPr/>
        </p:nvSpPr>
        <p:spPr>
          <a:xfrm>
            <a:off x="7023814" y="4427211"/>
            <a:ext cx="4805680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Challenges: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High power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deposited by beam → cool and rotate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Radiation damage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→ rotate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Material fatigue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cause by cycling temperature → study material properties under realistic conditions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3E6694-1EB8-4FE5-8DA2-63D2480FF9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92" r="31070"/>
          <a:stretch/>
        </p:blipFill>
        <p:spPr>
          <a:xfrm>
            <a:off x="411892" y="1324641"/>
            <a:ext cx="2250285" cy="34264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31783B-2215-4D45-A3A0-2D1EA30570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831"/>
          <a:stretch/>
        </p:blipFill>
        <p:spPr>
          <a:xfrm>
            <a:off x="3023818" y="1324641"/>
            <a:ext cx="2530413" cy="29453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95591F-609F-4817-AA4C-44DA790F00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148"/>
          <a:stretch/>
        </p:blipFill>
        <p:spPr>
          <a:xfrm>
            <a:off x="5779726" y="1304251"/>
            <a:ext cx="2778034" cy="29488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4953D9-6C0F-4A5F-A075-9A855FB97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1907" y="1907180"/>
            <a:ext cx="3137587" cy="2162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71CAEA4-C79B-47FC-AF4E-8A6A8BD5AAB9}"/>
                  </a:ext>
                </a:extLst>
              </p:cNvPr>
              <p:cNvSpPr/>
              <p:nvPr/>
            </p:nvSpPr>
            <p:spPr>
              <a:xfrm>
                <a:off x="362506" y="5158180"/>
                <a:ext cx="2299671" cy="8504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17 kW </a:t>
                </a: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deposited by </a:t>
                </a:r>
                <a:r>
                  <a:rPr lang="en-US" sz="160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mA @ 120 MeV </a:t>
                </a:r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 1.5 mm</a:t>
                </a:r>
                <a:endParaRPr lang="en-US" sz="160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71CAEA4-C79B-47FC-AF4E-8A6A8BD5AA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506" y="5158180"/>
                <a:ext cx="2299671" cy="850426"/>
              </a:xfrm>
              <a:prstGeom prst="rect">
                <a:avLst/>
              </a:prstGeom>
              <a:blipFill>
                <a:blip r:embed="rId6"/>
                <a:stretch>
                  <a:fillRect l="-1058" t="-2143" r="-2381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7868EAB7-AAFF-48CB-AFAA-8BA09FD67F05}"/>
              </a:ext>
            </a:extLst>
          </p:cNvPr>
          <p:cNvSpPr/>
          <p:nvPr/>
        </p:nvSpPr>
        <p:spPr>
          <a:xfrm>
            <a:off x="42522" y="938098"/>
            <a:ext cx="2989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Target Concept (Side View)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962FF8F-CCAD-4D25-A143-0FD79131DE62}"/>
              </a:ext>
            </a:extLst>
          </p:cNvPr>
          <p:cNvSpPr/>
          <p:nvPr/>
        </p:nvSpPr>
        <p:spPr>
          <a:xfrm>
            <a:off x="3465722" y="920887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Heat by Beam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8FE85CE-937D-4646-B26E-D140A7EA4D99}"/>
              </a:ext>
            </a:extLst>
          </p:cNvPr>
          <p:cNvSpPr/>
          <p:nvPr/>
        </p:nvSpPr>
        <p:spPr>
          <a:xfrm>
            <a:off x="5703962" y="924843"/>
            <a:ext cx="2912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Temperature in Rot. Target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F74A24-CA6D-46E3-9ED4-929137DA7B1F}"/>
              </a:ext>
            </a:extLst>
          </p:cNvPr>
          <p:cNvSpPr/>
          <p:nvPr/>
        </p:nvSpPr>
        <p:spPr>
          <a:xfrm>
            <a:off x="9302741" y="1387485"/>
            <a:ext cx="2296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Cycling Temperature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4ECAB8-2E05-46EA-9777-CF6A6885E33B}"/>
              </a:ext>
            </a:extLst>
          </p:cNvPr>
          <p:cNvSpPr/>
          <p:nvPr/>
        </p:nvSpPr>
        <p:spPr>
          <a:xfrm>
            <a:off x="9354448" y="914492"/>
            <a:ext cx="25290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Ushakov et al, IPAC’23</a:t>
            </a:r>
          </a:p>
        </p:txBody>
      </p:sp>
    </p:spTree>
    <p:extLst>
      <p:ext uri="{BB962C8B-B14F-4D97-AF65-F5344CB8AC3E}">
        <p14:creationId xmlns:p14="http://schemas.microsoft.com/office/powerpoint/2010/main" val="2632833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617351" cy="487490"/>
          </a:xfrm>
        </p:spPr>
        <p:txBody>
          <a:bodyPr>
            <a:normAutofit/>
          </a:bodyPr>
          <a:lstStyle/>
          <a:p>
            <a:r>
              <a:rPr lang="en-US"/>
              <a:t>Model with Compensation Solenoid and Cavities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11D71FF6-73D6-45D4-8EAB-3FFA790C3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Ce</a:t>
            </a:r>
            <a:r>
              <a:rPr lang="en-US" baseline="30000" dirty="0"/>
              <a:t>+</a:t>
            </a:r>
            <a:r>
              <a:rPr lang="en-US" dirty="0"/>
              <a:t>BAF : Status Update, User Board Meeting 2/6/24 (</a:t>
            </a:r>
            <a:r>
              <a:rPr lang="en-US" dirty="0" err="1"/>
              <a:t>J.Grames</a:t>
            </a:r>
            <a:r>
              <a:rPr lang="en-US" dirty="0"/>
              <a:t>)</a:t>
            </a: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1FADCAA1-5747-488D-B8AF-B1A66AF8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A461943-6092-44E4-8CC7-6156C19F5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221" y="875161"/>
            <a:ext cx="6077481" cy="333644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32E12A2-E038-401A-9312-7F24EC351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7178" y="3823864"/>
            <a:ext cx="4446980" cy="2643472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1FB8ED5A-A782-4380-AFE8-7417DEC00358}"/>
              </a:ext>
            </a:extLst>
          </p:cNvPr>
          <p:cNvGrpSpPr/>
          <p:nvPr/>
        </p:nvGrpSpPr>
        <p:grpSpPr>
          <a:xfrm>
            <a:off x="7116574" y="779475"/>
            <a:ext cx="4169288" cy="3109523"/>
            <a:chOff x="6087813" y="1561354"/>
            <a:chExt cx="5880629" cy="43858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DFEA20-5770-454E-BF8C-B5AA14F52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0620" y="1733858"/>
              <a:ext cx="5617822" cy="421336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078573A-1E6C-4BE8-93CF-F99C4981B5E5}"/>
                </a:ext>
              </a:extLst>
            </p:cNvPr>
            <p:cNvSpPr txBox="1"/>
            <p:nvPr/>
          </p:nvSpPr>
          <p:spPr>
            <a:xfrm>
              <a:off x="7637152" y="1570109"/>
              <a:ext cx="1628357" cy="390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Main Solenoid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BA76413-884B-454B-9975-52FEBF5DD9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53752" y="1839434"/>
              <a:ext cx="943688" cy="554796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47E6D57-065A-42C4-A942-08B0E8C356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08464" y="1839434"/>
              <a:ext cx="188976" cy="554796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94085F9-8494-41D9-81ED-55103AFD367A}"/>
                </a:ext>
              </a:extLst>
            </p:cNvPr>
            <p:cNvCxnSpPr>
              <a:cxnSpLocks/>
            </p:cNvCxnSpPr>
            <p:nvPr/>
          </p:nvCxnSpPr>
          <p:spPr>
            <a:xfrm>
              <a:off x="9997440" y="1839434"/>
              <a:ext cx="537808" cy="554796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89C9806-2A48-43A1-8378-F9AC851CDDAD}"/>
                </a:ext>
              </a:extLst>
            </p:cNvPr>
            <p:cNvSpPr txBox="1"/>
            <p:nvPr/>
          </p:nvSpPr>
          <p:spPr>
            <a:xfrm>
              <a:off x="9399810" y="1561354"/>
              <a:ext cx="1246251" cy="390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Absorbers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CCA8FEB-14AC-4D4C-8641-B6DDD1B55644}"/>
                </a:ext>
              </a:extLst>
            </p:cNvPr>
            <p:cNvCxnSpPr>
              <a:cxnSpLocks/>
            </p:cNvCxnSpPr>
            <p:nvPr/>
          </p:nvCxnSpPr>
          <p:spPr>
            <a:xfrm>
              <a:off x="10659833" y="3486539"/>
              <a:ext cx="0" cy="354002"/>
            </a:xfrm>
            <a:prstGeom prst="line">
              <a:avLst/>
            </a:prstGeom>
            <a:ln w="25400">
              <a:solidFill>
                <a:srgbClr val="FF0000">
                  <a:alpha val="75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08F3EC6-B139-4ECB-A301-4B997FEF0516}"/>
                </a:ext>
              </a:extLst>
            </p:cNvPr>
            <p:cNvCxnSpPr>
              <a:cxnSpLocks/>
            </p:cNvCxnSpPr>
            <p:nvPr/>
          </p:nvCxnSpPr>
          <p:spPr>
            <a:xfrm>
              <a:off x="10653047" y="3655920"/>
              <a:ext cx="211825" cy="0"/>
            </a:xfrm>
            <a:prstGeom prst="straightConnector1">
              <a:avLst/>
            </a:prstGeom>
            <a:ln w="12700">
              <a:solidFill>
                <a:srgbClr val="FF0000">
                  <a:alpha val="5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C725D5A-1C2A-4970-8D2B-0500C7F4E770}"/>
                </a:ext>
              </a:extLst>
            </p:cNvPr>
            <p:cNvSpPr/>
            <p:nvPr/>
          </p:nvSpPr>
          <p:spPr>
            <a:xfrm>
              <a:off x="10618009" y="3617380"/>
              <a:ext cx="281899" cy="2049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  <a:latin typeface="+mj-lt"/>
                </a:rPr>
                <a:t>e</a:t>
              </a:r>
              <a:r>
                <a:rPr lang="en-US" sz="1400" baseline="30000">
                  <a:solidFill>
                    <a:srgbClr val="FF0000"/>
                  </a:solidFill>
                  <a:latin typeface="+mj-lt"/>
                </a:rPr>
                <a:t>+</a:t>
              </a:r>
              <a:r>
                <a:rPr lang="en-US" sz="140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 </a:t>
              </a:r>
              <a:endParaRPr lang="en-US" sz="14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833F90-82A7-41F9-827F-B0273C4FF582}"/>
                </a:ext>
              </a:extLst>
            </p:cNvPr>
            <p:cNvSpPr txBox="1"/>
            <p:nvPr/>
          </p:nvSpPr>
          <p:spPr>
            <a:xfrm>
              <a:off x="7556977" y="2909600"/>
              <a:ext cx="602234" cy="26046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Target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368A90C-86E6-4184-825C-712EF8721A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91401" y="3176509"/>
              <a:ext cx="315079" cy="47941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C06F428-031D-47A2-9B02-54BE4913C17F}"/>
                </a:ext>
              </a:extLst>
            </p:cNvPr>
            <p:cNvSpPr txBox="1"/>
            <p:nvPr/>
          </p:nvSpPr>
          <p:spPr>
            <a:xfrm>
              <a:off x="10258177" y="4593028"/>
              <a:ext cx="601420" cy="2604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Cavity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DE542E3-D79F-416A-B81F-99ADCC2279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58339" y="4195760"/>
              <a:ext cx="200619" cy="41460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7942640-62A3-46A2-A7D4-C42CAEB1125E}"/>
                </a:ext>
              </a:extLst>
            </p:cNvPr>
            <p:cNvSpPr txBox="1"/>
            <p:nvPr/>
          </p:nvSpPr>
          <p:spPr>
            <a:xfrm>
              <a:off x="6087813" y="1648198"/>
              <a:ext cx="985786" cy="52092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n-US" sz="1200" err="1">
                  <a:latin typeface="Arial" panose="020B0604020202020204" pitchFamily="34" charset="0"/>
                  <a:cs typeface="Arial" panose="020B0604020202020204" pitchFamily="34" charset="0"/>
                </a:rPr>
                <a:t>Compens</a:t>
              </a:r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b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Solenoid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85E0F9A-8D97-4671-94CE-C5903DB7ED90}"/>
                </a:ext>
              </a:extLst>
            </p:cNvPr>
            <p:cNvCxnSpPr>
              <a:cxnSpLocks/>
            </p:cNvCxnSpPr>
            <p:nvPr/>
          </p:nvCxnSpPr>
          <p:spPr>
            <a:xfrm>
              <a:off x="6698660" y="2154884"/>
              <a:ext cx="509135" cy="700076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5E6E6CA-C441-47DE-A201-AA7DACF3CF7A}"/>
              </a:ext>
            </a:extLst>
          </p:cNvPr>
          <p:cNvSpPr txBox="1"/>
          <p:nvPr/>
        </p:nvSpPr>
        <p:spPr>
          <a:xfrm>
            <a:off x="2589635" y="785682"/>
            <a:ext cx="194155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Geometry (FLUKA)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E6233A0-723E-499F-8F0E-9DC468072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74" y="4239465"/>
            <a:ext cx="4731030" cy="222787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70BB773-D316-43F1-90DE-AF7BB8E2C2A7}"/>
              </a:ext>
            </a:extLst>
          </p:cNvPr>
          <p:cNvSpPr txBox="1"/>
          <p:nvPr/>
        </p:nvSpPr>
        <p:spPr>
          <a:xfrm>
            <a:off x="4847436" y="4327697"/>
            <a:ext cx="257955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Solenoids modeled by J. Benesch</a:t>
            </a:r>
          </a:p>
          <a:p>
            <a:pPr algn="ctr">
              <a:spcBef>
                <a:spcPts val="600"/>
              </a:spcBef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Same 15 mm square Cu conductor</a:t>
            </a:r>
          </a:p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with 11 mm hole</a:t>
            </a:r>
          </a:p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for  both main and compensation</a:t>
            </a:r>
            <a:b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solenoids</a:t>
            </a:r>
          </a:p>
          <a:p>
            <a:pPr algn="ctr">
              <a:spcBef>
                <a:spcPts val="600"/>
              </a:spcBef>
            </a:pP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≈ 446 A/cm</a:t>
            </a:r>
            <a:r>
              <a:rPr lang="en-US" sz="120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>
              <a:spcBef>
                <a:spcPts val="600"/>
              </a:spcBef>
            </a:pP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baseline="-2500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(r = 0) = 1.03 T</a:t>
            </a:r>
          </a:p>
          <a:p>
            <a:pPr algn="ctr">
              <a:spcBef>
                <a:spcPts val="600"/>
              </a:spcBef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Water flow:</a:t>
            </a:r>
          </a:p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~500 cc/sec, 18 bar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2DEA2F-289F-48A6-88D4-809F77C9BB87}"/>
              </a:ext>
            </a:extLst>
          </p:cNvPr>
          <p:cNvSpPr txBox="1"/>
          <p:nvPr/>
        </p:nvSpPr>
        <p:spPr>
          <a:xfrm>
            <a:off x="3020332" y="4277638"/>
            <a:ext cx="17636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Conductor of main sol.:</a:t>
            </a:r>
          </a:p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L = 50 cm</a:t>
            </a:r>
          </a:p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baseline="-2500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= 30 cm</a:t>
            </a:r>
          </a:p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baseline="-25000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= 54 cm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ED0CB7-00FB-4A21-AC9B-71CA8281831E}"/>
              </a:ext>
            </a:extLst>
          </p:cNvPr>
          <p:cNvSpPr txBox="1"/>
          <p:nvPr/>
        </p:nvSpPr>
        <p:spPr>
          <a:xfrm>
            <a:off x="578484" y="4296120"/>
            <a:ext cx="18501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Conductor of comp. sol.:</a:t>
            </a:r>
          </a:p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L = 8 cm</a:t>
            </a:r>
          </a:p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baseline="-2500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= 7.5 cm</a:t>
            </a:r>
          </a:p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baseline="-25000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= 19.5 cm</a:t>
            </a:r>
          </a:p>
        </p:txBody>
      </p:sp>
    </p:spTree>
    <p:extLst>
      <p:ext uri="{BB962C8B-B14F-4D97-AF65-F5344CB8AC3E}">
        <p14:creationId xmlns:p14="http://schemas.microsoft.com/office/powerpoint/2010/main" val="1658658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633352" cy="487490"/>
          </a:xfrm>
        </p:spPr>
        <p:txBody>
          <a:bodyPr>
            <a:normAutofit/>
          </a:bodyPr>
          <a:lstStyle/>
          <a:p>
            <a:r>
              <a:rPr lang="en-US"/>
              <a:t>Distribution of Power Deposed by 1 mA @ 120 MeV </a:t>
            </a:r>
            <a:r>
              <a:rPr lang="en-US">
                <a:latin typeface="Arial" panose="020B0604020202020204" pitchFamily="34" charset="0"/>
              </a:rPr>
              <a:t>e</a:t>
            </a:r>
            <a:r>
              <a:rPr lang="en-US" baseline="30000">
                <a:latin typeface="Arial" panose="020B0604020202020204" pitchFamily="34" charset="0"/>
              </a:rPr>
              <a:t>‒</a:t>
            </a:r>
            <a:r>
              <a:rPr lang="en-US"/>
              <a:t> Beam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63F73-1621-4648-91F8-703CBA23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</a:t>
            </a:r>
            <a:r>
              <a:rPr lang="en-US" baseline="30000" dirty="0"/>
              <a:t>+</a:t>
            </a:r>
            <a:r>
              <a:rPr lang="en-US" dirty="0"/>
              <a:t>BAF : Status Update, User Board Meeting 2/6/24 (</a:t>
            </a:r>
            <a:r>
              <a:rPr lang="en-US" dirty="0" err="1"/>
              <a:t>J.Grames</a:t>
            </a:r>
            <a:r>
              <a:rPr lang="en-US" dirty="0"/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30F9563-7D6E-44FA-93CB-8FE3BCDD14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5106"/>
              </p:ext>
            </p:extLst>
          </p:nvPr>
        </p:nvGraphicFramePr>
        <p:xfrm>
          <a:off x="7144047" y="871673"/>
          <a:ext cx="4743113" cy="390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3736">
                  <a:extLst>
                    <a:ext uri="{9D8B030D-6E8A-4147-A177-3AD203B41FA5}">
                      <a16:colId xmlns:a16="http://schemas.microsoft.com/office/drawing/2014/main" val="1196342592"/>
                    </a:ext>
                  </a:extLst>
                </a:gridCol>
                <a:gridCol w="1229377">
                  <a:extLst>
                    <a:ext uri="{9D8B030D-6E8A-4147-A177-3AD203B41FA5}">
                      <a16:colId xmlns:a16="http://schemas.microsoft.com/office/drawing/2014/main" val="2966868393"/>
                    </a:ext>
                  </a:extLst>
                </a:gridCol>
              </a:tblGrid>
              <a:tr h="293689">
                <a:tc>
                  <a:txBody>
                    <a:bodyPr/>
                    <a:lstStyle/>
                    <a:p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[kW]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2623017"/>
                  </a:ext>
                </a:extLst>
              </a:tr>
              <a:tr h="293689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</a:p>
                  </a:txBody>
                  <a:tcPr>
                    <a:solidFill>
                      <a:srgbClr val="E8CC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301873"/>
                  </a:ext>
                </a:extLst>
              </a:tr>
              <a:tr h="293689">
                <a:tc>
                  <a:txBody>
                    <a:bodyPr/>
                    <a:lstStyle/>
                    <a:p>
                      <a:r>
                        <a:rPr lang="en-US" sz="1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Compensation 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890982"/>
                  </a:ext>
                </a:extLst>
              </a:tr>
              <a:tr h="293689">
                <a:tc>
                  <a:txBody>
                    <a:bodyPr/>
                    <a:lstStyle/>
                    <a:p>
                      <a:r>
                        <a:rPr lang="en-US" sz="1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Coil of Main 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997162"/>
                  </a:ext>
                </a:extLst>
              </a:tr>
              <a:tr h="296541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Iron of Main 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26753"/>
                  </a:ext>
                </a:extLst>
              </a:tr>
              <a:tr h="296541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W10Cu Absorber inside Main 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776702"/>
                  </a:ext>
                </a:extLst>
              </a:tr>
              <a:tr h="296541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TZM Absorber </a:t>
                      </a:r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(99.4% Mo, 0.5% </a:t>
                      </a:r>
                      <a:r>
                        <a:rPr lang="en-US" sz="12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</a:t>
                      </a:r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0.1% </a:t>
                      </a:r>
                      <a:r>
                        <a:rPr lang="en-US" sz="12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Zr</a:t>
                      </a:r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739970"/>
                  </a:ext>
                </a:extLst>
              </a:tr>
              <a:tr h="296541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W10Cu Absorber upstream Cavities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30542"/>
                  </a:ext>
                </a:extLst>
              </a:tr>
              <a:tr h="296541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Solenoid around 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213430"/>
                  </a:ext>
                </a:extLst>
              </a:tr>
              <a:tr h="2965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 Cavities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998919"/>
                  </a:ext>
                </a:extLst>
              </a:tr>
              <a:tr h="293689"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rgbClr val="009A4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Absorbed Power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solidFill>
                            <a:srgbClr val="009A4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115.56</a:t>
                      </a:r>
                      <a:br>
                        <a:rPr lang="en-US" sz="1600" b="1">
                          <a:solidFill>
                            <a:srgbClr val="009A4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1">
                          <a:solidFill>
                            <a:srgbClr val="009A4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(96.3%)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2061724"/>
                  </a:ext>
                </a:extLst>
              </a:tr>
              <a:tr h="293689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Power at z = 275 cm, r &lt; 3cm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i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959894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E253EA8C-C8BB-4187-A978-51563A5B23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23727332"/>
                  </p:ext>
                </p:extLst>
              </p:nvPr>
            </p:nvGraphicFramePr>
            <p:xfrm>
              <a:off x="7153614" y="4772363"/>
              <a:ext cx="4733546" cy="1591961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861262">
                      <a:extLst>
                        <a:ext uri="{9D8B030D-6E8A-4147-A177-3AD203B41FA5}">
                          <a16:colId xmlns:a16="http://schemas.microsoft.com/office/drawing/2014/main" val="1431703023"/>
                        </a:ext>
                      </a:extLst>
                    </a:gridCol>
                    <a:gridCol w="962412">
                      <a:extLst>
                        <a:ext uri="{9D8B030D-6E8A-4147-A177-3AD203B41FA5}">
                          <a16:colId xmlns:a16="http://schemas.microsoft.com/office/drawing/2014/main" val="4147321968"/>
                        </a:ext>
                      </a:extLst>
                    </a:gridCol>
                    <a:gridCol w="993259">
                      <a:extLst>
                        <a:ext uri="{9D8B030D-6E8A-4147-A177-3AD203B41FA5}">
                          <a16:colId xmlns:a16="http://schemas.microsoft.com/office/drawing/2014/main" val="1988619646"/>
                        </a:ext>
                      </a:extLst>
                    </a:gridCol>
                    <a:gridCol w="916613">
                      <a:extLst>
                        <a:ext uri="{9D8B030D-6E8A-4147-A177-3AD203B41FA5}">
                          <a16:colId xmlns:a16="http://schemas.microsoft.com/office/drawing/2014/main" val="3400797383"/>
                        </a:ext>
                      </a:extLst>
                    </a:gridCol>
                  </a:tblGrid>
                  <a:tr h="284119"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400" b="0" i="0" u="none" strike="noStrike" baseline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ctr">
                        <a:solidFill>
                          <a:srgbClr val="BE1D1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u="none" strike="noStrike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Photons</a:t>
                          </a:r>
                          <a:endParaRPr lang="en-US" sz="1400" b="0" i="0" u="none" strike="noStrike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ctr">
                        <a:solidFill>
                          <a:srgbClr val="BE1D1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Electrons</a:t>
                          </a:r>
                        </a:p>
                      </a:txBody>
                      <a:tcPr marL="7620" marR="7620" marT="7620" marB="0" anchor="ctr">
                        <a:solidFill>
                          <a:srgbClr val="BE1D1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Positrons</a:t>
                          </a:r>
                        </a:p>
                      </a:txBody>
                      <a:tcPr marL="7620" marR="7620" marT="7620" marB="0" anchor="ctr">
                        <a:solidFill>
                          <a:srgbClr val="BE1D1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96751546"/>
                      </a:ext>
                    </a:extLst>
                  </a:tr>
                  <a:tr h="305264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Yield [N/(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𝑝𝑟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GeV)]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0.123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0.029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0.005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1518159"/>
                      </a:ext>
                    </a:extLst>
                  </a:tr>
                  <a:tr h="284119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Mean Energy [MeV]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12.7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49.6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35.7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/>
                    </a:tc>
                    <a:extLst>
                      <a:ext uri="{0D108BD9-81ED-4DB2-BD59-A6C34878D82A}">
                        <a16:rowId xmlns:a16="http://schemas.microsoft.com/office/drawing/2014/main" val="1299654233"/>
                      </a:ext>
                    </a:extLst>
                  </a:tr>
                  <a:tr h="284119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Power [kW]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1.57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1.44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0.19</a:t>
                          </a: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75056757"/>
                      </a:ext>
                    </a:extLst>
                  </a:tr>
                  <a:tr h="284119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Fraction in Total Beam Power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F4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49.1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F4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44.9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F4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6.0</a:t>
                          </a:r>
                          <a:endParaRPr lang="en-US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F4E7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8589699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E253EA8C-C8BB-4187-A978-51563A5B23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23727332"/>
                  </p:ext>
                </p:extLst>
              </p:nvPr>
            </p:nvGraphicFramePr>
            <p:xfrm>
              <a:off x="7153614" y="4772363"/>
              <a:ext cx="4733546" cy="1591961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861262">
                      <a:extLst>
                        <a:ext uri="{9D8B030D-6E8A-4147-A177-3AD203B41FA5}">
                          <a16:colId xmlns:a16="http://schemas.microsoft.com/office/drawing/2014/main" val="1431703023"/>
                        </a:ext>
                      </a:extLst>
                    </a:gridCol>
                    <a:gridCol w="962412">
                      <a:extLst>
                        <a:ext uri="{9D8B030D-6E8A-4147-A177-3AD203B41FA5}">
                          <a16:colId xmlns:a16="http://schemas.microsoft.com/office/drawing/2014/main" val="4147321968"/>
                        </a:ext>
                      </a:extLst>
                    </a:gridCol>
                    <a:gridCol w="993259">
                      <a:extLst>
                        <a:ext uri="{9D8B030D-6E8A-4147-A177-3AD203B41FA5}">
                          <a16:colId xmlns:a16="http://schemas.microsoft.com/office/drawing/2014/main" val="1988619646"/>
                        </a:ext>
                      </a:extLst>
                    </a:gridCol>
                    <a:gridCol w="916613">
                      <a:extLst>
                        <a:ext uri="{9D8B030D-6E8A-4147-A177-3AD203B41FA5}">
                          <a16:colId xmlns:a16="http://schemas.microsoft.com/office/drawing/2014/main" val="3400797383"/>
                        </a:ext>
                      </a:extLst>
                    </a:gridCol>
                  </a:tblGrid>
                  <a:tr h="284119"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400" b="0" i="0" u="none" strike="noStrike" baseline="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ctr">
                        <a:solidFill>
                          <a:srgbClr val="BE1D1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Photons</a:t>
                          </a:r>
                          <a:endParaRPr lang="en-US" sz="14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ctr">
                        <a:solidFill>
                          <a:srgbClr val="BE1D1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Electrons</a:t>
                          </a:r>
                        </a:p>
                      </a:txBody>
                      <a:tcPr marL="7620" marR="7620" marT="7620" marB="0" anchor="ctr">
                        <a:solidFill>
                          <a:srgbClr val="BE1D1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400" b="0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Positrons</a:t>
                          </a:r>
                        </a:p>
                      </a:txBody>
                      <a:tcPr marL="7620" marR="7620" marT="7620" marB="0" anchor="ctr">
                        <a:solidFill>
                          <a:srgbClr val="BE1D1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96751546"/>
                      </a:ext>
                    </a:extLst>
                  </a:tr>
                  <a:tr h="3052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7620" marB="0" anchor="ctr">
                        <a:blipFill>
                          <a:blip r:embed="rId2"/>
                          <a:stretch>
                            <a:fillRect l="-327" t="-98000" r="-154902" b="-36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0.123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0.029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0.005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1518159"/>
                      </a:ext>
                    </a:extLst>
                  </a:tr>
                  <a:tr h="284119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Mean Energy [MeV]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12.7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49.6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35.7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/>
                    </a:tc>
                    <a:extLst>
                      <a:ext uri="{0D108BD9-81ED-4DB2-BD59-A6C34878D82A}">
                        <a16:rowId xmlns:a16="http://schemas.microsoft.com/office/drawing/2014/main" val="1299654233"/>
                      </a:ext>
                    </a:extLst>
                  </a:tr>
                  <a:tr h="284119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Power [kW]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1.57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1.44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0.19</a:t>
                          </a:r>
                        </a:p>
                      </a:txBody>
                      <a:tcPr marT="7620" marB="0" anchor="ctr">
                        <a:solidFill>
                          <a:srgbClr val="E8CC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75056757"/>
                      </a:ext>
                    </a:extLst>
                  </a:tr>
                  <a:tr h="43434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Fraction in Total Beam Power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F4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49.1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F4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44.9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F4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400" u="none" strike="noStrike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6.0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T="7620" marB="0" anchor="ctr">
                        <a:solidFill>
                          <a:srgbClr val="F4E7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85896997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0FEA434-C0F2-4627-B246-100DC2022AB4}"/>
              </a:ext>
            </a:extLst>
          </p:cNvPr>
          <p:cNvCxnSpPr>
            <a:cxnSpLocks/>
          </p:cNvCxnSpPr>
          <p:nvPr/>
        </p:nvCxnSpPr>
        <p:spPr>
          <a:xfrm flipV="1">
            <a:off x="3836237" y="3056235"/>
            <a:ext cx="2392331" cy="364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9B64338-C214-4672-B244-B4D26B721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67" y="1440866"/>
            <a:ext cx="6561632" cy="3137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759928-D77E-419E-A649-9978EE520884}"/>
              </a:ext>
            </a:extLst>
          </p:cNvPr>
          <p:cNvSpPr txBox="1"/>
          <p:nvPr/>
        </p:nvSpPr>
        <p:spPr>
          <a:xfrm>
            <a:off x="1425438" y="2501181"/>
            <a:ext cx="772969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Cu Coil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693F81-4975-4805-81E1-A3F555F690A4}"/>
              </a:ext>
            </a:extLst>
          </p:cNvPr>
          <p:cNvSpPr txBox="1"/>
          <p:nvPr/>
        </p:nvSpPr>
        <p:spPr>
          <a:xfrm>
            <a:off x="1420628" y="3169438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W10Cu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86E38B-2E30-4A51-92BD-A3D95DF05F51}"/>
              </a:ext>
            </a:extLst>
          </p:cNvPr>
          <p:cNvSpPr txBox="1"/>
          <p:nvPr/>
        </p:nvSpPr>
        <p:spPr>
          <a:xfrm rot="16200000">
            <a:off x="3114281" y="2742871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W10Cu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BC9B92-14C2-40F0-94FF-762DA8501BE8}"/>
              </a:ext>
            </a:extLst>
          </p:cNvPr>
          <p:cNvSpPr txBox="1"/>
          <p:nvPr/>
        </p:nvSpPr>
        <p:spPr>
          <a:xfrm rot="16200000">
            <a:off x="2670156" y="2142444"/>
            <a:ext cx="551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TZM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F841FE-775C-4513-8229-EB45C0DB3AC8}"/>
              </a:ext>
            </a:extLst>
          </p:cNvPr>
          <p:cNvSpPr txBox="1"/>
          <p:nvPr/>
        </p:nvSpPr>
        <p:spPr>
          <a:xfrm>
            <a:off x="1342469" y="4469046"/>
            <a:ext cx="680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ADD0FC-107B-4FC7-B681-6ADE5151F591}"/>
              </a:ext>
            </a:extLst>
          </p:cNvPr>
          <p:cNvSpPr txBox="1"/>
          <p:nvPr/>
        </p:nvSpPr>
        <p:spPr>
          <a:xfrm rot="10800000" flipV="1">
            <a:off x="3835502" y="3414353"/>
            <a:ext cx="1172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Cu Cavities</a:t>
            </a:r>
            <a:r>
              <a:rPr lang="en-US" sz="1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76B2DF-57E3-418A-83B1-A3B177040C9D}"/>
              </a:ext>
            </a:extLst>
          </p:cNvPr>
          <p:cNvSpPr txBox="1"/>
          <p:nvPr/>
        </p:nvSpPr>
        <p:spPr>
          <a:xfrm>
            <a:off x="1495329" y="1796015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Steel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EF7840F-D871-4CA4-8100-EDF0403B6924}"/>
              </a:ext>
            </a:extLst>
          </p:cNvPr>
          <p:cNvCxnSpPr>
            <a:cxnSpLocks/>
          </p:cNvCxnSpPr>
          <p:nvPr/>
        </p:nvCxnSpPr>
        <p:spPr>
          <a:xfrm>
            <a:off x="5345717" y="4023862"/>
            <a:ext cx="0" cy="101544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2882E30-E604-4673-8C0C-128B6E13CC88}"/>
              </a:ext>
            </a:extLst>
          </p:cNvPr>
          <p:cNvSpPr txBox="1"/>
          <p:nvPr/>
        </p:nvSpPr>
        <p:spPr>
          <a:xfrm>
            <a:off x="4035076" y="2514888"/>
            <a:ext cx="772969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Cu Coil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1317E33-C8E3-4DD3-B5E5-ACC5983BDD00}"/>
              </a:ext>
            </a:extLst>
          </p:cNvPr>
          <p:cNvCxnSpPr>
            <a:cxnSpLocks/>
          </p:cNvCxnSpPr>
          <p:nvPr/>
        </p:nvCxnSpPr>
        <p:spPr>
          <a:xfrm flipH="1" flipV="1">
            <a:off x="1054284" y="4074635"/>
            <a:ext cx="468527" cy="409939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870A7D7-70AA-4238-AB39-BB0BD727FB61}"/>
              </a:ext>
            </a:extLst>
          </p:cNvPr>
          <p:cNvSpPr txBox="1"/>
          <p:nvPr/>
        </p:nvSpPr>
        <p:spPr>
          <a:xfrm>
            <a:off x="117058" y="4417655"/>
            <a:ext cx="115416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Compensation</a:t>
            </a:r>
          </a:p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Solenoid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0CB2784-FB86-4BFE-BF73-225BE8CD6C73}"/>
              </a:ext>
            </a:extLst>
          </p:cNvPr>
          <p:cNvCxnSpPr>
            <a:cxnSpLocks/>
            <a:stCxn id="35" idx="0"/>
          </p:cNvCxnSpPr>
          <p:nvPr/>
        </p:nvCxnSpPr>
        <p:spPr>
          <a:xfrm flipV="1">
            <a:off x="694139" y="3760399"/>
            <a:ext cx="178615" cy="657256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9567A77-959A-48B7-8F07-729FA9C1365B}"/>
              </a:ext>
            </a:extLst>
          </p:cNvPr>
          <p:cNvCxnSpPr>
            <a:cxnSpLocks/>
          </p:cNvCxnSpPr>
          <p:nvPr/>
        </p:nvCxnSpPr>
        <p:spPr>
          <a:xfrm>
            <a:off x="5345717" y="4074635"/>
            <a:ext cx="1798329" cy="542459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D28392B-8023-4124-8E3A-B82F1B5F9D6B}"/>
              </a:ext>
            </a:extLst>
          </p:cNvPr>
          <p:cNvSpPr txBox="1"/>
          <p:nvPr/>
        </p:nvSpPr>
        <p:spPr>
          <a:xfrm>
            <a:off x="849228" y="4946455"/>
            <a:ext cx="48141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design and simulations of temperature,</a:t>
            </a:r>
            <a:br>
              <a:rPr lang="en-US" sz="16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stress, radiation damage and </a:t>
            </a:r>
            <a:br>
              <a:rPr lang="en-US" sz="16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optimization of whole e</a:t>
            </a:r>
            <a:r>
              <a:rPr lang="en-US" sz="1600" baseline="300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6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capture system</a:t>
            </a:r>
            <a:br>
              <a:rPr lang="en-US" sz="16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 to be done / will be continued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078E3D-F604-449E-96E4-424B0D28CA86}"/>
              </a:ext>
            </a:extLst>
          </p:cNvPr>
          <p:cNvSpPr/>
          <p:nvPr/>
        </p:nvSpPr>
        <p:spPr>
          <a:xfrm>
            <a:off x="441832" y="6006645"/>
            <a:ext cx="19287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No E-field in cavities</a:t>
            </a:r>
            <a:endParaRPr lang="en-US" sz="140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9FB9678-BCEA-4148-970B-1B558298EE2E}"/>
              </a:ext>
            </a:extLst>
          </p:cNvPr>
          <p:cNvCxnSpPr>
            <a:cxnSpLocks/>
          </p:cNvCxnSpPr>
          <p:nvPr/>
        </p:nvCxnSpPr>
        <p:spPr>
          <a:xfrm>
            <a:off x="5345717" y="4074635"/>
            <a:ext cx="233448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32BF6B1-9E11-4258-9F37-B529BA6B6858}"/>
              </a:ext>
            </a:extLst>
          </p:cNvPr>
          <p:cNvSpPr/>
          <p:nvPr/>
        </p:nvSpPr>
        <p:spPr>
          <a:xfrm>
            <a:off x="7063408" y="3928863"/>
            <a:ext cx="4926229" cy="542459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28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CF050A7-1627-40AE-981B-1CC36C6DB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776" y="1221098"/>
            <a:ext cx="923600" cy="19305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CA71ECA-C451-4231-95D3-21458971B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131" y="3850454"/>
            <a:ext cx="3786989" cy="22160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C3B9BC7-CC9D-4B70-A5A0-D21D5DD03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74" y="3850454"/>
            <a:ext cx="3789451" cy="22188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F2E99DF-1848-426F-B3AB-851E6ED0EC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6599" y="1212988"/>
            <a:ext cx="3789450" cy="22160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57EB72-2FF1-4326-811A-1578664A9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767" y="1214379"/>
            <a:ext cx="3792923" cy="22160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73014D-5A68-47C5-BD61-24EBC5A90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Spatial Distributions of </a:t>
            </a:r>
            <a:r>
              <a:rPr lang="en-US">
                <a:latin typeface="Arial" panose="020B0604020202020204" pitchFamily="34" charset="0"/>
              </a:rPr>
              <a:t>e</a:t>
            </a:r>
            <a:r>
              <a:rPr lang="en-US" baseline="30000">
                <a:latin typeface="Arial" panose="020B0604020202020204" pitchFamily="34" charset="0"/>
              </a:rPr>
              <a:t>‒</a:t>
            </a:r>
            <a:r>
              <a:rPr lang="en-US"/>
              <a:t>, e</a:t>
            </a:r>
            <a:r>
              <a:rPr lang="en-US" baseline="30000"/>
              <a:t>+</a:t>
            </a:r>
            <a:r>
              <a:rPr lang="en-US"/>
              <a:t>,</a:t>
            </a:r>
            <a:r>
              <a:rPr lang="el-GR"/>
              <a:t> γ</a:t>
            </a:r>
            <a:r>
              <a:rPr lang="en-US"/>
              <a:t> and n. Neutron Energy and Yield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4A6C30-765C-4ED2-A0CC-75F2F5543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</a:t>
            </a:r>
            <a:r>
              <a:rPr lang="en-US" baseline="30000" dirty="0"/>
              <a:t>+</a:t>
            </a:r>
            <a:r>
              <a:rPr lang="en-US" dirty="0"/>
              <a:t>BAF : Status Update, User Board Meeting 2/6/24 (</a:t>
            </a:r>
            <a:r>
              <a:rPr lang="en-US" dirty="0" err="1"/>
              <a:t>J.Grames</a:t>
            </a:r>
            <a:r>
              <a:rPr lang="en-US" dirty="0"/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354BC-4E88-4091-9373-E0068B492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4841F1-878A-4747-8F4A-730022103624}"/>
              </a:ext>
            </a:extLst>
          </p:cNvPr>
          <p:cNvSpPr txBox="1"/>
          <p:nvPr/>
        </p:nvSpPr>
        <p:spPr>
          <a:xfrm>
            <a:off x="1613064" y="866039"/>
            <a:ext cx="1039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Electrons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87590A-D546-454D-BCA1-5802ED5D78CD}"/>
              </a:ext>
            </a:extLst>
          </p:cNvPr>
          <p:cNvSpPr txBox="1"/>
          <p:nvPr/>
        </p:nvSpPr>
        <p:spPr>
          <a:xfrm>
            <a:off x="1613063" y="3531588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D55785-085D-4F8A-853F-7032DA203A7A}"/>
              </a:ext>
            </a:extLst>
          </p:cNvPr>
          <p:cNvSpPr txBox="1"/>
          <p:nvPr/>
        </p:nvSpPr>
        <p:spPr>
          <a:xfrm>
            <a:off x="5591603" y="866039"/>
            <a:ext cx="1039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Positrons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02FACA-02D2-43DE-ABF0-234254FB0E28}"/>
              </a:ext>
            </a:extLst>
          </p:cNvPr>
          <p:cNvSpPr txBox="1"/>
          <p:nvPr/>
        </p:nvSpPr>
        <p:spPr>
          <a:xfrm>
            <a:off x="5543012" y="3531588"/>
            <a:ext cx="1016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Neutrons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47CCD0-3743-4F97-9B2E-1550B300EC7C}"/>
              </a:ext>
            </a:extLst>
          </p:cNvPr>
          <p:cNvGrpSpPr/>
          <p:nvPr/>
        </p:nvGrpSpPr>
        <p:grpSpPr>
          <a:xfrm>
            <a:off x="8418010" y="3511710"/>
            <a:ext cx="3355747" cy="2601728"/>
            <a:chOff x="8474764" y="3511710"/>
            <a:chExt cx="3355747" cy="260172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63FD567-A9CC-4F0A-BC7D-30DFCA897570}"/>
                </a:ext>
              </a:extLst>
            </p:cNvPr>
            <p:cNvSpPr txBox="1"/>
            <p:nvPr/>
          </p:nvSpPr>
          <p:spPr>
            <a:xfrm>
              <a:off x="8921786" y="3511710"/>
              <a:ext cx="28889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Energy Spectrum of Neutrons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9DDFEE-DA0B-4B68-BDCD-94ECC2DFA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74764" y="3834777"/>
              <a:ext cx="3355747" cy="2278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1B63787-DA9F-4429-94CC-724EE8DD22A4}"/>
                    </a:ext>
                  </a:extLst>
                </p:cNvPr>
                <p:cNvSpPr txBox="1"/>
                <p:nvPr/>
              </p:nvSpPr>
              <p:spPr>
                <a:xfrm>
                  <a:off x="9159255" y="4963880"/>
                  <a:ext cx="2121030" cy="3575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𝑌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B44B1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=9.2</m:t>
                      </m:r>
                      <m:r>
                        <a:rPr lang="en-US" sz="1600" b="0" i="1" smtClean="0">
                          <a:solidFill>
                            <a:srgbClr val="B44B1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−3</m:t>
                          </m:r>
                        </m:sup>
                      </m:sSup>
                    </m:oMath>
                  </a14:m>
                  <a:r>
                    <a:rPr lang="en-US" sz="1600">
                      <a:solidFill>
                        <a:srgbClr val="B44B1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b="0" i="1" smtClean="0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1600" i="1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</a:rPr>
                            <m:t>𝑝𝑟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a14:m>
                  <a:endParaRPr lang="en-US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1B63787-DA9F-4429-94CC-724EE8DD22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59255" y="4963880"/>
                  <a:ext cx="2121030" cy="357534"/>
                </a:xfrm>
                <a:prstGeom prst="rect">
                  <a:avLst/>
                </a:prstGeom>
                <a:blipFill>
                  <a:blip r:embed="rId8"/>
                  <a:stretch>
                    <a:fillRect b="-5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BEE6248-C66B-4435-A40F-2498E27EA312}"/>
                </a:ext>
              </a:extLst>
            </p:cNvPr>
            <p:cNvSpPr txBox="1"/>
            <p:nvPr/>
          </p:nvSpPr>
          <p:spPr>
            <a:xfrm>
              <a:off x="9323067" y="4701293"/>
              <a:ext cx="13096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Neutron Yield: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4573D90C-513D-4338-90F1-F27D34CF26B9}"/>
                    </a:ext>
                  </a:extLst>
                </p:cNvPr>
                <p:cNvSpPr/>
                <p:nvPr/>
              </p:nvSpPr>
              <p:spPr>
                <a:xfrm>
                  <a:off x="9323067" y="5253733"/>
                  <a:ext cx="1555747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B44B1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(5</m:t>
                      </m:r>
                      <m:r>
                        <a:rPr lang="en-US" sz="1600" i="1">
                          <a:solidFill>
                            <a:srgbClr val="B44B1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1600" b="0" i="1" smtClean="0">
                          <a:solidFill>
                            <a:srgbClr val="B44B1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7</m:t>
                      </m:r>
                      <m:r>
                        <a:rPr lang="en-US" sz="1600" i="1">
                          <a:solidFill>
                            <a:srgbClr val="B44B1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B44B1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13</m:t>
                          </m:r>
                        </m:sup>
                      </m:sSup>
                    </m:oMath>
                  </a14:m>
                  <a:r>
                    <a:rPr lang="en-US" sz="1600">
                      <a:solidFill>
                        <a:srgbClr val="B44B1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srgbClr val="B44B1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𝑛</m:t>
                      </m:r>
                      <m:r>
                        <a:rPr lang="en-US" sz="1600" b="0" i="1" dirty="0" smtClean="0">
                          <a:solidFill>
                            <a:srgbClr val="B44B1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</m:t>
                      </m:r>
                      <m:r>
                        <a:rPr lang="en-US" sz="1600" b="0" i="1" dirty="0" smtClean="0">
                          <a:solidFill>
                            <a:srgbClr val="B44B1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</m:t>
                      </m:r>
                      <m:r>
                        <a:rPr lang="en-US" sz="1600" b="0" i="1" dirty="0" smtClean="0">
                          <a:solidFill>
                            <a:srgbClr val="B44B1C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4573D90C-513D-4338-90F1-F27D34CF26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23067" y="5253733"/>
                  <a:ext cx="1555747" cy="338554"/>
                </a:xfrm>
                <a:prstGeom prst="rect">
                  <a:avLst/>
                </a:prstGeom>
                <a:blipFill>
                  <a:blip r:embed="rId9"/>
                  <a:stretch>
                    <a:fillRect b="-109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626742D-B04B-40C7-BC6C-57095D109693}"/>
              </a:ext>
            </a:extLst>
          </p:cNvPr>
          <p:cNvSpPr txBox="1"/>
          <p:nvPr/>
        </p:nvSpPr>
        <p:spPr>
          <a:xfrm>
            <a:off x="9202743" y="1678532"/>
            <a:ext cx="2379657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500" dirty="0">
                <a:solidFill>
                  <a:srgbClr val="0000CC"/>
                </a:solidFill>
                <a:latin typeface="Arial"/>
                <a:cs typeface="Arial"/>
              </a:rPr>
              <a:t>We have begun working with the Radiation Control Department on radiation shielding</a:t>
            </a:r>
          </a:p>
        </p:txBody>
      </p:sp>
    </p:spTree>
    <p:extLst>
      <p:ext uri="{BB962C8B-B14F-4D97-AF65-F5344CB8AC3E}">
        <p14:creationId xmlns:p14="http://schemas.microsoft.com/office/powerpoint/2010/main" val="24801198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20407EBAA4744DB3E22E2D5259322A" ma:contentTypeVersion="9" ma:contentTypeDescription="Create a new document." ma:contentTypeScope="" ma:versionID="69908035f3bd213c142e077da7988aba">
  <xsd:schema xmlns:xsd="http://www.w3.org/2001/XMLSchema" xmlns:xs="http://www.w3.org/2001/XMLSchema" xmlns:p="http://schemas.microsoft.com/office/2006/metadata/properties" xmlns:ns2="8d24de50-05d1-4ead-956f-39ed5306b4ae" xmlns:ns3="b3d45c07-3350-48b8-8699-306b33596a2c" targetNamespace="http://schemas.microsoft.com/office/2006/metadata/properties" ma:root="true" ma:fieldsID="b5af0011b505010a6ff2ece94b85d538" ns2:_="" ns3:_="">
    <xsd:import namespace="8d24de50-05d1-4ead-956f-39ed5306b4ae"/>
    <xsd:import namespace="b3d45c07-3350-48b8-8699-306b33596a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24de50-05d1-4ead-956f-39ed5306b4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d45c07-3350-48b8-8699-306b33596a2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E4D0BC-443C-42D3-A322-679232412D1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AD30DDC-902B-43D6-8514-1C9D0557B6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B0E6A3-8BC9-49C6-9E7C-A8DC222D01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24de50-05d1-4ead-956f-39ed5306b4ae"/>
    <ds:schemaRef ds:uri="b3d45c07-3350-48b8-8699-306b33596a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215</TotalTime>
  <Words>2326</Words>
  <Application>Microsoft Office PowerPoint</Application>
  <PresentationFormat>Widescreen</PresentationFormat>
  <Paragraphs>291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Ce+BAF: Status Update</vt:lpstr>
      <vt:lpstr>12 GeV Ce+BAF : Polarized Electron or Polarized Positron Beams</vt:lpstr>
      <vt:lpstr>Turning the LERF into a Positron Injector Facility</vt:lpstr>
      <vt:lpstr>LERF Polarized Positron Injector Concept</vt:lpstr>
      <vt:lpstr>Ce+BAF : delivering three types of beam</vt:lpstr>
      <vt:lpstr>Concept and Challenges of High-Power Target</vt:lpstr>
      <vt:lpstr>Model with Compensation Solenoid and Cavities</vt:lpstr>
      <vt:lpstr>Distribution of Power Deposed by 1 mA @ 120 MeV e‒ Beam</vt:lpstr>
      <vt:lpstr>Spatial Distributions of e‒, e+, γ and n. Neutron Energy and Yield</vt:lpstr>
      <vt:lpstr>CEBAF polarized e- source @ 1 mA? </vt:lpstr>
      <vt:lpstr>CEBAF lifetime improvement with biased anode (GaAs/GaAsP)</vt:lpstr>
      <vt:lpstr>GaAs/GaAsP charge lifetime at milliamp current</vt:lpstr>
      <vt:lpstr>Two weeks @ 1 mA ≈ 1 kC </vt:lpstr>
      <vt:lpstr>Restore LERF 100 kW/10MeV capability</vt:lpstr>
      <vt:lpstr>3 Year e+ R&amp;D plan</vt:lpstr>
      <vt:lpstr>Publications, Projects/Proposals in last year…</vt:lpstr>
      <vt:lpstr>Publications, Projects/Proposals since Last JLAAC Meeting (Continued)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Andriy Ushakov</dc:creator>
  <cp:lastModifiedBy>Joe Grames</cp:lastModifiedBy>
  <cp:revision>47</cp:revision>
  <dcterms:created xsi:type="dcterms:W3CDTF">2023-02-20T01:51:32Z</dcterms:created>
  <dcterms:modified xsi:type="dcterms:W3CDTF">2024-02-07T12:44:02Z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0x010100E520407EBAA4744DB3E22E2D5259322A</vt:lpwstr>
  </property>
</Properties>
</file>