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</p:sldMasterIdLst>
  <p:notesMasterIdLst>
    <p:notesMasterId r:id="rId17"/>
  </p:notesMasterIdLst>
  <p:sldIdLst>
    <p:sldId id="1548" r:id="rId5"/>
    <p:sldId id="5670" r:id="rId6"/>
    <p:sldId id="5680" r:id="rId7"/>
    <p:sldId id="5676" r:id="rId8"/>
    <p:sldId id="5678" r:id="rId9"/>
    <p:sldId id="5681" r:id="rId10"/>
    <p:sldId id="5677" r:id="rId11"/>
    <p:sldId id="5657" r:id="rId12"/>
    <p:sldId id="5679" r:id="rId13"/>
    <p:sldId id="5694" r:id="rId14"/>
    <p:sldId id="5695" r:id="rId15"/>
    <p:sldId id="2766" r:id="rId1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08080"/>
    <a:srgbClr val="3289B9"/>
    <a:srgbClr val="9ADAF6"/>
    <a:srgbClr val="339933"/>
    <a:srgbClr val="3283AA"/>
    <a:srgbClr val="F2F2F2"/>
    <a:srgbClr val="9ECBE1"/>
    <a:srgbClr val="9ED6E1"/>
    <a:srgbClr val="9A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96" autoAdjust="0"/>
  </p:normalViewPr>
  <p:slideViewPr>
    <p:cSldViewPr snapToGrid="0">
      <p:cViewPr varScale="1">
        <p:scale>
          <a:sx n="83" d="100"/>
          <a:sy n="83" d="100"/>
        </p:scale>
        <p:origin x="225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312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Henderson" userId="02f7139a-da64-416e-b91c-3097b2a7c4ea" providerId="ADAL" clId="{21C89582-9C99-4A2D-939A-B19EB54B2A57}"/>
    <pc:docChg chg="custSel addSld delSld modSld sldOrd">
      <pc:chgData name="Stuart Henderson" userId="02f7139a-da64-416e-b91c-3097b2a7c4ea" providerId="ADAL" clId="{21C89582-9C99-4A2D-939A-B19EB54B2A57}" dt="2024-02-05T21:38:45.705" v="154" actId="20577"/>
      <pc:docMkLst>
        <pc:docMk/>
      </pc:docMkLst>
      <pc:sldChg chg="modSp add">
        <pc:chgData name="Stuart Henderson" userId="02f7139a-da64-416e-b91c-3097b2a7c4ea" providerId="ADAL" clId="{21C89582-9C99-4A2D-939A-B19EB54B2A57}" dt="2024-02-05T21:38:45.705" v="154" actId="20577"/>
        <pc:sldMkLst>
          <pc:docMk/>
          <pc:sldMk cId="2368425774" sldId="1548"/>
        </pc:sldMkLst>
        <pc:spChg chg="mod">
          <ac:chgData name="Stuart Henderson" userId="02f7139a-da64-416e-b91c-3097b2a7c4ea" providerId="ADAL" clId="{21C89582-9C99-4A2D-939A-B19EB54B2A57}" dt="2024-02-05T21:29:50.171" v="3" actId="207"/>
          <ac:spMkLst>
            <pc:docMk/>
            <pc:sldMk cId="2368425774" sldId="1548"/>
            <ac:spMk id="3" creationId="{00000000-0000-0000-0000-000000000000}"/>
          </ac:spMkLst>
        </pc:spChg>
        <pc:spChg chg="mod">
          <ac:chgData name="Stuart Henderson" userId="02f7139a-da64-416e-b91c-3097b2a7c4ea" providerId="ADAL" clId="{21C89582-9C99-4A2D-939A-B19EB54B2A57}" dt="2024-02-05T21:38:45.705" v="154" actId="20577"/>
          <ac:spMkLst>
            <pc:docMk/>
            <pc:sldMk cId="2368425774" sldId="1548"/>
            <ac:spMk id="5" creationId="{00000000-0000-0000-0000-000000000000}"/>
          </ac:spMkLst>
        </pc:spChg>
      </pc:sldChg>
      <pc:sldChg chg="del">
        <pc:chgData name="Stuart Henderson" userId="02f7139a-da64-416e-b91c-3097b2a7c4ea" providerId="ADAL" clId="{21C89582-9C99-4A2D-939A-B19EB54B2A57}" dt="2024-02-05T21:32:07.119" v="9" actId="2696"/>
        <pc:sldMkLst>
          <pc:docMk/>
          <pc:sldMk cId="910025031" sldId="5666"/>
        </pc:sldMkLst>
      </pc:sldChg>
      <pc:sldChg chg="ord">
        <pc:chgData name="Stuart Henderson" userId="02f7139a-da64-416e-b91c-3097b2a7c4ea" providerId="ADAL" clId="{21C89582-9C99-4A2D-939A-B19EB54B2A57}" dt="2024-02-05T21:29:42.589" v="2"/>
        <pc:sldMkLst>
          <pc:docMk/>
          <pc:sldMk cId="1865560766" sldId="5670"/>
        </pc:sldMkLst>
      </pc:sldChg>
      <pc:sldChg chg="modSp">
        <pc:chgData name="Stuart Henderson" userId="02f7139a-da64-416e-b91c-3097b2a7c4ea" providerId="ADAL" clId="{21C89582-9C99-4A2D-939A-B19EB54B2A57}" dt="2024-02-05T21:29:34.883" v="1" actId="27636"/>
        <pc:sldMkLst>
          <pc:docMk/>
          <pc:sldMk cId="3734095415" sldId="5677"/>
        </pc:sldMkLst>
        <pc:spChg chg="mod">
          <ac:chgData name="Stuart Henderson" userId="02f7139a-da64-416e-b91c-3097b2a7c4ea" providerId="ADAL" clId="{21C89582-9C99-4A2D-939A-B19EB54B2A57}" dt="2024-02-05T21:29:34.883" v="1" actId="27636"/>
          <ac:spMkLst>
            <pc:docMk/>
            <pc:sldMk cId="3734095415" sldId="5677"/>
            <ac:spMk id="8" creationId="{E680317A-84F2-41C2-A9FF-6FFCF0DAF3C1}"/>
          </ac:spMkLst>
        </pc:spChg>
      </pc:sldChg>
      <pc:sldChg chg="modSp add">
        <pc:chgData name="Stuart Henderson" userId="02f7139a-da64-416e-b91c-3097b2a7c4ea" providerId="ADAL" clId="{21C89582-9C99-4A2D-939A-B19EB54B2A57}" dt="2024-02-05T21:37:57.968" v="106" actId="20577"/>
        <pc:sldMkLst>
          <pc:docMk/>
          <pc:sldMk cId="152757888" sldId="5678"/>
        </pc:sldMkLst>
        <pc:spChg chg="mod">
          <ac:chgData name="Stuart Henderson" userId="02f7139a-da64-416e-b91c-3097b2a7c4ea" providerId="ADAL" clId="{21C89582-9C99-4A2D-939A-B19EB54B2A57}" dt="2024-02-05T21:37:57.968" v="106" actId="20577"/>
          <ac:spMkLst>
            <pc:docMk/>
            <pc:sldMk cId="152757888" sldId="5678"/>
            <ac:spMk id="9" creationId="{5A841D8A-D577-40E6-A8E1-19A40F2F08F6}"/>
          </ac:spMkLst>
        </pc:spChg>
      </pc:sldChg>
      <pc:sldChg chg="add del">
        <pc:chgData name="Stuart Henderson" userId="02f7139a-da64-416e-b91c-3097b2a7c4ea" providerId="ADAL" clId="{21C89582-9C99-4A2D-939A-B19EB54B2A57}" dt="2024-02-05T21:31:32.722" v="7"/>
        <pc:sldMkLst>
          <pc:docMk/>
          <pc:sldMk cId="65457994" sldId="5680"/>
        </pc:sldMkLst>
      </pc:sldChg>
      <pc:sldChg chg="add del">
        <pc:chgData name="Stuart Henderson" userId="02f7139a-da64-416e-b91c-3097b2a7c4ea" providerId="ADAL" clId="{21C89582-9C99-4A2D-939A-B19EB54B2A57}" dt="2024-02-05T21:31:04.530" v="5"/>
        <pc:sldMkLst>
          <pc:docMk/>
          <pc:sldMk cId="616410373" sldId="5680"/>
        </pc:sldMkLst>
      </pc:sldChg>
      <pc:sldChg chg="modSp add">
        <pc:chgData name="Stuart Henderson" userId="02f7139a-da64-416e-b91c-3097b2a7c4ea" providerId="ADAL" clId="{21C89582-9C99-4A2D-939A-B19EB54B2A57}" dt="2024-02-05T21:36:12.291" v="25" actId="403"/>
        <pc:sldMkLst>
          <pc:docMk/>
          <pc:sldMk cId="4148732531" sldId="5680"/>
        </pc:sldMkLst>
        <pc:spChg chg="mod">
          <ac:chgData name="Stuart Henderson" userId="02f7139a-da64-416e-b91c-3097b2a7c4ea" providerId="ADAL" clId="{21C89582-9C99-4A2D-939A-B19EB54B2A57}" dt="2024-02-05T21:36:12.291" v="25" actId="403"/>
          <ac:spMkLst>
            <pc:docMk/>
            <pc:sldMk cId="4148732531" sldId="5680"/>
            <ac:spMk id="2" creationId="{00000000-0000-0000-0000-000000000000}"/>
          </ac:spMkLst>
        </pc:spChg>
        <pc:spChg chg="mod">
          <ac:chgData name="Stuart Henderson" userId="02f7139a-da64-416e-b91c-3097b2a7c4ea" providerId="ADAL" clId="{21C89582-9C99-4A2D-939A-B19EB54B2A57}" dt="2024-02-05T21:32:52.437" v="22" actId="108"/>
          <ac:spMkLst>
            <pc:docMk/>
            <pc:sldMk cId="4148732531" sldId="5680"/>
            <ac:spMk id="18" creationId="{995A9296-20C0-41B2-8E68-0D39901BEB76}"/>
          </ac:spMkLst>
        </pc:spChg>
      </pc:sldChg>
      <pc:sldChg chg="modSp add">
        <pc:chgData name="Stuart Henderson" userId="02f7139a-da64-416e-b91c-3097b2a7c4ea" providerId="ADAL" clId="{21C89582-9C99-4A2D-939A-B19EB54B2A57}" dt="2024-02-05T21:38:12.385" v="123" actId="20577"/>
        <pc:sldMkLst>
          <pc:docMk/>
          <pc:sldMk cId="2638581937" sldId="5681"/>
        </pc:sldMkLst>
        <pc:spChg chg="mod">
          <ac:chgData name="Stuart Henderson" userId="02f7139a-da64-416e-b91c-3097b2a7c4ea" providerId="ADAL" clId="{21C89582-9C99-4A2D-939A-B19EB54B2A57}" dt="2024-02-05T21:38:12.385" v="123" actId="20577"/>
          <ac:spMkLst>
            <pc:docMk/>
            <pc:sldMk cId="2638581937" sldId="5681"/>
            <ac:spMk id="5" creationId="{97018885-DC04-4B9D-B363-37B745D94F50}"/>
          </ac:spMkLst>
        </pc:spChg>
      </pc:sldChg>
      <pc:sldChg chg="modSp add">
        <pc:chgData name="Stuart Henderson" userId="02f7139a-da64-416e-b91c-3097b2a7c4ea" providerId="ADAL" clId="{21C89582-9C99-4A2D-939A-B19EB54B2A57}" dt="2024-02-05T21:36:59.644" v="56" actId="20577"/>
        <pc:sldMkLst>
          <pc:docMk/>
          <pc:sldMk cId="959862022" sldId="5694"/>
        </pc:sldMkLst>
        <pc:spChg chg="mod">
          <ac:chgData name="Stuart Henderson" userId="02f7139a-da64-416e-b91c-3097b2a7c4ea" providerId="ADAL" clId="{21C89582-9C99-4A2D-939A-B19EB54B2A57}" dt="2024-02-05T21:36:59.644" v="56" actId="20577"/>
          <ac:spMkLst>
            <pc:docMk/>
            <pc:sldMk cId="959862022" sldId="5694"/>
            <ac:spMk id="5" creationId="{722E4694-4535-4F67-8307-2EE5549821E4}"/>
          </ac:spMkLst>
        </pc:spChg>
      </pc:sldChg>
      <pc:sldChg chg="modSp add">
        <pc:chgData name="Stuart Henderson" userId="02f7139a-da64-416e-b91c-3097b2a7c4ea" providerId="ADAL" clId="{21C89582-9C99-4A2D-939A-B19EB54B2A57}" dt="2024-02-05T21:37:16.230" v="87" actId="20577"/>
        <pc:sldMkLst>
          <pc:docMk/>
          <pc:sldMk cId="27995526" sldId="5695"/>
        </pc:sldMkLst>
        <pc:spChg chg="mod">
          <ac:chgData name="Stuart Henderson" userId="02f7139a-da64-416e-b91c-3097b2a7c4ea" providerId="ADAL" clId="{21C89582-9C99-4A2D-939A-B19EB54B2A57}" dt="2024-02-05T21:37:16.230" v="87" actId="20577"/>
          <ac:spMkLst>
            <pc:docMk/>
            <pc:sldMk cId="27995526" sldId="5695"/>
            <ac:spMk id="14" creationId="{D8FF3BE6-E728-4C18-B01D-112DABF0E07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1459891666084111E-2"/>
          <c:y val="4.7890508111871948E-2"/>
          <c:w val="0.88995522805412031"/>
          <c:h val="0.831978603446438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 data'!$C$6</c:f>
              <c:strCache>
                <c:ptCount val="1"/>
                <c:pt idx="0">
                  <c:v>Weeks of Operations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'chart data'!$B$7:$B$35</c:f>
              <c:strCache>
                <c:ptCount val="29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  <c:pt idx="13">
                  <c:v>FY14</c:v>
                </c:pt>
                <c:pt idx="14">
                  <c:v>FY15</c:v>
                </c:pt>
                <c:pt idx="15">
                  <c:v>FY16</c:v>
                </c:pt>
                <c:pt idx="16">
                  <c:v>FY17</c:v>
                </c:pt>
                <c:pt idx="17">
                  <c:v>FY18</c:v>
                </c:pt>
                <c:pt idx="18">
                  <c:v>FY19</c:v>
                </c:pt>
                <c:pt idx="19">
                  <c:v>FY20</c:v>
                </c:pt>
                <c:pt idx="20">
                  <c:v>FY21</c:v>
                </c:pt>
                <c:pt idx="21">
                  <c:v>FY22</c:v>
                </c:pt>
                <c:pt idx="22">
                  <c:v>FY23</c:v>
                </c:pt>
                <c:pt idx="23">
                  <c:v>FY24</c:v>
                </c:pt>
                <c:pt idx="24">
                  <c:v>FY25</c:v>
                </c:pt>
                <c:pt idx="25">
                  <c:v>FY26</c:v>
                </c:pt>
                <c:pt idx="26">
                  <c:v>FY27</c:v>
                </c:pt>
                <c:pt idx="27">
                  <c:v>FY28</c:v>
                </c:pt>
                <c:pt idx="28">
                  <c:v>FY29</c:v>
                </c:pt>
              </c:strCache>
            </c:strRef>
          </c:cat>
          <c:val>
            <c:numRef>
              <c:f>'chart data'!$C$7:$C$35</c:f>
              <c:numCache>
                <c:formatCode>General</c:formatCode>
                <c:ptCount val="29"/>
                <c:pt idx="0">
                  <c:v>37.5</c:v>
                </c:pt>
                <c:pt idx="1">
                  <c:v>32.700000000000003</c:v>
                </c:pt>
                <c:pt idx="2">
                  <c:v>37.5</c:v>
                </c:pt>
                <c:pt idx="3" formatCode="0.00">
                  <c:v>40.982143000000001</c:v>
                </c:pt>
                <c:pt idx="4" formatCode="0.00">
                  <c:v>42.488095000000001</c:v>
                </c:pt>
                <c:pt idx="5" formatCode="0.00">
                  <c:v>35.422618999999997</c:v>
                </c:pt>
                <c:pt idx="6" formatCode="0.00">
                  <c:v>36</c:v>
                </c:pt>
                <c:pt idx="7" formatCode="0.00">
                  <c:v>25.327380999999999</c:v>
                </c:pt>
                <c:pt idx="8" formatCode="0.00">
                  <c:v>33.297618999999997</c:v>
                </c:pt>
                <c:pt idx="9" formatCode="0.00">
                  <c:v>35.5</c:v>
                </c:pt>
                <c:pt idx="10" formatCode="0.00">
                  <c:v>29.916667</c:v>
                </c:pt>
                <c:pt idx="11" formatCode="0.00">
                  <c:v>26.6</c:v>
                </c:pt>
                <c:pt idx="12" formatCode="0.00">
                  <c:v>0</c:v>
                </c:pt>
                <c:pt idx="13" formatCode="0.00">
                  <c:v>20</c:v>
                </c:pt>
                <c:pt idx="14" formatCode="0.00">
                  <c:v>18</c:v>
                </c:pt>
                <c:pt idx="15" formatCode="0.00">
                  <c:v>16</c:v>
                </c:pt>
                <c:pt idx="16" formatCode="0.00">
                  <c:v>16</c:v>
                </c:pt>
                <c:pt idx="17" formatCode="0.00">
                  <c:v>19</c:v>
                </c:pt>
                <c:pt idx="18">
                  <c:v>32</c:v>
                </c:pt>
                <c:pt idx="19">
                  <c:v>22.5</c:v>
                </c:pt>
                <c:pt idx="20">
                  <c:v>6.5</c:v>
                </c:pt>
                <c:pt idx="21">
                  <c:v>33</c:v>
                </c:pt>
                <c:pt idx="22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B-4F3F-AE7D-120958271BAC}"/>
            </c:ext>
          </c:extLst>
        </c:ser>
        <c:ser>
          <c:idx val="2"/>
          <c:order val="1"/>
          <c:tx>
            <c:strRef>
              <c:f>'chart data'!$E$6</c:f>
              <c:strCache>
                <c:ptCount val="1"/>
                <c:pt idx="0">
                  <c:v>Plan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'chart data'!$B$7:$B$35</c:f>
              <c:strCache>
                <c:ptCount val="29"/>
                <c:pt idx="0">
                  <c:v>FY01</c:v>
                </c:pt>
                <c:pt idx="1">
                  <c:v>FY02</c:v>
                </c:pt>
                <c:pt idx="2">
                  <c:v>FY03</c:v>
                </c:pt>
                <c:pt idx="3">
                  <c:v>FY04</c:v>
                </c:pt>
                <c:pt idx="4">
                  <c:v>FY05</c:v>
                </c:pt>
                <c:pt idx="5">
                  <c:v>FY06</c:v>
                </c:pt>
                <c:pt idx="6">
                  <c:v>FY07</c:v>
                </c:pt>
                <c:pt idx="7">
                  <c:v>FY08</c:v>
                </c:pt>
                <c:pt idx="8">
                  <c:v>FY09</c:v>
                </c:pt>
                <c:pt idx="9">
                  <c:v>FY10</c:v>
                </c:pt>
                <c:pt idx="10">
                  <c:v>FY11</c:v>
                </c:pt>
                <c:pt idx="11">
                  <c:v>FY12</c:v>
                </c:pt>
                <c:pt idx="12">
                  <c:v>FY13</c:v>
                </c:pt>
                <c:pt idx="13">
                  <c:v>FY14</c:v>
                </c:pt>
                <c:pt idx="14">
                  <c:v>FY15</c:v>
                </c:pt>
                <c:pt idx="15">
                  <c:v>FY16</c:v>
                </c:pt>
                <c:pt idx="16">
                  <c:v>FY17</c:v>
                </c:pt>
                <c:pt idx="17">
                  <c:v>FY18</c:v>
                </c:pt>
                <c:pt idx="18">
                  <c:v>FY19</c:v>
                </c:pt>
                <c:pt idx="19">
                  <c:v>FY20</c:v>
                </c:pt>
                <c:pt idx="20">
                  <c:v>FY21</c:v>
                </c:pt>
                <c:pt idx="21">
                  <c:v>FY22</c:v>
                </c:pt>
                <c:pt idx="22">
                  <c:v>FY23</c:v>
                </c:pt>
                <c:pt idx="23">
                  <c:v>FY24</c:v>
                </c:pt>
                <c:pt idx="24">
                  <c:v>FY25</c:v>
                </c:pt>
                <c:pt idx="25">
                  <c:v>FY26</c:v>
                </c:pt>
                <c:pt idx="26">
                  <c:v>FY27</c:v>
                </c:pt>
                <c:pt idx="27">
                  <c:v>FY28</c:v>
                </c:pt>
                <c:pt idx="28">
                  <c:v>FY29</c:v>
                </c:pt>
              </c:strCache>
            </c:strRef>
          </c:cat>
          <c:val>
            <c:numRef>
              <c:f>'chart data'!$E$7:$E$35</c:f>
              <c:numCache>
                <c:formatCode>General</c:formatCode>
                <c:ptCount val="29"/>
                <c:pt idx="23">
                  <c:v>34</c:v>
                </c:pt>
                <c:pt idx="24">
                  <c:v>34</c:v>
                </c:pt>
                <c:pt idx="25">
                  <c:v>34</c:v>
                </c:pt>
                <c:pt idx="26">
                  <c:v>34</c:v>
                </c:pt>
                <c:pt idx="27">
                  <c:v>34</c:v>
                </c:pt>
                <c:pt idx="28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BB-4F3F-AE7D-120958271B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78"/>
        <c:axId val="48986368"/>
        <c:axId val="48996352"/>
        <c:extLst>
          <c:ext xmlns:c15="http://schemas.microsoft.com/office/drawing/2012/chart" uri="{02D57815-91ED-43cb-92C2-25804820EDAC}">
            <c15:filteredBarSeries>
              <c15:ser>
                <c:idx val="1"/>
                <c:order val="2"/>
                <c:tx>
                  <c:strRef>
                    <c:extLst>
                      <c:ext uri="{02D57815-91ED-43cb-92C2-25804820EDAC}">
                        <c15:formulaRef>
                          <c15:sqref>'chart data'!$D$6</c15:sqref>
                        </c15:formulaRef>
                      </c:ext>
                    </c:extLst>
                    <c:strCache>
                      <c:ptCount val="1"/>
                      <c:pt idx="0">
                        <c:v>Current</c:v>
                      </c:pt>
                    </c:strCache>
                  </c:strRef>
                </c:tx>
                <c:spPr>
                  <a:solidFill>
                    <a:srgbClr val="9933FF"/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c:spPr>
                <c:invertIfNegative val="0"/>
                <c:dPt>
                  <c:idx val="15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2-53BB-4F3F-AE7D-120958271BAC}"/>
                    </c:ext>
                  </c:extLst>
                </c:dPt>
                <c:dPt>
                  <c:idx val="18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3-53BB-4F3F-AE7D-120958271BAC}"/>
                    </c:ext>
                  </c:extLst>
                </c:dPt>
                <c:dPt>
                  <c:idx val="20"/>
                  <c:invertIfNegative val="0"/>
                  <c:bubble3D val="0"/>
                  <c:extLst>
                    <c:ext xmlns:c16="http://schemas.microsoft.com/office/drawing/2014/chart" uri="{C3380CC4-5D6E-409C-BE32-E72D297353CC}">
                      <c16:uniqueId val="{00000004-53BB-4F3F-AE7D-120958271BAC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'chart data'!$B$7:$B$35</c15:sqref>
                        </c15:formulaRef>
                      </c:ext>
                    </c:extLst>
                    <c:strCache>
                      <c:ptCount val="29"/>
                      <c:pt idx="0">
                        <c:v>FY01</c:v>
                      </c:pt>
                      <c:pt idx="1">
                        <c:v>FY02</c:v>
                      </c:pt>
                      <c:pt idx="2">
                        <c:v>FY03</c:v>
                      </c:pt>
                      <c:pt idx="3">
                        <c:v>FY04</c:v>
                      </c:pt>
                      <c:pt idx="4">
                        <c:v>FY05</c:v>
                      </c:pt>
                      <c:pt idx="5">
                        <c:v>FY06</c:v>
                      </c:pt>
                      <c:pt idx="6">
                        <c:v>FY07</c:v>
                      </c:pt>
                      <c:pt idx="7">
                        <c:v>FY08</c:v>
                      </c:pt>
                      <c:pt idx="8">
                        <c:v>FY09</c:v>
                      </c:pt>
                      <c:pt idx="9">
                        <c:v>FY10</c:v>
                      </c:pt>
                      <c:pt idx="10">
                        <c:v>FY11</c:v>
                      </c:pt>
                      <c:pt idx="11">
                        <c:v>FY12</c:v>
                      </c:pt>
                      <c:pt idx="12">
                        <c:v>FY13</c:v>
                      </c:pt>
                      <c:pt idx="13">
                        <c:v>FY14</c:v>
                      </c:pt>
                      <c:pt idx="14">
                        <c:v>FY15</c:v>
                      </c:pt>
                      <c:pt idx="15">
                        <c:v>FY16</c:v>
                      </c:pt>
                      <c:pt idx="16">
                        <c:v>FY17</c:v>
                      </c:pt>
                      <c:pt idx="17">
                        <c:v>FY18</c:v>
                      </c:pt>
                      <c:pt idx="18">
                        <c:v>FY19</c:v>
                      </c:pt>
                      <c:pt idx="19">
                        <c:v>FY20</c:v>
                      </c:pt>
                      <c:pt idx="20">
                        <c:v>FY21</c:v>
                      </c:pt>
                      <c:pt idx="21">
                        <c:v>FY22</c:v>
                      </c:pt>
                      <c:pt idx="22">
                        <c:v>FY23</c:v>
                      </c:pt>
                      <c:pt idx="23">
                        <c:v>FY24</c:v>
                      </c:pt>
                      <c:pt idx="24">
                        <c:v>FY25</c:v>
                      </c:pt>
                      <c:pt idx="25">
                        <c:v>FY26</c:v>
                      </c:pt>
                      <c:pt idx="26">
                        <c:v>FY27</c:v>
                      </c:pt>
                      <c:pt idx="27">
                        <c:v>FY28</c:v>
                      </c:pt>
                      <c:pt idx="28">
                        <c:v>FY29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'chart data'!$D$7:$D$34</c15:sqref>
                        </c15:formulaRef>
                      </c:ext>
                    </c:extLst>
                    <c:numCache>
                      <c:formatCode>General</c:formatCode>
                      <c:ptCount val="28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53BB-4F3F-AE7D-120958271BAC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data'!$F$6</c15:sqref>
                        </c15:formulaRef>
                      </c:ext>
                    </c:extLst>
                    <c:strCache>
                      <c:ptCount val="1"/>
                      <c:pt idx="0">
                        <c:v>Scenario 1</c:v>
                      </c:pt>
                    </c:strCache>
                  </c:strRef>
                </c:tx>
                <c:spPr>
                  <a:solidFill>
                    <a:srgbClr val="33CC33"/>
                  </a:solidFill>
                  <a:scene3d>
                    <a:camera prst="orthographicFront"/>
                    <a:lightRig rig="threePt" dir="t"/>
                  </a:scene3d>
                  <a:sp3d>
                    <a:bevelT/>
                  </a:sp3d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data'!$B$7:$B$35</c15:sqref>
                        </c15:formulaRef>
                      </c:ext>
                    </c:extLst>
                    <c:strCache>
                      <c:ptCount val="29"/>
                      <c:pt idx="0">
                        <c:v>FY01</c:v>
                      </c:pt>
                      <c:pt idx="1">
                        <c:v>FY02</c:v>
                      </c:pt>
                      <c:pt idx="2">
                        <c:v>FY03</c:v>
                      </c:pt>
                      <c:pt idx="3">
                        <c:v>FY04</c:v>
                      </c:pt>
                      <c:pt idx="4">
                        <c:v>FY05</c:v>
                      </c:pt>
                      <c:pt idx="5">
                        <c:v>FY06</c:v>
                      </c:pt>
                      <c:pt idx="6">
                        <c:v>FY07</c:v>
                      </c:pt>
                      <c:pt idx="7">
                        <c:v>FY08</c:v>
                      </c:pt>
                      <c:pt idx="8">
                        <c:v>FY09</c:v>
                      </c:pt>
                      <c:pt idx="9">
                        <c:v>FY10</c:v>
                      </c:pt>
                      <c:pt idx="10">
                        <c:v>FY11</c:v>
                      </c:pt>
                      <c:pt idx="11">
                        <c:v>FY12</c:v>
                      </c:pt>
                      <c:pt idx="12">
                        <c:v>FY13</c:v>
                      </c:pt>
                      <c:pt idx="13">
                        <c:v>FY14</c:v>
                      </c:pt>
                      <c:pt idx="14">
                        <c:v>FY15</c:v>
                      </c:pt>
                      <c:pt idx="15">
                        <c:v>FY16</c:v>
                      </c:pt>
                      <c:pt idx="16">
                        <c:v>FY17</c:v>
                      </c:pt>
                      <c:pt idx="17">
                        <c:v>FY18</c:v>
                      </c:pt>
                      <c:pt idx="18">
                        <c:v>FY19</c:v>
                      </c:pt>
                      <c:pt idx="19">
                        <c:v>FY20</c:v>
                      </c:pt>
                      <c:pt idx="20">
                        <c:v>FY21</c:v>
                      </c:pt>
                      <c:pt idx="21">
                        <c:v>FY22</c:v>
                      </c:pt>
                      <c:pt idx="22">
                        <c:v>FY23</c:v>
                      </c:pt>
                      <c:pt idx="23">
                        <c:v>FY24</c:v>
                      </c:pt>
                      <c:pt idx="24">
                        <c:v>FY25</c:v>
                      </c:pt>
                      <c:pt idx="25">
                        <c:v>FY26</c:v>
                      </c:pt>
                      <c:pt idx="26">
                        <c:v>FY27</c:v>
                      </c:pt>
                      <c:pt idx="27">
                        <c:v>FY28</c:v>
                      </c:pt>
                      <c:pt idx="28">
                        <c:v>FY29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'chart data'!$F$7:$F$35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23">
                        <c:v>34</c:v>
                      </c:pt>
                      <c:pt idx="24">
                        <c:v>34</c:v>
                      </c:pt>
                      <c:pt idx="25">
                        <c:v>34</c:v>
                      </c:pt>
                      <c:pt idx="26">
                        <c:v>34</c:v>
                      </c:pt>
                      <c:pt idx="27">
                        <c:v>34</c:v>
                      </c:pt>
                      <c:pt idx="28">
                        <c:v>34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3BB-4F3F-AE7D-120958271BAC}"/>
                  </c:ext>
                </c:extLst>
              </c15:ser>
            </c15:filteredBarSeries>
          </c:ext>
        </c:extLst>
      </c:barChart>
      <c:catAx>
        <c:axId val="48986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8996352"/>
        <c:crosses val="autoZero"/>
        <c:auto val="1"/>
        <c:lblAlgn val="ctr"/>
        <c:lblOffset val="100"/>
        <c:noMultiLvlLbl val="0"/>
      </c:catAx>
      <c:valAx>
        <c:axId val="4899635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400" b="1">
                    <a:latin typeface="Arial" panose="020B0604020202020204" pitchFamily="34" charset="0"/>
                    <a:cs typeface="Arial" panose="020B0604020202020204" pitchFamily="34" charset="0"/>
                  </a:rPr>
                  <a:t># Weeks</a:t>
                </a:r>
              </a:p>
            </c:rich>
          </c:tx>
          <c:layout>
            <c:manualLayout>
              <c:xMode val="edge"/>
              <c:yMode val="edge"/>
              <c:x val="1.1735428461532686E-2"/>
              <c:y val="0.41753554886958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8986368"/>
        <c:crosses val="autoZero"/>
        <c:crossBetween val="between"/>
      </c:valAx>
      <c:spPr>
        <a:gradFill>
          <a:gsLst>
            <a:gs pos="0">
              <a:sysClr val="window" lastClr="FFFFFF"/>
            </a:gs>
            <a:gs pos="50000">
              <a:srgbClr val="5B9BD5">
                <a:tint val="44500"/>
                <a:satMod val="160000"/>
              </a:srgbClr>
            </a:gs>
            <a:gs pos="100000">
              <a:srgbClr val="5B9BD5">
                <a:tint val="23500"/>
                <a:satMod val="160000"/>
              </a:srgbClr>
            </a:gs>
          </a:gsLst>
          <a:lin ang="5400000" scaled="0"/>
        </a:gradFill>
      </c:spPr>
    </c:plotArea>
    <c:legend>
      <c:legendPos val="b"/>
      <c:layout>
        <c:manualLayout>
          <c:xMode val="edge"/>
          <c:yMode val="edge"/>
          <c:x val="0.28009104794104128"/>
          <c:y val="6.3553188998887997E-2"/>
          <c:w val="0.71725925678781677"/>
          <c:h val="6.6902309381138683E-2"/>
        </c:manualLayout>
      </c:layout>
      <c:overlay val="0"/>
      <c:txPr>
        <a:bodyPr/>
        <a:lstStyle/>
        <a:p>
          <a:pPr>
            <a:defRPr sz="1200" b="1"/>
          </a:pPr>
          <a:endParaRPr lang="en-US"/>
        </a:p>
      </c:txPr>
    </c:legend>
    <c:plotVisOnly val="1"/>
    <c:dispBlanksAs val="gap"/>
    <c:showDLblsOverMax val="0"/>
  </c:chart>
  <c:spPr>
    <a:gradFill>
      <a:gsLst>
        <a:gs pos="0">
          <a:sysClr val="window" lastClr="FFFFFF"/>
        </a:gs>
        <a:gs pos="60000">
          <a:srgbClr val="5B9BD5">
            <a:tint val="44500"/>
            <a:satMod val="160000"/>
          </a:srgbClr>
        </a:gs>
        <a:gs pos="100000">
          <a:srgbClr val="5B9BD5">
            <a:tint val="23500"/>
            <a:satMod val="160000"/>
          </a:srgbClr>
        </a:gs>
      </a:gsLst>
      <a:lin ang="5400000" scaled="0"/>
    </a:gra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000000"/>
                </a:solidFill>
              </a:rPr>
              <a:t>Headcount</a:t>
            </a:r>
            <a:r>
              <a:rPr lang="en-US" baseline="0" dirty="0">
                <a:solidFill>
                  <a:srgbClr val="000000"/>
                </a:solidFill>
              </a:rPr>
              <a:t>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baseline="0" dirty="0">
                <a:solidFill>
                  <a:srgbClr val="000000"/>
                </a:solidFill>
              </a:rPr>
              <a:t>FY18 – Present</a:t>
            </a:r>
            <a:endParaRPr lang="en-US" sz="1200" dirty="0">
              <a:solidFill>
                <a:srgbClr val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Sheet1!$E$1</c:f>
              <c:strCache>
                <c:ptCount val="1"/>
                <c:pt idx="0">
                  <c:v>Headcount</c:v>
                </c:pt>
              </c:strCache>
            </c:strRef>
          </c:tx>
          <c:spPr>
            <a:solidFill>
              <a:srgbClr val="108CE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Sheet1!$E$2:$E$8</c:f>
              <c:numCache>
                <c:formatCode>General</c:formatCode>
                <c:ptCount val="7"/>
                <c:pt idx="0">
                  <c:v>703</c:v>
                </c:pt>
                <c:pt idx="1">
                  <c:v>728</c:v>
                </c:pt>
                <c:pt idx="2">
                  <c:v>757</c:v>
                </c:pt>
                <c:pt idx="3">
                  <c:v>774</c:v>
                </c:pt>
                <c:pt idx="4">
                  <c:v>810</c:v>
                </c:pt>
                <c:pt idx="5">
                  <c:v>888</c:v>
                </c:pt>
                <c:pt idx="6">
                  <c:v>915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58-4AC0-B868-80F80266F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73844672"/>
        <c:axId val="373843688"/>
      </c:barChart>
      <c:catAx>
        <c:axId val="37384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843688"/>
        <c:crosses val="autoZero"/>
        <c:auto val="1"/>
        <c:lblAlgn val="ctr"/>
        <c:lblOffset val="100"/>
        <c:noMultiLvlLbl val="0"/>
      </c:catAx>
      <c:valAx>
        <c:axId val="373843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384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1" y="1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300"/>
            </a:lvl1pPr>
          </a:lstStyle>
          <a:p>
            <a:fld id="{AF8F3527-BB28-884B-A511-C22C3DCF5453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9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1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3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4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2762">
              <a:defRPr/>
            </a:pPr>
            <a:fld id="{FBBF1341-3AFE-B447-A831-9671D6A7009B}" type="slidenum">
              <a:rPr lang="en-US" sz="1200">
                <a:solidFill>
                  <a:prstClr val="black"/>
                </a:solidFill>
                <a:latin typeface="Calibri" panose="020F0502020204030204"/>
              </a:rPr>
              <a:pPr defTabSz="882762">
                <a:defRPr/>
              </a:pPr>
              <a:t>3</a:t>
            </a:fld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3123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2013" y="1265238"/>
            <a:ext cx="6062662" cy="3409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18939">
              <a:defRPr/>
            </a:pPr>
            <a:fld id="{6444634A-01E5-4FED-8407-CA857BFC3AD9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1018939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16168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DCA6EBC-DEE6-4FE3-B9F0-AB1B054DF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7D90D4C-DD66-4FB9-9C3B-C3A77B471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6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32E43F-2E0F-434F-85D2-D292A17E3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8D335B-C7B4-4CC4-BE7C-26FD2B7C0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97307-4A2E-854E-A836-0925EB70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B9749-CC69-364E-85F6-88FA5A0DA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1522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676C088-6416-CE40-BE4E-D14369D86C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8472" y="1862696"/>
            <a:ext cx="226454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B9FE25-AB30-5341-A1BE-68BA0FFE2A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51768" y="1862696"/>
            <a:ext cx="2161879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159645C-0DC5-4344-8998-959D2ECC32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8473" y="4122565"/>
            <a:ext cx="2264547" cy="200497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93FCDA5-14B9-7144-83E8-C919266689E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51770" y="4100408"/>
            <a:ext cx="2161877" cy="20271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253560-C5F8-41BC-9E69-74F288CB8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A10311-4C7E-4B93-A2E5-6D447D14D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3594"/>
            <a:ext cx="3200400" cy="275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4356-C6E1-6547-B5B5-FAD5EF73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08157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5039F0-6481-404B-A69C-2FF3DF9DDF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E0B2CD3-EFE8-4E41-A2DD-FA26ECB303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34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F977AE6-327A-D144-B49C-3644C0CF54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10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C905DD-627C-FB43-AC9B-8385FE26A6C0}"/>
              </a:ext>
            </a:extLst>
          </p:cNvPr>
          <p:cNvCxnSpPr/>
          <p:nvPr userDrawn="1"/>
        </p:nvCxnSpPr>
        <p:spPr>
          <a:xfrm>
            <a:off x="42630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B9A2D-9A24-AE43-B223-3F00D051C6CC}"/>
              </a:ext>
            </a:extLst>
          </p:cNvPr>
          <p:cNvCxnSpPr/>
          <p:nvPr userDrawn="1"/>
        </p:nvCxnSpPr>
        <p:spPr>
          <a:xfrm>
            <a:off x="79206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EBB5B9C4-466F-49A2-9467-2ACEE629F0DE}"/>
              </a:ext>
            </a:extLst>
          </p:cNvPr>
          <p:cNvSpPr txBox="1">
            <a:spLocks/>
          </p:cNvSpPr>
          <p:nvPr userDrawn="1"/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" panose="020B05030202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b="0" i="1">
                <a:solidFill>
                  <a:schemeClr val="tx1">
                    <a:lumMod val="75000"/>
                  </a:schemeClr>
                </a:solidFill>
              </a:rPr>
              <a:t>TJNAF Annual Laboratory Plan 6/10/2021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97BB6D8-4DEF-4CFB-850E-E8AD61EC6397}"/>
              </a:ext>
            </a:extLst>
          </p:cNvPr>
          <p:cNvSpPr txBox="1">
            <a:spLocks/>
          </p:cNvSpPr>
          <p:nvPr userDrawn="1"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venir" panose="020B05030202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00" i="1" smtClean="0">
                <a:solidFill>
                  <a:schemeClr val="tx1">
                    <a:lumMod val="75000"/>
                  </a:schemeClr>
                </a:solidFill>
              </a:rPr>
              <a:pPr/>
              <a:t>‹#›</a:t>
            </a:fld>
            <a:endParaRPr lang="en-US" sz="1000" i="1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025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9786"/>
            <a:ext cx="495300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0801" y="1289786"/>
            <a:ext cx="4953000" cy="46655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9" y="1160585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154616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ADB1E97-0188-4847-84E2-53222E12B3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152F4F-A4F8-4DD1-8677-95A4C324A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BD488C6-883D-4E38-ABB2-D371909D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E9A168-9968-4C9E-8E25-B47C1A9BB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98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7B63-018D-F244-937B-157516A7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020904" cy="823912"/>
          </a:xfrm>
        </p:spPr>
        <p:txBody>
          <a:bodyPr>
            <a:normAutofit/>
          </a:bodyPr>
          <a:lstStyle>
            <a:lvl1pPr>
              <a:defRPr sz="3200" b="1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751C-751A-4F42-B076-1EB877AAE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08670"/>
            <a:ext cx="5054385" cy="478099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38E876-D8B9-BD49-A261-BDBA826ACD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6508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E428C88-DBF1-8C42-AD23-4CFCD308E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9202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E7BFBD0-9159-2745-B72D-868659B5F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9202" y="3768812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FBB8B2-1A8D-3147-9A44-B061BEBCA1FA}"/>
              </a:ext>
            </a:extLst>
          </p:cNvPr>
          <p:cNvSpPr/>
          <p:nvPr userDrawn="1"/>
        </p:nvSpPr>
        <p:spPr>
          <a:xfrm>
            <a:off x="318980" y="650459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i="0">
                <a:solidFill>
                  <a:schemeClr val="bg1"/>
                </a:solidFill>
                <a:latin typeface="Avenir Heavy" panose="02000503020000020003" pitchFamily="2" charset="0"/>
              </a:rPr>
              <a:t>ANNUAL LABORATORY PLAN 2021 - JEFFERSON LAB						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559610E-3BC6-46BB-AFC3-7BCD17465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1744199-095D-4450-85B0-3F147224D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2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DE77F6-724B-F34B-BABB-558FA4EFE7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612" y="457200"/>
            <a:ext cx="7639173" cy="55567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72592-3F78-C44C-AEF8-64EC07068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8185" y="3892062"/>
            <a:ext cx="3221343" cy="2121876"/>
          </a:xfrm>
        </p:spPr>
        <p:txBody>
          <a:bodyPr anchor="b"/>
          <a:lstStyle>
            <a:lvl1pPr>
              <a:defRPr sz="32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21983-1C7C-C142-A901-3915FAFE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1371" y="1449051"/>
            <a:ext cx="3714475" cy="107235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464A7-A2C5-4B72-B65D-2CD17970E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FAE47-3FCF-451B-BE96-E1F7B301E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38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DECFCC-0C39-47C3-9086-6E63C2019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6B74D5-0AA7-4F90-8B80-C74BD7C7D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4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32" y="365126"/>
            <a:ext cx="1133856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9232" y="1289786"/>
            <a:ext cx="1133856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319233" y="1170209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319232" y="6173866"/>
            <a:ext cx="1133856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</p:spTree>
    <p:extLst>
      <p:ext uri="{BB962C8B-B14F-4D97-AF65-F5344CB8AC3E}">
        <p14:creationId xmlns:p14="http://schemas.microsoft.com/office/powerpoint/2010/main" val="3687949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All Hands, Nov. 17,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20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423594"/>
            <a:ext cx="3200400" cy="2753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44356-C6E1-6547-B5B5-FAD5EF73E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3400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508157" y="3423595"/>
            <a:ext cx="3200400" cy="2753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5039F0-6481-404B-A69C-2FF3DF9DDF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2E0B2CD3-EFE8-4E41-A2DD-FA26ECB303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834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F977AE6-327A-D144-B49C-3644C0CF54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41043" y="1285876"/>
            <a:ext cx="3200400" cy="1840384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C905DD-627C-FB43-AC9B-8385FE26A6C0}"/>
              </a:ext>
            </a:extLst>
          </p:cNvPr>
          <p:cNvCxnSpPr/>
          <p:nvPr userDrawn="1"/>
        </p:nvCxnSpPr>
        <p:spPr>
          <a:xfrm>
            <a:off x="42630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2B9A2D-9A24-AE43-B223-3F00D051C6CC}"/>
              </a:ext>
            </a:extLst>
          </p:cNvPr>
          <p:cNvCxnSpPr/>
          <p:nvPr userDrawn="1"/>
        </p:nvCxnSpPr>
        <p:spPr>
          <a:xfrm>
            <a:off x="7920681" y="2384854"/>
            <a:ext cx="0" cy="3101546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5864349-3EB8-4A96-957B-AD51D6DB5B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6E720B4-BF3D-4E6E-9B7B-23A0E5054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0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All Hands, Nov. 17,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289786"/>
            <a:ext cx="4953000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7ABB75E-06AA-224A-A063-5E6695F3B0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00801" y="1289786"/>
            <a:ext cx="4953000" cy="46655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9" y="1160585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9" y="6154616"/>
            <a:ext cx="10515601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197D05F-C429-4A4B-997A-87F95C296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20590F-87CD-4266-827C-BF81F3D8A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99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080B03-0329-44F7-B368-E3F0962CE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CB901A-D5AD-43AC-8F5B-B17155A19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96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27B63-018D-F244-937B-157516A71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9020904" cy="823912"/>
          </a:xfrm>
        </p:spPr>
        <p:txBody>
          <a:bodyPr>
            <a:normAutofit/>
          </a:bodyPr>
          <a:lstStyle>
            <a:lvl1pPr>
              <a:defRPr sz="3200" b="1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9751C-751A-4F42-B076-1EB877AAE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408670"/>
            <a:ext cx="5054385" cy="478099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38E876-D8B9-BD49-A261-BDBA826ACDD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16508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E428C88-DBF1-8C42-AD23-4CFCD308E5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19202" y="1421027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0E7BFBD0-9159-2745-B72D-868659B5F2A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9202" y="3768812"/>
            <a:ext cx="2743200" cy="202033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382185B-747E-44D0-BDDB-91790415E4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2FD255F-3B5B-452D-B78B-D239C159B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89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AB2AEE6-5455-4DD2-A7CD-727704F24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D8A99A-06BD-4EF8-9126-FCD068CDA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4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52535A-91A3-4B68-98F3-3D3C76D0D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0B3AB03-B91B-4D4D-847B-10F598DE1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60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06DD-D17A-1B4D-96C0-6AF63829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323" y="5112972"/>
            <a:ext cx="6922477" cy="854075"/>
          </a:xfrm>
        </p:spPr>
        <p:txBody>
          <a:bodyPr>
            <a:normAutofit/>
          </a:bodyPr>
          <a:lstStyle>
            <a:lvl1pPr>
              <a:defRPr sz="4000" b="0" i="0">
                <a:latin typeface="Avenir Book" panose="02000503020000020003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05657B-4D43-D54E-BC62-3935BFF9540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5108" y="539386"/>
            <a:ext cx="9202615" cy="4278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A3FEF5-B820-46DA-A7DC-8B48C0F60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93E4686-2B52-476B-B74D-BA2639B5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6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1894A-23D8-DD48-BEBC-5D1CBF393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34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C42A2-A5E5-7D44-B052-7421E678C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289786"/>
            <a:ext cx="10515599" cy="46655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931573-8B22-D446-9D77-6F56FCB358BA}"/>
              </a:ext>
            </a:extLst>
          </p:cNvPr>
          <p:cNvCxnSpPr>
            <a:cxnSpLocks/>
          </p:cNvCxnSpPr>
          <p:nvPr userDrawn="1"/>
        </p:nvCxnSpPr>
        <p:spPr>
          <a:xfrm>
            <a:off x="838198" y="1160585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DAC3EB-D54A-C44E-BF90-38EC2E5B976D}"/>
              </a:ext>
            </a:extLst>
          </p:cNvPr>
          <p:cNvCxnSpPr>
            <a:cxnSpLocks/>
          </p:cNvCxnSpPr>
          <p:nvPr userDrawn="1"/>
        </p:nvCxnSpPr>
        <p:spPr>
          <a:xfrm>
            <a:off x="838198" y="6154616"/>
            <a:ext cx="10515599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BB7FC1-D07C-4965-9B1B-DBC44FA29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3BF4CD-9987-497D-9AA4-DACEA5149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00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30D9A-9EEA-BA42-BCF1-48A0F3526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C613A-A1CA-DB4E-993E-C00D21F81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0EDB187-E22D-448D-97A0-129BDDB6B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11899"/>
            <a:ext cx="350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r>
              <a:rPr lang="en-US"/>
              <a:t>S. Henderson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1D737A5-D7EC-4523-8D2F-F94E249C0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lumMod val="75000"/>
                  </a:schemeClr>
                </a:solidFill>
                <a:latin typeface="Avenir" panose="020B0503020203020204" pitchFamily="34" charset="0"/>
              </a:defRPr>
            </a:lvl1pPr>
          </a:lstStyle>
          <a:p>
            <a:fld id="{B2E69C32-F40A-4944-821E-46A56DF064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3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7" r:id="rId18"/>
    <p:sldLayoutId id="2147483768" r:id="rId19"/>
    <p:sldLayoutId id="2147483769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00000"/>
          </a:solidFill>
          <a:latin typeface="Avenir Book" panose="02000503020000020003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39522"/>
            <a:ext cx="11285837" cy="487490"/>
          </a:xfrm>
        </p:spPr>
        <p:txBody>
          <a:bodyPr>
            <a:noAutofit/>
          </a:bodyPr>
          <a:lstStyle/>
          <a:p>
            <a:r>
              <a:rPr lang="en-US" sz="2800" dirty="0"/>
              <a:t>Jefferson Lab Highlights	</a:t>
            </a:r>
            <a:r>
              <a:rPr lang="en-US" sz="2800" dirty="0">
                <a:solidFill>
                  <a:srgbClr val="FF0000"/>
                </a:solidFill>
              </a:rPr>
              <a:t>                                                </a:t>
            </a:r>
            <a:r>
              <a:rPr lang="en-US" sz="2800" dirty="0"/>
              <a:t>		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88" y="951047"/>
            <a:ext cx="6240134" cy="5381694"/>
          </a:xfrm>
        </p:spPr>
        <p:txBody>
          <a:bodyPr>
            <a:noAutofit/>
          </a:bodyPr>
          <a:lstStyle/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12 GeV scientific era is going strong</a:t>
            </a:r>
          </a:p>
          <a:p>
            <a:pPr lvl="1">
              <a:lnSpc>
                <a:spcPct val="100000"/>
              </a:lnSpc>
              <a:buSzPct val="100000"/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High-profile results emerging from 12 GeV program </a:t>
            </a:r>
          </a:p>
          <a:p>
            <a:pPr lvl="1">
              <a:lnSpc>
                <a:spcPct val="100000"/>
              </a:lnSpc>
              <a:buSzPct val="100000"/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On track for &gt; 30 weeks operation in FY24 </a:t>
            </a:r>
          </a:p>
          <a:p>
            <a:pPr lvl="1">
              <a:lnSpc>
                <a:spcPct val="100000"/>
              </a:lnSpc>
              <a:buSzPct val="100000"/>
              <a:buFont typeface="Arial" panose="020B0604020202020204" pitchFamily="34" charset="0"/>
              <a:buChar char="–"/>
            </a:pPr>
            <a:r>
              <a:rPr lang="en-US" sz="1600" dirty="0">
                <a:solidFill>
                  <a:srgbClr val="000000"/>
                </a:solidFill>
              </a:rPr>
              <a:t>Performance improvements from CEBAF Performance Plan</a:t>
            </a:r>
          </a:p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Successful partnership with BNL in management, design, construction of EIC Project; successful CD-3a review</a:t>
            </a:r>
          </a:p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Developed CEBAF Upgrade strategy to provide positron beams and a 22 GeV energy upgrade </a:t>
            </a:r>
          </a:p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Completed Re-organization of Accelerator and Engineering Divisions to better align resources and accountability for CEBAF Operations</a:t>
            </a:r>
          </a:p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Multi-Lab Partnerships: SNS PPU nearly complete; LCLS-II HE in full production</a:t>
            </a:r>
          </a:p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Significant developments in Safety</a:t>
            </a:r>
          </a:p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Recent hires Strengthen Accelerator Division team</a:t>
            </a:r>
          </a:p>
          <a:p>
            <a:pPr marL="339725" indent="-339725"/>
            <a:r>
              <a:rPr lang="en-US" sz="1700" dirty="0">
                <a:solidFill>
                  <a:srgbClr val="000000"/>
                </a:solidFill>
              </a:rPr>
              <a:t>Major developments to diversify Jefferson Lab’s scientific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9032" y="6498717"/>
            <a:ext cx="5223851" cy="311322"/>
          </a:xfrm>
        </p:spPr>
        <p:txBody>
          <a:bodyPr/>
          <a:lstStyle/>
          <a:p>
            <a:r>
              <a:rPr lang="en-US" sz="1050" i="1" dirty="0">
                <a:solidFill>
                  <a:schemeClr val="tx1">
                    <a:lumMod val="75000"/>
                  </a:schemeClr>
                </a:solidFill>
              </a:rPr>
              <a:t>S. </a:t>
            </a:r>
            <a:r>
              <a:rPr lang="en-US" sz="1050" i="1">
                <a:solidFill>
                  <a:schemeClr val="tx1">
                    <a:lumMod val="75000"/>
                  </a:schemeClr>
                </a:solidFill>
              </a:rPr>
              <a:t>Henderson</a:t>
            </a:r>
            <a:endParaRPr lang="en-US" sz="1050" i="1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8A764-CD03-4420-B4C5-C76F219A1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080" y="2941626"/>
            <a:ext cx="2487875" cy="15796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371311-42B3-4A7A-90D4-A8B335113B7A}"/>
              </a:ext>
            </a:extLst>
          </p:cNvPr>
          <p:cNvSpPr txBox="1"/>
          <p:nvPr/>
        </p:nvSpPr>
        <p:spPr>
          <a:xfrm>
            <a:off x="8084287" y="3299762"/>
            <a:ext cx="1322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Plasma processing of SRF cavities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918B2A-76C7-49CD-B79E-C065476987DD}"/>
              </a:ext>
            </a:extLst>
          </p:cNvPr>
          <p:cNvGrpSpPr>
            <a:grpSpLocks noChangeAspect="1"/>
          </p:cNvGrpSpPr>
          <p:nvPr/>
        </p:nvGrpSpPr>
        <p:grpSpPr>
          <a:xfrm>
            <a:off x="6553485" y="865226"/>
            <a:ext cx="5022067" cy="1827064"/>
            <a:chOff x="230751" y="3587841"/>
            <a:chExt cx="3817586" cy="13888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737AFC0-B5DA-4672-8C33-D97DF4724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0751" y="3633942"/>
              <a:ext cx="3766335" cy="134276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4B0AF5-73E1-4C22-AAD3-73F383ED0244}"/>
                </a:ext>
              </a:extLst>
            </p:cNvPr>
            <p:cNvSpPr/>
            <p:nvPr/>
          </p:nvSpPr>
          <p:spPr>
            <a:xfrm>
              <a:off x="2172416" y="3587841"/>
              <a:ext cx="1875921" cy="360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E193C8E-5870-404C-B021-47EFB63CDD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711" y="4664959"/>
            <a:ext cx="4750420" cy="16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25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D9338-F690-4F31-BE38-35A6A77E3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Safety as an Uncompromising Value: Several significant developments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BC6C1-6903-49A4-A2AC-E4474DD6A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22095"/>
            <a:ext cx="11285837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 significant near-miss events (no injuries) in May/June 2023</a:t>
            </a:r>
          </a:p>
          <a:p>
            <a:pPr lvl="1"/>
            <a:r>
              <a:rPr lang="en-US" dirty="0"/>
              <a:t>A worker did not perform zero-voltage verification and began work on a live 480V circuit</a:t>
            </a:r>
          </a:p>
          <a:p>
            <a:pPr lvl="1"/>
            <a:r>
              <a:rPr lang="en-US" dirty="0"/>
              <a:t>A worker did not LOTO an RF power source; delivered power to an open waveguide</a:t>
            </a:r>
          </a:p>
          <a:p>
            <a:pPr lvl="1"/>
            <a:endParaRPr lang="en-US" dirty="0"/>
          </a:p>
          <a:p>
            <a:r>
              <a:rPr lang="en-US" dirty="0"/>
              <a:t>Meanwhile, DOE-SC guidance issued (May 2023) to ensure after-hours high-risk/high-consequence work is carried out only with full resources and capabilities and with DOE approval</a:t>
            </a:r>
          </a:p>
          <a:p>
            <a:endParaRPr lang="en-US" dirty="0"/>
          </a:p>
          <a:p>
            <a:r>
              <a:rPr lang="en-US" dirty="0"/>
              <a:t>Actions:</a:t>
            </a:r>
          </a:p>
          <a:p>
            <a:pPr lvl="1"/>
            <a:r>
              <a:rPr lang="en-US" dirty="0"/>
              <a:t>Initiated Lab-wide LOTO pause/restart; proceeded through restart process to verify work planning and control, appropriate supervision and PPE, and observed adherence to procedure</a:t>
            </a:r>
          </a:p>
          <a:p>
            <a:pPr lvl="1"/>
            <a:r>
              <a:rPr lang="en-US" dirty="0"/>
              <a:t>Suspended all high-hazard work at Jefferson Lab June 16; restarted such work on a case-by-case basis</a:t>
            </a:r>
          </a:p>
          <a:p>
            <a:pPr lvl="1"/>
            <a:r>
              <a:rPr lang="en-US" dirty="0"/>
              <a:t>Suspended planned work outside of normal 6am-6pm schedule; performed case-by-case evaluation of planned off-hours tasks; initiated revised process with more limited scope</a:t>
            </a:r>
          </a:p>
          <a:p>
            <a:pPr lvl="1"/>
            <a:r>
              <a:rPr lang="en-US" dirty="0"/>
              <a:t>Pulled forward transition to electronic permit administration (</a:t>
            </a:r>
            <a:r>
              <a:rPr lang="en-US" dirty="0" err="1"/>
              <a:t>ePAS</a:t>
            </a:r>
            <a:r>
              <a:rPr lang="en-US" dirty="0"/>
              <a:t>) system for work planning and control and hazard identification; went “live” on January 8, 2024.</a:t>
            </a:r>
          </a:p>
          <a:p>
            <a:pPr lvl="1"/>
            <a:endParaRPr lang="en-US" dirty="0"/>
          </a:p>
          <a:p>
            <a:r>
              <a:rPr lang="en-US" dirty="0"/>
              <a:t>Jefferson Lab is consistently in the top half of DOE-SC labs in injury rates (#3 in TRC in FY23)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8AEDA-3145-4FE3-8F7B-A23C5E50D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E4694-4535-4F67-8307-2EE55498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50" i="1" dirty="0">
                <a:solidFill>
                  <a:schemeClr val="tx1">
                    <a:lumMod val="75000"/>
                  </a:schemeClr>
                </a:solidFill>
              </a:rPr>
              <a:t>S. Henderson</a:t>
            </a:r>
          </a:p>
        </p:txBody>
      </p:sp>
    </p:spTree>
    <p:extLst>
      <p:ext uri="{BB962C8B-B14F-4D97-AF65-F5344CB8AC3E}">
        <p14:creationId xmlns:p14="http://schemas.microsoft.com/office/powerpoint/2010/main" val="959862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238" y="240539"/>
            <a:ext cx="9831594" cy="487490"/>
          </a:xfrm>
        </p:spPr>
        <p:txBody>
          <a:bodyPr>
            <a:normAutofit/>
          </a:bodyPr>
          <a:lstStyle/>
          <a:p>
            <a:pPr>
              <a:tabLst>
                <a:tab pos="60325" algn="l"/>
              </a:tabLst>
            </a:pPr>
            <a:r>
              <a:rPr lang="en-US" sz="2800" cap="none" dirty="0">
                <a:solidFill>
                  <a:srgbClr val="000000"/>
                </a:solidFill>
                <a:latin typeface="Arial"/>
              </a:rPr>
              <a:t>Perspective: Challenges, Risks, Opportunities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02221" y="878077"/>
            <a:ext cx="7687559" cy="35796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Highest priority: delivering scientific results from the 12 GeV Program</a:t>
            </a:r>
          </a:p>
          <a:p>
            <a:pPr marL="457200" lvl="1">
              <a:lnSpc>
                <a:spcPct val="100000"/>
              </a:lnSpc>
            </a:pPr>
            <a:r>
              <a:rPr lang="en-US" sz="1800" dirty="0"/>
              <a:t>Robust, reliable operation at &gt; 30 weeks per year</a:t>
            </a:r>
          </a:p>
          <a:p>
            <a:pPr marL="457200" lvl="1">
              <a:lnSpc>
                <a:spcPct val="100000"/>
              </a:lnSpc>
            </a:pPr>
            <a:r>
              <a:rPr lang="en-US" sz="1800" dirty="0"/>
              <a:t>Achieving required energy performance and gradient margin</a:t>
            </a:r>
          </a:p>
          <a:p>
            <a:pPr marL="457200" lvl="1">
              <a:lnSpc>
                <a:spcPct val="100000"/>
              </a:lnSpc>
            </a:pPr>
            <a:r>
              <a:rPr lang="en-US" sz="1800" dirty="0"/>
              <a:t>Robust operations funding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Simultaneously delivering CEBAF and EIC commitments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Moving forward with the CEBAF Energy Upgrade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Maintaining good performance on </a:t>
            </a:r>
            <a:r>
              <a:rPr lang="en-US" sz="2000" dirty="0" err="1"/>
              <a:t>JLab’s</a:t>
            </a:r>
            <a:r>
              <a:rPr lang="en-US" sz="2000" dirty="0"/>
              <a:t> BES project deliverables as we carry out the CPP plan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93181" y="4369725"/>
            <a:ext cx="56487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DOE CD-3A/Status Independent Project Review, Nov. 14-16, 2023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8FF3BE6-E728-4C18-B01D-112DABF0E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032" y="6498717"/>
            <a:ext cx="5223851" cy="311322"/>
          </a:xfrm>
        </p:spPr>
        <p:txBody>
          <a:bodyPr/>
          <a:lstStyle/>
          <a:p>
            <a:r>
              <a:rPr lang="en-US" sz="1050" i="1" dirty="0">
                <a:solidFill>
                  <a:schemeClr val="tx1">
                    <a:lumMod val="75000"/>
                  </a:schemeClr>
                </a:solidFill>
              </a:rPr>
              <a:t>S. Henderson</a:t>
            </a:r>
          </a:p>
        </p:txBody>
      </p:sp>
      <p:pic>
        <p:nvPicPr>
          <p:cNvPr id="11" name="Picture 10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D4EDEA3B-376E-4087-BEB8-192C8119E5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366" y="4686881"/>
            <a:ext cx="6347279" cy="1597991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9F9545-1398-49E0-AAC0-E63016BCD6CA}"/>
              </a:ext>
            </a:extLst>
          </p:cNvPr>
          <p:cNvSpPr txBox="1">
            <a:spLocks/>
          </p:cNvSpPr>
          <p:nvPr/>
        </p:nvSpPr>
        <p:spPr>
          <a:xfrm>
            <a:off x="202222" y="4180680"/>
            <a:ext cx="5343869" cy="20442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Sustaining and advancing our SRF capabilities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Recruiting and retention of staff and </a:t>
            </a:r>
            <a:r>
              <a:rPr lang="en-US" sz="2000" dirty="0" err="1"/>
              <a:t>rampup</a:t>
            </a:r>
            <a:r>
              <a:rPr lang="en-US" sz="2000" dirty="0"/>
              <a:t> for EIC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Exploring potential applications beyond Discovery Science</a:t>
            </a:r>
          </a:p>
        </p:txBody>
      </p:sp>
      <p:pic>
        <p:nvPicPr>
          <p:cNvPr id="16" name="Content Placeholder 9">
            <a:extLst>
              <a:ext uri="{FF2B5EF4-FFF2-40B4-BE49-F238E27FC236}">
                <a16:creationId xmlns:a16="http://schemas.microsoft.com/office/drawing/2014/main" id="{C62EB650-AB21-43F8-A9B2-77A4BDED3D7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8805" y="1075378"/>
            <a:ext cx="2183732" cy="1371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BC65ED-7DC0-4383-AF74-79581B2418B3}"/>
              </a:ext>
            </a:extLst>
          </p:cNvPr>
          <p:cNvSpPr txBox="1"/>
          <p:nvPr/>
        </p:nvSpPr>
        <p:spPr>
          <a:xfrm>
            <a:off x="10090713" y="1496685"/>
            <a:ext cx="1753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Image of plasma in C75 cavity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C71EC6-116F-4984-91AF-0886271D3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0954" y="2455168"/>
            <a:ext cx="2371907" cy="208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6" descr="Screen Shot 2023-03-23 at 2.11.50 PM.png">
            <a:extLst>
              <a:ext uri="{FF2B5EF4-FFF2-40B4-BE49-F238E27FC236}">
                <a16:creationId xmlns:a16="http://schemas.microsoft.com/office/drawing/2014/main" id="{5B6758A1-7C69-A4F7-ABBF-A602670E8D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1E125E-334A-7A77-30BD-95A4EAD9D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S. Henderson</a:t>
            </a:r>
          </a:p>
        </p:txBody>
      </p:sp>
    </p:spTree>
    <p:extLst>
      <p:ext uri="{BB962C8B-B14F-4D97-AF65-F5344CB8AC3E}">
        <p14:creationId xmlns:p14="http://schemas.microsoft.com/office/powerpoint/2010/main" val="1770298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3980C60-6EE2-4513-BD15-609217732653}"/>
              </a:ext>
            </a:extLst>
          </p:cNvPr>
          <p:cNvSpPr txBox="1">
            <a:spLocks/>
          </p:cNvSpPr>
          <p:nvPr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00" i="1" smtClean="0">
                <a:latin typeface="Avenir" panose="020B0503020203020204" pitchFamily="34" charset="0"/>
              </a:rPr>
              <a:pPr/>
              <a:t>2</a:t>
            </a:fld>
            <a:endParaRPr lang="en-US" sz="1000" i="1" dirty="0">
              <a:latin typeface="Avenir" panose="020B0503020203020204" pitchFamily="34" charset="0"/>
            </a:endParaRP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8AE1482-F8F0-40EF-9A3D-AE69018E0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0520" y="6311899"/>
            <a:ext cx="3505200" cy="365125"/>
          </a:xfrm>
        </p:spPr>
        <p:txBody>
          <a:bodyPr/>
          <a:lstStyle/>
          <a:p>
            <a:r>
              <a:rPr lang="en-US" sz="1050" dirty="0"/>
              <a:t>S. Henderson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4F22F4A-1BB1-4CFC-A3EE-8A3D0C829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242571"/>
            <a:ext cx="10469880" cy="62341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venir" panose="020B0503020203020204" pitchFamily="34" charset="0"/>
              </a:rPr>
              <a:t>Jefferson Lab Organization and Leadership Team</a:t>
            </a:r>
          </a:p>
        </p:txBody>
      </p:sp>
      <p:pic>
        <p:nvPicPr>
          <p:cNvPr id="3" name="Picture 2" descr="A group of people's faces&#10;&#10;Description automatically generated">
            <a:extLst>
              <a:ext uri="{FF2B5EF4-FFF2-40B4-BE49-F238E27FC236}">
                <a16:creationId xmlns:a16="http://schemas.microsoft.com/office/drawing/2014/main" id="{8AFD69FF-54B4-1856-AAF6-40484370D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13" b="929"/>
          <a:stretch/>
        </p:blipFill>
        <p:spPr>
          <a:xfrm>
            <a:off x="789751" y="1264596"/>
            <a:ext cx="10612498" cy="48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60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569" y="355104"/>
            <a:ext cx="11711780" cy="623416"/>
          </a:xfrm>
        </p:spPr>
        <p:txBody>
          <a:bodyPr>
            <a:noAutofit/>
          </a:bodyPr>
          <a:lstStyle/>
          <a:p>
            <a:r>
              <a:rPr lang="en-US" sz="3200" dirty="0"/>
              <a:t>Jefferson Lab’s Science and Technology Vision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6968390-A6CE-4FDF-BC4A-0FD83C488FB7}"/>
              </a:ext>
            </a:extLst>
          </p:cNvPr>
          <p:cNvSpPr txBox="1">
            <a:spLocks/>
          </p:cNvSpPr>
          <p:nvPr/>
        </p:nvSpPr>
        <p:spPr>
          <a:xfrm>
            <a:off x="5545585" y="6320333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07E1C93C-5050-FC42-8F10-D22D4F119D13}" type="slidenum">
              <a:rPr lang="en-US" sz="1050" smtClean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pPr algn="ctr">
                <a:defRPr/>
              </a:pPr>
              <a:t>3</a:t>
            </a:fld>
            <a:endParaRPr lang="en-US" sz="105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995A9296-20C0-41B2-8E68-0D39901BE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0520" y="6311899"/>
            <a:ext cx="3505200" cy="365125"/>
          </a:xfrm>
        </p:spPr>
        <p:txBody>
          <a:bodyPr/>
          <a:lstStyle/>
          <a:p>
            <a:r>
              <a:rPr lang="en-US" sz="1050" dirty="0"/>
              <a:t>S. Henderson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B67B38-7ECD-469D-8B75-5F551CBC2A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438" y="1290320"/>
            <a:ext cx="11364292" cy="47305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C0A2F0-FD2F-4150-BCEE-6347C2695FD8}"/>
              </a:ext>
            </a:extLst>
          </p:cNvPr>
          <p:cNvSpPr txBox="1"/>
          <p:nvPr/>
        </p:nvSpPr>
        <p:spPr>
          <a:xfrm>
            <a:off x="3577275" y="5695423"/>
            <a:ext cx="531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rgbClr val="000000"/>
                </a:solidFill>
                <a:latin typeface="Avenir" panose="020B0503020203020204" pitchFamily="34" charset="0"/>
                <a:cs typeface="Arial" panose="020B0604020202020204" pitchFamily="34" charset="0"/>
              </a:rPr>
              <a:t>S&amp;T thrusts are synergistic and mutually supportive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749E34-F3EB-4887-86B7-78253B6EE516}"/>
              </a:ext>
            </a:extLst>
          </p:cNvPr>
          <p:cNvSpPr txBox="1"/>
          <p:nvPr/>
        </p:nvSpPr>
        <p:spPr>
          <a:xfrm>
            <a:off x="586918" y="3234487"/>
            <a:ext cx="2654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venir" panose="020B0503020203020204" pitchFamily="34" charset="0"/>
              </a:rPr>
              <a:t>Nuclear Physics at  CEBAF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7FD14F-FEF9-46CF-A003-69D6C6DF5BCD}"/>
              </a:ext>
            </a:extLst>
          </p:cNvPr>
          <p:cNvSpPr txBox="1"/>
          <p:nvPr/>
        </p:nvSpPr>
        <p:spPr>
          <a:xfrm>
            <a:off x="3445879" y="3234487"/>
            <a:ext cx="2295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venir" panose="020B0503020203020204" pitchFamily="34" charset="0"/>
              </a:rPr>
              <a:t>Electron-Ion Collider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C8A871-6D64-4D16-8EB9-F376284DBEC0}"/>
              </a:ext>
            </a:extLst>
          </p:cNvPr>
          <p:cNvSpPr txBox="1"/>
          <p:nvPr/>
        </p:nvSpPr>
        <p:spPr>
          <a:xfrm>
            <a:off x="9170698" y="3092653"/>
            <a:ext cx="2117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venir" panose="020B0503020203020204" pitchFamily="34" charset="0"/>
              </a:rPr>
              <a:t>Accelerator Science &amp; Technology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A0082D-C1E2-4144-92FA-66BDA8B2FBB0}"/>
              </a:ext>
            </a:extLst>
          </p:cNvPr>
          <p:cNvSpPr txBox="1"/>
          <p:nvPr/>
        </p:nvSpPr>
        <p:spPr>
          <a:xfrm>
            <a:off x="6305918" y="3092653"/>
            <a:ext cx="24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venir" panose="020B0503020203020204" pitchFamily="34" charset="0"/>
              </a:rPr>
              <a:t>Computational Science &amp; </a:t>
            </a:r>
            <a:br>
              <a:rPr lang="en-US" sz="1400" b="1" dirty="0">
                <a:solidFill>
                  <a:srgbClr val="000000"/>
                </a:solidFill>
                <a:latin typeface="Avenir" panose="020B0503020203020204" pitchFamily="34" charset="0"/>
              </a:rPr>
            </a:br>
            <a:r>
              <a:rPr lang="en-US" sz="1400" b="1" dirty="0">
                <a:solidFill>
                  <a:srgbClr val="000000"/>
                </a:solidFill>
                <a:latin typeface="Avenir" panose="020B0503020203020204" pitchFamily="34" charset="0"/>
              </a:rPr>
              <a:t>Technology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B92485-1F88-477E-8504-80DCE5AD5FF2}"/>
              </a:ext>
            </a:extLst>
          </p:cNvPr>
          <p:cNvSpPr txBox="1"/>
          <p:nvPr/>
        </p:nvSpPr>
        <p:spPr>
          <a:xfrm>
            <a:off x="267246" y="3655758"/>
            <a:ext cx="2654247" cy="250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Vibrant nuclear physics research program at </a:t>
            </a:r>
            <a:r>
              <a:rPr lang="en-US" sz="1250" b="1" dirty="0">
                <a:solidFill>
                  <a:srgbClr val="000000"/>
                </a:solidFill>
                <a:latin typeface="Avenir" panose="020B0503020203020204" pitchFamily="34" charset="0"/>
              </a:rPr>
              <a:t>CEBAF with optimal 34 weeks/</a:t>
            </a:r>
            <a:r>
              <a:rPr lang="en-US" sz="1250" b="1" dirty="0" err="1">
                <a:solidFill>
                  <a:srgbClr val="000000"/>
                </a:solidFill>
                <a:latin typeface="Avenir" panose="020B0503020203020204" pitchFamily="34" charset="0"/>
              </a:rPr>
              <a:t>yr</a:t>
            </a:r>
            <a:r>
              <a:rPr lang="en-US" sz="1250" b="1" dirty="0">
                <a:solidFill>
                  <a:srgbClr val="000000"/>
                </a:solidFill>
                <a:latin typeface="Avenir" panose="020B0503020203020204" pitchFamily="34" charset="0"/>
              </a:rPr>
              <a:t> 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supporting ~1,900 annual users</a:t>
            </a:r>
          </a:p>
          <a:p>
            <a:pPr>
              <a:defRPr/>
            </a:pPr>
            <a:endParaRPr lang="en-US" sz="10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b="1" dirty="0">
                <a:solidFill>
                  <a:srgbClr val="000000"/>
                </a:solidFill>
                <a:latin typeface="Avenir" panose="020B0503020203020204" pitchFamily="34" charset="0"/>
              </a:rPr>
              <a:t>MOLLER Project</a:t>
            </a:r>
          </a:p>
          <a:p>
            <a:pPr>
              <a:defRPr/>
            </a:pPr>
            <a:endParaRPr lang="en-US" sz="10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Future CEBAF Upgrade opportunities complementary to EIC</a:t>
            </a:r>
          </a:p>
          <a:p>
            <a:pPr>
              <a:defRPr/>
            </a:pPr>
            <a:endParaRPr lang="en-US" sz="10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Theory and computation supporting NP goals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B162A9-DD79-4AA8-97EE-FEB320D50146}"/>
              </a:ext>
            </a:extLst>
          </p:cNvPr>
          <p:cNvSpPr txBox="1"/>
          <p:nvPr/>
        </p:nvSpPr>
        <p:spPr>
          <a:xfrm>
            <a:off x="3127683" y="3649189"/>
            <a:ext cx="273463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 b="1" dirty="0">
                <a:solidFill>
                  <a:srgbClr val="000000"/>
                </a:solidFill>
                <a:latin typeface="Avenir" panose="020B0503020203020204" pitchFamily="34" charset="0"/>
              </a:rPr>
              <a:t>Partnering 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with BNL in the management, design, and construction of the Electron-Ion Collider Project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Leadership in EIC scientific program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Leadership of the Generic EIC–related Detector R&amp;D Program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E8D55-D8BC-46D5-B85E-9B3C7FA2D753}"/>
              </a:ext>
            </a:extLst>
          </p:cNvPr>
          <p:cNvSpPr txBox="1"/>
          <p:nvPr/>
        </p:nvSpPr>
        <p:spPr>
          <a:xfrm>
            <a:off x="6175915" y="3655758"/>
            <a:ext cx="27346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Vision for world-leading first-of-its-kind Data-intensive scientific computing facility: </a:t>
            </a:r>
            <a:r>
              <a:rPr lang="en-US" sz="1250" b="1" dirty="0">
                <a:solidFill>
                  <a:srgbClr val="000000"/>
                </a:solidFill>
                <a:latin typeface="Avenir" panose="020B0503020203020204" pitchFamily="34" charset="0"/>
              </a:rPr>
              <a:t>High Performance Data Facility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Beginning HPDF activities in </a:t>
            </a:r>
            <a:r>
              <a:rPr lang="en-US" sz="1250" b="1" dirty="0">
                <a:solidFill>
                  <a:srgbClr val="000000"/>
                </a:solidFill>
                <a:latin typeface="Avenir" panose="020B0503020203020204" pitchFamily="34" charset="0"/>
              </a:rPr>
              <a:t>partnership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 with LBNL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0EF8F0-1ADF-42A9-B8C7-EC7BF4CC6654}"/>
              </a:ext>
            </a:extLst>
          </p:cNvPr>
          <p:cNvSpPr txBox="1"/>
          <p:nvPr/>
        </p:nvSpPr>
        <p:spPr>
          <a:xfrm>
            <a:off x="9009331" y="3655573"/>
            <a:ext cx="2568711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Accelerator component production for DOE construction projects </a:t>
            </a:r>
            <a:r>
              <a:rPr lang="en-US" sz="1250" b="1" dirty="0">
                <a:solidFill>
                  <a:srgbClr val="000000"/>
                </a:solidFill>
                <a:latin typeface="Avenir" panose="020B0503020203020204" pitchFamily="34" charset="0"/>
              </a:rPr>
              <a:t>partnering</a:t>
            </a: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 across the National Lab complex.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Develop CEBAF upgrade concepts</a:t>
            </a:r>
          </a:p>
          <a:p>
            <a:pPr>
              <a:defRPr/>
            </a:pPr>
            <a:endParaRPr lang="en-US" sz="1250" dirty="0">
              <a:solidFill>
                <a:srgbClr val="000000"/>
              </a:solidFill>
              <a:latin typeface="Avenir" panose="020B0503020203020204" pitchFamily="34" charset="0"/>
            </a:endParaRPr>
          </a:p>
          <a:p>
            <a:pPr>
              <a:defRPr/>
            </a:pPr>
            <a:r>
              <a:rPr lang="en-US" sz="1250" dirty="0">
                <a:solidFill>
                  <a:srgbClr val="000000"/>
                </a:solidFill>
                <a:latin typeface="Avenir" panose="020B0503020203020204" pitchFamily="34" charset="0"/>
              </a:rPr>
              <a:t>R&amp;D in accelerator, detectors and applications in nuclear imaging and medicine</a:t>
            </a:r>
          </a:p>
        </p:txBody>
      </p:sp>
    </p:spTree>
    <p:extLst>
      <p:ext uri="{BB962C8B-B14F-4D97-AF65-F5344CB8AC3E}">
        <p14:creationId xmlns:p14="http://schemas.microsoft.com/office/powerpoint/2010/main" val="414873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7E543-5D9C-446C-B380-C1277846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Our User Community is Growing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F5FB8-573C-4627-A1B7-EC50ACC16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050" dirty="0"/>
              <a:t>S. Henderson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23545D8-91CE-97EE-D373-CA90DD08C9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5474" y="1260603"/>
            <a:ext cx="7848459" cy="484223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796B0F-B43C-E92E-67C6-D20E7CCE7A51}"/>
              </a:ext>
            </a:extLst>
          </p:cNvPr>
          <p:cNvSpPr txBox="1">
            <a:spLocks/>
          </p:cNvSpPr>
          <p:nvPr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00" smtClean="0"/>
              <a:pPr/>
              <a:t>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645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Arial" pitchFamily="34" charset="0"/>
              </a:rPr>
              <a:t>CEBAF Weeks of Operations</a:t>
            </a:r>
            <a:endParaRPr lang="en-US" sz="28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791A8958-13BE-4A50-9A2E-A78DDD270D7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91115" y="864808"/>
          <a:ext cx="7552944" cy="5602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C748577-2947-4710-8EE9-6B44069EC17E}"/>
              </a:ext>
            </a:extLst>
          </p:cNvPr>
          <p:cNvSpPr txBox="1"/>
          <p:nvPr/>
        </p:nvSpPr>
        <p:spPr>
          <a:xfrm rot="16200000">
            <a:off x="3166297" y="4724057"/>
            <a:ext cx="1818060" cy="27696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Accelerator Shutdown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681B3-1C69-462D-B51A-C33D271BCB6E}"/>
              </a:ext>
            </a:extLst>
          </p:cNvPr>
          <p:cNvSpPr txBox="1"/>
          <p:nvPr/>
        </p:nvSpPr>
        <p:spPr>
          <a:xfrm rot="16200000">
            <a:off x="5347635" y="4453857"/>
            <a:ext cx="1099914" cy="276967"/>
          </a:xfrm>
          <a:prstGeom prst="rect">
            <a:avLst/>
          </a:prstGeom>
          <a:noFill/>
        </p:spPr>
        <p:txBody>
          <a:bodyPr wrap="none" lIns="91407" tIns="45704" rIns="91407" bIns="45704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2K Cold Box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51A3B459-6764-40FE-9ADA-EB19364F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E3CA1D5-BB1F-4471-B174-CB3C9347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3282" y="1573823"/>
            <a:ext cx="3277604" cy="424910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/>
            </a:pPr>
            <a:r>
              <a:rPr lang="en-US" sz="1800" b="1" u="sng" dirty="0">
                <a:solidFill>
                  <a:schemeClr val="accent5">
                    <a:lumMod val="25000"/>
                  </a:schemeClr>
                </a:solidFill>
                <a:latin typeface="Arial" panose="020B0604020202020204" pitchFamily="34" charset="0"/>
              </a:rPr>
              <a:t>CEBAF Priorities</a:t>
            </a:r>
            <a:endParaRPr lang="en-US" sz="1700" dirty="0">
              <a:solidFill>
                <a:schemeClr val="accent5">
                  <a:lumMod val="25000"/>
                </a:schemeClr>
              </a:solidFill>
              <a:latin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700" dirty="0">
                <a:latin typeface="Arial" panose="020B0604020202020204" pitchFamily="34" charset="0"/>
              </a:rPr>
              <a:t>Supporting user program at &gt; 30 weeks operation per year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700" dirty="0">
                <a:latin typeface="Arial" panose="020B0604020202020204" pitchFamily="34" charset="0"/>
              </a:rPr>
              <a:t>Improving CEBAF capability to operate at higher energy with acceptable beam trip rates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700" dirty="0">
                <a:latin typeface="Arial" panose="020B0604020202020204" pitchFamily="34" charset="0"/>
              </a:rPr>
              <a:t>Improve CEBAF reliability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700" dirty="0">
                <a:latin typeface="Arial" panose="020B0604020202020204" pitchFamily="34" charset="0"/>
              </a:rPr>
              <a:t>Acquire critical spares to mitigate extended beam interruptions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A841D8A-D577-40E6-A8E1-19A40F2F0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032" y="6498717"/>
            <a:ext cx="5223851" cy="311322"/>
          </a:xfrm>
        </p:spPr>
        <p:txBody>
          <a:bodyPr/>
          <a:lstStyle/>
          <a:p>
            <a:r>
              <a:rPr lang="en-US" sz="1050" i="1" dirty="0">
                <a:solidFill>
                  <a:schemeClr val="tx1">
                    <a:lumMod val="75000"/>
                  </a:schemeClr>
                </a:solidFill>
              </a:rPr>
              <a:t>S. Henderson</a:t>
            </a:r>
          </a:p>
        </p:txBody>
      </p:sp>
    </p:spTree>
    <p:extLst>
      <p:ext uri="{BB962C8B-B14F-4D97-AF65-F5344CB8AC3E}">
        <p14:creationId xmlns:p14="http://schemas.microsoft.com/office/powerpoint/2010/main" val="152757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7D3F3-62D8-4234-8522-6FAD5677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CEBAF Physics Schedule</a:t>
            </a:r>
            <a:endParaRPr lang="en-US" b="0" i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2DE86D-9201-4D95-9063-0E7FEFB200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4966" y="843696"/>
            <a:ext cx="9557687" cy="56903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8538A2-0A0D-4CA1-BAA9-BA163ADBF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8885-DC04-4B9D-B363-37B745D9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50" i="1" dirty="0">
                <a:solidFill>
                  <a:schemeClr val="tx1">
                    <a:lumMod val="75000"/>
                  </a:schemeClr>
                </a:solidFill>
              </a:rPr>
              <a:t>S. Henderson</a:t>
            </a:r>
          </a:p>
        </p:txBody>
      </p:sp>
    </p:spTree>
    <p:extLst>
      <p:ext uri="{BB962C8B-B14F-4D97-AF65-F5344CB8AC3E}">
        <p14:creationId xmlns:p14="http://schemas.microsoft.com/office/powerpoint/2010/main" val="263858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E901-C537-4B81-BAF0-A51FE5E39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High Performance Data Facility is coming to Jefferson Lab!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77E09D-2A0C-4F80-AA20-C5E094E6DD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8805" y="1252442"/>
            <a:ext cx="7638516" cy="479555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FEBBF-7080-40D2-AE9F-20ADCC2B04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z="1050"/>
              <a:t>S. Henderson</a:t>
            </a:r>
            <a:endParaRPr lang="en-US" sz="1050" dirty="0"/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DE526507-DDF7-4060-8E35-1C9F89BE8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4009" y="754092"/>
            <a:ext cx="2864095" cy="164657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80317A-84F2-41C2-A9FF-6FFCF0DAF3C1}"/>
              </a:ext>
            </a:extLst>
          </p:cNvPr>
          <p:cNvSpPr txBox="1">
            <a:spLocks/>
          </p:cNvSpPr>
          <p:nvPr/>
        </p:nvSpPr>
        <p:spPr>
          <a:xfrm>
            <a:off x="243896" y="1577378"/>
            <a:ext cx="3357719" cy="41609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venir" panose="020B0503020203020204" pitchFamily="34" charset="0"/>
              </a:rPr>
              <a:t>HPDF: a $300-500M world-leading, state-of-the-art high performance computing facility purpose-built to provide researchers with the tools needed for Big Data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venir" panose="020B0503020203020204" pitchFamily="34" charset="0"/>
              </a:rPr>
              <a:t>HPDF enables the Integrated Research Infrastructure program: the seamless integration of DOE user facilities, computational resources and data science and management capabilities in real-time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000000"/>
                </a:solidFill>
                <a:latin typeface="Avenir" panose="020B0503020203020204" pitchFamily="34" charset="0"/>
              </a:rPr>
              <a:t>Enabled by $50M commitment from the Commonwealth of Virginia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2A6A7F-B5CD-8800-1467-ACD483D6B6EE}"/>
              </a:ext>
            </a:extLst>
          </p:cNvPr>
          <p:cNvSpPr txBox="1">
            <a:spLocks/>
          </p:cNvSpPr>
          <p:nvPr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00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34095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C708C-A796-494B-918C-B3B198BC1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latin typeface="Avenir" panose="020B0503020203020204" pitchFamily="34" charset="0"/>
              </a:rPr>
              <a:t>Jefferson Lab is Growing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FD8F4A-411D-4E1E-BA88-5F5B7C9B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75" y="1297180"/>
            <a:ext cx="7581691" cy="4802063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3980C60-6EE2-4513-BD15-609217732653}"/>
              </a:ext>
            </a:extLst>
          </p:cNvPr>
          <p:cNvSpPr txBox="1">
            <a:spLocks/>
          </p:cNvSpPr>
          <p:nvPr/>
        </p:nvSpPr>
        <p:spPr>
          <a:xfrm>
            <a:off x="5666014" y="6311900"/>
            <a:ext cx="63681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E69C32-F40A-4944-821E-46A56DF0648B}" type="slidenum">
              <a:rPr lang="en-US" sz="1000" i="1" smtClean="0">
                <a:latin typeface="Avenir" panose="020B0503020203020204" pitchFamily="34" charset="0"/>
              </a:rPr>
              <a:pPr/>
              <a:t>8</a:t>
            </a:fld>
            <a:endParaRPr lang="en-US" sz="1000" i="1" dirty="0">
              <a:latin typeface="Avenir" panose="020B0503020203020204" pitchFamily="34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ECAC9C4-D591-44B3-A64F-5AEC11D1A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164941"/>
              </p:ext>
            </p:extLst>
          </p:nvPr>
        </p:nvGraphicFramePr>
        <p:xfrm>
          <a:off x="7903167" y="1650939"/>
          <a:ext cx="3967358" cy="411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58AE1482-F8F0-40EF-9A3D-AE69018E0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0520" y="6311899"/>
            <a:ext cx="3505200" cy="365125"/>
          </a:xfrm>
        </p:spPr>
        <p:txBody>
          <a:bodyPr/>
          <a:lstStyle/>
          <a:p>
            <a:r>
              <a:rPr lang="en-US" sz="1050"/>
              <a:t>S. Henderson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32610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B67A1-5D9E-8878-2F4E-C6EEE9D5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90526"/>
            <a:ext cx="10842171" cy="62341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venir" panose="020B0503020203020204" pitchFamily="34" charset="0"/>
              </a:rPr>
              <a:t>Jefferson Lab By The Numbers</a:t>
            </a:r>
            <a:endParaRPr lang="en-US" sz="3600" dirty="0">
              <a:solidFill>
                <a:srgbClr val="00B050"/>
              </a:solidFill>
              <a:latin typeface="Avenir" panose="020B050302020302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D56E08-D13B-4807-AB41-8602B0FD5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0520" y="6311899"/>
            <a:ext cx="3505200" cy="365125"/>
          </a:xfrm>
        </p:spPr>
        <p:txBody>
          <a:bodyPr/>
          <a:lstStyle/>
          <a:p>
            <a:r>
              <a:rPr lang="en-US" sz="1050" dirty="0"/>
              <a:t>S. Henderson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37415B73-14AB-B7BC-3D3C-A0DA08400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249" y="1214609"/>
            <a:ext cx="10169502" cy="489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7163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1">
      <a:dk1>
        <a:srgbClr val="797979"/>
      </a:dk1>
      <a:lt1>
        <a:srgbClr val="FFFFFF"/>
      </a:lt1>
      <a:dk2>
        <a:srgbClr val="919191"/>
      </a:dk2>
      <a:lt2>
        <a:srgbClr val="E7E6E6"/>
      </a:lt2>
      <a:accent1>
        <a:srgbClr val="BE1E2C"/>
      </a:accent1>
      <a:accent2>
        <a:srgbClr val="5E5E5E"/>
      </a:accent2>
      <a:accent3>
        <a:srgbClr val="A5A5A5"/>
      </a:accent3>
      <a:accent4>
        <a:srgbClr val="EAEAEA"/>
      </a:accent4>
      <a:accent5>
        <a:srgbClr val="D5D5D5"/>
      </a:accent5>
      <a:accent6>
        <a:srgbClr val="C0C0C0"/>
      </a:accent6>
      <a:hlink>
        <a:srgbClr val="941100"/>
      </a:hlink>
      <a:folHlink>
        <a:srgbClr val="FF2600"/>
      </a:folHlink>
    </a:clrScheme>
    <a:fontScheme name="Custom 1">
      <a:majorFont>
        <a:latin typeface="Avenir"/>
        <a:ea typeface=""/>
        <a:cs typeface=""/>
      </a:majorFont>
      <a:minorFont>
        <a:latin typeface="Aveni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647BE9A-7F70-1F4F-9002-EB5AE7C9C8D5}" vid="{8D34DE69-7C01-CE48-91E9-65F0666B77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6B2F93EDB7EF43B5AA317BEEBE52C0" ma:contentTypeVersion="13" ma:contentTypeDescription="Create a new document." ma:contentTypeScope="" ma:versionID="459f95bd4ae6a71effd1e06b4162271a">
  <xsd:schema xmlns:xsd="http://www.w3.org/2001/XMLSchema" xmlns:xs="http://www.w3.org/2001/XMLSchema" xmlns:p="http://schemas.microsoft.com/office/2006/metadata/properties" xmlns:ns3="7a88a02c-e9d6-4b6c-b48a-bde4fb266a17" xmlns:ns4="cfcb42d0-0ca3-42df-9bbd-c42f9305e417" targetNamespace="http://schemas.microsoft.com/office/2006/metadata/properties" ma:root="true" ma:fieldsID="90a6bd014208bdb28b404df5f1c19906" ns3:_="" ns4:_="">
    <xsd:import namespace="7a88a02c-e9d6-4b6c-b48a-bde4fb266a17"/>
    <xsd:import namespace="cfcb42d0-0ca3-42df-9bbd-c42f9305e41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OCR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a02c-e9d6-4b6c-b48a-bde4fb266a1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b42d0-0ca3-42df-9bbd-c42f9305e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a88a02c-e9d6-4b6c-b48a-bde4fb266a17">
      <UserInfo>
        <DisplayName>David Dean</DisplayName>
        <AccountId>10</AccountId>
        <AccountType/>
      </UserInfo>
      <UserInfo>
        <DisplayName>Johnathon Huff</DisplayName>
        <AccountId>12</AccountId>
        <AccountType/>
      </UserInfo>
      <UserInfo>
        <DisplayName>Amber Boehnlein</DisplayName>
        <AccountId>18</AccountId>
        <AccountType/>
      </UserInfo>
      <UserInfo>
        <DisplayName>Lauren Hansen</DisplayName>
        <AccountId>19</AccountId>
        <AccountType/>
      </UserInfo>
      <UserInfo>
        <DisplayName>Owen Watson</DisplayName>
        <AccountId>13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D6CB95-AFD7-4204-9677-0C37B88B27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88a02c-e9d6-4b6c-b48a-bde4fb266a17"/>
    <ds:schemaRef ds:uri="cfcb42d0-0ca3-42df-9bbd-c42f9305e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A824A0-223A-4385-9EBC-C633C138018A}">
  <ds:schemaRefs>
    <ds:schemaRef ds:uri="http://schemas.microsoft.com/office/2006/documentManagement/types"/>
    <ds:schemaRef ds:uri="http://schemas.microsoft.com/office/2006/metadata/properties"/>
    <ds:schemaRef ds:uri="7a88a02c-e9d6-4b6c-b48a-bde4fb266a17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cfcb42d0-0ca3-42df-9bbd-c42f9305e417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5248B57-D7C2-4853-9991-A44A316351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6976</TotalTime>
  <Words>770</Words>
  <Application>Microsoft Office PowerPoint</Application>
  <PresentationFormat>Widescreen</PresentationFormat>
  <Paragraphs>111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</vt:lpstr>
      <vt:lpstr>Avenir Book</vt:lpstr>
      <vt:lpstr>Avenir Heavy</vt:lpstr>
      <vt:lpstr>Calibri</vt:lpstr>
      <vt:lpstr>PingFangSC-Regular</vt:lpstr>
      <vt:lpstr>2_Office Theme</vt:lpstr>
      <vt:lpstr>Jefferson Lab Highlights                                                   </vt:lpstr>
      <vt:lpstr>Jefferson Lab Organization and Leadership Team</vt:lpstr>
      <vt:lpstr>Jefferson Lab’s Science and Technology Vision</vt:lpstr>
      <vt:lpstr>Our User Community is Growing</vt:lpstr>
      <vt:lpstr>CEBAF Weeks of Operations</vt:lpstr>
      <vt:lpstr>CEBAF Physics Schedule</vt:lpstr>
      <vt:lpstr>The High Performance Data Facility is coming to Jefferson Lab!</vt:lpstr>
      <vt:lpstr>Jefferson Lab is Growing</vt:lpstr>
      <vt:lpstr>Jefferson Lab By The Numbers</vt:lpstr>
      <vt:lpstr>Safety as an Uncompromising Value: Several significant developments</vt:lpstr>
      <vt:lpstr>Perspective: Challenges, Risks,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Henderson</dc:creator>
  <cp:lastModifiedBy>Stuart Henderson</cp:lastModifiedBy>
  <cp:revision>44</cp:revision>
  <cp:lastPrinted>2023-04-28T20:21:27Z</cp:lastPrinted>
  <dcterms:created xsi:type="dcterms:W3CDTF">2017-10-05T18:52:54Z</dcterms:created>
  <dcterms:modified xsi:type="dcterms:W3CDTF">2024-02-05T21:38:47Z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0x010100216B2F93EDB7EF43B5AA317BEEBE52C0</vt:lpwstr>
  </property>
</Properties>
</file>