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60" r:id="rId4"/>
  </p:sldMasterIdLst>
  <p:notesMasterIdLst>
    <p:notesMasterId r:id="rId13"/>
  </p:notesMasterIdLst>
  <p:handoutMasterIdLst>
    <p:handoutMasterId r:id="rId14"/>
  </p:handoutMasterIdLst>
  <p:sldIdLst>
    <p:sldId id="282" r:id="rId5"/>
    <p:sldId id="3005" r:id="rId6"/>
    <p:sldId id="3012" r:id="rId7"/>
    <p:sldId id="3004" r:id="rId8"/>
    <p:sldId id="3013" r:id="rId9"/>
    <p:sldId id="3015" r:id="rId10"/>
    <p:sldId id="3016" r:id="rId11"/>
    <p:sldId id="3018" r:id="rId12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95E44959-369E-4C15-A035-F40FD7749855}">
          <p14:sldIdLst>
            <p14:sldId id="282"/>
            <p14:sldId id="3005"/>
            <p14:sldId id="3012"/>
            <p14:sldId id="3004"/>
            <p14:sldId id="3013"/>
            <p14:sldId id="3015"/>
            <p14:sldId id="3016"/>
            <p14:sldId id="3018"/>
          </p14:sldIdLst>
        </p14:section>
      </p14:sectionLst>
    </p:ext>
    <p:ext uri="{EFAFB233-063F-42B5-8137-9DF3F51BA10A}">
      <p15:sldGuideLst xmlns:p15="http://schemas.microsoft.com/office/powerpoint/2012/main">
        <p15:guide id="2" pos="144" userDrawn="1">
          <p15:clr>
            <a:srgbClr val="A4A3A4"/>
          </p15:clr>
        </p15:guide>
        <p15:guide id="3" orient="horz" pos="2400" userDrawn="1">
          <p15:clr>
            <a:srgbClr val="A4A3A4"/>
          </p15:clr>
        </p15:guide>
        <p15:guide id="4" orient="horz" pos="3888" userDrawn="1">
          <p15:clr>
            <a:srgbClr val="A4A3A4"/>
          </p15:clr>
        </p15:guide>
        <p15:guide id="5" pos="42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2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4388"/>
    <a:srgbClr val="002060"/>
    <a:srgbClr val="FFFFFF"/>
    <a:srgbClr val="364A7A"/>
    <a:srgbClr val="171B4B"/>
    <a:srgbClr val="4DA1CC"/>
    <a:srgbClr val="008080"/>
    <a:srgbClr val="7AD3F0"/>
    <a:srgbClr val="88B64A"/>
    <a:srgbClr val="84A7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22" autoAdjust="0"/>
    <p:restoredTop sz="95970" autoAdjust="0"/>
  </p:normalViewPr>
  <p:slideViewPr>
    <p:cSldViewPr snapToGrid="0" showGuides="1">
      <p:cViewPr varScale="1">
        <p:scale>
          <a:sx n="86" d="100"/>
          <a:sy n="86" d="100"/>
        </p:scale>
        <p:origin x="840" y="192"/>
      </p:cViewPr>
      <p:guideLst>
        <p:guide pos="144"/>
        <p:guide orient="horz" pos="2400"/>
        <p:guide orient="horz" pos="3888"/>
        <p:guide pos="4200"/>
      </p:guideLst>
    </p:cSldViewPr>
  </p:slideViewPr>
  <p:outlineViewPr>
    <p:cViewPr>
      <p:scale>
        <a:sx n="33" d="100"/>
        <a:sy n="33" d="100"/>
      </p:scale>
      <p:origin x="0" y="-5591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howGuides="1">
      <p:cViewPr varScale="1">
        <p:scale>
          <a:sx n="60" d="100"/>
          <a:sy n="60" d="100"/>
        </p:scale>
        <p:origin x="3600" y="192"/>
      </p:cViewPr>
      <p:guideLst>
        <p:guide orient="horz" pos="2952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awson/Documents/JSA%20Docs/CommitteesOld-Programs/Initiatives%20Fund%20Information/IF-2023-Graphe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Historical</a:t>
            </a:r>
            <a:r>
              <a:rPr lang="en-US" sz="1600" b="1" baseline="0"/>
              <a:t> IF Support: 2006-2024</a:t>
            </a:r>
            <a:endParaRPr lang="en-US" sz="16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3">
                  <a:tint val="54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43B-984C-8627-741432F18084}"/>
              </c:ext>
            </c:extLst>
          </c:dPt>
          <c:dPt>
            <c:idx val="1"/>
            <c:bubble3D val="0"/>
            <c:spPr>
              <a:solidFill>
                <a:schemeClr val="accent3">
                  <a:tint val="77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43B-984C-8627-741432F1808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43B-984C-8627-741432F18084}"/>
              </c:ext>
            </c:extLst>
          </c:dPt>
          <c:dPt>
            <c:idx val="3"/>
            <c:bubble3D val="0"/>
            <c:spPr>
              <a:solidFill>
                <a:schemeClr val="accent3">
                  <a:shade val="7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43B-984C-8627-741432F18084}"/>
              </c:ext>
            </c:extLst>
          </c:dPt>
          <c:dPt>
            <c:idx val="4"/>
            <c:bubble3D val="0"/>
            <c:spPr>
              <a:solidFill>
                <a:schemeClr val="accent3">
                  <a:shade val="53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43B-984C-8627-741432F18084}"/>
              </c:ext>
            </c:extLst>
          </c:dPt>
          <c:dLbls>
            <c:dLbl>
              <c:idx val="0"/>
              <c:layout>
                <c:manualLayout>
                  <c:x val="-0.18999575359439227"/>
                  <c:y val="0.1071400879151725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BF5379F-2155-3840-8FD2-8E6C9F825C5F}" type="CATEGORYNAME">
                      <a:rPr lang="en-US" sz="1000" b="1">
                        <a:solidFill>
                          <a:schemeClr val="tx1"/>
                        </a:solidFill>
                      </a:rPr>
                      <a:pPr>
                        <a:defRPr sz="1000" b="1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000" b="1" baseline="0">
                        <a:solidFill>
                          <a:schemeClr val="tx1"/>
                        </a:solidFill>
                      </a:rPr>
                      <a:t>
</a:t>
                    </a:r>
                    <a:fld id="{0EB6A925-BE13-7D4F-8CDD-0DD1EA528624}" type="PERCENTAGE">
                      <a:rPr lang="en-US" sz="1000" b="1" baseline="0">
                        <a:solidFill>
                          <a:schemeClr val="tx1"/>
                        </a:solidFill>
                      </a:rPr>
                      <a:pPr>
                        <a:defRPr sz="1000" b="1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r>
                      <a:rPr lang="en-US" sz="1000" b="1" baseline="0">
                        <a:solidFill>
                          <a:schemeClr val="tx1"/>
                        </a:solidFill>
                      </a:rPr>
                      <a:t> ($2.0M)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582017422938831"/>
                      <c:h val="0.1161962020001219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43B-984C-8627-741432F18084}"/>
                </c:ext>
              </c:extLst>
            </c:dLbl>
            <c:dLbl>
              <c:idx val="1"/>
              <c:layout>
                <c:manualLayout>
                  <c:x val="-0.22298050139275766"/>
                  <c:y val="-0.3755790931691452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B763D34-BBCC-2B4A-AF83-C7162930DEB7}" type="CATEGORYNAME">
                      <a:rPr lang="en-US" sz="1000" b="1">
                        <a:solidFill>
                          <a:schemeClr val="tx1"/>
                        </a:solidFill>
                      </a:rPr>
                      <a:pPr>
                        <a:defRPr sz="1000" b="1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000" b="1" baseline="0">
                        <a:solidFill>
                          <a:schemeClr val="tx1"/>
                        </a:solidFill>
                      </a:rPr>
                      <a:t>
</a:t>
                    </a:r>
                    <a:fld id="{540BA83E-186D-D74E-867F-C141D1D993F8}" type="PERCENTAGE">
                      <a:rPr lang="en-US" sz="1000" b="1" baseline="0">
                        <a:solidFill>
                          <a:schemeClr val="tx1"/>
                        </a:solidFill>
                      </a:rPr>
                      <a:pPr>
                        <a:defRPr sz="1000" b="1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r>
                      <a:rPr lang="en-US" sz="1000" b="1" baseline="0">
                        <a:solidFill>
                          <a:schemeClr val="tx1"/>
                        </a:solidFill>
                      </a:rPr>
                      <a:t> ($3.1M)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43B-984C-8627-741432F18084}"/>
                </c:ext>
              </c:extLst>
            </c:dLbl>
            <c:dLbl>
              <c:idx val="2"/>
              <c:layout>
                <c:manualLayout>
                  <c:x val="0.13741828045924559"/>
                  <c:y val="-0.2172369878757131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5D4A1B8-9FA4-6545-A2B8-D5B62D58A48B}" type="CATEGORYNAME">
                      <a:rPr lang="en-US" sz="1000" b="1"/>
                      <a:pPr>
                        <a:defRPr sz="1000" b="1"/>
                      </a:pPr>
                      <a:t>[CATEGORY NAME]</a:t>
                    </a:fld>
                    <a:r>
                      <a:rPr lang="en-US" sz="1000" b="1" baseline="0" dirty="0"/>
                      <a:t>
</a:t>
                    </a:r>
                    <a:fld id="{D97AF4B4-009F-3C42-8CCD-48701B193197}" type="PERCENTAGE">
                      <a:rPr lang="en-US" sz="1000" b="1" baseline="0"/>
                      <a:pPr>
                        <a:defRPr sz="1000" b="1"/>
                      </a:pPr>
                      <a:t>[PERCENTAGE]</a:t>
                    </a:fld>
                    <a:r>
                      <a:rPr lang="en-US" sz="1000" b="1" baseline="0" dirty="0"/>
                      <a:t> ($1.0M)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43B-984C-8627-741432F18084}"/>
                </c:ext>
              </c:extLst>
            </c:dLbl>
            <c:dLbl>
              <c:idx val="3"/>
              <c:layout>
                <c:manualLayout>
                  <c:x val="0.15753638424624714"/>
                  <c:y val="3.728184661848775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380121F-2F98-7D49-A55D-EB194C74BB0D}" type="CATEGORYNAME">
                      <a:rPr lang="en-US" sz="1000" b="1">
                        <a:solidFill>
                          <a:schemeClr val="bg1"/>
                        </a:solidFill>
                      </a:rPr>
                      <a:pPr>
                        <a:defRPr sz="10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sz="1000" b="1" baseline="0">
                        <a:solidFill>
                          <a:schemeClr val="bg1"/>
                        </a:solidFill>
                      </a:rPr>
                      <a:t>
</a:t>
                    </a:r>
                    <a:fld id="{EF9D71ED-A1CF-3D40-B7C2-F722BF6E0881}" type="PERCENTAGE">
                      <a:rPr lang="en-US" sz="1000" b="1" baseline="0">
                        <a:solidFill>
                          <a:schemeClr val="bg1"/>
                        </a:solidFill>
                      </a:rPr>
                      <a:pPr>
                        <a:defRPr sz="1000" b="1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r>
                      <a:rPr lang="en-US" sz="1000" b="1" baseline="0">
                        <a:solidFill>
                          <a:schemeClr val="bg1"/>
                        </a:solidFill>
                      </a:rPr>
                      <a:t> ($1.2M)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43B-984C-8627-741432F18084}"/>
                </c:ext>
              </c:extLst>
            </c:dLbl>
            <c:dLbl>
              <c:idx val="4"/>
              <c:layout>
                <c:manualLayout>
                  <c:x val="9.9875649954693932E-2"/>
                  <c:y val="0.1154648847444197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4E11D21-14B0-234B-B56D-886A426DB041}" type="CATEGORYNAME">
                      <a:rPr lang="en-US" sz="1000" b="1">
                        <a:solidFill>
                          <a:schemeClr val="bg1"/>
                        </a:solidFill>
                      </a:rPr>
                      <a:pPr>
                        <a:defRPr sz="10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sz="1000" b="1" baseline="0">
                        <a:solidFill>
                          <a:schemeClr val="bg1"/>
                        </a:solidFill>
                      </a:rPr>
                      <a:t>
</a:t>
                    </a:r>
                    <a:fld id="{4919719A-8FE4-9246-AF7B-8966D92539B3}" type="PERCENTAGE">
                      <a:rPr lang="en-US" sz="1000" b="1" baseline="0">
                        <a:solidFill>
                          <a:schemeClr val="bg1"/>
                        </a:solidFill>
                      </a:rPr>
                      <a:pPr>
                        <a:defRPr sz="1000" b="1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r>
                      <a:rPr lang="en-US" sz="1000" b="1" baseline="0">
                        <a:solidFill>
                          <a:schemeClr val="bg1"/>
                        </a:solidFill>
                      </a:rPr>
                      <a:t> ($1.1M)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43B-984C-8627-741432F180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'New FY2024-Graphed'!$H$1:$H$5</c:f>
              <c:strCache>
                <c:ptCount val="5"/>
                <c:pt idx="0">
                  <c:v>Discretionary Funds</c:v>
                </c:pt>
                <c:pt idx="1">
                  <c:v>Education</c:v>
                </c:pt>
                <c:pt idx="2">
                  <c:v>Research</c:v>
                </c:pt>
                <c:pt idx="3">
                  <c:v>Outreach</c:v>
                </c:pt>
                <c:pt idx="4">
                  <c:v>Meetings</c:v>
                </c:pt>
              </c:strCache>
            </c:strRef>
          </c:cat>
          <c:val>
            <c:numRef>
              <c:f>'New FY2024-Graphed'!$I$1:$I$5</c:f>
              <c:numCache>
                <c:formatCode>0%</c:formatCode>
                <c:ptCount val="5"/>
                <c:pt idx="0">
                  <c:v>0.24099999999999999</c:v>
                </c:pt>
                <c:pt idx="1">
                  <c:v>0.37</c:v>
                </c:pt>
                <c:pt idx="2">
                  <c:v>0.122</c:v>
                </c:pt>
                <c:pt idx="3">
                  <c:v>0.13800000000000001</c:v>
                </c:pt>
                <c:pt idx="4">
                  <c:v>0.129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43B-984C-8627-741432F1808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2/7/24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2/7/24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14451" y="1671641"/>
            <a:ext cx="10261600" cy="1069975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14451" y="3125788"/>
            <a:ext cx="8534400" cy="1752600"/>
          </a:xfrm>
          <a:prstGeom prst="rect">
            <a:avLst/>
          </a:prstGeo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DA4F32-4A1D-4DC8-83AF-06C0481CC3BA}"/>
              </a:ext>
            </a:extLst>
          </p:cNvPr>
          <p:cNvSpPr/>
          <p:nvPr userDrawn="1"/>
        </p:nvSpPr>
        <p:spPr>
          <a:xfrm>
            <a:off x="0" y="6738470"/>
            <a:ext cx="12192000" cy="119530"/>
          </a:xfrm>
          <a:prstGeom prst="rect">
            <a:avLst/>
          </a:prstGeom>
          <a:gradFill flip="none" rotWithShape="1">
            <a:gsLst>
              <a:gs pos="32000">
                <a:srgbClr val="8799BE"/>
              </a:gs>
              <a:gs pos="68000">
                <a:srgbClr val="365493"/>
              </a:gs>
              <a:gs pos="0">
                <a:schemeClr val="bg1"/>
              </a:gs>
              <a:gs pos="100000">
                <a:srgbClr val="224388"/>
              </a:gs>
            </a:gsLst>
            <a:lin ang="10800000" scaled="1"/>
            <a:tileRect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40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/>
          <a:lstStyle>
            <a:lvl1pPr algn="l">
              <a:defRPr sz="40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0303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77A5A-4569-4C4D-11E5-DDF97348A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7A7F5D-E2D8-AE2B-4D1F-3D9A36212D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2761AE"/>
                </a:solidFill>
              </a:rPr>
              <a:t>Jefferson Lab Committee</a:t>
            </a:r>
            <a:endParaRPr lang="en-US" dirty="0">
              <a:solidFill>
                <a:srgbClr val="2761A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94382-00DA-282F-A587-B8052FE721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8BBF24D-CF5B-42BA-AE36-2157705E4A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B5BD76-0B14-7EC8-91D0-04DEF6FD33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2282" y="1594078"/>
            <a:ext cx="11247439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0146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F8A9-15CF-F68A-C5C2-D15904286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4286F-46FD-AED8-F15F-64E8ADEE5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2761AE"/>
                </a:solidFill>
              </a:rPr>
              <a:t>Jefferson Lab Committee</a:t>
            </a:r>
            <a:endParaRPr lang="en-US" dirty="0">
              <a:solidFill>
                <a:srgbClr val="2761A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34A475-C927-53B4-974D-2B93308A2B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8BBF24D-CF5B-42BA-AE36-2157705E4A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7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81954"/>
            <a:ext cx="12192000" cy="607604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0" y="781954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944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0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4">
              <a:lnSpc>
                <a:spcPct val="90000"/>
              </a:lnSpc>
              <a:tabLst>
                <a:tab pos="230182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4">
                <a:lnSpc>
                  <a:spcPct val="90000"/>
                </a:lnSpc>
                <a:tabLst>
                  <a:tab pos="230182" algn="l"/>
                </a:tabLst>
                <a:defRPr/>
              </a:pPr>
              <a:t>‹#›</a:t>
            </a:fld>
            <a:endParaRPr lang="en-US" sz="9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A5184FF5-3C29-49DA-84F0-32E8F52AFE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5593" y="274638"/>
            <a:ext cx="1124712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8ECD00C8-073D-46F3-B18C-C40E1AE2EC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75593" y="1600202"/>
            <a:ext cx="1124712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3D81F32F-B249-490C-9FE9-9E5EA5E6D3C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2557" y="6558456"/>
            <a:ext cx="3388723" cy="160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00" b="0">
                <a:latin typeface="+mn-lt"/>
                <a:cs typeface="AngsanaUPC" panose="020B0502040204020203" pitchFamily="18" charset="-34"/>
              </a:defRPr>
            </a:lvl1pPr>
          </a:lstStyle>
          <a:p>
            <a:r>
              <a:rPr lang="en-US">
                <a:solidFill>
                  <a:srgbClr val="2761AE"/>
                </a:solidFill>
              </a:rPr>
              <a:t>Jefferson Lab Committee</a:t>
            </a:r>
            <a:endParaRPr lang="en-US" dirty="0">
              <a:solidFill>
                <a:srgbClr val="2761AE"/>
              </a:solidFill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98471850-61CD-4CAA-88FE-9A3AF74B82A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92973" y="6470652"/>
            <a:ext cx="1434904" cy="26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pPr>
              <a:defRPr/>
            </a:pPr>
            <a:fld id="{18BBF24D-CF5B-42BA-AE36-2157705E4A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0DB8E8-7BA2-4127-BE68-A5BB856BC17D}"/>
              </a:ext>
            </a:extLst>
          </p:cNvPr>
          <p:cNvSpPr/>
          <p:nvPr userDrawn="1"/>
        </p:nvSpPr>
        <p:spPr>
          <a:xfrm>
            <a:off x="0" y="6738470"/>
            <a:ext cx="12192000" cy="119530"/>
          </a:xfrm>
          <a:prstGeom prst="rect">
            <a:avLst/>
          </a:prstGeom>
          <a:solidFill>
            <a:schemeClr val="accent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0" r:id="rId2"/>
    <p:sldLayoutId id="2147483788" r:id="rId3"/>
    <p:sldLayoutId id="2147483789" r:id="rId4"/>
    <p:sldLayoutId id="2147483792" r:id="rId5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189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377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566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754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1" indent="-287331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57" indent="-285744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62" indent="-285744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59" indent="-173034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688" indent="-222245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jpg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4.jp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jpg"/><Relationship Id="rId7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4.jp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.jpg"/><Relationship Id="rId7" Type="http://schemas.openxmlformats.org/officeDocument/2006/relationships/image" Target="../media/image24.jpeg"/><Relationship Id="rId12" Type="http://schemas.openxmlformats.org/officeDocument/2006/relationships/image" Target="../media/image2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4.jp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4F33831-437E-4A69-B959-31628664C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285" y="32637"/>
            <a:ext cx="685864" cy="685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6F46E6-5D90-6C3F-BE9C-677777ADFB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748" y="61810"/>
            <a:ext cx="1761657" cy="570484"/>
          </a:xfrm>
          <a:prstGeom prst="rect">
            <a:avLst/>
          </a:prstGeom>
        </p:spPr>
      </p:pic>
      <p:pic>
        <p:nvPicPr>
          <p:cNvPr id="10" name="Picture 9" descr="A logo for a company&#10;&#10;Description automatically generated">
            <a:extLst>
              <a:ext uri="{FF2B5EF4-FFF2-40B4-BE49-F238E27FC236}">
                <a16:creationId xmlns:a16="http://schemas.microsoft.com/office/drawing/2014/main" id="{39B51F76-B0E4-B1D9-1EA9-EF18C068F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5" y="29980"/>
            <a:ext cx="984988" cy="6936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3343FF-3954-F6ED-DA3B-F9E1A5A94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1" y="3684319"/>
            <a:ext cx="12178579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altLang="en-US" sz="2200" b="1" dirty="0">
                <a:solidFill>
                  <a:srgbClr val="002060"/>
                </a:solidFill>
                <a:latin typeface="Arial" pitchFamily="34" charset="0"/>
              </a:rPr>
              <a:t>Elizabeth L. </a:t>
            </a:r>
            <a:r>
              <a:rPr lang="en-US" altLang="en-US" b="1" dirty="0">
                <a:solidFill>
                  <a:srgbClr val="002060"/>
                </a:solidFill>
                <a:latin typeface="Arial" charset="0"/>
                <a:ea typeface="ＭＳ Ｐゴシック" charset="0"/>
              </a:rPr>
              <a:t>Lawson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altLang="en-US" b="1" dirty="0">
                <a:solidFill>
                  <a:srgbClr val="002060"/>
                </a:solidFill>
                <a:latin typeface="Arial" charset="0"/>
                <a:ea typeface="ＭＳ Ｐゴシック" charset="0"/>
              </a:rPr>
              <a:t>SURA Chief of Laboratory Services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altLang="en-US" b="1" dirty="0">
                <a:solidFill>
                  <a:srgbClr val="002060"/>
                </a:solidFill>
                <a:latin typeface="Arial" charset="0"/>
                <a:ea typeface="ＭＳ Ｐゴシック" charset="0"/>
              </a:rPr>
              <a:t>JSA Board Liaison &amp; Secretary</a:t>
            </a:r>
          </a:p>
          <a:p>
            <a:pPr algn="ctr" eaLnBrk="1" hangingPunct="1">
              <a:spcBef>
                <a:spcPts val="600"/>
              </a:spcBef>
              <a:defRPr/>
            </a:pPr>
            <a:endParaRPr lang="en-US" altLang="en-US" b="1" dirty="0">
              <a:solidFill>
                <a:srgbClr val="00206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E6C3C331-2D5E-0F08-8CF8-FA1949B9C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1" y="1649625"/>
            <a:ext cx="12200380" cy="12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1775" indent="-23177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US" sz="3600" b="1" dirty="0">
                <a:solidFill>
                  <a:srgbClr val="002060"/>
                </a:solidFill>
                <a:latin typeface="Arial" charset="0"/>
              </a:rPr>
              <a:t>JLUO Board Meeting</a:t>
            </a:r>
          </a:p>
          <a:p>
            <a:pPr algn="ctr" eaLnBrk="1" hangingPunct="1">
              <a:spcAft>
                <a:spcPts val="600"/>
              </a:spcAft>
              <a:defRPr/>
            </a:pPr>
            <a:r>
              <a:rPr lang="en-US" sz="3600" b="1" dirty="0">
                <a:solidFill>
                  <a:srgbClr val="002060"/>
                </a:solidFill>
                <a:latin typeface="Arial" charset="0"/>
              </a:rPr>
              <a:t>February 7, 2024</a:t>
            </a:r>
          </a:p>
        </p:txBody>
      </p:sp>
    </p:spTree>
    <p:extLst>
      <p:ext uri="{BB962C8B-B14F-4D97-AF65-F5344CB8AC3E}">
        <p14:creationId xmlns:p14="http://schemas.microsoft.com/office/powerpoint/2010/main" val="100198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7BBFB5-4E90-FC48-98A5-627362381970}"/>
              </a:ext>
            </a:extLst>
          </p:cNvPr>
          <p:cNvSpPr/>
          <p:nvPr/>
        </p:nvSpPr>
        <p:spPr>
          <a:xfrm rot="10800000">
            <a:off x="7880" y="867259"/>
            <a:ext cx="12192000" cy="119531"/>
          </a:xfrm>
          <a:prstGeom prst="rect">
            <a:avLst/>
          </a:prstGeom>
          <a:solidFill>
            <a:schemeClr val="accent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A46BD1-3A5C-A543-B916-470E78B72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236" y="1490394"/>
            <a:ext cx="5422046" cy="438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defRPr/>
            </a:pPr>
            <a:r>
              <a:rPr lang="en-US" altLang="en-US" dirty="0">
                <a:solidFill>
                  <a:srgbClr val="002060"/>
                </a:solidFill>
                <a:latin typeface="Arial" pitchFamily="34" charset="0"/>
              </a:rPr>
              <a:t>Since inception in 2006, JSA has awarded over $8.0M for over 500 projects. These projects:</a:t>
            </a:r>
          </a:p>
          <a:p>
            <a:pPr marL="342900" indent="-342900" eaLnBrk="1" hangingPunct="1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en-US" altLang="en-US" dirty="0">
                <a:solidFill>
                  <a:srgbClr val="002060"/>
                </a:solidFill>
                <a:latin typeface="Arial" pitchFamily="34" charset="0"/>
              </a:rPr>
              <a:t>Further the scientific outreach and enhance the Lab’s scientific and technology programs</a:t>
            </a:r>
          </a:p>
          <a:p>
            <a:pPr marL="342900" indent="-342900" eaLnBrk="1" hangingPunct="1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en-US" altLang="en-US" dirty="0">
                <a:solidFill>
                  <a:srgbClr val="002060"/>
                </a:solidFill>
                <a:latin typeface="Arial" pitchFamily="34" charset="0"/>
              </a:rPr>
              <a:t>Leverage commitments and resources of others, including the Lab itself</a:t>
            </a:r>
          </a:p>
          <a:p>
            <a:pPr marL="342900" indent="-342900" eaLnBrk="1" hangingPunct="1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en-US" altLang="en-US" dirty="0">
                <a:solidFill>
                  <a:srgbClr val="002060"/>
                </a:solidFill>
                <a:latin typeface="Arial" pitchFamily="34" charset="0"/>
              </a:rPr>
              <a:t>Benefit the Lab’s extended user community</a:t>
            </a: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E4D817DE-81F0-1441-91E4-4FBF2CDD1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380" y="195192"/>
            <a:ext cx="122003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1775" indent="-23177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US" b="1" dirty="0">
                <a:solidFill>
                  <a:srgbClr val="002060"/>
                </a:solidFill>
                <a:latin typeface="Arial" charset="0"/>
              </a:rPr>
              <a:t>JSA Initiatives Fund Program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BC5BDCD-92B9-5345-893E-19DFFC68D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286" y="6081914"/>
            <a:ext cx="2063352" cy="668183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2678F94E-8FD8-2B20-998F-4CAAFC28D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1888" y="83436"/>
            <a:ext cx="745614" cy="745614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34401B7-AAD4-5F57-9FD9-62662EF571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3368237"/>
              </p:ext>
            </p:extLst>
          </p:nvPr>
        </p:nvGraphicFramePr>
        <p:xfrm>
          <a:off x="5666282" y="1286212"/>
          <a:ext cx="6311220" cy="4346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7" descr="A logo for a company&#10;&#10;Description automatically generated">
            <a:extLst>
              <a:ext uri="{FF2B5EF4-FFF2-40B4-BE49-F238E27FC236}">
                <a16:creationId xmlns:a16="http://schemas.microsoft.com/office/drawing/2014/main" id="{ADEFA6C4-57E8-BBE2-FDE9-77B477373B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5" y="29980"/>
            <a:ext cx="1181248" cy="83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1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CD80D-12D4-72DE-D0DF-FD6F9B1C3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3566BEE-2F7E-F03C-42B6-82D50EAF6EC5}"/>
              </a:ext>
            </a:extLst>
          </p:cNvPr>
          <p:cNvSpPr/>
          <p:nvPr/>
        </p:nvSpPr>
        <p:spPr>
          <a:xfrm rot="10800000">
            <a:off x="7880" y="867259"/>
            <a:ext cx="12192000" cy="119531"/>
          </a:xfrm>
          <a:prstGeom prst="rect">
            <a:avLst/>
          </a:prstGeom>
          <a:solidFill>
            <a:schemeClr val="accent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DEF169-C5C2-C7A2-505D-DB20CDB90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236" y="1843394"/>
            <a:ext cx="11733266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9pPr>
          </a:lstStyle>
          <a:p>
            <a:pPr marL="463550" indent="-463550" eaLnBrk="1" hangingPunct="1">
              <a:spcBef>
                <a:spcPts val="1200"/>
              </a:spcBef>
              <a:buFont typeface="Wingdings" pitchFamily="2" charset="2"/>
              <a:buChar char="q"/>
              <a:defRPr/>
            </a:pPr>
            <a:r>
              <a:rPr lang="en-US" altLang="en-US" b="1" dirty="0">
                <a:solidFill>
                  <a:srgbClr val="002060"/>
                </a:solidFill>
                <a:latin typeface="Arial" pitchFamily="34" charset="0"/>
              </a:rPr>
              <a:t>Graduate and undergraduate fellowships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</a:rPr>
              <a:t>: Providing hands-on research experience and mentorship for the next generation of scientists</a:t>
            </a:r>
          </a:p>
          <a:p>
            <a:pPr marL="463550" indent="-463550" eaLnBrk="1" hangingPunct="1">
              <a:spcBef>
                <a:spcPts val="1200"/>
              </a:spcBef>
              <a:buFont typeface="Wingdings" pitchFamily="2" charset="2"/>
              <a:buChar char="q"/>
              <a:defRPr/>
            </a:pPr>
            <a:r>
              <a:rPr lang="en-US" altLang="en-US" b="1" dirty="0">
                <a:solidFill>
                  <a:srgbClr val="002060"/>
                </a:solidFill>
                <a:latin typeface="Arial" pitchFamily="34" charset="0"/>
              </a:rPr>
              <a:t>Scientific meeting support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</a:rPr>
              <a:t>: Facilitating the exchange of ideas and collaboration among researchers at conferences and workshops</a:t>
            </a:r>
          </a:p>
          <a:p>
            <a:pPr marL="463550" indent="-463550" eaLnBrk="1" hangingPunct="1">
              <a:spcBef>
                <a:spcPts val="1200"/>
              </a:spcBef>
              <a:buFont typeface="Wingdings" pitchFamily="2" charset="2"/>
              <a:buChar char="q"/>
              <a:defRPr/>
            </a:pPr>
            <a:r>
              <a:rPr lang="en-US" altLang="en-US" b="1" dirty="0">
                <a:solidFill>
                  <a:srgbClr val="002060"/>
                </a:solidFill>
                <a:latin typeface="Arial" pitchFamily="34" charset="0"/>
              </a:rPr>
              <a:t>Education and career development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</a:rPr>
              <a:t>: Equipping students and early-career scientists with the skills and knowledge needed to thrive in the scientific workforce</a:t>
            </a:r>
          </a:p>
          <a:p>
            <a:pPr marL="463550" indent="-463550" eaLnBrk="1" hangingPunct="1">
              <a:spcBef>
                <a:spcPts val="1200"/>
              </a:spcBef>
              <a:buFont typeface="Wingdings" pitchFamily="2" charset="2"/>
              <a:buChar char="q"/>
              <a:defRPr/>
            </a:pPr>
            <a:r>
              <a:rPr lang="en-US" altLang="en-US" b="1" dirty="0">
                <a:solidFill>
                  <a:srgbClr val="002060"/>
                </a:solidFill>
                <a:latin typeface="Arial" pitchFamily="34" charset="0"/>
              </a:rPr>
              <a:t>STEM activities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</a:rPr>
              <a:t>: Inspiring future generations of scientists through outreach programs and educational initiatives</a:t>
            </a:r>
          </a:p>
          <a:p>
            <a:pPr marL="463550" indent="-463550" eaLnBrk="1" hangingPunct="1">
              <a:spcBef>
                <a:spcPts val="1200"/>
              </a:spcBef>
              <a:buFont typeface="Wingdings" pitchFamily="2" charset="2"/>
              <a:buChar char="q"/>
              <a:defRPr/>
            </a:pPr>
            <a:r>
              <a:rPr lang="en-US" altLang="en-US" b="1" dirty="0">
                <a:solidFill>
                  <a:srgbClr val="002060"/>
                </a:solidFill>
                <a:latin typeface="Arial" pitchFamily="34" charset="0"/>
              </a:rPr>
              <a:t>Student prizes and awards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</a:rPr>
              <a:t>: Recognizing and encouraging outstanding research achievements among young scientists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9FE48CF-FB3A-820B-731C-12E9FF022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286" y="6081914"/>
            <a:ext cx="2063352" cy="668183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CAFD7305-0170-EDE7-1BC0-CCF32A566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1888" y="83436"/>
            <a:ext cx="745614" cy="745614"/>
          </a:xfrm>
          <a:prstGeom prst="rect">
            <a:avLst/>
          </a:prstGeom>
        </p:spPr>
      </p:pic>
      <p:pic>
        <p:nvPicPr>
          <p:cNvPr id="8" name="Picture 7" descr="A logo for a company&#10;&#10;Description automatically generated">
            <a:extLst>
              <a:ext uri="{FF2B5EF4-FFF2-40B4-BE49-F238E27FC236}">
                <a16:creationId xmlns:a16="http://schemas.microsoft.com/office/drawing/2014/main" id="{2B1D9DE0-4DA6-3CF3-4753-8CF8629E0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5" y="29980"/>
            <a:ext cx="1181248" cy="8319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393525-A301-ED0A-93D7-3F4133D05110}"/>
              </a:ext>
            </a:extLst>
          </p:cNvPr>
          <p:cNvSpPr txBox="1"/>
          <p:nvPr/>
        </p:nvSpPr>
        <p:spPr>
          <a:xfrm>
            <a:off x="244236" y="1107063"/>
            <a:ext cx="95922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JSA Announces $500k Initiatives Fund Program Awards for FY24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D9B8734E-1341-1054-7717-3C6A43B8D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380" y="195192"/>
            <a:ext cx="122003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1775" indent="-23177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US" b="1" dirty="0">
                <a:solidFill>
                  <a:srgbClr val="002060"/>
                </a:solidFill>
                <a:latin typeface="Arial" charset="0"/>
              </a:rPr>
              <a:t>JSA Initiatives Fund Program</a:t>
            </a:r>
          </a:p>
        </p:txBody>
      </p:sp>
    </p:spTree>
    <p:extLst>
      <p:ext uri="{BB962C8B-B14F-4D97-AF65-F5344CB8AC3E}">
        <p14:creationId xmlns:p14="http://schemas.microsoft.com/office/powerpoint/2010/main" val="223891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FDDB2DE-56B5-0241-8AC7-0E4595C63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286" y="6135701"/>
            <a:ext cx="2063352" cy="6681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97BBFB5-4E90-FC48-98A5-627362381970}"/>
              </a:ext>
            </a:extLst>
          </p:cNvPr>
          <p:cNvSpPr/>
          <p:nvPr/>
        </p:nvSpPr>
        <p:spPr>
          <a:xfrm rot="10800000">
            <a:off x="7880" y="867259"/>
            <a:ext cx="12192000" cy="119531"/>
          </a:xfrm>
          <a:prstGeom prst="rect">
            <a:avLst/>
          </a:prstGeom>
          <a:solidFill>
            <a:schemeClr val="accent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65A14A65-B099-C847-BAFE-7058C7B21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380" y="195192"/>
            <a:ext cx="122003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1775" indent="-23177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US" b="1" dirty="0">
                <a:solidFill>
                  <a:srgbClr val="002060"/>
                </a:solidFill>
                <a:latin typeface="Arial" charset="0"/>
              </a:rPr>
              <a:t>JSA Initiatives Fund Program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437432F-BEBC-F540-3AF6-F3B31937E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1888" y="83436"/>
            <a:ext cx="745614" cy="74561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997560D-5764-C977-02D6-034720ECDBAE}"/>
              </a:ext>
            </a:extLst>
          </p:cNvPr>
          <p:cNvGrpSpPr/>
          <p:nvPr/>
        </p:nvGrpSpPr>
        <p:grpSpPr>
          <a:xfrm>
            <a:off x="327548" y="1274665"/>
            <a:ext cx="4692685" cy="4067353"/>
            <a:chOff x="219974" y="2314569"/>
            <a:chExt cx="4692685" cy="406735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FC23A5-A4C3-5C47-B110-92EF433B45C5}"/>
                </a:ext>
              </a:extLst>
            </p:cNvPr>
            <p:cNvSpPr txBox="1"/>
            <p:nvPr/>
          </p:nvSpPr>
          <p:spPr>
            <a:xfrm>
              <a:off x="219974" y="3519600"/>
              <a:ext cx="4352881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200" b="1">
                  <a:solidFill>
                    <a:srgbClr val="06611F"/>
                  </a:solidFill>
                  <a:latin typeface="Arial" charset="0"/>
                  <a:ea typeface="ＭＳ Ｐゴシック" charset="-128"/>
                </a:defRPr>
              </a:lvl1pPr>
            </a:lstStyle>
            <a:p>
              <a:pPr marL="231775" indent="-231775" algn="l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en-US" sz="1800" b="0" dirty="0">
                  <a:solidFill>
                    <a:srgbClr val="002060"/>
                  </a:solidFill>
                </a:rPr>
                <a:t>Nine AY23-24 awards to:</a:t>
              </a:r>
            </a:p>
            <a:p>
              <a:pPr marL="460375" lvl="1" indent="-222250">
                <a:spcAft>
                  <a:spcPts val="0"/>
                </a:spcAft>
                <a:buSzPct val="80000"/>
                <a:buFont typeface="Wingdings" pitchFamily="2" charset="2"/>
                <a:buChar char="ü"/>
              </a:pPr>
              <a:r>
                <a:rPr lang="en-US" altLang="en-US" b="0" dirty="0">
                  <a:solidFill>
                    <a:srgbClr val="002060"/>
                  </a:solidFill>
                </a:rPr>
                <a:t>John Boyd, UVa</a:t>
              </a:r>
            </a:p>
            <a:p>
              <a:pPr marL="460375" lvl="1" indent="-222250">
                <a:spcAft>
                  <a:spcPts val="0"/>
                </a:spcAft>
                <a:buSzPct val="80000"/>
                <a:buFont typeface="Wingdings" pitchFamily="2" charset="2"/>
                <a:buChar char="ü"/>
              </a:pPr>
              <a:r>
                <a:rPr lang="en-US" altLang="en-US" b="0" dirty="0">
                  <a:solidFill>
                    <a:srgbClr val="002060"/>
                  </a:solidFill>
                </a:rPr>
                <a:t>Justin </a:t>
              </a:r>
              <a:r>
                <a:rPr lang="en-US" altLang="en-US" b="0" dirty="0" err="1">
                  <a:solidFill>
                    <a:srgbClr val="002060"/>
                  </a:solidFill>
                </a:rPr>
                <a:t>Cammarota</a:t>
              </a:r>
              <a:r>
                <a:rPr lang="en-US" altLang="en-US" b="0" dirty="0">
                  <a:solidFill>
                    <a:srgbClr val="002060"/>
                  </a:solidFill>
                </a:rPr>
                <a:t>, W&amp;M</a:t>
              </a:r>
            </a:p>
            <a:p>
              <a:pPr marL="460375" lvl="1" indent="-222250">
                <a:spcAft>
                  <a:spcPts val="0"/>
                </a:spcAft>
                <a:buSzPct val="80000"/>
                <a:buFont typeface="Wingdings" pitchFamily="2" charset="2"/>
                <a:buChar char="ü"/>
              </a:pPr>
              <a:r>
                <a:rPr lang="en-US" altLang="en-US" dirty="0">
                  <a:solidFill>
                    <a:srgbClr val="002060"/>
                  </a:solidFill>
                </a:rPr>
                <a:t>Marco Carrillo, ODU</a:t>
              </a:r>
            </a:p>
            <a:p>
              <a:pPr marL="460375" lvl="1" indent="-222250">
                <a:spcAft>
                  <a:spcPts val="0"/>
                </a:spcAft>
                <a:buSzPct val="80000"/>
                <a:buFont typeface="Wingdings" pitchFamily="2" charset="2"/>
                <a:buChar char="ü"/>
              </a:pPr>
              <a:r>
                <a:rPr lang="en-US" altLang="en-US" b="0" dirty="0">
                  <a:solidFill>
                    <a:srgbClr val="002060"/>
                  </a:solidFill>
                </a:rPr>
                <a:t>Sean </a:t>
              </a:r>
              <a:r>
                <a:rPr lang="en-US" altLang="en-US" b="0" dirty="0" err="1">
                  <a:solidFill>
                    <a:srgbClr val="002060"/>
                  </a:solidFill>
                </a:rPr>
                <a:t>Jeffas</a:t>
              </a:r>
              <a:r>
                <a:rPr lang="en-US" altLang="en-US" b="0" dirty="0">
                  <a:solidFill>
                    <a:srgbClr val="002060"/>
                  </a:solidFill>
                </a:rPr>
                <a:t>, UVa</a:t>
              </a:r>
            </a:p>
            <a:p>
              <a:pPr marL="460375" lvl="1" indent="-222250">
                <a:spcAft>
                  <a:spcPts val="0"/>
                </a:spcAft>
                <a:buSzPct val="80000"/>
                <a:buFont typeface="Wingdings" pitchFamily="2" charset="2"/>
                <a:buChar char="ü"/>
              </a:pPr>
              <a:r>
                <a:rPr lang="en-US" altLang="en-US" dirty="0">
                  <a:solidFill>
                    <a:srgbClr val="002060"/>
                  </a:solidFill>
                </a:rPr>
                <a:t>Pushpa Pandey, ODU</a:t>
              </a:r>
            </a:p>
            <a:p>
              <a:pPr marL="460375" lvl="1" indent="-222250">
                <a:spcAft>
                  <a:spcPts val="0"/>
                </a:spcAft>
                <a:buSzPct val="80000"/>
                <a:buFont typeface="Wingdings" pitchFamily="2" charset="2"/>
                <a:buChar char="ü"/>
              </a:pPr>
              <a:r>
                <a:rPr lang="en-US" altLang="en-US" b="0" dirty="0">
                  <a:solidFill>
                    <a:srgbClr val="002060"/>
                  </a:solidFill>
                </a:rPr>
                <a:t>Jason Phelan, MIT</a:t>
              </a:r>
            </a:p>
            <a:p>
              <a:pPr marL="460375" lvl="1" indent="-222250">
                <a:spcAft>
                  <a:spcPts val="0"/>
                </a:spcAft>
                <a:buSzPct val="80000"/>
                <a:buFont typeface="Wingdings" pitchFamily="2" charset="2"/>
                <a:buChar char="ü"/>
              </a:pPr>
              <a:r>
                <a:rPr lang="en-US" altLang="en-US" b="0" dirty="0">
                  <a:solidFill>
                    <a:srgbClr val="002060"/>
                  </a:solidFill>
                </a:rPr>
                <a:t>Tommaso </a:t>
              </a:r>
              <a:r>
                <a:rPr lang="en-US" altLang="en-US" b="0" dirty="0" err="1">
                  <a:solidFill>
                    <a:srgbClr val="002060"/>
                  </a:solidFill>
                </a:rPr>
                <a:t>Rainaldi</a:t>
              </a:r>
              <a:r>
                <a:rPr lang="en-US" altLang="en-US" b="0" dirty="0">
                  <a:solidFill>
                    <a:srgbClr val="002060"/>
                  </a:solidFill>
                </a:rPr>
                <a:t>, ODU</a:t>
              </a:r>
            </a:p>
            <a:p>
              <a:pPr marL="460375" lvl="1" indent="-222250">
                <a:spcAft>
                  <a:spcPts val="0"/>
                </a:spcAft>
                <a:buSzPct val="80000"/>
                <a:buFont typeface="Wingdings" pitchFamily="2" charset="2"/>
                <a:buChar char="ü"/>
              </a:pPr>
              <a:r>
                <a:rPr lang="en-US" altLang="en-US" dirty="0">
                  <a:solidFill>
                    <a:srgbClr val="002060"/>
                  </a:solidFill>
                </a:rPr>
                <a:t>Sara Ratliff, GWU</a:t>
              </a:r>
            </a:p>
            <a:p>
              <a:pPr marL="460375" lvl="1" indent="-222250">
                <a:spcAft>
                  <a:spcPts val="0"/>
                </a:spcAft>
                <a:buSzPct val="80000"/>
                <a:buFont typeface="Wingdings" pitchFamily="2" charset="2"/>
                <a:buChar char="ü"/>
              </a:pPr>
              <a:r>
                <a:rPr lang="en-US" altLang="en-US" b="0" dirty="0" err="1">
                  <a:solidFill>
                    <a:srgbClr val="002060"/>
                  </a:solidFill>
                </a:rPr>
                <a:t>Abhyuday</a:t>
              </a:r>
              <a:r>
                <a:rPr lang="en-US" altLang="en-US" b="0" dirty="0">
                  <a:solidFill>
                    <a:srgbClr val="002060"/>
                  </a:solidFill>
                </a:rPr>
                <a:t> </a:t>
              </a:r>
              <a:r>
                <a:rPr lang="en-US" altLang="en-US" dirty="0">
                  <a:solidFill>
                    <a:srgbClr val="002060"/>
                  </a:solidFill>
                </a:rPr>
                <a:t>Sharda, UTenn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DCA79F0-B316-DFC3-20CB-324D44F8E12E}"/>
                </a:ext>
              </a:extLst>
            </p:cNvPr>
            <p:cNvSpPr txBox="1"/>
            <p:nvPr/>
          </p:nvSpPr>
          <p:spPr>
            <a:xfrm>
              <a:off x="219974" y="2314569"/>
              <a:ext cx="4692685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200" b="1">
                  <a:solidFill>
                    <a:srgbClr val="06611F"/>
                  </a:solidFill>
                  <a:latin typeface="Arial" charset="0"/>
                  <a:ea typeface="ＭＳ Ｐゴシック" charset="-128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en-US" altLang="en-US" sz="2000" u="sng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JSA/JLab Graduate Fellowships</a:t>
              </a:r>
            </a:p>
            <a:p>
              <a:pPr marL="231775" indent="-214313" algn="l">
                <a:buFont typeface="Arial" panose="020B0604020202020204" pitchFamily="34" charset="0"/>
                <a:buChar char="•"/>
              </a:pPr>
              <a:r>
                <a:rPr lang="en-US" altLang="en-US" sz="2000" b="0" dirty="0">
                  <a:solidFill>
                    <a:srgbClr val="002060"/>
                  </a:solidFill>
                </a:rPr>
                <a:t>Over 260 fellowships to students from 24 SURA universities since 1998</a:t>
              </a:r>
              <a:endParaRPr lang="en-US" altLang="en-US" sz="16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6203F297-6361-E51C-01FB-E24F72BA7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5" y="29980"/>
            <a:ext cx="1181248" cy="831916"/>
          </a:xfrm>
          <a:prstGeom prst="rect">
            <a:avLst/>
          </a:prstGeom>
        </p:spPr>
      </p:pic>
      <p:pic>
        <p:nvPicPr>
          <p:cNvPr id="1026" name="Picture 2" descr="JSA Fellowship Program ">
            <a:extLst>
              <a:ext uri="{FF2B5EF4-FFF2-40B4-BE49-F238E27FC236}">
                <a16:creationId xmlns:a16="http://schemas.microsoft.com/office/drawing/2014/main" id="{39184C2F-AFD6-6435-BD92-459B2A9FE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4834" y="1601873"/>
            <a:ext cx="5722912" cy="32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FF63C7-97E3-2970-BB3C-E7E12117A536}"/>
              </a:ext>
            </a:extLst>
          </p:cNvPr>
          <p:cNvSpPr txBox="1"/>
          <p:nvPr/>
        </p:nvSpPr>
        <p:spPr>
          <a:xfrm>
            <a:off x="2298888" y="5791444"/>
            <a:ext cx="76099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JSA Accepting Applications for AY2024-25 Graduate Fellowship Program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Application Deadline: February 16, 2024</a:t>
            </a:r>
          </a:p>
        </p:txBody>
      </p:sp>
    </p:spTree>
    <p:extLst>
      <p:ext uri="{BB962C8B-B14F-4D97-AF65-F5344CB8AC3E}">
        <p14:creationId xmlns:p14="http://schemas.microsoft.com/office/powerpoint/2010/main" val="33439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5F6B2-98E3-2E92-8AC4-C159ABFCE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A1AA7B4-4997-BEB2-67E9-D010A6A89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286" y="6135701"/>
            <a:ext cx="2063352" cy="6681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BB46A0-F3A2-D871-CC9A-9F91B5F58F33}"/>
              </a:ext>
            </a:extLst>
          </p:cNvPr>
          <p:cNvSpPr/>
          <p:nvPr/>
        </p:nvSpPr>
        <p:spPr>
          <a:xfrm rot="10800000">
            <a:off x="7880" y="867259"/>
            <a:ext cx="12192000" cy="119531"/>
          </a:xfrm>
          <a:prstGeom prst="rect">
            <a:avLst/>
          </a:prstGeom>
          <a:solidFill>
            <a:schemeClr val="accent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E327B263-E1FE-EBC3-C874-2AC7808FB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380" y="195192"/>
            <a:ext cx="122003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1775" indent="-23177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US" b="1" dirty="0">
                <a:solidFill>
                  <a:srgbClr val="002060"/>
                </a:solidFill>
                <a:latin typeface="Arial" charset="0"/>
              </a:rPr>
              <a:t>JSA Initiatives Fund Program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75D7E8E-17C6-B4C1-06E8-BA30C4E66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1888" y="83436"/>
            <a:ext cx="745614" cy="745614"/>
          </a:xfrm>
          <a:prstGeom prst="rect">
            <a:avLst/>
          </a:prstGeom>
        </p:spPr>
      </p:pic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72F1382C-397E-9CAB-8A50-804F68C0C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5" y="29980"/>
            <a:ext cx="1181248" cy="831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3E72BA4-EB0E-21DA-BDEC-F8F2EE8397F2}"/>
              </a:ext>
            </a:extLst>
          </p:cNvPr>
          <p:cNvSpPr txBox="1"/>
          <p:nvPr/>
        </p:nvSpPr>
        <p:spPr>
          <a:xfrm>
            <a:off x="188844" y="5499654"/>
            <a:ext cx="61101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JSA Accepting Applications for Sabbatical / Research Leave Support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Application Deadline: February 16, 2024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2E470D5-9923-615E-D4EB-DCB4763B4EC7}"/>
              </a:ext>
            </a:extLst>
          </p:cNvPr>
          <p:cNvSpPr/>
          <p:nvPr/>
        </p:nvSpPr>
        <p:spPr>
          <a:xfrm>
            <a:off x="7341625" y="1168793"/>
            <a:ext cx="42731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b="1" u="sng" dirty="0">
                <a:solidFill>
                  <a:srgbClr val="002060"/>
                </a:solidFill>
                <a:ea typeface="ＭＳ Ｐゴシック" charset="-128"/>
              </a:rPr>
              <a:t>JSA Thesis Prize</a:t>
            </a:r>
          </a:p>
          <a:p>
            <a:pPr algn="ctr"/>
            <a:endParaRPr lang="en-US" altLang="en-US" sz="2000" dirty="0">
              <a:solidFill>
                <a:srgbClr val="002060"/>
              </a:solidFill>
              <a:ea typeface="ＭＳ Ｐゴシック" charset="-128"/>
            </a:endParaRPr>
          </a:p>
          <a:p>
            <a:pPr algn="ctr"/>
            <a:endParaRPr lang="en-US" altLang="en-US" sz="2000" dirty="0">
              <a:solidFill>
                <a:srgbClr val="002060"/>
              </a:solidFill>
              <a:ea typeface="ＭＳ Ｐゴシック" charset="-128"/>
            </a:endParaRPr>
          </a:p>
          <a:p>
            <a:pPr algn="ctr"/>
            <a:endParaRPr lang="en-US" altLang="en-US" sz="2000" dirty="0">
              <a:solidFill>
                <a:srgbClr val="002060"/>
              </a:solidFill>
              <a:ea typeface="ＭＳ Ｐゴシック" charset="-128"/>
            </a:endParaRPr>
          </a:p>
          <a:p>
            <a:pPr algn="ctr"/>
            <a:endParaRPr lang="en-US" altLang="en-US" sz="2000" dirty="0">
              <a:solidFill>
                <a:srgbClr val="002060"/>
              </a:solidFill>
              <a:ea typeface="ＭＳ Ｐゴシック" charset="-128"/>
            </a:endParaRPr>
          </a:p>
          <a:p>
            <a:pPr algn="ctr"/>
            <a:endParaRPr lang="en-US" altLang="en-US" sz="2000" dirty="0">
              <a:solidFill>
                <a:srgbClr val="002060"/>
              </a:solidFill>
              <a:ea typeface="ＭＳ Ｐゴシック" charset="-128"/>
            </a:endParaRPr>
          </a:p>
          <a:p>
            <a:pPr algn="ctr"/>
            <a:r>
              <a:rPr lang="en-US" altLang="en-US" sz="2000" dirty="0">
                <a:solidFill>
                  <a:srgbClr val="002060"/>
                </a:solidFill>
                <a:ea typeface="ＭＳ Ｐゴシック" charset="-128"/>
              </a:rPr>
              <a:t>Nominations Open – March 8</a:t>
            </a:r>
          </a:p>
          <a:p>
            <a:pPr algn="ctr"/>
            <a:endParaRPr lang="en-US" altLang="en-US" sz="2000" b="1" u="sng" dirty="0">
              <a:solidFill>
                <a:srgbClr val="002060"/>
              </a:solidFill>
              <a:ea typeface="ＭＳ Ｐゴシック" charset="-128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407A6A1-ECE2-BC05-5710-D2E952637BB3}"/>
              </a:ext>
            </a:extLst>
          </p:cNvPr>
          <p:cNvSpPr/>
          <p:nvPr/>
        </p:nvSpPr>
        <p:spPr>
          <a:xfrm>
            <a:off x="7495934" y="3235405"/>
            <a:ext cx="427318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en-US" sz="2000" b="1" u="sng" dirty="0">
              <a:solidFill>
                <a:srgbClr val="002060"/>
              </a:solidFill>
              <a:ea typeface="ＭＳ Ｐゴシック" charset="-128"/>
            </a:endParaRPr>
          </a:p>
          <a:p>
            <a:pPr algn="ctr"/>
            <a:r>
              <a:rPr lang="en-US" altLang="en-US" sz="2000" b="1" u="sng" dirty="0">
                <a:solidFill>
                  <a:srgbClr val="002060"/>
                </a:solidFill>
                <a:ea typeface="ＭＳ Ｐゴシック" charset="-128"/>
              </a:rPr>
              <a:t>JSA Postdoctoral Research Prize</a:t>
            </a:r>
          </a:p>
          <a:p>
            <a:pPr algn="ctr"/>
            <a:endParaRPr lang="en-US" altLang="en-US" sz="2000" dirty="0">
              <a:solidFill>
                <a:srgbClr val="002060"/>
              </a:solidFill>
              <a:ea typeface="ＭＳ Ｐゴシック" charset="-128"/>
            </a:endParaRPr>
          </a:p>
          <a:p>
            <a:pPr algn="ctr"/>
            <a:endParaRPr lang="en-US" altLang="en-US" sz="2000" dirty="0">
              <a:solidFill>
                <a:srgbClr val="002060"/>
              </a:solidFill>
              <a:ea typeface="ＭＳ Ｐゴシック" charset="-128"/>
            </a:endParaRPr>
          </a:p>
          <a:p>
            <a:pPr algn="ctr"/>
            <a:endParaRPr lang="en-US" altLang="en-US" sz="2000" dirty="0">
              <a:solidFill>
                <a:srgbClr val="002060"/>
              </a:solidFill>
              <a:ea typeface="ＭＳ Ｐゴシック" charset="-128"/>
            </a:endParaRPr>
          </a:p>
          <a:p>
            <a:pPr algn="ctr"/>
            <a:endParaRPr lang="en-US" altLang="en-US" sz="2000" dirty="0">
              <a:solidFill>
                <a:srgbClr val="002060"/>
              </a:solidFill>
              <a:ea typeface="ＭＳ Ｐゴシック" charset="-128"/>
            </a:endParaRPr>
          </a:p>
          <a:p>
            <a:pPr algn="ctr"/>
            <a:endParaRPr lang="en-US" altLang="en-US" sz="2000" dirty="0">
              <a:solidFill>
                <a:srgbClr val="002060"/>
              </a:solidFill>
              <a:ea typeface="ＭＳ Ｐゴシック" charset="-128"/>
            </a:endParaRPr>
          </a:p>
          <a:p>
            <a:pPr algn="ctr"/>
            <a:endParaRPr lang="en-US" altLang="en-US" sz="1000" dirty="0">
              <a:solidFill>
                <a:srgbClr val="002060"/>
              </a:solidFill>
              <a:ea typeface="ＭＳ Ｐゴシック" charset="-128"/>
            </a:endParaRPr>
          </a:p>
          <a:p>
            <a:pPr algn="ctr"/>
            <a:r>
              <a:rPr lang="en-US" altLang="en-US" sz="2000" dirty="0">
                <a:solidFill>
                  <a:srgbClr val="002060"/>
                </a:solidFill>
                <a:ea typeface="ＭＳ Ｐゴシック" charset="-128"/>
              </a:rPr>
              <a:t>Applications Open – March 8</a:t>
            </a:r>
          </a:p>
          <a:p>
            <a:pPr algn="ctr"/>
            <a:endParaRPr lang="en-US" altLang="en-US" sz="2000" b="1" u="sng" dirty="0">
              <a:solidFill>
                <a:srgbClr val="002060"/>
              </a:solidFill>
              <a:ea typeface="ＭＳ Ｐゴシック" charset="-128"/>
            </a:endParaRPr>
          </a:p>
        </p:txBody>
      </p:sp>
      <p:pic>
        <p:nvPicPr>
          <p:cNvPr id="37" name="Picture 36" descr="A picture containing person, outdoor, human face, tree&#10;&#10;Description automatically generated">
            <a:extLst>
              <a:ext uri="{FF2B5EF4-FFF2-40B4-BE49-F238E27FC236}">
                <a16:creationId xmlns:a16="http://schemas.microsoft.com/office/drawing/2014/main" id="{794DAE21-78A3-EF76-C844-DF00F9E480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0126" y="1568038"/>
            <a:ext cx="1293424" cy="14853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9" name="Picture 38" descr="A person wearing glasses and a tan jacket&#10;&#10;Description automatically generated with low confidence">
            <a:extLst>
              <a:ext uri="{FF2B5EF4-FFF2-40B4-BE49-F238E27FC236}">
                <a16:creationId xmlns:a16="http://schemas.microsoft.com/office/drawing/2014/main" id="{F9213E03-851D-8006-8C8A-062AB55E9D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5754" y="4018753"/>
            <a:ext cx="1281306" cy="1447876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8571974-9723-7D25-E538-513A702801D6}"/>
              </a:ext>
            </a:extLst>
          </p:cNvPr>
          <p:cNvGrpSpPr/>
          <p:nvPr/>
        </p:nvGrpSpPr>
        <p:grpSpPr>
          <a:xfrm>
            <a:off x="188844" y="1568038"/>
            <a:ext cx="6288736" cy="3628923"/>
            <a:chOff x="188844" y="1197192"/>
            <a:chExt cx="6288736" cy="362892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2132C3B-1967-9DEB-61F0-13A2DBD06EF2}"/>
                </a:ext>
              </a:extLst>
            </p:cNvPr>
            <p:cNvGrpSpPr/>
            <p:nvPr/>
          </p:nvGrpSpPr>
          <p:grpSpPr>
            <a:xfrm>
              <a:off x="188844" y="1197192"/>
              <a:ext cx="6288736" cy="3297063"/>
              <a:chOff x="12567" y="1151688"/>
              <a:chExt cx="6288736" cy="3297063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E1566F5C-721C-1D86-52FF-974F96013FA4}"/>
                  </a:ext>
                </a:extLst>
              </p:cNvPr>
              <p:cNvGrpSpPr/>
              <p:nvPr/>
            </p:nvGrpSpPr>
            <p:grpSpPr>
              <a:xfrm>
                <a:off x="311627" y="2204790"/>
                <a:ext cx="5792253" cy="1576063"/>
                <a:chOff x="999834" y="3075707"/>
                <a:chExt cx="8043839" cy="2265657"/>
              </a:xfrm>
            </p:grpSpPr>
            <p:pic>
              <p:nvPicPr>
                <p:cNvPr id="24" name="Picture 6">
                  <a:extLst>
                    <a:ext uri="{FF2B5EF4-FFF2-40B4-BE49-F238E27FC236}">
                      <a16:creationId xmlns:a16="http://schemas.microsoft.com/office/drawing/2014/main" id="{5BC1E88B-4847-451A-AF4D-E2A82F8A8F3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5120652" y="3075708"/>
                  <a:ext cx="1895278" cy="226565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7" name="Picture 8" descr="Julie Roche, portrait">
                  <a:extLst>
                    <a:ext uri="{FF2B5EF4-FFF2-40B4-BE49-F238E27FC236}">
                      <a16:creationId xmlns:a16="http://schemas.microsoft.com/office/drawing/2014/main" id="{5842F819-B366-734B-1D30-C4E8F3F5B86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7202063" y="3075707"/>
                  <a:ext cx="1841610" cy="226565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8" name="Picture 2" descr="Ed Kinney Portrait">
                  <a:extLst>
                    <a:ext uri="{FF2B5EF4-FFF2-40B4-BE49-F238E27FC236}">
                      <a16:creationId xmlns:a16="http://schemas.microsoft.com/office/drawing/2014/main" id="{FA64A9C4-7294-A22D-BB6B-CB11B913C7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3053536" y="3075707"/>
                  <a:ext cx="1895278" cy="226565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" name="Picture 4" descr="Picture of Dr. Lamiaa El Fassi">
                  <a:extLst>
                    <a:ext uri="{FF2B5EF4-FFF2-40B4-BE49-F238E27FC236}">
                      <a16:creationId xmlns:a16="http://schemas.microsoft.com/office/drawing/2014/main" id="{7ADA187C-2FBE-5289-2F8E-C24FCD3028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999834" y="3075708"/>
                  <a:ext cx="1895278" cy="226565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D193619-90EE-DFE7-368B-DEA33DC8F952}"/>
                  </a:ext>
                </a:extLst>
              </p:cNvPr>
              <p:cNvSpPr txBox="1"/>
              <p:nvPr/>
            </p:nvSpPr>
            <p:spPr>
              <a:xfrm>
                <a:off x="12567" y="3899370"/>
                <a:ext cx="1653471" cy="549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100" dirty="0" err="1">
                    <a:latin typeface="Abadi" panose="020F0502020204030204" pitchFamily="34" charset="0"/>
                  </a:rPr>
                  <a:t>Lamiaa</a:t>
                </a:r>
                <a:r>
                  <a:rPr lang="en-US" sz="1100" dirty="0">
                    <a:latin typeface="Abadi" panose="020F0502020204030204" pitchFamily="34" charset="0"/>
                  </a:rPr>
                  <a:t> El Fassi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sz="1100" dirty="0">
                    <a:latin typeface="Abadi" panose="020F0502020204030204" pitchFamily="34" charset="0"/>
                  </a:rPr>
                  <a:t>Mississippi State University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E3BC19C-F05C-CCEE-42FB-C76F33629CED}"/>
                  </a:ext>
                </a:extLst>
              </p:cNvPr>
              <p:cNvSpPr txBox="1"/>
              <p:nvPr/>
            </p:nvSpPr>
            <p:spPr>
              <a:xfrm>
                <a:off x="1554281" y="3899369"/>
                <a:ext cx="1653472" cy="549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100" dirty="0">
                    <a:latin typeface="Abadi" panose="020F0502020204030204" pitchFamily="34" charset="0"/>
                  </a:rPr>
                  <a:t>Edward Kinney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sz="1100" dirty="0">
                    <a:latin typeface="Abadi" panose="020F0502020204030204" pitchFamily="34" charset="0"/>
                  </a:rPr>
                  <a:t>University of Colorado Boulder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D3802BE-5D63-1A8A-82B6-332572C0BC1F}"/>
                  </a:ext>
                </a:extLst>
              </p:cNvPr>
              <p:cNvSpPr txBox="1"/>
              <p:nvPr/>
            </p:nvSpPr>
            <p:spPr>
              <a:xfrm>
                <a:off x="3127267" y="3929309"/>
                <a:ext cx="1668166" cy="397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100" dirty="0">
                    <a:latin typeface="Abadi" panose="020F0502020204030204" pitchFamily="34" charset="0"/>
                  </a:rPr>
                  <a:t>Zisis Papandreou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sz="1100" dirty="0">
                    <a:latin typeface="Abadi" panose="020F0502020204030204" pitchFamily="34" charset="0"/>
                  </a:rPr>
                  <a:t>University of Regina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D0BEFE8-2C2B-8772-303A-4F9C3BF4E231}"/>
                  </a:ext>
                </a:extLst>
              </p:cNvPr>
              <p:cNvSpPr txBox="1"/>
              <p:nvPr/>
            </p:nvSpPr>
            <p:spPr>
              <a:xfrm>
                <a:off x="4668982" y="3863511"/>
                <a:ext cx="1632321" cy="397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100" dirty="0">
                    <a:latin typeface="Abadi" panose="020F0502020204030204" pitchFamily="34" charset="0"/>
                  </a:rPr>
                  <a:t>Julie Roche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sz="1100" dirty="0">
                    <a:latin typeface="Abadi" panose="020F0502020204030204" pitchFamily="34" charset="0"/>
                  </a:rPr>
                  <a:t>Ohio University</a:t>
                </a: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84AF9671-3656-CEE3-3D80-61765AE8ACF3}"/>
                  </a:ext>
                </a:extLst>
              </p:cNvPr>
              <p:cNvGrpSpPr/>
              <p:nvPr/>
            </p:nvGrpSpPr>
            <p:grpSpPr>
              <a:xfrm>
                <a:off x="311627" y="1151688"/>
                <a:ext cx="5792253" cy="813876"/>
                <a:chOff x="4756623" y="2327368"/>
                <a:chExt cx="7350943" cy="813876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D17B090-13B2-9B12-106B-15753A52C65D}"/>
                    </a:ext>
                  </a:extLst>
                </p:cNvPr>
                <p:cNvSpPr/>
                <p:nvPr/>
              </p:nvSpPr>
              <p:spPr>
                <a:xfrm>
                  <a:off x="5808797" y="2327368"/>
                  <a:ext cx="5423091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en-US" sz="2000" b="1" u="sng" dirty="0">
                      <a:solidFill>
                        <a:srgbClr val="002060"/>
                      </a:solidFill>
                      <a:ea typeface="ＭＳ Ｐゴシック" charset="-128"/>
                    </a:rPr>
                    <a:t>JSA/JLab Sabbatical Support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9FA9372-1225-8A4A-29B2-000535E74FA6}"/>
                    </a:ext>
                  </a:extLst>
                </p:cNvPr>
                <p:cNvSpPr txBox="1"/>
                <p:nvPr/>
              </p:nvSpPr>
              <p:spPr>
                <a:xfrm>
                  <a:off x="4756623" y="2741134"/>
                  <a:ext cx="7350943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en-US" sz="2000" b="0" dirty="0">
                      <a:solidFill>
                        <a:srgbClr val="002060"/>
                      </a:solidFill>
                    </a:rPr>
                    <a:t>Since 1997, over 40 awards to faculty</a:t>
                  </a:r>
                </a:p>
              </p:txBody>
            </p:sp>
          </p:grp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143BC13-48AB-9E50-C089-46E281CC5A75}"/>
                </a:ext>
              </a:extLst>
            </p:cNvPr>
            <p:cNvSpPr txBox="1"/>
            <p:nvPr/>
          </p:nvSpPr>
          <p:spPr>
            <a:xfrm>
              <a:off x="1605054" y="4512183"/>
              <a:ext cx="3612407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AY2023-24 Awardees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01BF632-2626-7F69-8CD1-39D4C2E1835C}"/>
              </a:ext>
            </a:extLst>
          </p:cNvPr>
          <p:cNvSpPr txBox="1"/>
          <p:nvPr/>
        </p:nvSpPr>
        <p:spPr>
          <a:xfrm>
            <a:off x="10178778" y="1912375"/>
            <a:ext cx="1798724" cy="648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463" lvl="2" algn="ctr">
              <a:spcAft>
                <a:spcPts val="500"/>
              </a:spcAft>
            </a:pPr>
            <a:r>
              <a:rPr lang="en-US" altLang="en-US" sz="1600" dirty="0"/>
              <a:t>2023 Awardee:</a:t>
            </a:r>
          </a:p>
          <a:p>
            <a:pPr marL="17463" lvl="2" algn="ctr">
              <a:spcAft>
                <a:spcPts val="500"/>
              </a:spcAft>
            </a:pPr>
            <a:r>
              <a:rPr lang="en-US" altLang="en-US" sz="1600" dirty="0"/>
              <a:t>Allison Zec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5477AD9-BCD5-4A2D-76DD-AA90CC3647C3}"/>
              </a:ext>
            </a:extLst>
          </p:cNvPr>
          <p:cNvSpPr txBox="1"/>
          <p:nvPr/>
        </p:nvSpPr>
        <p:spPr>
          <a:xfrm>
            <a:off x="10122800" y="4421688"/>
            <a:ext cx="1800625" cy="648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lvl="2" indent="0" algn="ctr">
              <a:spcAft>
                <a:spcPts val="500"/>
              </a:spcAft>
            </a:pPr>
            <a:r>
              <a:rPr lang="en-US" altLang="en-US" sz="1600" dirty="0"/>
              <a:t>2023 Awardee:</a:t>
            </a:r>
          </a:p>
          <a:p>
            <a:pPr marL="114300" lvl="2" indent="0" algn="ctr">
              <a:spcAft>
                <a:spcPts val="500"/>
              </a:spcAft>
            </a:pPr>
            <a:r>
              <a:rPr lang="en-US" altLang="en-US" sz="1600" dirty="0"/>
              <a:t>Peter </a:t>
            </a:r>
            <a:r>
              <a:rPr lang="en-US" altLang="en-US" sz="1600" dirty="0" err="1"/>
              <a:t>Hurck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6712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7832C-825D-0FE0-0A7A-C6AB1A3B7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5443CB9-4A67-2808-C5B3-CFA534780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286" y="6135701"/>
            <a:ext cx="2063352" cy="6681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711762-16AF-08A6-ACF1-BF508E4F5093}"/>
              </a:ext>
            </a:extLst>
          </p:cNvPr>
          <p:cNvSpPr/>
          <p:nvPr/>
        </p:nvSpPr>
        <p:spPr>
          <a:xfrm rot="10800000">
            <a:off x="7880" y="867259"/>
            <a:ext cx="12192000" cy="119531"/>
          </a:xfrm>
          <a:prstGeom prst="rect">
            <a:avLst/>
          </a:prstGeom>
          <a:solidFill>
            <a:schemeClr val="accent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FFDD96C9-DDA1-55E1-6A99-6B2337022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380" y="195192"/>
            <a:ext cx="122003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1775" indent="-23177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US" b="1" dirty="0">
                <a:solidFill>
                  <a:srgbClr val="002060"/>
                </a:solidFill>
                <a:latin typeface="Arial" charset="0"/>
              </a:rPr>
              <a:t>JSA Initiatives Fund Program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649E39C-5456-9A84-5210-A43D23F7C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1888" y="83436"/>
            <a:ext cx="745614" cy="745614"/>
          </a:xfrm>
          <a:prstGeom prst="rect">
            <a:avLst/>
          </a:prstGeom>
        </p:spPr>
      </p:pic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C970C424-2274-15D1-1D4D-F03F4B628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5" y="29980"/>
            <a:ext cx="1181248" cy="8319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64F167-736F-E26A-F93F-E4021F6F5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236" y="1235748"/>
            <a:ext cx="117332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200"/>
              </a:spcBef>
              <a:defRPr/>
            </a:pPr>
            <a:r>
              <a:rPr lang="en-US" altLang="en-US" dirty="0">
                <a:solidFill>
                  <a:srgbClr val="002060"/>
                </a:solidFill>
                <a:latin typeface="Arial" pitchFamily="34" charset="0"/>
              </a:rPr>
              <a:t>Initiatives Fund Program supported </a:t>
            </a:r>
            <a:r>
              <a:rPr lang="en-US" altLang="en-US" b="1" dirty="0">
                <a:solidFill>
                  <a:srgbClr val="002060"/>
                </a:solidFill>
                <a:latin typeface="Arial" pitchFamily="34" charset="0"/>
              </a:rPr>
              <a:t>over 275 students, young researchers, and JLab users </a:t>
            </a:r>
            <a:r>
              <a:rPr lang="en-US" altLang="en-US" dirty="0">
                <a:solidFill>
                  <a:srgbClr val="002060"/>
                </a:solidFill>
                <a:latin typeface="Arial" pitchFamily="34" charset="0"/>
              </a:rPr>
              <a:t>to attend, present, and participate in workshops and conferences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60DD948-EB41-7E78-9EE7-6CCB309419AE}"/>
              </a:ext>
            </a:extLst>
          </p:cNvPr>
          <p:cNvGrpSpPr/>
          <p:nvPr/>
        </p:nvGrpSpPr>
        <p:grpSpPr>
          <a:xfrm>
            <a:off x="199572" y="2256662"/>
            <a:ext cx="2756371" cy="1935485"/>
            <a:chOff x="280305" y="2246759"/>
            <a:chExt cx="2756371" cy="193548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CDAE4CB-25CE-5A7C-E936-71DC2B3D00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0305" y="2246759"/>
              <a:ext cx="2756371" cy="193548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581FCF-E9E1-1855-1E75-84E4297C8ED8}"/>
                </a:ext>
              </a:extLst>
            </p:cNvPr>
            <p:cNvSpPr txBox="1"/>
            <p:nvPr/>
          </p:nvSpPr>
          <p:spPr>
            <a:xfrm>
              <a:off x="740185" y="3704191"/>
              <a:ext cx="1780578" cy="39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 Symposium 2023</a:t>
              </a:r>
            </a:p>
            <a:p>
              <a:pPr algn="ctr">
                <a:lnSpc>
                  <a:spcPct val="90000"/>
                </a:lnSpc>
              </a:pPr>
              <a:r>
                <a:rPr lang="en-US" sz="1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Duke University</a:t>
              </a: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B065A0B4-F5D5-A694-65F4-40322AD0B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0538" y="2858748"/>
            <a:ext cx="1787962" cy="276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D5F6CC3-505E-5B74-1C56-38DCD72F4AAB}"/>
              </a:ext>
            </a:extLst>
          </p:cNvPr>
          <p:cNvGrpSpPr/>
          <p:nvPr/>
        </p:nvGrpSpPr>
        <p:grpSpPr>
          <a:xfrm>
            <a:off x="163500" y="4540806"/>
            <a:ext cx="2828513" cy="1928986"/>
            <a:chOff x="5419434" y="2245624"/>
            <a:chExt cx="2828513" cy="1928986"/>
          </a:xfrm>
        </p:grpSpPr>
        <p:pic>
          <p:nvPicPr>
            <p:cNvPr id="13" name="Picture 12" descr="A group of people standing on a dock&#10;&#10;Description automatically generated">
              <a:extLst>
                <a:ext uri="{FF2B5EF4-FFF2-40B4-BE49-F238E27FC236}">
                  <a16:creationId xmlns:a16="http://schemas.microsoft.com/office/drawing/2014/main" id="{5E4ED57B-9C3D-D3EA-897A-241EA5858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19434" y="2245624"/>
              <a:ext cx="2828513" cy="188659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E74B45-D6F4-D6BA-FB14-F5921E3C98E8}"/>
                </a:ext>
              </a:extLst>
            </p:cNvPr>
            <p:cNvSpPr txBox="1"/>
            <p:nvPr/>
          </p:nvSpPr>
          <p:spPr>
            <a:xfrm>
              <a:off x="5943400" y="3777578"/>
              <a:ext cx="1780578" cy="39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CHEP 2023</a:t>
              </a:r>
            </a:p>
            <a:p>
              <a:pPr algn="ctr">
                <a:lnSpc>
                  <a:spcPct val="90000"/>
                </a:lnSpc>
              </a:pPr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Norfolk, VA</a:t>
              </a:r>
            </a:p>
          </p:txBody>
        </p:sp>
      </p:grpSp>
      <p:pic>
        <p:nvPicPr>
          <p:cNvPr id="44" name="Picture 43" descr="A group of people standing in front of a screen&#10;&#10;Description automatically generated">
            <a:extLst>
              <a:ext uri="{FF2B5EF4-FFF2-40B4-BE49-F238E27FC236}">
                <a16:creationId xmlns:a16="http://schemas.microsoft.com/office/drawing/2014/main" id="{03E6372F-9413-A2F1-2968-C11CFAD4E4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964" y="4540806"/>
            <a:ext cx="3166027" cy="1780890"/>
          </a:xfrm>
          <a:prstGeom prst="rect">
            <a:avLst/>
          </a:prstGeom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id="{8DBF7F73-1700-BCCD-B395-F763CB947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6700" y="2222653"/>
            <a:ext cx="3099586" cy="206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D73F97F-0B2D-262C-8972-31F0DDA3F0E0}"/>
              </a:ext>
            </a:extLst>
          </p:cNvPr>
          <p:cNvSpPr txBox="1"/>
          <p:nvPr/>
        </p:nvSpPr>
        <p:spPr>
          <a:xfrm>
            <a:off x="8704499" y="3881737"/>
            <a:ext cx="1780578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 2023</a:t>
            </a:r>
          </a:p>
          <a:p>
            <a:pPr algn="ctr">
              <a:lnSpc>
                <a:spcPct val="90000"/>
              </a:lnSpc>
            </a:pP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Genova, Italy</a:t>
            </a:r>
          </a:p>
        </p:txBody>
      </p:sp>
      <p:pic>
        <p:nvPicPr>
          <p:cNvPr id="47" name="Picture 4">
            <a:extLst>
              <a:ext uri="{FF2B5EF4-FFF2-40B4-BE49-F238E27FC236}">
                <a16:creationId xmlns:a16="http://schemas.microsoft.com/office/drawing/2014/main" id="{FB04B10A-0454-BA73-AF1B-A8F36DDE6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6556" y="2246759"/>
            <a:ext cx="3055313" cy="193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AC1298E-1A5A-3D4E-6339-7F36C0FEF55C}"/>
              </a:ext>
            </a:extLst>
          </p:cNvPr>
          <p:cNvSpPr txBox="1"/>
          <p:nvPr/>
        </p:nvSpPr>
        <p:spPr>
          <a:xfrm>
            <a:off x="4230678" y="3765977"/>
            <a:ext cx="1780578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2023</a:t>
            </a:r>
          </a:p>
          <a:p>
            <a:pPr algn="ctr">
              <a:lnSpc>
                <a:spcPct val="90000"/>
              </a:lnSpc>
            </a:pP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Mainz, Germany</a:t>
            </a:r>
          </a:p>
        </p:txBody>
      </p:sp>
      <p:pic>
        <p:nvPicPr>
          <p:cNvPr id="49" name="Picture 6">
            <a:extLst>
              <a:ext uri="{FF2B5EF4-FFF2-40B4-BE49-F238E27FC236}">
                <a16:creationId xmlns:a16="http://schemas.microsoft.com/office/drawing/2014/main" id="{468E5FEA-EEAB-6634-169C-37DB52071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6700" y="4444952"/>
            <a:ext cx="3171947" cy="191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15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03AAA-9A4C-1CFC-C26A-4AFA0A03A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2A806B7-145A-0E6A-3E3A-7A387DC99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286" y="6135701"/>
            <a:ext cx="2063352" cy="6681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9AB07B-8F1D-93D3-2F4F-ECC5B099C7F9}"/>
              </a:ext>
            </a:extLst>
          </p:cNvPr>
          <p:cNvSpPr/>
          <p:nvPr/>
        </p:nvSpPr>
        <p:spPr>
          <a:xfrm rot="10800000">
            <a:off x="7880" y="867259"/>
            <a:ext cx="12192000" cy="119531"/>
          </a:xfrm>
          <a:prstGeom prst="rect">
            <a:avLst/>
          </a:prstGeom>
          <a:solidFill>
            <a:schemeClr val="accent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97E6BE6C-78B7-E48A-1AF5-D4EB28FFD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380" y="195192"/>
            <a:ext cx="122003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1775" indent="-23177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US" b="1" dirty="0">
                <a:solidFill>
                  <a:srgbClr val="002060"/>
                </a:solidFill>
                <a:latin typeface="Arial" charset="0"/>
              </a:rPr>
              <a:t>JSA Initiatives Fund Program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38600B6-0F25-D1BC-8979-22321B565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1888" y="83436"/>
            <a:ext cx="745614" cy="745614"/>
          </a:xfrm>
          <a:prstGeom prst="rect">
            <a:avLst/>
          </a:prstGeom>
        </p:spPr>
      </p:pic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3D56DF43-48C3-F403-A4C8-6036073FF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5" y="29980"/>
            <a:ext cx="1181248" cy="8319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1CA886-0FA8-8E18-6458-C0DA892B2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236" y="1651612"/>
            <a:ext cx="8126041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9pPr>
          </a:lstStyle>
          <a:p>
            <a:pPr marL="463550" indent="-463550" eaLnBrk="1" hangingPunct="1">
              <a:spcBef>
                <a:spcPts val="1200"/>
              </a:spcBef>
              <a:buFont typeface="Wingdings" pitchFamily="2" charset="2"/>
              <a:buChar char="q"/>
              <a:defRPr/>
            </a:pP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</a:rPr>
              <a:t>Professional development and networking opportunity for 5</a:t>
            </a:r>
            <a:r>
              <a:rPr lang="en-US" altLang="en-US" sz="2000" baseline="30000" dirty="0">
                <a:solidFill>
                  <a:srgbClr val="002060"/>
                </a:solidFill>
                <a:latin typeface="Arial" pitchFamily="34" charset="0"/>
              </a:rPr>
              <a:t>th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</a:rPr>
              <a:t>, 6</a:t>
            </a:r>
            <a:r>
              <a:rPr lang="en-US" altLang="en-US" sz="2000" baseline="30000" dirty="0">
                <a:solidFill>
                  <a:srgbClr val="002060"/>
                </a:solidFill>
                <a:latin typeface="Arial" pitchFamily="34" charset="0"/>
              </a:rPr>
              <a:t>th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</a:rPr>
              <a:t>, and 8</a:t>
            </a:r>
            <a:r>
              <a:rPr lang="en-US" altLang="en-US" sz="2000" baseline="30000" dirty="0">
                <a:solidFill>
                  <a:srgbClr val="002060"/>
                </a:solidFill>
                <a:latin typeface="Arial" pitchFamily="34" charset="0"/>
              </a:rPr>
              <a:t>th</a:t>
            </a: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</a:rPr>
              <a:t> grade teachers (~60 teachers per year)</a:t>
            </a:r>
          </a:p>
          <a:p>
            <a:pPr marL="463550" indent="-463550" eaLnBrk="1" hangingPunct="1">
              <a:spcBef>
                <a:spcPts val="1200"/>
              </a:spcBef>
              <a:buFont typeface="Wingdings" pitchFamily="2" charset="2"/>
              <a:buChar char="q"/>
              <a:defRPr/>
            </a:pP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</a:rPr>
              <a:t>During twice-a-month, 2-hour sessions, JSAT provides hands-on activities and experiments to help teachers bring science to life in the classroom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584DE5-B6AE-D7F7-9FDC-90C9F4EBBFFB}"/>
              </a:ext>
            </a:extLst>
          </p:cNvPr>
          <p:cNvSpPr txBox="1"/>
          <p:nvPr/>
        </p:nvSpPr>
        <p:spPr>
          <a:xfrm>
            <a:off x="244236" y="1107063"/>
            <a:ext cx="11703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1200"/>
              </a:spcBef>
              <a:defRPr/>
            </a:pPr>
            <a:r>
              <a:rPr lang="en-US" altLang="en-US" sz="2400" b="1" dirty="0">
                <a:solidFill>
                  <a:srgbClr val="002060"/>
                </a:solidFill>
                <a:latin typeface="Arial" pitchFamily="34" charset="0"/>
              </a:rPr>
              <a:t>Initiatives Fund Program supports K-12 STEM education through JSAT</a:t>
            </a:r>
          </a:p>
        </p:txBody>
      </p:sp>
      <p:pic>
        <p:nvPicPr>
          <p:cNvPr id="16" name="Picture 15" descr="A collage of people working on a project&#10;&#10;Description automatically generated">
            <a:extLst>
              <a:ext uri="{FF2B5EF4-FFF2-40B4-BE49-F238E27FC236}">
                <a16:creationId xmlns:a16="http://schemas.microsoft.com/office/drawing/2014/main" id="{CCF607EB-03DB-00BF-90E2-61B6F1A3CB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8334" y="1651611"/>
            <a:ext cx="3841304" cy="2160733"/>
          </a:xfrm>
          <a:prstGeom prst="rect">
            <a:avLst/>
          </a:prstGeom>
        </p:spPr>
      </p:pic>
      <p:pic>
        <p:nvPicPr>
          <p:cNvPr id="17" name="Picture 16" descr="A poster for a teacher night&#10;&#10;Description automatically generated">
            <a:extLst>
              <a:ext uri="{FF2B5EF4-FFF2-40B4-BE49-F238E27FC236}">
                <a16:creationId xmlns:a16="http://schemas.microsoft.com/office/drawing/2014/main" id="{D809B47C-73B3-D795-BFE6-D956FBB9E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029" y="3501093"/>
            <a:ext cx="2447780" cy="31617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C63DA54-FD8D-1320-9270-46B59B88D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847" y="3992068"/>
            <a:ext cx="866412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charset="-128"/>
              </a:defRPr>
            </a:lvl9pPr>
          </a:lstStyle>
          <a:p>
            <a:pPr marL="463550" indent="-463550" eaLnBrk="1" hangingPunct="1">
              <a:spcBef>
                <a:spcPts val="1200"/>
              </a:spcBef>
              <a:buFont typeface="Wingdings" pitchFamily="2" charset="2"/>
              <a:buChar char="q"/>
              <a:defRPr/>
            </a:pP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</a:rPr>
              <a:t>Activities and topics follow the SOL standards for Virginia. Teachers receive a small stipend and recertification points</a:t>
            </a:r>
          </a:p>
          <a:p>
            <a:pPr marL="463550" indent="-463550" eaLnBrk="1" hangingPunct="1">
              <a:spcBef>
                <a:spcPts val="1200"/>
              </a:spcBef>
              <a:buFont typeface="Wingdings" pitchFamily="2" charset="2"/>
              <a:buChar char="q"/>
              <a:defRPr/>
            </a:pP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</a:rPr>
              <a:t>JSAT, highlighted on the JLab Science Education site including its annual curriculum, reaches out to thousands of students </a:t>
            </a:r>
          </a:p>
          <a:p>
            <a:pPr marL="463550" indent="-463550" eaLnBrk="1" hangingPunct="1">
              <a:spcBef>
                <a:spcPts val="1200"/>
              </a:spcBef>
              <a:buFont typeface="Wingdings" pitchFamily="2" charset="2"/>
              <a:buChar char="q"/>
              <a:defRPr/>
            </a:pPr>
            <a:r>
              <a:rPr lang="en-US" altLang="en-US" sz="2000" dirty="0">
                <a:solidFill>
                  <a:srgbClr val="002060"/>
                </a:solidFill>
                <a:latin typeface="Arial" pitchFamily="34" charset="0"/>
              </a:rPr>
              <a:t>Program culminates with annual Virginia Region II Jefferson Lab Teacher Night, when JSAT teachers demonstrate activities and physical science teaching methods</a:t>
            </a:r>
          </a:p>
        </p:txBody>
      </p:sp>
    </p:spTree>
    <p:extLst>
      <p:ext uri="{BB962C8B-B14F-4D97-AF65-F5344CB8AC3E}">
        <p14:creationId xmlns:p14="http://schemas.microsoft.com/office/powerpoint/2010/main" val="225656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B82C8-6346-ABC3-5D9D-6C6D5471B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95F9502-C114-C1AB-F7AE-1BB6C8163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286" y="6135701"/>
            <a:ext cx="2063352" cy="6681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2DCB34-F607-C9E3-7FDF-ABA48D603567}"/>
              </a:ext>
            </a:extLst>
          </p:cNvPr>
          <p:cNvSpPr/>
          <p:nvPr/>
        </p:nvSpPr>
        <p:spPr>
          <a:xfrm rot="10800000">
            <a:off x="7880" y="867259"/>
            <a:ext cx="12192000" cy="119531"/>
          </a:xfrm>
          <a:prstGeom prst="rect">
            <a:avLst/>
          </a:prstGeom>
          <a:solidFill>
            <a:schemeClr val="accent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B26CB1F-5714-CB55-E0BF-8AC2EF35F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1888" y="83436"/>
            <a:ext cx="745614" cy="745614"/>
          </a:xfrm>
          <a:prstGeom prst="rect">
            <a:avLst/>
          </a:prstGeom>
        </p:spPr>
      </p:pic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B9BDE1D2-E709-D114-11CD-E6634CB78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5" y="29980"/>
            <a:ext cx="1181248" cy="831916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31425ADE-BDE8-4916-C3DE-BC2167394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380" y="195192"/>
            <a:ext cx="122003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1775" indent="-23177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US" b="1" dirty="0">
                <a:solidFill>
                  <a:srgbClr val="002060"/>
                </a:solidFill>
                <a:latin typeface="Arial" charset="0"/>
              </a:rPr>
              <a:t>SURA Residence Facility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CE21C02-56F9-72E5-8CDC-C9382EC4AFCD}"/>
              </a:ext>
            </a:extLst>
          </p:cNvPr>
          <p:cNvGrpSpPr/>
          <p:nvPr/>
        </p:nvGrpSpPr>
        <p:grpSpPr>
          <a:xfrm>
            <a:off x="6236533" y="1316273"/>
            <a:ext cx="5670225" cy="2494980"/>
            <a:chOff x="6419413" y="2194097"/>
            <a:chExt cx="5670225" cy="249498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D5F2B9A-B65D-0EBB-3C6E-709DC9A4E442}"/>
                </a:ext>
              </a:extLst>
            </p:cNvPr>
            <p:cNvGrpSpPr/>
            <p:nvPr/>
          </p:nvGrpSpPr>
          <p:grpSpPr>
            <a:xfrm>
              <a:off x="6419413" y="2194097"/>
              <a:ext cx="3050613" cy="2494980"/>
              <a:chOff x="2157033" y="1649517"/>
              <a:chExt cx="4250799" cy="3558966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E00DBE1-6A19-0FB7-5578-F9057CC32285}"/>
                  </a:ext>
                </a:extLst>
              </p:cNvPr>
              <p:cNvSpPr/>
              <p:nvPr/>
            </p:nvSpPr>
            <p:spPr>
              <a:xfrm>
                <a:off x="2157033" y="1649517"/>
                <a:ext cx="4250799" cy="3558966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5E727BA4-F6A5-169F-7EEB-EE89AA9A305E}"/>
                  </a:ext>
                </a:extLst>
              </p:cNvPr>
              <p:cNvGrpSpPr/>
              <p:nvPr/>
            </p:nvGrpSpPr>
            <p:grpSpPr>
              <a:xfrm>
                <a:off x="2212227" y="1711360"/>
                <a:ext cx="4137644" cy="3441170"/>
                <a:chOff x="2212227" y="1711360"/>
                <a:chExt cx="4137644" cy="3441170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46BD0CA1-B3CF-926E-2211-45092191CB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97638" y="3381074"/>
                  <a:ext cx="2452233" cy="1766926"/>
                </a:xfrm>
                <a:prstGeom prst="rect">
                  <a:avLst/>
                </a:prstGeom>
                <a:solidFill>
                  <a:srgbClr val="002060"/>
                </a:solidFill>
                <a:ln w="25400">
                  <a:noFill/>
                </a:ln>
              </p:spPr>
            </p:pic>
            <p:pic>
              <p:nvPicPr>
                <p:cNvPr id="24" name="Picture 2" descr="Resfac Outside Spring.JPG">
                  <a:extLst>
                    <a:ext uri="{FF2B5EF4-FFF2-40B4-BE49-F238E27FC236}">
                      <a16:creationId xmlns:a16="http://schemas.microsoft.com/office/drawing/2014/main" id="{0A7FD559-0E7B-5EA6-F554-5C82F35AA9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99029" y="1711361"/>
                  <a:ext cx="2549811" cy="1823357"/>
                </a:xfrm>
                <a:prstGeom prst="rect">
                  <a:avLst/>
                </a:prstGeom>
                <a:solidFill>
                  <a:srgbClr val="002060"/>
                </a:solidFill>
                <a:ln w="25400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060B8D01-6665-8850-DB42-9281E972F2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222059" y="4036712"/>
                  <a:ext cx="2059416" cy="1115818"/>
                </a:xfrm>
                <a:prstGeom prst="rect">
                  <a:avLst/>
                </a:prstGeom>
                <a:solidFill>
                  <a:srgbClr val="002060"/>
                </a:solidFill>
                <a:ln w="25400">
                  <a:noFill/>
                </a:ln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1A8910E9-EE6D-956A-D216-ECD4EA8BB2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12227" y="1711360"/>
                  <a:ext cx="1609411" cy="2325351"/>
                </a:xfrm>
                <a:prstGeom prst="rect">
                  <a:avLst/>
                </a:prstGeom>
                <a:solidFill>
                  <a:srgbClr val="002060"/>
                </a:solidFill>
                <a:ln w="25400">
                  <a:noFill/>
                </a:ln>
              </p:spPr>
            </p:pic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C7C9044-8605-DE4D-5243-B155237E4A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42279" y="3787847"/>
                <a:ext cx="1352795" cy="234161"/>
              </a:xfrm>
              <a:prstGeom prst="rect">
                <a:avLst/>
              </a:prstGeom>
            </p:spPr>
          </p:pic>
        </p:grpSp>
        <p:pic>
          <p:nvPicPr>
            <p:cNvPr id="17" name="Picture 16" descr="A picture containing text, font, handwriting, ink&#10;&#10;Description automatically generated">
              <a:extLst>
                <a:ext uri="{FF2B5EF4-FFF2-40B4-BE49-F238E27FC236}">
                  <a16:creationId xmlns:a16="http://schemas.microsoft.com/office/drawing/2014/main" id="{208AA4B7-4BA0-FB85-E117-5F5FB4894F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05392" y="2232362"/>
              <a:ext cx="2484246" cy="1087708"/>
            </a:xfrm>
            <a:prstGeom prst="rect">
              <a:avLst/>
            </a:prstGeom>
          </p:spPr>
        </p:pic>
        <p:pic>
          <p:nvPicPr>
            <p:cNvPr id="18" name="Picture 17" descr="A picture containing text, graphics, child art, font&#10;&#10;Description automatically generated">
              <a:extLst>
                <a:ext uri="{FF2B5EF4-FFF2-40B4-BE49-F238E27FC236}">
                  <a16:creationId xmlns:a16="http://schemas.microsoft.com/office/drawing/2014/main" id="{7E4B9599-15AC-E895-AD52-BBD363593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2426" y="3553252"/>
              <a:ext cx="2466984" cy="1064636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1E91ECB-F5B7-E7C5-1CE6-9F48C2F30242}"/>
              </a:ext>
            </a:extLst>
          </p:cNvPr>
          <p:cNvSpPr/>
          <p:nvPr/>
        </p:nvSpPr>
        <p:spPr>
          <a:xfrm>
            <a:off x="173289" y="1231552"/>
            <a:ext cx="6039937" cy="90794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41300" lvl="1" indent="-24130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Achieved break-even FY23 operations</a:t>
            </a:r>
          </a:p>
          <a:p>
            <a:pPr marL="241300" lvl="1" indent="-24130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Guest survey results: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95.0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 descr="A sign with a person sleeping on a bed&#10;&#10;Description automatically generated">
            <a:extLst>
              <a:ext uri="{FF2B5EF4-FFF2-40B4-BE49-F238E27FC236}">
                <a16:creationId xmlns:a16="http://schemas.microsoft.com/office/drawing/2014/main" id="{597F8BFE-425D-3CB5-65EE-3AAF7B7651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60238" y="4230866"/>
            <a:ext cx="3629931" cy="1430435"/>
          </a:xfrm>
          <a:prstGeom prst="rect">
            <a:avLst/>
          </a:prstGeom>
        </p:spPr>
      </p:pic>
      <p:pic>
        <p:nvPicPr>
          <p:cNvPr id="3" name="Picture 2" descr="A close-up of a plaque&#10;&#10;Description automatically generated">
            <a:extLst>
              <a:ext uri="{FF2B5EF4-FFF2-40B4-BE49-F238E27FC236}">
                <a16:creationId xmlns:a16="http://schemas.microsoft.com/office/drawing/2014/main" id="{F853A321-FCD1-BD19-624B-D36C5CA1A27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396097" y="2023184"/>
            <a:ext cx="2724912" cy="3447051"/>
          </a:xfrm>
          <a:prstGeom prst="rect">
            <a:avLst/>
          </a:prstGeom>
          <a:solidFill>
            <a:srgbClr val="002060"/>
          </a:solidFill>
          <a:ln w="12700">
            <a:solidFill>
              <a:schemeClr val="accent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781345-5293-6867-D68C-AF75A835374B}"/>
              </a:ext>
            </a:extLst>
          </p:cNvPr>
          <p:cNvSpPr/>
          <p:nvPr/>
        </p:nvSpPr>
        <p:spPr>
          <a:xfrm>
            <a:off x="224063" y="5348111"/>
            <a:ext cx="6039937" cy="12003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41300" lvl="1" indent="-24130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Q1 FY24: Residence Facility was the home to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133 users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 site to work shifts, do experiments, attend meetings, etc.</a:t>
            </a:r>
          </a:p>
        </p:txBody>
      </p:sp>
    </p:spTree>
    <p:extLst>
      <p:ext uri="{BB962C8B-B14F-4D97-AF65-F5344CB8AC3E}">
        <p14:creationId xmlns:p14="http://schemas.microsoft.com/office/powerpoint/2010/main" val="103559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RNL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_180808" id="{CDF9BDD0-9D26-48C7-9A0F-1355D0839D2D}" vid="{EED57D2D-30C7-4690-913A-AEE3F4677A35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F81C937C89544BB15B03EAE81E76DE" ma:contentTypeVersion="6" ma:contentTypeDescription="Create a new document." ma:contentTypeScope="" ma:versionID="6bc35fa258633a59c018ece2985e7546">
  <xsd:schema xmlns:xsd="http://www.w3.org/2001/XMLSchema" xmlns:xs="http://www.w3.org/2001/XMLSchema" xmlns:p="http://schemas.microsoft.com/office/2006/metadata/properties" xmlns:ns3="c018cd04-3687-4b72-b994-e6f311e1528b" targetNamespace="http://schemas.microsoft.com/office/2006/metadata/properties" ma:root="true" ma:fieldsID="659074470553af28287dde09bea704c9" ns3:_="">
    <xsd:import namespace="c018cd04-3687-4b72-b994-e6f311e1528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18cd04-3687-4b72-b994-e6f311e152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A20C22-D077-412B-81BA-8B2541026FA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F61182-5793-4980-9175-77CB8165F1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18cd04-3687-4b72-b994-e6f311e152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574</Words>
  <Application>Microsoft Macintosh PowerPoint</Application>
  <PresentationFormat>Widescreen</PresentationFormat>
  <Paragraphs>92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ＭＳ Ｐゴシック</vt:lpstr>
      <vt:lpstr>Abadi</vt:lpstr>
      <vt:lpstr>Arial</vt:lpstr>
      <vt:lpstr>Arial Black</vt:lpstr>
      <vt:lpstr>Century Gothic</vt:lpstr>
      <vt:lpstr>Wingdings</vt:lpstr>
      <vt:lpstr>ORNL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cp:lastPrinted>2024-02-07T14:03:25Z</cp:lastPrinted>
  <dcterms:created xsi:type="dcterms:W3CDTF">2018-08-06T13:28:20Z</dcterms:created>
  <dcterms:modified xsi:type="dcterms:W3CDTF">2024-02-07T18:43:22Z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0x010100F5F81C937C89544BB15B03EAE81E76DE</vt:lpwstr>
  </property>
</Properties>
</file>