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09" r:id="rId5"/>
    <p:sldId id="5683" r:id="rId6"/>
    <p:sldId id="5691" r:id="rId7"/>
    <p:sldId id="435" r:id="rId8"/>
    <p:sldId id="5685" r:id="rId9"/>
    <p:sldId id="5686" r:id="rId10"/>
    <p:sldId id="5690" r:id="rId11"/>
    <p:sldId id="5687" r:id="rId12"/>
    <p:sldId id="259" r:id="rId13"/>
    <p:sldId id="56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honda Barbosa" initials="RB" lastIdx="6" clrIdx="0">
    <p:extLst>
      <p:ext uri="{19B8F6BF-5375-455C-9EA6-DF929625EA0E}">
        <p15:presenceInfo xmlns:p15="http://schemas.microsoft.com/office/powerpoint/2012/main" userId="S-1-5-21-1097014734-140981682-1849977318-19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C8889-02B3-4938-A9B5-5F7A4A37135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92135-57A5-4A81-8E8E-64C11B3BB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6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B36E-16BD-4785-8555-2860DFDD2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3E2B6-07E9-49EC-ABE6-D5C9609D5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1C6-7F5A-4675-BAC1-C0C4EBED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DA1-D2EB-4C6D-B708-863BBCEE6DD7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4DED7-C4E3-4BD9-B57F-F535B766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0E24F-9FDB-47FB-B12A-FDC536B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1D6-94AB-4522-8520-16BDFCCBF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7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E3C6-A65E-4740-8B85-B035AD2B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9665D-B2B7-49CB-88E8-232669773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FEB2A-A512-4288-8CF1-18A47FD9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DA1-D2EB-4C6D-B708-863BBCEE6DD7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62D90-D5D0-4B1D-A1DC-308B071F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2CFC4-4123-4672-A7D8-4379437C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1D6-94AB-4522-8520-16BDFCCBF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FB56F-1795-450D-9923-0B2A4AFEB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3FE6C-C0B9-4CA9-B85A-4D2AA1237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DB465-53E2-4994-BEA7-52DAB145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DA1-D2EB-4C6D-B708-863BBCEE6DD7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20A19-64F1-4CDD-BBA5-F82AFF76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39AC6-12BF-49D5-ABFD-8575A203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1D6-94AB-4522-8520-16BDFCCBF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69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February 6,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509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79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5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2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E64D-52CD-4C60-9496-36A72CF9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B1575-CBCD-4F78-A4C1-0589B630E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607B1-E370-4CA6-A6E1-BA09F1CE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DA1-D2EB-4C6D-B708-863BBCEE6DD7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49CD2-C181-46C7-AAB1-D64089A7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9B4A-2750-4E6D-919B-11453975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1D6-94AB-4522-8520-16BDFCCBF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9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398B-A7DD-4D8D-8D23-BBC498A8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87539-E2F0-4FE7-995E-221FB8015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DA63A-F78F-4EC4-92A8-C2CF8442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DA1-D2EB-4C6D-B708-863BBCEE6DD7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235A2-D319-450A-B36F-75DA3FAC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E9BF9-4990-45D0-9E0E-092F07F3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1D6-94AB-4522-8520-16BDFCCBF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3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4753-7F71-4000-AD0D-DDCF0851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866E6-793D-4DC4-9501-3F5D52380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5985C-BE52-45CC-A970-CD3C03863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41A47-2F48-4B1B-8A9A-399F8087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DA1-D2EB-4C6D-B708-863BBCEE6DD7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8751C-7F2A-4284-A48B-2DEB87315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20720-E1AB-4F32-897C-B2BC05D1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1D6-94AB-4522-8520-16BDFCCBF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1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7D4D-945B-4A15-8A8D-EB9FE1F4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82F18-3682-4165-8802-A214A12E9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2861B-4B54-476B-8AF8-B85CFE774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FD61E-A178-45B6-AD9B-D9254B595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4986A-9B16-4031-8DB1-EFE0494E9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DB8343-C43B-490B-9633-F26EF53F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DA1-D2EB-4C6D-B708-863BBCEE6DD7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8765A-5F54-4635-8B87-9E0166CF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999E3-807D-4351-BF8F-C49E17EA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1D6-94AB-4522-8520-16BDFCCBF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3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187C-2B29-49C8-A056-BD79C29E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8BD39-7B26-4041-8F97-E54E436E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DA1-D2EB-4C6D-B708-863BBCEE6DD7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3BAC0-3B20-4900-9235-4965D843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4B46A-3B4C-4C76-809C-6D920F11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1D6-94AB-4522-8520-16BDFCCBF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1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30D8B-915D-4896-A20C-DEC1B276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DA1-D2EB-4C6D-B708-863BBCEE6DD7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D40E2-4BC4-4F4E-9652-5C727A94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61BFA-F316-4257-A9E7-C2474902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1D6-94AB-4522-8520-16BDFCCBF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5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7012-6089-4E4C-99D2-8C91D5DA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DA045-1F5E-41B6-89F3-F2D91965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297E8-AD33-447B-A7BB-9C8FAA43B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49D68-5BB2-469E-8DAD-817939FD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DA1-D2EB-4C6D-B708-863BBCEE6DD7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F4C9A-6A92-43FB-BC48-750E986A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496F7-909C-47A3-8137-2F0F806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1D6-94AB-4522-8520-16BDFCCBF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4CAC-590C-47F8-9AEA-E1CF3C15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04C2C-43EB-4AB5-9ADF-377A16202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BCC08-2A31-4B8D-A9CA-D36F2AD99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E87D1-6E22-4128-A063-0CFA716F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DA1-D2EB-4C6D-B708-863BBCEE6DD7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B5DBA-4A30-4AF7-823F-CF0EEE4A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C73C9-05CC-4357-BB4B-DBB4B7C6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1D6-94AB-4522-8520-16BDFCCBF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7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16FBA-7C15-4D9F-9AE6-A0068A1D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8ECC9-11FD-4E34-AE90-A649F3AED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54FD3-71BD-4B2D-A7CF-4652B1515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DDA1-D2EB-4C6D-B708-863BBCEE6DD7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FAE9B-1F59-4BA9-9B1E-CF18AB361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89496-DB15-42F8-A0DF-337631BA7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F1D6-94AB-4522-8520-16BDFCCBF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5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ana@jlab.org" TargetMode="External"/><Relationship Id="rId2" Type="http://schemas.openxmlformats.org/officeDocument/2006/relationships/hyperlink" Target="mailto:jcarter@jlab.org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jlab.org/human_resources/diversi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lab-org.zoomgov.com/j/1617704575?pwd=VXBCQjU4QjVtc3QxTDJGUU4zMnVIQT09" TargetMode="External"/><Relationship Id="rId7" Type="http://schemas.openxmlformats.org/officeDocument/2006/relationships/hyperlink" Target="https://jlab-org.zoomgov.com/j/1606831567?pwd=Z1lUTGdydVh2QTV0ZjNlc2YrSm9vdz09" TargetMode="External"/><Relationship Id="rId2" Type="http://schemas.openxmlformats.org/officeDocument/2006/relationships/hyperlink" Target="https://jlab-org.zoomgov.com/j/1600020499?pwd=c0UyNGNzVnpnUG9VVjJESGNtODN3Zz09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jlab-org.zoomgov.com/j/1609720957?pwd=ZHdnbWNSU1pPVWk4KzFwaVI0endKQT09" TargetMode="External"/><Relationship Id="rId5" Type="http://schemas.openxmlformats.org/officeDocument/2006/relationships/hyperlink" Target="https://jlab-org.zoomgov.com/j/1611735451?pwd=bVF0ZjN2UkNNZ3ErK29hWjY2VjBIQT09" TargetMode="External"/><Relationship Id="rId4" Type="http://schemas.openxmlformats.org/officeDocument/2006/relationships/hyperlink" Target="https://jlab-org.zoomgov.com/j/1618050172?pwd=K0J3bFRFaHRESjd3TDdoMXJ1ZnM3Zz0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jlab-org.zoomgov.com/j/1606831567?pwd=Z1lUTGdydVh2QTV0ZjNlc2YrSm9vdz09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" y="505595"/>
            <a:ext cx="12187746" cy="617838"/>
          </a:xfrm>
        </p:spPr>
        <p:txBody>
          <a:bodyPr/>
          <a:lstStyle/>
          <a:p>
            <a:pPr algn="ctr"/>
            <a:r>
              <a:rPr lang="en-US" sz="3200" dirty="0"/>
              <a:t>DIVERSITY, EQUITY, INCLUSION &amp; ACCESSIBILITY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3" y="2108313"/>
            <a:ext cx="5364987" cy="2805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/>
                <a:cs typeface="Arial"/>
              </a:rPr>
              <a:t>DEIA Discussion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/>
                <a:cs typeface="Arial"/>
              </a:rPr>
              <a:t>Jefferson Lab User Board of Directors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February 6, 2024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2" y="4913675"/>
            <a:ext cx="5875975" cy="63391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Jennifer Carter, DEIA Program Manager</a:t>
            </a:r>
          </a:p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Shana Mathews, DEIA Specialist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 </a:t>
            </a:r>
          </a:p>
        </p:txBody>
      </p:sp>
      <p:pic>
        <p:nvPicPr>
          <p:cNvPr id="42" name="Picture Placeholder 6">
            <a:extLst>
              <a:ext uri="{FF2B5EF4-FFF2-40B4-BE49-F238E27FC236}">
                <a16:creationId xmlns:a16="http://schemas.microsoft.com/office/drawing/2014/main" id="{D4733FA8-FF54-41C1-8967-2AE3267E31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7270" b="7270"/>
          <a:stretch/>
        </p:blipFill>
        <p:spPr>
          <a:xfrm>
            <a:off x="6319157" y="1570182"/>
            <a:ext cx="5619750" cy="4461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8DE94-51BE-4FF3-8132-73D24854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2CC163-2F52-4715-90CB-2B929B61F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9"/>
          <a:stretch/>
        </p:blipFill>
        <p:spPr>
          <a:xfrm>
            <a:off x="3975802" y="1371600"/>
            <a:ext cx="4168776" cy="482878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5E61787-975E-4B2B-A5E8-FB963434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233751"/>
            <a:ext cx="11287125" cy="487363"/>
          </a:xfrm>
        </p:spPr>
        <p:txBody>
          <a:bodyPr>
            <a:no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2988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8F25-58F1-4A86-8972-B873276A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DEIA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2622-E318-476D-8ECA-90F37F76D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Introduction of DEIA Program Manager and DEIA Specialist (new position)</a:t>
            </a:r>
          </a:p>
          <a:p>
            <a:r>
              <a:rPr lang="en-US" dirty="0">
                <a:latin typeface="Arial"/>
                <a:cs typeface="Arial"/>
              </a:rPr>
              <a:t>Scientific User DEIA Goals for FY2024</a:t>
            </a:r>
          </a:p>
          <a:p>
            <a:r>
              <a:rPr lang="en-US" dirty="0">
                <a:latin typeface="Arial"/>
                <a:cs typeface="Arial"/>
              </a:rPr>
              <a:t>Launch of Scientific User Focus Group</a:t>
            </a:r>
          </a:p>
          <a:p>
            <a:r>
              <a:rPr lang="en-US" dirty="0">
                <a:latin typeface="Arial"/>
                <a:cs typeface="Arial"/>
              </a:rPr>
              <a:t>Addition of Post Doc to DEIA Council</a:t>
            </a:r>
          </a:p>
          <a:p>
            <a:r>
              <a:rPr lang="en-US" dirty="0">
                <a:latin typeface="Arial"/>
                <a:cs typeface="Arial"/>
              </a:rPr>
              <a:t>Communication Updates</a:t>
            </a:r>
          </a:p>
          <a:p>
            <a:r>
              <a:rPr lang="en-US" dirty="0">
                <a:latin typeface="Arial"/>
                <a:cs typeface="Arial"/>
              </a:rPr>
              <a:t>Q&amp;A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57673-FD89-4722-87A1-A39D3D47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Talk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A230D-783B-4ABF-B2E3-3FB16B6F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8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EC15-5399-4001-9099-29106715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Diversity, Equity, Inclusion and Accessibly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5B8D7-2554-4C59-BDBD-D215620F4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dirty="0"/>
          </a:p>
          <a:p>
            <a:pPr marL="0" indent="0" fontAlgn="base">
              <a:buNone/>
            </a:pPr>
            <a:r>
              <a:rPr lang="en-US" dirty="0"/>
              <a:t>Jennifer Carter – DEIA Program Manager</a:t>
            </a:r>
          </a:p>
          <a:p>
            <a:pPr marL="0" indent="0" fontAlgn="base">
              <a:buNone/>
            </a:pPr>
            <a:r>
              <a:rPr lang="en-US" dirty="0">
                <a:hlinkClick r:id="rId2"/>
              </a:rPr>
              <a:t>jcarter@jlab.org</a:t>
            </a:r>
            <a:endParaRPr lang="en-US" dirty="0"/>
          </a:p>
          <a:p>
            <a:pPr marL="0" indent="0" fontAlgn="base">
              <a:buNone/>
            </a:pPr>
            <a:r>
              <a:rPr lang="en-US" dirty="0"/>
              <a:t>757-269-6822</a:t>
            </a:r>
          </a:p>
          <a:p>
            <a:pPr marL="0" indent="0" fontAlgn="base">
              <a:buNone/>
            </a:pPr>
            <a:r>
              <a:rPr lang="en-US" dirty="0"/>
              <a:t>Support Service Center (SSC) Room 45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Shana Matthews – DEIA Specialist</a:t>
            </a:r>
          </a:p>
          <a:p>
            <a:pPr marL="0" indent="0" fontAlgn="base">
              <a:buNone/>
            </a:pPr>
            <a:r>
              <a:rPr lang="en-US" dirty="0">
                <a:hlinkClick r:id="rId3"/>
              </a:rPr>
              <a:t>shana@jlab.org</a:t>
            </a:r>
            <a:endParaRPr lang="en-US" dirty="0"/>
          </a:p>
          <a:p>
            <a:pPr marL="0" indent="0" fontAlgn="base">
              <a:buNone/>
            </a:pPr>
            <a:r>
              <a:rPr lang="en-US" dirty="0"/>
              <a:t>757-269-7027</a:t>
            </a:r>
          </a:p>
          <a:p>
            <a:pPr marL="0" indent="0" fontAlgn="base">
              <a:buNone/>
            </a:pPr>
            <a:r>
              <a:rPr lang="en-US" dirty="0"/>
              <a:t>Support Services Center (SSC) Room 45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DEIA Website: </a:t>
            </a:r>
            <a:r>
              <a:rPr lang="en-US" dirty="0">
                <a:hlinkClick r:id="rId4"/>
              </a:rPr>
              <a:t>Diversity, Equity, Inclusion and Accessibility | Jefferson Lab (jlab.org)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5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F964-91CC-4E5C-9930-ED434657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Scientific Users DEIA FY24 Goals (Marco, Holly and Olga are council members)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C573E-916D-4DF8-811A-C561CA9C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BD20222-D36A-BE26-92F7-B92B646A2D60}"/>
              </a:ext>
            </a:extLst>
          </p:cNvPr>
          <p:cNvSpPr>
            <a:spLocks noGrp="1"/>
          </p:cNvSpPr>
          <p:nvPr/>
        </p:nvSpPr>
        <p:spPr>
          <a:xfrm>
            <a:off x="411893" y="6467336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FY24 DEIA Council Goal Template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1AC10F-75C3-44B0-AE8C-B43439AEA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91414"/>
              </p:ext>
            </p:extLst>
          </p:nvPr>
        </p:nvGraphicFramePr>
        <p:xfrm>
          <a:off x="1015665" y="1089994"/>
          <a:ext cx="9955031" cy="520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930">
                  <a:extLst>
                    <a:ext uri="{9D8B030D-6E8A-4147-A177-3AD203B41FA5}">
                      <a16:colId xmlns:a16="http://schemas.microsoft.com/office/drawing/2014/main" val="929692617"/>
                    </a:ext>
                  </a:extLst>
                </a:gridCol>
                <a:gridCol w="3899757">
                  <a:extLst>
                    <a:ext uri="{9D8B030D-6E8A-4147-A177-3AD203B41FA5}">
                      <a16:colId xmlns:a16="http://schemas.microsoft.com/office/drawing/2014/main" val="3100351795"/>
                    </a:ext>
                  </a:extLst>
                </a:gridCol>
                <a:gridCol w="3318344">
                  <a:extLst>
                    <a:ext uri="{9D8B030D-6E8A-4147-A177-3AD203B41FA5}">
                      <a16:colId xmlns:a16="http://schemas.microsoft.com/office/drawing/2014/main" val="1588671697"/>
                    </a:ext>
                  </a:extLst>
                </a:gridCol>
              </a:tblGrid>
              <a:tr h="81160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/>
                        </a:rPr>
                        <a:t>Goals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/>
                        </a:rPr>
                        <a:t>Objectives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/>
                        </a:rPr>
                        <a:t>Metrics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008159"/>
                  </a:ext>
                </a:extLst>
              </a:tr>
              <a:tr h="142579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</a:rPr>
                        <a:t>Increase User activity in DEIA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latin typeface="Arial"/>
                        </a:rPr>
                        <a:t>Create User and Student/Postdoc focus groups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latin typeface="Arial"/>
                        </a:rPr>
                        <a:t>Encourage collaborations to invite DEIA leadership to speak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latin typeface="Arial"/>
                        </a:rPr>
                        <a:t>Increased participation in surveys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latin typeface="Arial"/>
                        </a:rPr>
                        <a:t>Number of attendees in focus groups and reaching out to the Board/Council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64975"/>
                  </a:ext>
                </a:extLst>
              </a:tr>
              <a:tr h="142579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</a:rPr>
                        <a:t>Increase support and resources to Users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latin typeface="Arial"/>
                        </a:rPr>
                        <a:t>Clarify the reporting guidelines and subsequent steps for Users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latin typeface="Arial"/>
                        </a:rPr>
                        <a:t>Support collaborations including DEIA in by-laws/codes of conduct/etc.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latin typeface="Arial"/>
                        </a:rPr>
                        <a:t>Improved collaboration by-laws and DEIA support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latin typeface="Arial"/>
                        </a:rPr>
                        <a:t>Feedback from Users on reporting in focus group and private discussions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518440"/>
                  </a:ext>
                </a:extLst>
              </a:tr>
              <a:tr h="142579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</a:rPr>
                        <a:t>Increase User representation to DEIA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latin typeface="Arial"/>
                        </a:rPr>
                        <a:t>Add Student/Postdoc representative to the Council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latin typeface="Arial"/>
                        </a:rPr>
                        <a:t>Review DEIA literature to ensure language and guidelines include User needs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latin typeface="Arial"/>
                        </a:rPr>
                        <a:t>More Users in attendance at Council meetings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>
                          <a:latin typeface="Arial"/>
                        </a:rPr>
                        <a:t>Improved literature and material from the lab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3514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7551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8F25-58F1-4A86-8972-B873276A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of Scientific Users Focus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2622-E318-476D-8ECA-90F37F76D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Scheduled for March 7, 2024 at 11:30 AM ET – 12:30 PM ET</a:t>
            </a:r>
          </a:p>
          <a:p>
            <a:pPr lvl="0"/>
            <a:r>
              <a:rPr lang="en-US" dirty="0"/>
              <a:t>Lab Leadership Sponsor – Thia Keppel</a:t>
            </a:r>
          </a:p>
          <a:p>
            <a:pPr lvl="0"/>
            <a:r>
              <a:rPr lang="en-US" dirty="0"/>
              <a:t>User Board Sponsors – Holly Szumila-Vance and Olga Cortes (also part of DEIA Council)</a:t>
            </a:r>
          </a:p>
          <a:p>
            <a:pPr lvl="0"/>
            <a:r>
              <a:rPr lang="en-US" dirty="0"/>
              <a:t>Event will be advertised on the SWISS screens, JLab weekly for Users, Users website, DEIA website and through proactive communication with Lorelei to User Community</a:t>
            </a:r>
          </a:p>
          <a:p>
            <a:pPr lvl="0"/>
            <a:r>
              <a:rPr lang="en-US" dirty="0"/>
              <a:t>Topics will cover:</a:t>
            </a:r>
          </a:p>
          <a:p>
            <a:pPr lvl="1"/>
            <a:r>
              <a:rPr lang="en-US" dirty="0"/>
              <a:t>Upcoming DEIA Heritage Events</a:t>
            </a:r>
          </a:p>
          <a:p>
            <a:pPr lvl="1"/>
            <a:r>
              <a:rPr lang="en-US" dirty="0"/>
              <a:t>Upcoming DEIA Focus Groups</a:t>
            </a:r>
          </a:p>
          <a:p>
            <a:pPr lvl="1"/>
            <a:r>
              <a:rPr lang="en-US" dirty="0"/>
              <a:t>Where to find DEIA information and how to communicate a concern</a:t>
            </a:r>
          </a:p>
          <a:p>
            <a:pPr lvl="1"/>
            <a:r>
              <a:rPr lang="en-US" dirty="0"/>
              <a:t>Open discussion on DEIA topics Users want to hear more about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57673-FD89-4722-87A1-A39D3D47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Talk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A230D-783B-4ABF-B2E3-3FB16B6F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8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5222-A777-466D-A920-6A96C438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DEIA website to ensure easier access for Users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B85F6-31E3-E542-F03E-B2C324D9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3" y="1109776"/>
            <a:ext cx="6406978" cy="3653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83C19B-66B1-E639-A9BD-3C4D8D4C1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05" y="1109776"/>
            <a:ext cx="4555524" cy="3653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F961FD-5D97-419E-9CC6-D24612FEB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6" y="4919344"/>
            <a:ext cx="4953429" cy="18106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795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66BC0-3F1D-4528-81FB-5C171622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 Meeting Schedule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287A63-E96C-4E17-BD0B-83C8E567A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92218"/>
              </p:ext>
            </p:extLst>
          </p:nvPr>
        </p:nvGraphicFramePr>
        <p:xfrm>
          <a:off x="1658470" y="974702"/>
          <a:ext cx="8337176" cy="5387837"/>
        </p:xfrm>
        <a:graphic>
          <a:graphicData uri="http://schemas.openxmlformats.org/drawingml/2006/table">
            <a:tbl>
              <a:tblPr/>
              <a:tblGrid>
                <a:gridCol w="2248226">
                  <a:extLst>
                    <a:ext uri="{9D8B030D-6E8A-4147-A177-3AD203B41FA5}">
                      <a16:colId xmlns:a16="http://schemas.microsoft.com/office/drawing/2014/main" val="1877948674"/>
                    </a:ext>
                  </a:extLst>
                </a:gridCol>
                <a:gridCol w="1920362">
                  <a:extLst>
                    <a:ext uri="{9D8B030D-6E8A-4147-A177-3AD203B41FA5}">
                      <a16:colId xmlns:a16="http://schemas.microsoft.com/office/drawing/2014/main" val="1594544333"/>
                    </a:ext>
                  </a:extLst>
                </a:gridCol>
                <a:gridCol w="1779849">
                  <a:extLst>
                    <a:ext uri="{9D8B030D-6E8A-4147-A177-3AD203B41FA5}">
                      <a16:colId xmlns:a16="http://schemas.microsoft.com/office/drawing/2014/main" val="984776350"/>
                    </a:ext>
                  </a:extLst>
                </a:gridCol>
                <a:gridCol w="2388739">
                  <a:extLst>
                    <a:ext uri="{9D8B030D-6E8A-4147-A177-3AD203B41FA5}">
                      <a16:colId xmlns:a16="http://schemas.microsoft.com/office/drawing/2014/main" val="3760994408"/>
                    </a:ext>
                  </a:extLst>
                </a:gridCol>
              </a:tblGrid>
              <a:tr h="2747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Demographic Focus Group </a:t>
                      </a:r>
                      <a:r>
                        <a:rPr lang="en-US" sz="1400" b="1" i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252" marR="11252" marT="5624" marB="562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Executive </a:t>
                      </a:r>
                      <a:r>
                        <a:rPr lang="en-US" sz="1400" b="1" i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Sponsor</a:t>
                      </a:r>
                      <a:r>
                        <a:rPr lang="en-US" sz="1400" b="1" i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252" marR="11252" marT="5624" marB="562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Date</a:t>
                      </a:r>
                      <a:r>
                        <a:rPr lang="en-US" sz="1400" b="1" i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252" marR="11252" marT="5624" marB="562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Location</a:t>
                      </a:r>
                      <a:r>
                        <a:rPr lang="en-US" sz="1400" b="1" i="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1252" marR="11252" marT="5624" marB="562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44545"/>
                  </a:ext>
                </a:extLst>
              </a:tr>
              <a:tr h="80162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Family Focus Group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Marla Schuchman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2/7/24 @ 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2:00-3:00 PM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 Light" panose="020F0302020204030204" pitchFamily="34" charset="0"/>
                          <a:hlinkClick r:id="rId2"/>
                        </a:rPr>
                        <a:t>Click here to join the meeting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Meeting ID: 160 002 0499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Passcode: 624096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05032"/>
                  </a:ext>
                </a:extLst>
              </a:tr>
              <a:tr h="80162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Gender Focus Group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Gail Frayne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2/8/24 @ 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2:00-3:00 PM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 Light" panose="020F0302020204030204" pitchFamily="34" charset="0"/>
                          <a:hlinkClick r:id="rId3"/>
                        </a:rPr>
                        <a:t>Click here to join the meeting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Meeting ID: 161 770 4575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Passcode: 938400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554104"/>
                  </a:ext>
                </a:extLst>
              </a:tr>
              <a:tr h="80162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Administrative Roles Focus Group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Steve Smith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2/22/24 @ 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2:00-3:00 PM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 Light" panose="020F0302020204030204" pitchFamily="34" charset="0"/>
                          <a:hlinkClick r:id="rId4"/>
                        </a:rPr>
                        <a:t>Click here to join the meeting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Meeting ID: 161 805 0172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Passcode: 061011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3838"/>
                  </a:ext>
                </a:extLst>
              </a:tr>
              <a:tr h="80162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LGBTQ+ Focus Group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Jianwei Qiu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2/27/24 @ 10:00-11:00 AM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 Light" panose="020F0302020204030204" pitchFamily="34" charset="0"/>
                          <a:hlinkClick r:id="rId5"/>
                        </a:rPr>
                        <a:t>Click here to join the meeting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Meeting ID: 161 173 5451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Passcode: 740388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87907"/>
                  </a:ext>
                </a:extLst>
              </a:tr>
              <a:tr h="80162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Race Focus Group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Lauren Hansen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3/5/24 @ 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1:00-2:00 PM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 Light" panose="020F0302020204030204" pitchFamily="34" charset="0"/>
                          <a:hlinkClick r:id="rId6"/>
                        </a:rPr>
                        <a:t>Click here to join the meeting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Meeting ID: 160 972 0957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Passcode: 631894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538727"/>
                  </a:ext>
                </a:extLst>
              </a:tr>
              <a:tr h="2747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Scientific Users Focus Group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Thia Keppel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3/7/2024 @ 11:00 AM – 12:00 PM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1252" marR="11252" marT="5624" marB="5624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>
                          <a:solidFill>
                            <a:srgbClr val="2D8C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hlinkClick r:id="rId7"/>
                        </a:rPr>
                        <a:t>Join Zoom Meeting</a:t>
                      </a:r>
                      <a:r>
                        <a:rPr lang="en-US" sz="1400" dirty="0">
                          <a:solidFill>
                            <a:srgbClr val="39394D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9394D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Meeting ID: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160 683 1567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Passcode: 444640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ts val="1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09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86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38EEFD5-0E37-38F5-72EA-71ED71F9E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7282"/>
              </p:ext>
            </p:extLst>
          </p:nvPr>
        </p:nvGraphicFramePr>
        <p:xfrm>
          <a:off x="1062058" y="1078222"/>
          <a:ext cx="9479670" cy="5625294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  <a:tableStyleId>{5C22544A-7EE6-4342-B048-85BDC9FD1C3A}</a:tableStyleId>
              </a:tblPr>
              <a:tblGrid>
                <a:gridCol w="1210767">
                  <a:extLst>
                    <a:ext uri="{9D8B030D-6E8A-4147-A177-3AD203B41FA5}">
                      <a16:colId xmlns:a16="http://schemas.microsoft.com/office/drawing/2014/main" val="2220100078"/>
                    </a:ext>
                  </a:extLst>
                </a:gridCol>
                <a:gridCol w="3485677">
                  <a:extLst>
                    <a:ext uri="{9D8B030D-6E8A-4147-A177-3AD203B41FA5}">
                      <a16:colId xmlns:a16="http://schemas.microsoft.com/office/drawing/2014/main" val="2593389567"/>
                    </a:ext>
                  </a:extLst>
                </a:gridCol>
                <a:gridCol w="1533346">
                  <a:extLst>
                    <a:ext uri="{9D8B030D-6E8A-4147-A177-3AD203B41FA5}">
                      <a16:colId xmlns:a16="http://schemas.microsoft.com/office/drawing/2014/main" val="1449794212"/>
                    </a:ext>
                  </a:extLst>
                </a:gridCol>
                <a:gridCol w="3249880">
                  <a:extLst>
                    <a:ext uri="{9D8B030D-6E8A-4147-A177-3AD203B41FA5}">
                      <a16:colId xmlns:a16="http://schemas.microsoft.com/office/drawing/2014/main" val="3276201151"/>
                    </a:ext>
                  </a:extLst>
                </a:gridCol>
              </a:tblGrid>
              <a:tr h="9734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February </a:t>
                      </a:r>
                    </a:p>
                  </a:txBody>
                  <a:tcPr marL="66083" marR="66083" marT="143397" marB="28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Black History Month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1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Guest Speaker: </a:t>
                      </a:r>
                      <a:r>
                        <a:rPr lang="en-US" sz="1400" b="0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Dr. Marvin Chiles</a:t>
                      </a:r>
                      <a:endParaRPr lang="en-US" sz="1400" b="0" i="1" cap="none" spc="0" dirty="0">
                        <a:solidFill>
                          <a:schemeClr val="bg1"/>
                        </a:solidFill>
                        <a:effectLst/>
                        <a:latin typeface="Calibri Ligh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0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Feb. 23, 11:00 AM – 12:00 PM, CEBAF Center F113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Zoom Link</a:t>
                      </a:r>
                      <a:endParaRPr lang="en-US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None/>
                      </a:pPr>
                      <a:endParaRPr lang="en-US" sz="1400" b="0" i="0" cap="none" spc="0" dirty="0">
                        <a:solidFill>
                          <a:schemeClr val="bg1"/>
                        </a:solidFill>
                        <a:effectLst/>
                        <a:latin typeface="Calibri Light"/>
                      </a:endParaRPr>
                    </a:p>
                  </a:txBody>
                  <a:tcPr marL="66083" marR="66083" marT="143397" marB="28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July </a:t>
                      </a:r>
                    </a:p>
                  </a:txBody>
                  <a:tcPr marL="143397" marR="143397" marT="143397" marB="71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National Civility Month</a:t>
                      </a:r>
                    </a:p>
                  </a:txBody>
                  <a:tcPr marL="143397" marR="143397" marT="143397" marB="71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03731"/>
                  </a:ext>
                </a:extLst>
              </a:tr>
              <a:tr h="57663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March</a:t>
                      </a:r>
                    </a:p>
                  </a:txBody>
                  <a:tcPr marL="66083" marR="66083" marT="143397" marB="28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National Women's History Month</a:t>
                      </a:r>
                    </a:p>
                    <a:p>
                      <a:pPr algn="ctr" rtl="0" fontAlgn="base"/>
                      <a:r>
                        <a:rPr lang="en-US" sz="1400" b="1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Guest Speakers: JLab Women’s Panel</a:t>
                      </a:r>
                    </a:p>
                    <a:p>
                      <a:pPr algn="ctr" rtl="0" fontAlgn="base"/>
                      <a:r>
                        <a:rPr lang="en-US" sz="1400" b="0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March 21, 2:00-3:00 PM, CEBAF Center F113</a:t>
                      </a:r>
                    </a:p>
                  </a:txBody>
                  <a:tcPr marL="66083" marR="66083" marT="143397" marB="28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September</a:t>
                      </a:r>
                    </a:p>
                  </a:txBody>
                  <a:tcPr marL="143397" marR="143397" marT="143397" marB="71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National Hispanic Heritage Month</a:t>
                      </a:r>
                    </a:p>
                    <a:p>
                      <a:pPr algn="ctr" rtl="0" fontAlgn="base"/>
                      <a:endParaRPr lang="en-US" sz="1400" b="1" i="1" cap="none" spc="0" dirty="0">
                        <a:solidFill>
                          <a:schemeClr val="bg1"/>
                        </a:solidFill>
                        <a:effectLst/>
                        <a:latin typeface="Calibri Ligh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National Suicide Prevention Month</a:t>
                      </a:r>
                      <a:endParaRPr lang="en-US" sz="1400" dirty="0"/>
                    </a:p>
                  </a:txBody>
                  <a:tcPr marL="143397" marR="143397" marT="143397" marB="71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32700"/>
                  </a:ext>
                </a:extLst>
              </a:tr>
              <a:tr h="36275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April</a:t>
                      </a:r>
                    </a:p>
                  </a:txBody>
                  <a:tcPr marL="66083" marR="66083" marT="143397" marB="28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Autism Acceptance Month</a:t>
                      </a:r>
                    </a:p>
                    <a:p>
                      <a:pPr algn="ctr" rtl="0" fontAlgn="base"/>
                      <a:endParaRPr lang="en-US" sz="1400" b="1" i="1" cap="none" spc="0" dirty="0">
                        <a:solidFill>
                          <a:schemeClr val="bg1"/>
                        </a:solidFill>
                        <a:effectLst/>
                        <a:latin typeface="Calibri Light"/>
                      </a:endParaRPr>
                    </a:p>
                  </a:txBody>
                  <a:tcPr marL="66083" marR="66083" marT="143397" marB="28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October</a:t>
                      </a:r>
                    </a:p>
                  </a:txBody>
                  <a:tcPr marL="143397" marR="143397" marT="143397" marB="71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National Disability Employment </a:t>
                      </a:r>
                    </a:p>
                    <a:p>
                      <a:pPr algn="ctr" rtl="0" fontAlgn="base"/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Awareness Month</a:t>
                      </a:r>
                    </a:p>
                  </a:txBody>
                  <a:tcPr marL="143397" marR="143397" marT="143397" marB="71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21187"/>
                  </a:ext>
                </a:extLst>
              </a:tr>
              <a:tr h="155281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May</a:t>
                      </a:r>
                    </a:p>
                  </a:txBody>
                  <a:tcPr marL="66083" marR="66083" marT="143397" marB="28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Asian Pacific Heritage Month</a:t>
                      </a:r>
                    </a:p>
                    <a:p>
                      <a:pPr lvl="0" algn="ctr">
                        <a:buNone/>
                      </a:pPr>
                      <a:endParaRPr lang="en-US" sz="1400" b="1" i="1" cap="none" spc="0" dirty="0">
                        <a:solidFill>
                          <a:schemeClr val="bg1"/>
                        </a:solidFill>
                        <a:effectLst/>
                        <a:latin typeface="Calibri Ligh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Mental Health Awareness Month</a:t>
                      </a:r>
                      <a:endParaRPr lang="en-US" sz="1400" dirty="0"/>
                    </a:p>
                    <a:p>
                      <a:pPr lvl="0" algn="ctr">
                        <a:buNone/>
                      </a:pPr>
                      <a:r>
                        <a:rPr lang="en-US" sz="1400" b="1" i="1" u="none" strike="noStrike" cap="none" spc="0" noProof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Guest Speaker: </a:t>
                      </a:r>
                      <a:r>
                        <a:rPr lang="en-US" sz="1400" b="0" i="1" u="none" strike="noStrike" cap="none" spc="0" noProof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Dr. Kristie Norwood, Licensed Clinical Psychologist &amp; Director of the Student Counseling, HU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0" i="1" u="none" strike="noStrike" cap="none" spc="0" noProof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May 21, 2024, at 2:00-3:00 PM</a:t>
                      </a:r>
                      <a:endParaRPr lang="en-US" sz="1400" dirty="0"/>
                    </a:p>
                  </a:txBody>
                  <a:tcPr marL="66083" marR="66083" marT="143397" marB="28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November</a:t>
                      </a:r>
                    </a:p>
                  </a:txBody>
                  <a:tcPr marL="143397" marR="143397" marT="143397" marB="71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National Native American Heritage Month</a:t>
                      </a:r>
                    </a:p>
                  </a:txBody>
                  <a:tcPr marL="143397" marR="143397" marT="143397" marB="71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42206"/>
                  </a:ext>
                </a:extLst>
              </a:tr>
              <a:tr h="95023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June</a:t>
                      </a:r>
                    </a:p>
                  </a:txBody>
                  <a:tcPr marL="66083" marR="66083" marT="143397" marB="28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LGBTQ+ Pride Month</a:t>
                      </a:r>
                    </a:p>
                    <a:p>
                      <a:pPr algn="ctr" rtl="0" fontAlgn="base"/>
                      <a:endParaRPr lang="en-US" sz="1400" b="1" i="1" cap="none" spc="0" dirty="0">
                        <a:solidFill>
                          <a:schemeClr val="bg1"/>
                        </a:solidFill>
                        <a:effectLst/>
                        <a:latin typeface="Calibri Ligh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Juneteenth</a:t>
                      </a:r>
                      <a:endParaRPr lang="en-US" sz="1400" dirty="0"/>
                    </a:p>
                  </a:txBody>
                  <a:tcPr marL="66083" marR="66083" marT="143397" marB="28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December</a:t>
                      </a:r>
                    </a:p>
                  </a:txBody>
                  <a:tcPr marL="143397" marR="143397" marT="143397" marB="71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1" cap="none" spc="0" dirty="0">
                          <a:solidFill>
                            <a:schemeClr val="bg1"/>
                          </a:solidFill>
                          <a:effectLst/>
                          <a:latin typeface="Calibri Light"/>
                        </a:rPr>
                        <a:t>Universal Human Rights Month</a:t>
                      </a:r>
                    </a:p>
                  </a:txBody>
                  <a:tcPr marL="143397" marR="143397" marT="143397" marB="71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3429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237B043-C9A1-4544-BC8E-9CB9632D2B32}"/>
              </a:ext>
            </a:extLst>
          </p:cNvPr>
          <p:cNvSpPr/>
          <p:nvPr/>
        </p:nvSpPr>
        <p:spPr>
          <a:xfrm>
            <a:off x="415675" y="291069"/>
            <a:ext cx="5386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Monthly Heritage &amp; DEIA Initiatives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D5048-5DFC-4C37-BEC6-A9248D025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43" t="45913" r="21740" b="23711"/>
          <a:stretch/>
        </p:blipFill>
        <p:spPr>
          <a:xfrm>
            <a:off x="8953169" y="25376"/>
            <a:ext cx="2437884" cy="63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5A686D-7890-499E-8244-7FE4DB11B1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53" t="57739" r="5891" b="27652"/>
          <a:stretch/>
        </p:blipFill>
        <p:spPr>
          <a:xfrm>
            <a:off x="6390109" y="19062"/>
            <a:ext cx="2162754" cy="6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2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DEIA training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 quarterly basis we have two new courses we will be offering.</a:t>
            </a:r>
          </a:p>
          <a:p>
            <a:r>
              <a:rPr lang="en-US" dirty="0"/>
              <a:t>These will be optional for those wish to attend in the lab community</a:t>
            </a:r>
          </a:p>
          <a:p>
            <a:pPr lvl="1"/>
            <a:r>
              <a:rPr lang="en-US" i="1" dirty="0"/>
              <a:t>Psychological Safety in the Workplace</a:t>
            </a:r>
          </a:p>
          <a:p>
            <a:pPr lvl="1"/>
            <a:r>
              <a:rPr lang="en-US" i="1" dirty="0"/>
              <a:t>How to be a good Ally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Talk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Would you be interested in joining a DEIA book club?</a:t>
            </a:r>
          </a:p>
          <a:p>
            <a:pPr lvl="1"/>
            <a:r>
              <a:rPr lang="en-US" dirty="0"/>
              <a:t>The first book will be </a:t>
            </a:r>
            <a:r>
              <a:rPr lang="en-US" i="1" dirty="0"/>
              <a:t>Crucial Conversations </a:t>
            </a:r>
            <a:r>
              <a:rPr lang="en-US" dirty="0"/>
              <a:t>(Patterson, Genny, McMillan &amp; Switzler, 3</a:t>
            </a:r>
            <a:r>
              <a:rPr lang="en-US" baseline="30000" dirty="0"/>
              <a:t>rd</a:t>
            </a:r>
            <a:r>
              <a:rPr lang="en-US" dirty="0"/>
              <a:t> edition)</a:t>
            </a:r>
          </a:p>
          <a:p>
            <a:pPr lvl="1"/>
            <a:r>
              <a:rPr lang="en-US" dirty="0"/>
              <a:t>Contact Shana Matthews @ shana.jlab.org for more information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E9C263A-EDC1-4D76-83AB-697DC43F9F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0715" r="55747" b="11255"/>
          <a:stretch/>
        </p:blipFill>
        <p:spPr>
          <a:xfrm>
            <a:off x="6900333" y="885002"/>
            <a:ext cx="2429934" cy="23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5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4a45c3-e12a-4833-84f5-771a4512c7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6204E5C0558489837A5F9FDDB646F" ma:contentTypeVersion="15" ma:contentTypeDescription="Create a new document." ma:contentTypeScope="" ma:versionID="5f6ea2e0fb616718bd5e787a76d477e6">
  <xsd:schema xmlns:xsd="http://www.w3.org/2001/XMLSchema" xmlns:xs="http://www.w3.org/2001/XMLSchema" xmlns:p="http://schemas.microsoft.com/office/2006/metadata/properties" xmlns:ns3="534a45c3-e12a-4833-84f5-771a4512c716" xmlns:ns4="401e5798-06fc-476c-a77b-5099e7e9a1f9" targetNamespace="http://schemas.microsoft.com/office/2006/metadata/properties" ma:root="true" ma:fieldsID="3f670dc0a690bff59afb86cfc78ba4b6" ns3:_="" ns4:_="">
    <xsd:import namespace="534a45c3-e12a-4833-84f5-771a4512c716"/>
    <xsd:import namespace="401e5798-06fc-476c-a77b-5099e7e9a1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a45c3-e12a-4833-84f5-771a4512c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e5798-06fc-476c-a77b-5099e7e9a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54C6E4-C8D0-41C2-AA41-6EEEB3D2C3D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534a45c3-e12a-4833-84f5-771a4512c716"/>
    <ds:schemaRef ds:uri="http://purl.org/dc/terms/"/>
    <ds:schemaRef ds:uri="401e5798-06fc-476c-a77b-5099e7e9a1f9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505409-1EA5-4A59-8069-A9FDEB4E1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DFBFDD-59A1-447D-AD45-61DE126CB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a45c3-e12a-4833-84f5-771a4512c716"/>
    <ds:schemaRef ds:uri="401e5798-06fc-476c-a77b-5099e7e9a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847</Words>
  <Application>Microsoft Office PowerPoint</Application>
  <PresentationFormat>Widescreen</PresentationFormat>
  <Paragraphs>161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PingFangSC-Regular</vt:lpstr>
      <vt:lpstr>Office Theme</vt:lpstr>
      <vt:lpstr>DIVERSITY, EQUITY, INCLUSION &amp; ACCESSIBILITY</vt:lpstr>
      <vt:lpstr>Key DEIA Topics</vt:lpstr>
      <vt:lpstr>Diversity, Equity, Inclusion and Accessibly Team</vt:lpstr>
      <vt:lpstr>Scientific Users DEIA FY24 Goals (Marco, Holly and Olga are council members)</vt:lpstr>
      <vt:lpstr>Launch of Scientific Users Focus Group</vt:lpstr>
      <vt:lpstr>Updates to DEIA website to ensure easier access for Users</vt:lpstr>
      <vt:lpstr>Focus Group Meeting Schedule</vt:lpstr>
      <vt:lpstr>PowerPoint Presentation</vt:lpstr>
      <vt:lpstr>Upcoming DEIA training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Division/Department - FY24 Goals/Progress</dc:title>
  <dc:creator>Jennifer Carter</dc:creator>
  <cp:lastModifiedBy>Jennifer Carter</cp:lastModifiedBy>
  <cp:revision>107</cp:revision>
  <dcterms:created xsi:type="dcterms:W3CDTF">2023-11-13T19:11:49Z</dcterms:created>
  <dcterms:modified xsi:type="dcterms:W3CDTF">2024-02-06T14:34:59Z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0x010100B1F6204E5C0558489837A5F9FDDB646F</vt:lpwstr>
  </property>
</Properties>
</file>