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5817" r:id="rId2"/>
    <p:sldId id="3726" r:id="rId3"/>
    <p:sldId id="256" r:id="rId4"/>
    <p:sldId id="5818" r:id="rId5"/>
    <p:sldId id="5816" r:id="rId6"/>
    <p:sldId id="541" r:id="rId7"/>
    <p:sldId id="257" r:id="rId8"/>
    <p:sldId id="578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F8120-37A9-4340-9041-B33918CE9366}"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F5013-2507-470A-AC03-948E54EB6832}" type="slidenum">
              <a:rPr lang="en-US" smtClean="0"/>
              <a:t>‹#›</a:t>
            </a:fld>
            <a:endParaRPr lang="en-US"/>
          </a:p>
        </p:txBody>
      </p:sp>
    </p:spTree>
    <p:extLst>
      <p:ext uri="{BB962C8B-B14F-4D97-AF65-F5344CB8AC3E}">
        <p14:creationId xmlns:p14="http://schemas.microsoft.com/office/powerpoint/2010/main" val="135276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41D43A-4B07-46B5-94E8-5B4A6D73F75D}" type="slidenum">
              <a:rPr lang="en-US" smtClean="0"/>
              <a:t>4</a:t>
            </a:fld>
            <a:endParaRPr lang="en-US"/>
          </a:p>
        </p:txBody>
      </p:sp>
    </p:spTree>
    <p:extLst>
      <p:ext uri="{BB962C8B-B14F-4D97-AF65-F5344CB8AC3E}">
        <p14:creationId xmlns:p14="http://schemas.microsoft.com/office/powerpoint/2010/main" val="130661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F57-8A6E-1D46-56F6-907D715E53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D41737-A032-B70D-0EB3-5173CA398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FA3315-5669-74F0-402B-49B894D19233}"/>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5" name="Footer Placeholder 4">
            <a:extLst>
              <a:ext uri="{FF2B5EF4-FFF2-40B4-BE49-F238E27FC236}">
                <a16:creationId xmlns:a16="http://schemas.microsoft.com/office/drawing/2014/main" id="{3E8C8549-853D-8542-91AC-20780CA41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687A2-985F-FCB0-2A75-3D4A6FD639DD}"/>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1321475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6F51E-1856-809E-57B9-ABFEE8AEDB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4DDE80-9586-1A22-E294-409003B320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E10E0-8B05-F86D-4835-BA25B1EBE79E}"/>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5" name="Footer Placeholder 4">
            <a:extLst>
              <a:ext uri="{FF2B5EF4-FFF2-40B4-BE49-F238E27FC236}">
                <a16:creationId xmlns:a16="http://schemas.microsoft.com/office/drawing/2014/main" id="{9FB3C436-B5A8-B5DE-ECA1-B35300171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9D43B-A999-A209-D03D-5EFFCDFB5CB5}"/>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261658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D77622-97B3-61EF-71B2-0319A6C534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089DE3-D2D9-C8EB-A056-619831286F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366C5-8CE8-3161-0A5F-9C533B46E391}"/>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5" name="Footer Placeholder 4">
            <a:extLst>
              <a:ext uri="{FF2B5EF4-FFF2-40B4-BE49-F238E27FC236}">
                <a16:creationId xmlns:a16="http://schemas.microsoft.com/office/drawing/2014/main" id="{E84FB4E4-6B2E-ECE6-F25D-B9B618B1A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F8E2B-6771-EED2-FEDF-F87D1ED44741}"/>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4277275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490801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7" name="TextBox 6">
            <a:extLst>
              <a:ext uri="{FF2B5EF4-FFF2-40B4-BE49-F238E27FC236}">
                <a16:creationId xmlns:a16="http://schemas.microsoft.com/office/drawing/2014/main" id="{6D2BB9A3-527F-6E42-9199-1362836540B5}"/>
              </a:ext>
            </a:extLst>
          </p:cNvPr>
          <p:cNvSpPr txBox="1"/>
          <p:nvPr userDrawn="1"/>
        </p:nvSpPr>
        <p:spPr>
          <a:xfrm>
            <a:off x="5806068" y="6675863"/>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18484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0E4D-7B58-19FB-BDAE-52C33F93DE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42FC8-B4B9-2AF0-C1CA-4C8864DECB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77D02-5D28-3688-A814-7FB24BE4B708}"/>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5" name="Footer Placeholder 4">
            <a:extLst>
              <a:ext uri="{FF2B5EF4-FFF2-40B4-BE49-F238E27FC236}">
                <a16:creationId xmlns:a16="http://schemas.microsoft.com/office/drawing/2014/main" id="{34578CEA-BF0A-8D87-1637-74B149B4A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99F07-1909-4156-603A-A34140D5B31D}"/>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79692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332C6-E406-90AE-50D4-06E7EF633B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3A46FA-A5A5-CC40-9B30-883D2F2616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53378-FE7C-E244-AEBC-81CEEB120C9E}"/>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5" name="Footer Placeholder 4">
            <a:extLst>
              <a:ext uri="{FF2B5EF4-FFF2-40B4-BE49-F238E27FC236}">
                <a16:creationId xmlns:a16="http://schemas.microsoft.com/office/drawing/2014/main" id="{3A3842BE-2738-9D7D-7152-7657D798C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A2CF-FAAD-4145-3071-180F895456EC}"/>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133406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4841-6F47-7A98-265D-94CF9EFB5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79C23-919C-707F-F9B4-AFF08B4E97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CC9B3-5AD0-47B7-9406-5E70681C9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439F03-D4D2-8268-E7E3-4AD54FDF68DF}"/>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6" name="Footer Placeholder 5">
            <a:extLst>
              <a:ext uri="{FF2B5EF4-FFF2-40B4-BE49-F238E27FC236}">
                <a16:creationId xmlns:a16="http://schemas.microsoft.com/office/drawing/2014/main" id="{641A4873-2FF2-AA46-9CED-6C19EE66F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15EDD1-DB6F-E4BC-105F-370A03EEC9AF}"/>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157625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E664-E58C-6B2F-E601-FAFF2025B8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CB15B-A1D0-6EF9-ED8C-C63E5D5D0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2BEA31-AA06-2249-CEFB-961B3453DF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E7675F-86A5-A718-B2ED-E5B982131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9B8ADD-8CB4-69C1-DB6E-BE5371C71A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FAD8D4-3F9A-DC4B-7361-751FB4EC616D}"/>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8" name="Footer Placeholder 7">
            <a:extLst>
              <a:ext uri="{FF2B5EF4-FFF2-40B4-BE49-F238E27FC236}">
                <a16:creationId xmlns:a16="http://schemas.microsoft.com/office/drawing/2014/main" id="{C83DAE4E-BBDB-F570-3071-8CCD079C2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377A94-C547-3A4B-1030-D5D441BE25FC}"/>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62840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23308-87B2-77B2-B18F-E0A52269F9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DC53D5-AB91-7E3D-60D2-44D43D885B5B}"/>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4" name="Footer Placeholder 3">
            <a:extLst>
              <a:ext uri="{FF2B5EF4-FFF2-40B4-BE49-F238E27FC236}">
                <a16:creationId xmlns:a16="http://schemas.microsoft.com/office/drawing/2014/main" id="{2F745285-1A34-A7A0-FC06-66967DEF0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C9BE2B-41CC-7A31-CDB7-0D427F8BFD4B}"/>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307149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443F6-E84D-BD86-F1FC-F564F9B129F6}"/>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3" name="Footer Placeholder 2">
            <a:extLst>
              <a:ext uri="{FF2B5EF4-FFF2-40B4-BE49-F238E27FC236}">
                <a16:creationId xmlns:a16="http://schemas.microsoft.com/office/drawing/2014/main" id="{B1D0E341-B82B-9FAF-7B58-89BCD6A10B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57A357-AC91-C3F5-A80D-6888DFF88DAE}"/>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396978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7CF7D-EC74-8E43-B97D-D42D400A3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99F6B6-1CCA-15EF-6D85-B6ED3A77B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E12AF3-06D2-ED8D-EBAB-3C4F0A7F5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B290F5-868A-859D-A3A5-DC584DE019DC}"/>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6" name="Footer Placeholder 5">
            <a:extLst>
              <a:ext uri="{FF2B5EF4-FFF2-40B4-BE49-F238E27FC236}">
                <a16:creationId xmlns:a16="http://schemas.microsoft.com/office/drawing/2014/main" id="{EB70AFE9-C4BB-E5FD-6C28-04011E0E1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297F5-DE6A-E5D5-4CEA-DF222CF10E2D}"/>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257737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C2A8-1798-FE25-5D89-83C2FAE57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B9BBD-B6D3-8ACC-4CDA-042B0E03E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5D8194-BAAD-C660-1E13-DC73BD2CD7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DCEC0-60AB-903E-633F-BFBDB1863D49}"/>
              </a:ext>
            </a:extLst>
          </p:cNvPr>
          <p:cNvSpPr>
            <a:spLocks noGrp="1"/>
          </p:cNvSpPr>
          <p:nvPr>
            <p:ph type="dt" sz="half" idx="10"/>
          </p:nvPr>
        </p:nvSpPr>
        <p:spPr/>
        <p:txBody>
          <a:bodyPr/>
          <a:lstStyle/>
          <a:p>
            <a:fld id="{320B68A9-C936-464B-B173-D7F44B8D8249}" type="datetimeFigureOut">
              <a:rPr lang="en-US" smtClean="0"/>
              <a:t>2/6/2024</a:t>
            </a:fld>
            <a:endParaRPr lang="en-US"/>
          </a:p>
        </p:txBody>
      </p:sp>
      <p:sp>
        <p:nvSpPr>
          <p:cNvPr id="6" name="Footer Placeholder 5">
            <a:extLst>
              <a:ext uri="{FF2B5EF4-FFF2-40B4-BE49-F238E27FC236}">
                <a16:creationId xmlns:a16="http://schemas.microsoft.com/office/drawing/2014/main" id="{3463C336-D968-ECAA-D73B-D78F9B774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03528-69FC-83D5-E661-F65656FF3A42}"/>
              </a:ext>
            </a:extLst>
          </p:cNvPr>
          <p:cNvSpPr>
            <a:spLocks noGrp="1"/>
          </p:cNvSpPr>
          <p:nvPr>
            <p:ph type="sldNum" sz="quarter" idx="12"/>
          </p:nvPr>
        </p:nvSpPr>
        <p:spPr/>
        <p:txBody>
          <a:bodyPr/>
          <a:lstStyle/>
          <a:p>
            <a:fld id="{178C652D-CE2B-4024-8F56-F979A7D8B8B6}" type="slidenum">
              <a:rPr lang="en-US" smtClean="0"/>
              <a:t>‹#›</a:t>
            </a:fld>
            <a:endParaRPr lang="en-US"/>
          </a:p>
        </p:txBody>
      </p:sp>
    </p:spTree>
    <p:extLst>
      <p:ext uri="{BB962C8B-B14F-4D97-AF65-F5344CB8AC3E}">
        <p14:creationId xmlns:p14="http://schemas.microsoft.com/office/powerpoint/2010/main" val="58960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4EC8A2-F38A-2242-8155-F90356BC34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183DB9-309A-6D84-363C-D69B0E3632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330B5-C156-CE05-D4A3-53983E5709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B68A9-C936-464B-B173-D7F44B8D8249}" type="datetimeFigureOut">
              <a:rPr lang="en-US" smtClean="0"/>
              <a:t>2/6/2024</a:t>
            </a:fld>
            <a:endParaRPr lang="en-US"/>
          </a:p>
        </p:txBody>
      </p:sp>
      <p:sp>
        <p:nvSpPr>
          <p:cNvPr id="5" name="Footer Placeholder 4">
            <a:extLst>
              <a:ext uri="{FF2B5EF4-FFF2-40B4-BE49-F238E27FC236}">
                <a16:creationId xmlns:a16="http://schemas.microsoft.com/office/drawing/2014/main" id="{E8488C6F-5D1F-80A0-7BF7-66481EF90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3525D3-F061-F9D9-DF1B-BFFA3BA48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C652D-CE2B-4024-8F56-F979A7D8B8B6}" type="slidenum">
              <a:rPr lang="en-US" smtClean="0"/>
              <a:t>‹#›</a:t>
            </a:fld>
            <a:endParaRPr lang="en-US"/>
          </a:p>
        </p:txBody>
      </p:sp>
    </p:spTree>
    <p:extLst>
      <p:ext uri="{BB962C8B-B14F-4D97-AF65-F5344CB8AC3E}">
        <p14:creationId xmlns:p14="http://schemas.microsoft.com/office/powerpoint/2010/main" val="72073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icug.org/"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29B8E77B-BC0D-4FC3-BFB7-E67AB77EFFFB}"/>
              </a:ext>
            </a:extLst>
          </p:cNvPr>
          <p:cNvGrpSpPr/>
          <p:nvPr/>
        </p:nvGrpSpPr>
        <p:grpSpPr>
          <a:xfrm>
            <a:off x="336588" y="823635"/>
            <a:ext cx="10545429" cy="5645173"/>
            <a:chOff x="-1893821" y="588377"/>
            <a:chExt cx="10545429" cy="5645173"/>
          </a:xfrm>
        </p:grpSpPr>
        <p:sp>
          <p:nvSpPr>
            <p:cNvPr id="6" name="TextBox 5">
              <a:extLst>
                <a:ext uri="{FF2B5EF4-FFF2-40B4-BE49-F238E27FC236}">
                  <a16:creationId xmlns:a16="http://schemas.microsoft.com/office/drawing/2014/main" id="{5FD0F8DF-539D-4958-AC56-E2110958FD1F}"/>
                </a:ext>
              </a:extLst>
            </p:cNvPr>
            <p:cNvSpPr txBox="1"/>
            <p:nvPr/>
          </p:nvSpPr>
          <p:spPr>
            <a:xfrm>
              <a:off x="4208791" y="596598"/>
              <a:ext cx="2303651" cy="923330"/>
            </a:xfrm>
            <a:prstGeom prst="rect">
              <a:avLst/>
            </a:prstGeom>
            <a:noFill/>
            <a:ln w="28575">
              <a:solidFill>
                <a:schemeClr val="tx1"/>
              </a:solidFill>
            </a:ln>
          </p:spPr>
          <p:txBody>
            <a:bodyPr wrap="square" rtlCol="0">
              <a:spAutoFit/>
            </a:bodyPr>
            <a:lstStyle/>
            <a:p>
              <a:pPr algn="ctr"/>
              <a:r>
                <a:rPr lang="en-US" b="1" u="sng" dirty="0"/>
                <a:t>Physics Division</a:t>
              </a:r>
            </a:p>
            <a:p>
              <a:pPr algn="ctr"/>
              <a:r>
                <a:rPr lang="en-US" dirty="0"/>
                <a:t>Cynthia Keppel</a:t>
              </a:r>
            </a:p>
            <a:p>
              <a:pPr algn="ctr"/>
              <a:r>
                <a:rPr lang="en-US" dirty="0" err="1"/>
                <a:t>Patrizia</a:t>
              </a:r>
              <a:r>
                <a:rPr lang="en-US" dirty="0"/>
                <a:t> Rossi</a:t>
              </a:r>
            </a:p>
          </p:txBody>
        </p:sp>
        <p:sp>
          <p:nvSpPr>
            <p:cNvPr id="7" name="TextBox 6">
              <a:extLst>
                <a:ext uri="{FF2B5EF4-FFF2-40B4-BE49-F238E27FC236}">
                  <a16:creationId xmlns:a16="http://schemas.microsoft.com/office/drawing/2014/main" id="{119F0895-20F0-41B3-B5FC-587C066906B8}"/>
                </a:ext>
              </a:extLst>
            </p:cNvPr>
            <p:cNvSpPr txBox="1"/>
            <p:nvPr/>
          </p:nvSpPr>
          <p:spPr>
            <a:xfrm>
              <a:off x="499879" y="588377"/>
              <a:ext cx="2078470" cy="92333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b="1" u="sng" dirty="0"/>
                <a:t>EIC Partner Project</a:t>
              </a:r>
            </a:p>
            <a:p>
              <a:pPr algn="ctr"/>
              <a:r>
                <a:rPr lang="en-US" dirty="0"/>
                <a:t>Jim Fast</a:t>
              </a:r>
            </a:p>
            <a:p>
              <a:pPr algn="ctr"/>
              <a:r>
                <a:rPr lang="en-US" dirty="0"/>
                <a:t>Katherine Wilson</a:t>
              </a:r>
            </a:p>
          </p:txBody>
        </p:sp>
        <p:sp>
          <p:nvSpPr>
            <p:cNvPr id="8" name="TextBox 7">
              <a:extLst>
                <a:ext uri="{FF2B5EF4-FFF2-40B4-BE49-F238E27FC236}">
                  <a16:creationId xmlns:a16="http://schemas.microsoft.com/office/drawing/2014/main" id="{714BC11A-EFB2-448E-B9DF-3E35DEF4EF69}"/>
                </a:ext>
              </a:extLst>
            </p:cNvPr>
            <p:cNvSpPr txBox="1"/>
            <p:nvPr/>
          </p:nvSpPr>
          <p:spPr>
            <a:xfrm>
              <a:off x="2307576" y="1905393"/>
              <a:ext cx="1812290" cy="646331"/>
            </a:xfrm>
            <a:prstGeom prst="rect">
              <a:avLst/>
            </a:prstGeom>
            <a:noFill/>
            <a:ln>
              <a:solidFill>
                <a:schemeClr val="tx1"/>
              </a:solidFill>
            </a:ln>
          </p:spPr>
          <p:txBody>
            <a:bodyPr wrap="square" rtlCol="0">
              <a:spAutoFit/>
            </a:bodyPr>
            <a:lstStyle/>
            <a:p>
              <a:pPr algn="ctr"/>
              <a:r>
                <a:rPr lang="en-US" b="1" u="sng" dirty="0"/>
                <a:t>EIC</a:t>
              </a:r>
            </a:p>
            <a:p>
              <a:pPr algn="ctr"/>
              <a:r>
                <a:rPr lang="en-US" dirty="0"/>
                <a:t>Rolf Ent</a:t>
              </a:r>
            </a:p>
          </p:txBody>
        </p:sp>
        <p:sp>
          <p:nvSpPr>
            <p:cNvPr id="9" name="TextBox 8">
              <a:extLst>
                <a:ext uri="{FF2B5EF4-FFF2-40B4-BE49-F238E27FC236}">
                  <a16:creationId xmlns:a16="http://schemas.microsoft.com/office/drawing/2014/main" id="{0CE3C477-4E4B-4E2B-8BE3-BBA17F15E008}"/>
                </a:ext>
              </a:extLst>
            </p:cNvPr>
            <p:cNvSpPr txBox="1"/>
            <p:nvPr/>
          </p:nvSpPr>
          <p:spPr>
            <a:xfrm>
              <a:off x="1368978" y="3182813"/>
              <a:ext cx="1209370" cy="369332"/>
            </a:xfrm>
            <a:prstGeom prst="rect">
              <a:avLst/>
            </a:prstGeom>
            <a:noFill/>
            <a:ln>
              <a:solidFill>
                <a:schemeClr val="tx1"/>
              </a:solidFill>
            </a:ln>
          </p:spPr>
          <p:txBody>
            <a:bodyPr wrap="none" rtlCol="0">
              <a:spAutoFit/>
            </a:bodyPr>
            <a:lstStyle/>
            <a:p>
              <a:pPr algn="ctr"/>
              <a:r>
                <a:rPr lang="en-US" b="1" u="sng" dirty="0"/>
                <a:t>EIC Project</a:t>
              </a:r>
            </a:p>
          </p:txBody>
        </p:sp>
        <p:sp>
          <p:nvSpPr>
            <p:cNvPr id="10" name="TextBox 9">
              <a:extLst>
                <a:ext uri="{FF2B5EF4-FFF2-40B4-BE49-F238E27FC236}">
                  <a16:creationId xmlns:a16="http://schemas.microsoft.com/office/drawing/2014/main" id="{565C0A9E-18F7-46D5-9155-F89B8F6B263E}"/>
                </a:ext>
              </a:extLst>
            </p:cNvPr>
            <p:cNvSpPr txBox="1"/>
            <p:nvPr/>
          </p:nvSpPr>
          <p:spPr>
            <a:xfrm>
              <a:off x="6546608" y="3189873"/>
              <a:ext cx="2105000" cy="1754326"/>
            </a:xfrm>
            <a:prstGeom prst="rect">
              <a:avLst/>
            </a:prstGeom>
            <a:noFill/>
            <a:ln>
              <a:solidFill>
                <a:schemeClr val="tx1"/>
              </a:solidFill>
            </a:ln>
          </p:spPr>
          <p:txBody>
            <a:bodyPr wrap="none" rtlCol="0">
              <a:spAutoFit/>
            </a:bodyPr>
            <a:lstStyle/>
            <a:p>
              <a:pPr algn="ctr"/>
              <a:r>
                <a:rPr lang="en-US" b="1" u="sng" dirty="0"/>
                <a:t>EIC Group</a:t>
              </a:r>
            </a:p>
            <a:p>
              <a:pPr algn="ctr"/>
              <a:r>
                <a:rPr lang="en-US" dirty="0"/>
                <a:t>Markus </a:t>
              </a:r>
              <a:r>
                <a:rPr lang="en-US" dirty="0" err="1"/>
                <a:t>Diefenthaler</a:t>
              </a:r>
              <a:endParaRPr lang="en-US" dirty="0"/>
            </a:p>
            <a:p>
              <a:pPr algn="ctr"/>
              <a:r>
                <a:rPr lang="en-US" dirty="0" err="1"/>
                <a:t>Yulia</a:t>
              </a:r>
              <a:r>
                <a:rPr lang="en-US" dirty="0"/>
                <a:t> </a:t>
              </a:r>
              <a:r>
                <a:rPr lang="en-US" dirty="0" err="1"/>
                <a:t>Furletova</a:t>
              </a:r>
              <a:endParaRPr lang="en-US" dirty="0"/>
            </a:p>
            <a:p>
              <a:pPr algn="ctr"/>
              <a:r>
                <a:rPr lang="en-US" dirty="0"/>
                <a:t>F-X </a:t>
              </a:r>
              <a:r>
                <a:rPr lang="en-US" dirty="0" err="1"/>
                <a:t>Girod</a:t>
              </a:r>
              <a:endParaRPr lang="en-US" dirty="0"/>
            </a:p>
            <a:p>
              <a:pPr algn="ctr"/>
              <a:r>
                <a:rPr lang="en-US" dirty="0"/>
                <a:t>Dmitry Romanov</a:t>
              </a:r>
            </a:p>
            <a:p>
              <a:pPr algn="ctr"/>
              <a:r>
                <a:rPr lang="en-US" dirty="0"/>
                <a:t>Christian Weiss*</a:t>
              </a:r>
            </a:p>
          </p:txBody>
        </p:sp>
        <p:sp>
          <p:nvSpPr>
            <p:cNvPr id="11" name="TextBox 10">
              <a:extLst>
                <a:ext uri="{FF2B5EF4-FFF2-40B4-BE49-F238E27FC236}">
                  <a16:creationId xmlns:a16="http://schemas.microsoft.com/office/drawing/2014/main" id="{7FBAAFA5-9B18-48C1-BECB-3DB71828BC8F}"/>
                </a:ext>
              </a:extLst>
            </p:cNvPr>
            <p:cNvSpPr txBox="1"/>
            <p:nvPr/>
          </p:nvSpPr>
          <p:spPr>
            <a:xfrm>
              <a:off x="6546608" y="5310220"/>
              <a:ext cx="2105000" cy="923330"/>
            </a:xfrm>
            <a:prstGeom prst="rect">
              <a:avLst/>
            </a:prstGeom>
            <a:noFill/>
            <a:ln>
              <a:solidFill>
                <a:schemeClr val="tx1"/>
              </a:solidFill>
            </a:ln>
          </p:spPr>
          <p:txBody>
            <a:bodyPr wrap="square" rtlCol="0">
              <a:spAutoFit/>
            </a:bodyPr>
            <a:lstStyle/>
            <a:p>
              <a:pPr algn="ctr"/>
              <a:r>
                <a:rPr lang="en-US" b="1" u="sng" dirty="0"/>
                <a:t>EIC Center</a:t>
              </a:r>
            </a:p>
            <a:p>
              <a:pPr algn="ctr"/>
              <a:r>
                <a:rPr lang="en-US" dirty="0"/>
                <a:t>Doug </a:t>
              </a:r>
              <a:r>
                <a:rPr lang="en-US" dirty="0" err="1"/>
                <a:t>Higinbotham</a:t>
              </a:r>
              <a:r>
                <a:rPr lang="en-US" dirty="0"/>
                <a:t>*</a:t>
              </a:r>
            </a:p>
            <a:p>
              <a:pPr algn="ctr"/>
              <a:r>
                <a:rPr lang="en-US" dirty="0"/>
                <a:t>EIC Center Fellows</a:t>
              </a:r>
            </a:p>
          </p:txBody>
        </p:sp>
        <p:cxnSp>
          <p:nvCxnSpPr>
            <p:cNvPr id="13" name="Connector: Elbow 12">
              <a:extLst>
                <a:ext uri="{FF2B5EF4-FFF2-40B4-BE49-F238E27FC236}">
                  <a16:creationId xmlns:a16="http://schemas.microsoft.com/office/drawing/2014/main" id="{410D1D6D-9D15-41CC-9D5B-6701BE7CD08C}"/>
                </a:ext>
              </a:extLst>
            </p:cNvPr>
            <p:cNvCxnSpPr>
              <a:cxnSpLocks/>
              <a:stCxn id="6" idx="2"/>
              <a:endCxn id="8" idx="0"/>
            </p:cNvCxnSpPr>
            <p:nvPr/>
          </p:nvCxnSpPr>
          <p:spPr>
            <a:xfrm rot="5400000">
              <a:off x="4094437" y="639212"/>
              <a:ext cx="385465" cy="2146896"/>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BBDA0492-DF7E-4AE5-9DF4-3B797F8EEF7D}"/>
                </a:ext>
              </a:extLst>
            </p:cNvPr>
            <p:cNvCxnSpPr>
              <a:cxnSpLocks/>
            </p:cNvCxnSpPr>
            <p:nvPr/>
          </p:nvCxnSpPr>
          <p:spPr>
            <a:xfrm rot="16200000" flipH="1">
              <a:off x="2363823" y="1517551"/>
              <a:ext cx="429051" cy="380215"/>
            </a:xfrm>
            <a:prstGeom prst="bentConnector3">
              <a:avLst>
                <a:gd name="adj1" fmla="val 50000"/>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6CFD69E8-E433-4768-959F-031E1CE10173}"/>
                </a:ext>
              </a:extLst>
            </p:cNvPr>
            <p:cNvCxnSpPr>
              <a:cxnSpLocks/>
              <a:stCxn id="8" idx="2"/>
              <a:endCxn id="9" idx="0"/>
            </p:cNvCxnSpPr>
            <p:nvPr/>
          </p:nvCxnSpPr>
          <p:spPr>
            <a:xfrm rot="5400000">
              <a:off x="2278148" y="2247239"/>
              <a:ext cx="631089" cy="1240058"/>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8308E6F3-0C56-4C51-9712-93F9315A9B04}"/>
                </a:ext>
              </a:extLst>
            </p:cNvPr>
            <p:cNvCxnSpPr>
              <a:cxnSpLocks/>
              <a:stCxn id="8" idx="2"/>
              <a:endCxn id="10" idx="0"/>
            </p:cNvCxnSpPr>
            <p:nvPr/>
          </p:nvCxnSpPr>
          <p:spPr>
            <a:xfrm rot="16200000" flipH="1">
              <a:off x="5087340" y="678104"/>
              <a:ext cx="638149" cy="4385387"/>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B2E5377-8B35-478F-9D7C-3BC733726677}"/>
                </a:ext>
              </a:extLst>
            </p:cNvPr>
            <p:cNvCxnSpPr>
              <a:cxnSpLocks/>
              <a:stCxn id="10" idx="2"/>
              <a:endCxn id="11" idx="0"/>
            </p:cNvCxnSpPr>
            <p:nvPr/>
          </p:nvCxnSpPr>
          <p:spPr>
            <a:xfrm>
              <a:off x="7599108" y="4944199"/>
              <a:ext cx="0" cy="3660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807FDA-CDA0-4D23-7403-461C62074875}"/>
                </a:ext>
              </a:extLst>
            </p:cNvPr>
            <p:cNvSpPr txBox="1"/>
            <p:nvPr/>
          </p:nvSpPr>
          <p:spPr>
            <a:xfrm>
              <a:off x="-1893821" y="3786286"/>
              <a:ext cx="2489784" cy="2308324"/>
            </a:xfrm>
            <a:prstGeom prst="rect">
              <a:avLst/>
            </a:prstGeom>
            <a:noFill/>
            <a:ln>
              <a:solidFill>
                <a:schemeClr val="tx1"/>
              </a:solidFill>
            </a:ln>
          </p:spPr>
          <p:txBody>
            <a:bodyPr wrap="square" rtlCol="0">
              <a:spAutoFit/>
            </a:bodyPr>
            <a:lstStyle/>
            <a:p>
              <a:pPr algn="ctr"/>
              <a:r>
                <a:rPr lang="en-US" b="1" u="sng" dirty="0"/>
                <a:t>EIC CAMs</a:t>
              </a:r>
            </a:p>
            <a:p>
              <a:pPr algn="ctr"/>
              <a:r>
                <a:rPr lang="en-US" dirty="0"/>
                <a:t>David Abbott*</a:t>
              </a:r>
            </a:p>
            <a:p>
              <a:pPr algn="ctr"/>
              <a:r>
                <a:rPr lang="en-US" dirty="0"/>
                <a:t>Fernando Barbosa*</a:t>
              </a:r>
            </a:p>
            <a:p>
              <a:pPr algn="ctr"/>
              <a:r>
                <a:rPr lang="en-US" dirty="0"/>
                <a:t>Brian </a:t>
              </a:r>
              <a:r>
                <a:rPr lang="en-US" dirty="0" err="1"/>
                <a:t>Eng</a:t>
              </a:r>
              <a:r>
                <a:rPr lang="en-US" dirty="0"/>
                <a:t>*</a:t>
              </a:r>
            </a:p>
            <a:p>
              <a:pPr algn="ctr"/>
              <a:r>
                <a:rPr lang="en-US" dirty="0" err="1"/>
                <a:t>Yulia</a:t>
              </a:r>
              <a:r>
                <a:rPr lang="en-US" dirty="0"/>
                <a:t> </a:t>
              </a:r>
              <a:r>
                <a:rPr lang="en-US" dirty="0" err="1"/>
                <a:t>Furletova</a:t>
              </a:r>
              <a:r>
                <a:rPr lang="en-US" dirty="0"/>
                <a:t>*</a:t>
              </a:r>
            </a:p>
            <a:p>
              <a:pPr algn="ctr"/>
              <a:r>
                <a:rPr lang="en-US" dirty="0"/>
                <a:t>David Gaskell*</a:t>
              </a:r>
            </a:p>
            <a:p>
              <a:pPr algn="ctr"/>
              <a:r>
                <a:rPr lang="en-US" dirty="0"/>
                <a:t>Renuka Rajput-Ghoshal*</a:t>
              </a:r>
            </a:p>
            <a:p>
              <a:pPr algn="ctr"/>
              <a:r>
                <a:rPr lang="en-US" dirty="0"/>
                <a:t>Beni </a:t>
              </a:r>
              <a:r>
                <a:rPr lang="en-US" dirty="0" err="1"/>
                <a:t>Zihlmann</a:t>
              </a:r>
              <a:r>
                <a:rPr lang="en-US" dirty="0"/>
                <a:t>*</a:t>
              </a:r>
            </a:p>
          </p:txBody>
        </p:sp>
        <p:sp>
          <p:nvSpPr>
            <p:cNvPr id="39" name="TextBox 38">
              <a:extLst>
                <a:ext uri="{FF2B5EF4-FFF2-40B4-BE49-F238E27FC236}">
                  <a16:creationId xmlns:a16="http://schemas.microsoft.com/office/drawing/2014/main" id="{B38233C5-72A2-C74F-02E6-65DE233802B0}"/>
                </a:ext>
              </a:extLst>
            </p:cNvPr>
            <p:cNvSpPr txBox="1"/>
            <p:nvPr/>
          </p:nvSpPr>
          <p:spPr>
            <a:xfrm>
              <a:off x="723937" y="3786286"/>
              <a:ext cx="2489784" cy="1754326"/>
            </a:xfrm>
            <a:prstGeom prst="rect">
              <a:avLst/>
            </a:prstGeom>
            <a:noFill/>
            <a:ln>
              <a:solidFill>
                <a:schemeClr val="tx1"/>
              </a:solidFill>
            </a:ln>
          </p:spPr>
          <p:txBody>
            <a:bodyPr wrap="square" rtlCol="0">
              <a:spAutoFit/>
            </a:bodyPr>
            <a:lstStyle/>
            <a:p>
              <a:pPr algn="ctr"/>
              <a:r>
                <a:rPr lang="en-US" b="1" u="sng" dirty="0"/>
                <a:t>EIC Detector</a:t>
              </a:r>
            </a:p>
            <a:p>
              <a:pPr algn="ctr"/>
              <a:r>
                <a:rPr lang="en-US" dirty="0"/>
                <a:t>Walt Akers* (SE)</a:t>
              </a:r>
            </a:p>
            <a:p>
              <a:pPr algn="ctr"/>
              <a:r>
                <a:rPr lang="en-US" dirty="0">
                  <a:highlight>
                    <a:srgbClr val="FFFF00"/>
                  </a:highlight>
                </a:rPr>
                <a:t>Joel Watkins (SE)</a:t>
              </a:r>
            </a:p>
            <a:p>
              <a:pPr algn="ctr"/>
              <a:endParaRPr lang="en-US" dirty="0"/>
            </a:p>
            <a:p>
              <a:pPr algn="ctr"/>
              <a:r>
                <a:rPr lang="en-US" dirty="0" err="1">
                  <a:highlight>
                    <a:srgbClr val="FFFF00"/>
                  </a:highlight>
                </a:rPr>
                <a:t>Arshak</a:t>
              </a:r>
              <a:r>
                <a:rPr lang="en-US" dirty="0">
                  <a:highlight>
                    <a:srgbClr val="FFFF00"/>
                  </a:highlight>
                </a:rPr>
                <a:t> </a:t>
              </a:r>
              <a:r>
                <a:rPr lang="en-US" dirty="0" err="1">
                  <a:highlight>
                    <a:srgbClr val="FFFF00"/>
                  </a:highlight>
                </a:rPr>
                <a:t>Asaturyan</a:t>
              </a:r>
              <a:endParaRPr lang="en-US" dirty="0">
                <a:highlight>
                  <a:srgbClr val="FFFF00"/>
                </a:highlight>
              </a:endParaRPr>
            </a:p>
            <a:p>
              <a:pPr algn="ctr"/>
              <a:r>
                <a:rPr lang="en-US" dirty="0">
                  <a:highlight>
                    <a:srgbClr val="FFFF00"/>
                  </a:highlight>
                </a:rPr>
                <a:t>Sourav </a:t>
              </a:r>
              <a:r>
                <a:rPr lang="en-US" dirty="0" err="1">
                  <a:highlight>
                    <a:srgbClr val="FFFF00"/>
                  </a:highlight>
                </a:rPr>
                <a:t>Tarafdar</a:t>
              </a:r>
              <a:endParaRPr lang="en-US" dirty="0">
                <a:highlight>
                  <a:srgbClr val="FFFF00"/>
                </a:highlight>
              </a:endParaRPr>
            </a:p>
          </p:txBody>
        </p:sp>
        <p:sp>
          <p:nvSpPr>
            <p:cNvPr id="48" name="TextBox 47">
              <a:extLst>
                <a:ext uri="{FF2B5EF4-FFF2-40B4-BE49-F238E27FC236}">
                  <a16:creationId xmlns:a16="http://schemas.microsoft.com/office/drawing/2014/main" id="{E4CE5B1B-F6AD-E084-9C58-0EE1E54CA91B}"/>
                </a:ext>
              </a:extLst>
            </p:cNvPr>
            <p:cNvSpPr txBox="1"/>
            <p:nvPr/>
          </p:nvSpPr>
          <p:spPr>
            <a:xfrm>
              <a:off x="3341695" y="3786286"/>
              <a:ext cx="2382067" cy="1754326"/>
            </a:xfrm>
            <a:prstGeom prst="rect">
              <a:avLst/>
            </a:prstGeom>
            <a:noFill/>
            <a:ln>
              <a:solidFill>
                <a:schemeClr val="tx1"/>
              </a:solidFill>
            </a:ln>
          </p:spPr>
          <p:txBody>
            <a:bodyPr wrap="square" rtlCol="0">
              <a:spAutoFit/>
            </a:bodyPr>
            <a:lstStyle/>
            <a:p>
              <a:pPr algn="ctr"/>
              <a:r>
                <a:rPr lang="en-US" b="1" u="sng" dirty="0">
                  <a:highlight>
                    <a:srgbClr val="FFFF00"/>
                  </a:highlight>
                </a:rPr>
                <a:t>EIC Work Coordinator</a:t>
              </a:r>
            </a:p>
            <a:p>
              <a:pPr algn="ctr"/>
              <a:r>
                <a:rPr lang="en-US" dirty="0">
                  <a:highlight>
                    <a:srgbClr val="FFFF00"/>
                  </a:highlight>
                </a:rPr>
                <a:t>Andrew </a:t>
              </a:r>
              <a:r>
                <a:rPr lang="en-US" dirty="0" err="1">
                  <a:highlight>
                    <a:srgbClr val="FFFF00"/>
                  </a:highlight>
                </a:rPr>
                <a:t>Lumanog</a:t>
              </a:r>
              <a:endParaRPr lang="en-US" dirty="0">
                <a:highlight>
                  <a:srgbClr val="FFFF00"/>
                </a:highlight>
              </a:endParaRPr>
            </a:p>
            <a:p>
              <a:pPr algn="ctr"/>
              <a:r>
                <a:rPr lang="en-US" dirty="0">
                  <a:highlight>
                    <a:srgbClr val="FFFF00"/>
                  </a:highlight>
                </a:rPr>
                <a:t>Sarah Ballard</a:t>
              </a:r>
            </a:p>
            <a:p>
              <a:pPr algn="ctr"/>
              <a:r>
                <a:rPr lang="en-US" dirty="0">
                  <a:highlight>
                    <a:srgbClr val="FFFF00"/>
                  </a:highlight>
                </a:rPr>
                <a:t>Caleb Graham</a:t>
              </a:r>
            </a:p>
            <a:p>
              <a:pPr algn="ctr"/>
              <a:r>
                <a:rPr lang="en-US" dirty="0">
                  <a:highlight>
                    <a:srgbClr val="FFFF00"/>
                  </a:highlight>
                </a:rPr>
                <a:t>TBD</a:t>
              </a:r>
            </a:p>
            <a:p>
              <a:pPr algn="ctr"/>
              <a:r>
                <a:rPr lang="en-US" dirty="0">
                  <a:highlight>
                    <a:srgbClr val="FFFF00"/>
                  </a:highlight>
                </a:rPr>
                <a:t>TBD</a:t>
              </a:r>
            </a:p>
          </p:txBody>
        </p:sp>
      </p:grpSp>
      <p:sp>
        <p:nvSpPr>
          <p:cNvPr id="54" name="TextBox 53">
            <a:extLst>
              <a:ext uri="{FF2B5EF4-FFF2-40B4-BE49-F238E27FC236}">
                <a16:creationId xmlns:a16="http://schemas.microsoft.com/office/drawing/2014/main" id="{D17ED714-F868-4A16-9480-D21499797F3A}"/>
              </a:ext>
            </a:extLst>
          </p:cNvPr>
          <p:cNvSpPr txBox="1"/>
          <p:nvPr/>
        </p:nvSpPr>
        <p:spPr>
          <a:xfrm>
            <a:off x="356205" y="1820794"/>
            <a:ext cx="4030850" cy="1200329"/>
          </a:xfrm>
          <a:prstGeom prst="rect">
            <a:avLst/>
          </a:prstGeom>
          <a:noFill/>
        </p:spPr>
        <p:txBody>
          <a:bodyPr wrap="square" rtlCol="0">
            <a:spAutoFit/>
          </a:bodyPr>
          <a:lstStyle/>
          <a:p>
            <a:r>
              <a:rPr lang="en-US" sz="1200" b="1" dirty="0"/>
              <a:t>EIC Project:</a:t>
            </a:r>
          </a:p>
          <a:p>
            <a:r>
              <a:rPr lang="en-US" sz="1200" dirty="0"/>
              <a:t>A few new hires (e.g., EE-I with FEG, SS-I/II for detector) but mainly help from others, like some dedicated ME’s and MD’s from Engineering Division, and part-time help from scientists and support groups in Physics Division. For example, the RDI group for MPGDs and HRPPDs, the DSG group for </a:t>
            </a:r>
            <a:r>
              <a:rPr lang="en-US" sz="1200" dirty="0" err="1"/>
              <a:t>hpDIRC</a:t>
            </a:r>
            <a:r>
              <a:rPr lang="en-US" sz="1200" dirty="0"/>
              <a:t>.</a:t>
            </a:r>
          </a:p>
        </p:txBody>
      </p:sp>
      <p:sp>
        <p:nvSpPr>
          <p:cNvPr id="55" name="TextBox 54">
            <a:extLst>
              <a:ext uri="{FF2B5EF4-FFF2-40B4-BE49-F238E27FC236}">
                <a16:creationId xmlns:a16="http://schemas.microsoft.com/office/drawing/2014/main" id="{40197679-EC24-461C-9CB8-183013D62589}"/>
              </a:ext>
            </a:extLst>
          </p:cNvPr>
          <p:cNvSpPr txBox="1"/>
          <p:nvPr/>
        </p:nvSpPr>
        <p:spPr>
          <a:xfrm>
            <a:off x="7931873" y="1820794"/>
            <a:ext cx="4063999" cy="1200329"/>
          </a:xfrm>
          <a:prstGeom prst="rect">
            <a:avLst/>
          </a:prstGeom>
          <a:noFill/>
        </p:spPr>
        <p:txBody>
          <a:bodyPr wrap="square" rtlCol="0">
            <a:spAutoFit/>
          </a:bodyPr>
          <a:lstStyle/>
          <a:p>
            <a:r>
              <a:rPr lang="en-US" sz="1200" b="1" dirty="0"/>
              <a:t>EIC Science:</a:t>
            </a:r>
          </a:p>
          <a:p>
            <a:r>
              <a:rPr lang="en-US" sz="1200" dirty="0"/>
              <a:t>Small EIC Group, with help from many (part-time) interested others in various </a:t>
            </a:r>
            <a:r>
              <a:rPr lang="en-US" sz="1200" dirty="0" err="1"/>
              <a:t>JLab</a:t>
            </a:r>
            <a:r>
              <a:rPr lang="en-US" sz="1200" dirty="0"/>
              <a:t> Divisions and the user community, like for work on the Yellow Report, the detector proposals, the EIC software and computing. In addition, much help from EIC fellowships coming in through EIC2 Center. </a:t>
            </a:r>
          </a:p>
        </p:txBody>
      </p:sp>
      <p:sp>
        <p:nvSpPr>
          <p:cNvPr id="2" name="TextBox 1">
            <a:extLst>
              <a:ext uri="{FF2B5EF4-FFF2-40B4-BE49-F238E27FC236}">
                <a16:creationId xmlns:a16="http://schemas.microsoft.com/office/drawing/2014/main" id="{688E6732-DF94-8426-FE26-62EC1C843071}"/>
              </a:ext>
            </a:extLst>
          </p:cNvPr>
          <p:cNvSpPr txBox="1"/>
          <p:nvPr/>
        </p:nvSpPr>
        <p:spPr>
          <a:xfrm>
            <a:off x="818082" y="78192"/>
            <a:ext cx="10555835" cy="707886"/>
          </a:xfrm>
          <a:prstGeom prst="rect">
            <a:avLst/>
          </a:prstGeom>
          <a:noFill/>
        </p:spPr>
        <p:txBody>
          <a:bodyPr wrap="square" rtlCol="0">
            <a:spAutoFit/>
          </a:bodyPr>
          <a:lstStyle/>
          <a:p>
            <a:pPr algn="ctr"/>
            <a:r>
              <a:rPr lang="en-US" sz="4000" b="1" dirty="0">
                <a:solidFill>
                  <a:srgbClr val="00B050"/>
                </a:solidFill>
                <a:latin typeface="Arial" panose="020B0604020202020204" pitchFamily="34" charset="0"/>
                <a:cs typeface="Arial" panose="020B0604020202020204" pitchFamily="34" charset="0"/>
              </a:rPr>
              <a:t>Jefferson Lab EIC Group</a:t>
            </a:r>
          </a:p>
        </p:txBody>
      </p:sp>
      <p:sp>
        <p:nvSpPr>
          <p:cNvPr id="75" name="TextBox 74">
            <a:extLst>
              <a:ext uri="{FF2B5EF4-FFF2-40B4-BE49-F238E27FC236}">
                <a16:creationId xmlns:a16="http://schemas.microsoft.com/office/drawing/2014/main" id="{377AE52E-804F-5AEF-AF5D-A6FF4371AFA0}"/>
              </a:ext>
            </a:extLst>
          </p:cNvPr>
          <p:cNvSpPr txBox="1"/>
          <p:nvPr/>
        </p:nvSpPr>
        <p:spPr>
          <a:xfrm>
            <a:off x="5593932" y="5775870"/>
            <a:ext cx="2382066" cy="830997"/>
          </a:xfrm>
          <a:prstGeom prst="rect">
            <a:avLst/>
          </a:prstGeom>
          <a:noFill/>
        </p:spPr>
        <p:txBody>
          <a:bodyPr wrap="square" rtlCol="0">
            <a:spAutoFit/>
          </a:bodyPr>
          <a:lstStyle/>
          <a:p>
            <a:r>
              <a:rPr lang="en-US" sz="1200" b="1" dirty="0"/>
              <a:t>EIC Technical Group:</a:t>
            </a:r>
          </a:p>
          <a:p>
            <a:r>
              <a:rPr lang="en-US" sz="1200" dirty="0"/>
              <a:t>Like a Hall Group. These are for Physics Division projects, their 2023/2024 emphasis is MOLLER</a:t>
            </a:r>
          </a:p>
        </p:txBody>
      </p:sp>
      <p:sp>
        <p:nvSpPr>
          <p:cNvPr id="76" name="TextBox 75">
            <a:extLst>
              <a:ext uri="{FF2B5EF4-FFF2-40B4-BE49-F238E27FC236}">
                <a16:creationId xmlns:a16="http://schemas.microsoft.com/office/drawing/2014/main" id="{C90B8B8F-0590-F23B-37C3-A6093BB7E411}"/>
              </a:ext>
            </a:extLst>
          </p:cNvPr>
          <p:cNvSpPr txBox="1"/>
          <p:nvPr/>
        </p:nvSpPr>
        <p:spPr>
          <a:xfrm>
            <a:off x="2940651" y="5740220"/>
            <a:ext cx="2489784" cy="1015663"/>
          </a:xfrm>
          <a:prstGeom prst="rect">
            <a:avLst/>
          </a:prstGeom>
          <a:noFill/>
        </p:spPr>
        <p:txBody>
          <a:bodyPr wrap="square" rtlCol="0">
            <a:spAutoFit/>
          </a:bodyPr>
          <a:lstStyle/>
          <a:p>
            <a:r>
              <a:rPr lang="en-US" sz="1200" b="1" dirty="0"/>
              <a:t>EIC Detector Group:</a:t>
            </a:r>
          </a:p>
          <a:p>
            <a:r>
              <a:rPr lang="en-US" sz="1200" dirty="0"/>
              <a:t>Some hires to ensure we remain on track, including detector scientists and system engineers. The electrical engineers are within the FEG.</a:t>
            </a:r>
          </a:p>
        </p:txBody>
      </p:sp>
      <p:cxnSp>
        <p:nvCxnSpPr>
          <p:cNvPr id="81" name="Straight Connector 80">
            <a:extLst>
              <a:ext uri="{FF2B5EF4-FFF2-40B4-BE49-F238E27FC236}">
                <a16:creationId xmlns:a16="http://schemas.microsoft.com/office/drawing/2014/main" id="{E292F9DD-BFF0-F12A-C638-287170C20A9F}"/>
              </a:ext>
            </a:extLst>
          </p:cNvPr>
          <p:cNvCxnSpPr>
            <a:cxnSpLocks/>
            <a:stCxn id="9" idx="2"/>
            <a:endCxn id="39" idx="0"/>
          </p:cNvCxnSpPr>
          <p:nvPr/>
        </p:nvCxnSpPr>
        <p:spPr>
          <a:xfrm flipH="1">
            <a:off x="4199238" y="3787403"/>
            <a:ext cx="4834" cy="23414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871BAFC-4F7D-CCBB-D916-F72AFDCC821E}"/>
              </a:ext>
            </a:extLst>
          </p:cNvPr>
          <p:cNvCxnSpPr>
            <a:cxnSpLocks/>
            <a:stCxn id="9" idx="2"/>
            <a:endCxn id="48" idx="0"/>
          </p:cNvCxnSpPr>
          <p:nvPr/>
        </p:nvCxnSpPr>
        <p:spPr>
          <a:xfrm>
            <a:off x="4204072" y="3787403"/>
            <a:ext cx="2559066" cy="2341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AFDA7A4-4D2F-AAE7-B1F9-265ED319DCAB}"/>
              </a:ext>
            </a:extLst>
          </p:cNvPr>
          <p:cNvCxnSpPr>
            <a:cxnSpLocks/>
            <a:stCxn id="9" idx="2"/>
            <a:endCxn id="4" idx="0"/>
          </p:cNvCxnSpPr>
          <p:nvPr/>
        </p:nvCxnSpPr>
        <p:spPr>
          <a:xfrm flipH="1">
            <a:off x="1581480" y="3787403"/>
            <a:ext cx="2622592" cy="2341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61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54CF93-3A08-977E-B0EA-4BB4DADD8C0E}"/>
              </a:ext>
            </a:extLst>
          </p:cNvPr>
          <p:cNvSpPr txBox="1"/>
          <p:nvPr/>
        </p:nvSpPr>
        <p:spPr>
          <a:xfrm>
            <a:off x="833120" y="843295"/>
            <a:ext cx="10525760" cy="5219378"/>
          </a:xfrm>
          <a:prstGeom prst="rect">
            <a:avLst/>
          </a:prstGeom>
          <a:noFill/>
        </p:spPr>
        <p:txBody>
          <a:bodyPr wrap="square">
            <a:spAutoFit/>
          </a:bodyPr>
          <a:lstStyle/>
          <a:p>
            <a:pPr>
              <a:spcAft>
                <a:spcPts val="450"/>
              </a:spcAft>
            </a:pPr>
            <a:r>
              <a:rPr lang="en-US" sz="1600" b="1" dirty="0">
                <a:latin typeface="Arial" panose="020B0604020202020204" pitchFamily="34" charset="0"/>
                <a:cs typeface="Arial" panose="020B0604020202020204" pitchFamily="34" charset="0"/>
              </a:rPr>
              <a:t>The mission of Jefferson Lab’s Electron-Ion Collider (EIC) Group is to advance the science program of the EIC, to support the EIC project, and to provide a regional hub for analyzing future EIC data.  The specific goals of the EIC Group are to:</a:t>
            </a:r>
          </a:p>
          <a:p>
            <a:pPr marL="600075" lvl="1" indent="-257175">
              <a:spcAft>
                <a:spcPts val="450"/>
              </a:spcAft>
              <a:buFont typeface="+mj-lt"/>
              <a:buAutoNum type="arabicPeriod"/>
            </a:pPr>
            <a:r>
              <a:rPr lang="en-US" sz="1600" dirty="0">
                <a:solidFill>
                  <a:srgbClr val="0432FF"/>
                </a:solidFill>
                <a:latin typeface="Arial" panose="020B0604020202020204" pitchFamily="34" charset="0"/>
                <a:cs typeface="Arial" panose="020B0604020202020204" pitchFamily="34" charset="0"/>
              </a:rPr>
              <a:t>Accelerate </a:t>
            </a:r>
            <a:r>
              <a:rPr lang="en-US" sz="1600" dirty="0" err="1">
                <a:solidFill>
                  <a:srgbClr val="0432FF"/>
                </a:solidFill>
                <a:latin typeface="Arial" panose="020B0604020202020204" pitchFamily="34" charset="0"/>
                <a:cs typeface="Arial" panose="020B0604020202020204" pitchFamily="34" charset="0"/>
              </a:rPr>
              <a:t>femtoscale</a:t>
            </a:r>
            <a:r>
              <a:rPr lang="en-US" sz="1600" dirty="0">
                <a:solidFill>
                  <a:srgbClr val="0432FF"/>
                </a:solidFill>
                <a:latin typeface="Arial" panose="020B0604020202020204" pitchFamily="34" charset="0"/>
                <a:cs typeface="Arial" panose="020B0604020202020204" pitchFamily="34" charset="0"/>
              </a:rPr>
              <a:t> microscopy of atomic nuclei and the understanding of the underlying quark-gluon dynamics. To achieve this, leverage the synergy between nuclear science at Jefferson Lab and the EIC, as well as the triad of advanced detector technologies, scientific computing and nuclear theory.</a:t>
            </a:r>
          </a:p>
          <a:p>
            <a:pPr marL="600075" lvl="1" indent="-257175">
              <a:spcAft>
                <a:spcPts val="450"/>
              </a:spcAft>
              <a:buFont typeface="+mj-lt"/>
              <a:buAutoNum type="arabicPeriod"/>
            </a:pPr>
            <a:r>
              <a:rPr lang="en-US" sz="1600" dirty="0">
                <a:latin typeface="Arial" panose="020B0604020202020204" pitchFamily="34" charset="0"/>
                <a:cs typeface="Arial" panose="020B0604020202020204" pitchFamily="34" charset="0"/>
              </a:rPr>
              <a:t>Develop novel or improved detector technologies to enhance science opportunities at Jefferson Lab, the EIC, and/or for technology transfer. Facilitate detector R&amp;D in test setups and parasitic beam tests using Jefferson Lab’s facilities.</a:t>
            </a:r>
          </a:p>
          <a:p>
            <a:pPr marL="600075" lvl="1" indent="-257175">
              <a:spcAft>
                <a:spcPts val="450"/>
              </a:spcAft>
              <a:buFont typeface="+mj-lt"/>
              <a:buAutoNum type="arabicPeriod"/>
            </a:pPr>
            <a:r>
              <a:rPr lang="en-US" sz="1600" dirty="0">
                <a:latin typeface="Arial" panose="020B0604020202020204" pitchFamily="34" charset="0"/>
                <a:cs typeface="Arial" panose="020B0604020202020204" pitchFamily="34" charset="0"/>
              </a:rPr>
              <a:t>Create a modular simulation, reconstruction and analysis toolkit for the fully integrated EIC detector and interaction region, which is fully compatible with the envisioned compute-detector integration using streaming readout, AI/ML, and heterogeneous computing.</a:t>
            </a:r>
          </a:p>
          <a:p>
            <a:pPr marL="600075" lvl="1" indent="-257175">
              <a:spcAft>
                <a:spcPts val="450"/>
              </a:spcAft>
              <a:buFont typeface="+mj-lt"/>
              <a:buAutoNum type="arabicPeriod"/>
            </a:pPr>
            <a:r>
              <a:rPr lang="en-US" sz="1600" dirty="0">
                <a:solidFill>
                  <a:srgbClr val="0432FF"/>
                </a:solidFill>
                <a:latin typeface="Arial" panose="020B0604020202020204" pitchFamily="34" charset="0"/>
                <a:cs typeface="Arial" panose="020B0604020202020204" pitchFamily="34" charset="0"/>
              </a:rPr>
              <a:t>Provide scientific guidance for the EIC project using the modular simulation, reconstruction, and analysis toolkit for detector and physics studies to guide detector design, construction, and commissioning.</a:t>
            </a:r>
          </a:p>
          <a:p>
            <a:pPr marL="600075" lvl="1" indent="-257175">
              <a:spcAft>
                <a:spcPts val="450"/>
              </a:spcAft>
              <a:buFont typeface="+mj-lt"/>
              <a:buAutoNum type="arabicPeriod"/>
            </a:pPr>
            <a:r>
              <a:rPr lang="en-US" sz="1600" dirty="0">
                <a:latin typeface="Arial" panose="020B0604020202020204" pitchFamily="34" charset="0"/>
                <a:cs typeface="Arial" panose="020B0604020202020204" pitchFamily="34" charset="0"/>
              </a:rPr>
              <a:t>Maintain and promote a close connection between the EIC and the Users community at Jefferson Lab,  utilizing their expertise in nuclear physics experimentation and theory, as well as computational and accelerator science, while encouraging new opportunities for collaboration and synergy. </a:t>
            </a:r>
          </a:p>
          <a:p>
            <a:pPr marL="600075" lvl="1" indent="-257175">
              <a:spcAft>
                <a:spcPts val="450"/>
              </a:spcAft>
              <a:buFont typeface="+mj-lt"/>
              <a:buAutoNum type="arabicPeriod"/>
            </a:pPr>
            <a:r>
              <a:rPr lang="en-US" sz="1600" dirty="0">
                <a:solidFill>
                  <a:srgbClr val="0432FF"/>
                </a:solidFill>
                <a:latin typeface="Arial" panose="020B0604020202020204" pitchFamily="34" charset="0"/>
                <a:cs typeface="Arial" panose="020B0604020202020204" pitchFamily="34" charset="0"/>
              </a:rPr>
              <a:t>Mentor the future nuclear physics workforce towards the co-hosted EIC science program. </a:t>
            </a:r>
          </a:p>
          <a:p>
            <a:pPr marL="600075" lvl="1" indent="-257175">
              <a:spcAft>
                <a:spcPts val="450"/>
              </a:spcAft>
              <a:buFont typeface="+mj-lt"/>
              <a:buAutoNum type="arabicPeriod"/>
            </a:pPr>
            <a:r>
              <a:rPr lang="en-US" sz="1600" dirty="0">
                <a:latin typeface="Arial" panose="020B0604020202020204" pitchFamily="34" charset="0"/>
                <a:cs typeface="Arial" panose="020B0604020202020204" pitchFamily="34" charset="0"/>
              </a:rPr>
              <a:t>Foster a collaborative and inclusive scientific community to advance cutting-edge research at EIC.</a:t>
            </a:r>
          </a:p>
        </p:txBody>
      </p:sp>
      <p:sp>
        <p:nvSpPr>
          <p:cNvPr id="2" name="Title 1">
            <a:extLst>
              <a:ext uri="{FF2B5EF4-FFF2-40B4-BE49-F238E27FC236}">
                <a16:creationId xmlns:a16="http://schemas.microsoft.com/office/drawing/2014/main" id="{D48764A3-F5FD-EF0C-2EF9-A2511FB833EB}"/>
              </a:ext>
            </a:extLst>
          </p:cNvPr>
          <p:cNvSpPr txBox="1">
            <a:spLocks/>
          </p:cNvSpPr>
          <p:nvPr/>
        </p:nvSpPr>
        <p:spPr>
          <a:xfrm>
            <a:off x="650240" y="153452"/>
            <a:ext cx="10952480" cy="588229"/>
          </a:xfrm>
          <a:prstGeom prst="rect">
            <a:avLst/>
          </a:prstGeom>
        </p:spPr>
        <p:txBody>
          <a:bodyPr>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4000" b="1" dirty="0" err="1">
                <a:solidFill>
                  <a:srgbClr val="00B050"/>
                </a:solidFill>
              </a:rPr>
              <a:t>EIC@JLab</a:t>
            </a:r>
            <a:r>
              <a:rPr lang="en-US" sz="4000" b="1" dirty="0">
                <a:solidFill>
                  <a:srgbClr val="00B050"/>
                </a:solidFill>
              </a:rPr>
              <a:t> Physics Group Mission</a:t>
            </a:r>
          </a:p>
        </p:txBody>
      </p:sp>
      <p:sp>
        <p:nvSpPr>
          <p:cNvPr id="4" name="TextBox 3">
            <a:extLst>
              <a:ext uri="{FF2B5EF4-FFF2-40B4-BE49-F238E27FC236}">
                <a16:creationId xmlns:a16="http://schemas.microsoft.com/office/drawing/2014/main" id="{5BBAED92-5F6F-4D5C-DB8E-CD4799777DBB}"/>
              </a:ext>
            </a:extLst>
          </p:cNvPr>
          <p:cNvSpPr txBox="1"/>
          <p:nvPr/>
        </p:nvSpPr>
        <p:spPr>
          <a:xfrm>
            <a:off x="3908565" y="6164287"/>
            <a:ext cx="4435830" cy="461665"/>
          </a:xfrm>
          <a:prstGeom prst="rect">
            <a:avLst/>
          </a:prstGeom>
          <a:noFill/>
          <a:ln>
            <a:solidFill>
              <a:srgbClr val="C00000"/>
            </a:solidFill>
          </a:ln>
        </p:spPr>
        <p:txBody>
          <a:bodyPr wrap="none" rtlCol="0">
            <a:spAutoFit/>
          </a:bodyPr>
          <a:lstStyle/>
          <a:p>
            <a:r>
              <a:rPr lang="en-US" sz="1200" dirty="0">
                <a:latin typeface="Arial" panose="020B0604020202020204" pitchFamily="34" charset="0"/>
                <a:cs typeface="Arial" panose="020B0604020202020204" pitchFamily="34" charset="0"/>
              </a:rPr>
              <a:t>In </a:t>
            </a:r>
            <a:r>
              <a:rPr lang="en-US" sz="1200" dirty="0">
                <a:solidFill>
                  <a:srgbClr val="0432FF"/>
                </a:solidFill>
                <a:latin typeface="Arial" panose="020B0604020202020204" pitchFamily="34" charset="0"/>
                <a:cs typeface="Arial" panose="020B0604020202020204" pitchFamily="34" charset="0"/>
              </a:rPr>
              <a:t>blue</a:t>
            </a:r>
            <a:r>
              <a:rPr lang="en-US" sz="1200" dirty="0">
                <a:latin typeface="Arial" panose="020B0604020202020204" pitchFamily="34" charset="0"/>
                <a:cs typeface="Arial" panose="020B0604020202020204" pitchFamily="34" charset="0"/>
              </a:rPr>
              <a:t> are research components</a:t>
            </a:r>
          </a:p>
          <a:p>
            <a:r>
              <a:rPr lang="en-US" sz="1200" dirty="0">
                <a:latin typeface="Arial" panose="020B0604020202020204" pitchFamily="34" charset="0"/>
                <a:cs typeface="Arial" panose="020B0604020202020204" pitchFamily="34" charset="0"/>
              </a:rPr>
              <a:t>Items 1. and 3. are topics of synergy with advanced computing</a:t>
            </a:r>
          </a:p>
        </p:txBody>
      </p:sp>
    </p:spTree>
    <p:extLst>
      <p:ext uri="{BB962C8B-B14F-4D97-AF65-F5344CB8AC3E}">
        <p14:creationId xmlns:p14="http://schemas.microsoft.com/office/powerpoint/2010/main" val="391180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765E47-A929-0861-AA96-1F6129BB679D}"/>
              </a:ext>
            </a:extLst>
          </p:cNvPr>
          <p:cNvSpPr txBox="1"/>
          <p:nvPr/>
        </p:nvSpPr>
        <p:spPr>
          <a:xfrm>
            <a:off x="818083" y="943704"/>
            <a:ext cx="10555834" cy="4970591"/>
          </a:xfrm>
          <a:prstGeom prst="rect">
            <a:avLst/>
          </a:prstGeom>
          <a:noFill/>
        </p:spPr>
        <p:txBody>
          <a:bodyPr wrap="square" rtlCol="0">
            <a:spAutoFit/>
          </a:bodyPr>
          <a:lstStyle/>
          <a:p>
            <a:pPr>
              <a:spcAft>
                <a:spcPts val="600"/>
              </a:spcAft>
            </a:pPr>
            <a:r>
              <a:rPr lang="en-US" b="1" dirty="0" err="1">
                <a:latin typeface="Arial" panose="020B0604020202020204" pitchFamily="34" charset="0"/>
                <a:cs typeface="Arial" panose="020B0604020202020204" pitchFamily="34" charset="0"/>
              </a:rPr>
              <a:t>JLab</a:t>
            </a:r>
            <a:r>
              <a:rPr lang="en-US" b="1" dirty="0">
                <a:latin typeface="Arial" panose="020B0604020202020204" pitchFamily="34" charset="0"/>
                <a:cs typeface="Arial" panose="020B0604020202020204" pitchFamily="34" charset="0"/>
              </a:rPr>
              <a:t> has already known responsibility in:</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Magnet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Computing and Software – synergy with streaming/advanced computing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Electronics and DAQ/Computing coordination – synergy with streaming/advanced computing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CAMs for tracking, particle id, far-forward/-backward, magnet, electronics, DAQ/computing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Electron Polarimetry</a:t>
            </a:r>
          </a:p>
          <a:p>
            <a:pPr marL="285750"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spcAft>
                <a:spcPts val="600"/>
              </a:spcAft>
            </a:pPr>
            <a:r>
              <a:rPr lang="en-US" b="1" dirty="0">
                <a:latin typeface="Arial" panose="020B0604020202020204" pitchFamily="34" charset="0"/>
                <a:cs typeface="Arial" panose="020B0604020202020204" pitchFamily="34" charset="0"/>
              </a:rPr>
              <a:t>Ongoing </a:t>
            </a:r>
            <a:r>
              <a:rPr lang="en-US" b="1" dirty="0" err="1">
                <a:latin typeface="Arial" panose="020B0604020202020204" pitchFamily="34" charset="0"/>
                <a:cs typeface="Arial" panose="020B0604020202020204" pitchFamily="34" charset="0"/>
              </a:rPr>
              <a:t>JLab</a:t>
            </a:r>
            <a:r>
              <a:rPr lang="en-US" b="1" dirty="0">
                <a:latin typeface="Arial" panose="020B0604020202020204" pitchFamily="34" charset="0"/>
                <a:cs typeface="Arial" panose="020B0604020202020204" pitchFamily="34" charset="0"/>
              </a:rPr>
              <a:t> Interest Areas – together </a:t>
            </a:r>
            <a:r>
              <a:rPr lang="en-US" b="1">
                <a:latin typeface="Arial" panose="020B0604020202020204" pitchFamily="34" charset="0"/>
                <a:cs typeface="Arial" panose="020B0604020202020204" pitchFamily="34" charset="0"/>
              </a:rPr>
              <a:t>with Jefferson Lab/EIC users:</a:t>
            </a:r>
            <a:endParaRPr lang="en-US" b="1"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dirty="0" err="1">
                <a:latin typeface="Arial" panose="020B0604020202020204" pitchFamily="34" charset="0"/>
                <a:cs typeface="Arial" panose="020B0604020202020204" pitchFamily="34" charset="0"/>
              </a:rPr>
              <a:t>muRWell</a:t>
            </a:r>
            <a:r>
              <a:rPr lang="en-US" dirty="0">
                <a:latin typeface="Arial" panose="020B0604020202020204" pitchFamily="34" charset="0"/>
                <a:cs typeface="Arial" panose="020B0604020202020204" pitchFamily="34" charset="0"/>
              </a:rPr>
              <a:t> MPGD; E&amp;D for GEM-based trackers (outer MPGD, Disks) – synergy with MPGD Center</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High-performance DIRC – E&amp;D, assembly, synergy with </a:t>
            </a:r>
            <a:r>
              <a:rPr lang="en-US" dirty="0" err="1">
                <a:latin typeface="Arial" panose="020B0604020202020204" pitchFamily="34" charset="0"/>
                <a:cs typeface="Arial" panose="020B0604020202020204" pitchFamily="34" charset="0"/>
              </a:rPr>
              <a:t>GlueX</a:t>
            </a:r>
            <a:r>
              <a:rPr lang="en-US" dirty="0">
                <a:latin typeface="Arial" panose="020B0604020202020204" pitchFamily="34" charset="0"/>
                <a:cs typeface="Arial" panose="020B0604020202020204" pitchFamily="34" charset="0"/>
              </a:rPr>
              <a:t>/DIRC work and infrastructure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EEEmCAL</a:t>
            </a:r>
            <a:r>
              <a:rPr lang="en-US" dirty="0">
                <a:latin typeface="Arial" panose="020B0604020202020204" pitchFamily="34" charset="0"/>
                <a:cs typeface="Arial" panose="020B0604020202020204" pitchFamily="34" charset="0"/>
              </a:rPr>
              <a:t> backup for) Backward EM Calorimeter – synergy with earlier NPS, FCAL-II work</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(INFN backup for) </a:t>
            </a:r>
            <a:r>
              <a:rPr lang="en-US" dirty="0" err="1">
                <a:latin typeface="Arial" panose="020B0604020202020204" pitchFamily="34" charset="0"/>
                <a:cs typeface="Arial" panose="020B0604020202020204" pitchFamily="34" charset="0"/>
              </a:rPr>
              <a:t>dRICH</a:t>
            </a:r>
            <a:r>
              <a:rPr lang="en-US" dirty="0">
                <a:latin typeface="Arial" panose="020B0604020202020204" pitchFamily="34" charset="0"/>
                <a:cs typeface="Arial" panose="020B0604020202020204" pitchFamily="34" charset="0"/>
              </a:rPr>
              <a:t> – synergy with earlier CLAS12 RICH work</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HRPPD evaluation – synergy with ongoing work with/interest in LAPPDs for </a:t>
            </a:r>
            <a:r>
              <a:rPr lang="en-US" dirty="0" err="1">
                <a:latin typeface="Arial" panose="020B0604020202020204" pitchFamily="34" charset="0"/>
                <a:cs typeface="Arial" panose="020B0604020202020204" pitchFamily="34" charset="0"/>
              </a:rPr>
              <a:t>PId</a:t>
            </a:r>
            <a:r>
              <a:rPr lang="en-US" dirty="0">
                <a:latin typeface="Arial" panose="020B0604020202020204" pitchFamily="34" charset="0"/>
                <a:cs typeface="Arial" panose="020B0604020202020204" pitchFamily="34" charset="0"/>
              </a:rPr>
              <a:t> detectors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E&amp;D for </a:t>
            </a:r>
            <a:r>
              <a:rPr lang="en-US" dirty="0" err="1">
                <a:latin typeface="Arial" panose="020B0604020202020204" pitchFamily="34" charset="0"/>
                <a:cs typeface="Arial" panose="020B0604020202020204" pitchFamily="34" charset="0"/>
              </a:rPr>
              <a:t>pfRICH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dRICH</a:t>
            </a:r>
            <a:r>
              <a:rPr lang="en-US" dirty="0">
                <a:latin typeface="Arial" panose="020B0604020202020204" pitchFamily="34" charset="0"/>
                <a:cs typeface="Arial" panose="020B0604020202020204" pitchFamily="34" charset="0"/>
              </a:rPr>
              <a:t> and  far-forward/far-backward – deliver on known responsibilities</a:t>
            </a:r>
          </a:p>
        </p:txBody>
      </p:sp>
      <p:sp>
        <p:nvSpPr>
          <p:cNvPr id="5" name="TextBox 4">
            <a:extLst>
              <a:ext uri="{FF2B5EF4-FFF2-40B4-BE49-F238E27FC236}">
                <a16:creationId xmlns:a16="http://schemas.microsoft.com/office/drawing/2014/main" id="{2FC35600-B065-E1E6-AD4E-9960686ECFF5}"/>
              </a:ext>
            </a:extLst>
          </p:cNvPr>
          <p:cNvSpPr txBox="1"/>
          <p:nvPr/>
        </p:nvSpPr>
        <p:spPr>
          <a:xfrm>
            <a:off x="818081" y="116618"/>
            <a:ext cx="10555835" cy="707886"/>
          </a:xfrm>
          <a:prstGeom prst="rect">
            <a:avLst/>
          </a:prstGeom>
          <a:noFill/>
        </p:spPr>
        <p:txBody>
          <a:bodyPr wrap="square" rtlCol="0">
            <a:spAutoFit/>
          </a:bodyPr>
          <a:lstStyle/>
          <a:p>
            <a:pPr algn="ctr"/>
            <a:r>
              <a:rPr lang="en-US" sz="4000" b="1" dirty="0">
                <a:solidFill>
                  <a:srgbClr val="00B050"/>
                </a:solidFill>
                <a:latin typeface="Arial" panose="020B0604020202020204" pitchFamily="34" charset="0"/>
                <a:cs typeface="Arial" panose="020B0604020202020204" pitchFamily="34" charset="0"/>
              </a:rPr>
              <a:t>Jefferson Lab Main EIC Detector Areas</a:t>
            </a:r>
          </a:p>
        </p:txBody>
      </p:sp>
    </p:spTree>
    <p:extLst>
      <p:ext uri="{BB962C8B-B14F-4D97-AF65-F5344CB8AC3E}">
        <p14:creationId xmlns:p14="http://schemas.microsoft.com/office/powerpoint/2010/main" val="4280437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B44511-D15A-09A4-0C9C-3917FEF839B5}"/>
              </a:ext>
            </a:extLst>
          </p:cNvPr>
          <p:cNvSpPr txBox="1"/>
          <p:nvPr/>
        </p:nvSpPr>
        <p:spPr>
          <a:xfrm>
            <a:off x="883233" y="178131"/>
            <a:ext cx="104255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00B050"/>
                </a:solidFill>
              </a:rPr>
              <a:t>EEL-108(A) Mezzanine and Clean Room</a:t>
            </a:r>
            <a:r>
              <a:rPr lang="en-US" sz="4000" b="1" dirty="0">
                <a:solidFill>
                  <a:srgbClr val="00B050"/>
                </a:solidFill>
                <a:cs typeface="Calibri Light"/>
              </a:rPr>
              <a:t>​</a:t>
            </a:r>
            <a:endParaRPr lang="en-US" sz="4000" b="1" dirty="0">
              <a:solidFill>
                <a:srgbClr val="00B050"/>
              </a:solidFill>
              <a:cs typeface="Calibri"/>
            </a:endParaRPr>
          </a:p>
        </p:txBody>
      </p:sp>
      <p:grpSp>
        <p:nvGrpSpPr>
          <p:cNvPr id="4" name="Group 3">
            <a:extLst>
              <a:ext uri="{FF2B5EF4-FFF2-40B4-BE49-F238E27FC236}">
                <a16:creationId xmlns:a16="http://schemas.microsoft.com/office/drawing/2014/main" id="{0776B623-C1B5-FF62-4A1F-7B82375421C0}"/>
              </a:ext>
            </a:extLst>
          </p:cNvPr>
          <p:cNvGrpSpPr/>
          <p:nvPr/>
        </p:nvGrpSpPr>
        <p:grpSpPr>
          <a:xfrm>
            <a:off x="4409627" y="1048951"/>
            <a:ext cx="7109827" cy="5231259"/>
            <a:chOff x="4608708" y="1000897"/>
            <a:chExt cx="7109827" cy="5231259"/>
          </a:xfrm>
        </p:grpSpPr>
        <p:pic>
          <p:nvPicPr>
            <p:cNvPr id="3" name="Picture 2">
              <a:extLst>
                <a:ext uri="{FF2B5EF4-FFF2-40B4-BE49-F238E27FC236}">
                  <a16:creationId xmlns:a16="http://schemas.microsoft.com/office/drawing/2014/main" id="{08F7B711-6AA9-1650-210C-43EC3D89216E}"/>
                </a:ext>
              </a:extLst>
            </p:cNvPr>
            <p:cNvPicPr>
              <a:picLocks noChangeAspect="1"/>
            </p:cNvPicPr>
            <p:nvPr/>
          </p:nvPicPr>
          <p:blipFill>
            <a:blip r:embed="rId3"/>
            <a:stretch>
              <a:fillRect/>
            </a:stretch>
          </p:blipFill>
          <p:spPr>
            <a:xfrm rot="5400000">
              <a:off x="3482544" y="2127061"/>
              <a:ext cx="5151396" cy="2899067"/>
            </a:xfrm>
            <a:prstGeom prst="rect">
              <a:avLst/>
            </a:prstGeom>
          </p:spPr>
        </p:pic>
        <p:pic>
          <p:nvPicPr>
            <p:cNvPr id="7" name="Picture 6">
              <a:extLst>
                <a:ext uri="{FF2B5EF4-FFF2-40B4-BE49-F238E27FC236}">
                  <a16:creationId xmlns:a16="http://schemas.microsoft.com/office/drawing/2014/main" id="{F3CDF044-4B25-813F-9830-43606B330350}"/>
                </a:ext>
              </a:extLst>
            </p:cNvPr>
            <p:cNvPicPr>
              <a:picLocks noChangeAspect="1"/>
            </p:cNvPicPr>
            <p:nvPr/>
          </p:nvPicPr>
          <p:blipFill>
            <a:blip r:embed="rId4"/>
            <a:stretch>
              <a:fillRect/>
            </a:stretch>
          </p:blipFill>
          <p:spPr>
            <a:xfrm>
              <a:off x="7806727" y="3728067"/>
              <a:ext cx="3910226" cy="2195862"/>
            </a:xfrm>
            <a:prstGeom prst="rect">
              <a:avLst/>
            </a:prstGeom>
          </p:spPr>
        </p:pic>
        <p:sp>
          <p:nvSpPr>
            <p:cNvPr id="11" name="TextBox 10">
              <a:extLst>
                <a:ext uri="{FF2B5EF4-FFF2-40B4-BE49-F238E27FC236}">
                  <a16:creationId xmlns:a16="http://schemas.microsoft.com/office/drawing/2014/main" id="{56A9EF4F-10D2-CB5A-970A-FE9CF08D4181}"/>
                </a:ext>
              </a:extLst>
            </p:cNvPr>
            <p:cNvSpPr txBox="1"/>
            <p:nvPr/>
          </p:nvSpPr>
          <p:spPr>
            <a:xfrm>
              <a:off x="8251566" y="5924379"/>
              <a:ext cx="29930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cs typeface="Calibri"/>
                </a:rPr>
                <a:t>Clean room for EIC DIRC Quartz bars</a:t>
              </a:r>
            </a:p>
          </p:txBody>
        </p:sp>
        <p:pic>
          <p:nvPicPr>
            <p:cNvPr id="14" name="Picture 13">
              <a:extLst>
                <a:ext uri="{FF2B5EF4-FFF2-40B4-BE49-F238E27FC236}">
                  <a16:creationId xmlns:a16="http://schemas.microsoft.com/office/drawing/2014/main" id="{BDF743B2-B812-0E53-F928-2B0E16FA42BF}"/>
                </a:ext>
              </a:extLst>
            </p:cNvPr>
            <p:cNvPicPr>
              <a:picLocks noChangeAspect="1"/>
            </p:cNvPicPr>
            <p:nvPr/>
          </p:nvPicPr>
          <p:blipFill rotWithShape="1">
            <a:blip r:embed="rId5"/>
            <a:srcRect l="15718"/>
            <a:stretch/>
          </p:blipFill>
          <p:spPr>
            <a:xfrm>
              <a:off x="7805268" y="1003033"/>
              <a:ext cx="3913267" cy="2269133"/>
            </a:xfrm>
            <a:prstGeom prst="rect">
              <a:avLst/>
            </a:prstGeom>
          </p:spPr>
        </p:pic>
        <p:sp>
          <p:nvSpPr>
            <p:cNvPr id="16" name="TextBox 15">
              <a:extLst>
                <a:ext uri="{FF2B5EF4-FFF2-40B4-BE49-F238E27FC236}">
                  <a16:creationId xmlns:a16="http://schemas.microsoft.com/office/drawing/2014/main" id="{8BA63BA9-9E2F-6420-1369-646F5C9A3BB8}"/>
                </a:ext>
              </a:extLst>
            </p:cNvPr>
            <p:cNvSpPr txBox="1"/>
            <p:nvPr/>
          </p:nvSpPr>
          <p:spPr>
            <a:xfrm>
              <a:off x="8100541" y="3240216"/>
              <a:ext cx="33637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ea typeface="+mn-lt"/>
                  <a:cs typeface="+mn-lt"/>
                </a:rPr>
                <a:t>EEL 108 Mezzanine  for testing EIC HRPPDs</a:t>
              </a:r>
            </a:p>
            <a:p>
              <a:endParaRPr lang="en-US" sz="1400" b="1" u="sng" dirty="0">
                <a:cs typeface="Calibri"/>
              </a:endParaRPr>
            </a:p>
          </p:txBody>
        </p:sp>
        <p:cxnSp>
          <p:nvCxnSpPr>
            <p:cNvPr id="15" name="Straight Arrow Connector 14">
              <a:extLst>
                <a:ext uri="{FF2B5EF4-FFF2-40B4-BE49-F238E27FC236}">
                  <a16:creationId xmlns:a16="http://schemas.microsoft.com/office/drawing/2014/main" id="{DED45EE5-E419-8CA4-E331-CC0A9DFC02D4}"/>
                </a:ext>
              </a:extLst>
            </p:cNvPr>
            <p:cNvCxnSpPr>
              <a:cxnSpLocks/>
            </p:cNvCxnSpPr>
            <p:nvPr/>
          </p:nvCxnSpPr>
          <p:spPr>
            <a:xfrm>
              <a:off x="6201719" y="2450070"/>
              <a:ext cx="1573428" cy="2196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F48A012-C555-881B-3428-F123DBFB7AF7}"/>
                </a:ext>
              </a:extLst>
            </p:cNvPr>
            <p:cNvCxnSpPr/>
            <p:nvPr/>
          </p:nvCxnSpPr>
          <p:spPr>
            <a:xfrm>
              <a:off x="5714314" y="4159421"/>
              <a:ext cx="2081428" cy="5436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E050DD9-EE1B-D6FD-AF37-0E08B689B23D}"/>
              </a:ext>
            </a:extLst>
          </p:cNvPr>
          <p:cNvSpPr txBox="1"/>
          <p:nvPr/>
        </p:nvSpPr>
        <p:spPr>
          <a:xfrm>
            <a:off x="311092" y="898410"/>
            <a:ext cx="3844324"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cs typeface="Arial"/>
              </a:rPr>
              <a:t>EEL-108A Mezzanine</a:t>
            </a:r>
          </a:p>
          <a:p>
            <a:pPr marL="342900" indent="-342900">
              <a:buFont typeface="Wingdings,Sans-Serif"/>
              <a:buChar char="ü"/>
            </a:pPr>
            <a:r>
              <a:rPr lang="en-US" sz="1600" dirty="0">
                <a:latin typeface="Arial"/>
                <a:cs typeface="Arial"/>
              </a:rPr>
              <a:t>Optical breadboard for the dark box</a:t>
            </a:r>
            <a:endParaRPr lang="en-US" sz="1600" dirty="0">
              <a:solidFill>
                <a:schemeClr val="accent6"/>
              </a:solidFill>
              <a:latin typeface="Arial"/>
              <a:cs typeface="Arial"/>
            </a:endParaRPr>
          </a:p>
          <a:p>
            <a:pPr marL="342900" indent="-342900">
              <a:buFont typeface="Wingdings,Sans-Serif"/>
              <a:buChar char="ü"/>
            </a:pPr>
            <a:r>
              <a:rPr lang="en-US" sz="1600" dirty="0">
                <a:latin typeface="Arial"/>
                <a:cs typeface="Arial"/>
              </a:rPr>
              <a:t>3D motion stage</a:t>
            </a:r>
            <a:endParaRPr lang="en-US" sz="1600" dirty="0">
              <a:solidFill>
                <a:schemeClr val="accent6"/>
              </a:solidFill>
              <a:latin typeface="Arial"/>
              <a:cs typeface="Arial"/>
            </a:endParaRPr>
          </a:p>
          <a:p>
            <a:pPr marL="342900" indent="-342900">
              <a:buFont typeface="Wingdings,Sans-Serif"/>
              <a:buChar char="ü"/>
            </a:pPr>
            <a:r>
              <a:rPr lang="en-US" sz="1600" dirty="0">
                <a:latin typeface="Arial"/>
                <a:cs typeface="Arial"/>
              </a:rPr>
              <a:t>PC, electronic rack with WEINER and NIM crate in place for HRPPD (and other </a:t>
            </a:r>
            <a:r>
              <a:rPr lang="en-US" sz="1600" dirty="0" err="1">
                <a:latin typeface="Arial"/>
                <a:cs typeface="Arial"/>
              </a:rPr>
              <a:t>photonsensor</a:t>
            </a:r>
            <a:r>
              <a:rPr lang="en-US" sz="1600" dirty="0">
                <a:latin typeface="Arial"/>
                <a:cs typeface="Arial"/>
              </a:rPr>
              <a:t>) testing</a:t>
            </a:r>
          </a:p>
          <a:p>
            <a:pPr marL="342900" indent="-342900">
              <a:buFont typeface="Wingdings,Sans-Serif"/>
              <a:buChar char="ü"/>
            </a:pPr>
            <a:endParaRPr lang="en-US" sz="1600" dirty="0">
              <a:latin typeface="Arial"/>
              <a:cs typeface="Arial"/>
            </a:endParaRPr>
          </a:p>
          <a:p>
            <a:r>
              <a:rPr lang="en-US" sz="1600" dirty="0">
                <a:latin typeface="Arial"/>
                <a:cs typeface="Arial"/>
              </a:rPr>
              <a:t>EEL-108A Clean Room</a:t>
            </a:r>
          </a:p>
          <a:p>
            <a:pPr marL="342900" indent="-342900">
              <a:buFont typeface="Wingdings,Sans-Serif"/>
              <a:buChar char="ü"/>
            </a:pPr>
            <a:r>
              <a:rPr lang="en-US" sz="1600" dirty="0">
                <a:latin typeface="Arial"/>
                <a:cs typeface="Arial"/>
              </a:rPr>
              <a:t>Large (flat!) optical table</a:t>
            </a:r>
          </a:p>
          <a:p>
            <a:pPr marL="342900" indent="-342900">
              <a:buFont typeface="Wingdings,Sans-Serif"/>
              <a:buChar char="ü"/>
            </a:pPr>
            <a:r>
              <a:rPr lang="en-US" sz="1600" dirty="0">
                <a:latin typeface="Arial"/>
                <a:cs typeface="Arial"/>
              </a:rPr>
              <a:t>Laser and alignment diagnostics</a:t>
            </a:r>
          </a:p>
          <a:p>
            <a:pPr marL="342900" indent="-342900">
              <a:buFont typeface="Wingdings,Sans-Serif"/>
              <a:buChar char="ü"/>
            </a:pPr>
            <a:r>
              <a:rPr lang="en-US" sz="1600" dirty="0">
                <a:latin typeface="Arial"/>
                <a:cs typeface="Arial"/>
              </a:rPr>
              <a:t>Cabinet for bar storage</a:t>
            </a:r>
          </a:p>
          <a:p>
            <a:pPr marL="342900" indent="-342900">
              <a:buFont typeface="Wingdings,Sans-Serif"/>
              <a:buChar char="ü"/>
            </a:pPr>
            <a:endParaRPr lang="en-US" sz="1600" dirty="0">
              <a:latin typeface="Arial"/>
              <a:cs typeface="Arial"/>
            </a:endParaRPr>
          </a:p>
          <a:p>
            <a:r>
              <a:rPr lang="en-US" sz="1600" dirty="0">
                <a:latin typeface="Arial"/>
                <a:cs typeface="Arial"/>
              </a:rPr>
              <a:t>EEL-108 (next to EEL-108A)</a:t>
            </a:r>
          </a:p>
          <a:p>
            <a:pPr marL="285750" indent="-285750">
              <a:buFont typeface="Wingdings" panose="05000000000000000000" pitchFamily="2" charset="2"/>
              <a:buChar char="ü"/>
            </a:pPr>
            <a:r>
              <a:rPr lang="en-US" sz="1600" dirty="0">
                <a:latin typeface="Arial"/>
                <a:cs typeface="Arial"/>
              </a:rPr>
              <a:t>Clean Tent (ex-Hall D FCAL-2) to receive DIRC bar boxes</a:t>
            </a:r>
          </a:p>
          <a:p>
            <a:pPr marL="285750" indent="-285750">
              <a:buFont typeface="Wingdings" panose="05000000000000000000" pitchFamily="2" charset="2"/>
              <a:buChar char="ü"/>
            </a:pPr>
            <a:r>
              <a:rPr lang="en-US" sz="1600" dirty="0">
                <a:latin typeface="Arial"/>
                <a:cs typeface="Arial"/>
              </a:rPr>
              <a:t>Further assembly space</a:t>
            </a:r>
          </a:p>
          <a:p>
            <a:endParaRPr lang="en-US" sz="1600" dirty="0">
              <a:latin typeface="Arial"/>
              <a:cs typeface="Arial"/>
            </a:endParaRPr>
          </a:p>
          <a:p>
            <a:endParaRPr lang="en-US" sz="1600" dirty="0">
              <a:latin typeface="Arial"/>
              <a:cs typeface="Arial"/>
            </a:endParaRPr>
          </a:p>
          <a:p>
            <a:r>
              <a:rPr lang="en-US" sz="1600" dirty="0">
                <a:latin typeface="Arial"/>
                <a:cs typeface="Arial"/>
              </a:rPr>
              <a:t>Test Lab NPS Clean Room</a:t>
            </a:r>
          </a:p>
          <a:p>
            <a:pPr marL="285750" indent="-285750">
              <a:buFont typeface="Wingdings" panose="05000000000000000000" pitchFamily="2" charset="2"/>
              <a:buChar char="ü"/>
            </a:pPr>
            <a:r>
              <a:rPr lang="en-US" sz="1600" dirty="0">
                <a:latin typeface="Arial"/>
                <a:cs typeface="Arial"/>
              </a:rPr>
              <a:t>PbWO4 crystal QA checks</a:t>
            </a:r>
          </a:p>
          <a:p>
            <a:pPr marL="285750" indent="-285750">
              <a:buFont typeface="Wingdings" panose="05000000000000000000" pitchFamily="2" charset="2"/>
              <a:buChar char="ü"/>
            </a:pPr>
            <a:endParaRPr lang="en-US" sz="1600" dirty="0">
              <a:latin typeface="Arial"/>
              <a:cs typeface="Arial"/>
            </a:endParaRPr>
          </a:p>
          <a:p>
            <a:r>
              <a:rPr lang="en-US" sz="1600" dirty="0">
                <a:latin typeface="Arial"/>
                <a:cs typeface="Arial"/>
              </a:rPr>
              <a:t>Also: INDRA facility, EEL-109 FEG work space, etc.</a:t>
            </a:r>
          </a:p>
        </p:txBody>
      </p:sp>
    </p:spTree>
    <p:extLst>
      <p:ext uri="{BB962C8B-B14F-4D97-AF65-F5344CB8AC3E}">
        <p14:creationId xmlns:p14="http://schemas.microsoft.com/office/powerpoint/2010/main" val="261956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06E4-D4A3-411A-96F9-541611F7D6F6}"/>
              </a:ext>
            </a:extLst>
          </p:cNvPr>
          <p:cNvSpPr>
            <a:spLocks noGrp="1"/>
          </p:cNvSpPr>
          <p:nvPr>
            <p:ph type="title"/>
          </p:nvPr>
        </p:nvSpPr>
        <p:spPr>
          <a:xfrm>
            <a:off x="2152650" y="131206"/>
            <a:ext cx="7886700" cy="629173"/>
          </a:xfrm>
        </p:spPr>
        <p:txBody>
          <a:bodyPr>
            <a:normAutofit fontScale="90000"/>
          </a:bodyPr>
          <a:lstStyle/>
          <a:p>
            <a:pPr algn="ctr"/>
            <a:r>
              <a:rPr lang="en-US" b="1" dirty="0">
                <a:solidFill>
                  <a:schemeClr val="accent6">
                    <a:lumMod val="75000"/>
                  </a:schemeClr>
                </a:solidFill>
                <a:latin typeface="Arial" panose="020B0604020202020204" pitchFamily="34" charset="0"/>
                <a:cs typeface="Arial" panose="020B0604020202020204" pitchFamily="34" charset="0"/>
              </a:rPr>
              <a:t>EIC Community of Users</a:t>
            </a:r>
          </a:p>
        </p:txBody>
      </p:sp>
      <p:sp>
        <p:nvSpPr>
          <p:cNvPr id="4" name="TextBox 3">
            <a:extLst>
              <a:ext uri="{FF2B5EF4-FFF2-40B4-BE49-F238E27FC236}">
                <a16:creationId xmlns:a16="http://schemas.microsoft.com/office/drawing/2014/main" id="{85B75FCF-D7F5-496B-927B-AC2C3126EC5B}"/>
              </a:ext>
            </a:extLst>
          </p:cNvPr>
          <p:cNvSpPr txBox="1"/>
          <p:nvPr/>
        </p:nvSpPr>
        <p:spPr>
          <a:xfrm>
            <a:off x="7966725" y="3122423"/>
            <a:ext cx="2777080" cy="2800767"/>
          </a:xfrm>
          <a:prstGeom prst="rect">
            <a:avLst/>
          </a:prstGeom>
          <a:solidFill>
            <a:schemeClr val="bg1"/>
          </a:solid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Annual EICUG meeting</a:t>
            </a:r>
          </a:p>
          <a:p>
            <a:r>
              <a:rPr lang="en-US" sz="1600" dirty="0">
                <a:latin typeface="Arial" panose="020B0604020202020204" pitchFamily="34" charset="0"/>
                <a:cs typeface="Arial" panose="020B0604020202020204" pitchFamily="34" charset="0"/>
              </a:rPr>
              <a:t>2016 UC Berkeley, CA</a:t>
            </a:r>
          </a:p>
          <a:p>
            <a:r>
              <a:rPr lang="en-US" sz="1600" dirty="0">
                <a:latin typeface="Arial" panose="020B0604020202020204" pitchFamily="34" charset="0"/>
                <a:cs typeface="Arial" panose="020B0604020202020204" pitchFamily="34" charset="0"/>
              </a:rPr>
              <a:t>2016 Argonne, IL</a:t>
            </a:r>
          </a:p>
          <a:p>
            <a:r>
              <a:rPr lang="en-US" sz="1600" dirty="0">
                <a:solidFill>
                  <a:srgbClr val="FF0000"/>
                </a:solidFill>
                <a:latin typeface="Arial" panose="020B0604020202020204" pitchFamily="34" charset="0"/>
                <a:cs typeface="Arial" panose="020B0604020202020204" pitchFamily="34" charset="0"/>
              </a:rPr>
              <a:t>2017 Trieste, Italy</a:t>
            </a:r>
          </a:p>
          <a:p>
            <a:r>
              <a:rPr lang="en-US" sz="1600" dirty="0">
                <a:latin typeface="Arial" panose="020B0604020202020204" pitchFamily="34" charset="0"/>
                <a:cs typeface="Arial" panose="020B0604020202020204" pitchFamily="34" charset="0"/>
              </a:rPr>
              <a:t>2018 CUA, Washington, DC</a:t>
            </a:r>
          </a:p>
          <a:p>
            <a:r>
              <a:rPr lang="en-US" sz="1600" dirty="0">
                <a:solidFill>
                  <a:srgbClr val="FF0000"/>
                </a:solidFill>
                <a:latin typeface="Arial" panose="020B0604020202020204" pitchFamily="34" charset="0"/>
                <a:cs typeface="Arial" panose="020B0604020202020204" pitchFamily="34" charset="0"/>
              </a:rPr>
              <a:t>2019 Paris, France</a:t>
            </a:r>
          </a:p>
          <a:p>
            <a:r>
              <a:rPr lang="en-US" sz="1600" dirty="0">
                <a:solidFill>
                  <a:srgbClr val="0432FF"/>
                </a:solidFill>
                <a:latin typeface="Arial" panose="020B0604020202020204" pitchFamily="34" charset="0"/>
                <a:cs typeface="Arial" panose="020B0604020202020204" pitchFamily="34" charset="0"/>
              </a:rPr>
              <a:t>2020 FIU, Miami, FL</a:t>
            </a:r>
          </a:p>
          <a:p>
            <a:r>
              <a:rPr lang="en-US" sz="1600" dirty="0">
                <a:solidFill>
                  <a:srgbClr val="0432FF"/>
                </a:solidFill>
                <a:latin typeface="Arial" panose="020B0604020202020204" pitchFamily="34" charset="0"/>
                <a:cs typeface="Arial" panose="020B0604020202020204" pitchFamily="34" charset="0"/>
              </a:rPr>
              <a:t>2021 VUU, VA  &amp; UCR, CA</a:t>
            </a:r>
          </a:p>
          <a:p>
            <a:r>
              <a:rPr lang="en-US" sz="1600" dirty="0">
                <a:latin typeface="Arial" panose="020B0604020202020204" pitchFamily="34" charset="0"/>
                <a:cs typeface="Arial" panose="020B0604020202020204" pitchFamily="34" charset="0"/>
              </a:rPr>
              <a:t>2022 Stony Brook U, NY</a:t>
            </a:r>
          </a:p>
          <a:p>
            <a:r>
              <a:rPr lang="en-US" sz="1600" dirty="0">
                <a:solidFill>
                  <a:srgbClr val="FF0000"/>
                </a:solidFill>
                <a:latin typeface="Arial" panose="020B0604020202020204" pitchFamily="34" charset="0"/>
                <a:cs typeface="Arial" panose="020B0604020202020204" pitchFamily="34" charset="0"/>
              </a:rPr>
              <a:t>2023 Warsaw, Poland</a:t>
            </a:r>
          </a:p>
          <a:p>
            <a:r>
              <a:rPr lang="en-US" sz="1600" dirty="0">
                <a:solidFill>
                  <a:srgbClr val="000000"/>
                </a:solidFill>
                <a:latin typeface="Arial" panose="020B0604020202020204" pitchFamily="34" charset="0"/>
                <a:cs typeface="Arial" panose="020B0604020202020204" pitchFamily="34" charset="0"/>
              </a:rPr>
              <a:t>2024 Lehigh U, PA</a:t>
            </a:r>
          </a:p>
        </p:txBody>
      </p:sp>
      <p:sp>
        <p:nvSpPr>
          <p:cNvPr id="5" name="Rectangle 4">
            <a:extLst>
              <a:ext uri="{FF2B5EF4-FFF2-40B4-BE49-F238E27FC236}">
                <a16:creationId xmlns:a16="http://schemas.microsoft.com/office/drawing/2014/main" id="{F6A79FC9-EB98-4046-9B5D-5E17FC407171}"/>
              </a:ext>
            </a:extLst>
          </p:cNvPr>
          <p:cNvSpPr/>
          <p:nvPr/>
        </p:nvSpPr>
        <p:spPr>
          <a:xfrm>
            <a:off x="1722705" y="901729"/>
            <a:ext cx="4437137" cy="707886"/>
          </a:xfrm>
          <a:prstGeom prst="rect">
            <a:avLst/>
          </a:prstGeom>
          <a:ln w="25400">
            <a:solidFill>
              <a:srgbClr val="0000FF"/>
            </a:solidFill>
          </a:ln>
        </p:spPr>
        <p:txBody>
          <a:bodyPr wrap="square">
            <a:spAutoFit/>
          </a:bodyPr>
          <a:lstStyle/>
          <a:p>
            <a:pPr algn="ctr" defTabSz="457200">
              <a:spcBef>
                <a:spcPct val="0"/>
              </a:spcBef>
              <a:defRPr/>
            </a:pPr>
            <a:r>
              <a:rPr lang="en-US" altLang="en-US" sz="2000" b="1" dirty="0">
                <a:latin typeface="Arial" panose="020B0604020202020204" pitchFamily="34" charset="0"/>
                <a:cs typeface="Arial" panose="020B0604020202020204" pitchFamily="34" charset="0"/>
              </a:rPr>
              <a:t>EIC User Group formed in 2016: </a:t>
            </a:r>
            <a:r>
              <a:rPr lang="en-US" altLang="en-US" sz="2000" b="1" dirty="0">
                <a:latin typeface="Arial" panose="020B0604020202020204" pitchFamily="34" charset="0"/>
                <a:cs typeface="Arial" panose="020B0604020202020204" pitchFamily="34" charset="0"/>
                <a:hlinkClick r:id="rId2"/>
              </a:rPr>
              <a:t>https://eicug.org/</a:t>
            </a:r>
            <a:r>
              <a:rPr lang="en-US" altLang="en-US" sz="2000" b="1" dirty="0">
                <a:solidFill>
                  <a:srgbClr val="0000FF"/>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AD451FE3-E507-4702-8DC5-C767793F0D92}"/>
              </a:ext>
            </a:extLst>
          </p:cNvPr>
          <p:cNvSpPr txBox="1"/>
          <p:nvPr/>
        </p:nvSpPr>
        <p:spPr>
          <a:xfrm>
            <a:off x="1763880" y="1730260"/>
            <a:ext cx="4145871"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Status January 2024:</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Collaborators		1440</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Institutions		  295</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Countries		    40</a:t>
            </a:r>
          </a:p>
        </p:txBody>
      </p:sp>
      <p:pic>
        <p:nvPicPr>
          <p:cNvPr id="8" name="Picture 7">
            <a:extLst>
              <a:ext uri="{FF2B5EF4-FFF2-40B4-BE49-F238E27FC236}">
                <a16:creationId xmlns:a16="http://schemas.microsoft.com/office/drawing/2014/main" id="{2324A9C6-C507-4FF6-BCB9-F6B5729F7195}"/>
              </a:ext>
            </a:extLst>
          </p:cNvPr>
          <p:cNvPicPr>
            <a:picLocks noChangeAspect="1"/>
          </p:cNvPicPr>
          <p:nvPr/>
        </p:nvPicPr>
        <p:blipFill>
          <a:blip r:embed="rId3"/>
          <a:stretch>
            <a:fillRect/>
          </a:stretch>
        </p:blipFill>
        <p:spPr>
          <a:xfrm>
            <a:off x="1033029" y="2942294"/>
            <a:ext cx="5516126" cy="3161027"/>
          </a:xfrm>
          <a:prstGeom prst="rect">
            <a:avLst/>
          </a:prstGeom>
          <a:effectLst>
            <a:outerShdw blurRad="342900" dist="152400" dir="4800000" sx="104000" sy="104000" algn="ctr" rotWithShape="0">
              <a:srgbClr val="000000">
                <a:alpha val="43137"/>
              </a:srgbClr>
            </a:outerShdw>
            <a:softEdge rad="127000"/>
          </a:effectLst>
        </p:spPr>
      </p:pic>
      <p:pic>
        <p:nvPicPr>
          <p:cNvPr id="11" name="Picture 10">
            <a:extLst>
              <a:ext uri="{FF2B5EF4-FFF2-40B4-BE49-F238E27FC236}">
                <a16:creationId xmlns:a16="http://schemas.microsoft.com/office/drawing/2014/main" id="{C4C1D0BB-4966-48EB-BF5A-87E2D3E34196}"/>
              </a:ext>
            </a:extLst>
          </p:cNvPr>
          <p:cNvPicPr>
            <a:picLocks noChangeAspect="1"/>
          </p:cNvPicPr>
          <p:nvPr/>
        </p:nvPicPr>
        <p:blipFill>
          <a:blip r:embed="rId4"/>
          <a:stretch>
            <a:fillRect/>
          </a:stretch>
        </p:blipFill>
        <p:spPr>
          <a:xfrm>
            <a:off x="7526295" y="760379"/>
            <a:ext cx="3489653" cy="2245961"/>
          </a:xfrm>
          <a:prstGeom prst="rect">
            <a:avLst/>
          </a:prstGeom>
        </p:spPr>
      </p:pic>
    </p:spTree>
    <p:extLst>
      <p:ext uri="{BB962C8B-B14F-4D97-AF65-F5344CB8AC3E}">
        <p14:creationId xmlns:p14="http://schemas.microsoft.com/office/powerpoint/2010/main" val="379455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90061" y="123870"/>
            <a:ext cx="11211877" cy="814866"/>
          </a:xfrm>
        </p:spPr>
        <p:txBody>
          <a:bodyPr>
            <a:normAutofit/>
          </a:bodyPr>
          <a:lstStyle/>
          <a:p>
            <a:r>
              <a:rPr lang="en-US" sz="4000" b="1" dirty="0">
                <a:solidFill>
                  <a:srgbClr val="00B050"/>
                </a:solidFill>
                <a:latin typeface="Arial" panose="020B0604020202020204" pitchFamily="34" charset="0"/>
                <a:cs typeface="Arial" panose="020B0604020202020204" pitchFamily="34" charset="0"/>
              </a:rPr>
              <a:t>EIC Science is Well Known and Highly Cited</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461963" y="1121722"/>
            <a:ext cx="8834437" cy="5212080"/>
          </a:xfrm>
        </p:spPr>
        <p:txBody>
          <a:bodyPr>
            <a:noAutofit/>
          </a:bodyPr>
          <a:lstStyle/>
          <a:p>
            <a:r>
              <a:rPr lang="en-US" sz="2000" dirty="0">
                <a:latin typeface="Arial" panose="020B0604020202020204" pitchFamily="34" charset="0"/>
                <a:cs typeface="Arial" panose="020B0604020202020204" pitchFamily="34" charset="0"/>
              </a:rPr>
              <a:t>EIC White Paper that guided the EIC science written following a 10-week program at the Institute for Nuclear Theory</a:t>
            </a:r>
          </a:p>
          <a:p>
            <a:pPr lvl="1"/>
            <a:r>
              <a:rPr lang="en-US" sz="1800" dirty="0">
                <a:latin typeface="Arial" panose="020B0604020202020204" pitchFamily="34" charset="0"/>
                <a:cs typeface="Arial" panose="020B0604020202020204" pitchFamily="34" charset="0"/>
              </a:rPr>
              <a:t>Electron-Ion Collider: The Next QCD Frontier: understanding the glue that binds us all</a:t>
            </a:r>
          </a:p>
          <a:p>
            <a:pPr lvl="1"/>
            <a:r>
              <a:rPr lang="en-US" sz="1800" dirty="0">
                <a:latin typeface="Arial" panose="020B0604020202020204" pitchFamily="34" charset="0"/>
                <a:cs typeface="Arial" panose="020B0604020202020204" pitchFamily="34" charset="0"/>
              </a:rPr>
              <a:t>arXiV:1212.1701 &amp;  Eur. Phys. J. A 52 (2016) 9, 268 – </a:t>
            </a:r>
            <a:r>
              <a:rPr lang="en-US" sz="1800" b="1" dirty="0">
                <a:solidFill>
                  <a:srgbClr val="FF0000"/>
                </a:solidFill>
                <a:latin typeface="Arial" panose="020B0604020202020204" pitchFamily="34" charset="0"/>
                <a:cs typeface="Arial" panose="020B0604020202020204" pitchFamily="34" charset="0"/>
              </a:rPr>
              <a:t>1554 citations (01/28/2024)</a:t>
            </a:r>
          </a:p>
          <a:p>
            <a:pPr marL="287338" lvl="1" indent="0">
              <a:buNone/>
            </a:pPr>
            <a:endParaRPr lang="en-US" sz="2000" b="1" dirty="0">
              <a:solidFill>
                <a:srgbClr val="FF0000"/>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Year-long EIC User Group driven EIC Yellow Report activity (December 2019 – February 2021)</a:t>
            </a:r>
          </a:p>
          <a:p>
            <a:pPr lvl="1"/>
            <a:r>
              <a:rPr lang="en-US" sz="1800" dirty="0">
                <a:latin typeface="Arial" panose="020B0604020202020204" pitchFamily="34" charset="0"/>
                <a:cs typeface="Arial" panose="020B0604020202020204" pitchFamily="34" charset="0"/>
              </a:rPr>
              <a:t>Science Requirements and Detector Concepts for the EIC – </a:t>
            </a:r>
            <a:r>
              <a:rPr lang="en-US" sz="1800" dirty="0">
                <a:solidFill>
                  <a:srgbClr val="0432FF"/>
                </a:solidFill>
                <a:latin typeface="Arial" panose="020B0604020202020204" pitchFamily="34" charset="0"/>
                <a:cs typeface="Arial" panose="020B0604020202020204" pitchFamily="34" charset="0"/>
              </a:rPr>
              <a:t>The Yellow Report set the (</a:t>
            </a:r>
            <a:r>
              <a:rPr lang="en-US" sz="1800" i="1" dirty="0">
                <a:solidFill>
                  <a:srgbClr val="0432FF"/>
                </a:solidFill>
                <a:latin typeface="Arial" panose="020B0604020202020204" pitchFamily="34" charset="0"/>
                <a:cs typeface="Arial" panose="020B0604020202020204" pitchFamily="34" charset="0"/>
              </a:rPr>
              <a:t>initial</a:t>
            </a:r>
            <a:r>
              <a:rPr lang="en-US" sz="1800" dirty="0">
                <a:solidFill>
                  <a:srgbClr val="0432FF"/>
                </a:solidFill>
                <a:latin typeface="Arial" panose="020B0604020202020204" pitchFamily="34" charset="0"/>
                <a:cs typeface="Arial" panose="020B0604020202020204" pitchFamily="34" charset="0"/>
              </a:rPr>
              <a:t>) EIC detector requirements.</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arXiv:2103.05419 &amp; </a:t>
            </a:r>
            <a:r>
              <a:rPr lang="en-US" sz="1800" dirty="0" err="1">
                <a:latin typeface="Arial" panose="020B0604020202020204" pitchFamily="34" charset="0"/>
                <a:cs typeface="Arial" panose="020B0604020202020204" pitchFamily="34" charset="0"/>
              </a:rPr>
              <a:t>Nucl</a:t>
            </a:r>
            <a:r>
              <a:rPr lang="en-US" sz="1800" dirty="0">
                <a:latin typeface="Arial" panose="020B0604020202020204" pitchFamily="34" charset="0"/>
                <a:cs typeface="Arial" panose="020B0604020202020204" pitchFamily="34" charset="0"/>
              </a:rPr>
              <a:t>. Phys. A 1026 (2022) 122447 – </a:t>
            </a:r>
            <a:r>
              <a:rPr lang="en-US" sz="1800" b="1" dirty="0">
                <a:solidFill>
                  <a:srgbClr val="FF0000"/>
                </a:solidFill>
                <a:latin typeface="Arial" panose="020B0604020202020204" pitchFamily="34" charset="0"/>
                <a:cs typeface="Arial" panose="020B0604020202020204" pitchFamily="34" charset="0"/>
              </a:rPr>
              <a:t>726 citations (01/28/2024)</a:t>
            </a:r>
          </a:p>
          <a:p>
            <a:pPr lvl="1"/>
            <a:endParaRPr lang="en-US" sz="2000" b="1" dirty="0">
              <a:solidFill>
                <a:srgbClr val="FF0000"/>
              </a:solidFill>
              <a:latin typeface="Arial" panose="020B0604020202020204" pitchFamily="34" charset="0"/>
              <a:cs typeface="Arial" panose="020B0604020202020204" pitchFamily="34" charset="0"/>
            </a:endParaRPr>
          </a:p>
          <a:p>
            <a:pPr lvl="1"/>
            <a:endParaRPr lang="en-US" sz="2000" b="1" dirty="0">
              <a:solidFill>
                <a:srgbClr val="FF0000"/>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2024: Year-long </a:t>
            </a:r>
            <a:r>
              <a:rPr lang="en-US" sz="2000" dirty="0" err="1">
                <a:latin typeface="Arial" panose="020B0604020202020204" pitchFamily="34" charset="0"/>
                <a:cs typeface="Arial" panose="020B0604020202020204" pitchFamily="34" charset="0"/>
              </a:rPr>
              <a:t>ePIC</a:t>
            </a:r>
            <a:r>
              <a:rPr lang="en-US" sz="2000" dirty="0">
                <a:latin typeface="Arial" panose="020B0604020202020204" pitchFamily="34" charset="0"/>
                <a:cs typeface="Arial" panose="020B0604020202020204" pitchFamily="34" charset="0"/>
              </a:rPr>
              <a:t> driven activity to draft a Technical Design Report – plan to be published as was WP and YR.</a:t>
            </a:r>
          </a:p>
          <a:p>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454DAE3-4785-6811-A4F7-1BEE9AEAC2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82210" y="3429000"/>
            <a:ext cx="1619250" cy="2095500"/>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7" name="Picture 6">
            <a:extLst>
              <a:ext uri="{FF2B5EF4-FFF2-40B4-BE49-F238E27FC236}">
                <a16:creationId xmlns:a16="http://schemas.microsoft.com/office/drawing/2014/main" id="{EFBADAED-CFBE-BE24-46E0-BDED4569D569}"/>
              </a:ext>
            </a:extLst>
          </p:cNvPr>
          <p:cNvPicPr>
            <a:picLocks noChangeAspect="1"/>
          </p:cNvPicPr>
          <p:nvPr/>
        </p:nvPicPr>
        <p:blipFill>
          <a:blip r:embed="rId3"/>
          <a:stretch>
            <a:fillRect/>
          </a:stretch>
        </p:blipFill>
        <p:spPr>
          <a:xfrm>
            <a:off x="9882210" y="1028788"/>
            <a:ext cx="1619048" cy="2096508"/>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8" name="TextBox 7">
            <a:extLst>
              <a:ext uri="{FF2B5EF4-FFF2-40B4-BE49-F238E27FC236}">
                <a16:creationId xmlns:a16="http://schemas.microsoft.com/office/drawing/2014/main" id="{2FDC7576-6561-3127-A623-9AA67044E8AC}"/>
              </a:ext>
            </a:extLst>
          </p:cNvPr>
          <p:cNvSpPr txBox="1"/>
          <p:nvPr/>
        </p:nvSpPr>
        <p:spPr>
          <a:xfrm>
            <a:off x="461963" y="5149130"/>
            <a:ext cx="9197499" cy="369332"/>
          </a:xfrm>
          <a:prstGeom prst="rect">
            <a:avLst/>
          </a:prstGeom>
          <a:solidFill>
            <a:srgbClr val="FFFF00"/>
          </a:solidFill>
        </p:spPr>
        <p:txBody>
          <a:bodyPr wrap="square" rtlCol="0">
            <a:spAutoFit/>
          </a:bodyPr>
          <a:lstStyle/>
          <a:p>
            <a:r>
              <a:rPr lang="en-US" dirty="0">
                <a:solidFill>
                  <a:srgbClr val="0432FF"/>
                </a:solidFill>
                <a:latin typeface="Arial" panose="020B0604020202020204" pitchFamily="34" charset="0"/>
                <a:cs typeface="Arial" panose="020B0604020202020204" pitchFamily="34" charset="0"/>
              </a:rPr>
              <a:t>Requirements have then been further updated during proposal and follow-up processes </a:t>
            </a:r>
          </a:p>
        </p:txBody>
      </p:sp>
    </p:spTree>
    <p:extLst>
      <p:ext uri="{BB962C8B-B14F-4D97-AF65-F5344CB8AC3E}">
        <p14:creationId xmlns:p14="http://schemas.microsoft.com/office/powerpoint/2010/main" val="20159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606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a:rPr>
              <a:pPr>
                <a:defRPr/>
              </a:pPr>
              <a:t>8</a:t>
            </a:fld>
            <a:endParaRPr lang="en-US" sz="1200" b="0" dirty="0">
              <a:solidFill>
                <a:prstClr val="white"/>
              </a:solidFill>
              <a:latin typeface="Arial"/>
            </a:endParaRPr>
          </a:p>
        </p:txBody>
      </p:sp>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500943" y="231683"/>
            <a:ext cx="11347413" cy="579120"/>
          </a:xfrm>
        </p:spPr>
        <p:txBody>
          <a:bodyPr>
            <a:noAutofit/>
          </a:bodyPr>
          <a:lstStyle/>
          <a:p>
            <a:pPr algn="ctr"/>
            <a:r>
              <a:rPr lang="en-US" sz="4000" b="1" dirty="0">
                <a:solidFill>
                  <a:srgbClr val="00B050"/>
                </a:solidFill>
                <a:latin typeface="Arial" panose="020B0604020202020204" pitchFamily="34" charset="0"/>
                <a:cs typeface="Arial" panose="020B0604020202020204" pitchFamily="34" charset="0"/>
              </a:rPr>
              <a:t>EIC Schedule</a:t>
            </a:r>
          </a:p>
        </p:txBody>
      </p:sp>
      <p:pic>
        <p:nvPicPr>
          <p:cNvPr id="5" name="Picture 4">
            <a:extLst>
              <a:ext uri="{FF2B5EF4-FFF2-40B4-BE49-F238E27FC236}">
                <a16:creationId xmlns:a16="http://schemas.microsoft.com/office/drawing/2014/main" id="{D76B3B1F-E98B-D68E-E81B-A3FF59F21C67}"/>
              </a:ext>
            </a:extLst>
          </p:cNvPr>
          <p:cNvPicPr>
            <a:picLocks noChangeAspect="1"/>
          </p:cNvPicPr>
          <p:nvPr/>
        </p:nvPicPr>
        <p:blipFill>
          <a:blip r:embed="rId2"/>
          <a:srcRect/>
          <a:stretch/>
        </p:blipFill>
        <p:spPr>
          <a:xfrm>
            <a:off x="4478100" y="888075"/>
            <a:ext cx="7322306" cy="3454842"/>
          </a:xfrm>
          <a:prstGeom prst="rect">
            <a:avLst/>
          </a:prstGeom>
        </p:spPr>
      </p:pic>
      <p:cxnSp>
        <p:nvCxnSpPr>
          <p:cNvPr id="6" name="Straight Connector 5">
            <a:extLst>
              <a:ext uri="{FF2B5EF4-FFF2-40B4-BE49-F238E27FC236}">
                <a16:creationId xmlns:a16="http://schemas.microsoft.com/office/drawing/2014/main" id="{AB10CA1A-3A45-522C-FDC0-4B06189BA8FF}"/>
              </a:ext>
            </a:extLst>
          </p:cNvPr>
          <p:cNvCxnSpPr>
            <a:cxnSpLocks/>
          </p:cNvCxnSpPr>
          <p:nvPr/>
        </p:nvCxnSpPr>
        <p:spPr>
          <a:xfrm flipH="1">
            <a:off x="7663362" y="1056318"/>
            <a:ext cx="15042" cy="2907162"/>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6BF9B2-E6E3-DDE9-432C-9DD8D205D975}"/>
              </a:ext>
            </a:extLst>
          </p:cNvPr>
          <p:cNvSpPr txBox="1"/>
          <p:nvPr/>
        </p:nvSpPr>
        <p:spPr>
          <a:xfrm>
            <a:off x="7935462" y="1698485"/>
            <a:ext cx="1093568" cy="400110"/>
          </a:xfrm>
          <a:prstGeom prst="rect">
            <a:avLst/>
          </a:prstGeom>
          <a:noFill/>
          <a:ln>
            <a:noFill/>
          </a:ln>
        </p:spPr>
        <p:txBody>
          <a:bodyPr wrap="none" rtlCol="0">
            <a:spAutoFit/>
          </a:bodyPr>
          <a:lstStyle/>
          <a:p>
            <a:pPr algn="ctr"/>
            <a:r>
              <a:rPr lang="en-US" sz="1000" dirty="0">
                <a:solidFill>
                  <a:srgbClr val="0432FF"/>
                </a:solidFill>
                <a:latin typeface="Arial" panose="020B0604020202020204" pitchFamily="34" charset="0"/>
                <a:cs typeface="Arial" panose="020B0604020202020204" pitchFamily="34" charset="0"/>
              </a:rPr>
              <a:t>Conclusion of</a:t>
            </a:r>
          </a:p>
          <a:p>
            <a:pPr algn="ctr"/>
            <a:r>
              <a:rPr lang="en-US" sz="1000" dirty="0">
                <a:solidFill>
                  <a:srgbClr val="0432FF"/>
                </a:solidFill>
                <a:latin typeface="Arial" panose="020B0604020202020204" pitchFamily="34" charset="0"/>
                <a:cs typeface="Arial" panose="020B0604020202020204" pitchFamily="34" charset="0"/>
              </a:rPr>
              <a:t>RHIC Operation</a:t>
            </a:r>
          </a:p>
        </p:txBody>
      </p:sp>
      <p:cxnSp>
        <p:nvCxnSpPr>
          <p:cNvPr id="9" name="Straight Arrow Connector 8">
            <a:extLst>
              <a:ext uri="{FF2B5EF4-FFF2-40B4-BE49-F238E27FC236}">
                <a16:creationId xmlns:a16="http://schemas.microsoft.com/office/drawing/2014/main" id="{3C9B49A6-3638-32C9-373B-055BA4337173}"/>
              </a:ext>
            </a:extLst>
          </p:cNvPr>
          <p:cNvCxnSpPr>
            <a:cxnSpLocks/>
            <a:stCxn id="8" idx="1"/>
          </p:cNvCxnSpPr>
          <p:nvPr/>
        </p:nvCxnSpPr>
        <p:spPr>
          <a:xfrm flipH="1" flipV="1">
            <a:off x="7672202" y="1768884"/>
            <a:ext cx="263260" cy="129656"/>
          </a:xfrm>
          <a:prstGeom prst="straightConnector1">
            <a:avLst/>
          </a:prstGeom>
          <a:ln>
            <a:solidFill>
              <a:srgbClr val="0000D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660064-84F8-38E6-C219-9ABA2E883E1C}"/>
              </a:ext>
            </a:extLst>
          </p:cNvPr>
          <p:cNvSpPr txBox="1"/>
          <p:nvPr/>
        </p:nvSpPr>
        <p:spPr>
          <a:xfrm>
            <a:off x="8095848" y="1376646"/>
            <a:ext cx="1982130" cy="261610"/>
          </a:xfrm>
          <a:prstGeom prst="rect">
            <a:avLst/>
          </a:prstGeom>
          <a:solidFill>
            <a:srgbClr val="FFFF00"/>
          </a:solidFill>
        </p:spPr>
        <p:txBody>
          <a:bodyPr wrap="square" rtlCol="0">
            <a:spAutoFit/>
          </a:bodyPr>
          <a:lstStyle/>
          <a:p>
            <a:pPr algn="ctr"/>
            <a:r>
              <a:rPr lang="en-US" sz="1100" dirty="0">
                <a:solidFill>
                  <a:srgbClr val="0000FF"/>
                </a:solidFill>
                <a:latin typeface="Arial" panose="020B0604020202020204" pitchFamily="34" charset="0"/>
                <a:cs typeface="Arial" panose="020B0604020202020204" pitchFamily="34" charset="0"/>
              </a:rPr>
              <a:t>Construction Phase</a:t>
            </a:r>
          </a:p>
        </p:txBody>
      </p:sp>
      <p:sp>
        <p:nvSpPr>
          <p:cNvPr id="11" name="TextBox 10">
            <a:extLst>
              <a:ext uri="{FF2B5EF4-FFF2-40B4-BE49-F238E27FC236}">
                <a16:creationId xmlns:a16="http://schemas.microsoft.com/office/drawing/2014/main" id="{35EF1ED7-EAB1-488B-CBB4-A8161B9B8129}"/>
              </a:ext>
            </a:extLst>
          </p:cNvPr>
          <p:cNvSpPr txBox="1"/>
          <p:nvPr/>
        </p:nvSpPr>
        <p:spPr>
          <a:xfrm>
            <a:off x="10539756" y="1730291"/>
            <a:ext cx="1024262" cy="246221"/>
          </a:xfrm>
          <a:prstGeom prst="rect">
            <a:avLst/>
          </a:prstGeom>
          <a:solidFill>
            <a:srgbClr val="FFFF00"/>
          </a:solidFill>
        </p:spPr>
        <p:txBody>
          <a:bodyPr wrap="square" rtlCol="0">
            <a:spAutoFit/>
          </a:bodyPr>
          <a:lstStyle/>
          <a:p>
            <a:r>
              <a:rPr lang="en-US" sz="1000" dirty="0">
                <a:solidFill>
                  <a:srgbClr val="0000FF"/>
                </a:solidFill>
                <a:latin typeface="Arial" panose="020B0604020202020204" pitchFamily="34" charset="0"/>
                <a:cs typeface="Arial" panose="020B0604020202020204" pitchFamily="34" charset="0"/>
              </a:rPr>
              <a:t>Science Phase</a:t>
            </a:r>
          </a:p>
        </p:txBody>
      </p:sp>
      <p:sp>
        <p:nvSpPr>
          <p:cNvPr id="12" name="TextBox 11">
            <a:extLst>
              <a:ext uri="{FF2B5EF4-FFF2-40B4-BE49-F238E27FC236}">
                <a16:creationId xmlns:a16="http://schemas.microsoft.com/office/drawing/2014/main" id="{01C785D3-7577-5F1A-5E06-D5580319BE51}"/>
              </a:ext>
            </a:extLst>
          </p:cNvPr>
          <p:cNvSpPr txBox="1"/>
          <p:nvPr/>
        </p:nvSpPr>
        <p:spPr>
          <a:xfrm>
            <a:off x="8127566" y="2159486"/>
            <a:ext cx="3469219" cy="430887"/>
          </a:xfrm>
          <a:prstGeom prst="rect">
            <a:avLst/>
          </a:prstGeom>
          <a:noFill/>
        </p:spPr>
        <p:txBody>
          <a:bodyPr wrap="none" rtlCol="0">
            <a:spAutoFit/>
          </a:bodyPr>
          <a:lstStyle/>
          <a:p>
            <a:r>
              <a:rPr lang="en-US" sz="1100" dirty="0">
                <a:solidFill>
                  <a:srgbClr val="0000FF"/>
                </a:solidFill>
                <a:latin typeface="Arial" panose="020B0604020202020204" pitchFamily="34" charset="0"/>
                <a:cs typeface="Arial" panose="020B0604020202020204" pitchFamily="34" charset="0"/>
              </a:rPr>
              <a:t>The thinner bars indicate that R&amp;D and design </a:t>
            </a:r>
          </a:p>
          <a:p>
            <a:r>
              <a:rPr lang="en-US" sz="11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13" name="TextBox 12">
            <a:extLst>
              <a:ext uri="{FF2B5EF4-FFF2-40B4-BE49-F238E27FC236}">
                <a16:creationId xmlns:a16="http://schemas.microsoft.com/office/drawing/2014/main" id="{16DD6DBE-1121-2DCD-D60F-410774EBA2AA}"/>
              </a:ext>
            </a:extLst>
          </p:cNvPr>
          <p:cNvSpPr txBox="1"/>
          <p:nvPr/>
        </p:nvSpPr>
        <p:spPr>
          <a:xfrm>
            <a:off x="670204" y="2146787"/>
            <a:ext cx="3652969" cy="1169551"/>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CD-2:</a:t>
            </a:r>
          </a:p>
          <a:p>
            <a:pPr algn="l"/>
            <a:r>
              <a:rPr lang="en-US" sz="1400" dirty="0">
                <a:latin typeface="Arial" panose="020B0604020202020204" pitchFamily="34" charset="0"/>
                <a:cs typeface="Arial" panose="020B0604020202020204" pitchFamily="34" charset="0"/>
              </a:rPr>
              <a:t>Approve prelim. design for all subdetectors</a:t>
            </a:r>
          </a:p>
          <a:p>
            <a:r>
              <a:rPr lang="en-US" sz="1400" dirty="0">
                <a:latin typeface="Arial" panose="020B0604020202020204" pitchFamily="34" charset="0"/>
                <a:cs typeface="Arial" panose="020B0604020202020204" pitchFamily="34" charset="0"/>
              </a:rPr>
              <a:t>Design Maturity: &gt;60%</a:t>
            </a:r>
          </a:p>
          <a:p>
            <a:r>
              <a:rPr lang="en-US" sz="1400" dirty="0">
                <a:latin typeface="Arial" panose="020B0604020202020204" pitchFamily="34" charset="0"/>
                <a:cs typeface="Arial" panose="020B0604020202020204" pitchFamily="34" charset="0"/>
              </a:rPr>
              <a:t>Need “pre-”TDR (or draft TDR)</a:t>
            </a:r>
          </a:p>
          <a:p>
            <a:r>
              <a:rPr lang="en-US" sz="1400" dirty="0">
                <a:latin typeface="Arial" panose="020B0604020202020204" pitchFamily="34" charset="0"/>
                <a:cs typeface="Arial" panose="020B0604020202020204" pitchFamily="34" charset="0"/>
              </a:rPr>
              <a:t>Baseline project in scope, cost, schedule</a:t>
            </a:r>
          </a:p>
        </p:txBody>
      </p:sp>
      <p:sp>
        <p:nvSpPr>
          <p:cNvPr id="14" name="TextBox 13">
            <a:extLst>
              <a:ext uri="{FF2B5EF4-FFF2-40B4-BE49-F238E27FC236}">
                <a16:creationId xmlns:a16="http://schemas.microsoft.com/office/drawing/2014/main" id="{BCB9A7A7-CC04-F69E-9379-EE162FD9989E}"/>
              </a:ext>
            </a:extLst>
          </p:cNvPr>
          <p:cNvSpPr txBox="1"/>
          <p:nvPr/>
        </p:nvSpPr>
        <p:spPr>
          <a:xfrm>
            <a:off x="656838" y="3405499"/>
            <a:ext cx="3395911" cy="954107"/>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t>
            </a:r>
          </a:p>
          <a:p>
            <a:pPr algn="l"/>
            <a:r>
              <a:rPr lang="en-US" sz="1400" dirty="0">
                <a:latin typeface="Arial" panose="020B0604020202020204" pitchFamily="34" charset="0"/>
                <a:cs typeface="Arial" panose="020B0604020202020204" pitchFamily="34" charset="0"/>
              </a:rPr>
              <a:t>Approve final design for all subdetectors</a:t>
            </a:r>
          </a:p>
          <a:p>
            <a:r>
              <a:rPr lang="en-US" sz="1400" dirty="0">
                <a:latin typeface="Arial" panose="020B0604020202020204" pitchFamily="34" charset="0"/>
                <a:cs typeface="Arial" panose="020B0604020202020204" pitchFamily="34" charset="0"/>
              </a:rPr>
              <a:t>Design Maturity: ~90%</a:t>
            </a:r>
          </a:p>
          <a:p>
            <a:r>
              <a:rPr lang="en-US" sz="1400" dirty="0">
                <a:latin typeface="Arial" panose="020B0604020202020204" pitchFamily="34" charset="0"/>
                <a:cs typeface="Arial" panose="020B0604020202020204" pitchFamily="34" charset="0"/>
              </a:rPr>
              <a:t>Need full TDR</a:t>
            </a:r>
          </a:p>
        </p:txBody>
      </p:sp>
      <p:sp>
        <p:nvSpPr>
          <p:cNvPr id="17" name="TextBox 16">
            <a:extLst>
              <a:ext uri="{FF2B5EF4-FFF2-40B4-BE49-F238E27FC236}">
                <a16:creationId xmlns:a16="http://schemas.microsoft.com/office/drawing/2014/main" id="{60C338A3-179A-256E-FD2A-CA371C02F84B}"/>
              </a:ext>
            </a:extLst>
          </p:cNvPr>
          <p:cNvSpPr txBox="1"/>
          <p:nvPr/>
        </p:nvSpPr>
        <p:spPr>
          <a:xfrm>
            <a:off x="670204" y="888075"/>
            <a:ext cx="3727434" cy="1169551"/>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a:t>
            </a:r>
          </a:p>
          <a:p>
            <a:pPr algn="l"/>
            <a:r>
              <a:rPr lang="en-US" sz="1400" dirty="0">
                <a:latin typeface="Arial" panose="020B0604020202020204" pitchFamily="34" charset="0"/>
                <a:cs typeface="Arial" panose="020B0604020202020204" pitchFamily="34" charset="0"/>
              </a:rPr>
              <a:t>Approve start of long-lead procurements</a:t>
            </a:r>
          </a:p>
          <a:p>
            <a:r>
              <a:rPr lang="en-US" sz="1400" dirty="0">
                <a:latin typeface="Arial" panose="020B0604020202020204" pitchFamily="34" charset="0"/>
                <a:cs typeface="Arial" panose="020B0604020202020204" pitchFamily="34" charset="0"/>
              </a:rPr>
              <a:t>CD-3A items passed final design review</a:t>
            </a:r>
          </a:p>
          <a:p>
            <a:r>
              <a:rPr lang="en-US" sz="1400" dirty="0">
                <a:latin typeface="Arial" panose="020B0604020202020204" pitchFamily="34" charset="0"/>
                <a:cs typeface="Arial" panose="020B0604020202020204" pitchFamily="34" charset="0"/>
              </a:rPr>
              <a:t>All interfaces related to them are frozen</a:t>
            </a:r>
          </a:p>
          <a:p>
            <a:r>
              <a:rPr lang="en-US" sz="1400" dirty="0">
                <a:latin typeface="Arial" panose="020B0604020202020204" pitchFamily="34" charset="0"/>
                <a:cs typeface="Arial" panose="020B0604020202020204" pitchFamily="34" charset="0"/>
              </a:rPr>
              <a:t>Waiting for ESAAB meeting for authorization</a:t>
            </a:r>
          </a:p>
        </p:txBody>
      </p:sp>
      <p:sp>
        <p:nvSpPr>
          <p:cNvPr id="18" name="TextBox 17">
            <a:extLst>
              <a:ext uri="{FF2B5EF4-FFF2-40B4-BE49-F238E27FC236}">
                <a16:creationId xmlns:a16="http://schemas.microsoft.com/office/drawing/2014/main" id="{BFEF534F-A6C2-64F3-3228-430BD1DA6047}"/>
              </a:ext>
            </a:extLst>
          </p:cNvPr>
          <p:cNvSpPr txBox="1"/>
          <p:nvPr/>
        </p:nvSpPr>
        <p:spPr>
          <a:xfrm>
            <a:off x="815416" y="4578255"/>
            <a:ext cx="3078754" cy="1569660"/>
          </a:xfrm>
          <a:prstGeom prst="rect">
            <a:avLst/>
          </a:prstGeom>
          <a:noFill/>
          <a:ln>
            <a:solidFill>
              <a:srgbClr val="30519D"/>
            </a:solidFill>
          </a:ln>
        </p:spPr>
        <p:txBody>
          <a:bodyPr wrap="square" rtlCol="0">
            <a:spAutoFit/>
          </a:bodyPr>
          <a:lstStyle/>
          <a:p>
            <a:pPr marL="57150" lvl="2" algn="ctr">
              <a:tabLst>
                <a:tab pos="4341813" algn="r"/>
              </a:tabLst>
              <a:defRPr/>
            </a:pPr>
            <a:r>
              <a:rPr lang="en-US" sz="1200" b="1" dirty="0">
                <a:solidFill>
                  <a:prstClr val="black"/>
                </a:solidFill>
                <a:latin typeface="Arial" panose="020B0604020202020204" pitchFamily="34" charset="0"/>
                <a:cs typeface="Arial" panose="020B0604020202020204" pitchFamily="34" charset="0"/>
              </a:rPr>
              <a:t>EIC 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January 2024</a:t>
            </a:r>
          </a:p>
          <a:p>
            <a:pPr marL="0" lvl="2">
              <a:tabLst>
                <a:tab pos="4341813" algn="r"/>
              </a:tabLst>
              <a:defRPr/>
            </a:pPr>
            <a:r>
              <a:rPr lang="en-US" sz="1200" b="1" dirty="0">
                <a:latin typeface="Arial" panose="020B0604020202020204" pitchFamily="34" charset="0"/>
                <a:cs typeface="Arial" panose="020B0604020202020204" pitchFamily="34" charset="0"/>
              </a:rPr>
              <a:t>CD-3B 	October 2024</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CD-2/3	April 2025</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2032</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2034</a:t>
            </a:r>
          </a:p>
        </p:txBody>
      </p:sp>
      <p:sp>
        <p:nvSpPr>
          <p:cNvPr id="19" name="Content Placeholder 2">
            <a:extLst>
              <a:ext uri="{FF2B5EF4-FFF2-40B4-BE49-F238E27FC236}">
                <a16:creationId xmlns:a16="http://schemas.microsoft.com/office/drawing/2014/main" id="{83DF343D-CEBE-FB31-1951-DDF0EA5794FC}"/>
              </a:ext>
            </a:extLst>
          </p:cNvPr>
          <p:cNvSpPr txBox="1">
            <a:spLocks/>
          </p:cNvSpPr>
          <p:nvPr/>
        </p:nvSpPr>
        <p:spPr>
          <a:xfrm>
            <a:off x="4526795" y="4578255"/>
            <a:ext cx="7273611" cy="19255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kumimoji="0" lang="en-US" sz="18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Speculation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based on EIC accelerator project status, on still uncertain FY24 and FY25 budget scenarios, and projected RHIC FY24 run:</a:t>
            </a:r>
          </a:p>
          <a:p>
            <a:pPr>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CD-3B Approval Dec. 2024</a:t>
            </a:r>
          </a:p>
          <a:p>
            <a:pPr>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RHIC operations conclude at end of FY25, in September 2025</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cs typeface="Arial" panose="020B0604020202020204" pitchFamily="34" charset="0"/>
              </a:rPr>
              <a:t>CD-2/3 Approval Dec. 2025, Possibility of CD-3C as needed.</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14350" marR="0" lvl="1" indent="-171450" algn="ctr"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4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1302</Words>
  <Application>Microsoft Office PowerPoint</Application>
  <PresentationFormat>Widescreen</PresentationFormat>
  <Paragraphs>159</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Wingdings</vt:lpstr>
      <vt:lpstr>Wingdings,Sans-Serif</vt:lpstr>
      <vt:lpstr>Office Theme</vt:lpstr>
      <vt:lpstr>PowerPoint Presentation</vt:lpstr>
      <vt:lpstr>PowerPoint Presentation</vt:lpstr>
      <vt:lpstr>PowerPoint Presentation</vt:lpstr>
      <vt:lpstr>PowerPoint Presentation</vt:lpstr>
      <vt:lpstr>EIC Community of Users</vt:lpstr>
      <vt:lpstr>EIC Science is Well Known and Highly Cited</vt:lpstr>
      <vt:lpstr>PowerPoint Presentation</vt:lpstr>
      <vt:lpstr>EIC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Rolf Ent</dc:creator>
  <cp:lastModifiedBy>Rolf Ent</cp:lastModifiedBy>
  <cp:revision>13</cp:revision>
  <dcterms:created xsi:type="dcterms:W3CDTF">2023-10-30T18:34:16Z</dcterms:created>
  <dcterms:modified xsi:type="dcterms:W3CDTF">2024-02-06T13:12:00Z</dcterms:modified>
</cp:coreProperties>
</file>