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309" r:id="rId2"/>
    <p:sldId id="1380" r:id="rId3"/>
    <p:sldId id="453" r:id="rId4"/>
    <p:sldId id="454" r:id="rId5"/>
    <p:sldId id="1384" r:id="rId6"/>
    <p:sldId id="1385" r:id="rId7"/>
    <p:sldId id="1386" r:id="rId8"/>
    <p:sldId id="5424" r:id="rId9"/>
    <p:sldId id="5425" r:id="rId10"/>
    <p:sldId id="1387" r:id="rId11"/>
    <p:sldId id="5416" r:id="rId12"/>
    <p:sldId id="5421" r:id="rId13"/>
    <p:sldId id="5423" r:id="rId14"/>
    <p:sldId id="5420" r:id="rId15"/>
    <p:sldId id="1388" r:id="rId16"/>
    <p:sldId id="1389" r:id="rId17"/>
    <p:sldId id="1376" r:id="rId18"/>
    <p:sldId id="1324" r:id="rId19"/>
    <p:sldId id="1326" r:id="rId20"/>
    <p:sldId id="1339" r:id="rId21"/>
    <p:sldId id="5426" r:id="rId22"/>
    <p:sldId id="13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45" autoAdjust="0"/>
    <p:restoredTop sz="96408" autoAdjust="0"/>
  </p:normalViewPr>
  <p:slideViewPr>
    <p:cSldViewPr snapToGrid="0" snapToObjects="1">
      <p:cViewPr varScale="1">
        <p:scale>
          <a:sx n="100" d="100"/>
          <a:sy n="100" d="100"/>
        </p:scale>
        <p:origin x="2396" y="6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February 2,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February 2,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6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426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7" y="310210"/>
            <a:ext cx="11504904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445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808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February 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6.emf"/><Relationship Id="rId7" Type="http://schemas.openxmlformats.org/officeDocument/2006/relationships/image" Target="../media/image2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10" Type="http://schemas.openxmlformats.org/officeDocument/2006/relationships/image" Target="../media/image31.emf"/><Relationship Id="rId4" Type="http://schemas.openxmlformats.org/officeDocument/2006/relationships/image" Target="../media/image27.jpeg"/><Relationship Id="rId9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emf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10.png"/><Relationship Id="rId5" Type="http://schemas.openxmlformats.org/officeDocument/2006/relationships/image" Target="../media/image23.emf"/><Relationship Id="rId10" Type="http://schemas.openxmlformats.org/officeDocument/2006/relationships/image" Target="../media/image9.png"/><Relationship Id="rId4" Type="http://schemas.openxmlformats.org/officeDocument/2006/relationships/image" Target="../media/image22.emf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1" y="935203"/>
            <a:ext cx="5480540" cy="32466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03532" y="4454221"/>
            <a:ext cx="6295548" cy="89594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Alex Bogacz </a:t>
            </a:r>
          </a:p>
          <a:p>
            <a:r>
              <a:rPr lang="en-US" sz="2400" spc="-1" dirty="0">
                <a:solidFill>
                  <a:srgbClr val="002060"/>
                </a:solidFill>
                <a:latin typeface="Arial"/>
              </a:rPr>
              <a:t>Accelerator Physics Group Leader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1EF029D-9CDA-4A04-AE81-ABDDBB52AA0C}"/>
              </a:ext>
            </a:extLst>
          </p:cNvPr>
          <p:cNvSpPr txBox="1">
            <a:spLocks/>
          </p:cNvSpPr>
          <p:nvPr/>
        </p:nvSpPr>
        <p:spPr>
          <a:xfrm>
            <a:off x="595580" y="328465"/>
            <a:ext cx="11424141" cy="617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22 GeV CEBAF FFA* Energy Upgrade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B582375-B164-460F-BAF0-38854164B4D5}"/>
              </a:ext>
            </a:extLst>
          </p:cNvPr>
          <p:cNvSpPr txBox="1">
            <a:spLocks/>
          </p:cNvSpPr>
          <p:nvPr/>
        </p:nvSpPr>
        <p:spPr>
          <a:xfrm>
            <a:off x="443182" y="1409497"/>
            <a:ext cx="5875975" cy="3246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</a:rPr>
              <a:t>Developing a pre-conceptual design for additional FFA* racetrack in the existing CEBAF tunnel to reach the top energy of about 22 GeV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DF5573-5509-425E-8C5C-3C9424A19D5C}"/>
              </a:ext>
            </a:extLst>
          </p:cNvPr>
          <p:cNvGrpSpPr/>
          <p:nvPr/>
        </p:nvGrpSpPr>
        <p:grpSpPr>
          <a:xfrm>
            <a:off x="548015" y="3758702"/>
            <a:ext cx="5116660" cy="609689"/>
            <a:chOff x="2910177" y="6080003"/>
            <a:chExt cx="5116660" cy="60968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89A8489-4769-4917-BC23-76FE4651CDF7}"/>
                </a:ext>
              </a:extLst>
            </p:cNvPr>
            <p:cNvCxnSpPr>
              <a:cxnSpLocks/>
            </p:cNvCxnSpPr>
            <p:nvPr/>
          </p:nvCxnSpPr>
          <p:spPr>
            <a:xfrm>
              <a:off x="2910177" y="6080003"/>
              <a:ext cx="12168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ADB50B47-D454-43B0-A37C-E47F43F625D0}"/>
                </a:ext>
              </a:extLst>
            </p:cNvPr>
            <p:cNvSpPr txBox="1">
              <a:spLocks/>
            </p:cNvSpPr>
            <p:nvPr/>
          </p:nvSpPr>
          <p:spPr>
            <a:xfrm>
              <a:off x="2913681" y="6127666"/>
              <a:ext cx="5113156" cy="56202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  <a:defRPr sz="20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8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3pPr>
              <a:lvl4pPr marL="16573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  <a:defRPr sz="16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2000" baseline="30000" dirty="0">
                  <a:solidFill>
                    <a:srgbClr val="002060"/>
                  </a:solidFill>
                  <a:latin typeface="Arial" panose="020B0604020202020204" pitchFamily="34" charset="0"/>
                </a:rPr>
                <a:t>*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</a:rPr>
                <a:t>FFA (Fixed Field Alternating-Gradient)</a:t>
              </a:r>
              <a:endPara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F4D56F-9750-425F-81B6-85FD9FB5AA82}"/>
              </a:ext>
            </a:extLst>
          </p:cNvPr>
          <p:cNvGrpSpPr/>
          <p:nvPr/>
        </p:nvGrpSpPr>
        <p:grpSpPr>
          <a:xfrm>
            <a:off x="6992714" y="1302041"/>
            <a:ext cx="4159724" cy="3485859"/>
            <a:chOff x="6992714" y="899389"/>
            <a:chExt cx="4417648" cy="37514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93345B-55E4-43B9-A646-66EA4588621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652" y="899389"/>
              <a:ext cx="3709710" cy="375145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9ABA38B-01AB-448A-971E-9DC286215DBA}"/>
                </a:ext>
              </a:extLst>
            </p:cNvPr>
            <p:cNvGrpSpPr/>
            <p:nvPr/>
          </p:nvGrpSpPr>
          <p:grpSpPr>
            <a:xfrm>
              <a:off x="8021381" y="3043617"/>
              <a:ext cx="1588585" cy="870127"/>
              <a:chOff x="2695430" y="3676847"/>
              <a:chExt cx="2118665" cy="1160472"/>
            </a:xfrm>
          </p:grpSpPr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9B552F08-FB0C-487A-AFDA-6B91B0DF87C6}"/>
                  </a:ext>
                </a:extLst>
              </p:cNvPr>
              <p:cNvSpPr/>
              <p:nvPr/>
            </p:nvSpPr>
            <p:spPr>
              <a:xfrm rot="10350655">
                <a:off x="2695430" y="3676847"/>
                <a:ext cx="1952612" cy="1160472"/>
              </a:xfrm>
              <a:prstGeom prst="arc">
                <a:avLst>
                  <a:gd name="adj1" fmla="val 16464433"/>
                  <a:gd name="adj2" fmla="val 2637663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>
                  <a:solidFill>
                    <a:srgbClr val="00B050"/>
                  </a:solidFill>
                  <a:latin typeface="Arial"/>
                </a:endParaRPr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61D0CBFC-BACB-47D9-8BC7-D4CF717CA0E1}"/>
                  </a:ext>
                </a:extLst>
              </p:cNvPr>
              <p:cNvSpPr/>
              <p:nvPr/>
            </p:nvSpPr>
            <p:spPr>
              <a:xfrm rot="9585910">
                <a:off x="3425002" y="4259682"/>
                <a:ext cx="1347473" cy="498464"/>
              </a:xfrm>
              <a:prstGeom prst="arc">
                <a:avLst>
                  <a:gd name="adj1" fmla="val 15802743"/>
                  <a:gd name="adj2" fmla="val 20513079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4F4AAF9-C1A8-4DD2-BA23-FD8CBEC37790}"/>
                  </a:ext>
                </a:extLst>
              </p:cNvPr>
              <p:cNvSpPr/>
              <p:nvPr/>
            </p:nvSpPr>
            <p:spPr>
              <a:xfrm>
                <a:off x="3093255" y="3755747"/>
                <a:ext cx="263361" cy="78517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B8A9D2F-FD4E-4AC1-93E9-3D499AC68DF3}"/>
                  </a:ext>
                </a:extLst>
              </p:cNvPr>
              <p:cNvSpPr/>
              <p:nvPr/>
            </p:nvSpPr>
            <p:spPr>
              <a:xfrm>
                <a:off x="4360985" y="4423144"/>
                <a:ext cx="453110" cy="243731"/>
              </a:xfrm>
              <a:custGeom>
                <a:avLst/>
                <a:gdLst>
                  <a:gd name="connsiteX0" fmla="*/ 0 w 453110"/>
                  <a:gd name="connsiteY0" fmla="*/ 243731 h 243731"/>
                  <a:gd name="connsiteX1" fmla="*/ 317341 w 453110"/>
                  <a:gd name="connsiteY1" fmla="*/ 49074 h 243731"/>
                  <a:gd name="connsiteX2" fmla="*/ 453110 w 453110"/>
                  <a:gd name="connsiteY2" fmla="*/ 0 h 24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110" h="243731">
                    <a:moveTo>
                      <a:pt x="0" y="243731"/>
                    </a:moveTo>
                    <a:cubicBezTo>
                      <a:pt x="120911" y="166713"/>
                      <a:pt x="241823" y="89696"/>
                      <a:pt x="317341" y="49074"/>
                    </a:cubicBezTo>
                    <a:cubicBezTo>
                      <a:pt x="392859" y="8452"/>
                      <a:pt x="422984" y="4226"/>
                      <a:pt x="45311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3A654A6-4758-436B-AF0F-94F37573E950}"/>
                </a:ext>
              </a:extLst>
            </p:cNvPr>
            <p:cNvGrpSpPr/>
            <p:nvPr/>
          </p:nvGrpSpPr>
          <p:grpSpPr>
            <a:xfrm>
              <a:off x="9414760" y="1991025"/>
              <a:ext cx="1983651" cy="1167239"/>
              <a:chOff x="4551483" y="2266219"/>
              <a:chExt cx="2645556" cy="1556724"/>
            </a:xfrm>
          </p:grpSpPr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8C475026-4832-4B4B-BEBD-169EB46398F0}"/>
                  </a:ext>
                </a:extLst>
              </p:cNvPr>
              <p:cNvSpPr/>
              <p:nvPr/>
            </p:nvSpPr>
            <p:spPr>
              <a:xfrm rot="19996885">
                <a:off x="4551483" y="2378660"/>
                <a:ext cx="2492990" cy="1444283"/>
              </a:xfrm>
              <a:prstGeom prst="arc">
                <a:avLst>
                  <a:gd name="adj1" fmla="val 16183185"/>
                  <a:gd name="adj2" fmla="val 20355686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>
                  <a:solidFill>
                    <a:srgbClr val="00B050"/>
                  </a:solidFill>
                  <a:latin typeface="Arial"/>
                </a:endParaRPr>
              </a:p>
            </p:txBody>
          </p: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E1B3FE88-7F4A-4448-82B4-F268D5505D10}"/>
                  </a:ext>
                </a:extLst>
              </p:cNvPr>
              <p:cNvSpPr/>
              <p:nvPr/>
            </p:nvSpPr>
            <p:spPr>
              <a:xfrm rot="21395713">
                <a:off x="5556020" y="2266219"/>
                <a:ext cx="1641019" cy="1082295"/>
              </a:xfrm>
              <a:prstGeom prst="arc">
                <a:avLst>
                  <a:gd name="adj1" fmla="val 17179224"/>
                  <a:gd name="adj2" fmla="val 1735560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C41DBDA-7527-452E-86D2-33D519B61D5A}"/>
                  </a:ext>
                </a:extLst>
              </p:cNvPr>
              <p:cNvSpPr/>
              <p:nvPr/>
            </p:nvSpPr>
            <p:spPr>
              <a:xfrm rot="10800000">
                <a:off x="6605818" y="3116202"/>
                <a:ext cx="421422" cy="245476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492404D-2F1E-4984-BF9B-CA5D95C557B6}"/>
                  </a:ext>
                </a:extLst>
              </p:cNvPr>
              <p:cNvSpPr/>
              <p:nvPr/>
            </p:nvSpPr>
            <p:spPr>
              <a:xfrm rot="21342817">
                <a:off x="5112545" y="2460497"/>
                <a:ext cx="397020" cy="217397"/>
              </a:xfrm>
              <a:custGeom>
                <a:avLst/>
                <a:gdLst>
                  <a:gd name="connsiteX0" fmla="*/ 0 w 453110"/>
                  <a:gd name="connsiteY0" fmla="*/ 243731 h 243731"/>
                  <a:gd name="connsiteX1" fmla="*/ 317341 w 453110"/>
                  <a:gd name="connsiteY1" fmla="*/ 49074 h 243731"/>
                  <a:gd name="connsiteX2" fmla="*/ 453110 w 453110"/>
                  <a:gd name="connsiteY2" fmla="*/ 0 h 24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110" h="243731">
                    <a:moveTo>
                      <a:pt x="0" y="243731"/>
                    </a:moveTo>
                    <a:cubicBezTo>
                      <a:pt x="120911" y="166713"/>
                      <a:pt x="241823" y="89696"/>
                      <a:pt x="317341" y="49074"/>
                    </a:cubicBezTo>
                    <a:cubicBezTo>
                      <a:pt x="392859" y="8452"/>
                      <a:pt x="422984" y="4226"/>
                      <a:pt x="45311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6" name="Rectangle: Diagonal Corners Snipped 15">
              <a:extLst>
                <a:ext uri="{FF2B5EF4-FFF2-40B4-BE49-F238E27FC236}">
                  <a16:creationId xmlns:a16="http://schemas.microsoft.com/office/drawing/2014/main" id="{609DE476-820E-4654-9ABB-9AF8F4A57ADA}"/>
                </a:ext>
              </a:extLst>
            </p:cNvPr>
            <p:cNvSpPr/>
            <p:nvPr/>
          </p:nvSpPr>
          <p:spPr>
            <a:xfrm rot="19941800">
              <a:off x="9961291" y="2120275"/>
              <a:ext cx="205670" cy="7746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7" name="Rectangle: Diagonal Corners Snipped 16">
              <a:extLst>
                <a:ext uri="{FF2B5EF4-FFF2-40B4-BE49-F238E27FC236}">
                  <a16:creationId xmlns:a16="http://schemas.microsoft.com/office/drawing/2014/main" id="{21B86A46-772A-41FA-A374-2585D9807609}"/>
                </a:ext>
              </a:extLst>
            </p:cNvPr>
            <p:cNvSpPr/>
            <p:nvPr/>
          </p:nvSpPr>
          <p:spPr>
            <a:xfrm rot="19941800">
              <a:off x="9362540" y="3645541"/>
              <a:ext cx="205670" cy="7746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425E86-2B29-419B-80F1-32C325E64BB0}"/>
                </a:ext>
              </a:extLst>
            </p:cNvPr>
            <p:cNvSpPr txBox="1"/>
            <p:nvPr/>
          </p:nvSpPr>
          <p:spPr>
            <a:xfrm rot="19834744">
              <a:off x="9335139" y="3660698"/>
              <a:ext cx="418873" cy="23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470F9D-10AD-4F68-BB1B-BEFF867269AD}"/>
                </a:ext>
              </a:extLst>
            </p:cNvPr>
            <p:cNvSpPr txBox="1"/>
            <p:nvPr/>
          </p:nvSpPr>
          <p:spPr>
            <a:xfrm rot="20004956">
              <a:off x="9935518" y="2155544"/>
              <a:ext cx="418873" cy="23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99DDC7-93E9-45B6-A881-DD0233BF8C96}"/>
                </a:ext>
              </a:extLst>
            </p:cNvPr>
            <p:cNvSpPr txBox="1"/>
            <p:nvPr/>
          </p:nvSpPr>
          <p:spPr>
            <a:xfrm>
              <a:off x="6992714" y="3336899"/>
              <a:ext cx="941866" cy="26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A686CC-8083-4215-A544-F70529075AB9}"/>
                </a:ext>
              </a:extLst>
            </p:cNvPr>
            <p:cNvSpPr txBox="1"/>
            <p:nvPr/>
          </p:nvSpPr>
          <p:spPr>
            <a:xfrm rot="19844650">
              <a:off x="8836240" y="2359777"/>
              <a:ext cx="941866" cy="26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1.1 GeV 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C9E3DE-6C9C-4542-AF60-E00EB3C4C981}"/>
                </a:ext>
              </a:extLst>
            </p:cNvPr>
            <p:cNvSpPr txBox="1"/>
            <p:nvPr/>
          </p:nvSpPr>
          <p:spPr>
            <a:xfrm rot="19844650">
              <a:off x="9978933" y="3152031"/>
              <a:ext cx="941866" cy="26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1.1 GeV  </a:t>
              </a:r>
            </a:p>
          </p:txBody>
        </p:sp>
      </p:grpSp>
      <p:sp>
        <p:nvSpPr>
          <p:cNvPr id="34" name="Date Placeholder 5">
            <a:extLst>
              <a:ext uri="{FF2B5EF4-FFF2-40B4-BE49-F238E27FC236}">
                <a16:creationId xmlns:a16="http://schemas.microsoft.com/office/drawing/2014/main" id="{74CB8EB6-C2BA-4AFF-8614-F640C4B3E71B}"/>
              </a:ext>
            </a:extLst>
          </p:cNvPr>
          <p:cNvSpPr txBox="1">
            <a:spLocks/>
          </p:cNvSpPr>
          <p:nvPr/>
        </p:nvSpPr>
        <p:spPr>
          <a:xfrm>
            <a:off x="441396" y="5564671"/>
            <a:ext cx="2057400" cy="6961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2060"/>
                </a:solidFill>
              </a:rPr>
              <a:t>JLUO Meeting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2060"/>
                </a:solidFill>
              </a:rPr>
              <a:t>February 7, 2024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13628026-FF08-4E1C-BF2F-2004E47CFAB3}"/>
              </a:ext>
            </a:extLst>
          </p:cNvPr>
          <p:cNvSpPr txBox="1">
            <a:spLocks/>
          </p:cNvSpPr>
          <p:nvPr/>
        </p:nvSpPr>
        <p:spPr bwMode="auto">
          <a:xfrm>
            <a:off x="5511800" y="4426512"/>
            <a:ext cx="6515100" cy="200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3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4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5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lvl="1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+ 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times to get to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staging scenario:</a:t>
            </a:r>
          </a:p>
          <a:p>
            <a:pPr lvl="2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passes with 1.1 GeV/linac to get to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GeV</a:t>
            </a:r>
          </a:p>
          <a:p>
            <a:pPr lvl="2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linac energy to 1.21 GeV/linac to get to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  <a:endParaRPr lang="en-US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2B8217B-9FD3-422E-9D77-FA7163F56E22}"/>
              </a:ext>
            </a:extLst>
          </p:cNvPr>
          <p:cNvSpPr txBox="1">
            <a:spLocks/>
          </p:cNvSpPr>
          <p:nvPr/>
        </p:nvSpPr>
        <p:spPr bwMode="auto">
          <a:xfrm>
            <a:off x="911169" y="786308"/>
            <a:ext cx="9206866" cy="592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defTabSz="68580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Baseline (1.1 GeV/linac with an upgrade path to 1.2 GeV/linac)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MeV Recirculating Injector (additional three C-75 cryomodules)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passes with the current CEBAF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Additional 5-6 passes via a single FFA: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22 GeV</a:t>
            </a:r>
          </a:p>
          <a:p>
            <a:pPr marL="257175" indent="-257175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Scaling FFA Arc Architecture configured with compact FODO cells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and dispersion matching to the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through cell-by-cell variation (length, bend)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mid-plane permanent magnet design: B-field ≤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Gradient ≤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T/m</a:t>
            </a:r>
          </a:p>
          <a:p>
            <a:pPr marL="257175" indent="-257175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impact on beam quality: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transverse emittance dilution (normalized):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mm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natural energy spread: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1.5×10</a:t>
            </a:r>
            <a:r>
              <a:rPr lang="en-US" sz="1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synchrotron radiated energy: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GeV </a:t>
            </a:r>
          </a:p>
          <a:p>
            <a:pPr marL="257175" indent="-257175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3BC7D-F664-463D-B161-0AF46EE5AF5A}"/>
              </a:ext>
            </a:extLst>
          </p:cNvPr>
          <p:cNvSpPr txBox="1"/>
          <p:nvPr/>
        </p:nvSpPr>
        <p:spPr>
          <a:xfrm>
            <a:off x="8430787" y="4760358"/>
            <a:ext cx="3734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20 m  →  </a:t>
            </a:r>
            <a:r>
              <a:rPr lang="en-US" sz="140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 microns</a:t>
            </a:r>
            <a:endParaRPr lang="en-US" sz="14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6E29335-A3BE-47B4-9259-D61F9E51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879F0ED-B761-41CD-8A8B-1BC46FF2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0985" y="6467336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A81AAF3-5094-439E-85A6-64856155D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6214" y="152104"/>
            <a:ext cx="8464378" cy="487490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Arial" panose="020B0604020202020204" pitchFamily="34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83C220-8873-46D2-9590-F2ECB2713D72}"/>
                  </a:ext>
                </a:extLst>
              </p:cNvPr>
              <p:cNvSpPr txBox="1"/>
              <p:nvPr/>
            </p:nvSpPr>
            <p:spPr>
              <a:xfrm>
                <a:off x="7162857" y="4550494"/>
                <a:ext cx="1097865" cy="7275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83C220-8873-46D2-9590-F2ECB2713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57" y="4550494"/>
                <a:ext cx="1097865" cy="7275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9FFA419-ED94-4A91-84E1-663144633CBD}"/>
              </a:ext>
            </a:extLst>
          </p:cNvPr>
          <p:cNvSpPr txBox="1"/>
          <p:nvPr/>
        </p:nvSpPr>
        <p:spPr>
          <a:xfrm>
            <a:off x="4971079" y="5188885"/>
            <a:ext cx="2406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140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=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MeV</a:t>
            </a:r>
            <a:endParaRPr lang="en-US" sz="14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57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2B0BFD77-B9EB-4A21-8835-933453BB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22" y="15240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Near Term Strategy (next 3 years)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805049F-68E3-448F-9CCB-4C5DA56A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12" y="1184273"/>
            <a:ext cx="11915192" cy="543474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Accelerator design focus for the next few years should be on: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Developing a pre-conceptual design for additional FFA racetrack in the existing CEBAF tunnel to reach the top energy of about 22 GeV (current baseline), more specifically: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Complete optics design for a pair of FFA arcs, including merger transitions to linacs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TOF Splitters design for NE and SW arc ends, including momentum compaction compensation and beta matching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Extraction system design capable of delivering all FFA passes (1-5) to A,B,C (same energy) and one pass above to D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Finalize multi-pass linac optics based on strongly focusing triplets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650 MeV recirculating injector design (in the LERF vault)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Carry out S2E simulation including errors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Implement a robust correction system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Complete emittance dilution budget (longitudinal and transverse) via tracking studies  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60CA9EF-4CF1-42CE-AE7E-76971E20FAF5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22 GeV CEBAF FFA Energy Upgrade</a:t>
            </a:r>
            <a:endParaRPr lang="en-US" sz="12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B4D58B8-5AF5-4B60-BE14-085508D807C4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000" smtClean="0"/>
              <a:pPr/>
              <a:t>11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71125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2B0BFD77-B9EB-4A21-8835-933453BB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81" y="15240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Near Term Strategy (next 3 years) – cont.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805049F-68E3-448F-9CCB-4C5DA56A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70" y="1109305"/>
            <a:ext cx="11285837" cy="538169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Technical design focus for the next few years should be on: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Testing resilience of permanent magnets in CEBAF beam environment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Developing a prototype FFA FODO cell and testing its performance with multi GeV beams at CEBAF, more specifically: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Orbit mapping for different energies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Beam based optics measurement and validation 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Validating effectiveness of orbit correction system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Designing and prototyping special magnets, more specifically: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Compact Splitter magnets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Vertical septa for extraction system </a:t>
            </a: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</a:rPr>
              <a:t>RF separator multi cell cavities</a:t>
            </a:r>
          </a:p>
          <a:p>
            <a:pPr marL="684212" lvl="2" indent="0">
              <a:lnSpc>
                <a:spcPct val="150000"/>
              </a:lnSpc>
              <a:buNone/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8AC85-6116-4054-AC53-7E12A99A0623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22 GeV CEBAF FFA Energy Upgrade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FDDC4-B31C-49A6-B199-C8389CAA2493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000" smtClean="0"/>
              <a:pPr/>
              <a:t>12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81649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117FE1-E387-4316-96AB-CEE26C24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Near Term Strategy – Funding Aspects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9F0472-D3FA-4EED-8101-F4C2BB289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011" y="1143000"/>
            <a:ext cx="10900718" cy="5257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Previous funding level as of FY23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2 FTE effort in CASA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0.5 FTE effort at BNL funded by JLAB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Current funding level as of FY24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2 FTE effort in CASA 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0.5 FTE new </a:t>
            </a:r>
            <a:r>
              <a:rPr lang="en-US" sz="1800" dirty="0" err="1">
                <a:solidFill>
                  <a:srgbClr val="002060"/>
                </a:solidFill>
              </a:rPr>
              <a:t>Grunder</a:t>
            </a:r>
            <a:r>
              <a:rPr lang="en-US" sz="1800" dirty="0">
                <a:solidFill>
                  <a:srgbClr val="002060"/>
                </a:solidFill>
              </a:rPr>
              <a:t> Fellow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1 FTE LDRD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0.5 FTE effort at BNL funded by JLAB should continue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Ramp-up of funding level to produce a pre-CDR, FY25-26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2.5 FTE effort in CASA should continue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1 FTE new post-doc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1 FTE LDRD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2 FTE FOA 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0.5 FTE effort at BNL funded by JLAB should continue </a:t>
            </a:r>
          </a:p>
          <a:p>
            <a:pPr marL="346075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9A5C-DEED-4CAC-B90A-810F3C5690E5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22 GeV CEBAF FFA Energy Upgrade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6FB02-6117-43B9-AAEE-2E68FDE4D6C8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000" smtClean="0"/>
              <a:pPr/>
              <a:t>13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38865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805049F-68E3-448F-9CCB-4C5DA56A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6800"/>
            <a:ext cx="10439400" cy="512994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n-US" sz="2400" dirty="0">
                <a:solidFill>
                  <a:srgbClr val="002060"/>
                </a:solidFill>
              </a:rPr>
              <a:t>Error sensitivity studies were completed on the first 4 full passes with relocated arcs, spreaders, and recombiners. </a:t>
            </a:r>
          </a:p>
          <a:p>
            <a:pPr>
              <a:lnSpc>
                <a:spcPct val="160000"/>
              </a:lnSpc>
            </a:pPr>
            <a:r>
              <a:rPr lang="en-US" sz="2400" dirty="0">
                <a:solidFill>
                  <a:srgbClr val="002060"/>
                </a:solidFill>
              </a:rPr>
              <a:t>A summer student explored a neural network approach to an optimized correction scheme. </a:t>
            </a:r>
          </a:p>
          <a:p>
            <a:pPr>
              <a:lnSpc>
                <a:spcPct val="160000"/>
              </a:lnSpc>
            </a:pPr>
            <a:r>
              <a:rPr lang="en-US" sz="2400" dirty="0">
                <a:solidFill>
                  <a:srgbClr val="002060"/>
                </a:solidFill>
              </a:rPr>
              <a:t>Exploratory studies of low emittance lattices for the horizontal splitters have been carried out.</a:t>
            </a:r>
          </a:p>
          <a:p>
            <a:pPr>
              <a:lnSpc>
                <a:spcPct val="160000"/>
              </a:lnSpc>
            </a:pPr>
            <a:r>
              <a:rPr lang="en-US" sz="2400" dirty="0">
                <a:solidFill>
                  <a:srgbClr val="002060"/>
                </a:solidFill>
              </a:rPr>
              <a:t>A white paper on ‘Physics opportunities with 22 GeV CEBAF’, including a technical section on accelerator design was released on </a:t>
            </a:r>
            <a:r>
              <a:rPr lang="en-US" sz="2400" dirty="0" err="1">
                <a:solidFill>
                  <a:srgbClr val="002060"/>
                </a:solidFill>
              </a:rPr>
              <a:t>ArXiv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60000"/>
              </a:lnSpc>
            </a:pPr>
            <a:r>
              <a:rPr lang="en-US" sz="2400" dirty="0">
                <a:solidFill>
                  <a:srgbClr val="002060"/>
                </a:solidFill>
              </a:rPr>
              <a:t>The FFA’23 International Workshop and School on Fixed-Field Alternating Gradient accelerators was hosted by JLAB.</a:t>
            </a:r>
          </a:p>
          <a:p>
            <a:pPr>
              <a:lnSpc>
                <a:spcPct val="160000"/>
              </a:lnSpc>
            </a:pPr>
            <a:r>
              <a:rPr lang="en-US" sz="2400" dirty="0">
                <a:solidFill>
                  <a:srgbClr val="002060"/>
                </a:solidFill>
              </a:rPr>
              <a:t>One-year support for BNL collaborators in the 22 GeV FFA@CEBAF effort at 0.5 FTE level started on June 1.</a:t>
            </a:r>
          </a:p>
          <a:p>
            <a:pPr>
              <a:lnSpc>
                <a:spcPct val="160000"/>
              </a:lnSpc>
            </a:pPr>
            <a:r>
              <a:rPr lang="en-US" sz="2400" dirty="0">
                <a:solidFill>
                  <a:srgbClr val="002060"/>
                </a:solidFill>
              </a:rPr>
              <a:t>Recruitment for a new </a:t>
            </a:r>
            <a:r>
              <a:rPr lang="en-US" sz="2400" dirty="0" err="1">
                <a:solidFill>
                  <a:srgbClr val="002060"/>
                </a:solidFill>
              </a:rPr>
              <a:t>Grunder</a:t>
            </a:r>
            <a:r>
              <a:rPr lang="en-US" sz="2400" dirty="0">
                <a:solidFill>
                  <a:srgbClr val="002060"/>
                </a:solidFill>
              </a:rPr>
              <a:t> Fellow to work on positron and 22 GeV upgrades is under way.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D8D497-7D2F-4926-8664-9ED2AA95D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2211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FY23 – Highlights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05F10-B181-4589-9805-57AF06C29D3A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22 GeV CEBAF FFA Energy Upgrade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25FFD-971C-4BA7-928B-988139B4F145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000" smtClean="0"/>
              <a:pPr/>
              <a:t>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40015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33C7EE7-D8E4-0745-A54B-4FC237FD4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07" y="4143546"/>
            <a:ext cx="3927997" cy="1085069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18829305-159D-4ABB-87A6-C1DD7A58D360}"/>
              </a:ext>
            </a:extLst>
          </p:cNvPr>
          <p:cNvSpPr txBox="1">
            <a:spLocks noChangeArrowheads="1"/>
          </p:cNvSpPr>
          <p:nvPr/>
        </p:nvSpPr>
        <p:spPr>
          <a:xfrm>
            <a:off x="4352873" y="3034788"/>
            <a:ext cx="2865418" cy="90912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2800" dirty="0">
                <a:solidFill>
                  <a:srgbClr val="002060"/>
                </a:solidFill>
              </a:rPr>
              <a:t>Thanks for your attention!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5CB82-23D0-4FCA-9E92-B59BC5C23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71" y="846603"/>
            <a:ext cx="2204105" cy="1725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46C83C-91B9-4D06-9316-EC9695843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804" y="5746188"/>
            <a:ext cx="1383650" cy="506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A009CA-F9CC-4B4C-BF04-C352B9172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947" y="5693700"/>
            <a:ext cx="1727901" cy="464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F394E1-3CD3-4093-8189-E7DBDAF43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51" y="5745179"/>
            <a:ext cx="1434121" cy="464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2194B9-1107-4D63-BDAB-1A3B5EC18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620" y="5681908"/>
            <a:ext cx="867671" cy="507617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D6EDEDCF-A954-4E00-AAF4-47F1AAC8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271BABC-8D73-4D6C-8D97-6F273CA7D9D2}"/>
              </a:ext>
            </a:extLst>
          </p:cNvPr>
          <p:cNvSpPr txBox="1">
            <a:spLocks/>
          </p:cNvSpPr>
          <p:nvPr/>
        </p:nvSpPr>
        <p:spPr>
          <a:xfrm>
            <a:off x="1665507" y="6482195"/>
            <a:ext cx="2938416" cy="2334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22 GeV CEBAF FFA Energy Upgrade</a:t>
            </a:r>
            <a:endParaRPr lang="en-US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23FA3C-96D6-453E-A526-AC33F36192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2848" y="846603"/>
            <a:ext cx="1848474" cy="1725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9E3AE4-0AD4-4E90-88B4-48916A73C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8730" y="2924255"/>
            <a:ext cx="3578506" cy="2650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BFFCC-25AC-4952-8E2C-2514E5E924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8378" y="748619"/>
            <a:ext cx="4884152" cy="144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8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>
            <a:extLst>
              <a:ext uri="{FF2B5EF4-FFF2-40B4-BE49-F238E27FC236}">
                <a16:creationId xmlns:a16="http://schemas.microsoft.com/office/drawing/2014/main" id="{18829305-159D-4ABB-87A6-C1DD7A58D360}"/>
              </a:ext>
            </a:extLst>
          </p:cNvPr>
          <p:cNvSpPr txBox="1">
            <a:spLocks noChangeArrowheads="1"/>
          </p:cNvSpPr>
          <p:nvPr/>
        </p:nvSpPr>
        <p:spPr>
          <a:xfrm>
            <a:off x="4512408" y="1801013"/>
            <a:ext cx="2865418" cy="140935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endParaRPr lang="en-US" altLang="en-US" sz="495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endParaRPr lang="en-US" altLang="en-US" sz="495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altLang="en-US" sz="4950" dirty="0">
                <a:solidFill>
                  <a:srgbClr val="002060"/>
                </a:solidFill>
              </a:rPr>
              <a:t>Backup Slides</a:t>
            </a:r>
          </a:p>
        </p:txBody>
      </p:sp>
      <p:sp>
        <p:nvSpPr>
          <p:cNvPr id="2" name="AutoShape 2" descr="https://gbc-powerpoint.officeapps.live.com/pods/GetClipboardImage.ashx?Id=86e42b72-7e90-4557-98b9-6d26d82c8e64&amp;DC=GB4&amp;pkey=d2128558-f9d1-4b06-a9de-4d107cb77ff2&amp;wdwaccluster=GB4">
            <a:extLst>
              <a:ext uri="{FF2B5EF4-FFF2-40B4-BE49-F238E27FC236}">
                <a16:creationId xmlns:a16="http://schemas.microsoft.com/office/drawing/2014/main" id="{AAFA805F-BC91-4D97-B260-6A5DED44CE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90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89EBF-F8A1-478F-83C2-7065F771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921" y="165186"/>
            <a:ext cx="6807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FFA@CEBAF Collaboration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D6D75A-CBA8-4A4F-A7A6-E9956B3C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95" y="6014266"/>
            <a:ext cx="1203563" cy="4406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77386E-088B-4C22-B40C-9385E991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463" y="5922366"/>
            <a:ext cx="1652621" cy="4441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71762C-BA5E-4AA1-9119-FE245329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994" y="5903160"/>
            <a:ext cx="2045497" cy="4446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B5D30-C98B-4333-9AF8-D9E95BF3E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364" y="5903160"/>
            <a:ext cx="867671" cy="50761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5812F2-9482-4508-BF61-0B29A2AF1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09" y="1542361"/>
            <a:ext cx="10998230" cy="456169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R. M. Bodenstein, S.A. Bogacz, A.M. Coxe, K.E. Deitrick, B.R. Gamage, R. Kazimi, D. Khan, G.A. Krafft, E.A. Nissen, K.E. Price, Y.R. Roblin, R. </a:t>
            </a:r>
            <a:r>
              <a:rPr lang="en-US" sz="2000" dirty="0" err="1">
                <a:solidFill>
                  <a:srgbClr val="002060"/>
                </a:solidFill>
              </a:rPr>
              <a:t>Ruber</a:t>
            </a:r>
            <a:r>
              <a:rPr lang="en-US" sz="2000" dirty="0">
                <a:solidFill>
                  <a:srgbClr val="002060"/>
                </a:solidFill>
              </a:rPr>
              <a:t>, T. Satogata, A. Seryi, </a:t>
            </a:r>
            <a:r>
              <a:rPr lang="en-US" sz="2000" b="1" i="1" dirty="0">
                <a:solidFill>
                  <a:srgbClr val="002060"/>
                </a:solidFill>
              </a:rPr>
              <a:t>Jefferson Lab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J.S. Berg, S.J. Brooks, D. Trbojevic, </a:t>
            </a:r>
            <a:r>
              <a:rPr lang="en-US" sz="2000" b="1" i="1" dirty="0">
                <a:solidFill>
                  <a:srgbClr val="002060"/>
                </a:solidFill>
              </a:rPr>
              <a:t>Brookhaven National Lab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V.S. Morozov, </a:t>
            </a:r>
            <a:r>
              <a:rPr lang="en-US" sz="2000" b="1" i="1" dirty="0">
                <a:solidFill>
                  <a:srgbClr val="002060"/>
                </a:solidFill>
              </a:rPr>
              <a:t>Oak Ridge National Lab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G.H. Hoffstaetter, </a:t>
            </a:r>
            <a:r>
              <a:rPr lang="en-US" sz="2000" b="1" i="1" dirty="0">
                <a:solidFill>
                  <a:srgbClr val="002060"/>
                </a:solidFill>
              </a:rPr>
              <a:t>Cornell University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D. Douglas, </a:t>
            </a:r>
            <a:r>
              <a:rPr lang="en-US" sz="2000" b="1" i="1" dirty="0">
                <a:solidFill>
                  <a:srgbClr val="002060"/>
                </a:solidFill>
              </a:rPr>
              <a:t>Douglas Consulting</a:t>
            </a:r>
          </a:p>
        </p:txBody>
      </p:sp>
    </p:spTree>
    <p:extLst>
      <p:ext uri="{BB962C8B-B14F-4D97-AF65-F5344CB8AC3E}">
        <p14:creationId xmlns:p14="http://schemas.microsoft.com/office/powerpoint/2010/main" val="3587773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8DF7541D-0ECA-452F-96AA-11E6D6AF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338" y="1142512"/>
            <a:ext cx="5610225" cy="4876800"/>
          </a:xfrm>
          <a:prstGeom prst="rect">
            <a:avLst/>
          </a:prstGeo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C0CE6E1A-B104-4B0E-9DE5-3567E0F1EC69}"/>
              </a:ext>
            </a:extLst>
          </p:cNvPr>
          <p:cNvSpPr/>
          <p:nvPr/>
        </p:nvSpPr>
        <p:spPr>
          <a:xfrm rot="20693299">
            <a:off x="6535189" y="2351684"/>
            <a:ext cx="2861462" cy="1624591"/>
          </a:xfrm>
          <a:prstGeom prst="arc">
            <a:avLst>
              <a:gd name="adj1" fmla="val 13553176"/>
              <a:gd name="adj2" fmla="val 14968631"/>
            </a:avLst>
          </a:prstGeom>
          <a:noFill/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11000F-0A37-441F-9922-0ACA4B480E18}"/>
              </a:ext>
            </a:extLst>
          </p:cNvPr>
          <p:cNvGrpSpPr/>
          <p:nvPr/>
        </p:nvGrpSpPr>
        <p:grpSpPr>
          <a:xfrm>
            <a:off x="2805734" y="1667127"/>
            <a:ext cx="5943953" cy="3424535"/>
            <a:chOff x="-329372" y="883840"/>
            <a:chExt cx="7925270" cy="45660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0E1D4D-6A71-4559-9C8B-1B7AF28DEE8A}"/>
                </a:ext>
              </a:extLst>
            </p:cNvPr>
            <p:cNvSpPr txBox="1"/>
            <p:nvPr/>
          </p:nvSpPr>
          <p:spPr>
            <a:xfrm>
              <a:off x="-328329" y="1460970"/>
              <a:ext cx="23145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2060"/>
                  </a:solidFill>
                </a:rPr>
                <a:t>Injector at 650 MeV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C72F37-CFAA-497C-AE23-F8D73DC80625}"/>
                </a:ext>
              </a:extLst>
            </p:cNvPr>
            <p:cNvSpPr txBox="1"/>
            <p:nvPr/>
          </p:nvSpPr>
          <p:spPr>
            <a:xfrm rot="19804994">
              <a:off x="3665930" y="2514123"/>
              <a:ext cx="98146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151681"/>
                  </a:solidFill>
                </a:rPr>
                <a:t>1.1 GeV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0A3250-3F2B-4533-841D-24F8C41813D5}"/>
                </a:ext>
              </a:extLst>
            </p:cNvPr>
            <p:cNvSpPr txBox="1"/>
            <p:nvPr/>
          </p:nvSpPr>
          <p:spPr>
            <a:xfrm rot="19804994">
              <a:off x="5685290" y="3489812"/>
              <a:ext cx="98146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151681"/>
                  </a:solidFill>
                </a:rPr>
                <a:t>1.1 GeV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303225C-175F-49BF-8025-B42A4F02863D}"/>
                </a:ext>
              </a:extLst>
            </p:cNvPr>
            <p:cNvSpPr/>
            <p:nvPr/>
          </p:nvSpPr>
          <p:spPr>
            <a:xfrm>
              <a:off x="5549900" y="1836371"/>
              <a:ext cx="1997075" cy="980690"/>
            </a:xfrm>
            <a:prstGeom prst="arc">
              <a:avLst>
                <a:gd name="adj1" fmla="val 16756343"/>
                <a:gd name="adj2" fmla="val 20628670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AC2E001-4BD9-40AB-964A-E95C84759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6797" y="2461509"/>
              <a:ext cx="2585442" cy="14411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203B5E-1A5E-41E0-9F2B-1D00001EE715}"/>
                </a:ext>
              </a:extLst>
            </p:cNvPr>
            <p:cNvCxnSpPr>
              <a:cxnSpLocks/>
            </p:cNvCxnSpPr>
            <p:nvPr/>
          </p:nvCxnSpPr>
          <p:spPr>
            <a:xfrm>
              <a:off x="5643951" y="2165718"/>
              <a:ext cx="1610611" cy="65275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6B30B87-03AF-4A66-ADFF-4D50AF6D63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12662" y="1856844"/>
              <a:ext cx="69577" cy="60113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328C6F-684C-4667-AC5F-36880C233B62}"/>
                </a:ext>
              </a:extLst>
            </p:cNvPr>
            <p:cNvSpPr txBox="1"/>
            <p:nvPr/>
          </p:nvSpPr>
          <p:spPr>
            <a:xfrm>
              <a:off x="6271047" y="2095474"/>
              <a:ext cx="814753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#1-10.55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#2-12.75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#3-14.95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#4-17.15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#5-19.35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#6-21.55 GeV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0B0DD2-DF82-4B19-A37C-8027EFBB0A71}"/>
                </a:ext>
              </a:extLst>
            </p:cNvPr>
            <p:cNvSpPr txBox="1"/>
            <p:nvPr/>
          </p:nvSpPr>
          <p:spPr>
            <a:xfrm>
              <a:off x="3593444" y="4588112"/>
              <a:ext cx="814753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#1-11.65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#2-13.85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#3-16.05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#4-18.25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#5-20.45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#6-22.65 GeV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FAA89F-5A31-4298-9EC7-D74117DC8B1A}"/>
                </a:ext>
              </a:extLst>
            </p:cNvPr>
            <p:cNvSpPr txBox="1"/>
            <p:nvPr/>
          </p:nvSpPr>
          <p:spPr>
            <a:xfrm>
              <a:off x="4838917" y="4810042"/>
              <a:ext cx="24630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350" dirty="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3511EFD-BF6D-4F6F-AC29-3AAE3673CA98}"/>
                </a:ext>
              </a:extLst>
            </p:cNvPr>
            <p:cNvSpPr/>
            <p:nvPr/>
          </p:nvSpPr>
          <p:spPr>
            <a:xfrm rot="10800000">
              <a:off x="2609826" y="3460364"/>
              <a:ext cx="2099992" cy="1114288"/>
            </a:xfrm>
            <a:prstGeom prst="arc">
              <a:avLst>
                <a:gd name="adj1" fmla="val 12287303"/>
                <a:gd name="adj2" fmla="val 16312791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FDEB14-8B95-4562-B555-E9D968B48E09}"/>
                </a:ext>
              </a:extLst>
            </p:cNvPr>
            <p:cNvSpPr txBox="1"/>
            <p:nvPr/>
          </p:nvSpPr>
          <p:spPr>
            <a:xfrm>
              <a:off x="6761683" y="3429000"/>
              <a:ext cx="24630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3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0F3D31-0F0B-4F35-8B12-DBD4570A8F64}"/>
                </a:ext>
              </a:extLst>
            </p:cNvPr>
            <p:cNvSpPr txBox="1"/>
            <p:nvPr/>
          </p:nvSpPr>
          <p:spPr>
            <a:xfrm rot="19570542">
              <a:off x="2696824" y="3363616"/>
              <a:ext cx="427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9.45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EE9650-F337-4EAB-BD20-4717D63DEBEC}"/>
                </a:ext>
              </a:extLst>
            </p:cNvPr>
            <p:cNvSpPr txBox="1"/>
            <p:nvPr/>
          </p:nvSpPr>
          <p:spPr>
            <a:xfrm rot="21427481">
              <a:off x="3520838" y="4322587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9.45 GeV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CC6412-45E7-44D9-B975-F1055E7CD2E8}"/>
                </a:ext>
              </a:extLst>
            </p:cNvPr>
            <p:cNvSpPr txBox="1"/>
            <p:nvPr/>
          </p:nvSpPr>
          <p:spPr>
            <a:xfrm rot="19516933">
              <a:off x="7055691" y="2508102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8.35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BB779C-413F-423E-85C2-A2F4E31A22ED}"/>
                </a:ext>
              </a:extLst>
            </p:cNvPr>
            <p:cNvSpPr txBox="1"/>
            <p:nvPr/>
          </p:nvSpPr>
          <p:spPr>
            <a:xfrm rot="21421844">
              <a:off x="3542254" y="4202319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7.25 GeV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C57795-7F3A-47B8-9BC2-B11EF99A9613}"/>
                </a:ext>
              </a:extLst>
            </p:cNvPr>
            <p:cNvSpPr txBox="1"/>
            <p:nvPr/>
          </p:nvSpPr>
          <p:spPr>
            <a:xfrm rot="19556328">
              <a:off x="2674941" y="3259032"/>
              <a:ext cx="427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7.25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C910B1-31F2-4AAF-BF25-E74C2227EDEF}"/>
                </a:ext>
              </a:extLst>
            </p:cNvPr>
            <p:cNvSpPr txBox="1"/>
            <p:nvPr/>
          </p:nvSpPr>
          <p:spPr>
            <a:xfrm rot="19969660">
              <a:off x="5329549" y="1666219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6.15 GeV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2DB60F-4188-43D5-BC33-B291A9250AB8}"/>
                </a:ext>
              </a:extLst>
            </p:cNvPr>
            <p:cNvSpPr txBox="1"/>
            <p:nvPr/>
          </p:nvSpPr>
          <p:spPr>
            <a:xfrm rot="19531731">
              <a:off x="2589777" y="3141206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5.05 GeV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F424AC-FBD7-43E9-A60F-8A463AD50635}"/>
                </a:ext>
              </a:extLst>
            </p:cNvPr>
            <p:cNvSpPr txBox="1"/>
            <p:nvPr/>
          </p:nvSpPr>
          <p:spPr>
            <a:xfrm rot="19969660">
              <a:off x="5285097" y="1419208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1.75 GeV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E87CF8-40A6-4338-98F0-624BF515B56A}"/>
                </a:ext>
              </a:extLst>
            </p:cNvPr>
            <p:cNvSpPr txBox="1"/>
            <p:nvPr/>
          </p:nvSpPr>
          <p:spPr>
            <a:xfrm rot="19384287">
              <a:off x="2544370" y="3031028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2.85 GeV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D9ADC9-11CC-44FB-A596-7E1164B878BB}"/>
                </a:ext>
              </a:extLst>
            </p:cNvPr>
            <p:cNvSpPr txBox="1"/>
            <p:nvPr/>
          </p:nvSpPr>
          <p:spPr>
            <a:xfrm rot="19516933">
              <a:off x="7050302" y="2402251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6.15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454E0A-30B5-4B8F-85FE-781D998D1264}"/>
                </a:ext>
              </a:extLst>
            </p:cNvPr>
            <p:cNvSpPr txBox="1"/>
            <p:nvPr/>
          </p:nvSpPr>
          <p:spPr>
            <a:xfrm rot="19977117">
              <a:off x="5327173" y="1538436"/>
              <a:ext cx="6523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3.95 GeV</a:t>
              </a:r>
              <a:r>
                <a:rPr lang="en-US" sz="600" b="1" dirty="0"/>
                <a:t>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7B1E40-8973-4291-A4D7-C0CF2B276109}"/>
                </a:ext>
              </a:extLst>
            </p:cNvPr>
            <p:cNvSpPr txBox="1"/>
            <p:nvPr/>
          </p:nvSpPr>
          <p:spPr>
            <a:xfrm rot="19516933">
              <a:off x="7068214" y="2261183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3.95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A3022F-085E-48A1-A066-6C2A56747B75}"/>
                </a:ext>
              </a:extLst>
            </p:cNvPr>
            <p:cNvSpPr txBox="1"/>
            <p:nvPr/>
          </p:nvSpPr>
          <p:spPr>
            <a:xfrm rot="19516933">
              <a:off x="7024734" y="2126692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1.75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6A86B7-AC2D-43E0-8924-2BB01EAC9C49}"/>
                </a:ext>
              </a:extLst>
            </p:cNvPr>
            <p:cNvSpPr txBox="1"/>
            <p:nvPr/>
          </p:nvSpPr>
          <p:spPr>
            <a:xfrm rot="19995851">
              <a:off x="5360072" y="1713290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8.35 GeV</a:t>
              </a:r>
              <a:r>
                <a:rPr lang="en-US" sz="600" b="1" dirty="0"/>
                <a:t>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93650F-A895-4682-9409-1C400FB85ED9}"/>
                </a:ext>
              </a:extLst>
            </p:cNvPr>
            <p:cNvSpPr txBox="1"/>
            <p:nvPr/>
          </p:nvSpPr>
          <p:spPr>
            <a:xfrm rot="21207834">
              <a:off x="3572554" y="3954132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2.85 GeV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CA3D322-C9B1-48C0-A2A6-08171AA58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170" y="3899521"/>
              <a:ext cx="1150589" cy="30457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7D1D18C-E5DA-4B1F-B9CE-55F43532DD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6009" y="2202248"/>
              <a:ext cx="180782" cy="146771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CA3885D-5197-4163-B1DF-7E7D693EC149}"/>
                </a:ext>
              </a:extLst>
            </p:cNvPr>
            <p:cNvCxnSpPr>
              <a:cxnSpLocks/>
            </p:cNvCxnSpPr>
            <p:nvPr/>
          </p:nvCxnSpPr>
          <p:spPr>
            <a:xfrm>
              <a:off x="3059443" y="3596985"/>
              <a:ext cx="1610611" cy="65275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9F274A2-2736-4598-921B-8328522409B6}"/>
                </a:ext>
              </a:extLst>
            </p:cNvPr>
            <p:cNvSpPr txBox="1"/>
            <p:nvPr/>
          </p:nvSpPr>
          <p:spPr>
            <a:xfrm rot="17807557">
              <a:off x="5831741" y="1035591"/>
              <a:ext cx="5497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accent5">
                      <a:lumMod val="75000"/>
                    </a:schemeClr>
                  </a:solidFill>
                </a:rPr>
                <a:t>12 GeV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E34E8F-4E16-46E2-9BC5-3CC67BEF3626}"/>
                </a:ext>
              </a:extLst>
            </p:cNvPr>
            <p:cNvSpPr txBox="1"/>
            <p:nvPr/>
          </p:nvSpPr>
          <p:spPr>
            <a:xfrm rot="21384846">
              <a:off x="3542330" y="4082334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5.05 GeV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A5119A5-0DA5-431C-A98A-F05621DD11CC}"/>
                </a:ext>
              </a:extLst>
            </p:cNvPr>
            <p:cNvSpPr txBox="1"/>
            <p:nvPr/>
          </p:nvSpPr>
          <p:spPr>
            <a:xfrm rot="940730">
              <a:off x="2641234" y="4544066"/>
              <a:ext cx="98787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>
                      <a:lumMod val="75000"/>
                    </a:schemeClr>
                  </a:solidFill>
                </a:rPr>
                <a:t>WEST FFA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B64AB3-C945-4573-9DAD-B6BC3FC7DEC2}"/>
                </a:ext>
              </a:extLst>
            </p:cNvPr>
            <p:cNvSpPr txBox="1"/>
            <p:nvPr/>
          </p:nvSpPr>
          <p:spPr>
            <a:xfrm rot="909907">
              <a:off x="6388778" y="1831691"/>
              <a:ext cx="93444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>
                      <a:lumMod val="75000"/>
                    </a:schemeClr>
                  </a:solidFill>
                </a:rPr>
                <a:t>EAST FFA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027216-02C6-449C-BC6F-78F0EA97062F}"/>
                </a:ext>
              </a:extLst>
            </p:cNvPr>
            <p:cNvSpPr txBox="1"/>
            <p:nvPr/>
          </p:nvSpPr>
          <p:spPr>
            <a:xfrm rot="17807557">
              <a:off x="5952846" y="1118880"/>
              <a:ext cx="6801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00B050"/>
                  </a:solidFill>
                </a:rPr>
                <a:t>23.75 GeV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0161531-86BB-4431-8CEC-4CB68A4BED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524" y="3551182"/>
              <a:ext cx="141013" cy="82296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B182D00-2015-41B8-864C-F858999D0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3674" y="3473268"/>
              <a:ext cx="265176" cy="73152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F22ACE2-4897-4480-ACD1-3FAD9E3BFE1A}"/>
                </a:ext>
              </a:extLst>
            </p:cNvPr>
            <p:cNvSpPr txBox="1"/>
            <p:nvPr/>
          </p:nvSpPr>
          <p:spPr>
            <a:xfrm rot="19872930">
              <a:off x="2661694" y="3687167"/>
              <a:ext cx="5347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rgbClr val="FF0000"/>
                  </a:solidFill>
                </a:rPr>
                <a:t>0.650</a:t>
              </a: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AD8B3816-97C5-47F0-9DB9-38BB3F7A2467}"/>
                </a:ext>
              </a:extLst>
            </p:cNvPr>
            <p:cNvSpPr/>
            <p:nvPr/>
          </p:nvSpPr>
          <p:spPr>
            <a:xfrm rot="10800000">
              <a:off x="2609824" y="3460362"/>
              <a:ext cx="1924076" cy="1159551"/>
            </a:xfrm>
            <a:prstGeom prst="arc">
              <a:avLst>
                <a:gd name="adj1" fmla="val 20073594"/>
                <a:gd name="adj2" fmla="val 1859722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A20BA11F-C52E-4CF3-B5E5-EEFCA0CDA250}"/>
                </a:ext>
              </a:extLst>
            </p:cNvPr>
            <p:cNvSpPr/>
            <p:nvPr/>
          </p:nvSpPr>
          <p:spPr>
            <a:xfrm rot="10800000">
              <a:off x="2580452" y="3532037"/>
              <a:ext cx="1953448" cy="1045789"/>
            </a:xfrm>
            <a:prstGeom prst="arc">
              <a:avLst>
                <a:gd name="adj1" fmla="val 15693732"/>
                <a:gd name="adj2" fmla="val 20106172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48D52C6-FA45-4A22-ADB3-2248A95089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9832" y="4086207"/>
              <a:ext cx="193816" cy="75560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2D01B4F4-E020-420A-859E-B1053B4DA02F}"/>
                </a:ext>
              </a:extLst>
            </p:cNvPr>
            <p:cNvSpPr/>
            <p:nvPr/>
          </p:nvSpPr>
          <p:spPr>
            <a:xfrm>
              <a:off x="5512042" y="1834962"/>
              <a:ext cx="2083856" cy="1076432"/>
            </a:xfrm>
            <a:prstGeom prst="arc">
              <a:avLst>
                <a:gd name="adj1" fmla="val 12524223"/>
                <a:gd name="adj2" fmla="val 16710204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08F53BB0-9392-491D-9434-47870908F5AC}"/>
                </a:ext>
              </a:extLst>
            </p:cNvPr>
            <p:cNvSpPr/>
            <p:nvPr/>
          </p:nvSpPr>
          <p:spPr>
            <a:xfrm>
              <a:off x="5836729" y="1813753"/>
              <a:ext cx="1710246" cy="1151334"/>
            </a:xfrm>
            <a:prstGeom prst="arc">
              <a:avLst>
                <a:gd name="adj1" fmla="val 20143483"/>
                <a:gd name="adj2" fmla="val 2426300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381DD8-096C-416B-B047-628DED426B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1932" y="2834798"/>
              <a:ext cx="311003" cy="189244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C0E38067-3CAA-4933-BF93-CBA7A7FFBF69}"/>
                </a:ext>
              </a:extLst>
            </p:cNvPr>
            <p:cNvSpPr/>
            <p:nvPr/>
          </p:nvSpPr>
          <p:spPr>
            <a:xfrm rot="9739741">
              <a:off x="1780484" y="2439910"/>
              <a:ext cx="3815282" cy="2166121"/>
            </a:xfrm>
            <a:prstGeom prst="arc">
              <a:avLst>
                <a:gd name="adj1" fmla="val 13623716"/>
                <a:gd name="adj2" fmla="val 14797441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2F62F17-310B-4B08-8C4B-A6CD85824C50}"/>
                </a:ext>
              </a:extLst>
            </p:cNvPr>
            <p:cNvSpPr txBox="1"/>
            <p:nvPr/>
          </p:nvSpPr>
          <p:spPr>
            <a:xfrm rot="20759359">
              <a:off x="2996201" y="3800536"/>
              <a:ext cx="67368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2060"/>
                  </a:solidFill>
                </a:rPr>
                <a:t>80.6 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725FA2E-7FE6-4664-B4C2-8DF48DBD5E52}"/>
                </a:ext>
              </a:extLst>
            </p:cNvPr>
            <p:cNvSpPr txBox="1"/>
            <p:nvPr/>
          </p:nvSpPr>
          <p:spPr>
            <a:xfrm rot="21167703">
              <a:off x="5752191" y="2009860"/>
              <a:ext cx="67368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2060"/>
                  </a:solidFill>
                </a:rPr>
                <a:t>80.6 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BC0D6E9-0751-428B-9E1C-2D6823CB71CB}"/>
                </a:ext>
              </a:extLst>
            </p:cNvPr>
            <p:cNvSpPr txBox="1"/>
            <p:nvPr/>
          </p:nvSpPr>
          <p:spPr>
            <a:xfrm>
              <a:off x="-329372" y="990911"/>
              <a:ext cx="317035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2060"/>
                  </a:solidFill>
                </a:rPr>
                <a:t>4 existing lines + 6 FFA turns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99BF9D5-5715-4733-BC88-A6E7FC719E97}"/>
              </a:ext>
            </a:extLst>
          </p:cNvPr>
          <p:cNvSpPr txBox="1"/>
          <p:nvPr/>
        </p:nvSpPr>
        <p:spPr>
          <a:xfrm rot="19872155">
            <a:off x="8598616" y="3453956"/>
            <a:ext cx="6848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1.75 GeV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F5DAA7B-D03D-4631-AC98-FFDF33ABD8AA}"/>
              </a:ext>
            </a:extLst>
          </p:cNvPr>
          <p:cNvSpPr txBox="1"/>
          <p:nvPr/>
        </p:nvSpPr>
        <p:spPr>
          <a:xfrm rot="19877426">
            <a:off x="7180483" y="4231817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22.65 GeV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C54CA62-1440-4420-8A5A-65BB096428A0}"/>
              </a:ext>
            </a:extLst>
          </p:cNvPr>
          <p:cNvCxnSpPr>
            <a:cxnSpLocks/>
          </p:cNvCxnSpPr>
          <p:nvPr/>
        </p:nvCxnSpPr>
        <p:spPr>
          <a:xfrm flipV="1">
            <a:off x="7420051" y="3504709"/>
            <a:ext cx="1423118" cy="794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AB99306-7424-4E7D-ABF1-BEC9787780DF}"/>
              </a:ext>
            </a:extLst>
          </p:cNvPr>
          <p:cNvCxnSpPr>
            <a:cxnSpLocks noChangeAspect="1"/>
          </p:cNvCxnSpPr>
          <p:nvPr/>
        </p:nvCxnSpPr>
        <p:spPr>
          <a:xfrm>
            <a:off x="6840464" y="4066437"/>
            <a:ext cx="617220" cy="2501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820B74C-849D-4BE4-A962-1979FC1261B7}"/>
              </a:ext>
            </a:extLst>
          </p:cNvPr>
          <p:cNvCxnSpPr>
            <a:cxnSpLocks noChangeAspect="1"/>
          </p:cNvCxnSpPr>
          <p:nvPr/>
        </p:nvCxnSpPr>
        <p:spPr>
          <a:xfrm>
            <a:off x="8251301" y="3266923"/>
            <a:ext cx="617220" cy="2501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36C2953-88CA-488B-8AD5-D65BC3D6686E}"/>
              </a:ext>
            </a:extLst>
          </p:cNvPr>
          <p:cNvCxnSpPr>
            <a:cxnSpLocks/>
          </p:cNvCxnSpPr>
          <p:nvPr/>
        </p:nvCxnSpPr>
        <p:spPr>
          <a:xfrm flipV="1">
            <a:off x="4985929" y="2537863"/>
            <a:ext cx="1423118" cy="794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D15EE7-B8D4-49ED-96E2-E7322D76D4DF}"/>
              </a:ext>
            </a:extLst>
          </p:cNvPr>
          <p:cNvCxnSpPr>
            <a:cxnSpLocks noChangeAspect="1"/>
          </p:cNvCxnSpPr>
          <p:nvPr/>
        </p:nvCxnSpPr>
        <p:spPr>
          <a:xfrm>
            <a:off x="6305217" y="2499774"/>
            <a:ext cx="676862" cy="27432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D03CD4B-9296-4993-B2DB-FDA1E824652A}"/>
              </a:ext>
            </a:extLst>
          </p:cNvPr>
          <p:cNvCxnSpPr>
            <a:cxnSpLocks noChangeAspect="1"/>
          </p:cNvCxnSpPr>
          <p:nvPr/>
        </p:nvCxnSpPr>
        <p:spPr>
          <a:xfrm>
            <a:off x="4966031" y="3323919"/>
            <a:ext cx="617220" cy="2501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4204A1E-C28A-497F-86A5-C3EBF6701E02}"/>
              </a:ext>
            </a:extLst>
          </p:cNvPr>
          <p:cNvSpPr txBox="1"/>
          <p:nvPr/>
        </p:nvSpPr>
        <p:spPr>
          <a:xfrm rot="19877426">
            <a:off x="5928319" y="2295688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23.75 GeV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17220E-1D06-4505-9C85-D94CD0B74E8B}"/>
              </a:ext>
            </a:extLst>
          </p:cNvPr>
          <p:cNvSpPr txBox="1"/>
          <p:nvPr/>
        </p:nvSpPr>
        <p:spPr>
          <a:xfrm rot="19877426">
            <a:off x="4524642" y="3096834"/>
            <a:ext cx="6848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0.65 GeV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A82ADF7-92A1-44AF-AE39-9206F47FB64B}"/>
              </a:ext>
            </a:extLst>
          </p:cNvPr>
          <p:cNvSpPr txBox="1"/>
          <p:nvPr/>
        </p:nvSpPr>
        <p:spPr>
          <a:xfrm rot="19840291">
            <a:off x="4858531" y="2543150"/>
            <a:ext cx="1103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Energy range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D9C21EB-0693-41E9-AE6E-A00B5D481EED}"/>
              </a:ext>
            </a:extLst>
          </p:cNvPr>
          <p:cNvSpPr txBox="1"/>
          <p:nvPr/>
        </p:nvSpPr>
        <p:spPr>
          <a:xfrm rot="19840291">
            <a:off x="7849990" y="3948500"/>
            <a:ext cx="1103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Energy range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9D76B2-6016-4C6F-B4F3-21227B40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886" y="1089906"/>
            <a:ext cx="8626431" cy="363898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rgbClr val="002060"/>
                </a:solidFill>
              </a:rPr>
              <a:t>CEBAF Energy Upgrade 10.55 →</a:t>
            </a:r>
            <a:r>
              <a:rPr lang="en-US" sz="2400" b="0" dirty="0">
                <a:solidFill>
                  <a:srgbClr val="002060"/>
                </a:solidFill>
                <a:sym typeface="Wingdings" pitchFamily="2" charset="2"/>
              </a:rPr>
              <a:t> 23.75 GeV</a:t>
            </a:r>
            <a:endParaRPr lang="en-US" sz="2400" b="0" dirty="0">
              <a:solidFill>
                <a:srgbClr val="002060"/>
              </a:solidFill>
            </a:endParaRPr>
          </a:p>
        </p:txBody>
      </p:sp>
      <p:sp>
        <p:nvSpPr>
          <p:cNvPr id="71" name="Slide Number Placeholder 4">
            <a:extLst>
              <a:ext uri="{FF2B5EF4-FFF2-40B4-BE49-F238E27FC236}">
                <a16:creationId xmlns:a16="http://schemas.microsoft.com/office/drawing/2014/main" id="{EF23C64C-DDB1-480F-A033-F96BD568D792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200"/>
              <a:pPr/>
              <a:t>18</a:t>
            </a:fld>
            <a:endParaRPr lang="en-US" sz="1200" dirty="0"/>
          </a:p>
        </p:txBody>
      </p:sp>
      <p:sp>
        <p:nvSpPr>
          <p:cNvPr id="72" name="Footer Placeholder 3">
            <a:extLst>
              <a:ext uri="{FF2B5EF4-FFF2-40B4-BE49-F238E27FC236}">
                <a16:creationId xmlns:a16="http://schemas.microsoft.com/office/drawing/2014/main" id="{8C3BF071-8602-46C9-8E92-82A8BB6C3683}"/>
              </a:ext>
            </a:extLst>
          </p:cNvPr>
          <p:cNvSpPr txBox="1">
            <a:spLocks/>
          </p:cNvSpPr>
          <p:nvPr/>
        </p:nvSpPr>
        <p:spPr>
          <a:xfrm>
            <a:off x="1665507" y="6482195"/>
            <a:ext cx="2938416" cy="2334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22 GeV CEBAF FFA Energy Upgrade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2846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892" y="193266"/>
            <a:ext cx="8916161" cy="365618"/>
          </a:xfrm>
        </p:spPr>
        <p:txBody>
          <a:bodyPr>
            <a:noAutofit/>
          </a:bodyPr>
          <a:lstStyle/>
          <a:p>
            <a:r>
              <a:rPr lang="en-US" sz="2800" dirty="0"/>
              <a:t>FFA Arc Error Sensitivity Studies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FC45E-2A59-4A92-AB7D-4391CA465925}"/>
              </a:ext>
            </a:extLst>
          </p:cNvPr>
          <p:cNvSpPr txBox="1"/>
          <p:nvPr/>
        </p:nvSpPr>
        <p:spPr>
          <a:xfrm>
            <a:off x="196026" y="947047"/>
            <a:ext cx="5347504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Machine Errors </a:t>
            </a:r>
            <a:r>
              <a:rPr lang="en-US" sz="2000" dirty="0">
                <a:solidFill>
                  <a:srgbClr val="002060"/>
                </a:solidFill>
              </a:rPr>
              <a:t>(misalignments and field errors)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Error studies, diagnostics, correction schemes</a:t>
            </a:r>
          </a:p>
          <a:p>
            <a:endParaRPr lang="en-US" sz="1350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F2F955-A5FC-48E2-A45C-B606D50B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981" y="746556"/>
            <a:ext cx="4792416" cy="5135216"/>
          </a:xfrm>
          <a:prstGeom prst="rect">
            <a:avLst/>
          </a:prstGeom>
        </p:spPr>
      </p:pic>
      <p:sp>
        <p:nvSpPr>
          <p:cNvPr id="97" name="Slide Number Placeholder 4">
            <a:extLst>
              <a:ext uri="{FF2B5EF4-FFF2-40B4-BE49-F238E27FC236}">
                <a16:creationId xmlns:a16="http://schemas.microsoft.com/office/drawing/2014/main" id="{640719C5-60B8-449F-8079-ECACEDD2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689AF51C-DE9F-4B27-984C-E442DB0A8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1" t="3252" r="43766" b="52028"/>
          <a:stretch/>
        </p:blipFill>
        <p:spPr>
          <a:xfrm>
            <a:off x="3906576" y="1990702"/>
            <a:ext cx="2696797" cy="4178185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6EBAF52D-A484-4D3B-96DD-D8B9080224B5}"/>
              </a:ext>
            </a:extLst>
          </p:cNvPr>
          <p:cNvSpPr txBox="1"/>
          <p:nvPr/>
        </p:nvSpPr>
        <p:spPr>
          <a:xfrm>
            <a:off x="392858" y="2114804"/>
            <a:ext cx="3513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6-pass Orbit Excursions in FFA Arcs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9368AE8-2987-4AB9-89C2-1AB7E14D927D}"/>
              </a:ext>
            </a:extLst>
          </p:cNvPr>
          <p:cNvSpPr txBox="1"/>
          <p:nvPr/>
        </p:nvSpPr>
        <p:spPr>
          <a:xfrm>
            <a:off x="2869778" y="6235522"/>
            <a:ext cx="4017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    12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9308D8-C2FB-4011-8226-F4959FC6BF79}"/>
              </a:ext>
            </a:extLst>
          </p:cNvPr>
          <p:cNvGrpSpPr/>
          <p:nvPr/>
        </p:nvGrpSpPr>
        <p:grpSpPr>
          <a:xfrm>
            <a:off x="120233" y="2813195"/>
            <a:ext cx="3689767" cy="3068577"/>
            <a:chOff x="492923" y="2280302"/>
            <a:chExt cx="2782007" cy="2200458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2C0E3C70-E033-41A0-B14E-F69E3B627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61" b="2392"/>
            <a:stretch/>
          </p:blipFill>
          <p:spPr>
            <a:xfrm>
              <a:off x="1067952" y="2280302"/>
              <a:ext cx="2073166" cy="2093807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CA627F5-6170-4467-9BB7-CE954B64E54C}"/>
                </a:ext>
              </a:extLst>
            </p:cNvPr>
            <p:cNvSpPr txBox="1"/>
            <p:nvPr/>
          </p:nvSpPr>
          <p:spPr>
            <a:xfrm rot="16200000">
              <a:off x="-153407" y="3173317"/>
              <a:ext cx="160043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Orbit Excursion (m)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5EA9EDF-AD1B-4425-9970-2556ED42D93E}"/>
                </a:ext>
              </a:extLst>
            </p:cNvPr>
            <p:cNvSpPr txBox="1"/>
            <p:nvPr/>
          </p:nvSpPr>
          <p:spPr>
            <a:xfrm>
              <a:off x="717773" y="2420170"/>
              <a:ext cx="488468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0.016</a:t>
              </a:r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 </a:t>
              </a:r>
            </a:p>
            <a:p>
              <a:pPr algn="ctr"/>
              <a:br>
                <a:rPr lang="en-US" sz="900" dirty="0"/>
              </a:br>
              <a:endParaRPr lang="en-US" sz="900" dirty="0"/>
            </a:p>
            <a:p>
              <a:pPr algn="ctr"/>
              <a:r>
                <a:rPr lang="en-US" sz="900" dirty="0"/>
                <a:t>0</a:t>
              </a:r>
            </a:p>
            <a:p>
              <a:pPr algn="ctr"/>
              <a:br>
                <a:rPr lang="en-US" sz="900" dirty="0"/>
              </a:br>
              <a:endParaRPr lang="en-US" sz="900" dirty="0"/>
            </a:p>
            <a:p>
              <a:pPr algn="ctr"/>
              <a:r>
                <a:rPr lang="en-US" sz="900" dirty="0"/>
                <a:t> </a:t>
              </a:r>
            </a:p>
            <a:p>
              <a:pPr algn="ctr"/>
              <a:endParaRPr lang="en-US" sz="900" dirty="0"/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-0.016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3E2FC37-58A5-42B7-AAF2-38D8637E95C2}"/>
                </a:ext>
              </a:extLst>
            </p:cNvPr>
            <p:cNvSpPr txBox="1"/>
            <p:nvPr/>
          </p:nvSpPr>
          <p:spPr>
            <a:xfrm>
              <a:off x="950015" y="4020342"/>
              <a:ext cx="4017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/>
                <a:t>    0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19DB133-438B-4F07-BAA5-E5D07998BB21}"/>
                </a:ext>
              </a:extLst>
            </p:cNvPr>
            <p:cNvSpPr txBox="1"/>
            <p:nvPr/>
          </p:nvSpPr>
          <p:spPr>
            <a:xfrm>
              <a:off x="2873200" y="4041395"/>
              <a:ext cx="4017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    12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93FDC0B-C129-426C-A631-92F6C43A96E7}"/>
                </a:ext>
              </a:extLst>
            </p:cNvPr>
            <p:cNvSpPr/>
            <p:nvPr/>
          </p:nvSpPr>
          <p:spPr>
            <a:xfrm>
              <a:off x="2104533" y="4282245"/>
              <a:ext cx="168357" cy="91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270EFDC-2DDC-4417-A3B4-EC5C3DB19C7F}"/>
                </a:ext>
              </a:extLst>
            </p:cNvPr>
            <p:cNvSpPr txBox="1"/>
            <p:nvPr/>
          </p:nvSpPr>
          <p:spPr>
            <a:xfrm>
              <a:off x="1828963" y="4172983"/>
              <a:ext cx="5511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 (m)</a:t>
              </a:r>
            </a:p>
          </p:txBody>
        </p:sp>
      </p:grp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9F437A8-DFD8-4F11-B4DA-82B6A4F0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6AC352-CA77-4029-8643-588F0736D6DA}"/>
              </a:ext>
            </a:extLst>
          </p:cNvPr>
          <p:cNvSpPr/>
          <p:nvPr/>
        </p:nvSpPr>
        <p:spPr>
          <a:xfrm>
            <a:off x="7337496" y="5835594"/>
            <a:ext cx="4607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Survey (positioning) errors were taken from a normal distribution but capped at a misalignment magnitude of 0.1 mm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Field and gradient errors were capped at 1% of the intended field.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40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77" y="192933"/>
            <a:ext cx="8488414" cy="365618"/>
          </a:xfrm>
        </p:spPr>
        <p:txBody>
          <a:bodyPr>
            <a:noAutofit/>
          </a:bodyPr>
          <a:lstStyle/>
          <a:p>
            <a:r>
              <a:rPr lang="en-US" sz="2800" dirty="0"/>
              <a:t>Non Scaling FFA Arc </a:t>
            </a:r>
            <a:r>
              <a:rPr lang="en-US" sz="2800" dirty="0">
                <a:latin typeface="Symbol" panose="05050102010706020507" pitchFamily="18" charset="2"/>
              </a:rPr>
              <a:t>-</a:t>
            </a:r>
            <a:r>
              <a:rPr lang="en-US" sz="2800" dirty="0"/>
              <a:t> Compact FODO Cell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EA41A7F-B059-497C-A032-7FC23B45EA30}"/>
              </a:ext>
            </a:extLst>
          </p:cNvPr>
          <p:cNvSpPr txBox="1">
            <a:spLocks/>
          </p:cNvSpPr>
          <p:nvPr/>
        </p:nvSpPr>
        <p:spPr>
          <a:xfrm>
            <a:off x="6322137" y="1375065"/>
            <a:ext cx="5781725" cy="4696998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momentum acceptance FFA cell, configured with combined function magnets capable of transporting six beams with energies spanning a factor of two</a:t>
            </a: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 composed of 75 cells,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n-US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3.15 m</a:t>
            </a: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Closely spaced orbits for all six beams (~ 4 cm)</a:t>
            </a: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betas (~ a few m)</a:t>
            </a: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Extremally low dispersions (a few cm) - Virtue of combined function FFA magnets</a:t>
            </a:r>
          </a:p>
          <a:p>
            <a:pPr marL="0" indent="0"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buNone/>
              <a:defRPr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98075A17-45AF-46FC-9B61-F60D92FF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FD479-72D5-40D6-B1F1-2DAD7D29BBC0}"/>
              </a:ext>
            </a:extLst>
          </p:cNvPr>
          <p:cNvGrpSpPr/>
          <p:nvPr/>
        </p:nvGrpSpPr>
        <p:grpSpPr>
          <a:xfrm>
            <a:off x="80791" y="998376"/>
            <a:ext cx="6459968" cy="5337110"/>
            <a:chOff x="80791" y="1360103"/>
            <a:chExt cx="6206174" cy="459538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18F6528-0058-41C0-8B32-1F3EAB65424B}"/>
                </a:ext>
              </a:extLst>
            </p:cNvPr>
            <p:cNvGrpSpPr/>
            <p:nvPr/>
          </p:nvGrpSpPr>
          <p:grpSpPr>
            <a:xfrm>
              <a:off x="80791" y="1360103"/>
              <a:ext cx="4968287" cy="4595381"/>
              <a:chOff x="80791" y="1570111"/>
              <a:chExt cx="4968287" cy="459538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C5CCBE0-B3AF-4337-B23A-BFC3D7518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791" y="4514430"/>
                <a:ext cx="4960937" cy="165106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8A03D23-1A96-4A89-B76D-E9D5F4AFE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137" y="3042270"/>
                <a:ext cx="4960941" cy="1651063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F980CA5-E3E5-4595-B005-F32846D9A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36" y="1570111"/>
                <a:ext cx="4960942" cy="1651063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90C3887-D866-4BE0-B001-07201CF94231}"/>
                  </a:ext>
                </a:extLst>
              </p:cNvPr>
              <p:cNvSpPr/>
              <p:nvPr/>
            </p:nvSpPr>
            <p:spPr>
              <a:xfrm>
                <a:off x="1610139" y="1570111"/>
                <a:ext cx="1808922" cy="1789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65851AB-E2BE-482E-A22E-05CE623A5C7C}"/>
                </a:ext>
              </a:extLst>
            </p:cNvPr>
            <p:cNvSpPr txBox="1"/>
            <p:nvPr/>
          </p:nvSpPr>
          <p:spPr>
            <a:xfrm>
              <a:off x="4898540" y="1517995"/>
              <a:ext cx="60832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2060"/>
                  </a:solidFill>
                </a:rPr>
                <a:t>orbits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551A5DE-7978-4D8B-8CE7-CEA3882624EC}"/>
                </a:ext>
              </a:extLst>
            </p:cNvPr>
            <p:cNvSpPr txBox="1"/>
            <p:nvPr/>
          </p:nvSpPr>
          <p:spPr>
            <a:xfrm>
              <a:off x="4898540" y="2992108"/>
              <a:ext cx="97132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2060"/>
                  </a:solidFill>
                </a:rPr>
                <a:t>dispersions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D20262A-2569-45E9-BD90-52C7172D3251}"/>
                </a:ext>
              </a:extLst>
            </p:cNvPr>
            <p:cNvSpPr txBox="1"/>
            <p:nvPr/>
          </p:nvSpPr>
          <p:spPr>
            <a:xfrm>
              <a:off x="4898540" y="4552766"/>
              <a:ext cx="138842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2060"/>
                  </a:solidFill>
                </a:rPr>
                <a:t>beta functions</a:t>
              </a:r>
            </a:p>
          </p:txBody>
        </p:sp>
      </p:grpSp>
      <p:sp>
        <p:nvSpPr>
          <p:cNvPr id="45" name="Footer Placeholder 3">
            <a:extLst>
              <a:ext uri="{FF2B5EF4-FFF2-40B4-BE49-F238E27FC236}">
                <a16:creationId xmlns:a16="http://schemas.microsoft.com/office/drawing/2014/main" id="{3423255F-F406-4AA5-B42A-7CFC1CE2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471" y="6432797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07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016" y="860426"/>
            <a:ext cx="5303375" cy="365618"/>
          </a:xfrm>
        </p:spPr>
        <p:txBody>
          <a:bodyPr>
            <a:noAutofit/>
          </a:bodyPr>
          <a:lstStyle/>
          <a:p>
            <a:r>
              <a:rPr lang="en-US" sz="2000" b="0" dirty="0"/>
              <a:t>Panofsky Quad Window Corrector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4CE17-AAE8-4105-BC4C-FE942447A67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1" y="1497604"/>
            <a:ext cx="6211992" cy="437809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B3F47CB-4A0D-4F6A-8621-6650F099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4A168B0-9221-4515-88E4-A3E6DD472C10}"/>
              </a:ext>
            </a:extLst>
          </p:cNvPr>
          <p:cNvSpPr txBox="1">
            <a:spLocks noChangeArrowheads="1"/>
          </p:cNvSpPr>
          <p:nvPr/>
        </p:nvSpPr>
        <p:spPr>
          <a:xfrm>
            <a:off x="5635744" y="1322698"/>
            <a:ext cx="1235659" cy="281381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Arial"/>
                <a:cs typeface="Arial"/>
              </a:rPr>
              <a:t>Jay Benesch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0653BFD-9E9C-4B96-9C51-5B18ED7B6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075" y="1226044"/>
            <a:ext cx="3889514" cy="50365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Correction studies are underway (PhD Thesis project of Alex Coxe)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Stability of the beam dynamics not too demanding to error tolerances…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Currently under study…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00000"/>
            </a:pPr>
            <a:r>
              <a:rPr lang="en-US" sz="1800" dirty="0">
                <a:solidFill>
                  <a:srgbClr val="002060"/>
                </a:solidFill>
              </a:rPr>
              <a:t>Requirements for beam position and Twiss at the transition to the recombiner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00000"/>
            </a:pPr>
            <a:r>
              <a:rPr lang="en-US" sz="1800" dirty="0">
                <a:solidFill>
                  <a:srgbClr val="002060"/>
                </a:solidFill>
              </a:rPr>
              <a:t>Understanding of beam quality tolerances at the arc’s exit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9C1CDC-F0DA-4881-8031-823E321D6387}"/>
              </a:ext>
            </a:extLst>
          </p:cNvPr>
          <p:cNvSpPr txBox="1">
            <a:spLocks/>
          </p:cNvSpPr>
          <p:nvPr/>
        </p:nvSpPr>
        <p:spPr>
          <a:xfrm>
            <a:off x="411891" y="146920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</a:rPr>
              <a:t>Corrections and Error Resilience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A86B894-92AE-414B-93EA-C2D5FDB3E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398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117FE1-E387-4316-96AB-CEE26C24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4" y="161026"/>
            <a:ext cx="11827565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tx1"/>
                </a:solidFill>
              </a:rPr>
              <a:t>Distinguishing multi-pass beams - BPM multiplexing scheme at CEBAF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9A5C-DEED-4CAC-B90A-810F3C5690E5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22 GeV CEBAF FFA Energy Upgrade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6FB02-6117-43B9-AAEE-2E68FDE4D6C8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000" smtClean="0"/>
              <a:pPr/>
              <a:t>21</a:t>
            </a:fld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AFFECA-BDAE-4235-AC77-F903CA41E6ED}"/>
              </a:ext>
            </a:extLst>
          </p:cNvPr>
          <p:cNvSpPr/>
          <p:nvPr/>
        </p:nvSpPr>
        <p:spPr>
          <a:xfrm>
            <a:off x="2055663" y="2912296"/>
            <a:ext cx="8014136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Measuring distinct energy orbits in the FFA arcs by employing beam time structure to multiplex BPMs (currently used in our linacs - 5 beams). 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measure orbits for different linac passes we use ‘tune beam’ with the following time structure (repeating at 60 Hz):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250 micro sec of continuous beam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followed by a 100 micro sec gap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then 4 micro sec ‘trail’ of continuous beam.</a:t>
            </a:r>
          </a:p>
          <a:p>
            <a:pPr lvl="1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transit time around the machine is 4.2 micro sec, so appropriately gated electronics can distinguish, from which pass the 4 micro sec ‘trailing’ pulse is coming from. The same, or similar scheme could be extended to the FFA arcs.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8755C6-2D1B-45FD-A10E-0BCD16C2DFF5}"/>
              </a:ext>
            </a:extLst>
          </p:cNvPr>
          <p:cNvGrpSpPr/>
          <p:nvPr/>
        </p:nvGrpSpPr>
        <p:grpSpPr>
          <a:xfrm>
            <a:off x="2597436" y="5001980"/>
            <a:ext cx="7600883" cy="276999"/>
            <a:chOff x="1073435" y="4942346"/>
            <a:chExt cx="7600883" cy="2769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AA8968A-16A4-4F27-87BA-BE808202E40E}"/>
                </a:ext>
              </a:extLst>
            </p:cNvPr>
            <p:cNvGrpSpPr/>
            <p:nvPr/>
          </p:nvGrpSpPr>
          <p:grpSpPr>
            <a:xfrm>
              <a:off x="1073435" y="5068266"/>
              <a:ext cx="6739661" cy="69663"/>
              <a:chOff x="351253" y="5154791"/>
              <a:chExt cx="6739661" cy="6966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383FFF-5E67-4835-98F3-4AD811E31B32}"/>
                  </a:ext>
                </a:extLst>
              </p:cNvPr>
              <p:cNvGrpSpPr/>
              <p:nvPr/>
            </p:nvGrpSpPr>
            <p:grpSpPr>
              <a:xfrm>
                <a:off x="351253" y="5166880"/>
                <a:ext cx="1896384" cy="57574"/>
                <a:chOff x="1321279" y="1385829"/>
                <a:chExt cx="1896384" cy="57574"/>
              </a:xfrm>
            </p:grpSpPr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BF6408EC-F3CF-4D54-9FBA-DEB600BFAED2}"/>
                    </a:ext>
                  </a:extLst>
                </p:cNvPr>
                <p:cNvGrpSpPr/>
                <p:nvPr/>
              </p:nvGrpSpPr>
              <p:grpSpPr>
                <a:xfrm>
                  <a:off x="1321279" y="1385829"/>
                  <a:ext cx="948192" cy="57574"/>
                  <a:chOff x="1321279" y="1385829"/>
                  <a:chExt cx="948192" cy="57574"/>
                </a:xfrm>
              </p:grpSpPr>
              <p:grpSp>
                <p:nvGrpSpPr>
                  <p:cNvPr id="158" name="Group 157">
                    <a:extLst>
                      <a:ext uri="{FF2B5EF4-FFF2-40B4-BE49-F238E27FC236}">
                        <a16:creationId xmlns:a16="http://schemas.microsoft.com/office/drawing/2014/main" id="{F0791076-D84B-4E91-A8EF-9BF7D5EFDD5E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170" name="Group 169">
                      <a:extLst>
                        <a:ext uri="{FF2B5EF4-FFF2-40B4-BE49-F238E27FC236}">
                          <a16:creationId xmlns:a16="http://schemas.microsoft.com/office/drawing/2014/main" id="{E78D44FE-D766-4ED4-9C32-E10E3E53EF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76" name="Oval 175">
                        <a:extLst>
                          <a:ext uri="{FF2B5EF4-FFF2-40B4-BE49-F238E27FC236}">
                            <a16:creationId xmlns:a16="http://schemas.microsoft.com/office/drawing/2014/main" id="{1AA1FDB1-5398-4B33-B163-9918FC986C9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77" name="Oval 176">
                        <a:extLst>
                          <a:ext uri="{FF2B5EF4-FFF2-40B4-BE49-F238E27FC236}">
                            <a16:creationId xmlns:a16="http://schemas.microsoft.com/office/drawing/2014/main" id="{B12AB552-A225-49E9-8A27-FE0767EFD70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78" name="Oval 177">
                        <a:extLst>
                          <a:ext uri="{FF2B5EF4-FFF2-40B4-BE49-F238E27FC236}">
                            <a16:creationId xmlns:a16="http://schemas.microsoft.com/office/drawing/2014/main" id="{1249BA5D-4DE5-4128-A2B9-97A16204B7B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AC53447F-F49B-4CD8-BF97-EB2BFCAE060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171" name="Group 170">
                      <a:extLst>
                        <a:ext uri="{FF2B5EF4-FFF2-40B4-BE49-F238E27FC236}">
                          <a16:creationId xmlns:a16="http://schemas.microsoft.com/office/drawing/2014/main" id="{459F4ABC-BC21-4201-B0CA-F48E992E21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72" name="Oval 171">
                        <a:extLst>
                          <a:ext uri="{FF2B5EF4-FFF2-40B4-BE49-F238E27FC236}">
                            <a16:creationId xmlns:a16="http://schemas.microsoft.com/office/drawing/2014/main" id="{F4BEE5E1-5189-44C0-B1A7-4093C913AE9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73" name="Oval 172">
                        <a:extLst>
                          <a:ext uri="{FF2B5EF4-FFF2-40B4-BE49-F238E27FC236}">
                            <a16:creationId xmlns:a16="http://schemas.microsoft.com/office/drawing/2014/main" id="{5F4F218F-92A7-4B71-823D-8A239046640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74" name="Oval 173">
                        <a:extLst>
                          <a:ext uri="{FF2B5EF4-FFF2-40B4-BE49-F238E27FC236}">
                            <a16:creationId xmlns:a16="http://schemas.microsoft.com/office/drawing/2014/main" id="{ACDEAD03-FDD9-4CA9-94B4-FE42AC5464E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75" name="Oval 174">
                        <a:extLst>
                          <a:ext uri="{FF2B5EF4-FFF2-40B4-BE49-F238E27FC236}">
                            <a16:creationId xmlns:a16="http://schemas.microsoft.com/office/drawing/2014/main" id="{D996299E-85EF-4449-92C3-61E2EABD610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F30651B3-B102-45B0-8B43-93F1CFA9B86E}"/>
                      </a:ext>
                    </a:extLst>
                  </p:cNvPr>
                  <p:cNvGrpSpPr/>
                  <p:nvPr/>
                </p:nvGrpSpPr>
                <p:grpSpPr>
                  <a:xfrm>
                    <a:off x="1794367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160" name="Group 159">
                      <a:extLst>
                        <a:ext uri="{FF2B5EF4-FFF2-40B4-BE49-F238E27FC236}">
                          <a16:creationId xmlns:a16="http://schemas.microsoft.com/office/drawing/2014/main" id="{D597A620-9DAE-4DEE-9505-D0CF195E2D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66" name="Oval 165">
                        <a:extLst>
                          <a:ext uri="{FF2B5EF4-FFF2-40B4-BE49-F238E27FC236}">
                            <a16:creationId xmlns:a16="http://schemas.microsoft.com/office/drawing/2014/main" id="{9217F41E-B431-4EDD-98D5-C6FD477DDAC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67" name="Oval 166">
                        <a:extLst>
                          <a:ext uri="{FF2B5EF4-FFF2-40B4-BE49-F238E27FC236}">
                            <a16:creationId xmlns:a16="http://schemas.microsoft.com/office/drawing/2014/main" id="{7575E2A6-D807-472D-B256-69435A3FB0C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68" name="Oval 167">
                        <a:extLst>
                          <a:ext uri="{FF2B5EF4-FFF2-40B4-BE49-F238E27FC236}">
                            <a16:creationId xmlns:a16="http://schemas.microsoft.com/office/drawing/2014/main" id="{3542983A-5B2C-4138-90DB-2F7E0C136F6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69" name="Oval 168">
                        <a:extLst>
                          <a:ext uri="{FF2B5EF4-FFF2-40B4-BE49-F238E27FC236}">
                            <a16:creationId xmlns:a16="http://schemas.microsoft.com/office/drawing/2014/main" id="{73F4C6BF-3AFC-4DEB-8714-A2AD3F1C4D0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161" name="Group 160">
                      <a:extLst>
                        <a:ext uri="{FF2B5EF4-FFF2-40B4-BE49-F238E27FC236}">
                          <a16:creationId xmlns:a16="http://schemas.microsoft.com/office/drawing/2014/main" id="{7635B691-A3F9-4AA3-B0D0-2224BF5B78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62" name="Oval 161">
                        <a:extLst>
                          <a:ext uri="{FF2B5EF4-FFF2-40B4-BE49-F238E27FC236}">
                            <a16:creationId xmlns:a16="http://schemas.microsoft.com/office/drawing/2014/main" id="{A18AA797-971F-43BF-9FD2-54C3B696D88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63" name="Oval 162">
                        <a:extLst>
                          <a:ext uri="{FF2B5EF4-FFF2-40B4-BE49-F238E27FC236}">
                            <a16:creationId xmlns:a16="http://schemas.microsoft.com/office/drawing/2014/main" id="{DFB2913E-7BE3-4B95-9A05-757A4BACED5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64" name="Oval 163">
                        <a:extLst>
                          <a:ext uri="{FF2B5EF4-FFF2-40B4-BE49-F238E27FC236}">
                            <a16:creationId xmlns:a16="http://schemas.microsoft.com/office/drawing/2014/main" id="{045F715C-C90B-453D-A62D-957A7B58911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65" name="Oval 164">
                        <a:extLst>
                          <a:ext uri="{FF2B5EF4-FFF2-40B4-BE49-F238E27FC236}">
                            <a16:creationId xmlns:a16="http://schemas.microsoft.com/office/drawing/2014/main" id="{64FC6EFE-13A7-4D2A-B361-309B8549C13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2027BC42-0B70-424B-96BD-5C5D5AEDF660}"/>
                    </a:ext>
                  </a:extLst>
                </p:cNvPr>
                <p:cNvGrpSpPr/>
                <p:nvPr/>
              </p:nvGrpSpPr>
              <p:grpSpPr>
                <a:xfrm>
                  <a:off x="2269471" y="1385829"/>
                  <a:ext cx="948192" cy="57574"/>
                  <a:chOff x="1321279" y="1385829"/>
                  <a:chExt cx="948192" cy="57574"/>
                </a:xfrm>
              </p:grpSpPr>
              <p:grpSp>
                <p:nvGrpSpPr>
                  <p:cNvPr id="136" name="Group 135">
                    <a:extLst>
                      <a:ext uri="{FF2B5EF4-FFF2-40B4-BE49-F238E27FC236}">
                        <a16:creationId xmlns:a16="http://schemas.microsoft.com/office/drawing/2014/main" id="{1BA3F0AA-DE52-461B-991C-8D7DB9E0A115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148" name="Group 147">
                      <a:extLst>
                        <a:ext uri="{FF2B5EF4-FFF2-40B4-BE49-F238E27FC236}">
                          <a16:creationId xmlns:a16="http://schemas.microsoft.com/office/drawing/2014/main" id="{95D65961-9292-4300-954A-84A8A8F121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54" name="Oval 153">
                        <a:extLst>
                          <a:ext uri="{FF2B5EF4-FFF2-40B4-BE49-F238E27FC236}">
                            <a16:creationId xmlns:a16="http://schemas.microsoft.com/office/drawing/2014/main" id="{312199AF-4457-4241-A864-93CA2D5513E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55" name="Oval 154">
                        <a:extLst>
                          <a:ext uri="{FF2B5EF4-FFF2-40B4-BE49-F238E27FC236}">
                            <a16:creationId xmlns:a16="http://schemas.microsoft.com/office/drawing/2014/main" id="{744F7DB8-9DFC-4F8B-864C-D669AB78C98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56" name="Oval 155">
                        <a:extLst>
                          <a:ext uri="{FF2B5EF4-FFF2-40B4-BE49-F238E27FC236}">
                            <a16:creationId xmlns:a16="http://schemas.microsoft.com/office/drawing/2014/main" id="{CF0CAB98-7B42-43CF-8E5F-F8F47261F1F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57" name="Oval 156">
                        <a:extLst>
                          <a:ext uri="{FF2B5EF4-FFF2-40B4-BE49-F238E27FC236}">
                            <a16:creationId xmlns:a16="http://schemas.microsoft.com/office/drawing/2014/main" id="{2B523029-8318-419B-B45B-A25B5D3FF7F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149" name="Group 148">
                      <a:extLst>
                        <a:ext uri="{FF2B5EF4-FFF2-40B4-BE49-F238E27FC236}">
                          <a16:creationId xmlns:a16="http://schemas.microsoft.com/office/drawing/2014/main" id="{F8F76E75-BE2E-4835-92F4-ECC2EDD9CD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50" name="Oval 149">
                        <a:extLst>
                          <a:ext uri="{FF2B5EF4-FFF2-40B4-BE49-F238E27FC236}">
                            <a16:creationId xmlns:a16="http://schemas.microsoft.com/office/drawing/2014/main" id="{3CF11BE3-8BA6-4B49-99F6-A82599710FF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51" name="Oval 150">
                        <a:extLst>
                          <a:ext uri="{FF2B5EF4-FFF2-40B4-BE49-F238E27FC236}">
                            <a16:creationId xmlns:a16="http://schemas.microsoft.com/office/drawing/2014/main" id="{516E5A9A-65C7-4901-BDD6-3F2D0D3402E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52" name="Oval 151">
                        <a:extLst>
                          <a:ext uri="{FF2B5EF4-FFF2-40B4-BE49-F238E27FC236}">
                            <a16:creationId xmlns:a16="http://schemas.microsoft.com/office/drawing/2014/main" id="{433CFD8A-641B-4B72-B3A1-B017661AEFA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53" name="Oval 152">
                        <a:extLst>
                          <a:ext uri="{FF2B5EF4-FFF2-40B4-BE49-F238E27FC236}">
                            <a16:creationId xmlns:a16="http://schemas.microsoft.com/office/drawing/2014/main" id="{0F13D96A-BDB8-4428-BC02-0F274408ECC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  <p:grpSp>
                <p:nvGrpSpPr>
                  <p:cNvPr id="137" name="Group 136">
                    <a:extLst>
                      <a:ext uri="{FF2B5EF4-FFF2-40B4-BE49-F238E27FC236}">
                        <a16:creationId xmlns:a16="http://schemas.microsoft.com/office/drawing/2014/main" id="{969DA623-1E1C-4F3E-BD0B-1CE8941AB925}"/>
                      </a:ext>
                    </a:extLst>
                  </p:cNvPr>
                  <p:cNvGrpSpPr/>
                  <p:nvPr/>
                </p:nvGrpSpPr>
                <p:grpSpPr>
                  <a:xfrm>
                    <a:off x="1794367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138" name="Group 137">
                      <a:extLst>
                        <a:ext uri="{FF2B5EF4-FFF2-40B4-BE49-F238E27FC236}">
                          <a16:creationId xmlns:a16="http://schemas.microsoft.com/office/drawing/2014/main" id="{8DEE6B52-D5FE-416A-BB26-98DAA0F969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44" name="Oval 143">
                        <a:extLst>
                          <a:ext uri="{FF2B5EF4-FFF2-40B4-BE49-F238E27FC236}">
                            <a16:creationId xmlns:a16="http://schemas.microsoft.com/office/drawing/2014/main" id="{3A395A90-35B9-4EA2-8317-6CE50A1A2D9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45" name="Oval 144">
                        <a:extLst>
                          <a:ext uri="{FF2B5EF4-FFF2-40B4-BE49-F238E27FC236}">
                            <a16:creationId xmlns:a16="http://schemas.microsoft.com/office/drawing/2014/main" id="{F0D5D8D1-3719-4471-8DDC-DB5670D9B1E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46" name="Oval 145">
                        <a:extLst>
                          <a:ext uri="{FF2B5EF4-FFF2-40B4-BE49-F238E27FC236}">
                            <a16:creationId xmlns:a16="http://schemas.microsoft.com/office/drawing/2014/main" id="{4375B71D-6529-4A0B-AC1F-41353A0BDA1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47" name="Oval 146">
                        <a:extLst>
                          <a:ext uri="{FF2B5EF4-FFF2-40B4-BE49-F238E27FC236}">
                            <a16:creationId xmlns:a16="http://schemas.microsoft.com/office/drawing/2014/main" id="{827413CA-7B1B-4508-AC59-F9E84599CF1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139" name="Group 138">
                      <a:extLst>
                        <a:ext uri="{FF2B5EF4-FFF2-40B4-BE49-F238E27FC236}">
                          <a16:creationId xmlns:a16="http://schemas.microsoft.com/office/drawing/2014/main" id="{BD0E8595-6161-4934-BB18-E27718318A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40" name="Oval 139">
                        <a:extLst>
                          <a:ext uri="{FF2B5EF4-FFF2-40B4-BE49-F238E27FC236}">
                            <a16:creationId xmlns:a16="http://schemas.microsoft.com/office/drawing/2014/main" id="{91C78ECD-8631-48EA-BDAB-95433CB8BD9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41" name="Oval 140">
                        <a:extLst>
                          <a:ext uri="{FF2B5EF4-FFF2-40B4-BE49-F238E27FC236}">
                            <a16:creationId xmlns:a16="http://schemas.microsoft.com/office/drawing/2014/main" id="{F0510F63-00B1-4760-ABB6-215FEB8C630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42" name="Oval 141">
                        <a:extLst>
                          <a:ext uri="{FF2B5EF4-FFF2-40B4-BE49-F238E27FC236}">
                            <a16:creationId xmlns:a16="http://schemas.microsoft.com/office/drawing/2014/main" id="{F348750A-33DB-4C17-A212-6035ABFAEE2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43" name="Oval 142">
                        <a:extLst>
                          <a:ext uri="{FF2B5EF4-FFF2-40B4-BE49-F238E27FC236}">
                            <a16:creationId xmlns:a16="http://schemas.microsoft.com/office/drawing/2014/main" id="{20797518-6C3F-450F-B151-DCCD7DE3ACD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AA4EB78-6EBB-40D8-BD8D-019027F06DFF}"/>
                  </a:ext>
                </a:extLst>
              </p:cNvPr>
              <p:cNvGrpSpPr/>
              <p:nvPr/>
            </p:nvGrpSpPr>
            <p:grpSpPr>
              <a:xfrm>
                <a:off x="4128726" y="5161632"/>
                <a:ext cx="948192" cy="57574"/>
                <a:chOff x="1321279" y="1385829"/>
                <a:chExt cx="948192" cy="57574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62E22E1A-38A9-4396-8964-F14DCE059C8C}"/>
                    </a:ext>
                  </a:extLst>
                </p:cNvPr>
                <p:cNvGrpSpPr/>
                <p:nvPr/>
              </p:nvGrpSpPr>
              <p:grpSpPr>
                <a:xfrm>
                  <a:off x="1321279" y="1385829"/>
                  <a:ext cx="475104" cy="57574"/>
                  <a:chOff x="1321279" y="1385829"/>
                  <a:chExt cx="475104" cy="57574"/>
                </a:xfrm>
              </p:grpSpPr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2379AA58-FD6B-4A2E-A6E3-70332FEA3419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237552" cy="57574"/>
                    <a:chOff x="1321279" y="1385829"/>
                    <a:chExt cx="237552" cy="57574"/>
                  </a:xfrm>
                </p:grpSpPr>
                <p:sp>
                  <p:nvSpPr>
                    <p:cNvPr id="130" name="Oval 129">
                      <a:extLst>
                        <a:ext uri="{FF2B5EF4-FFF2-40B4-BE49-F238E27FC236}">
                          <a16:creationId xmlns:a16="http://schemas.microsoft.com/office/drawing/2014/main" id="{2493D6F0-DD83-4E2D-BD0A-B0294823C37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31" name="Oval 130">
                      <a:extLst>
                        <a:ext uri="{FF2B5EF4-FFF2-40B4-BE49-F238E27FC236}">
                          <a16:creationId xmlns:a16="http://schemas.microsoft.com/office/drawing/2014/main" id="{1D128E83-C389-457C-A236-D11B23934EC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32" name="Oval 131">
                      <a:extLst>
                        <a:ext uri="{FF2B5EF4-FFF2-40B4-BE49-F238E27FC236}">
                          <a16:creationId xmlns:a16="http://schemas.microsoft.com/office/drawing/2014/main" id="{6600E502-C729-4CA8-98E9-9109CA45EF8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33" name="Oval 132">
                      <a:extLst>
                        <a:ext uri="{FF2B5EF4-FFF2-40B4-BE49-F238E27FC236}">
                          <a16:creationId xmlns:a16="http://schemas.microsoft.com/office/drawing/2014/main" id="{4FC3D572-9A28-431B-BFC7-0B3ED8B3205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ADF2DB8D-5DE6-4768-A2B7-8FC89B42069F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31" y="1385829"/>
                    <a:ext cx="237552" cy="57574"/>
                    <a:chOff x="1321279" y="1385829"/>
                    <a:chExt cx="237552" cy="57574"/>
                  </a:xfrm>
                </p:grpSpPr>
                <p:sp>
                  <p:nvSpPr>
                    <p:cNvPr id="126" name="Oval 125">
                      <a:extLst>
                        <a:ext uri="{FF2B5EF4-FFF2-40B4-BE49-F238E27FC236}">
                          <a16:creationId xmlns:a16="http://schemas.microsoft.com/office/drawing/2014/main" id="{1C24E311-C918-4CE5-8BD0-DD2C3CA15F8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27" name="Oval 126">
                      <a:extLst>
                        <a:ext uri="{FF2B5EF4-FFF2-40B4-BE49-F238E27FC236}">
                          <a16:creationId xmlns:a16="http://schemas.microsoft.com/office/drawing/2014/main" id="{D0A546D2-B810-479B-8A19-4571390B913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28" name="Oval 127">
                      <a:extLst>
                        <a:ext uri="{FF2B5EF4-FFF2-40B4-BE49-F238E27FC236}">
                          <a16:creationId xmlns:a16="http://schemas.microsoft.com/office/drawing/2014/main" id="{8D25740D-DD4E-44D6-AB6D-7501C2137AC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29" name="Oval 128">
                      <a:extLst>
                        <a:ext uri="{FF2B5EF4-FFF2-40B4-BE49-F238E27FC236}">
                          <a16:creationId xmlns:a16="http://schemas.microsoft.com/office/drawing/2014/main" id="{AECFF1E8-DB4D-4A39-AA08-9C32DF5943E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27EBF5AB-9ACC-42E7-8945-F87048FC7A89}"/>
                    </a:ext>
                  </a:extLst>
                </p:cNvPr>
                <p:cNvGrpSpPr/>
                <p:nvPr/>
              </p:nvGrpSpPr>
              <p:grpSpPr>
                <a:xfrm>
                  <a:off x="1794367" y="1385829"/>
                  <a:ext cx="475104" cy="57574"/>
                  <a:chOff x="1321279" y="1385829"/>
                  <a:chExt cx="475104" cy="57574"/>
                </a:xfrm>
              </p:grpSpPr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BEA217B9-0FA9-4130-9F72-C4661294C502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237552" cy="57574"/>
                    <a:chOff x="1321279" y="1385829"/>
                    <a:chExt cx="237552" cy="57574"/>
                  </a:xfrm>
                </p:grpSpPr>
                <p:sp>
                  <p:nvSpPr>
                    <p:cNvPr id="120" name="Oval 119">
                      <a:extLst>
                        <a:ext uri="{FF2B5EF4-FFF2-40B4-BE49-F238E27FC236}">
                          <a16:creationId xmlns:a16="http://schemas.microsoft.com/office/drawing/2014/main" id="{79B4B037-0C66-44DA-9C68-BD372D91741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21" name="Oval 120">
                      <a:extLst>
                        <a:ext uri="{FF2B5EF4-FFF2-40B4-BE49-F238E27FC236}">
                          <a16:creationId xmlns:a16="http://schemas.microsoft.com/office/drawing/2014/main" id="{B412C2E2-C2F7-490B-96B6-F776D548A34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22" name="Oval 121">
                      <a:extLst>
                        <a:ext uri="{FF2B5EF4-FFF2-40B4-BE49-F238E27FC236}">
                          <a16:creationId xmlns:a16="http://schemas.microsoft.com/office/drawing/2014/main" id="{404F538D-CB27-4088-AD13-951D5A3A560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23" name="Oval 122">
                      <a:extLst>
                        <a:ext uri="{FF2B5EF4-FFF2-40B4-BE49-F238E27FC236}">
                          <a16:creationId xmlns:a16="http://schemas.microsoft.com/office/drawing/2014/main" id="{ECF1D34F-8777-4EDC-9EE7-DEF5AF30271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84229921-0FB3-4A6C-B7A1-1093B3FF665C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31" y="1385829"/>
                    <a:ext cx="237552" cy="57574"/>
                    <a:chOff x="1321279" y="1385829"/>
                    <a:chExt cx="237552" cy="57574"/>
                  </a:xfrm>
                </p:grpSpPr>
                <p:sp>
                  <p:nvSpPr>
                    <p:cNvPr id="116" name="Oval 115">
                      <a:extLst>
                        <a:ext uri="{FF2B5EF4-FFF2-40B4-BE49-F238E27FC236}">
                          <a16:creationId xmlns:a16="http://schemas.microsoft.com/office/drawing/2014/main" id="{3CE167B2-D51C-451E-8473-CAFB1DACDBE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17" name="Oval 116">
                      <a:extLst>
                        <a:ext uri="{FF2B5EF4-FFF2-40B4-BE49-F238E27FC236}">
                          <a16:creationId xmlns:a16="http://schemas.microsoft.com/office/drawing/2014/main" id="{64696F86-9B69-494A-A1A8-D120795CFB3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18" name="Oval 117">
                      <a:extLst>
                        <a:ext uri="{FF2B5EF4-FFF2-40B4-BE49-F238E27FC236}">
                          <a16:creationId xmlns:a16="http://schemas.microsoft.com/office/drawing/2014/main" id="{50616D1C-7D18-40DF-8412-34BB7507958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19" name="Oval 118">
                      <a:extLst>
                        <a:ext uri="{FF2B5EF4-FFF2-40B4-BE49-F238E27FC236}">
                          <a16:creationId xmlns:a16="http://schemas.microsoft.com/office/drawing/2014/main" id="{7B4A23EF-0E1C-44A5-B164-E994F758ACD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009CC06-8A3F-4911-81B9-6912628FD67A}"/>
                  </a:ext>
                </a:extLst>
              </p:cNvPr>
              <p:cNvGrpSpPr/>
              <p:nvPr/>
            </p:nvGrpSpPr>
            <p:grpSpPr>
              <a:xfrm>
                <a:off x="2232342" y="5166880"/>
                <a:ext cx="1896384" cy="57574"/>
                <a:chOff x="1321279" y="1385829"/>
                <a:chExt cx="1896384" cy="57574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08CB436B-3E81-4C17-AE57-1DD7E384B958}"/>
                    </a:ext>
                  </a:extLst>
                </p:cNvPr>
                <p:cNvGrpSpPr/>
                <p:nvPr/>
              </p:nvGrpSpPr>
              <p:grpSpPr>
                <a:xfrm>
                  <a:off x="1321279" y="1385829"/>
                  <a:ext cx="948192" cy="57574"/>
                  <a:chOff x="1321279" y="1385829"/>
                  <a:chExt cx="948192" cy="57574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FB0EE389-14E2-4DBD-A823-4F3B15D49E45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102" name="Group 101">
                      <a:extLst>
                        <a:ext uri="{FF2B5EF4-FFF2-40B4-BE49-F238E27FC236}">
                          <a16:creationId xmlns:a16="http://schemas.microsoft.com/office/drawing/2014/main" id="{FD22CA6A-76D6-49EE-B9A5-94E7FE9E75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08" name="Oval 107">
                        <a:extLst>
                          <a:ext uri="{FF2B5EF4-FFF2-40B4-BE49-F238E27FC236}">
                            <a16:creationId xmlns:a16="http://schemas.microsoft.com/office/drawing/2014/main" id="{B9D5944B-6AB7-4675-B6A7-419C310BA79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09" name="Oval 108">
                        <a:extLst>
                          <a:ext uri="{FF2B5EF4-FFF2-40B4-BE49-F238E27FC236}">
                            <a16:creationId xmlns:a16="http://schemas.microsoft.com/office/drawing/2014/main" id="{7CDFBE02-89FD-4A9D-AFEE-19F8431DD51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10" name="Oval 109">
                        <a:extLst>
                          <a:ext uri="{FF2B5EF4-FFF2-40B4-BE49-F238E27FC236}">
                            <a16:creationId xmlns:a16="http://schemas.microsoft.com/office/drawing/2014/main" id="{C733FA2B-CC76-484D-991C-EBE04508A31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11" name="Oval 110">
                        <a:extLst>
                          <a:ext uri="{FF2B5EF4-FFF2-40B4-BE49-F238E27FC236}">
                            <a16:creationId xmlns:a16="http://schemas.microsoft.com/office/drawing/2014/main" id="{D911B947-029D-4C92-9320-06C63A8C68D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103" name="Group 102">
                      <a:extLst>
                        <a:ext uri="{FF2B5EF4-FFF2-40B4-BE49-F238E27FC236}">
                          <a16:creationId xmlns:a16="http://schemas.microsoft.com/office/drawing/2014/main" id="{614A567B-6A74-4AAA-A360-AA5A9B4F72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04" name="Oval 103">
                        <a:extLst>
                          <a:ext uri="{FF2B5EF4-FFF2-40B4-BE49-F238E27FC236}">
                            <a16:creationId xmlns:a16="http://schemas.microsoft.com/office/drawing/2014/main" id="{FBDEBE27-AC78-49DA-8B91-9224B409BB4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05" name="Oval 104">
                        <a:extLst>
                          <a:ext uri="{FF2B5EF4-FFF2-40B4-BE49-F238E27FC236}">
                            <a16:creationId xmlns:a16="http://schemas.microsoft.com/office/drawing/2014/main" id="{0C0C94BE-28C9-4786-8459-9658F350865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06" name="Oval 105">
                        <a:extLst>
                          <a:ext uri="{FF2B5EF4-FFF2-40B4-BE49-F238E27FC236}">
                            <a16:creationId xmlns:a16="http://schemas.microsoft.com/office/drawing/2014/main" id="{49308784-43EA-4DC7-9901-047FDE7ACB0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07" name="Oval 106">
                        <a:extLst>
                          <a:ext uri="{FF2B5EF4-FFF2-40B4-BE49-F238E27FC236}">
                            <a16:creationId xmlns:a16="http://schemas.microsoft.com/office/drawing/2014/main" id="{4B71B4E0-E5EA-40D9-9BAD-609BEA09EC0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A4EF57E0-478C-41C5-A838-7918493B847F}"/>
                      </a:ext>
                    </a:extLst>
                  </p:cNvPr>
                  <p:cNvGrpSpPr/>
                  <p:nvPr/>
                </p:nvGrpSpPr>
                <p:grpSpPr>
                  <a:xfrm>
                    <a:off x="1794367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92" name="Group 91">
                      <a:extLst>
                        <a:ext uri="{FF2B5EF4-FFF2-40B4-BE49-F238E27FC236}">
                          <a16:creationId xmlns:a16="http://schemas.microsoft.com/office/drawing/2014/main" id="{03FDE34F-9CBF-4C62-9635-9158A33F51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98" name="Oval 97">
                        <a:extLst>
                          <a:ext uri="{FF2B5EF4-FFF2-40B4-BE49-F238E27FC236}">
                            <a16:creationId xmlns:a16="http://schemas.microsoft.com/office/drawing/2014/main" id="{AC8EBAD7-FD30-4D66-9AE2-1C488FFCD62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99" name="Oval 98">
                        <a:extLst>
                          <a:ext uri="{FF2B5EF4-FFF2-40B4-BE49-F238E27FC236}">
                            <a16:creationId xmlns:a16="http://schemas.microsoft.com/office/drawing/2014/main" id="{4AC8AF16-351E-4EE2-94C8-BCE6FDAB58F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00" name="Oval 99">
                        <a:extLst>
                          <a:ext uri="{FF2B5EF4-FFF2-40B4-BE49-F238E27FC236}">
                            <a16:creationId xmlns:a16="http://schemas.microsoft.com/office/drawing/2014/main" id="{DE345C33-9A21-442F-885D-2800459FB4D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01" name="Oval 100">
                        <a:extLst>
                          <a:ext uri="{FF2B5EF4-FFF2-40B4-BE49-F238E27FC236}">
                            <a16:creationId xmlns:a16="http://schemas.microsoft.com/office/drawing/2014/main" id="{AFBE41BC-3228-431E-A154-80168C50923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93" name="Group 92">
                      <a:extLst>
                        <a:ext uri="{FF2B5EF4-FFF2-40B4-BE49-F238E27FC236}">
                          <a16:creationId xmlns:a16="http://schemas.microsoft.com/office/drawing/2014/main" id="{A52D9FDC-D9CB-4054-BFCA-E9AE037CB1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94" name="Oval 93">
                        <a:extLst>
                          <a:ext uri="{FF2B5EF4-FFF2-40B4-BE49-F238E27FC236}">
                            <a16:creationId xmlns:a16="http://schemas.microsoft.com/office/drawing/2014/main" id="{D08B55A4-37CB-4CCF-9A65-841BF985100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95" name="Oval 94">
                        <a:extLst>
                          <a:ext uri="{FF2B5EF4-FFF2-40B4-BE49-F238E27FC236}">
                            <a16:creationId xmlns:a16="http://schemas.microsoft.com/office/drawing/2014/main" id="{59B4A5E8-D828-42C0-9C6D-56A253D0D2C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96" name="Oval 95">
                        <a:extLst>
                          <a:ext uri="{FF2B5EF4-FFF2-40B4-BE49-F238E27FC236}">
                            <a16:creationId xmlns:a16="http://schemas.microsoft.com/office/drawing/2014/main" id="{8DED0AB8-E887-4AD3-8DD4-E1A5FB98B57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3D5C2863-2521-4907-9C35-101C3C2A45D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B847423B-D603-4705-B3DC-0DD744763F8B}"/>
                    </a:ext>
                  </a:extLst>
                </p:cNvPr>
                <p:cNvGrpSpPr/>
                <p:nvPr/>
              </p:nvGrpSpPr>
              <p:grpSpPr>
                <a:xfrm>
                  <a:off x="2269471" y="1385829"/>
                  <a:ext cx="948192" cy="57574"/>
                  <a:chOff x="1321279" y="1385829"/>
                  <a:chExt cx="948192" cy="57574"/>
                </a:xfrm>
              </p:grpSpPr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968FDEE3-2E98-44D1-9C87-C2C354DFD74A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F12EB06E-1C96-414D-BD9A-8B67398477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86" name="Oval 85">
                        <a:extLst>
                          <a:ext uri="{FF2B5EF4-FFF2-40B4-BE49-F238E27FC236}">
                            <a16:creationId xmlns:a16="http://schemas.microsoft.com/office/drawing/2014/main" id="{981AF02E-D9CE-4FE0-9E6C-0F31BF476D8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87" name="Oval 86">
                        <a:extLst>
                          <a:ext uri="{FF2B5EF4-FFF2-40B4-BE49-F238E27FC236}">
                            <a16:creationId xmlns:a16="http://schemas.microsoft.com/office/drawing/2014/main" id="{9427C17C-BCC9-43F7-8CF3-34DAA2D27FE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4B33B406-673E-476F-9F25-428ED5C56AC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89" name="Oval 88">
                        <a:extLst>
                          <a:ext uri="{FF2B5EF4-FFF2-40B4-BE49-F238E27FC236}">
                            <a16:creationId xmlns:a16="http://schemas.microsoft.com/office/drawing/2014/main" id="{BAB0E704-315E-44BA-8581-4BC41F82648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81" name="Group 80">
                      <a:extLst>
                        <a:ext uri="{FF2B5EF4-FFF2-40B4-BE49-F238E27FC236}">
                          <a16:creationId xmlns:a16="http://schemas.microsoft.com/office/drawing/2014/main" id="{01C38F8D-F852-419D-86D7-4AF870B6F2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82" name="Oval 81">
                        <a:extLst>
                          <a:ext uri="{FF2B5EF4-FFF2-40B4-BE49-F238E27FC236}">
                            <a16:creationId xmlns:a16="http://schemas.microsoft.com/office/drawing/2014/main" id="{E71865C0-F142-4AE2-B5F7-2E1944445F7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83" name="Oval 82">
                        <a:extLst>
                          <a:ext uri="{FF2B5EF4-FFF2-40B4-BE49-F238E27FC236}">
                            <a16:creationId xmlns:a16="http://schemas.microsoft.com/office/drawing/2014/main" id="{0DB0AC3D-1616-43D4-9E09-5495FE7DD7B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84" name="Oval 83">
                        <a:extLst>
                          <a:ext uri="{FF2B5EF4-FFF2-40B4-BE49-F238E27FC236}">
                            <a16:creationId xmlns:a16="http://schemas.microsoft.com/office/drawing/2014/main" id="{D48C7CB7-B0BF-43AB-BC84-B5E6D2E2C65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85" name="Oval 84">
                        <a:extLst>
                          <a:ext uri="{FF2B5EF4-FFF2-40B4-BE49-F238E27FC236}">
                            <a16:creationId xmlns:a16="http://schemas.microsoft.com/office/drawing/2014/main" id="{D61D6417-1B77-4A75-A325-B631BF87A04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095811AC-EE06-4A19-9B94-9A1BE83E0884}"/>
                      </a:ext>
                    </a:extLst>
                  </p:cNvPr>
                  <p:cNvGrpSpPr/>
                  <p:nvPr/>
                </p:nvGrpSpPr>
                <p:grpSpPr>
                  <a:xfrm>
                    <a:off x="1794367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8A6D2479-B936-4BED-9450-4C26357A5E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76" name="Oval 75">
                        <a:extLst>
                          <a:ext uri="{FF2B5EF4-FFF2-40B4-BE49-F238E27FC236}">
                            <a16:creationId xmlns:a16="http://schemas.microsoft.com/office/drawing/2014/main" id="{1776D8CF-FF46-4AE5-AFAE-DBD9F6D60F0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77" name="Oval 76">
                        <a:extLst>
                          <a:ext uri="{FF2B5EF4-FFF2-40B4-BE49-F238E27FC236}">
                            <a16:creationId xmlns:a16="http://schemas.microsoft.com/office/drawing/2014/main" id="{536F4658-9457-407C-B147-49B170BA94F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78" name="Oval 77">
                        <a:extLst>
                          <a:ext uri="{FF2B5EF4-FFF2-40B4-BE49-F238E27FC236}">
                            <a16:creationId xmlns:a16="http://schemas.microsoft.com/office/drawing/2014/main" id="{8ED4EBBD-803C-430D-A48D-B5D25D2F708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79" name="Oval 78">
                        <a:extLst>
                          <a:ext uri="{FF2B5EF4-FFF2-40B4-BE49-F238E27FC236}">
                            <a16:creationId xmlns:a16="http://schemas.microsoft.com/office/drawing/2014/main" id="{B5656021-5E45-4186-8ED1-DE4D0D74802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71" name="Group 70">
                      <a:extLst>
                        <a:ext uri="{FF2B5EF4-FFF2-40B4-BE49-F238E27FC236}">
                          <a16:creationId xmlns:a16="http://schemas.microsoft.com/office/drawing/2014/main" id="{7C3852EB-F604-4B68-8AA8-30B4F955A7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72" name="Oval 71">
                        <a:extLst>
                          <a:ext uri="{FF2B5EF4-FFF2-40B4-BE49-F238E27FC236}">
                            <a16:creationId xmlns:a16="http://schemas.microsoft.com/office/drawing/2014/main" id="{0CF16A8B-82B2-4FC6-8D45-2AA9A5AE5BD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73" name="Oval 72">
                        <a:extLst>
                          <a:ext uri="{FF2B5EF4-FFF2-40B4-BE49-F238E27FC236}">
                            <a16:creationId xmlns:a16="http://schemas.microsoft.com/office/drawing/2014/main" id="{D7BE09E1-6CDB-4D03-8D04-03E2A859493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74" name="Oval 73">
                        <a:extLst>
                          <a:ext uri="{FF2B5EF4-FFF2-40B4-BE49-F238E27FC236}">
                            <a16:creationId xmlns:a16="http://schemas.microsoft.com/office/drawing/2014/main" id="{0BD9CC04-A17C-4AE6-8585-FF3BB326801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75" name="Oval 74">
                        <a:extLst>
                          <a:ext uri="{FF2B5EF4-FFF2-40B4-BE49-F238E27FC236}">
                            <a16:creationId xmlns:a16="http://schemas.microsoft.com/office/drawing/2014/main" id="{78C4075D-E3EA-4569-B78C-D1AB4218045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96AD64E-B50E-4736-92DC-115A87414762}"/>
                  </a:ext>
                </a:extLst>
              </p:cNvPr>
              <p:cNvGrpSpPr/>
              <p:nvPr/>
            </p:nvGrpSpPr>
            <p:grpSpPr>
              <a:xfrm>
                <a:off x="5067911" y="5161141"/>
                <a:ext cx="948192" cy="57574"/>
                <a:chOff x="1321279" y="1385829"/>
                <a:chExt cx="948192" cy="57574"/>
              </a:xfrm>
              <a:noFill/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00AE25BA-B95C-4482-A7E4-F9D9B5395F60}"/>
                    </a:ext>
                  </a:extLst>
                </p:cNvPr>
                <p:cNvGrpSpPr/>
                <p:nvPr/>
              </p:nvGrpSpPr>
              <p:grpSpPr>
                <a:xfrm>
                  <a:off x="1321279" y="1385829"/>
                  <a:ext cx="475104" cy="57574"/>
                  <a:chOff x="1321279" y="1385829"/>
                  <a:chExt cx="475104" cy="57574"/>
                </a:xfrm>
                <a:grpFill/>
              </p:grpSpPr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C9F64634-A013-4ADB-9EB5-EEDBEC923D27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1DBB3DA0-407C-41F3-B4E6-16CBE75EA92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2DF904D2-770C-4941-BE4F-A601B24D1A1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589D7427-E66E-4C68-B01C-460D645D4BC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AA7E428B-514C-4C9F-ADD5-6ED91FC9582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259B5376-99A7-46EB-97A8-1EA8B16421E1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31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22AF969F-5F0B-4408-89EF-01176104661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7F3B0878-4994-41DE-B398-FE5AAC34B34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AFCA68C1-640D-4A26-8E57-FB1FC7A8846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CD49DCF3-9424-42EF-9583-006C8C52D28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07AA9532-791D-450F-AE9B-39EAD799F2CD}"/>
                    </a:ext>
                  </a:extLst>
                </p:cNvPr>
                <p:cNvGrpSpPr/>
                <p:nvPr/>
              </p:nvGrpSpPr>
              <p:grpSpPr>
                <a:xfrm>
                  <a:off x="1794367" y="1385829"/>
                  <a:ext cx="475104" cy="57574"/>
                  <a:chOff x="1321279" y="1385829"/>
                  <a:chExt cx="475104" cy="57574"/>
                </a:xfrm>
                <a:grpFill/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C361DEB5-DC21-49D6-B3FA-D50E4C5970EC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22E4C837-7491-49CC-8B66-36E498D172A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740C411A-8476-405F-BEDA-B1B97D77AA9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93E12EFB-02F5-4EEF-B811-44F9BAE1902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22D4F281-EDFA-4800-9621-5C69ADF7650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C83C74AB-2320-49EB-AC2B-FDCB0B188332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31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E785FCFB-2959-41FF-9BB2-F89DAEA1CE4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0571EB1B-BF63-439C-A6EC-F2263A48D9A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AFF0E2CB-9F89-4DE3-B8CB-64FB8AE7C92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3AE2ADE5-811A-4807-B0AD-C9F4596A2C8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9D6C153-5E9F-46E8-BDD1-8870D1736E4A}"/>
                  </a:ext>
                </a:extLst>
              </p:cNvPr>
              <p:cNvGrpSpPr/>
              <p:nvPr/>
            </p:nvGrpSpPr>
            <p:grpSpPr>
              <a:xfrm>
                <a:off x="6972138" y="5154791"/>
                <a:ext cx="118776" cy="62942"/>
                <a:chOff x="6371423" y="1315324"/>
                <a:chExt cx="118776" cy="62942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4505AC50-763E-4FF6-BB8C-F86762731FEE}"/>
                    </a:ext>
                  </a:extLst>
                </p:cNvPr>
                <p:cNvSpPr/>
                <p:nvPr/>
              </p:nvSpPr>
              <p:spPr bwMode="auto">
                <a:xfrm>
                  <a:off x="6371423" y="1321183"/>
                  <a:ext cx="59388" cy="57083"/>
                </a:xfrm>
                <a:prstGeom prst="ellipse">
                  <a:avLst/>
                </a:prstGeom>
                <a:solidFill>
                  <a:srgbClr val="002060"/>
                </a:solidFill>
                <a:ln w="12699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>
                    <a:latin typeface="Arial Unicode MS" pitchFamily="34" charset="-128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74AE4338-633F-4DAA-B764-E5147C8B253E}"/>
                    </a:ext>
                  </a:extLst>
                </p:cNvPr>
                <p:cNvSpPr/>
                <p:nvPr/>
              </p:nvSpPr>
              <p:spPr bwMode="auto">
                <a:xfrm>
                  <a:off x="6430811" y="1315324"/>
                  <a:ext cx="59388" cy="57083"/>
                </a:xfrm>
                <a:prstGeom prst="ellipse">
                  <a:avLst/>
                </a:prstGeom>
                <a:solidFill>
                  <a:srgbClr val="002060"/>
                </a:solidFill>
                <a:ln w="12699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>
                    <a:latin typeface="Arial Unicode MS" pitchFamily="34" charset="-128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9EA4E0D-7E0D-47D6-882A-FAE7A78FFD56}"/>
                  </a:ext>
                </a:extLst>
              </p:cNvPr>
              <p:cNvGrpSpPr/>
              <p:nvPr/>
            </p:nvGrpSpPr>
            <p:grpSpPr>
              <a:xfrm>
                <a:off x="6015095" y="5161141"/>
                <a:ext cx="948192" cy="57574"/>
                <a:chOff x="1321279" y="1385829"/>
                <a:chExt cx="948192" cy="57574"/>
              </a:xfrm>
              <a:noFill/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834730C3-6618-4B08-BD0F-E35DF4F21414}"/>
                    </a:ext>
                  </a:extLst>
                </p:cNvPr>
                <p:cNvGrpSpPr/>
                <p:nvPr/>
              </p:nvGrpSpPr>
              <p:grpSpPr>
                <a:xfrm>
                  <a:off x="1321279" y="1385829"/>
                  <a:ext cx="475104" cy="57574"/>
                  <a:chOff x="1321279" y="1385829"/>
                  <a:chExt cx="475104" cy="57574"/>
                </a:xfrm>
                <a:grpFill/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3DC737C0-A006-4445-B1F3-A5A34F8435D4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6DADF0B9-9568-4FC4-A46E-4475671CC9F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4671AA22-D3C5-4DB8-A2C8-A3DBDE30779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111582D3-E281-41F8-A832-9376C0266C6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9EC2D482-9F55-4B5B-8388-3F75322C480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7A84054A-2E05-4BF0-9EED-7010636EFF04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31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34" name="Oval 33">
                      <a:extLst>
                        <a:ext uri="{FF2B5EF4-FFF2-40B4-BE49-F238E27FC236}">
                          <a16:creationId xmlns:a16="http://schemas.microsoft.com/office/drawing/2014/main" id="{0DC4C00C-0CC3-41F7-B0EF-F2FA3F7B121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F351600B-625E-4A74-BE88-0C1350BCC4B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12FA579A-CE38-4FBD-8707-E210B038649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B0491882-A92C-4335-874B-05416DB9C6D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9A4C6122-4315-476C-863E-2789BD6A26BC}"/>
                    </a:ext>
                  </a:extLst>
                </p:cNvPr>
                <p:cNvGrpSpPr/>
                <p:nvPr/>
              </p:nvGrpSpPr>
              <p:grpSpPr>
                <a:xfrm>
                  <a:off x="1794367" y="1385829"/>
                  <a:ext cx="475104" cy="57574"/>
                  <a:chOff x="1321279" y="1385829"/>
                  <a:chExt cx="475104" cy="57574"/>
                </a:xfrm>
                <a:grpFill/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302AA9DC-91AD-4DEB-99F0-17EB5A5AEAB4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7F1A8B2D-F93C-4FF9-991E-04F2D5E04AB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135CC83D-B007-4EB1-A7AE-113F3C63685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1088AB97-A435-495B-A625-8E8A3C0E14B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31" name="Oval 30">
                      <a:extLst>
                        <a:ext uri="{FF2B5EF4-FFF2-40B4-BE49-F238E27FC236}">
                          <a16:creationId xmlns:a16="http://schemas.microsoft.com/office/drawing/2014/main" id="{F1161D4F-EBF5-459B-AA93-98608822679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22D2521A-61BE-4BC5-8614-3D0B17D01CC4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31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24" name="Oval 23">
                      <a:extLst>
                        <a:ext uri="{FF2B5EF4-FFF2-40B4-BE49-F238E27FC236}">
                          <a16:creationId xmlns:a16="http://schemas.microsoft.com/office/drawing/2014/main" id="{19E0B7BB-4DCA-4274-9B4B-50DE47DAF73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A4461DB9-491B-4B89-8389-F130D1E2878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E5740A59-F8EB-449A-AE81-9B2A8BF2E37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3617546F-10C8-420C-AA80-E6C99602277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</p:grp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619206-9EF4-4DE6-A4E9-A385C3FFFC10}"/>
                </a:ext>
              </a:extLst>
            </p:cNvPr>
            <p:cNvSpPr txBox="1"/>
            <p:nvPr/>
          </p:nvSpPr>
          <p:spPr>
            <a:xfrm>
              <a:off x="7904289" y="4942346"/>
              <a:ext cx="770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at 60 Hz</a:t>
              </a:r>
              <a:endParaRPr lang="en-US" sz="1200" dirty="0"/>
            </a:p>
          </p:txBody>
        </p:sp>
      </p:grpSp>
      <p:pic>
        <p:nvPicPr>
          <p:cNvPr id="180" name="Picture 179">
            <a:extLst>
              <a:ext uri="{FF2B5EF4-FFF2-40B4-BE49-F238E27FC236}">
                <a16:creationId xmlns:a16="http://schemas.microsoft.com/office/drawing/2014/main" id="{767934C7-CF8A-4516-9661-1C31288C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874" y="1173386"/>
            <a:ext cx="3377477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20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1336AC-2C3C-44C0-9DA2-F66DBD7C7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77" y="1539674"/>
            <a:ext cx="9308078" cy="4764137"/>
          </a:xfrm>
          <a:prstGeom prst="rect">
            <a:avLst/>
          </a:prstGeom>
        </p:spPr>
      </p:pic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79" y="164272"/>
            <a:ext cx="103124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Synergy Between the Positron Source and 650 MeV Injector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EF34C4-E97B-461C-A4F2-AF4DCDDD2E14}"/>
              </a:ext>
            </a:extLst>
          </p:cNvPr>
          <p:cNvSpPr/>
          <p:nvPr/>
        </p:nvSpPr>
        <p:spPr>
          <a:xfrm>
            <a:off x="3319026" y="1008311"/>
            <a:ext cx="5135217" cy="64633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program ends prior to 22 GeV FFA, so LERF can be repurposed for 650 MeV electrons.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16D827-67BD-45DA-8499-456F46BE628D}"/>
              </a:ext>
            </a:extLst>
          </p:cNvPr>
          <p:cNvSpPr txBox="1"/>
          <p:nvPr/>
        </p:nvSpPr>
        <p:spPr>
          <a:xfrm>
            <a:off x="4791122" y="4193368"/>
            <a:ext cx="2836033" cy="307777"/>
          </a:xfrm>
          <a:prstGeom prst="rect">
            <a:avLst/>
          </a:prstGeom>
          <a:solidFill>
            <a:srgbClr val="CCFF99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SRF to accelerate e+ to 123 MeV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95E2E4-3279-44BD-BBEB-22637C53ECF0}"/>
              </a:ext>
            </a:extLst>
          </p:cNvPr>
          <p:cNvSpPr txBox="1"/>
          <p:nvPr/>
        </p:nvSpPr>
        <p:spPr>
          <a:xfrm>
            <a:off x="4836006" y="3401153"/>
            <a:ext cx="2791149" cy="307777"/>
          </a:xfrm>
          <a:prstGeom prst="rect">
            <a:avLst/>
          </a:prstGeom>
          <a:solidFill>
            <a:srgbClr val="CCFF99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SRF to accelerate e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charset="0"/>
                <a:cs typeface="Arial" charset="0"/>
              </a:rPr>
              <a:t>to 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C82886-43AF-49AB-AC20-A07318BE1E7A}"/>
              </a:ext>
            </a:extLst>
          </p:cNvPr>
          <p:cNvSpPr txBox="1"/>
          <p:nvPr/>
        </p:nvSpPr>
        <p:spPr>
          <a:xfrm>
            <a:off x="9196603" y="1114539"/>
            <a:ext cx="2555694" cy="523220"/>
          </a:xfrm>
          <a:prstGeom prst="rect">
            <a:avLst/>
          </a:prstGeom>
          <a:solidFill>
            <a:srgbClr val="CCFF99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Compact 10 mA P-Gun, Wien filter, 10 MeV e- injector</a:t>
            </a:r>
          </a:p>
        </p:txBody>
      </p:sp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50C348D0-7623-4BFC-92B9-5FD53260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8" name="Footer Placeholder 3">
            <a:extLst>
              <a:ext uri="{FF2B5EF4-FFF2-40B4-BE49-F238E27FC236}">
                <a16:creationId xmlns:a16="http://schemas.microsoft.com/office/drawing/2014/main" id="{D79ACCAE-472A-44F5-8699-CE3A113C3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82195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AFBA91B4-DEA7-4C1E-A328-307150A2C68F}"/>
              </a:ext>
            </a:extLst>
          </p:cNvPr>
          <p:cNvSpPr txBox="1">
            <a:spLocks noChangeArrowheads="1"/>
          </p:cNvSpPr>
          <p:nvPr/>
        </p:nvSpPr>
        <p:spPr>
          <a:xfrm>
            <a:off x="63160" y="907824"/>
            <a:ext cx="1235659" cy="281381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Arial"/>
                <a:cs typeface="Arial"/>
              </a:rPr>
              <a:t>Joe Grames</a:t>
            </a:r>
          </a:p>
        </p:txBody>
      </p:sp>
    </p:spTree>
    <p:extLst>
      <p:ext uri="{BB962C8B-B14F-4D97-AF65-F5344CB8AC3E}">
        <p14:creationId xmlns:p14="http://schemas.microsoft.com/office/powerpoint/2010/main" val="176994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  <p:bldP spid="30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Permanent Magnet Design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56BB5-72C2-4B0D-B0CE-3C032F98F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94940"/>
            <a:ext cx="11285837" cy="5561293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Very compact compared to conventional electro magnets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Allows for accommodating 6 additional passes in CEBAF tunnel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Provides power and cost savings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Concept successfully tested at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Open mid-plane geometry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35256-CB05-40C6-ABD9-1360FDF1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6081" y="6477481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3" name="Picture 22" descr="Logo_RR6.jpeg">
            <a:extLst>
              <a:ext uri="{FF2B5EF4-FFF2-40B4-BE49-F238E27FC236}">
                <a16:creationId xmlns:a16="http://schemas.microsoft.com/office/drawing/2014/main" id="{946787B2-EA27-1365-6C55-8DDF2611EB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859" y="2304143"/>
            <a:ext cx="985690" cy="22274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0668B0-1727-AC96-7903-B8B5AA16C6D8}"/>
              </a:ext>
            </a:extLst>
          </p:cNvPr>
          <p:cNvCxnSpPr>
            <a:cxnSpLocks/>
          </p:cNvCxnSpPr>
          <p:nvPr/>
        </p:nvCxnSpPr>
        <p:spPr>
          <a:xfrm flipH="1">
            <a:off x="2907990" y="5905679"/>
            <a:ext cx="2728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444A51-5659-3507-52A2-B7806E3FD42B}"/>
              </a:ext>
            </a:extLst>
          </p:cNvPr>
          <p:cNvCxnSpPr>
            <a:cxnSpLocks/>
          </p:cNvCxnSpPr>
          <p:nvPr/>
        </p:nvCxnSpPr>
        <p:spPr>
          <a:xfrm flipH="1">
            <a:off x="2907991" y="3365989"/>
            <a:ext cx="2882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FDF256-5D2E-921E-C477-F4B29A8856BF}"/>
              </a:ext>
            </a:extLst>
          </p:cNvPr>
          <p:cNvCxnSpPr>
            <a:cxnSpLocks/>
          </p:cNvCxnSpPr>
          <p:nvPr/>
        </p:nvCxnSpPr>
        <p:spPr>
          <a:xfrm flipV="1">
            <a:off x="3029102" y="3365990"/>
            <a:ext cx="0" cy="253969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2DD9C0-3BE9-6B2A-A7EC-9CDF5584AB78}"/>
              </a:ext>
            </a:extLst>
          </p:cNvPr>
          <p:cNvCxnSpPr>
            <a:cxnSpLocks/>
          </p:cNvCxnSpPr>
          <p:nvPr/>
        </p:nvCxnSpPr>
        <p:spPr>
          <a:xfrm flipV="1">
            <a:off x="3177521" y="4438553"/>
            <a:ext cx="0" cy="1784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A1778-C9A5-4D30-5367-BC19352182DB}"/>
              </a:ext>
            </a:extLst>
          </p:cNvPr>
          <p:cNvCxnSpPr>
            <a:cxnSpLocks/>
          </p:cNvCxnSpPr>
          <p:nvPr/>
        </p:nvCxnSpPr>
        <p:spPr>
          <a:xfrm>
            <a:off x="3177521" y="6174539"/>
            <a:ext cx="263572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9566F7D-50D4-44E4-5697-EBC1EC368DBA}"/>
              </a:ext>
            </a:extLst>
          </p:cNvPr>
          <p:cNvSpPr txBox="1"/>
          <p:nvPr/>
        </p:nvSpPr>
        <p:spPr>
          <a:xfrm>
            <a:off x="4206222" y="5945230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13 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9AA03C-4901-E127-6D10-50B69AE7356F}"/>
              </a:ext>
            </a:extLst>
          </p:cNvPr>
          <p:cNvSpPr txBox="1"/>
          <p:nvPr/>
        </p:nvSpPr>
        <p:spPr>
          <a:xfrm rot="16200000">
            <a:off x="2602459" y="4571413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12 cm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2465FA-72B3-FADE-FA52-0715975C227D}"/>
              </a:ext>
            </a:extLst>
          </p:cNvPr>
          <p:cNvCxnSpPr>
            <a:cxnSpLocks/>
          </p:cNvCxnSpPr>
          <p:nvPr/>
        </p:nvCxnSpPr>
        <p:spPr>
          <a:xfrm flipV="1">
            <a:off x="5820921" y="4483505"/>
            <a:ext cx="0" cy="1739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AB3C310-0160-0A11-1A8F-736D221D4180}"/>
              </a:ext>
            </a:extLst>
          </p:cNvPr>
          <p:cNvSpPr txBox="1"/>
          <p:nvPr/>
        </p:nvSpPr>
        <p:spPr>
          <a:xfrm>
            <a:off x="873151" y="4287798"/>
            <a:ext cx="1775935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Focusing Magnet BF</a:t>
            </a:r>
          </a:p>
          <a:p>
            <a:r>
              <a:rPr lang="en-US" sz="1350" dirty="0">
                <a:solidFill>
                  <a:srgbClr val="002060"/>
                </a:solidFill>
              </a:rPr>
              <a:t>G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-41.13 T/m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L</a:t>
            </a:r>
            <a:r>
              <a:rPr lang="en-US" sz="1350" baseline="-25000" dirty="0">
                <a:solidFill>
                  <a:srgbClr val="002060"/>
                </a:solidFill>
              </a:rPr>
              <a:t>QF</a:t>
            </a:r>
            <a:r>
              <a:rPr lang="en-US" sz="1350" dirty="0">
                <a:solidFill>
                  <a:srgbClr val="002060"/>
                </a:solidFill>
              </a:rPr>
              <a:t>= 1.67 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B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-0.812 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0D0809-5884-0E62-D9F1-5CF028BA6BF4}"/>
              </a:ext>
            </a:extLst>
          </p:cNvPr>
          <p:cNvSpPr txBox="1"/>
          <p:nvPr/>
        </p:nvSpPr>
        <p:spPr>
          <a:xfrm>
            <a:off x="6432112" y="4283267"/>
            <a:ext cx="1998432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Defocusing Magnet BD</a:t>
            </a:r>
          </a:p>
          <a:p>
            <a:r>
              <a:rPr lang="en-US" sz="1350" dirty="0">
                <a:solidFill>
                  <a:srgbClr val="002060"/>
                </a:solidFill>
              </a:rPr>
              <a:t>G</a:t>
            </a:r>
            <a:r>
              <a:rPr lang="en-US" sz="1350" baseline="-25000" dirty="0">
                <a:solidFill>
                  <a:srgbClr val="002060"/>
                </a:solidFill>
              </a:rPr>
              <a:t>D</a:t>
            </a:r>
            <a:r>
              <a:rPr lang="en-US" sz="1350" dirty="0">
                <a:solidFill>
                  <a:srgbClr val="002060"/>
                </a:solidFill>
              </a:rPr>
              <a:t>= 43.44 T/m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L</a:t>
            </a:r>
            <a:r>
              <a:rPr lang="en-US" sz="1350" baseline="-25000" dirty="0">
                <a:solidFill>
                  <a:srgbClr val="002060"/>
                </a:solidFill>
              </a:rPr>
              <a:t>BD</a:t>
            </a:r>
            <a:r>
              <a:rPr lang="en-US" sz="1350" dirty="0">
                <a:solidFill>
                  <a:srgbClr val="002060"/>
                </a:solidFill>
              </a:rPr>
              <a:t>= 1.24 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B</a:t>
            </a:r>
            <a:r>
              <a:rPr lang="en-US" sz="1350" baseline="-25000" dirty="0">
                <a:solidFill>
                  <a:srgbClr val="002060"/>
                </a:solidFill>
              </a:rPr>
              <a:t>D</a:t>
            </a:r>
            <a:r>
              <a:rPr lang="en-US" sz="1350" dirty="0">
                <a:solidFill>
                  <a:srgbClr val="002060"/>
                </a:solidFill>
              </a:rPr>
              <a:t>= -0.593 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2D4FD7-E187-88D2-E890-EAFFEE12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86" y="3359414"/>
            <a:ext cx="2728686" cy="26366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81FF6D6-8DDD-D15D-0CA2-9B3EA8D7B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627" y="3344511"/>
            <a:ext cx="2786711" cy="260072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274052-D5BE-0B66-28BD-2696EBDA9683}"/>
              </a:ext>
            </a:extLst>
          </p:cNvPr>
          <p:cNvCxnSpPr>
            <a:cxnSpLocks/>
          </p:cNvCxnSpPr>
          <p:nvPr/>
        </p:nvCxnSpPr>
        <p:spPr>
          <a:xfrm flipH="1">
            <a:off x="8773660" y="5945231"/>
            <a:ext cx="2728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F13E416-B37B-4CA2-356B-28D55E8D345F}"/>
              </a:ext>
            </a:extLst>
          </p:cNvPr>
          <p:cNvCxnSpPr>
            <a:cxnSpLocks/>
          </p:cNvCxnSpPr>
          <p:nvPr/>
        </p:nvCxnSpPr>
        <p:spPr>
          <a:xfrm flipH="1">
            <a:off x="8773661" y="3405541"/>
            <a:ext cx="2882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3579EEF-F282-7253-A6BD-FC402C09877C}"/>
              </a:ext>
            </a:extLst>
          </p:cNvPr>
          <p:cNvCxnSpPr>
            <a:cxnSpLocks/>
          </p:cNvCxnSpPr>
          <p:nvPr/>
        </p:nvCxnSpPr>
        <p:spPr>
          <a:xfrm flipV="1">
            <a:off x="8894773" y="3405541"/>
            <a:ext cx="0" cy="253969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FFF49FC-C8BE-09C1-427B-1A159397B4A8}"/>
              </a:ext>
            </a:extLst>
          </p:cNvPr>
          <p:cNvCxnSpPr>
            <a:cxnSpLocks/>
          </p:cNvCxnSpPr>
          <p:nvPr/>
        </p:nvCxnSpPr>
        <p:spPr>
          <a:xfrm flipV="1">
            <a:off x="9043192" y="4478104"/>
            <a:ext cx="0" cy="1784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EFDD68-E8E1-15BC-8F3C-6BF1E6AFAA98}"/>
              </a:ext>
            </a:extLst>
          </p:cNvPr>
          <p:cNvCxnSpPr>
            <a:cxnSpLocks/>
          </p:cNvCxnSpPr>
          <p:nvPr/>
        </p:nvCxnSpPr>
        <p:spPr>
          <a:xfrm>
            <a:off x="9043192" y="6214091"/>
            <a:ext cx="263572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23AE24C-7DA7-DF91-E874-C4CEE378FC05}"/>
              </a:ext>
            </a:extLst>
          </p:cNvPr>
          <p:cNvSpPr txBox="1"/>
          <p:nvPr/>
        </p:nvSpPr>
        <p:spPr>
          <a:xfrm>
            <a:off x="10071892" y="5984782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13 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1AEFA2-E5D7-E8A3-C4D7-4CB594E1C826}"/>
              </a:ext>
            </a:extLst>
          </p:cNvPr>
          <p:cNvSpPr txBox="1"/>
          <p:nvPr/>
        </p:nvSpPr>
        <p:spPr>
          <a:xfrm rot="16200000">
            <a:off x="8468130" y="4610964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12 cm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D551808-9FC7-05E7-84D3-B88140A89E79}"/>
              </a:ext>
            </a:extLst>
          </p:cNvPr>
          <p:cNvCxnSpPr>
            <a:cxnSpLocks/>
          </p:cNvCxnSpPr>
          <p:nvPr/>
        </p:nvCxnSpPr>
        <p:spPr>
          <a:xfrm flipV="1">
            <a:off x="11686591" y="4523056"/>
            <a:ext cx="0" cy="1739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E1196006-2BE3-4728-A7C8-149A2F9CC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471" y="6432797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16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Prototype Magnet</a:t>
            </a:r>
            <a:endParaRPr lang="en-US" sz="28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56BB5-72C2-4B0D-B0CE-3C032F98F7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892" y="889197"/>
                <a:ext cx="11448804" cy="5561293"/>
              </a:xfrm>
            </p:spPr>
            <p:txBody>
              <a:bodyPr>
                <a:noAutofit/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SzPct val="100000"/>
                </a:pP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Prototype open-midplane BF magnet successfully built and evaluated for mechanical integrity </a:t>
                </a:r>
              </a:p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SzPct val="100000"/>
                </a:pPr>
                <a:r>
                  <a:rPr lang="en-US" sz="2000" dirty="0">
                    <a:solidFill>
                      <a:srgbClr val="002060"/>
                    </a:solidFill>
                  </a:rPr>
                  <a:t>&gt;1.5 Tesla measured in good field region</a:t>
                </a:r>
              </a:p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SzPct val="100000"/>
                </a:pPr>
                <a:r>
                  <a:rPr lang="en-US" sz="2000" dirty="0">
                    <a:solidFill>
                      <a:srgbClr val="002060"/>
                    </a:solidFill>
                  </a:rPr>
                  <a:t>Field accuracy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002060"/>
                  </a:solidFill>
                </a:endParaRPr>
              </a:p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SzPct val="100000"/>
                </a:pPr>
                <a:r>
                  <a:rPr lang="en-US" sz="2000" dirty="0">
                    <a:solidFill>
                      <a:srgbClr val="002060"/>
                    </a:solidFill>
                  </a:rPr>
                  <a:t>Test of radiation resilience at CEBAF - LDRD project started Oct. 1, 2023 (see next presentation)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56BB5-72C2-4B0D-B0CE-3C032F98F7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889197"/>
                <a:ext cx="11448804" cy="5561293"/>
              </a:xfrm>
              <a:blipFill>
                <a:blip r:embed="rId2"/>
                <a:stretch>
                  <a:fillRect l="-479" t="-110" r="-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35256-CB05-40C6-ABD9-1360FDF1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6081" y="6477481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A40DD1B-88B4-40F3-C4BF-34A891462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71" y="3041128"/>
            <a:ext cx="6103170" cy="3051585"/>
          </a:xfrm>
          <a:prstGeom prst="rect">
            <a:avLst/>
          </a:prstGeom>
          <a:solidFill>
            <a:srgbClr val="FFFF99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C14E72-68C9-2D60-DF4C-E64CDFE2A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925" y="2999959"/>
            <a:ext cx="3695319" cy="3092754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E314ADE-002F-4EB5-98FC-925443105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471" y="6432797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53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89EBF-F8A1-478F-83C2-7065F771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920" y="167934"/>
            <a:ext cx="9106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Injector Upgrade </a:t>
            </a:r>
            <a:r>
              <a:rPr lang="en-US" sz="2800" b="1" dirty="0">
                <a:latin typeface="Symbol" panose="05050102010706020507" pitchFamily="18" charset="2"/>
                <a:cs typeface="Arial" panose="020B0604020202020204" pitchFamily="34" charset="0"/>
              </a:rPr>
              <a:t>-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650 MeV Recirculating Injector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88904B-40A4-4988-BD17-764AD39B1AD5}"/>
              </a:ext>
            </a:extLst>
          </p:cNvPr>
          <p:cNvSpPr txBox="1"/>
          <p:nvPr/>
        </p:nvSpPr>
        <p:spPr>
          <a:xfrm>
            <a:off x="905736" y="1215568"/>
            <a:ext cx="3540368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present 123 MeV injector, the difference in the first and final pass energies in the North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too large  (1:175) to effectively control the beam.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BA6028-418E-48DE-9227-82EAD752C9C2}"/>
              </a:ext>
            </a:extLst>
          </p:cNvPr>
          <p:cNvGrpSpPr/>
          <p:nvPr/>
        </p:nvGrpSpPr>
        <p:grpSpPr>
          <a:xfrm>
            <a:off x="943041" y="3728864"/>
            <a:ext cx="3291705" cy="2301598"/>
            <a:chOff x="676625" y="2873190"/>
            <a:chExt cx="4388940" cy="306879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16E1DE-DB8D-4FD8-9CDA-1F12A9649673}"/>
                </a:ext>
              </a:extLst>
            </p:cNvPr>
            <p:cNvSpPr txBox="1"/>
            <p:nvPr/>
          </p:nvSpPr>
          <p:spPr>
            <a:xfrm>
              <a:off x="676625" y="3671279"/>
              <a:ext cx="4388940" cy="2270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recirculating injector (3-pass) based on LERF will allow a manageable difference in energies (1:33)</a:t>
              </a:r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DEDEB1FB-7D7D-46A2-B6F6-CEFA0E38F1D5}"/>
                </a:ext>
              </a:extLst>
            </p:cNvPr>
            <p:cNvSpPr/>
            <p:nvPr/>
          </p:nvSpPr>
          <p:spPr>
            <a:xfrm>
              <a:off x="2163586" y="2873190"/>
              <a:ext cx="880722" cy="444500"/>
            </a:xfrm>
            <a:prstGeom prst="downArrow">
              <a:avLst/>
            </a:prstGeom>
            <a:solidFill>
              <a:srgbClr val="C39BE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9FDE73F-A298-4083-B403-F9554316B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46" y="2226410"/>
            <a:ext cx="7487070" cy="22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5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B8FCA-A605-4E18-B74E-A4874B083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892"/>
            <a:ext cx="12189216" cy="4826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E6BA0-3696-C548-8A23-24F893FA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073"/>
            <a:ext cx="12344399" cy="487490"/>
          </a:xfrm>
        </p:spPr>
        <p:txBody>
          <a:bodyPr>
            <a:noAutofit/>
          </a:bodyPr>
          <a:lstStyle/>
          <a:p>
            <a:r>
              <a:rPr lang="en-US" sz="2800" dirty="0"/>
              <a:t>Electron/positron injector vault is required for 12 GeV e</a:t>
            </a:r>
            <a:r>
              <a:rPr lang="en-US" sz="2800" baseline="30000" dirty="0"/>
              <a:t>+</a:t>
            </a:r>
            <a:r>
              <a:rPr lang="en-US" sz="2800" dirty="0"/>
              <a:t> and 22 GeV e</a:t>
            </a:r>
            <a:r>
              <a:rPr lang="en-US" sz="2800" baseline="30000" dirty="0">
                <a:latin typeface="Symbol" panose="05050102010706020507" pitchFamily="18" charset="2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ACA684-36C3-F14E-95E3-D92C887E6E20}"/>
              </a:ext>
            </a:extLst>
          </p:cNvPr>
          <p:cNvSpPr txBox="1"/>
          <p:nvPr/>
        </p:nvSpPr>
        <p:spPr>
          <a:xfrm>
            <a:off x="1511560" y="5375147"/>
            <a:ext cx="10459616" cy="207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‘Green beamline’ is a cost effective option for staging positron and energy upgrades: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MeV e</a:t>
            </a:r>
            <a:r>
              <a:rPr lang="en-US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12 GeV CEBAF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650 MeV e</a:t>
            </a:r>
            <a:r>
              <a:rPr lang="en-US" sz="24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22 GeV CEBAF Energy Upgrade</a:t>
            </a:r>
          </a:p>
          <a:p>
            <a:pPr>
              <a:lnSpc>
                <a:spcPct val="150000"/>
              </a:lnSpc>
            </a:pP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D823009-8319-4443-AF92-88564CC0D65C}"/>
              </a:ext>
            </a:extLst>
          </p:cNvPr>
          <p:cNvSpPr txBox="1">
            <a:spLocks noChangeArrowheads="1"/>
          </p:cNvSpPr>
          <p:nvPr/>
        </p:nvSpPr>
        <p:spPr>
          <a:xfrm>
            <a:off x="10830551" y="890098"/>
            <a:ext cx="1235659" cy="281381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Arial"/>
                <a:cs typeface="Arial"/>
              </a:rPr>
              <a:t>Joe Grames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E3767E8-BFE7-4C81-9DCD-CEF27C12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76D6D2E-10D4-4DC6-80F7-4E59C6DF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104" y="6451854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2232A-4CA3-4CB7-8A91-86F5534138C5}"/>
              </a:ext>
            </a:extLst>
          </p:cNvPr>
          <p:cNvSpPr txBox="1"/>
          <p:nvPr/>
        </p:nvSpPr>
        <p:spPr>
          <a:xfrm>
            <a:off x="2295799" y="908887"/>
            <a:ext cx="25934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 MeV e</a:t>
            </a:r>
            <a:r>
              <a:rPr lang="en-US" b="1" spc="-1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6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650 MeV e</a:t>
            </a:r>
            <a:r>
              <a:rPr lang="en-US" b="1" spc="-15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en-US" sz="16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5316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20CA9-C472-4C5A-8B47-EA0CB5DD4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006" y="4575772"/>
            <a:ext cx="5115474" cy="1617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E6BA0-3696-C548-8A23-24F893FA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69" y="189473"/>
            <a:ext cx="11234844" cy="487490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Energy loss, Emittance dilution and Energy spread</a:t>
            </a:r>
            <a:endParaRPr lang="en-US" sz="2800" baseline="30000" dirty="0">
              <a:latin typeface="Symbol" panose="05050102010706020507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88CF9-A468-4306-AFD8-CF5C21F21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867" y="1113328"/>
            <a:ext cx="2617012" cy="1783511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D21B9-C711-4454-942D-0A158B0A6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565" y="2323348"/>
            <a:ext cx="1362280" cy="510855"/>
          </a:xfrm>
          <a:prstGeom prst="rect">
            <a:avLst/>
          </a:prstGeom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853E52BD-6CCF-4C00-86FE-9EB02B3BF75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301163" y="1905538"/>
          <a:ext cx="2546350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Equation" r:id="rId6" imgW="1905000" imgH="254000" progId="Equation.DSMT4">
                  <p:embed/>
                </p:oleObj>
              </mc:Choice>
              <mc:Fallback>
                <p:oleObj name="Equation" r:id="rId6" imgW="1905000" imgH="254000" progId="Equation.DSMT4">
                  <p:embed/>
                  <p:pic>
                    <p:nvPicPr>
                      <p:cNvPr id="11" name="Object 4">
                        <a:extLst>
                          <a:ext uri="{FF2B5EF4-FFF2-40B4-BE49-F238E27FC236}">
                            <a16:creationId xmlns:a16="http://schemas.microsoft.com/office/drawing/2014/main" id="{853E52BD-6CCF-4C00-86FE-9EB02B3BF7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1163" y="1905538"/>
                        <a:ext cx="2546350" cy="325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5789D78-48DE-405D-9C29-6D90B23991A0}"/>
              </a:ext>
            </a:extLst>
          </p:cNvPr>
          <p:cNvSpPr txBox="1">
            <a:spLocks/>
          </p:cNvSpPr>
          <p:nvPr/>
        </p:nvSpPr>
        <p:spPr bwMode="auto">
          <a:xfrm>
            <a:off x="35697" y="653251"/>
            <a:ext cx="3879078" cy="552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8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9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10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9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Doubling the energy, while staying within current CEBAF footprint, makes the synchrotron radiation effects of paramount importance.</a:t>
            </a:r>
          </a:p>
          <a:p>
            <a:pPr lvl="1">
              <a:lnSpc>
                <a:spcPts val="2799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nature of a ‘recoil’ effect on electrons due to photon emission makes significant impact on both the transverse and longitudinal beam dynamics, leading to cumulative emittance growth (transverse and longitudinal).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9B0AD1-D7B3-47E7-913E-1D6B766123DE}"/>
              </a:ext>
            </a:extLst>
          </p:cNvPr>
          <p:cNvSpPr txBox="1">
            <a:spLocks/>
          </p:cNvSpPr>
          <p:nvPr/>
        </p:nvSpPr>
        <p:spPr>
          <a:xfrm>
            <a:off x="4097338" y="1057240"/>
            <a:ext cx="2424871" cy="2090703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Energy loss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Emittance dilution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Natural energy spread 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B717740F-7414-4AAD-A406-5924208FF6A0}"/>
              </a:ext>
            </a:extLst>
          </p:cNvPr>
          <p:cNvSpPr txBox="1">
            <a:spLocks/>
          </p:cNvSpPr>
          <p:nvPr/>
        </p:nvSpPr>
        <p:spPr bwMode="auto">
          <a:xfrm>
            <a:off x="3571461" y="2985552"/>
            <a:ext cx="7317364" cy="100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8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9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10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Total energy loss of 990 MeV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emittance dilution (transverse and longitudinal) at 22 GeV (after 4 CEBAF +  6 FFA passes)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97CA0A77-10E5-42AA-A527-3C9F9F36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C46DFC65-54C0-4CCB-A597-81FC18C5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3045" y="6430746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95B6C2-EA58-1299-F618-31271C7CCB6E}"/>
                  </a:ext>
                </a:extLst>
              </p:cNvPr>
              <p:cNvSpPr txBox="1"/>
              <p:nvPr/>
            </p:nvSpPr>
            <p:spPr>
              <a:xfrm>
                <a:off x="9411551" y="1243893"/>
                <a:ext cx="23255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Maximize</a:t>
                </a:r>
                <a:r>
                  <a:rPr lang="en-U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,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minimize </a:t>
                </a:r>
                <a:r>
                  <a:rPr lang="en-US" sz="16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sz="1600" i="1" baseline="-25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95B6C2-EA58-1299-F618-31271C7CC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551" y="1243893"/>
                <a:ext cx="2325573" cy="338554"/>
              </a:xfrm>
              <a:prstGeom prst="rect">
                <a:avLst/>
              </a:prstGeom>
              <a:blipFill>
                <a:blip r:embed="rId11"/>
                <a:stretch>
                  <a:fillRect l="-1575" t="-7143" r="-52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ounded Rectangle 134">
            <a:extLst>
              <a:ext uri="{FF2B5EF4-FFF2-40B4-BE49-F238E27FC236}">
                <a16:creationId xmlns:a16="http://schemas.microsoft.com/office/drawing/2014/main" id="{A35C9C86-B791-447F-A4C7-F30B3317B710}"/>
              </a:ext>
            </a:extLst>
          </p:cNvPr>
          <p:cNvSpPr/>
          <p:nvPr/>
        </p:nvSpPr>
        <p:spPr bwMode="auto">
          <a:xfrm>
            <a:off x="9403397" y="5180263"/>
            <a:ext cx="736324" cy="251941"/>
          </a:xfrm>
          <a:prstGeom prst="roundRect">
            <a:avLst/>
          </a:prstGeom>
          <a:noFill/>
          <a:ln w="57150" cap="flat" cmpd="sng" algn="ctr">
            <a:solidFill>
              <a:srgbClr val="1ED04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4" tIns="44438" rIns="90464" bIns="44438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solidFill>
                <a:prstClr val="black"/>
              </a:solidFill>
              <a:latin typeface="Arial Unicode MS" pitchFamily="34" charset="-128"/>
              <a:cs typeface="Arial" charset="0"/>
            </a:endParaRPr>
          </a:p>
        </p:txBody>
      </p:sp>
      <p:sp>
        <p:nvSpPr>
          <p:cNvPr id="40" name="Rounded Rectangle 134">
            <a:extLst>
              <a:ext uri="{FF2B5EF4-FFF2-40B4-BE49-F238E27FC236}">
                <a16:creationId xmlns:a16="http://schemas.microsoft.com/office/drawing/2014/main" id="{679BB42C-6DF8-4205-9C29-50F89B576446}"/>
              </a:ext>
            </a:extLst>
          </p:cNvPr>
          <p:cNvSpPr/>
          <p:nvPr/>
        </p:nvSpPr>
        <p:spPr bwMode="auto">
          <a:xfrm>
            <a:off x="9403396" y="5814603"/>
            <a:ext cx="736324" cy="251941"/>
          </a:xfrm>
          <a:prstGeom prst="roundRect">
            <a:avLst/>
          </a:prstGeom>
          <a:noFill/>
          <a:ln w="57150" cap="flat" cmpd="sng" algn="ctr">
            <a:solidFill>
              <a:srgbClr val="1ED04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4" tIns="44438" rIns="90464" bIns="44438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solidFill>
                <a:prstClr val="black"/>
              </a:solidFill>
              <a:latin typeface="Arial Unicode MS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6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59A5-E039-4247-ACDF-E3B65D3FA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759" y="217950"/>
            <a:ext cx="8952797" cy="36561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Alternative Staging Scenario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57BBC-1C35-461C-85DA-98C92513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07" name="Footer Placeholder 3">
            <a:extLst>
              <a:ext uri="{FF2B5EF4-FFF2-40B4-BE49-F238E27FC236}">
                <a16:creationId xmlns:a16="http://schemas.microsoft.com/office/drawing/2014/main" id="{E13726EA-EE64-4814-9E0E-14BE3346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156" y="6449342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A938A8BC-9353-4714-B9C8-E74DE4A00838}"/>
              </a:ext>
            </a:extLst>
          </p:cNvPr>
          <p:cNvSpPr txBox="1">
            <a:spLocks/>
          </p:cNvSpPr>
          <p:nvPr/>
        </p:nvSpPr>
        <p:spPr bwMode="auto">
          <a:xfrm>
            <a:off x="416656" y="321567"/>
            <a:ext cx="11820939" cy="621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Start with 4 passes (electromagnetic arcs) +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(rather than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passes assuming 1.1 GeV/linac → Final energy drops to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GeV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II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Then, upgrade linac energy to 1.21 GeV/linac (cryomodule upgrades) → Regains final energy back to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4 +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passes )</a:t>
            </a: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- Increasing linac energy flexibility, </a:t>
            </a:r>
            <a:r>
              <a:rPr lang="en-US" sz="200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E/E </a:t>
            </a:r>
          </a:p>
          <a:p>
            <a:pPr lvl="1">
              <a:lnSpc>
                <a:spcPts val="28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FFA permanent magnets, as presently designed, are at limit of their aperture and strength, to accommodate 6 orbits of different energy within energy acceptance from about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GeV to 22 GeV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(West FFA Arc)</a:t>
            </a:r>
          </a:p>
          <a:p>
            <a:pPr marL="457200" lvl="1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result, the requirement on the linac energy is 1.1 GeV   1%</a:t>
            </a:r>
          </a:p>
          <a:p>
            <a:pPr lvl="2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very tight, and would not allow for flexibility (like we have now), to slightly reduce energy, if, e.g., several cavities de-rated, or one of the cryomodules bypassed</a:t>
            </a:r>
          </a:p>
          <a:p>
            <a:pPr lvl="2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Furthermore, linac energy flexibility is now used to optimize polarization to multiple halls in combination with the Wien filter; with a fixed linac energy, only one hall can get polarized beam</a:t>
            </a:r>
          </a:p>
          <a:p>
            <a:pPr marL="457200" lvl="1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8C5DF1-1DCA-4374-A977-3F7603946210}"/>
              </a:ext>
            </a:extLst>
          </p:cNvPr>
          <p:cNvGrpSpPr/>
          <p:nvPr/>
        </p:nvGrpSpPr>
        <p:grpSpPr>
          <a:xfrm>
            <a:off x="3597438" y="3850597"/>
            <a:ext cx="6059370" cy="776688"/>
            <a:chOff x="2838968" y="2573170"/>
            <a:chExt cx="5976613" cy="77668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B62C39D-1B7C-4354-863F-395B72B7F207}"/>
                </a:ext>
              </a:extLst>
            </p:cNvPr>
            <p:cNvGrpSpPr/>
            <p:nvPr/>
          </p:nvGrpSpPr>
          <p:grpSpPr>
            <a:xfrm>
              <a:off x="2838968" y="2573170"/>
              <a:ext cx="5976613" cy="776688"/>
              <a:chOff x="3064458" y="3268319"/>
              <a:chExt cx="5976613" cy="776688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DACA2BD-5822-488F-9DE2-07E3C219AA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4913" y="3645024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096934B-331C-4CC4-82DF-FC4E56B21B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8453" y="3637381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DFF7F44D-0BD7-4DF0-B9B4-8F17CF3BF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4202" y="3643604"/>
                <a:ext cx="5386987" cy="14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7A05D31-5143-41DF-844F-8E6381FA0D12}"/>
                  </a:ext>
                </a:extLst>
              </p:cNvPr>
              <p:cNvSpPr txBox="1"/>
              <p:nvPr/>
            </p:nvSpPr>
            <p:spPr>
              <a:xfrm>
                <a:off x="3064458" y="3684068"/>
                <a:ext cx="5398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11.6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71251DF-108F-400F-9641-89130BA90B62}"/>
                  </a:ext>
                </a:extLst>
              </p:cNvPr>
              <p:cNvSpPr txBox="1"/>
              <p:nvPr/>
            </p:nvSpPr>
            <p:spPr>
              <a:xfrm>
                <a:off x="8396683" y="3737230"/>
                <a:ext cx="5398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21.7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895833D-3D0C-4899-8AC3-D8B8E6F6A97E}"/>
                  </a:ext>
                </a:extLst>
              </p:cNvPr>
              <p:cNvSpPr txBox="1"/>
              <p:nvPr/>
            </p:nvSpPr>
            <p:spPr>
              <a:xfrm>
                <a:off x="8228028" y="3268319"/>
                <a:ext cx="8130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 [GeV]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86E48D3-F995-4E81-BED6-9018600DC12D}"/>
                  </a:ext>
                </a:extLst>
              </p:cNvPr>
              <p:cNvSpPr/>
              <p:nvPr/>
            </p:nvSpPr>
            <p:spPr>
              <a:xfrm>
                <a:off x="3287941" y="3590342"/>
                <a:ext cx="121298" cy="106524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6D3D511-F7F2-460B-9A0E-46F4B4CAA7C0}"/>
                  </a:ext>
                </a:extLst>
              </p:cNvPr>
              <p:cNvSpPr/>
              <p:nvPr/>
            </p:nvSpPr>
            <p:spPr>
              <a:xfrm>
                <a:off x="7383914" y="3594333"/>
                <a:ext cx="121298" cy="10652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618C499-E13A-4C66-8C26-66E12BBDCDB3}"/>
                  </a:ext>
                </a:extLst>
              </p:cNvPr>
              <p:cNvSpPr/>
              <p:nvPr/>
            </p:nvSpPr>
            <p:spPr>
              <a:xfrm>
                <a:off x="4303153" y="3589920"/>
                <a:ext cx="121298" cy="10652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ADDAF9A-F323-4096-89C5-CB61C6FDA312}"/>
                  </a:ext>
                </a:extLst>
              </p:cNvPr>
              <p:cNvSpPr/>
              <p:nvPr/>
            </p:nvSpPr>
            <p:spPr>
              <a:xfrm>
                <a:off x="6358139" y="3591586"/>
                <a:ext cx="121298" cy="1065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589B56B-675A-4843-A416-FE1E529562B7}"/>
                  </a:ext>
                </a:extLst>
              </p:cNvPr>
              <p:cNvSpPr/>
              <p:nvPr/>
            </p:nvSpPr>
            <p:spPr>
              <a:xfrm>
                <a:off x="5325872" y="3590342"/>
                <a:ext cx="121298" cy="106524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58F4BA5-FB7A-4DC2-908D-72BF409FBC99}"/>
                  </a:ext>
                </a:extLst>
              </p:cNvPr>
              <p:cNvSpPr/>
              <p:nvPr/>
            </p:nvSpPr>
            <p:spPr>
              <a:xfrm>
                <a:off x="8404327" y="3590342"/>
                <a:ext cx="121298" cy="1065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302DADB-70AD-4754-BF92-EC1DE4093039}"/>
                  </a:ext>
                </a:extLst>
              </p:cNvPr>
              <p:cNvCxnSpPr/>
              <p:nvPr/>
            </p:nvCxnSpPr>
            <p:spPr>
              <a:xfrm>
                <a:off x="3174628" y="3423315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E5347BA-D4FC-4F3A-8A75-238503484457}"/>
                  </a:ext>
                </a:extLst>
              </p:cNvPr>
              <p:cNvSpPr txBox="1"/>
              <p:nvPr/>
            </p:nvSpPr>
            <p:spPr>
              <a:xfrm>
                <a:off x="3627336" y="3269426"/>
                <a:ext cx="4965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2.2</a:t>
                </a: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E55C571-C2E6-48D2-8382-2C18C3E3E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2214" y="2832621"/>
              <a:ext cx="1031799" cy="183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D210F66-25FC-4062-90C9-2DF1E83FE49A}"/>
              </a:ext>
            </a:extLst>
          </p:cNvPr>
          <p:cNvSpPr/>
          <p:nvPr/>
        </p:nvSpPr>
        <p:spPr>
          <a:xfrm>
            <a:off x="93449" y="3783496"/>
            <a:ext cx="194163" cy="22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FFFA33-814A-4512-BEB9-573B97CB3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107" y="4501585"/>
            <a:ext cx="414675" cy="4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46BFE10-7B2F-47C9-9CDC-3D42C952FA1F}"/>
              </a:ext>
            </a:extLst>
          </p:cNvPr>
          <p:cNvGrpSpPr/>
          <p:nvPr/>
        </p:nvGrpSpPr>
        <p:grpSpPr>
          <a:xfrm>
            <a:off x="2138132" y="3488714"/>
            <a:ext cx="6510398" cy="973210"/>
            <a:chOff x="2138132" y="4244084"/>
            <a:chExt cx="6510398" cy="973210"/>
          </a:xfrm>
        </p:grpSpPr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D4B44FB0-A01B-4D5C-8C7A-62126D6B7C45}"/>
                </a:ext>
              </a:extLst>
            </p:cNvPr>
            <p:cNvCxnSpPr>
              <a:cxnSpLocks/>
            </p:cNvCxnSpPr>
            <p:nvPr/>
          </p:nvCxnSpPr>
          <p:spPr>
            <a:xfrm>
              <a:off x="3186950" y="4660819"/>
              <a:ext cx="5461580" cy="14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312BBE0-C65B-49A7-9B38-701CF84D1805}"/>
                </a:ext>
              </a:extLst>
            </p:cNvPr>
            <p:cNvGrpSpPr/>
            <p:nvPr/>
          </p:nvGrpSpPr>
          <p:grpSpPr>
            <a:xfrm>
              <a:off x="2138132" y="4244084"/>
              <a:ext cx="6323657" cy="973210"/>
              <a:chOff x="1395783" y="4499171"/>
              <a:chExt cx="6323657" cy="973210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DB16630-3BFE-4B94-9D38-F8C9EBE01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6505" y="4915632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43125B-AB12-46E2-A6A0-72267BF1A938}"/>
                  </a:ext>
                </a:extLst>
              </p:cNvPr>
              <p:cNvSpPr txBox="1"/>
              <p:nvPr/>
            </p:nvSpPr>
            <p:spPr>
              <a:xfrm>
                <a:off x="6503628" y="4949161"/>
                <a:ext cx="5325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19.4</a:t>
                </a:r>
              </a:p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CE598043-BFA2-4CB5-9009-CDAB565BBA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79902" y="4907989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2485CDA-5241-451D-8F3B-D300E3660A4E}"/>
                  </a:ext>
                </a:extLst>
              </p:cNvPr>
              <p:cNvSpPr txBox="1"/>
              <p:nvPr/>
            </p:nvSpPr>
            <p:spPr>
              <a:xfrm>
                <a:off x="2305188" y="4954676"/>
                <a:ext cx="5525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11.6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6AE324C-A432-4184-86CF-D08D2E985F56}"/>
                  </a:ext>
                </a:extLst>
              </p:cNvPr>
              <p:cNvSpPr txBox="1"/>
              <p:nvPr/>
            </p:nvSpPr>
            <p:spPr>
              <a:xfrm>
                <a:off x="6906397" y="4499171"/>
                <a:ext cx="8130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 [GeV]</a:t>
                </a: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2E4B3764-6A5C-4E62-BA21-AA9770FEDFF7}"/>
                  </a:ext>
                </a:extLst>
              </p:cNvPr>
              <p:cNvSpPr/>
              <p:nvPr/>
            </p:nvSpPr>
            <p:spPr>
              <a:xfrm>
                <a:off x="5605069" y="4864941"/>
                <a:ext cx="121298" cy="1065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C676157-884D-4D88-8F2D-0288E3AAC112}"/>
                  </a:ext>
                </a:extLst>
              </p:cNvPr>
              <p:cNvSpPr/>
              <p:nvPr/>
            </p:nvSpPr>
            <p:spPr>
              <a:xfrm>
                <a:off x="2524308" y="4853902"/>
                <a:ext cx="121298" cy="106524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8B84AD5D-DA91-4DD0-83CD-4ACDA908D7C7}"/>
                  </a:ext>
                </a:extLst>
              </p:cNvPr>
              <p:cNvSpPr/>
              <p:nvPr/>
            </p:nvSpPr>
            <p:spPr>
              <a:xfrm>
                <a:off x="4579294" y="4862194"/>
                <a:ext cx="121298" cy="106524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EB40581-87DF-439A-80FF-728D6B53D426}"/>
                  </a:ext>
                </a:extLst>
              </p:cNvPr>
              <p:cNvSpPr/>
              <p:nvPr/>
            </p:nvSpPr>
            <p:spPr>
              <a:xfrm>
                <a:off x="3547027" y="4867576"/>
                <a:ext cx="121298" cy="10652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769CBF1-DD31-4F10-9094-44BC86E53202}"/>
                  </a:ext>
                </a:extLst>
              </p:cNvPr>
              <p:cNvCxnSpPr/>
              <p:nvPr/>
            </p:nvCxnSpPr>
            <p:spPr>
              <a:xfrm>
                <a:off x="1395783" y="4693923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43CE6D9-2454-4BD6-9BB1-5AF7084E03EF}"/>
                  </a:ext>
                </a:extLst>
              </p:cNvPr>
              <p:cNvSpPr txBox="1"/>
              <p:nvPr/>
            </p:nvSpPr>
            <p:spPr>
              <a:xfrm>
                <a:off x="2821735" y="4516898"/>
                <a:ext cx="4965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2.2</a:t>
                </a:r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AD7F7475-EDCD-4527-B658-4381869D15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84957" y="4770896"/>
                <a:ext cx="1031799" cy="18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9C1F84C8-42E2-40EC-9438-4AA67EF0CBEB}"/>
                  </a:ext>
                </a:extLst>
              </p:cNvPr>
              <p:cNvSpPr/>
              <p:nvPr/>
            </p:nvSpPr>
            <p:spPr>
              <a:xfrm>
                <a:off x="6625482" y="4860950"/>
                <a:ext cx="121298" cy="10652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FF97B06-1269-4874-97AF-D3CF0DA9FDBF}"/>
              </a:ext>
            </a:extLst>
          </p:cNvPr>
          <p:cNvGrpSpPr/>
          <p:nvPr/>
        </p:nvGrpSpPr>
        <p:grpSpPr>
          <a:xfrm>
            <a:off x="2138132" y="3488477"/>
            <a:ext cx="6652663" cy="973210"/>
            <a:chOff x="2138132" y="3110793"/>
            <a:chExt cx="6652663" cy="973210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B2F97ED-177C-41AC-90D7-8320225ACB54}"/>
                </a:ext>
              </a:extLst>
            </p:cNvPr>
            <p:cNvGrpSpPr/>
            <p:nvPr/>
          </p:nvGrpSpPr>
          <p:grpSpPr>
            <a:xfrm>
              <a:off x="2138132" y="3110793"/>
              <a:ext cx="6323657" cy="973210"/>
              <a:chOff x="2138132" y="4244084"/>
              <a:chExt cx="6323657" cy="973210"/>
            </a:xfrm>
          </p:grpSpPr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74BAD51C-465F-4CC9-9636-19D514791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6626" y="4660819"/>
                <a:ext cx="5461580" cy="14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FAAB6E3-6B62-43EF-9825-6BAC7398CF8D}"/>
                  </a:ext>
                </a:extLst>
              </p:cNvPr>
              <p:cNvGrpSpPr/>
              <p:nvPr/>
            </p:nvGrpSpPr>
            <p:grpSpPr>
              <a:xfrm>
                <a:off x="2138132" y="4244084"/>
                <a:ext cx="6323657" cy="973210"/>
                <a:chOff x="1395783" y="4499171"/>
                <a:chExt cx="6323657" cy="973210"/>
              </a:xfrm>
            </p:grpSpPr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37A5828E-BD07-4B1B-B0C2-A55E01A7F4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86505" y="4915632"/>
                  <a:ext cx="0" cy="823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D44E5623-0F5E-4E03-851A-96B3BA0CFA08}"/>
                    </a:ext>
                  </a:extLst>
                </p:cNvPr>
                <p:cNvSpPr txBox="1"/>
                <p:nvPr/>
              </p:nvSpPr>
              <p:spPr>
                <a:xfrm>
                  <a:off x="6503628" y="4949161"/>
                  <a:ext cx="53251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19.4</a:t>
                  </a:r>
                </a:p>
                <a:p>
                  <a:endParaRPr 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E7BD0960-F2BF-4DE4-9857-2D044FE663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9902" y="4907989"/>
                  <a:ext cx="0" cy="823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B87B0C06-2CB0-4165-86D8-A9CECF14C4F6}"/>
                    </a:ext>
                  </a:extLst>
                </p:cNvPr>
                <p:cNvSpPr txBox="1"/>
                <p:nvPr/>
              </p:nvSpPr>
              <p:spPr>
                <a:xfrm>
                  <a:off x="2305188" y="4954676"/>
                  <a:ext cx="5525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11.6</a:t>
                  </a: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B21A975E-E610-4EF8-AFF3-AB0E4F6A66AE}"/>
                    </a:ext>
                  </a:extLst>
                </p:cNvPr>
                <p:cNvSpPr txBox="1"/>
                <p:nvPr/>
              </p:nvSpPr>
              <p:spPr>
                <a:xfrm>
                  <a:off x="6906397" y="4499171"/>
                  <a:ext cx="8130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 [GeV]</a:t>
                  </a: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C93704B8-340F-440A-9ABB-536E5FBE6F9E}"/>
                    </a:ext>
                  </a:extLst>
                </p:cNvPr>
                <p:cNvSpPr/>
                <p:nvPr/>
              </p:nvSpPr>
              <p:spPr>
                <a:xfrm>
                  <a:off x="5605069" y="4864941"/>
                  <a:ext cx="121298" cy="10652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BCAD6798-A15D-4349-85BF-E17583AEE19D}"/>
                    </a:ext>
                  </a:extLst>
                </p:cNvPr>
                <p:cNvSpPr/>
                <p:nvPr/>
              </p:nvSpPr>
              <p:spPr>
                <a:xfrm>
                  <a:off x="2524308" y="4853902"/>
                  <a:ext cx="121298" cy="106524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892F623-64DE-49E8-AA31-5D43EC400548}"/>
                    </a:ext>
                  </a:extLst>
                </p:cNvPr>
                <p:cNvSpPr/>
                <p:nvPr/>
              </p:nvSpPr>
              <p:spPr>
                <a:xfrm>
                  <a:off x="4579294" y="4862194"/>
                  <a:ext cx="121298" cy="10652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5B279509-4170-4346-A1B0-9016B9999BFD}"/>
                    </a:ext>
                  </a:extLst>
                </p:cNvPr>
                <p:cNvSpPr/>
                <p:nvPr/>
              </p:nvSpPr>
              <p:spPr>
                <a:xfrm>
                  <a:off x="3547027" y="4867576"/>
                  <a:ext cx="121298" cy="10652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0E9E8ED6-A806-4A18-81CA-8DBDF0CDB32E}"/>
                    </a:ext>
                  </a:extLst>
                </p:cNvPr>
                <p:cNvCxnSpPr/>
                <p:nvPr/>
              </p:nvCxnSpPr>
              <p:spPr>
                <a:xfrm>
                  <a:off x="1395783" y="4693923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7D0DA534-8BAA-4583-81AF-1E900C3DE986}"/>
                    </a:ext>
                  </a:extLst>
                </p:cNvPr>
                <p:cNvSpPr txBox="1"/>
                <p:nvPr/>
              </p:nvSpPr>
              <p:spPr>
                <a:xfrm>
                  <a:off x="2821735" y="4516898"/>
                  <a:ext cx="49657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2.2</a:t>
                  </a:r>
                </a:p>
              </p:txBody>
            </p:sp>
            <p:cxnSp>
              <p:nvCxnSpPr>
                <p:cNvPr id="138" name="Straight Arrow Connector 137">
                  <a:extLst>
                    <a:ext uri="{FF2B5EF4-FFF2-40B4-BE49-F238E27FC236}">
                      <a16:creationId xmlns:a16="http://schemas.microsoft.com/office/drawing/2014/main" id="{77A46636-966E-4A40-BBA7-DEF8884FAB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4957" y="4770896"/>
                  <a:ext cx="1031799" cy="183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188ECB56-92A9-4FC3-8B4B-C3C551435230}"/>
                    </a:ext>
                  </a:extLst>
                </p:cNvPr>
                <p:cNvSpPr/>
                <p:nvPr/>
              </p:nvSpPr>
              <p:spPr>
                <a:xfrm>
                  <a:off x="6625482" y="4860950"/>
                  <a:ext cx="121298" cy="106524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6436A27-DF16-45AD-AC6C-FA6973B9F45C}"/>
                </a:ext>
              </a:extLst>
            </p:cNvPr>
            <p:cNvSpPr/>
            <p:nvPr/>
          </p:nvSpPr>
          <p:spPr>
            <a:xfrm>
              <a:off x="8155693" y="3452271"/>
              <a:ext cx="635102" cy="133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A938A8BC-9353-4714-B9C8-E74DE4A00838}"/>
              </a:ext>
            </a:extLst>
          </p:cNvPr>
          <p:cNvSpPr txBox="1">
            <a:spLocks/>
          </p:cNvSpPr>
          <p:nvPr/>
        </p:nvSpPr>
        <p:spPr bwMode="auto">
          <a:xfrm>
            <a:off x="92765" y="819074"/>
            <a:ext cx="12026347" cy="268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7030A0"/>
              </a:solidFill>
            </a:endParaRPr>
          </a:p>
          <a:p>
            <a:pPr lvl="2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Changing the linac energy by more than 1%, either the top or bottom pass will fall out of the range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Adding a </a:t>
            </a:r>
            <a:r>
              <a:rPr lang="en-US" dirty="0" err="1">
                <a:solidFill>
                  <a:srgbClr val="7030A0"/>
                </a:solidFill>
              </a:rPr>
              <a:t>sextupole</a:t>
            </a:r>
            <a:r>
              <a:rPr lang="en-US" dirty="0">
                <a:solidFill>
                  <a:srgbClr val="7030A0"/>
                </a:solidFill>
              </a:rPr>
              <a:t> component to permanent magnets may extend the energy acceptance (still under study)</a:t>
            </a:r>
          </a:p>
          <a:p>
            <a:pPr lvl="1">
              <a:spcBef>
                <a:spcPts val="3600"/>
              </a:spcBef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Assuming only 5 FFA passes (to about 20 GeV) the linac energy flexibility is greatly enhanced</a:t>
            </a:r>
          </a:p>
          <a:p>
            <a:pPr marL="457200" lvl="1" indent="0">
              <a:buNone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C959A5-E039-4247-ACDF-E3B65D3FA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06" y="217950"/>
            <a:ext cx="8952797" cy="36561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Increasing Linac Energy Flexibility, </a:t>
            </a:r>
            <a:r>
              <a:rPr lang="en-US" sz="2800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E/E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57BBC-1C35-461C-85DA-98C92513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07" name="Footer Placeholder 3">
            <a:extLst>
              <a:ext uri="{FF2B5EF4-FFF2-40B4-BE49-F238E27FC236}">
                <a16:creationId xmlns:a16="http://schemas.microsoft.com/office/drawing/2014/main" id="{E13726EA-EE64-4814-9E0E-14BE3346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156" y="6449342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F7958AE-C6A5-4785-8097-3B94CF77032E}"/>
              </a:ext>
            </a:extLst>
          </p:cNvPr>
          <p:cNvGrpSpPr/>
          <p:nvPr/>
        </p:nvGrpSpPr>
        <p:grpSpPr>
          <a:xfrm>
            <a:off x="3028642" y="855504"/>
            <a:ext cx="6059370" cy="796566"/>
            <a:chOff x="2838968" y="2553292"/>
            <a:chExt cx="5976613" cy="79656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1ED2111-344D-40B0-8923-9FB0832CA133}"/>
                </a:ext>
              </a:extLst>
            </p:cNvPr>
            <p:cNvGrpSpPr/>
            <p:nvPr/>
          </p:nvGrpSpPr>
          <p:grpSpPr>
            <a:xfrm>
              <a:off x="2838968" y="2553292"/>
              <a:ext cx="5976613" cy="796566"/>
              <a:chOff x="3064458" y="3248441"/>
              <a:chExt cx="5976613" cy="796566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FDB7997-2B13-49CF-AFFB-D3237A9BFF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4913" y="3645024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72A8B27-B422-461D-970D-B29C9BA684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8453" y="3637381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C3449F07-0CB5-4931-A6C4-5EC945B634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4202" y="3643604"/>
                <a:ext cx="5386987" cy="14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DD8D0A-09B7-4EE3-837E-560510B2FE2B}"/>
                  </a:ext>
                </a:extLst>
              </p:cNvPr>
              <p:cNvSpPr txBox="1"/>
              <p:nvPr/>
            </p:nvSpPr>
            <p:spPr>
              <a:xfrm>
                <a:off x="3064458" y="3684068"/>
                <a:ext cx="5398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11.6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71690A-7F28-46DC-A700-256E2B7399AC}"/>
                  </a:ext>
                </a:extLst>
              </p:cNvPr>
              <p:cNvSpPr txBox="1"/>
              <p:nvPr/>
            </p:nvSpPr>
            <p:spPr>
              <a:xfrm>
                <a:off x="8396683" y="3737230"/>
                <a:ext cx="5398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21.7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6EF166-F07B-4AD7-B1CD-B1F507CB916F}"/>
                  </a:ext>
                </a:extLst>
              </p:cNvPr>
              <p:cNvSpPr txBox="1"/>
              <p:nvPr/>
            </p:nvSpPr>
            <p:spPr>
              <a:xfrm>
                <a:off x="8228028" y="3248441"/>
                <a:ext cx="8130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 [GeV]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FC1CF57-8265-45DF-9087-C4A2BC803D27}"/>
                  </a:ext>
                </a:extLst>
              </p:cNvPr>
              <p:cNvSpPr/>
              <p:nvPr/>
            </p:nvSpPr>
            <p:spPr>
              <a:xfrm>
                <a:off x="3287941" y="3590342"/>
                <a:ext cx="121298" cy="106524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D2A6B17-6405-4887-8E92-2EC99992AF86}"/>
                  </a:ext>
                </a:extLst>
              </p:cNvPr>
              <p:cNvSpPr/>
              <p:nvPr/>
            </p:nvSpPr>
            <p:spPr>
              <a:xfrm>
                <a:off x="7383914" y="3594333"/>
                <a:ext cx="121298" cy="10652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2CB96D1-F51B-4391-8D8A-6DB4CBCA98AA}"/>
                  </a:ext>
                </a:extLst>
              </p:cNvPr>
              <p:cNvSpPr/>
              <p:nvPr/>
            </p:nvSpPr>
            <p:spPr>
              <a:xfrm>
                <a:off x="4303153" y="3589920"/>
                <a:ext cx="121298" cy="10652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35B4F2A-9A68-4966-ADBA-C4D4228F3AD3}"/>
                  </a:ext>
                </a:extLst>
              </p:cNvPr>
              <p:cNvSpPr/>
              <p:nvPr/>
            </p:nvSpPr>
            <p:spPr>
              <a:xfrm>
                <a:off x="6358139" y="3591586"/>
                <a:ext cx="121298" cy="1065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0DC2B9C-74AA-491D-B40E-C767C43F6113}"/>
                  </a:ext>
                </a:extLst>
              </p:cNvPr>
              <p:cNvSpPr/>
              <p:nvPr/>
            </p:nvSpPr>
            <p:spPr>
              <a:xfrm>
                <a:off x="5325872" y="3590342"/>
                <a:ext cx="121298" cy="106524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D94AE7B-B09F-4C36-B6F1-273520CF27AE}"/>
                  </a:ext>
                </a:extLst>
              </p:cNvPr>
              <p:cNvSpPr/>
              <p:nvPr/>
            </p:nvSpPr>
            <p:spPr>
              <a:xfrm>
                <a:off x="8404327" y="3590342"/>
                <a:ext cx="121298" cy="1065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589AEDB-3209-4EAD-8A66-751803EC550E}"/>
                  </a:ext>
                </a:extLst>
              </p:cNvPr>
              <p:cNvCxnSpPr/>
              <p:nvPr/>
            </p:nvCxnSpPr>
            <p:spPr>
              <a:xfrm>
                <a:off x="3174628" y="3423315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CD04D6C-2420-40C0-B181-A57B45F21015}"/>
                  </a:ext>
                </a:extLst>
              </p:cNvPr>
              <p:cNvSpPr txBox="1"/>
              <p:nvPr/>
            </p:nvSpPr>
            <p:spPr>
              <a:xfrm>
                <a:off x="3627336" y="3269426"/>
                <a:ext cx="4965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2.2</a:t>
                </a:r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37A7C1B-62B0-422E-93B1-ABBF921514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2214" y="2832621"/>
              <a:ext cx="1031799" cy="183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Content Placeholder 4">
            <a:extLst>
              <a:ext uri="{FF2B5EF4-FFF2-40B4-BE49-F238E27FC236}">
                <a16:creationId xmlns:a16="http://schemas.microsoft.com/office/drawing/2014/main" id="{001090AD-126C-4ED9-BDF1-61808F877FA8}"/>
              </a:ext>
            </a:extLst>
          </p:cNvPr>
          <p:cNvSpPr txBox="1">
            <a:spLocks/>
          </p:cNvSpPr>
          <p:nvPr/>
        </p:nvSpPr>
        <p:spPr bwMode="auto">
          <a:xfrm>
            <a:off x="72888" y="3724665"/>
            <a:ext cx="12119112" cy="151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914400" lvl="2" indent="0">
              <a:spcAft>
                <a:spcPts val="2400"/>
              </a:spcAft>
              <a:buNone/>
            </a:pPr>
            <a:endParaRPr lang="en-US" dirty="0">
              <a:solidFill>
                <a:srgbClr val="7030A0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linac energy from 1.1 to 1.21 GeV boosts the lowest pass energy by 1.1 GeV (5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0.22 GeV) and brings the final energy back to about 22 GeV with adequate linac energy flexibility</a:t>
            </a:r>
            <a:endParaRPr 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5086733-6D37-4C9E-BFD4-B1CB37CFC275}"/>
              </a:ext>
            </a:extLst>
          </p:cNvPr>
          <p:cNvGrpSpPr/>
          <p:nvPr/>
        </p:nvGrpSpPr>
        <p:grpSpPr>
          <a:xfrm>
            <a:off x="2638453" y="5364440"/>
            <a:ext cx="6323657" cy="751213"/>
            <a:chOff x="2636472" y="5640797"/>
            <a:chExt cx="6323657" cy="751213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F9920983-1839-4D29-98F3-72F1319623C2}"/>
                </a:ext>
              </a:extLst>
            </p:cNvPr>
            <p:cNvCxnSpPr>
              <a:cxnSpLocks/>
            </p:cNvCxnSpPr>
            <p:nvPr/>
          </p:nvCxnSpPr>
          <p:spPr>
            <a:xfrm>
              <a:off x="3206592" y="6049992"/>
              <a:ext cx="5461580" cy="14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19FED971-0505-42F4-81D6-DA04855E7911}"/>
                </a:ext>
              </a:extLst>
            </p:cNvPr>
            <p:cNvGrpSpPr/>
            <p:nvPr/>
          </p:nvGrpSpPr>
          <p:grpSpPr>
            <a:xfrm>
              <a:off x="2636472" y="5640797"/>
              <a:ext cx="6323657" cy="751213"/>
              <a:chOff x="2127587" y="5512504"/>
              <a:chExt cx="6323657" cy="751213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8B87811-11DE-4F32-B9FA-C70D0BC1F5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2851" y="5925582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B9355596-6FFD-4756-BBD0-72E617AD476A}"/>
                  </a:ext>
                </a:extLst>
              </p:cNvPr>
              <p:cNvSpPr txBox="1"/>
              <p:nvPr/>
            </p:nvSpPr>
            <p:spPr>
              <a:xfrm>
                <a:off x="3023712" y="5955940"/>
                <a:ext cx="6044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12.7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55387C1B-6DFC-4F3F-ABE0-0C698128E506}"/>
                  </a:ext>
                </a:extLst>
              </p:cNvPr>
              <p:cNvSpPr/>
              <p:nvPr/>
            </p:nvSpPr>
            <p:spPr>
              <a:xfrm>
                <a:off x="3265443" y="5860609"/>
                <a:ext cx="121298" cy="106524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9A6EAB3-EAF5-4E74-9E12-C0011B7FE049}"/>
                  </a:ext>
                </a:extLst>
              </p:cNvPr>
              <p:cNvSpPr txBox="1"/>
              <p:nvPr/>
            </p:nvSpPr>
            <p:spPr>
              <a:xfrm>
                <a:off x="7638201" y="5512504"/>
                <a:ext cx="8130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 [GeV]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64CA0CB3-C71E-4556-9FDA-9A3474C1F85A}"/>
                  </a:ext>
                </a:extLst>
              </p:cNvPr>
              <p:cNvSpPr/>
              <p:nvPr/>
            </p:nvSpPr>
            <p:spPr>
              <a:xfrm>
                <a:off x="6803413" y="5871648"/>
                <a:ext cx="121298" cy="1065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9F64B93-5646-41A6-88C7-C1BE41FB23C2}"/>
                  </a:ext>
                </a:extLst>
              </p:cNvPr>
              <p:cNvSpPr/>
              <p:nvPr/>
            </p:nvSpPr>
            <p:spPr>
              <a:xfrm>
                <a:off x="5628342" y="5868901"/>
                <a:ext cx="121298" cy="106524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2571D777-A5E2-4829-8048-FA2EB3499D82}"/>
                  </a:ext>
                </a:extLst>
              </p:cNvPr>
              <p:cNvSpPr/>
              <p:nvPr/>
            </p:nvSpPr>
            <p:spPr>
              <a:xfrm>
                <a:off x="4446783" y="5874283"/>
                <a:ext cx="121298" cy="10652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B4E8710-C0E7-4773-B85E-A5F067B291AA}"/>
                  </a:ext>
                </a:extLst>
              </p:cNvPr>
              <p:cNvCxnSpPr/>
              <p:nvPr/>
            </p:nvCxnSpPr>
            <p:spPr>
              <a:xfrm>
                <a:off x="2127587" y="5700630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B1DC27B-5E30-48FC-966F-88202EEB6F38}"/>
                  </a:ext>
                </a:extLst>
              </p:cNvPr>
              <p:cNvSpPr txBox="1"/>
              <p:nvPr/>
            </p:nvSpPr>
            <p:spPr>
              <a:xfrm>
                <a:off x="3646849" y="5523605"/>
                <a:ext cx="4965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2.42</a:t>
                </a:r>
              </a:p>
            </p:txBody>
          </p: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95A7236C-7903-4542-BA7F-23C6345A8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3325" y="5816761"/>
                <a:ext cx="12513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1886B49-EFED-4671-B9D0-3AE1743EA5AD}"/>
                  </a:ext>
                </a:extLst>
              </p:cNvPr>
              <p:cNvSpPr txBox="1"/>
              <p:nvPr/>
            </p:nvSpPr>
            <p:spPr>
              <a:xfrm>
                <a:off x="7808134" y="5947606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21.7</a:t>
                </a: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C2FBEEFC-C92D-4EFB-BC9D-6D8AA1CE97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5785" y="5933220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4BECF2C-9C09-4953-899B-E6BF29E75C5C}"/>
                  </a:ext>
                </a:extLst>
              </p:cNvPr>
              <p:cNvSpPr/>
              <p:nvPr/>
            </p:nvSpPr>
            <p:spPr>
              <a:xfrm>
                <a:off x="7947532" y="5867657"/>
                <a:ext cx="121298" cy="10652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18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</p:bld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64554</TotalTime>
  <Words>2186</Words>
  <Application>Microsoft Office PowerPoint</Application>
  <PresentationFormat>Widescreen</PresentationFormat>
  <Paragraphs>311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 Unicode MS</vt:lpstr>
      <vt:lpstr>ＭＳ Ｐゴシック</vt:lpstr>
      <vt:lpstr>.PingFangSC-Regular</vt:lpstr>
      <vt:lpstr>Arial</vt:lpstr>
      <vt:lpstr>Calibri</vt:lpstr>
      <vt:lpstr>Cambria Math</vt:lpstr>
      <vt:lpstr>Optima</vt:lpstr>
      <vt:lpstr>PingFangSC-Regular</vt:lpstr>
      <vt:lpstr>Symbol</vt:lpstr>
      <vt:lpstr>Times New Roman</vt:lpstr>
      <vt:lpstr>Wingdings</vt:lpstr>
      <vt:lpstr>Office Theme</vt:lpstr>
      <vt:lpstr>Equation</vt:lpstr>
      <vt:lpstr>PowerPoint Presentation</vt:lpstr>
      <vt:lpstr>Non Scaling FFA Arc - Compact FODO Cell</vt:lpstr>
      <vt:lpstr>Permanent Magnet Design</vt:lpstr>
      <vt:lpstr>Prototype Magnet</vt:lpstr>
      <vt:lpstr>PowerPoint Presentation</vt:lpstr>
      <vt:lpstr>Electron/positron injector vault is required for 12 GeV e+ and 22 GeV e-</vt:lpstr>
      <vt:lpstr>Energy loss, Emittance dilution and Energy spread</vt:lpstr>
      <vt:lpstr>Alternative Staging Scenario</vt:lpstr>
      <vt:lpstr>Increasing Linac Energy Flexibility, DE/E</vt:lpstr>
      <vt:lpstr>Summary</vt:lpstr>
      <vt:lpstr>Near Term Strategy (next 3 years)</vt:lpstr>
      <vt:lpstr>Near Term Strategy (next 3 years) – cont.</vt:lpstr>
      <vt:lpstr>Near Term Strategy – Funding Aspects</vt:lpstr>
      <vt:lpstr>FY23 – Highlights</vt:lpstr>
      <vt:lpstr>PowerPoint Presentation</vt:lpstr>
      <vt:lpstr>PowerPoint Presentation</vt:lpstr>
      <vt:lpstr>PowerPoint Presentation</vt:lpstr>
      <vt:lpstr>CEBAF Energy Upgrade 10.55 → 23.75 GeV</vt:lpstr>
      <vt:lpstr>FFA Arc Error Sensitivity Studies</vt:lpstr>
      <vt:lpstr>Panofsky Quad Window Corrector</vt:lpstr>
      <vt:lpstr>Distinguishing multi-pass beams - BPM multiplexing scheme at CEBAF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Alex Bogacz</cp:lastModifiedBy>
  <cp:revision>248</cp:revision>
  <dcterms:created xsi:type="dcterms:W3CDTF">2023-02-20T23:38:38Z</dcterms:created>
  <dcterms:modified xsi:type="dcterms:W3CDTF">2024-02-05T00:58:04Z</dcterms:modified>
</cp:coreProperties>
</file>