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776" r:id="rId2"/>
    <p:sldId id="5771" r:id="rId3"/>
    <p:sldId id="5773" r:id="rId4"/>
    <p:sldId id="57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6240"/>
  </p:normalViewPr>
  <p:slideViewPr>
    <p:cSldViewPr snapToGrid="0">
      <p:cViewPr varScale="1">
        <p:scale>
          <a:sx n="109" d="100"/>
          <a:sy n="109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5695-5933-37BE-C891-B8D7A034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37BA1-A06C-53B1-CCB6-629FC7A0A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720D5-F7CD-A946-4A66-9B27306E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6BA7A-6E1A-0570-B39F-C46FA4EB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AB55-C105-3A77-CFED-C2786820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7D14-E3B1-CA9C-2469-3203043E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EE7D6-7E19-3766-7056-71A57CC97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2CCF-ED73-CEEC-A331-1D149B18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642A-4AF8-8FB5-F48E-D73D53F8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F06DF-65A0-9E83-A8D6-E285650C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07453-B492-18AA-3D09-B36CF4BB3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737E1-F028-4B58-E138-C840B2801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3702-F982-A6E8-9FB3-E3F53FBD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6F5A-C56A-65BD-A2CA-1C83BD44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6878-E340-F856-AC7F-24B62603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0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8" y="6407801"/>
            <a:ext cx="1772066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92BF-6874-5DBB-EE7F-CAAA6195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0BD2-CA89-3555-96FC-6B340345E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BC1BC-BD90-61EF-384D-4B7211E2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83B6-7EF6-F16D-A3CB-8C89BDAC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C090-CCBD-0FF3-1DA1-E52729CB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3625-069F-D094-F5A7-80E79652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5FD02-BB1C-868C-5885-561D1F5F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60282-B7B9-4416-A80C-6EA777B1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A435-D6D6-E4F6-BC05-96117FEA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4C502-D9A4-6947-6D45-83274E9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4884C-3647-69D6-29A5-A7F427F2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2E28-FEAF-362D-0091-259586BCA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E290-AC6E-B92E-53F5-42E0862A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97F7D-2EC1-62EF-9277-248CABC3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3699E-8D2E-67A2-9B3B-7D765AF0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B166D-A2C6-3CA9-F0A7-2B2773F0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4DA7-8E41-FF93-9C9B-1F2CCA1A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DDB6C-0EDE-6071-F971-2E0226E5A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AA197-0173-C3B5-F496-41DC19A9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5E3DD-2DD8-FDEF-C8ED-E6DDB27C4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A96EB-7701-6669-23C1-38983C8A3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F20A3-E9F6-F064-D290-A798E4CD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243B3-F1F7-281E-100F-646B92B1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A0A7C-D420-4CAB-1397-80AAD235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4D2-C5AE-3310-8F13-D14045C8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20796-5B08-58AE-AE66-2EC2F1FB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2B2B3-B068-218C-8BFE-2C5019F6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12B24-4772-CDCB-7E12-50DA67FB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A14E6-3A9F-DC80-BCB3-0B2ECB5C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50F95-E7AD-EE3F-CA53-0740E2B2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0EE8-C073-F57E-6AB8-219FD7DA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1716-5AC5-597E-1028-B9ECA894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C88E-6820-D582-9B9D-BD27AA7D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9B4E4-F0F4-4F3E-32B0-8A89C96C8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CE1C0-C91D-0E2B-05C5-5B849C93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B226-5041-5BDA-4714-C62F6524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9A5A3-BBD1-B4B1-0F6A-4DFC6F5B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D914-4F2D-8456-3DA5-B7BF384F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D31FD-7479-A3C0-ADBE-3FAA11408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680AF-BA1F-FC54-AEF6-BE941CDB8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7C4F0-CEC3-5C8E-36FD-F6EEA489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8B7BC-F014-AF1A-183E-512F12A0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BDC9-0187-B043-91C7-7C7193AF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4FF0C-FE1A-626E-6FC3-A1BA7C2B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FE83-BF4C-F4DE-D2CC-639632EF6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E94B8-FC92-53CB-6A2C-9C63B9A55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0E03-198D-B046-8DD9-82818D6A076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7BE8-8D99-321A-D9F3-2DADFF81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1723-0E33-CF53-DE78-F67AA6D69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82DF-89A9-8145-971E-342D37D59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8B4765B-A8F4-F64C-8D92-45BBDCCB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88" y="104214"/>
            <a:ext cx="12188825" cy="5539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399"/>
              </a:spcBef>
            </a:pPr>
            <a:r>
              <a:rPr lang="en-US" sz="3000" b="1" dirty="0">
                <a:solidFill>
                  <a:srgbClr val="A91B1B"/>
                </a:solidFill>
                <a:latin typeface="+mn-lt"/>
                <a:ea typeface="+mj-ea"/>
                <a:cs typeface="+mj-cs"/>
              </a:rPr>
              <a:t>CEBAF Upgrades: 22 GeV &amp; Positron @ 12 GeV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4F29B6F-F1BD-43D8-ACC6-D6C0BBBF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864" y="6466546"/>
            <a:ext cx="714691" cy="303285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921EA-E6F1-5A1F-20E2-57CC1407E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4884" t="35041" r="224" b="32860"/>
          <a:stretch/>
        </p:blipFill>
        <p:spPr bwMode="auto">
          <a:xfrm>
            <a:off x="20563" y="811916"/>
            <a:ext cx="9793902" cy="273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beta_arc_fieldmap_5e-3nor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5" y="3693119"/>
            <a:ext cx="4985099" cy="3004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6FEC99-1879-54F9-CD08-5A9C1A7017DD}"/>
              </a:ext>
            </a:extLst>
          </p:cNvPr>
          <p:cNvSpPr txBox="1"/>
          <p:nvPr/>
        </p:nvSpPr>
        <p:spPr>
          <a:xfrm>
            <a:off x="286448" y="973128"/>
            <a:ext cx="2563639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99" indent="-171399">
              <a:buFont typeface="Wingdings" pitchFamily="2" charset="2"/>
              <a:buChar char="§"/>
            </a:pPr>
            <a:endParaRPr lang="en-US" sz="800" dirty="0"/>
          </a:p>
          <a:p>
            <a:pPr marL="285664" indent="-285664">
              <a:buFont typeface="Wingdings" pitchFamily="2" charset="2"/>
              <a:buChar char="§"/>
            </a:pPr>
            <a:r>
              <a:rPr lang="en-US" sz="1699" b="1" dirty="0">
                <a:solidFill>
                  <a:srgbClr val="0E1FB4"/>
                </a:solidFill>
              </a:rPr>
              <a:t>NEW 650 MeV injector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4D1E0-D357-13A0-4CF7-DC9FE19A94F2}"/>
              </a:ext>
            </a:extLst>
          </p:cNvPr>
          <p:cNvSpPr txBox="1"/>
          <p:nvPr/>
        </p:nvSpPr>
        <p:spPr>
          <a:xfrm>
            <a:off x="1568266" y="2452548"/>
            <a:ext cx="5642340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99" indent="-171399">
              <a:buFont typeface="Wingdings" pitchFamily="2" charset="2"/>
              <a:buChar char="§"/>
            </a:pPr>
            <a:endParaRPr lang="en-US" sz="800" dirty="0">
              <a:solidFill>
                <a:srgbClr val="0E1FB4"/>
              </a:solidFill>
            </a:endParaRPr>
          </a:p>
          <a:p>
            <a:pPr marL="285664" indent="-285664">
              <a:buFont typeface="Wingdings" pitchFamily="2" charset="2"/>
              <a:buChar char="§"/>
            </a:pPr>
            <a:r>
              <a:rPr lang="en-US" sz="1699" b="1" dirty="0">
                <a:solidFill>
                  <a:srgbClr val="0E1FB4"/>
                </a:solidFill>
              </a:rPr>
              <a:t>Replace the highest </a:t>
            </a:r>
            <a:r>
              <a:rPr lang="en-US" sz="1699" b="1" dirty="0">
                <a:solidFill>
                  <a:srgbClr val="0E1FB4"/>
                </a:solidFill>
                <a:cs typeface="Arial" panose="020B0604020202020204" pitchFamily="34" charset="0"/>
              </a:rPr>
              <a:t>recirculation arcs with </a:t>
            </a:r>
            <a:r>
              <a:rPr lang="en-US" sz="1699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699" b="1" dirty="0">
                <a:solidFill>
                  <a:srgbClr val="ED3AFF"/>
                </a:solidFill>
                <a:cs typeface="Arial" panose="020B0604020202020204" pitchFamily="34" charset="0"/>
              </a:rPr>
              <a:t>two FFA ARCS</a:t>
            </a:r>
            <a:endParaRPr lang="en-US" sz="800" b="1" dirty="0">
              <a:solidFill>
                <a:srgbClr val="ED3A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8DF0D-16D5-7116-B447-159DC818E2FC}"/>
              </a:ext>
            </a:extLst>
          </p:cNvPr>
          <p:cNvSpPr txBox="1"/>
          <p:nvPr/>
        </p:nvSpPr>
        <p:spPr>
          <a:xfrm>
            <a:off x="1489443" y="3075150"/>
            <a:ext cx="4924417" cy="3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Wingdings" pitchFamily="2" charset="2"/>
              <a:buChar char="§"/>
            </a:pPr>
            <a:r>
              <a:rPr lang="en-US" sz="1699" b="1" dirty="0">
                <a:solidFill>
                  <a:srgbClr val="0E1FB4"/>
                </a:solidFill>
              </a:rPr>
              <a:t>Recirculate 4 + 6.5  times to get to </a:t>
            </a:r>
            <a:r>
              <a:rPr lang="en-US" sz="1699" b="1" dirty="0">
                <a:solidFill>
                  <a:srgbClr val="ED3AFF"/>
                </a:solidFill>
                <a:cs typeface="Arial" panose="020B0604020202020204" pitchFamily="34" charset="0"/>
              </a:rPr>
              <a:t>22 GeV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495DE3-D305-8256-52F0-4AB9A291F2BD}"/>
              </a:ext>
            </a:extLst>
          </p:cNvPr>
          <p:cNvSpPr txBox="1">
            <a:spLocks/>
          </p:cNvSpPr>
          <p:nvPr/>
        </p:nvSpPr>
        <p:spPr bwMode="auto">
          <a:xfrm>
            <a:off x="1086656" y="5810709"/>
            <a:ext cx="4687499" cy="88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674" indent="0">
              <a:lnSpc>
                <a:spcPts val="1574"/>
              </a:lnSpc>
              <a:spcBef>
                <a:spcPts val="450"/>
              </a:spcBef>
              <a:spcAft>
                <a:spcPts val="0"/>
              </a:spcAft>
              <a:buNone/>
              <a:defRPr/>
            </a:pPr>
            <a:r>
              <a:rPr lang="en-US" sz="1699" b="1" dirty="0">
                <a:solidFill>
                  <a:srgbClr val="FFFF00"/>
                </a:solidFill>
                <a:ea typeface="+mn-ea"/>
                <a:cs typeface="+mn-cs"/>
              </a:rPr>
              <a:t>Enabling Technology:</a:t>
            </a:r>
          </a:p>
          <a:p>
            <a:pPr marL="85674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Novel</a:t>
            </a:r>
            <a:r>
              <a:rPr lang="en-US" sz="1600" b="1" dirty="0">
                <a:solidFill>
                  <a:srgbClr val="0E1FB4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E45CF3"/>
                </a:solidFill>
                <a:ea typeface="+mn-ea"/>
                <a:cs typeface="Arial" panose="020B0604020202020204" pitchFamily="34" charset="0"/>
              </a:rPr>
              <a:t>permanent magnets                   </a:t>
            </a:r>
            <a:r>
              <a:rPr lang="en-US" sz="16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- like </a:t>
            </a:r>
          </a:p>
          <a:p>
            <a:pPr marL="85674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(power &amp; cost savings)</a:t>
            </a:r>
          </a:p>
        </p:txBody>
      </p:sp>
      <p:pic>
        <p:nvPicPr>
          <p:cNvPr id="14" name="Picture 13" descr="Logo_RR6.jpeg">
            <a:extLst>
              <a:ext uri="{FF2B5EF4-FFF2-40B4-BE49-F238E27FC236}">
                <a16:creationId xmlns:a16="http://schemas.microsoft.com/office/drawing/2014/main" id="{7B525AAA-1FEF-2FE2-74C1-D7CEDC067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650" y="6168572"/>
            <a:ext cx="841674" cy="1655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AD1BCF-044A-990D-D64A-E57EBF4DA7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6"/>
          <a:stretch/>
        </p:blipFill>
        <p:spPr>
          <a:xfrm>
            <a:off x="6924521" y="1367650"/>
            <a:ext cx="5359078" cy="2181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EA8321-1F31-0812-1C30-A68AEEF3DF69}"/>
              </a:ext>
            </a:extLst>
          </p:cNvPr>
          <p:cNvSpPr txBox="1"/>
          <p:nvPr/>
        </p:nvSpPr>
        <p:spPr>
          <a:xfrm>
            <a:off x="7471009" y="898599"/>
            <a:ext cx="4079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E1FB4"/>
                </a:solidFill>
              </a:rPr>
              <a:t>Electron/positron injector vault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F0903A-4EBE-F141-79A2-2A0BD96524C8}"/>
              </a:ext>
            </a:extLst>
          </p:cNvPr>
          <p:cNvSpPr txBox="1"/>
          <p:nvPr/>
        </p:nvSpPr>
        <p:spPr>
          <a:xfrm>
            <a:off x="6924521" y="3505193"/>
            <a:ext cx="51414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indent="-192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dirty="0">
                <a:solidFill>
                  <a:srgbClr val="00B050"/>
                </a:solidFill>
              </a:rPr>
              <a:t>Green beamline’: cost-effective option for staging positron and energy upgrades: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FB4"/>
                </a:solidFill>
              </a:rPr>
              <a:t>123 MeV e</a:t>
            </a:r>
            <a:r>
              <a:rPr lang="en-US" b="1" baseline="30000" dirty="0">
                <a:solidFill>
                  <a:srgbClr val="0E1FB4"/>
                </a:solidFill>
              </a:rPr>
              <a:t>+</a:t>
            </a:r>
            <a:r>
              <a:rPr lang="en-US" b="1" dirty="0">
                <a:solidFill>
                  <a:srgbClr val="0E1FB4"/>
                </a:solidFill>
              </a:rPr>
              <a:t> for 12 GeV CEBAF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FB4"/>
                </a:solidFill>
              </a:rPr>
              <a:t>650 MeV e</a:t>
            </a:r>
            <a:r>
              <a:rPr lang="en-US" b="1" baseline="30000" dirty="0">
                <a:solidFill>
                  <a:srgbClr val="0E1FB4"/>
                </a:solidFill>
              </a:rPr>
              <a:t>-</a:t>
            </a:r>
            <a:r>
              <a:rPr lang="en-US" b="1" dirty="0">
                <a:solidFill>
                  <a:srgbClr val="0E1FB4"/>
                </a:solidFill>
              </a:rPr>
              <a:t> for 22 GeV CEBAF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3199EC-C2BE-330C-2884-40D4E03957AB}"/>
              </a:ext>
            </a:extLst>
          </p:cNvPr>
          <p:cNvCxnSpPr>
            <a:cxnSpLocks/>
          </p:cNvCxnSpPr>
          <p:nvPr/>
        </p:nvCxnSpPr>
        <p:spPr>
          <a:xfrm flipV="1">
            <a:off x="8362880" y="3061070"/>
            <a:ext cx="790859" cy="4885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52AD745-8BDF-79E0-065A-A77B140F4B40}"/>
              </a:ext>
            </a:extLst>
          </p:cNvPr>
          <p:cNvSpPr/>
          <p:nvPr/>
        </p:nvSpPr>
        <p:spPr>
          <a:xfrm>
            <a:off x="9713367" y="1847033"/>
            <a:ext cx="914400" cy="628002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E62ED9-A9E7-2050-FFC6-D8C0AB9BA66E}"/>
              </a:ext>
            </a:extLst>
          </p:cNvPr>
          <p:cNvSpPr txBox="1"/>
          <p:nvPr/>
        </p:nvSpPr>
        <p:spPr>
          <a:xfrm>
            <a:off x="6812359" y="4948500"/>
            <a:ext cx="5359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47" indent="-177747">
              <a:buFont typeface="Arial" panose="020B0604020202020204" pitchFamily="34" charset="0"/>
              <a:buChar char="•"/>
            </a:pPr>
            <a:r>
              <a:rPr lang="en-US" b="1" dirty="0"/>
              <a:t>Dedicated R&amp;D programs to:</a:t>
            </a:r>
          </a:p>
          <a:p>
            <a:pPr marL="285750" indent="-285750">
              <a:buFont typeface="System Font Regular"/>
              <a:buChar char="-"/>
            </a:pPr>
            <a:r>
              <a:rPr lang="en-US" b="1" dirty="0"/>
              <a:t>add </a:t>
            </a:r>
            <a:r>
              <a:rPr lang="en-US" b="1" dirty="0">
                <a:ea typeface="Times" pitchFamily="2" charset="0"/>
                <a:cs typeface="Calibri" panose="020F0502020204030204" pitchFamily="34" charset="0"/>
              </a:rPr>
              <a:t>a positron source capable to produce 100 </a:t>
            </a:r>
            <a:r>
              <a:rPr lang="en-US" b="1" dirty="0" err="1">
                <a:ea typeface="Times" pitchFamily="2" charset="0"/>
                <a:cs typeface="Calibri" panose="020F0502020204030204" pitchFamily="34" charset="0"/>
              </a:rPr>
              <a:t>nA</a:t>
            </a:r>
            <a:r>
              <a:rPr lang="en-US" b="1" dirty="0">
                <a:ea typeface="Times" pitchFamily="2" charset="0"/>
                <a:cs typeface="Calibri" panose="020F0502020204030204" pitchFamily="34" charset="0"/>
              </a:rPr>
              <a:t> polarized and 1 </a:t>
            </a:r>
            <a:r>
              <a:rPr lang="en-US" b="1" dirty="0" err="1">
                <a:ea typeface="Times" pitchFamily="2" charset="0"/>
                <a:cs typeface="Calibri" panose="020F0502020204030204" pitchFamily="34" charset="0"/>
              </a:rPr>
              <a:t>μA</a:t>
            </a:r>
            <a:r>
              <a:rPr lang="en-US" b="1" dirty="0">
                <a:ea typeface="Times" pitchFamily="2" charset="0"/>
                <a:cs typeface="Calibri" panose="020F0502020204030204" pitchFamily="34" charset="0"/>
              </a:rPr>
              <a:t> unpolarized positron beams.</a:t>
            </a: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ea typeface="Times" pitchFamily="2" charset="0"/>
                <a:cs typeface="Calibri" panose="020F0502020204030204" pitchFamily="34" charset="0"/>
              </a:rPr>
              <a:t>Test FFA magnet prototype at CEBAF</a:t>
            </a:r>
          </a:p>
        </p:txBody>
      </p:sp>
    </p:spTree>
    <p:extLst>
      <p:ext uri="{BB962C8B-B14F-4D97-AF65-F5344CB8AC3E}">
        <p14:creationId xmlns:p14="http://schemas.microsoft.com/office/powerpoint/2010/main" val="163062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D5A95-AFBD-4E2B-BCFD-C1DBED41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23" y="98130"/>
            <a:ext cx="11922084" cy="1033503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the Future Program (beyond the current 12 GeV): Study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FD3AE-8C4D-8C0F-1B72-5DE567A88700}"/>
              </a:ext>
            </a:extLst>
          </p:cNvPr>
          <p:cNvSpPr txBox="1"/>
          <p:nvPr/>
        </p:nvSpPr>
        <p:spPr>
          <a:xfrm>
            <a:off x="175323" y="1131634"/>
            <a:ext cx="11841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 are just at the beginning of a lengthy process which includes physics and technical planning, and we want to maintain momentum toward a major facility upgrade of CEBAF.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Papers for both the positron and the higher energy programs are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small study group (11 people) for the science and technology of both the 12 GeV positrons, and the 22 GeV energy upgrade has been set up. </a:t>
            </a:r>
            <a:r>
              <a:rPr lang="en-US" dirty="0">
                <a:solidFill>
                  <a:srgbClr val="000000"/>
                </a:solidFill>
              </a:rPr>
              <a:t>We may expand the group as needed to meet that end goal.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study group meets monthly to both plan for the upgrade and to report on progress toward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CB8DD-FC1F-5425-0F4E-C5A212666FAE}"/>
              </a:ext>
            </a:extLst>
          </p:cNvPr>
          <p:cNvSpPr txBox="1"/>
          <p:nvPr/>
        </p:nvSpPr>
        <p:spPr>
          <a:xfrm>
            <a:off x="748010" y="3255292"/>
            <a:ext cx="110458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solidFill>
                  <a:srgbClr val="002060"/>
                </a:solidFill>
              </a:rPr>
              <a:t>Refine the scientific case for both the e+ and the 22 GeV programs.</a:t>
            </a:r>
          </a:p>
          <a:p>
            <a:pPr marL="285750" indent="-285750">
              <a:buFont typeface="System Font Regular"/>
              <a:buChar char="-"/>
            </a:pPr>
            <a:endParaRPr lang="en-US" sz="800" b="1" dirty="0">
              <a:solidFill>
                <a:srgbClr val="002060"/>
              </a:solidFill>
            </a:endParaRP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solidFill>
                  <a:srgbClr val="002060"/>
                </a:solidFill>
              </a:rPr>
              <a:t>Understand community/science requirements for the positron beam (e.g., polarizability, energy, intensity, fast switching between e+ and e- beams) and translating those into source requirements and machine operations requirements. </a:t>
            </a:r>
          </a:p>
          <a:p>
            <a:pPr marL="285750" indent="-285750">
              <a:buFont typeface="System Font Regular"/>
              <a:buChar char="-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solidFill>
                  <a:srgbClr val="002060"/>
                </a:solidFill>
              </a:rPr>
              <a:t>Define a roadmap for development of the technology for the positrons and for the 22 GeV beams.</a:t>
            </a:r>
          </a:p>
          <a:p>
            <a:pPr marL="285750" indent="-285750">
              <a:buFont typeface="System Font Regular"/>
              <a:buChar char="-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solidFill>
                  <a:srgbClr val="002060"/>
                </a:solidFill>
              </a:rPr>
              <a:t>Define the R&amp;D path needed to fill gaps in our capability to reach polarized positrons and 22 GeV beams.</a:t>
            </a:r>
          </a:p>
          <a:p>
            <a:pPr marL="285750" indent="-285750">
              <a:buFont typeface="System Font Regular"/>
              <a:buChar char="-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System Font Regular"/>
              <a:buChar char="-"/>
            </a:pPr>
            <a:r>
              <a:rPr lang="en-US" b="1" dirty="0">
                <a:solidFill>
                  <a:srgbClr val="002060"/>
                </a:solidFill>
              </a:rPr>
              <a:t>Report on progress of the group in defining our path forward (JSA board, S&amp;T Mission Committee, DOE/NP)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0D104-5A16-EF89-C66C-3127A73690AE}"/>
              </a:ext>
            </a:extLst>
          </p:cNvPr>
          <p:cNvSpPr txBox="1"/>
          <p:nvPr/>
        </p:nvSpPr>
        <p:spPr>
          <a:xfrm>
            <a:off x="175323" y="6179959"/>
            <a:ext cx="97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The ultimate outcome of this group would be the </a:t>
            </a:r>
            <a:r>
              <a:rPr lang="en-US" b="1" dirty="0" err="1">
                <a:solidFill>
                  <a:srgbClr val="00B050"/>
                </a:solidFill>
              </a:rPr>
              <a:t>preCDR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73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2BD67-B538-C3AD-B54D-08833CCF599F}"/>
              </a:ext>
            </a:extLst>
          </p:cNvPr>
          <p:cNvSpPr txBox="1"/>
          <p:nvPr/>
        </p:nvSpPr>
        <p:spPr>
          <a:xfrm>
            <a:off x="281152" y="1018024"/>
            <a:ext cx="11259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parallel with the study group,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smaller group (6 people),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ed by M. Shepherd has been set up with the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aim to: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dig deep and find a deeper message about the importance of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JLab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science and its energy upgrade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find the physics story to make a compelling case.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exercise is related to, but decoupled from a separate exercise that is to validate, with extensive simulation, that we can deliver the key projected results with experimental apparatus.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plan is to take one chapter at a time from the white paper and try to have a discussion about the fundamental ideas and specifically what is gained by the 22 GeV upgrade.  This exercise requires to critically evaluate arguments, have 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an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open-minded approach and be ready to ask apparently basic questions!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-webkit-standard"/>
              </a:rPr>
              <a:t>The final goal is not to have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over-simplified propaganda, but a rich, scientifically accurate story that is most accessible and interesting to people in the broader particle/nuclear community.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group meets monthly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person ( Zoom option is available just in case). The final goal is to have 35-40 “distillate” pages for th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physics chapter of the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preCDR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79253-3E87-F621-6F50-AF01FF1C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5" y="157655"/>
            <a:ext cx="12110545" cy="570296"/>
          </a:xfrm>
        </p:spPr>
        <p:txBody>
          <a:bodyPr>
            <a:normAutofit fontScale="90000"/>
          </a:bodyPr>
          <a:lstStyle/>
          <a:p>
            <a:r>
              <a:rPr lang="en-US" dirty="0"/>
              <a:t>Higher Energy Physics Study Group</a:t>
            </a:r>
          </a:p>
        </p:txBody>
      </p:sp>
    </p:spTree>
    <p:extLst>
      <p:ext uri="{BB962C8B-B14F-4D97-AF65-F5344CB8AC3E}">
        <p14:creationId xmlns:p14="http://schemas.microsoft.com/office/powerpoint/2010/main" val="34548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2BD67-B538-C3AD-B54D-08833CCF599F}"/>
              </a:ext>
            </a:extLst>
          </p:cNvPr>
          <p:cNvSpPr txBox="1"/>
          <p:nvPr/>
        </p:nvSpPr>
        <p:spPr>
          <a:xfrm>
            <a:off x="207580" y="1154659"/>
            <a:ext cx="11259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workshop will be  held at the Frascati National Lab of INFN on December 9-13, 2024  on the CEBAF energy upgrade.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next Positron Working Group Workshop will take place at the George Washington University from March 18th to 20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-webkit-standard"/>
              </a:rPr>
              <a:t>th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-webkit-standar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-webkit-standard"/>
              </a:rPr>
              <a:t>Get multiple invited talks on the upgrades.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revised version of the White Paper “Strong Interaction Physics at the Luminosity Frontier with 22 GeV Electrons at Jefferson Lab” has been submitted to EPJA yesterday.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79253-3E87-F621-6F50-AF01FF1C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" y="121908"/>
            <a:ext cx="12110545" cy="570296"/>
          </a:xfrm>
        </p:spPr>
        <p:txBody>
          <a:bodyPr>
            <a:normAutofit fontScale="90000"/>
          </a:bodyPr>
          <a:lstStyle/>
          <a:p>
            <a:r>
              <a:rPr lang="en-US" dirty="0"/>
              <a:t>More actions…</a:t>
            </a:r>
          </a:p>
        </p:txBody>
      </p:sp>
    </p:spTree>
    <p:extLst>
      <p:ext uri="{BB962C8B-B14F-4D97-AF65-F5344CB8AC3E}">
        <p14:creationId xmlns:p14="http://schemas.microsoft.com/office/powerpoint/2010/main" val="196106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665</Words>
  <Application>Microsoft Macintosh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PingFangSC-Regular</vt:lpstr>
      <vt:lpstr>-webkit-standard</vt:lpstr>
      <vt:lpstr>Arial</vt:lpstr>
      <vt:lpstr>Calibri</vt:lpstr>
      <vt:lpstr>Calibri Light</vt:lpstr>
      <vt:lpstr>System Font Regular</vt:lpstr>
      <vt:lpstr>Wingdings</vt:lpstr>
      <vt:lpstr>Office Theme</vt:lpstr>
      <vt:lpstr>PowerPoint Presentation</vt:lpstr>
      <vt:lpstr>Planning the Future Program (beyond the current 12 GeV): Study Group</vt:lpstr>
      <vt:lpstr>Higher Energy Physics Study Group</vt:lpstr>
      <vt:lpstr>More actions…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the Future Program</dc:title>
  <dc:creator>Patrizia Rossi</dc:creator>
  <cp:lastModifiedBy>Patrizia Rossi</cp:lastModifiedBy>
  <cp:revision>17</cp:revision>
  <dcterms:created xsi:type="dcterms:W3CDTF">2024-02-05T19:05:47Z</dcterms:created>
  <dcterms:modified xsi:type="dcterms:W3CDTF">2024-02-06T13:51:11Z</dcterms:modified>
</cp:coreProperties>
</file>