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7"/>
  </p:notesMasterIdLst>
  <p:sldIdLst>
    <p:sldId id="256" r:id="rId2"/>
    <p:sldId id="303" r:id="rId3"/>
    <p:sldId id="300" r:id="rId4"/>
    <p:sldId id="302" r:id="rId5"/>
    <p:sldId id="304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ＭＳ Ｐゴシック" pitchFamily="-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3C46C0"/>
    <a:srgbClr val="AA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1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2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fld id="{2AB225C2-3FDB-1343-B9FD-BCF15AF90A2A}" type="datetime1">
              <a:rPr lang="en-US"/>
              <a:pPr>
                <a:defRPr/>
              </a:pPr>
              <a:t>1/23/14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fld id="{CA58B8F5-E9B0-F34C-9430-982D7A585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100C13-F256-2E4C-AE96-F949B16CFF03}" type="slidenum">
              <a:rPr lang="en-US">
                <a:latin typeface="Times" pitchFamily="-1" charset="0"/>
                <a:ea typeface="ＭＳ Ｐゴシック" pitchFamily="-1" charset="-128"/>
                <a:cs typeface="ＭＳ Ｐゴシック" pitchFamily="-1" charset="-128"/>
              </a:rPr>
              <a:pPr/>
              <a:t>3</a:t>
            </a:fld>
            <a:endParaRPr lang="en-US">
              <a:latin typeface="Time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100C13-F256-2E4C-AE96-F949B16CFF03}" type="slidenum">
              <a:rPr lang="en-US">
                <a:latin typeface="Times" pitchFamily="-1" charset="0"/>
                <a:ea typeface="ＭＳ Ｐゴシック" pitchFamily="-1" charset="-128"/>
                <a:cs typeface="ＭＳ Ｐゴシック" pitchFamily="-1" charset="-128"/>
              </a:rPr>
              <a:pPr/>
              <a:t>4</a:t>
            </a:fld>
            <a:endParaRPr lang="en-US">
              <a:latin typeface="Time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45C81EC-87B1-8841-9D46-FCC2D9B30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96200-D5DA-234C-B954-5003BA632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A3F68-498A-B74B-BD3A-AA2716769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350" y="601980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219A-0EA9-0B42-8E3E-675BB697D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0" y="601980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pPr>
              <a:defRPr/>
            </a:pPr>
            <a:r>
              <a:rPr lang="en-US"/>
              <a:t>P </a:t>
            </a:r>
            <a:fld id="{5D6FC4E2-32D5-B942-BF16-A311255D9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2667000"/>
          </a:xfrm>
        </p:spPr>
        <p:txBody>
          <a:bodyPr/>
          <a:lstStyle/>
          <a:p>
            <a:pPr lvl="1" eaLnBrk="1" hangingPunct="1">
              <a:spcAft>
                <a:spcPts val="2400"/>
              </a:spcAft>
            </a:pPr>
            <a:r>
              <a:rPr lang="en-US">
                <a:ea typeface="ＭＳ Ｐゴシック" pitchFamily="-1" charset="-128"/>
                <a:cs typeface="ＭＳ Ｐゴシック" pitchFamily="-1" charset="-128"/>
              </a:rPr>
              <a:t>Computing Update</a:t>
            </a:r>
            <a:br>
              <a:rPr lang="en-US">
                <a:ea typeface="ＭＳ Ｐゴシック" pitchFamily="-1" charset="-128"/>
                <a:cs typeface="ＭＳ Ｐゴシック" pitchFamily="-1" charset="-128"/>
              </a:rPr>
            </a:br>
            <a:r>
              <a:rPr lang="en-US"/>
              <a:t>Data Analysis (farm) for 12 GeV</a:t>
            </a:r>
            <a:br>
              <a:rPr lang="en-US"/>
            </a:br>
            <a:r>
              <a:rPr lang="en-US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US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00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US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b="0">
                <a:ea typeface="ＭＳ Ｐゴシック" pitchFamily="-1" charset="-128"/>
                <a:cs typeface="ＭＳ Ｐゴシック" pitchFamily="-1" charset="-128"/>
              </a:rPr>
              <a:t>User Group Board of Directors Meeting</a:t>
            </a:r>
            <a:br>
              <a:rPr lang="en-US" sz="2800" b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000" b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b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US" sz="2800" b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800" b="0" i="1">
                <a:ea typeface="ＭＳ Ｐゴシック" pitchFamily="-1" charset="-128"/>
                <a:cs typeface="ＭＳ Ｐゴシック" pitchFamily="-1" charset="-128"/>
              </a:rPr>
              <a:t>Chip Watson</a:t>
            </a:r>
            <a:br>
              <a:rPr lang="en-US" sz="1800" b="0" i="1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800" b="0" i="1">
                <a:ea typeface="ＭＳ Ｐゴシック" pitchFamily="-1" charset="-128"/>
                <a:cs typeface="ＭＳ Ｐゴシック" pitchFamily="-1" charset="-128"/>
              </a:rPr>
              <a:t>Scientific Computing, Deputy CIO</a:t>
            </a:r>
            <a:endParaRPr lang="en-US" b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419600"/>
            <a:ext cx="5410200" cy="1447800"/>
          </a:xfrm>
        </p:spPr>
        <p:txBody>
          <a:bodyPr/>
          <a:lstStyle/>
          <a:p>
            <a:pPr algn="l" eaLnBrk="1" hangingPunct="1"/>
            <a:r>
              <a:rPr lang="en-US" sz="1800" i="1">
                <a:ea typeface="ＭＳ Ｐゴシック" pitchFamily="-1" charset="-128"/>
                <a:cs typeface="ＭＳ Ｐゴシック" pitchFamily="-1" charset="-128"/>
              </a:rPr>
              <a:t>Outline</a:t>
            </a:r>
          </a:p>
          <a:p>
            <a:pPr lvl="1" algn="l" eaLnBrk="1" hangingPunct="1"/>
            <a:r>
              <a:rPr lang="en-US" sz="1800"/>
              <a:t>Data challenges, farm capacity growth</a:t>
            </a:r>
          </a:p>
          <a:p>
            <a:pPr lvl="1" algn="l" eaLnBrk="1" hangingPunct="1"/>
            <a:r>
              <a:rPr lang="en-US" sz="1800"/>
              <a:t>Plans for petabytes</a:t>
            </a:r>
          </a:p>
          <a:p>
            <a:pPr lvl="1" algn="l" eaLnBrk="1" hangingPunct="1"/>
            <a:r>
              <a:rPr lang="en-US" sz="1800"/>
              <a:t>Workflow &amp; related topics</a:t>
            </a:r>
          </a:p>
          <a:p>
            <a:pPr algn="l" eaLnBrk="1" hangingPunct="1"/>
            <a:endParaRPr lang="en-US" sz="180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 Overview of Expansions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FY14:</a:t>
            </a:r>
          </a:p>
          <a:p>
            <a:pPr>
              <a:buNone/>
            </a:pPr>
            <a:r>
              <a:rPr lang="en-US"/>
              <a:t>	Not much happening.  Improve software &amp; operations.</a:t>
            </a:r>
          </a:p>
          <a:p>
            <a:pPr>
              <a:buNone/>
            </a:pPr>
            <a:r>
              <a:rPr lang="en-US"/>
              <a:t>FY15:</a:t>
            </a:r>
          </a:p>
          <a:p>
            <a:pPr>
              <a:buNone/>
            </a:pPr>
            <a:r>
              <a:rPr lang="en-US"/>
              <a:t>	First major 12 GeV farm upgrade (5K-6K cores)</a:t>
            </a:r>
          </a:p>
          <a:p>
            <a:pPr>
              <a:buNone/>
            </a:pPr>
            <a:r>
              <a:rPr lang="en-US"/>
              <a:t>FY16:</a:t>
            </a:r>
          </a:p>
          <a:p>
            <a:pPr>
              <a:buNone/>
            </a:pPr>
            <a:r>
              <a:rPr lang="en-US"/>
              <a:t>	Major LQCD upgrade</a:t>
            </a:r>
          </a:p>
          <a:p>
            <a:pPr>
              <a:buNone/>
            </a:pPr>
            <a:r>
              <a:rPr lang="en-US"/>
              <a:t>	Second major 12 GeV farm upgrade</a:t>
            </a:r>
          </a:p>
          <a:p>
            <a:pPr>
              <a:buNone/>
            </a:pPr>
            <a:r>
              <a:rPr lang="en-US"/>
              <a:t>	(tbd) Add second tape 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Data Challenges for 12 GeV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pPr>
              <a:spcAft>
                <a:spcPts val="600"/>
              </a:spcAft>
              <a:buFontTx/>
              <a:buNone/>
            </a:pP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Goal:</a:t>
            </a:r>
          </a:p>
          <a:p>
            <a:pPr>
              <a:spcAft>
                <a:spcPts val="0"/>
              </a:spcAft>
              <a:buFontTx/>
              <a:buNone/>
            </a:pP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	10% scale 24 months in advance</a:t>
            </a:r>
          </a:p>
          <a:p>
            <a:pPr>
              <a:spcAft>
                <a:spcPts val="0"/>
              </a:spcAft>
              <a:buFontTx/>
              <a:buNone/>
            </a:pP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	25% scale 18 months in advance</a:t>
            </a:r>
          </a:p>
          <a:p>
            <a:pPr>
              <a:spcAft>
                <a:spcPts val="0"/>
              </a:spcAft>
              <a:buFontTx/>
              <a:buNone/>
            </a:pP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	50% scale 12 months in advance</a:t>
            </a:r>
          </a:p>
          <a:p>
            <a:pPr>
              <a:spcAft>
                <a:spcPts val="1200"/>
              </a:spcAft>
              <a:buFontTx/>
              <a:buNone/>
            </a:pP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    100% scale  6 months in advance</a:t>
            </a:r>
          </a:p>
          <a:p>
            <a:pPr>
              <a:spcAft>
                <a:spcPts val="600"/>
              </a:spcAft>
              <a:buFontTx/>
              <a:buNone/>
            </a:pP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Test everything downstream of data acquisition</a:t>
            </a:r>
          </a:p>
          <a:p>
            <a:pPr lvl="1">
              <a:spcAft>
                <a:spcPts val="0"/>
              </a:spcAft>
            </a:pP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transfer of data from hall to data center</a:t>
            </a:r>
          </a:p>
          <a:p>
            <a:pPr lvl="1">
              <a:spcAft>
                <a:spcPts val="0"/>
              </a:spcAft>
            </a:pPr>
            <a:r>
              <a:rPr lang="en-US" sz="2000">
                <a:cs typeface="ＭＳ Ｐゴシック" pitchFamily="-1" charset="-128"/>
              </a:rPr>
              <a:t>near-live analysis (data buffer on disk)</a:t>
            </a:r>
          </a:p>
          <a:p>
            <a:pPr lvl="1">
              <a:spcAft>
                <a:spcPts val="0"/>
              </a:spcAft>
            </a:pP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push to tape</a:t>
            </a:r>
          </a:p>
          <a:p>
            <a:pPr lvl="1">
              <a:spcAft>
                <a:spcPts val="0"/>
              </a:spcAft>
            </a:pPr>
            <a:r>
              <a:rPr lang="en-US" sz="2000">
                <a:cs typeface="ＭＳ Ｐゴシック" pitchFamily="-1" charset="-128"/>
              </a:rPr>
              <a:t>pull from tape + offline analysis</a:t>
            </a:r>
            <a:endParaRPr lang="en-US" sz="2000">
              <a:ea typeface="ＭＳ Ｐゴシック" pitchFamily="-1" charset="-128"/>
              <a:cs typeface="ＭＳ Ｐゴシック" pitchFamily="-1" charset="-128"/>
            </a:endParaRPr>
          </a:p>
          <a:p>
            <a:pPr>
              <a:spcAft>
                <a:spcPts val="600"/>
              </a:spcAft>
              <a:buFontTx/>
              <a:buChar char="-"/>
            </a:pPr>
            <a:endParaRPr lang="en-US" sz="200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Data Challenges for 12 GeV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pPr>
              <a:spcAft>
                <a:spcPts val="600"/>
              </a:spcAft>
              <a:buFontTx/>
              <a:buNone/>
            </a:pP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Farm / LQCD node sharing: move nodes</a:t>
            </a:r>
          </a:p>
          <a:p>
            <a:pPr>
              <a:spcAft>
                <a:spcPts val="600"/>
              </a:spcAft>
              <a:buFontTx/>
              <a:buNone/>
            </a:pP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Hall D</a:t>
            </a: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:  online at 5000 cores May 2015</a:t>
            </a:r>
          </a:p>
          <a:p>
            <a:pPr lvl="1">
              <a:spcAft>
                <a:spcPts val="1200"/>
              </a:spcAft>
              <a:buFontTx/>
              <a:buNone/>
            </a:pP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	10% done</a:t>
            </a:r>
          </a:p>
          <a:p>
            <a:pPr lvl="1">
              <a:spcAft>
                <a:spcPts val="1200"/>
              </a:spcAft>
              <a:buFontTx/>
              <a:buNone/>
            </a:pP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	25% Feb 2014,  will loan 1K+ cores, so farm is at 2.2-2.5K, with Hall D using half, so simulating real competing load</a:t>
            </a:r>
          </a:p>
          <a:p>
            <a:pPr lvl="1">
              <a:spcAft>
                <a:spcPts val="1200"/>
              </a:spcAft>
              <a:buFontTx/>
              <a:buNone/>
            </a:pP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	50% late summer 2014, will loan </a:t>
            </a:r>
            <a:r>
              <a:rPr lang="en-US" sz="2000">
                <a:cs typeface="ＭＳ Ｐゴシック" pitchFamily="-1" charset="-128"/>
              </a:rPr>
              <a:t>2K – 2½ K cores, and might allow ongoing use of 1000 cores until FY15 cluster comes online</a:t>
            </a:r>
            <a:endParaRPr lang="en-US" sz="200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Aft>
                <a:spcPts val="1200"/>
              </a:spcAft>
              <a:buFontTx/>
              <a:buNone/>
            </a:pP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    100% January 2015, new FY15 farm nodes go online, support final data challenge</a:t>
            </a:r>
          </a:p>
          <a:p>
            <a:pPr>
              <a:spcAft>
                <a:spcPts val="600"/>
              </a:spcAft>
              <a:buFontTx/>
              <a:buChar char="-"/>
            </a:pPr>
            <a:endParaRPr lang="en-US" sz="200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/>
              <a:t>Offline 2014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51816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/>
              <a:t>Workflow tools</a:t>
            </a:r>
          </a:p>
          <a:p>
            <a:pPr lvl="1">
              <a:spcBef>
                <a:spcPts val="0"/>
              </a:spcBef>
            </a:pPr>
            <a:r>
              <a:rPr lang="en-US"/>
              <a:t>define &amp; track a “workflow”, consisting of many jobs, tasks, file I/O operations</a:t>
            </a:r>
          </a:p>
          <a:p>
            <a:pPr lvl="1">
              <a:spcBef>
                <a:spcPts val="0"/>
              </a:spcBef>
            </a:pPr>
            <a:r>
              <a:rPr lang="en-US"/>
              <a:t>auto-retry on failed jobs</a:t>
            </a:r>
          </a:p>
          <a:p>
            <a:pPr lvl="1">
              <a:spcBef>
                <a:spcPts val="0"/>
              </a:spcBef>
            </a:pPr>
            <a:r>
              <a:rPr lang="en-US"/>
              <a:t>way to query (or see online) how much progress the workflow has achieved</a:t>
            </a:r>
          </a:p>
          <a:p>
            <a:pPr lvl="1">
              <a:spcAft>
                <a:spcPts val="1200"/>
              </a:spcAft>
            </a:pPr>
            <a:r>
              <a:rPr lang="en-US"/>
              <a:t>add / remove tasks from workflow as it is running</a:t>
            </a:r>
          </a:p>
          <a:p>
            <a:pPr>
              <a:buNone/>
            </a:pPr>
            <a:r>
              <a:rPr lang="en-US"/>
              <a:t>Write through disk cache</a:t>
            </a:r>
          </a:p>
          <a:p>
            <a:pPr lvl="1"/>
            <a:r>
              <a:rPr lang="en-US"/>
              <a:t>never fills, overflows to tape</a:t>
            </a:r>
          </a:p>
          <a:p>
            <a:pPr lvl="1">
              <a:spcAft>
                <a:spcPts val="600"/>
              </a:spcAft>
            </a:pPr>
            <a:r>
              <a:rPr lang="en-US"/>
              <a:t>can be used by Globus Online WAN file transfers to write to Jlab tape library</a:t>
            </a:r>
          </a:p>
          <a:p>
            <a:pPr>
              <a:buNone/>
            </a:pPr>
            <a:r>
              <a:rPr lang="en-US"/>
              <a:t>Stage-out unused work disks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Lab_PowerPoint2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10331</TotalTime>
  <Words>362</Words>
  <Application>Microsoft Macintosh PowerPoint</Application>
  <PresentationFormat>On-screen Show (4:3)</PresentationFormat>
  <Paragraphs>44</Paragraphs>
  <Slides>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JLab_PowerPoint2</vt:lpstr>
      <vt:lpstr>Computing Update Data Analysis (farm) for 12 GeV    User Group Board of Directors Meeting   Chip Watson Scientific Computing, Deputy CIO</vt:lpstr>
      <vt:lpstr>Quick Overview of Expansions</vt:lpstr>
      <vt:lpstr>Data Challenges for 12 GeV</vt:lpstr>
      <vt:lpstr>Data Challenges for 12 GeV</vt:lpstr>
      <vt:lpstr>Offline 2014 Evolution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Offloading C++ Expression Templates to CUDA Enabled GPUs</dc:title>
  <dc:creator>chen</dc:creator>
  <cp:lastModifiedBy>Chip Watson</cp:lastModifiedBy>
  <cp:revision>181</cp:revision>
  <cp:lastPrinted>2012-06-06T20:40:54Z</cp:lastPrinted>
  <dcterms:created xsi:type="dcterms:W3CDTF">2014-01-23T16:25:15Z</dcterms:created>
  <dcterms:modified xsi:type="dcterms:W3CDTF">2014-01-23T18:25:47Z</dcterms:modified>
</cp:coreProperties>
</file>