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9" r:id="rId2"/>
    <p:sldId id="256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88" r:id="rId12"/>
    <p:sldId id="292" r:id="rId13"/>
    <p:sldId id="289" r:id="rId14"/>
    <p:sldId id="290" r:id="rId15"/>
    <p:sldId id="291" r:id="rId16"/>
    <p:sldId id="293" r:id="rId1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42" autoAdjust="0"/>
    <p:restoredTop sz="94728" autoAdjust="0"/>
  </p:normalViewPr>
  <p:slideViewPr>
    <p:cSldViewPr>
      <p:cViewPr>
        <p:scale>
          <a:sx n="140" d="100"/>
          <a:sy n="140" d="100"/>
        </p:scale>
        <p:origin x="-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</p:spPr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</p:spPr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5279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050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8849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544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9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48972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905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189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3451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1095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408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4D2ED6-0A5D-4679-B3D1-404B4A316312}" type="datetimeFigureOut">
              <a:rPr lang="en-US" smtClean="0"/>
              <a:t>1/28/2015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8F8AD-7A36-48B5-88FC-2F2C0E4C773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787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9937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BankGothic Md BT" panose="020B0807020203060204" pitchFamily="34" charset="0"/>
              </a:rPr>
              <a:t>Upgraded Injector Test Facility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1800" spc="260" dirty="0" smtClean="0">
                <a:latin typeface="BankGothic Md BT" panose="020B0807020203060204" pitchFamily="34" charset="0"/>
              </a:rPr>
              <a:t>2015 Users Group Board of Directors Update</a:t>
            </a:r>
            <a:endParaRPr lang="en-US" sz="1800" spc="260" dirty="0">
              <a:latin typeface="BankGothic Md BT" panose="020B080702020306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5521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4499372"/>
          </a:xfrm>
        </p:spPr>
        <p:txBody>
          <a:bodyPr/>
          <a:lstStyle/>
          <a:p>
            <a:r>
              <a:rPr lang="en-US" sz="4000" dirty="0" smtClean="0">
                <a:solidFill>
                  <a:schemeClr val="tx2">
                    <a:lumMod val="75000"/>
                  </a:schemeClr>
                </a:solidFill>
                <a:latin typeface="BankGothic Md BT" panose="020B0807020203060204" pitchFamily="34" charset="0"/>
              </a:rPr>
              <a:t>Counting House Renovation</a:t>
            </a:r>
            <a:r>
              <a:rPr lang="en-US" dirty="0" smtClean="0">
                <a:latin typeface="Trebuchet MS" panose="020B0603020202020204" pitchFamily="34" charset="0"/>
              </a:rPr>
              <a:t/>
            </a:r>
            <a:br>
              <a:rPr lang="en-US" dirty="0" smtClean="0">
                <a:latin typeface="Trebuchet MS" panose="020B0603020202020204" pitchFamily="34" charset="0"/>
              </a:rPr>
            </a:br>
            <a:r>
              <a:rPr lang="en-US" sz="1800" spc="260" dirty="0" smtClean="0">
                <a:latin typeface="BankGothic Md BT" panose="020B0807020203060204" pitchFamily="34" charset="0"/>
              </a:rPr>
              <a:t>2015 Users Group Board of Directors Update</a:t>
            </a:r>
            <a:endParaRPr lang="en-US" sz="1800" spc="260" dirty="0">
              <a:latin typeface="BankGothic Md BT" panose="020B080702020306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277595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95350"/>
            <a:ext cx="7023947" cy="39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523220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Counting House Renovation – Second Floor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1829572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4" y="501333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523220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Counting House Renovation – Second Floor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  <p:pic>
        <p:nvPicPr>
          <p:cNvPr id="2054" name="Picture 6" descr="J:\Physics\Planning\20150113-UGBOD\IMG_080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61"/>
          <a:stretch/>
        </p:blipFill>
        <p:spPr bwMode="auto">
          <a:xfrm>
            <a:off x="3291840" y="593109"/>
            <a:ext cx="5760720" cy="426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J:\Physics\Planning\20150113-UGBOD\IMG_080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034" y="2800350"/>
            <a:ext cx="3086528" cy="205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J:\Physics\Planning\20150113-UGBOD\IMG_080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858" y="590550"/>
            <a:ext cx="3086658" cy="2057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3470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95350"/>
            <a:ext cx="7023946" cy="39509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Single Rectangular Conference Table</a:t>
            </a:r>
            <a:endParaRPr lang="en-US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Counting House Conference Room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1182119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0" y="895350"/>
            <a:ext cx="7023946" cy="3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Single Oval Conference Table</a:t>
            </a:r>
            <a:endParaRPr lang="en-US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Counting House Conference Room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2287887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8201" y="895350"/>
            <a:ext cx="7023944" cy="3950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Trebuchet MS" panose="020B0603020202020204" pitchFamily="34" charset="0"/>
                <a:cs typeface="Calibri" panose="020F0502020204030204" pitchFamily="34" charset="0"/>
              </a:rPr>
              <a:t>Multi-Rectangular Conference Table</a:t>
            </a:r>
            <a:endParaRPr lang="en-US" b="1" dirty="0">
              <a:latin typeface="Trebuchet MS" panose="020B0603020202020204" pitchFamily="34" charset="0"/>
              <a:cs typeface="Calibri" panose="020F0502020204030204" pitchFamily="34" charset="0"/>
            </a:endParaRP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Counting House Conference Room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10350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Experimental Nuclear Physics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Other Facilities/Infrastructure Projects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2400" y="850392"/>
            <a:ext cx="8991600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300"/>
              </a:spcBef>
            </a:pPr>
            <a:r>
              <a:rPr lang="en-US" b="1" u="sng" dirty="0" smtClean="0">
                <a:latin typeface="Candara" panose="020E0502030303020204" pitchFamily="34" charset="0"/>
              </a:rPr>
              <a:t>Utilities Infrastructure Modernization Project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Facilities is near completion on electrical upgrade.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Cooling plant upgrade will begin in Summer 2015.</a:t>
            </a:r>
          </a:p>
          <a:p>
            <a:pPr>
              <a:spcBef>
                <a:spcPts val="300"/>
              </a:spcBef>
            </a:pPr>
            <a:r>
              <a:rPr lang="en-US" b="1" u="sng" dirty="0" smtClean="0">
                <a:latin typeface="Candara" panose="020E0502030303020204" pitchFamily="34" charset="0"/>
              </a:rPr>
              <a:t>Automatic Flood Gates</a:t>
            </a:r>
          </a:p>
          <a:p>
            <a:pPr marL="173038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Facilities has started the design for the Hall B automatic flood gate.</a:t>
            </a:r>
          </a:p>
          <a:p>
            <a:pPr marL="173038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The Hall B gate should be installed by the end of summer.</a:t>
            </a:r>
          </a:p>
          <a:p>
            <a:pPr marL="173038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The Hall B design will be adopted for all other experimental halls.</a:t>
            </a:r>
          </a:p>
          <a:p>
            <a:pPr marL="173038" indent="-173038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Water proof personnel doors will be considered in locations where they are needed.</a:t>
            </a:r>
          </a:p>
          <a:p>
            <a:pPr>
              <a:spcBef>
                <a:spcPts val="300"/>
              </a:spcBef>
            </a:pPr>
            <a:r>
              <a:rPr lang="en-US" b="1" u="sng" dirty="0" smtClean="0">
                <a:latin typeface="Candara" panose="020E0502030303020204" pitchFamily="34" charset="0"/>
              </a:rPr>
              <a:t>General Space Requirements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Availability of space in the TEDF, Test Lab, Physics Chalet, Physics Storage and ESB varies.</a:t>
            </a:r>
          </a:p>
          <a:p>
            <a:pPr marL="171450" indent="-1714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US" dirty="0" smtClean="0">
                <a:latin typeface="Candara" panose="020E0502030303020204" pitchFamily="34" charset="0"/>
              </a:rPr>
              <a:t>Keep your Hall Leaders advised of space needs so arrangements can be made.</a:t>
            </a:r>
          </a:p>
        </p:txBody>
      </p:sp>
    </p:spTree>
    <p:extLst>
      <p:ext uri="{BB962C8B-B14F-4D97-AF65-F5344CB8AC3E}">
        <p14:creationId xmlns:p14="http://schemas.microsoft.com/office/powerpoint/2010/main" val="52632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Primary Shielding Block Installation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 smtClean="0">
                <a:latin typeface="Candara" panose="020E0502030303020204" pitchFamily="34" charset="0"/>
              </a:rPr>
              <a:t>	Akers/Experimental Nuclear Physics	January 13, 2015</a:t>
            </a:r>
            <a:endParaRPr lang="en-US" sz="1200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871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Seismic Protection </a:t>
            </a:r>
            <a:r>
              <a:rPr lang="en-US" sz="2800" b="1" i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(Concept)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355247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Leveling Blocks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350765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Upper Level Shielding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3428306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Cast in Place Concrete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775557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7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Roof Beams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155489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Dimensions of Extended Cave</a:t>
            </a:r>
            <a:endParaRPr lang="en-US" sz="2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2369149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778"/>
          <a:stretch/>
        </p:blipFill>
        <p:spPr bwMode="auto">
          <a:xfrm>
            <a:off x="0" y="0"/>
            <a:ext cx="9144000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8053" y="807130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562" y="3565"/>
            <a:ext cx="8950234" cy="830997"/>
          </a:xfrm>
          <a:prstGeom prst="rect">
            <a:avLst/>
          </a:prstGeom>
          <a:noFill/>
          <a:effectLst>
            <a:outerShdw blurRad="63500" dist="25400" dir="2700000" algn="tl" rotWithShape="0">
              <a:prstClr val="black">
                <a:alpha val="3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Upgraded Injector Test Facility</a:t>
            </a:r>
          </a:p>
          <a:p>
            <a:r>
              <a:rPr lang="en-US" sz="28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Trebuchet MS" panose="020B0603020202020204" pitchFamily="34" charset="0"/>
                <a:cs typeface="Calibri" panose="020F0502020204030204" pitchFamily="34" charset="0"/>
              </a:rPr>
              <a:t>Installation of Experimental Equipment</a:t>
            </a:r>
            <a:endParaRPr lang="en-US" sz="28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Trebuchet MS" panose="020B060302020202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8053" y="4880804"/>
            <a:ext cx="8961120" cy="27432"/>
          </a:xfrm>
          <a:prstGeom prst="rect">
            <a:avLst/>
          </a:prstGeom>
          <a:ln>
            <a:noFill/>
          </a:ln>
          <a:effectLst>
            <a:outerShdw blurRad="76200" dist="38100" dir="264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98054" y="4860791"/>
            <a:ext cx="89611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0" algn="l"/>
                <a:tab pos="7656513" algn="l"/>
              </a:tabLst>
            </a:pPr>
            <a:r>
              <a:rPr lang="en-US" sz="1200" dirty="0">
                <a:latin typeface="Candara" panose="020E0502030303020204" pitchFamily="34" charset="0"/>
              </a:rPr>
              <a:t>	Akers/Experimental Nuclear Physics	January 13, 2015</a:t>
            </a:r>
          </a:p>
        </p:txBody>
      </p:sp>
    </p:spTree>
    <p:extLst>
      <p:ext uri="{BB962C8B-B14F-4D97-AF65-F5344CB8AC3E}">
        <p14:creationId xmlns:p14="http://schemas.microsoft.com/office/powerpoint/2010/main" val="378119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231</Words>
  <Application>Microsoft Office PowerPoint</Application>
  <PresentationFormat>On-screen Show (16:9)</PresentationFormat>
  <Paragraphs>55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Upgraded Injector Test Facility 2015 Users Group Board of Directors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Counting House Renovation 2015 Users Group Board of Directors Update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akers</dc:creator>
  <cp:lastModifiedBy>Lorelei Chopard</cp:lastModifiedBy>
  <cp:revision>35</cp:revision>
  <dcterms:created xsi:type="dcterms:W3CDTF">2014-05-16T23:50:09Z</dcterms:created>
  <dcterms:modified xsi:type="dcterms:W3CDTF">2015-01-28T21:30:06Z</dcterms:modified>
</cp:coreProperties>
</file>