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58" r:id="rId5"/>
    <p:sldId id="260" r:id="rId6"/>
    <p:sldId id="285" r:id="rId7"/>
    <p:sldId id="261" r:id="rId8"/>
    <p:sldId id="263" r:id="rId9"/>
    <p:sldId id="264" r:id="rId10"/>
    <p:sldId id="278" r:id="rId11"/>
    <p:sldId id="279" r:id="rId12"/>
    <p:sldId id="280" r:id="rId13"/>
    <p:sldId id="268" r:id="rId14"/>
    <p:sldId id="287" r:id="rId15"/>
    <p:sldId id="286" r:id="rId16"/>
    <p:sldId id="273" r:id="rId17"/>
    <p:sldId id="272" r:id="rId18"/>
    <p:sldId id="275" r:id="rId19"/>
    <p:sldId id="282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74EE-5E40-6542-BD8F-9C044BFD234F}" type="datetimeFigureOut">
              <a:rPr lang="en-US" smtClean="0"/>
              <a:pPr/>
              <a:t>1/28/2015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A3B4-F62E-EE4E-A913-174E772C4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56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CBB7C-2880-9F41-8354-6226AB00A8C1}" type="datetimeFigureOut">
              <a:rPr lang="en-US" smtClean="0"/>
              <a:pPr/>
              <a:t>1/28/2015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7DBD-AF5F-9E41-A71C-1C6BB2485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443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89853" tIns="44928" rIns="89853" bIns="44928"/>
          <a:lstStyle/>
          <a:p>
            <a:pPr algn="ctr" eaLnBrk="0" hangingPunct="0"/>
            <a:fld id="{C70FEA63-CC4E-C543-B6F6-EDCA57DE75D7}" type="slidenum">
              <a:rPr lang="en-US"/>
              <a:pPr algn="ctr" eaLnBrk="0" hangingPunct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BAEA-3152-F048-AFA3-D82AC9B6A17C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982B-3A51-A049-87A4-0FD2AEFE67C6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F86E-0563-F940-8C48-564C46A3D172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9022-5B73-B342-A529-061E062656BF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D912-E6D9-444E-98B9-961DA5E02E15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8417-9DC5-C842-9A4E-0D1D1138A41C}" type="datetime1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F2FF-15D7-7B4C-9E8B-C3793D58EFB0}" type="datetime1">
              <a:rPr lang="en-US" smtClean="0"/>
              <a:t>1/28/2015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D69B3-28CD-E742-A21A-E0D5A0DEA45C}" type="datetime1">
              <a:rPr lang="en-US" smtClean="0"/>
              <a:t>1/28/2015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7BF1F-AEFC-184C-B455-8F06DA5E9274}" type="datetime1">
              <a:rPr lang="en-US" smtClean="0"/>
              <a:t>1/28/2015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B4F5-335C-654A-B724-6F9465FFEAAC}" type="datetime1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99E-D77D-9F4C-AB19-F6DBF277FC65}" type="datetime1">
              <a:rPr lang="en-US" smtClean="0"/>
              <a:t>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E250D-BE6F-454F-8FC4-FFCFF8136E97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EAD0D656-361D-194A-821D-06B598019C83}" type="datetime1">
              <a:rPr lang="en-US" smtClean="0">
                <a:solidFill>
                  <a:prstClr val="black"/>
                </a:solidFill>
              </a:rPr>
              <a:t>1/28/2015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January 13/2015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9.pd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785" y="0"/>
            <a:ext cx="7772400" cy="75988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HALL B UPDATE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71" y="1796277"/>
            <a:ext cx="9144000" cy="8359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Volker D. Burkert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Jefferson Lab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30" y="3126401"/>
            <a:ext cx="9144000" cy="83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User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Group Board of Directors </a:t>
            </a:r>
            <a:r>
              <a:rPr lang="en-US" baseline="0" dirty="0" smtClean="0"/>
              <a:t>Meeting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0" dirty="0" smtClean="0"/>
              <a:t>JLab,</a:t>
            </a:r>
            <a:r>
              <a:rPr lang="en-US" dirty="0" smtClean="0"/>
              <a:t> January 13, 2015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3718" y="4635540"/>
            <a:ext cx="5709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Outline: 	CLAS Physics Highlights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		Early Physics in 12 GeV Era  – HPS, PRAD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		CLAS12 Overview User driven upgrades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		Commissioning &amp; Software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		Tentative Run Schedule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E252-9CC0-D14A-B603-A47608B94592}" type="datetime1">
              <a:rPr lang="en-US" smtClean="0"/>
              <a:t>1/28/2015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5405"/>
            <a:ext cx="82296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/>
              <a:t>PRad</a:t>
            </a:r>
            <a:r>
              <a:rPr lang="en-US" b="1" dirty="0" smtClean="0"/>
              <a:t> preparations</a:t>
            </a:r>
            <a:endParaRPr lang="en-US" b="1" dirty="0"/>
          </a:p>
        </p:txBody>
      </p:sp>
      <p:pic>
        <p:nvPicPr>
          <p:cNvPr id="6" name="Picture 5" descr="20150112_1046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417638"/>
            <a:ext cx="3657600" cy="2743200"/>
          </a:xfrm>
          <a:prstGeom prst="rect">
            <a:avLst/>
          </a:prstGeom>
        </p:spPr>
      </p:pic>
      <p:pic>
        <p:nvPicPr>
          <p:cNvPr id="7" name="Picture 6" descr="20150112_1044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9" y="4194762"/>
            <a:ext cx="24384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231" y="946090"/>
            <a:ext cx="3409958" cy="40011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Hydroforming vacuum window</a:t>
            </a:r>
            <a:endParaRPr lang="en-US" sz="2000" dirty="0"/>
          </a:p>
        </p:txBody>
      </p:sp>
      <p:pic>
        <p:nvPicPr>
          <p:cNvPr id="9" name="Picture 8" descr="IMG_15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77900"/>
            <a:ext cx="2438400" cy="1828800"/>
          </a:xfrm>
          <a:prstGeom prst="rect">
            <a:avLst/>
          </a:prstGeom>
        </p:spPr>
      </p:pic>
      <p:pic>
        <p:nvPicPr>
          <p:cNvPr id="10" name="Picture 9" descr="IMG_15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5"/>
          <a:stretch>
            <a:fillRect/>
          </a:stretch>
        </p:blipFill>
        <p:spPr>
          <a:xfrm rot="5400000">
            <a:off x="3787213" y="3194017"/>
            <a:ext cx="3296775" cy="2743200"/>
          </a:xfrm>
          <a:prstGeom prst="rect">
            <a:avLst/>
          </a:prstGeom>
        </p:spPr>
      </p:pic>
      <p:pic>
        <p:nvPicPr>
          <p:cNvPr id="11" name="Picture 10" descr="IMG_150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2" t="30092" r="16774" b="19444"/>
          <a:stretch/>
        </p:blipFill>
        <p:spPr>
          <a:xfrm rot="5400000">
            <a:off x="6999467" y="4359805"/>
            <a:ext cx="1862667" cy="1845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2933" y="2489200"/>
            <a:ext cx="16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target chamber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9667" y="3327400"/>
            <a:ext cx="127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target head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5184" y="4351338"/>
            <a:ext cx="112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target cell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597" y="1508036"/>
            <a:ext cx="1847503" cy="1200328"/>
          </a:xfrm>
          <a:prstGeom prst="rect">
            <a:avLst/>
          </a:prstGeom>
          <a:noFill/>
          <a:ln w="190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Windowless gas target construction</a:t>
            </a:r>
            <a:endParaRPr lang="en-US" sz="24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7EFE-E620-AD40-AD16-0E8C9F3E02AB}" type="datetime1">
              <a:rPr lang="en-US" smtClean="0"/>
              <a:t>1/28/2015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38105"/>
            <a:ext cx="1574800" cy="6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874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 smtClean="0"/>
              <a:t>PRad</a:t>
            </a:r>
            <a:r>
              <a:rPr lang="en-US" sz="4000" b="1" dirty="0" smtClean="0"/>
              <a:t> preparations</a:t>
            </a:r>
            <a:endParaRPr lang="en-US" sz="40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575300" y="1417638"/>
            <a:ext cx="3263900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HyCal</a:t>
            </a:r>
            <a:r>
              <a:rPr lang="en-US" sz="2000" dirty="0" smtClean="0"/>
              <a:t> is ready:</a:t>
            </a:r>
          </a:p>
          <a:p>
            <a:pPr lvl="1"/>
            <a:r>
              <a:rPr lang="en-US" sz="2000" dirty="0" smtClean="0"/>
              <a:t>All detectors checked/repaired</a:t>
            </a:r>
          </a:p>
          <a:p>
            <a:pPr lvl="1"/>
            <a:r>
              <a:rPr lang="en-US" sz="2000" dirty="0" smtClean="0"/>
              <a:t>Cooling is operational</a:t>
            </a:r>
          </a:p>
          <a:p>
            <a:pPr lvl="1"/>
            <a:r>
              <a:rPr lang="en-US" sz="2000" dirty="0" smtClean="0"/>
              <a:t>Light monitoring system checked/repaired</a:t>
            </a:r>
          </a:p>
          <a:p>
            <a:pPr lvl="1"/>
            <a:r>
              <a:rPr lang="en-US" sz="2000" dirty="0" smtClean="0"/>
              <a:t>Transporter operational</a:t>
            </a:r>
          </a:p>
          <a:p>
            <a:pPr lvl="1"/>
            <a:r>
              <a:rPr lang="en-US" sz="2000" dirty="0" smtClean="0"/>
              <a:t>DAQ is operational. </a:t>
            </a:r>
          </a:p>
          <a:p>
            <a:r>
              <a:rPr lang="en-US" sz="2000" dirty="0" smtClean="0"/>
              <a:t>GEM detector is being built at UVA</a:t>
            </a:r>
            <a:endParaRPr lang="en-US" sz="2000" dirty="0"/>
          </a:p>
        </p:txBody>
      </p:sp>
      <p:pic>
        <p:nvPicPr>
          <p:cNvPr id="6" name="Picture 5" descr="IMG_20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21664" y="2096703"/>
            <a:ext cx="3657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666" y="5297103"/>
            <a:ext cx="250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HyCal</a:t>
            </a:r>
            <a:r>
              <a:rPr lang="en-US" dirty="0" smtClean="0"/>
              <a:t> on the transporter</a:t>
            </a:r>
            <a:endParaRPr lang="en-US" dirty="0"/>
          </a:p>
        </p:txBody>
      </p:sp>
      <p:pic>
        <p:nvPicPr>
          <p:cNvPr id="2" name="Picture 1" descr="0109_Cosmic_shower_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85" y="3657601"/>
            <a:ext cx="2378927" cy="2286000"/>
          </a:xfrm>
          <a:prstGeom prst="rect">
            <a:avLst/>
          </a:prstGeom>
        </p:spPr>
      </p:pic>
      <p:pic>
        <p:nvPicPr>
          <p:cNvPr id="3" name="Picture 2" descr="0109_Cosmic_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85" y="1371601"/>
            <a:ext cx="2378927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0685" y="1161535"/>
            <a:ext cx="2339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sample cosmic events     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F9895-3F1F-E54E-9C07-266A28C569EE}" type="datetime1">
              <a:rPr lang="en-US" smtClean="0"/>
              <a:t>1/28/2015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38105"/>
            <a:ext cx="1574800" cy="6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436799" y="860425"/>
            <a:ext cx="6694500" cy="5582375"/>
            <a:chOff x="2450077" y="868634"/>
            <a:chExt cx="6465323" cy="5527215"/>
          </a:xfrm>
        </p:grpSpPr>
        <p:pic>
          <p:nvPicPr>
            <p:cNvPr id="21" name="Picture 20"/>
            <p:cNvPicPr>
              <a:picLocks/>
            </p:cNvPicPr>
            <p:nvPr/>
          </p:nvPicPr>
          <p:blipFill>
            <a:blip r:embed="rId3"/>
            <a:srcRect l="-613" b="1396"/>
            <a:stretch>
              <a:fillRect/>
            </a:stretch>
          </p:blipFill>
          <p:spPr bwMode="auto">
            <a:xfrm>
              <a:off x="2450077" y="868634"/>
              <a:ext cx="6465323" cy="552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6152" name="Rectangle 21"/>
            <p:cNvSpPr>
              <a:spLocks noChangeArrowheads="1"/>
            </p:cNvSpPr>
            <p:nvPr/>
          </p:nvSpPr>
          <p:spPr bwMode="auto">
            <a:xfrm>
              <a:off x="2451741" y="5710106"/>
              <a:ext cx="1447805" cy="685743"/>
            </a:xfrm>
            <a:prstGeom prst="rect">
              <a:avLst/>
            </a:prstGeom>
            <a:solidFill>
              <a:srgbClr val="1E1E1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latin typeface="Times" pitchFamily="-110" charset="0"/>
              </a:endParaRPr>
            </a:p>
          </p:txBody>
        </p:sp>
      </p:grpSp>
      <p:sp>
        <p:nvSpPr>
          <p:cNvPr id="6150" name="Title 1"/>
          <p:cNvSpPr txBox="1">
            <a:spLocks/>
          </p:cNvSpPr>
          <p:nvPr/>
        </p:nvSpPr>
        <p:spPr bwMode="auto">
          <a:xfrm>
            <a:off x="1" y="0"/>
            <a:ext cx="9143999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lvl="0" eaLnBrk="0" hangingPunct="0"/>
            <a:r>
              <a:rPr lang="en-US" sz="3600" b="1" dirty="0" smtClean="0">
                <a:ea typeface="Arial" pitchFamily="-110" charset="0"/>
                <a:cs typeface="Arial" panose="020B0604020202020204" pitchFamily="34" charset="0"/>
              </a:rPr>
              <a:t>Scope &amp; upgrades to the baseline</a:t>
            </a:r>
            <a:endParaRPr lang="en-US" sz="3600" b="1" dirty="0">
              <a:ea typeface="Arial" pitchFamily="-110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2713-6D61-414A-AF2F-9916151F9989}" type="datetime1">
              <a:rPr lang="en-US" smtClean="0"/>
              <a:t>1/28/2015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00" y="825500"/>
            <a:ext cx="2487535" cy="3974934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TORUS magnet (6 coils)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6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Barrel Silicon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Central Time-of-Flight </a:t>
            </a:r>
          </a:p>
          <a:p>
            <a:pPr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Targets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Photon Energy Ta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9940" y="4782543"/>
            <a:ext cx="2503435" cy="1683538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92D05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Upgrades to the baseline</a:t>
            </a:r>
            <a:endParaRPr lang="en-US" sz="16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	- Central Neutron Detector	 	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2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Tagger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RICH Detector (2 sectors)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Polarized Target (long.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25 at 10.21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-11783"/>
          <a:stretch/>
        </p:blipFill>
        <p:spPr>
          <a:xfrm>
            <a:off x="386674" y="896563"/>
            <a:ext cx="4698746" cy="4112740"/>
          </a:xfrm>
          <a:prstGeom prst="rect">
            <a:avLst/>
          </a:prstGeom>
        </p:spPr>
      </p:pic>
      <p:pic>
        <p:nvPicPr>
          <p:cNvPr id="6" name="Picture 5" descr="Screen Shot 2014-03-30 at 11.34.0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6" b="1686"/>
          <a:stretch/>
        </p:blipFill>
        <p:spPr>
          <a:xfrm>
            <a:off x="-25400" y="4392346"/>
            <a:ext cx="5759933" cy="198151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51885" y="1153326"/>
            <a:ext cx="1473206" cy="30030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03364" y="3533068"/>
            <a:ext cx="38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μ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74" y="25400"/>
            <a:ext cx="908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FTOF/PCAL : Alignment and Efficiency Studies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24485" y="2301394"/>
            <a:ext cx="369454" cy="785091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99976" y="2192096"/>
            <a:ext cx="378691" cy="817419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55272" y="187806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Pixel Cut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044574">
            <a:off x="3223491" y="2984884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127827">
            <a:off x="1836496" y="3091104"/>
            <a:ext cx="79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PCAL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0063880">
            <a:off x="566497" y="1744133"/>
            <a:ext cx="95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SC 1B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0063880">
            <a:off x="837120" y="2242782"/>
            <a:ext cx="74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86E72"/>
                </a:solidFill>
              </a:rPr>
              <a:t>SC 1A</a:t>
            </a:r>
            <a:endParaRPr lang="en-US" b="1" dirty="0">
              <a:solidFill>
                <a:srgbClr val="F86E7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30235" y="4603558"/>
            <a:ext cx="90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Geometry offsets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84297" y="5103861"/>
            <a:ext cx="5646" cy="106226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Screen Shot 2015-01-03 at 8.57.0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6" b="8286"/>
          <a:stretch/>
        </p:blipFill>
        <p:spPr>
          <a:xfrm>
            <a:off x="5759640" y="2347976"/>
            <a:ext cx="2211533" cy="1923072"/>
          </a:xfrm>
          <a:prstGeom prst="rect">
            <a:avLst/>
          </a:prstGeom>
        </p:spPr>
      </p:pic>
      <p:pic>
        <p:nvPicPr>
          <p:cNvPr id="38" name="Picture 37" descr="Screen Shot 2015-01-03 at 8.57.0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0" b="4040"/>
          <a:stretch/>
        </p:blipFill>
        <p:spPr>
          <a:xfrm>
            <a:off x="5621098" y="4249928"/>
            <a:ext cx="2370666" cy="185642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34242" y="654243"/>
            <a:ext cx="33250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Use PCAL pixel filter to select vertical </a:t>
            </a:r>
            <a:r>
              <a:rPr lang="en-US" sz="1400" dirty="0" err="1" smtClean="0"/>
              <a:t>muon</a:t>
            </a:r>
            <a:r>
              <a:rPr lang="en-US" sz="1400" dirty="0" smtClean="0"/>
              <a:t> tracks for energy calibration and predict FTOF hit </a:t>
            </a:r>
            <a:r>
              <a:rPr lang="en-US" sz="1400" dirty="0" err="1" smtClean="0"/>
              <a:t>x,y</a:t>
            </a:r>
            <a:r>
              <a:rPr lang="en-US" sz="1400" dirty="0" smtClean="0"/>
              <a:t> coordinates for efficiency and alignment studies.</a:t>
            </a:r>
          </a:p>
          <a:p>
            <a:endParaRPr lang="en-US" sz="1400" dirty="0"/>
          </a:p>
          <a:p>
            <a:r>
              <a:rPr lang="en-US" sz="1400" dirty="0" smtClean="0"/>
              <a:t>Measured efficiencies &gt; 99% for both 1A and 1B planes for Sector 5.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875335" y="3563697"/>
            <a:ext cx="12392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SC1B Efficiency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904787" y="5418759"/>
            <a:ext cx="12392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SC1A Efficiency</a:t>
            </a:r>
            <a:endParaRPr lang="en-US" sz="1200" b="1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753812" y="4803679"/>
            <a:ext cx="1778000" cy="769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182974" y="6072139"/>
            <a:ext cx="1416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PCAL U coordinate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990553" y="2192868"/>
            <a:ext cx="199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From CLAS NOTE 2014-006</a:t>
            </a:r>
            <a:endParaRPr lang="en-US" sz="12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3890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</a:rPr>
              <a:t>PCAL Light Response from Cosmic Rays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5-01-08 at 8.1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2" y="1172030"/>
            <a:ext cx="8840602" cy="4862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030" y="738909"/>
            <a:ext cx="876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Spatial distribution of light response for all 6 modules for UW,VW and WV planes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743151" y="6026727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94521" y="6025188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70581" y="6032885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15854" y="6032885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5733" y="6017491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006" y="6009794"/>
            <a:ext cx="97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Central Neutron Detector</a:t>
            </a:r>
            <a:endParaRPr lang="en-US" sz="40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4C0F-AC8E-CB44-9E86-779A2A3E1A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January 13/2015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Image 15" descr="cnd_installed_7blocks.jpg"/>
          <p:cNvPicPr>
            <a:picLocks noChangeAspect="1"/>
          </p:cNvPicPr>
          <p:nvPr/>
        </p:nvPicPr>
        <p:blipFill>
          <a:blip r:embed="rId2"/>
          <a:srcRect r="3564"/>
          <a:stretch>
            <a:fillRect/>
          </a:stretch>
        </p:blipFill>
        <p:spPr>
          <a:xfrm>
            <a:off x="4599940" y="1989423"/>
            <a:ext cx="4467860" cy="3091053"/>
          </a:xfrm>
          <a:prstGeom prst="rect">
            <a:avLst/>
          </a:prstGeom>
        </p:spPr>
      </p:pic>
      <p:pic>
        <p:nvPicPr>
          <p:cNvPr id="19" name="Image 7" descr="CND_beau.jpg"/>
          <p:cNvPicPr>
            <a:picLocks noChangeAspect="1"/>
          </p:cNvPicPr>
          <p:nvPr/>
        </p:nvPicPr>
        <p:blipFill>
          <a:blip r:embed="rId3" cstate="print"/>
          <a:srcRect l="9559" r="4412"/>
          <a:stretch>
            <a:fillRect/>
          </a:stretch>
        </p:blipFill>
        <p:spPr>
          <a:xfrm>
            <a:off x="228601" y="860400"/>
            <a:ext cx="3502805" cy="305555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/>
          <a:srcRect l="58035" t="48925" b="9933"/>
          <a:stretch>
            <a:fillRect/>
          </a:stretch>
        </p:blipFill>
        <p:spPr bwMode="auto">
          <a:xfrm>
            <a:off x="3045549" y="962000"/>
            <a:ext cx="13463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3500" y="3955182"/>
            <a:ext cx="4396740" cy="249299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Detect neutrons in range 0.2&lt; </a:t>
            </a:r>
            <a:r>
              <a:rPr lang="en-US" b="1" dirty="0" err="1" smtClean="0">
                <a:solidFill>
                  <a:srgbClr val="00009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 &lt; 1.0GeV/c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at </a:t>
            </a:r>
            <a:r>
              <a:rPr lang="en-US" b="1" dirty="0" err="1" smtClean="0">
                <a:solidFill>
                  <a:srgbClr val="000090"/>
                </a:solidFill>
              </a:rPr>
              <a:t>θ</a:t>
            </a:r>
            <a:r>
              <a:rPr lang="en-US" b="1" dirty="0" smtClean="0">
                <a:solidFill>
                  <a:srgbClr val="000090"/>
                </a:solidFill>
              </a:rPr>
              <a:t> = 40</a:t>
            </a:r>
            <a:r>
              <a:rPr lang="en-US" b="1" baseline="30000" dirty="0" smtClean="0">
                <a:solidFill>
                  <a:srgbClr val="000090"/>
                </a:solidFill>
              </a:rPr>
              <a:t>o</a:t>
            </a:r>
            <a:r>
              <a:rPr lang="en-US" b="1" dirty="0" smtClean="0">
                <a:solidFill>
                  <a:srgbClr val="000090"/>
                </a:solidFill>
              </a:rPr>
              <a:t> - 120</a:t>
            </a:r>
            <a:r>
              <a:rPr lang="en-US" b="1" baseline="30000" dirty="0" smtClean="0">
                <a:solidFill>
                  <a:srgbClr val="000090"/>
                </a:solidFill>
              </a:rPr>
              <a:t>o</a:t>
            </a:r>
            <a:r>
              <a:rPr lang="en-US" b="1" dirty="0" smtClean="0">
                <a:solidFill>
                  <a:srgbClr val="000090"/>
                </a:solidFill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</a:rPr>
              <a:t>Δφ</a:t>
            </a:r>
            <a:r>
              <a:rPr lang="en-US" b="1" dirty="0" smtClean="0">
                <a:solidFill>
                  <a:srgbClr val="000090"/>
                </a:solidFill>
              </a:rPr>
              <a:t> = 360</a:t>
            </a:r>
            <a:r>
              <a:rPr lang="en-US" b="1" baseline="30000" dirty="0" smtClean="0">
                <a:solidFill>
                  <a:srgbClr val="000090"/>
                </a:solidFill>
              </a:rPr>
              <a:t>o</a:t>
            </a:r>
          </a:p>
          <a:p>
            <a:endParaRPr lang="en-US" baseline="30000" dirty="0" smtClean="0"/>
          </a:p>
          <a:p>
            <a:pPr>
              <a:buFont typeface="Arial"/>
              <a:buChar char="•"/>
            </a:pPr>
            <a:r>
              <a:rPr lang="en-US" b="1" baseline="30000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48 segments in azimuth, 3 radial layers 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 72 </a:t>
            </a:r>
            <a:r>
              <a:rPr lang="en-US" b="1" dirty="0" err="1" smtClean="0">
                <a:solidFill>
                  <a:srgbClr val="000090"/>
                </a:solidFill>
              </a:rPr>
              <a:t>u</a:t>
            </a:r>
            <a:r>
              <a:rPr lang="en-US" b="1" dirty="0" smtClean="0">
                <a:solidFill>
                  <a:srgbClr val="000090"/>
                </a:solidFill>
              </a:rPr>
              <a:t>-turn shaped light guides connect 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neighboring segments for light readout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 144 </a:t>
            </a:r>
            <a:r>
              <a:rPr lang="en-US" b="1" dirty="0" err="1" smtClean="0">
                <a:solidFill>
                  <a:srgbClr val="000090"/>
                </a:solidFill>
              </a:rPr>
              <a:t>PMTs</a:t>
            </a:r>
            <a:r>
              <a:rPr lang="en-US" b="1" dirty="0" smtClean="0">
                <a:solidFill>
                  <a:srgbClr val="000090"/>
                </a:solidFill>
              </a:rPr>
              <a:t> Hamamatsu R10533 with triple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layers of magnetic shielding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 Time resolution δT = 130ps.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3740" y="1486429"/>
            <a:ext cx="469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1/3 of the CND assembled in mock-up solenoid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8043" y="5346700"/>
            <a:ext cx="3868757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As of 11/25: CND is 2/3 complete.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Expect shipping to JLab: Spring 2015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ctrTitle"/>
          </p:nvPr>
        </p:nvSpPr>
        <p:spPr>
          <a:xfrm>
            <a:off x="0" y="25400"/>
            <a:ext cx="9144000" cy="711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 smtClean="0">
                <a:solidFill>
                  <a:srgbClr val="000000"/>
                </a:solidFill>
              </a:rPr>
              <a:t>MicroMegas</a:t>
            </a:r>
            <a:r>
              <a:rPr lang="en-US" sz="4000" b="1" dirty="0" smtClean="0">
                <a:solidFill>
                  <a:srgbClr val="000000"/>
                </a:solidFill>
              </a:rPr>
              <a:t> Vertex Tracker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E391-F010-0C48-B8F8-F7ECDF3C5C99}" type="datetime1">
              <a:rPr lang="en-US" smtClean="0"/>
              <a:t>1/28/2015</a:t>
            </a:fld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 dirty="0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195513" y="1196975"/>
            <a:ext cx="1512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140200" y="1773238"/>
            <a:ext cx="1152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b="11962"/>
          <a:stretch>
            <a:fillRect/>
          </a:stretch>
        </p:blipFill>
        <p:spPr>
          <a:xfrm>
            <a:off x="203200" y="909638"/>
            <a:ext cx="4089400" cy="2125662"/>
          </a:xfrm>
          <a:prstGeom prst="rect">
            <a:avLst/>
          </a:prstGeom>
        </p:spPr>
      </p:pic>
      <p:pic>
        <p:nvPicPr>
          <p:cNvPr id="10" name="Picture 9" descr="photo_for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924687"/>
            <a:ext cx="3316224" cy="2487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7817" y="1012309"/>
            <a:ext cx="63350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MVT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29068" y="1031875"/>
            <a:ext cx="146281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Forward FMT</a:t>
            </a:r>
          </a:p>
          <a:p>
            <a:r>
              <a:rPr lang="en-US" b="1" dirty="0" smtClean="0"/>
              <a:t>Prototype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4127501" y="1933575"/>
            <a:ext cx="1165225" cy="276224"/>
          </a:xfrm>
          <a:prstGeom prst="straightConnector1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95513" y="2420938"/>
            <a:ext cx="1282306" cy="696954"/>
          </a:xfrm>
          <a:prstGeom prst="straightConnector1">
            <a:avLst/>
          </a:prstGeom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4" y="1000887"/>
            <a:ext cx="652509" cy="5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  <p:pic>
        <p:nvPicPr>
          <p:cNvPr id="20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4405"/>
          <a:stretch/>
        </p:blipFill>
        <p:spPr>
          <a:xfrm rot="5400000">
            <a:off x="329117" y="3399104"/>
            <a:ext cx="3099053" cy="253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" descr="\\Dapdc5\aunes\Desktop\CR6Z_SN1_1stcosmic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5256" r="5917" b="3200"/>
          <a:stretch/>
        </p:blipFill>
        <p:spPr bwMode="auto">
          <a:xfrm>
            <a:off x="3400125" y="3505944"/>
            <a:ext cx="2619676" cy="247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9540" y="5902522"/>
            <a:ext cx="34175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Barrel BMT - 120</a:t>
            </a:r>
            <a:r>
              <a:rPr lang="en-US" b="1" baseline="30000" dirty="0" smtClean="0"/>
              <a:t>o</a:t>
            </a:r>
            <a:r>
              <a:rPr lang="en-US" b="1" dirty="0" smtClean="0"/>
              <a:t> layer prototype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86778" y="3657698"/>
            <a:ext cx="271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Schedule: </a:t>
            </a:r>
          </a:p>
          <a:p>
            <a:endParaRPr lang="en-US" dirty="0" smtClean="0"/>
          </a:p>
          <a:p>
            <a:r>
              <a:rPr lang="en-US" b="1" dirty="0" smtClean="0"/>
              <a:t>FMT: </a:t>
            </a:r>
            <a:r>
              <a:rPr lang="en-US" dirty="0" smtClean="0"/>
              <a:t>Ship all 6 detectors to JLab by mid-2015 </a:t>
            </a:r>
          </a:p>
          <a:p>
            <a:endParaRPr lang="en-US" dirty="0" smtClean="0"/>
          </a:p>
          <a:p>
            <a:r>
              <a:rPr lang="en-US" b="1" dirty="0" smtClean="0"/>
              <a:t>BMT: </a:t>
            </a:r>
            <a:r>
              <a:rPr lang="en-US" dirty="0" smtClean="0"/>
              <a:t>Ship 2 layers to JLab mid-2015, </a:t>
            </a:r>
          </a:p>
          <a:p>
            <a:r>
              <a:rPr lang="en-US" dirty="0" smtClean="0"/>
              <a:t>Remaining 4 layers in 2016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11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</a:rPr>
              <a:t>Forward Tagger System 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70709-38DB-164A-80DB-EAC596469A28}" type="datetime1">
              <a:rPr lang="en-US" smtClean="0"/>
              <a:t>1/28/2015</a:t>
            </a:fld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 dirty="0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195513" y="1196975"/>
            <a:ext cx="1512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140200" y="1773238"/>
            <a:ext cx="1152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1" y="1400195"/>
            <a:ext cx="3315716" cy="2161413"/>
          </a:xfrm>
          <a:prstGeom prst="rect">
            <a:avLst/>
          </a:prstGeom>
        </p:spPr>
      </p:pic>
      <p:pic>
        <p:nvPicPr>
          <p:cNvPr id="9" name="Picture 8" descr="E:\PROJETS\CLAS12\FORWARD TAGGER\PHOTOS\IMG_0003_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8508"/>
          <a:stretch/>
        </p:blipFill>
        <p:spPr bwMode="auto">
          <a:xfrm>
            <a:off x="3852827" y="3443131"/>
            <a:ext cx="3153660" cy="28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13194" t="43388" r="8934" b="9212"/>
              <a:stretch>
                <a:fillRect/>
              </a:stretch>
            </p:blipFill>
          </mc:Choice>
          <mc:Fallback>
            <p:blipFill>
              <a:blip r:embed="rId5"/>
              <a:srcRect l="13194" t="43388" r="8934" b="9212"/>
              <a:stretch>
                <a:fillRect/>
              </a:stretch>
            </p:blipFill>
          </mc:Fallback>
        </mc:AlternateContent>
        <p:spPr>
          <a:xfrm>
            <a:off x="150083" y="3533138"/>
            <a:ext cx="3673941" cy="2882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9757" t="17696" r="11665" b="6357"/>
          <a:stretch/>
        </p:blipFill>
        <p:spPr>
          <a:xfrm>
            <a:off x="3760524" y="891143"/>
            <a:ext cx="3337174" cy="2419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84287" y="1692583"/>
            <a:ext cx="1856432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Battery of crystals ready for wrapping</a:t>
            </a:r>
            <a:endParaRPr lang="en-US" sz="1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8807" r="9533"/>
          <a:stretch/>
        </p:blipFill>
        <p:spPr>
          <a:xfrm>
            <a:off x="7161198" y="2368566"/>
            <a:ext cx="1856432" cy="33268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92725" y="3392331"/>
            <a:ext cx="1620957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/>
              <a:t>FT</a:t>
            </a:r>
            <a:r>
              <a:rPr lang="en-US" sz="1600" b="1" dirty="0" smtClean="0"/>
              <a:t>-</a:t>
            </a:r>
            <a:r>
              <a:rPr lang="en-US" sz="1600" b="1" dirty="0" err="1"/>
              <a:t>T</a:t>
            </a:r>
            <a:r>
              <a:rPr lang="en-US" sz="1600" b="1" dirty="0" err="1" smtClean="0"/>
              <a:t>rk</a:t>
            </a:r>
            <a:r>
              <a:rPr lang="en-US" sz="1600" b="1" dirty="0" smtClean="0"/>
              <a:t> prototype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7453861" y="5733474"/>
            <a:ext cx="1321839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FT-Hodo tiles and fibers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981" y="865743"/>
            <a:ext cx="3329719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Tags quasi-real photons through small angle electron scattering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35798" y="941943"/>
            <a:ext cx="203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INFN, CEA, Glasgow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/>
          <p:nvPr/>
        </p:nvGrpSpPr>
        <p:grpSpPr>
          <a:xfrm>
            <a:off x="6818544" y="2438400"/>
            <a:ext cx="1793831" cy="2781724"/>
            <a:chOff x="7245724" y="2551550"/>
            <a:chExt cx="1793831" cy="2781724"/>
          </a:xfrm>
        </p:grpSpPr>
        <p:pic>
          <p:nvPicPr>
            <p:cNvPr id="12" name="Picture 11" descr="IMG_20141031_13571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724" y="2863211"/>
              <a:ext cx="1793831" cy="23917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245724" y="2551550"/>
              <a:ext cx="1793831" cy="515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45724" y="4818049"/>
              <a:ext cx="1793831" cy="515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2" y="2581215"/>
            <a:ext cx="3176278" cy="242258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755900" y="2844800"/>
            <a:ext cx="3673757" cy="3428592"/>
            <a:chOff x="87820" y="3441650"/>
            <a:chExt cx="3673757" cy="34285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20" y="3441650"/>
              <a:ext cx="3673757" cy="3428592"/>
            </a:xfrm>
            <a:prstGeom prst="rect">
              <a:avLst/>
            </a:prstGeom>
          </p:spPr>
        </p:pic>
        <p:sp>
          <p:nvSpPr>
            <p:cNvPr id="9" name="Right Triangle 8"/>
            <p:cNvSpPr/>
            <p:nvPr/>
          </p:nvSpPr>
          <p:spPr>
            <a:xfrm>
              <a:off x="717040" y="4987633"/>
              <a:ext cx="1385523" cy="17568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4907390" y="12700"/>
            <a:ext cx="2230010" cy="25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00" y="0"/>
            <a:ext cx="9144000" cy="733286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</a:rPr>
              <a:t>RICH Detector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053405"/>
            <a:ext cx="4211372" cy="13849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Times New Roman"/>
                <a:cs typeface="Times New Roman"/>
              </a:rPr>
              <a:t>INFN(Italy</a:t>
            </a:r>
            <a:r>
              <a:rPr lang="en-US" sz="1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), JLab,</a:t>
            </a:r>
            <a:endParaRPr lang="en-US" sz="14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Argonne National Lab, Duquesne University, </a:t>
            </a:r>
          </a:p>
          <a:p>
            <a:r>
              <a:rPr lang="en-US" sz="14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Kyungpook</a:t>
            </a:r>
            <a:r>
              <a:rPr lang="en-US" sz="1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National University (Republic of Korea),</a:t>
            </a:r>
          </a:p>
          <a:p>
            <a:r>
              <a:rPr lang="en-US" sz="14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J. Gutenberg </a:t>
            </a:r>
            <a:r>
              <a:rPr lang="en-US" sz="1400" dirty="0" err="1" smtClean="0">
                <a:solidFill>
                  <a:srgbClr val="FF8000"/>
                </a:solidFill>
                <a:latin typeface="Times New Roman"/>
                <a:cs typeface="Times New Roman"/>
              </a:rPr>
              <a:t>Universitat</a:t>
            </a:r>
            <a:r>
              <a:rPr lang="en-US" sz="1400" dirty="0" smtClean="0">
                <a:solidFill>
                  <a:srgbClr val="FF8000"/>
                </a:solidFill>
                <a:latin typeface="Times New Roman"/>
                <a:cs typeface="Times New Roman"/>
              </a:rPr>
              <a:t> Mainz (Germany),  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Universidad </a:t>
            </a:r>
            <a:r>
              <a:rPr lang="en-US" sz="1400" dirty="0" err="1" smtClean="0">
                <a:latin typeface="Times New Roman"/>
                <a:cs typeface="Times New Roman"/>
              </a:rPr>
              <a:t>Tecnica</a:t>
            </a:r>
            <a:r>
              <a:rPr lang="en-US" sz="1400" dirty="0" smtClean="0">
                <a:latin typeface="Times New Roman"/>
                <a:cs typeface="Times New Roman"/>
              </a:rPr>
              <a:t> Federico Santa Maria (Chile),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University of Connecticut, </a:t>
            </a:r>
            <a:r>
              <a:rPr lang="en-US" sz="1400" dirty="0" smtClean="0">
                <a:solidFill>
                  <a:srgbClr val="FF00FF"/>
                </a:solidFill>
                <a:latin typeface="Times New Roman"/>
                <a:cs typeface="Times New Roman"/>
              </a:rPr>
              <a:t>University of Glasgow (UK)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5029200"/>
            <a:ext cx="2601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 Module </a:t>
            </a:r>
          </a:p>
          <a:p>
            <a:r>
              <a:rPr lang="en-US" sz="1400" dirty="0" smtClean="0"/>
              <a:t>mechanics has</a:t>
            </a:r>
          </a:p>
          <a:p>
            <a:r>
              <a:rPr lang="en-US" sz="1400" dirty="0" smtClean="0"/>
              <a:t>passed review </a:t>
            </a:r>
          </a:p>
          <a:p>
            <a:r>
              <a:rPr lang="en-US" sz="1400" dirty="0" smtClean="0"/>
              <a:t>by JLab engineers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457061" y="4699000"/>
            <a:ext cx="359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Front-end board prototypes delivered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63774" y="2511623"/>
            <a:ext cx="3112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Spherical mirror demos characterization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30901" y="2448580"/>
            <a:ext cx="318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dirty="0" smtClean="0"/>
              <a:t>arge aerogel tile (20x20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production started, long term stability tests ongoing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46105" y="1219200"/>
            <a:ext cx="838200" cy="1588"/>
          </a:xfrm>
          <a:prstGeom prst="straightConnector1">
            <a:avLst/>
          </a:prstGeom>
          <a:ln>
            <a:solidFill>
              <a:srgbClr val="00E00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6198705" y="1295400"/>
            <a:ext cx="914400" cy="1588"/>
          </a:xfrm>
          <a:prstGeom prst="straightConnector1">
            <a:avLst/>
          </a:prstGeom>
          <a:ln>
            <a:solidFill>
              <a:srgbClr val="00E00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3197" y="2918936"/>
            <a:ext cx="148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Initial shape ok</a:t>
            </a:r>
          </a:p>
          <a:p>
            <a:r>
              <a:rPr lang="en-US" sz="1400" dirty="0" smtClean="0"/>
              <a:t>Aging test ongoing</a:t>
            </a:r>
            <a:endParaRPr lang="en-US" sz="1400" dirty="0"/>
          </a:p>
        </p:txBody>
      </p:sp>
      <p:pic>
        <p:nvPicPr>
          <p:cNvPr id="6" name="Picture 5" descr="P105045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89" y="5035929"/>
            <a:ext cx="3905911" cy="13394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t="56555" r="50627"/>
          <a:stretch/>
        </p:blipFill>
        <p:spPr>
          <a:xfrm>
            <a:off x="228600" y="4800600"/>
            <a:ext cx="2819400" cy="15437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5596" y="5726668"/>
            <a:ext cx="79646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H8500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4648200"/>
            <a:ext cx="9134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H12700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85281" y="5791200"/>
            <a:ext cx="133411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MAPMT tests</a:t>
            </a:r>
            <a:endParaRPr lang="en-US" sz="16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  <p:sp>
        <p:nvSpPr>
          <p:cNvPr id="33" name="TextBox 32"/>
          <p:cNvSpPr txBox="1"/>
          <p:nvPr/>
        </p:nvSpPr>
        <p:spPr>
          <a:xfrm>
            <a:off x="7289799" y="1188184"/>
            <a:ext cx="1673556" cy="1015663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Schedule: </a:t>
            </a:r>
            <a:r>
              <a:rPr lang="en-US" sz="2000" dirty="0" smtClean="0"/>
              <a:t>One sector ready  mid-2017</a:t>
            </a:r>
            <a:endParaRPr lang="en-US" sz="2000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429C-8D4B-BF4E-BCC4-AA67DED15702}" type="datetime1">
              <a:rPr lang="en-US" smtClean="0"/>
              <a:t>1/28/2015</a:t>
            </a:fld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7747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 Commissioning &amp; Software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257300"/>
            <a:ext cx="4267200" cy="4889500"/>
          </a:xfrm>
        </p:spPr>
        <p:txBody>
          <a:bodyPr>
            <a:normAutofit fontScale="85000" lnSpcReduction="20000"/>
          </a:bodyPr>
          <a:lstStyle/>
          <a:p>
            <a:r>
              <a:rPr lang="en-US" sz="2824" dirty="0" smtClean="0"/>
              <a:t>Nearly all detector components included in GEMC and in detector reconstruction software</a:t>
            </a:r>
          </a:p>
          <a:p>
            <a:pPr>
              <a:buNone/>
            </a:pPr>
            <a:r>
              <a:rPr lang="en-US" sz="2824" dirty="0" smtClean="0"/>
              <a:t> </a:t>
            </a:r>
          </a:p>
          <a:p>
            <a:r>
              <a:rPr lang="en-US" sz="2824" dirty="0" smtClean="0"/>
              <a:t>Internal Software review – 11/6-7, 2014</a:t>
            </a:r>
          </a:p>
          <a:p>
            <a:endParaRPr lang="en-US" sz="2824" dirty="0" smtClean="0"/>
          </a:p>
          <a:p>
            <a:r>
              <a:rPr lang="en-US" sz="2824" dirty="0" smtClean="0"/>
              <a:t>Commissioning with Beam Review – 01/15/2015 </a:t>
            </a:r>
          </a:p>
          <a:p>
            <a:endParaRPr lang="en-US" sz="2824" dirty="0" smtClean="0"/>
          </a:p>
          <a:p>
            <a:r>
              <a:rPr lang="en-US" sz="2824" dirty="0" smtClean="0"/>
              <a:t>Plan to be ready for in-beam commissioning in the summer of 2016.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15F1-87BC-B348-87FD-2CC854536A6B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78699" y="25400"/>
            <a:ext cx="17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12700" dist="50800" dir="2700000">
                    <a:srgbClr val="000000"/>
                  </a:outerShdw>
                </a:effectLst>
              </a:rPr>
              <a:t>CLAS12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1003300"/>
            <a:ext cx="4914900" cy="523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Precision g</a:t>
            </a:r>
            <a:r>
              <a:rPr lang="en-US" sz="2800" b="1" baseline="-25000" dirty="0" smtClean="0"/>
              <a:t>1p</a:t>
            </a:r>
            <a:r>
              <a:rPr lang="en-US" sz="2800" b="1" dirty="0" smtClean="0"/>
              <a:t> and g</a:t>
            </a:r>
            <a:r>
              <a:rPr lang="en-US" sz="2800" b="1" baseline="-25000" dirty="0" smtClean="0"/>
              <a:t>1d</a:t>
            </a:r>
            <a:r>
              <a:rPr lang="en-US" sz="2800" b="1" dirty="0" smtClean="0"/>
              <a:t> data and NLO QCD analysis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99D7-6F56-E74C-970F-55EB3BD4AE66}" type="datetime1">
              <a:rPr lang="en-US" smtClean="0"/>
              <a:t>1/28/2015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b="8801"/>
          <a:stretch>
            <a:fillRect/>
          </a:stretch>
        </p:blipFill>
        <p:spPr>
          <a:xfrm>
            <a:off x="4200298" y="1657850"/>
            <a:ext cx="4803992" cy="33251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73007" y="4934025"/>
            <a:ext cx="473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 smtClean="0">
                <a:latin typeface="+mj-lt"/>
              </a:rPr>
              <a:t>E. Leader, A.V. </a:t>
            </a:r>
            <a:r>
              <a:rPr lang="en-US" sz="1400" b="0" i="1" dirty="0" err="1" smtClean="0">
                <a:latin typeface="+mj-lt"/>
              </a:rPr>
              <a:t>Sidorov</a:t>
            </a:r>
            <a:r>
              <a:rPr lang="en-US" sz="1400" b="0" i="1" dirty="0" smtClean="0">
                <a:latin typeface="+mj-lt"/>
              </a:rPr>
              <a:t>, D.B. </a:t>
            </a:r>
            <a:r>
              <a:rPr lang="en-US" sz="1400" b="0" i="1" dirty="0" err="1" smtClean="0">
                <a:latin typeface="+mj-lt"/>
              </a:rPr>
              <a:t>Stamenov</a:t>
            </a:r>
            <a:r>
              <a:rPr lang="en-US" sz="1400" b="0" i="1" dirty="0" smtClean="0">
                <a:latin typeface="+mj-lt"/>
              </a:rPr>
              <a:t>, arXiv.1410.1657 (2014)</a:t>
            </a:r>
            <a:endParaRPr lang="en-US" sz="1400" b="0" i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00" y="1041780"/>
            <a:ext cx="374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latin typeface="+mn-lt"/>
              </a:rPr>
              <a:t>Y. </a:t>
            </a:r>
            <a:r>
              <a:rPr lang="en-US" b="0" i="1" dirty="0" err="1" smtClean="0">
                <a:latin typeface="+mn-lt"/>
              </a:rPr>
              <a:t>Prok</a:t>
            </a:r>
            <a:r>
              <a:rPr lang="en-US" b="0" i="1" dirty="0" smtClean="0">
                <a:latin typeface="+mn-lt"/>
              </a:rPr>
              <a:t> et al., PRC 90, 025212, 2014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933612" y="0"/>
            <a:ext cx="1219638" cy="75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98" y="1930899"/>
            <a:ext cx="3436620" cy="32232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8203" y="5274925"/>
            <a:ext cx="2453091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Similar set on Deuteron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1597499" y="1576384"/>
            <a:ext cx="826443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09089" y="5358911"/>
            <a:ext cx="3728511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NLO QCD analysis with precise new inclusive CLAS data shows “</a:t>
            </a:r>
            <a:r>
              <a:rPr lang="en-US" sz="1600" i="1" dirty="0" smtClean="0">
                <a:solidFill>
                  <a:srgbClr val="008000"/>
                </a:solidFill>
              </a:rPr>
              <a:t>strange quark polarization is significantly negative</a:t>
            </a:r>
            <a:r>
              <a:rPr lang="en-US" sz="1600" dirty="0" smtClean="0"/>
              <a:t>”. 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691556" y="1074046"/>
            <a:ext cx="39952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Analysis that include semi-inclusive data give </a:t>
            </a:r>
            <a:r>
              <a:rPr lang="en-US" sz="1600" i="1" dirty="0" smtClean="0">
                <a:solidFill>
                  <a:srgbClr val="008000"/>
                </a:solidFill>
              </a:rPr>
              <a:t>positive values </a:t>
            </a:r>
            <a:r>
              <a:rPr lang="en-US" sz="1600" dirty="0" smtClean="0"/>
              <a:t>for strange quark polarization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15240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Momentum sharing in imbalanced Fermi systems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16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O. Hen </a:t>
            </a:r>
            <a:r>
              <a:rPr lang="en-US" b="0" i="1" dirty="0">
                <a:solidFill>
                  <a:prstClr val="black"/>
                </a:solidFill>
                <a:latin typeface="Calibri"/>
              </a:rPr>
              <a:t>et al., </a:t>
            </a:r>
            <a:r>
              <a:rPr lang="en-US" b="0" dirty="0">
                <a:solidFill>
                  <a:prstClr val="black"/>
                </a:solidFill>
                <a:latin typeface="Calibri"/>
              </a:rPr>
              <a:t>Science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346</a:t>
            </a:r>
            <a:r>
              <a:rPr lang="en-US" b="0" dirty="0">
                <a:solidFill>
                  <a:prstClr val="black"/>
                </a:solidFill>
                <a:latin typeface="Calibri"/>
              </a:rPr>
              <a:t> (2014) 614, </a:t>
            </a:r>
            <a:r>
              <a:rPr lang="en-US" b="0" i="1" dirty="0">
                <a:solidFill>
                  <a:prstClr val="black"/>
                </a:solidFill>
                <a:latin typeface="Calibri"/>
              </a:rPr>
              <a:t>doi:10.1126/science.1256785 </a:t>
            </a:r>
            <a:endParaRPr lang="en-US" b="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The Jefferson Lab CLAS Collaboration</a:t>
            </a:r>
            <a:endParaRPr lang="en-US" sz="1200" b="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prstClr val="black"/>
                </a:solidFill>
                <a:latin typeface="Calibri"/>
              </a:rPr>
              <a:t>Selected for Science Express (16 October 2014)</a:t>
            </a:r>
          </a:p>
        </p:txBody>
      </p:sp>
      <p:pic>
        <p:nvPicPr>
          <p:cNvPr id="14" name="Picture 13" descr="d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4" y="2362200"/>
            <a:ext cx="4719180" cy="1676400"/>
          </a:xfrm>
          <a:prstGeom prst="rect">
            <a:avLst/>
          </a:prstGeom>
          <a:effectLst>
            <a:outerShdw dist="38100" dir="270000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ctangle 7"/>
          <p:cNvSpPr/>
          <p:nvPr/>
        </p:nvSpPr>
        <p:spPr>
          <a:xfrm>
            <a:off x="152400" y="1492251"/>
            <a:ext cx="487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For momenta greater than the Fermi momentum (</a:t>
            </a:r>
            <a:r>
              <a:rPr lang="en-US" sz="1400" b="0" i="1" dirty="0" err="1">
                <a:solidFill>
                  <a:prstClr val="black"/>
                </a:solidFill>
                <a:latin typeface="Calibri"/>
              </a:rPr>
              <a:t>k</a:t>
            </a:r>
            <a:r>
              <a:rPr lang="en-US" sz="1400" b="0" i="1" baseline="-25000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), proton-neutron pairs dominate over proton-proton and by inference neutron-neutron pairs,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even in neutron-rich heavy nuclei.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4083051"/>
            <a:ext cx="495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The average proton momentum is increased by this pairing more than the average neutron momentum, completely unlike the effects of non-interacting Fermions in a mean field.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4963583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This type of momentum sharing in an imbalanced Fermi system has implications for the equations of state of neutron stars and atomic interactions in ultra-cold atomic gases and can be studied not only in nuclei but also in atomic systems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6421" y="3243824"/>
            <a:ext cx="2249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CEBAF Large Acceptance Spectrometer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6025289"/>
            <a:ext cx="4953000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There will be  an invited session at the APS meeting in Baltimore 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105400" y="3548265"/>
            <a:ext cx="3778251" cy="2875820"/>
            <a:chOff x="5105400" y="3548265"/>
            <a:chExt cx="3778251" cy="2875820"/>
          </a:xfrm>
        </p:grpSpPr>
        <p:pic>
          <p:nvPicPr>
            <p:cNvPr id="13" name="Picture 12" descr="dancin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3548265"/>
              <a:ext cx="3778251" cy="2875820"/>
            </a:xfrm>
            <a:prstGeom prst="rect">
              <a:avLst/>
            </a:prstGeom>
            <a:effectLst>
              <a:outerShdw blurRad="114300" dist="139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" name="Rectangle 2"/>
            <p:cNvSpPr/>
            <p:nvPr/>
          </p:nvSpPr>
          <p:spPr>
            <a:xfrm>
              <a:off x="7561610" y="4353636"/>
              <a:ext cx="1009184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39550" y="5037158"/>
              <a:ext cx="1197978" cy="900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/>
          <p:nvPr/>
        </p:nvGrpSpPr>
        <p:grpSpPr>
          <a:xfrm>
            <a:off x="5158757" y="1103193"/>
            <a:ext cx="3832843" cy="2173407"/>
            <a:chOff x="5105400" y="1282889"/>
            <a:chExt cx="3832843" cy="2173407"/>
          </a:xfrm>
        </p:grpSpPr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282889"/>
              <a:ext cx="3832843" cy="2173407"/>
            </a:xfrm>
            <a:prstGeom prst="rect">
              <a:avLst/>
            </a:prstGeom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7" name="Rectangle 16"/>
            <p:cNvSpPr/>
            <p:nvPr/>
          </p:nvSpPr>
          <p:spPr>
            <a:xfrm>
              <a:off x="8379059" y="2874155"/>
              <a:ext cx="307741" cy="396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933612" y="0"/>
            <a:ext cx="1219638" cy="750189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0E60-3E26-0E4D-8E20-DD8D59F0C78E}" type="datetime1">
              <a:rPr lang="en-US" smtClean="0"/>
              <a:t>1/28/2015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7112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TPE Effects in Elastic </a:t>
            </a:r>
            <a:r>
              <a:rPr lang="en-US" sz="3200" b="1" dirty="0" err="1" smtClean="0"/>
              <a:t>ep</a:t>
            </a:r>
            <a:r>
              <a:rPr lang="en-US" sz="3200" b="1" dirty="0" smtClean="0"/>
              <a:t> Scattering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D85F-7126-CD41-AB99-14BDAD9BD1AB}" type="datetime1">
              <a:rPr lang="en-US" smtClean="0"/>
              <a:t>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676400"/>
            <a:ext cx="4181475" cy="438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899" y="3224430"/>
            <a:ext cx="4635501" cy="2470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657" y="964912"/>
            <a:ext cx="36774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Adikaram</a:t>
            </a:r>
            <a:r>
              <a:rPr lang="en-US" sz="1600" dirty="0" smtClean="0"/>
              <a:t> et al. (CLAS Collaboration), arXiv:1411.6908, accepted by PRL.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676400"/>
            <a:ext cx="141577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=1.45GeV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13898" y="3886200"/>
            <a:ext cx="81404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ε</a:t>
            </a:r>
            <a:r>
              <a:rPr lang="en-US" dirty="0" smtClean="0"/>
              <a:t>=0.88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02200" y="2301100"/>
            <a:ext cx="3886200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</a:t>
            </a:r>
            <a:r>
              <a:rPr lang="en-US" dirty="0" err="1" smtClean="0"/>
              <a:t>unpolarized</a:t>
            </a:r>
            <a:r>
              <a:rPr lang="en-US" dirty="0" smtClean="0"/>
              <a:t> form factor ratio with polarization transfer results after corrections for TPE.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933612" y="0"/>
            <a:ext cx="1219638" cy="750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52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58"/>
          <a:stretch>
            <a:fillRect/>
          </a:stretch>
        </p:blipFill>
        <p:spPr>
          <a:xfrm>
            <a:off x="443006" y="2816592"/>
            <a:ext cx="4622204" cy="2046926"/>
          </a:xfrm>
          <a:prstGeom prst="rect">
            <a:avLst/>
          </a:prstGeom>
        </p:spPr>
      </p:pic>
      <p:pic>
        <p:nvPicPr>
          <p:cNvPr id="7" name="Picture 6" descr="IMG_152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49"/>
          <a:stretch>
            <a:fillRect/>
          </a:stretch>
        </p:blipFill>
        <p:spPr>
          <a:xfrm>
            <a:off x="455074" y="4678690"/>
            <a:ext cx="4610136" cy="1684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06" y="0"/>
            <a:ext cx="8991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Status of HALL B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81077" y="956693"/>
            <a:ext cx="32629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Forward Carriage</a:t>
            </a:r>
          </a:p>
          <a:p>
            <a:r>
              <a:rPr lang="en-US" sz="1400" dirty="0" smtClean="0"/>
              <a:t>FTOF1a, FTOF1b, PCAL and EC essentially operational 2+ years prior to scheduled beam commissioning.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56302" y="4625845"/>
            <a:ext cx="26246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Beam Line 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ommissioned up to Faraday cup. </a:t>
            </a:r>
          </a:p>
          <a:p>
            <a:r>
              <a:rPr lang="en-US" sz="1400" dirty="0" smtClean="0"/>
              <a:t>BPMs, harps, halo counters.</a:t>
            </a:r>
          </a:p>
          <a:p>
            <a:endParaRPr lang="en-US" sz="1400" dirty="0" smtClean="0"/>
          </a:p>
          <a:p>
            <a:r>
              <a:rPr lang="en-US" sz="1400" b="1" dirty="0" smtClean="0"/>
              <a:t>HPS</a:t>
            </a:r>
            <a:r>
              <a:rPr lang="en-US" sz="1400" dirty="0" smtClean="0"/>
              <a:t> engineering runs receiving 1.8 </a:t>
            </a:r>
            <a:r>
              <a:rPr lang="en-US" sz="1400" dirty="0" err="1" smtClean="0"/>
              <a:t>GeV</a:t>
            </a:r>
            <a:r>
              <a:rPr lang="en-US" sz="1400" dirty="0" smtClean="0"/>
              <a:t> electrons up to 200 </a:t>
            </a:r>
            <a:r>
              <a:rPr lang="en-US" sz="1400" dirty="0" err="1" smtClean="0"/>
              <a:t>nA.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910383" y="2147276"/>
            <a:ext cx="31554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Checkout and Commissioning</a:t>
            </a:r>
          </a:p>
          <a:p>
            <a:r>
              <a:rPr lang="en-US" sz="1400" dirty="0" smtClean="0"/>
              <a:t>Function and performance</a:t>
            </a:r>
          </a:p>
          <a:p>
            <a:r>
              <a:rPr lang="en-US" sz="1400" dirty="0" smtClean="0"/>
              <a:t>Cables, PMTs, front-end electronics 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low controls</a:t>
            </a:r>
          </a:p>
          <a:p>
            <a:r>
              <a:rPr lang="en-US" sz="1400" dirty="0" smtClean="0"/>
              <a:t>Readout </a:t>
            </a:r>
            <a:r>
              <a:rPr lang="en-US" sz="1400" dirty="0"/>
              <a:t>lists and translation tables</a:t>
            </a:r>
          </a:p>
          <a:p>
            <a:r>
              <a:rPr lang="en-US" sz="1400" dirty="0"/>
              <a:t>Firmware</a:t>
            </a:r>
          </a:p>
          <a:p>
            <a:r>
              <a:rPr lang="en-US" sz="1400" dirty="0"/>
              <a:t>Trigger timing, synchronization</a:t>
            </a:r>
          </a:p>
          <a:p>
            <a:r>
              <a:rPr lang="en-US" sz="1400" dirty="0"/>
              <a:t>Pedestal subtraction</a:t>
            </a:r>
          </a:p>
          <a:p>
            <a:r>
              <a:rPr lang="en-US" sz="1400" dirty="0" smtClean="0"/>
              <a:t>FADC</a:t>
            </a:r>
            <a:r>
              <a:rPr lang="en-US" sz="1400" dirty="0"/>
              <a:t>, TDC calibration</a:t>
            </a:r>
          </a:p>
          <a:p>
            <a:r>
              <a:rPr lang="en-US" sz="1400" dirty="0"/>
              <a:t>Stability </a:t>
            </a:r>
            <a:r>
              <a:rPr lang="en-US" sz="1400" dirty="0" smtClean="0"/>
              <a:t>issues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60416-C5D9-4F4A-B5E1-FDA306BCEB0F}" type="datetime1">
              <a:rPr lang="en-US" smtClean="0"/>
              <a:t>1/28/2015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t="10683" r="-990" b="25561"/>
          <a:stretch>
            <a:fillRect/>
          </a:stretch>
        </p:blipFill>
        <p:spPr>
          <a:xfrm>
            <a:off x="455074" y="874778"/>
            <a:ext cx="4610136" cy="19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8229600" cy="72497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Heavy Photon Search at JLAB</a:t>
            </a:r>
            <a:endParaRPr lang="en-US" sz="3600" b="1" dirty="0"/>
          </a:p>
        </p:txBody>
      </p:sp>
      <p:pic>
        <p:nvPicPr>
          <p:cNvPr id="4" name="Picture 3" descr="HPS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264" y="2944894"/>
            <a:ext cx="3896563" cy="2194560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14" y="1170510"/>
            <a:ext cx="2785767" cy="1719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8" idx="2"/>
          </p:cNvCxnSpPr>
          <p:nvPr/>
        </p:nvCxnSpPr>
        <p:spPr>
          <a:xfrm rot="5400000">
            <a:off x="6739757" y="2795855"/>
            <a:ext cx="954030" cy="114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4117" y="826578"/>
            <a:ext cx="172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Vertex Tracker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57623" y="826578"/>
            <a:ext cx="129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PbWO</a:t>
            </a:r>
            <a:r>
              <a:rPr lang="en-US" baseline="-25000" dirty="0" smtClean="0"/>
              <a:t>4 </a:t>
            </a:r>
            <a:r>
              <a:rPr lang="en-US" dirty="0" err="1" smtClean="0"/>
              <a:t>ECal</a:t>
            </a:r>
            <a:endParaRPr lang="en-US" dirty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83017" y="-1564"/>
            <a:ext cx="1160983" cy="82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126" y="1132740"/>
            <a:ext cx="367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HPS explores very small couplings </a:t>
            </a:r>
            <a:br>
              <a:rPr lang="en-US" sz="1600" b="1" dirty="0" smtClean="0"/>
            </a:br>
            <a:r>
              <a:rPr lang="en-US" sz="1600" dirty="0" smtClean="0"/>
              <a:t>10</a:t>
            </a:r>
            <a:r>
              <a:rPr lang="en-US" sz="1600" baseline="30000" dirty="0" smtClean="0"/>
              <a:t>-8 </a:t>
            </a:r>
            <a:r>
              <a:rPr lang="en-US" sz="1600" dirty="0" smtClean="0"/>
              <a:t>&gt;</a:t>
            </a:r>
            <a:r>
              <a:rPr lang="en-US" sz="1600" dirty="0" smtClean="0">
                <a:sym typeface="Symbol"/>
              </a:rPr>
              <a:t></a:t>
            </a:r>
            <a:r>
              <a:rPr lang="en-US" sz="1600" baseline="30000" dirty="0" smtClean="0">
                <a:sym typeface="Symbol"/>
              </a:rPr>
              <a:t>2</a:t>
            </a:r>
            <a:r>
              <a:rPr lang="en-US" sz="1600" dirty="0" smtClean="0">
                <a:sym typeface="Symbol"/>
              </a:rPr>
              <a:t>&gt;10</a:t>
            </a:r>
            <a:r>
              <a:rPr lang="en-US" sz="1600" baseline="30000" dirty="0" smtClean="0">
                <a:sym typeface="Symbol"/>
              </a:rPr>
              <a:t>-10</a:t>
            </a:r>
            <a:r>
              <a:rPr lang="en-US" sz="1600" dirty="0" smtClean="0">
                <a:sym typeface="Symbol"/>
              </a:rPr>
              <a:t>  for  15 &lt; m</a:t>
            </a:r>
            <a:r>
              <a:rPr lang="en-US" sz="1600" baseline="-25000" dirty="0" smtClean="0">
                <a:sym typeface="Symbol"/>
              </a:rPr>
              <a:t>A’</a:t>
            </a:r>
            <a:r>
              <a:rPr lang="en-US" sz="1600" dirty="0" smtClean="0">
                <a:sym typeface="Symbol"/>
              </a:rPr>
              <a:t>&lt; 200 MeV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ym typeface="Symbol"/>
              </a:rPr>
              <a:t>Small couplings mean</a:t>
            </a:r>
            <a:br>
              <a:rPr lang="en-US" sz="1600" b="1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* small signals and large backgrounds 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* long lived A’ with detached vertices</a:t>
            </a:r>
            <a:endParaRPr lang="en-US" sz="1600" b="1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ym typeface="Symbol"/>
              </a:rPr>
              <a:t>Small signals need large luminosities: </a:t>
            </a:r>
            <a:r>
              <a:rPr lang="en-US" sz="1600" dirty="0" smtClean="0">
                <a:sym typeface="Symbol"/>
              </a:rPr>
              <a:t>good acceptance, fast electronics, high data rates, good mass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ym typeface="Symbol"/>
              </a:rPr>
              <a:t>Vertex cut eliminates trident </a:t>
            </a:r>
            <a:r>
              <a:rPr lang="en-US" sz="1600" b="1" dirty="0" err="1" smtClean="0">
                <a:sym typeface="Symbol"/>
              </a:rPr>
              <a:t>backgnd</a:t>
            </a:r>
            <a:endParaRPr lang="en-US" sz="16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742206" y="5197472"/>
            <a:ext cx="5143846" cy="1077218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magnet chicane directs the electron beam onto a W foil, producing heavy photons. They decay to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pairs, which are measured by the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Si vertex tracker inside an analyzing magnet. A PbWO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</a:t>
            </a:r>
            <a:r>
              <a:rPr lang="en-US" sz="1600" dirty="0" err="1" smtClean="0"/>
              <a:t>ECal</a:t>
            </a:r>
            <a:r>
              <a:rPr lang="en-US" sz="1600" dirty="0" smtClean="0"/>
              <a:t> provides a fast trigger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30635" y="1170509"/>
            <a:ext cx="2514274" cy="1719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72" y="1341260"/>
            <a:ext cx="2240280" cy="1402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9" y="3619499"/>
            <a:ext cx="2747356" cy="236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4070" y="4127500"/>
            <a:ext cx="75847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tridents</a:t>
            </a:r>
            <a:endParaRPr lang="en-US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47089" y="4971480"/>
            <a:ext cx="0" cy="2330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47089" y="5087985"/>
            <a:ext cx="3509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00764" y="4910184"/>
            <a:ext cx="946093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Z &gt; 10 mm</a:t>
            </a:r>
            <a:endParaRPr lang="en-US" sz="1400" dirty="0"/>
          </a:p>
        </p:txBody>
      </p:sp>
      <p:cxnSp>
        <p:nvCxnSpPr>
          <p:cNvPr id="38" name="Straight Arrow Connector 37"/>
          <p:cNvCxnSpPr>
            <a:stCxn id="5" idx="2"/>
          </p:cNvCxnSpPr>
          <p:nvPr/>
        </p:nvCxnSpPr>
        <p:spPr>
          <a:xfrm rot="16200000" flipH="1">
            <a:off x="4976449" y="2961690"/>
            <a:ext cx="954031" cy="810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03F5-903E-9B47-95F0-E1411DB11332}" type="datetime1">
              <a:rPr lang="en-US" smtClean="0"/>
              <a:t>1/28/2015</a:t>
            </a:fld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5683" t="26633" r="11072" b="26732"/>
          <a:stretch/>
        </p:blipFill>
        <p:spPr>
          <a:xfrm>
            <a:off x="4950444" y="2058079"/>
            <a:ext cx="4129927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9" y="0"/>
            <a:ext cx="8229600" cy="75742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ECAL commissioning with beam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8" y="4590355"/>
            <a:ext cx="3901866" cy="1600200"/>
          </a:xfrm>
          <a:prstGeom prst="rect">
            <a:avLst/>
          </a:prstGeom>
        </p:spPr>
      </p:pic>
      <p:pic>
        <p:nvPicPr>
          <p:cNvPr id="3" name="Picture 2" descr="Schermata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4533" r="34572" b="53801"/>
          <a:stretch/>
        </p:blipFill>
        <p:spPr>
          <a:xfrm>
            <a:off x="4362111" y="4349055"/>
            <a:ext cx="4133956" cy="1828800"/>
          </a:xfrm>
          <a:prstGeom prst="rect">
            <a:avLst/>
          </a:prstGeom>
        </p:spPr>
      </p:pic>
      <p:pic>
        <p:nvPicPr>
          <p:cNvPr id="7" name="Picture 6" descr="ecal_326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56159" r="1157"/>
          <a:stretch/>
        </p:blipFill>
        <p:spPr>
          <a:xfrm>
            <a:off x="20595" y="2154650"/>
            <a:ext cx="5069590" cy="1723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6315" y="6106557"/>
            <a:ext cx="3427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Cluster energy (</a:t>
            </a:r>
            <a:r>
              <a:rPr lang="en-US" sz="1200" b="1" dirty="0" err="1" smtClean="0"/>
              <a:t>GeV</a:t>
            </a:r>
            <a:r>
              <a:rPr lang="en-US" sz="1200" b="1" dirty="0" smtClean="0"/>
              <a:t>), before correcting for leakage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9573" y="3696379"/>
            <a:ext cx="862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Coulomb scattered beam electrons will be used to re-calibrate ECAL module gains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Preliminary analysis looks very promising, gains found using “seed” hit energy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5673" y="808223"/>
            <a:ext cx="8550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ECAL showed excellent performance during the commissioning run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Singles rates were as expected from simulations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Dead-timeless trigger rate of 80kHz has been achieved (HPS needs ~25kHz)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Data with single cluster and two cluster trigger were acquired for calibration and trigger studies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118921" y="1871680"/>
            <a:ext cx="2600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On-line </a:t>
            </a:r>
            <a:r>
              <a:rPr lang="en-US" sz="1600" b="1" dirty="0" err="1" smtClean="0"/>
              <a:t>Scalers</a:t>
            </a:r>
            <a:r>
              <a:rPr lang="en-US" sz="1600" b="1" dirty="0" smtClean="0"/>
              <a:t>, singles rates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61818" y="4260958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On-line cluster monitoring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0599" y="6190555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Number of hits in 3x3 cluster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68294" y="616989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E</a:t>
            </a:r>
            <a:r>
              <a:rPr lang="en-US" sz="1000" b="1" dirty="0" smtClean="0"/>
              <a:t>nergy distribution in 3x3 cluster</a:t>
            </a:r>
            <a:endParaRPr lang="en-US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127228" y="4770650"/>
            <a:ext cx="1044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Elastic electrons</a:t>
            </a:r>
            <a:endParaRPr lang="en-US" sz="1000" b="1" dirty="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7052" y="1876665"/>
            <a:ext cx="403588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Trigger monitoring, cluster position and rates</a:t>
            </a:r>
            <a:endParaRPr lang="en-US" sz="1600" b="1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82AC-39FD-8A4B-A91C-04F26A319553}" type="datetime1">
              <a:rPr lang="en-US" smtClean="0"/>
              <a:t>1/28/2015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83017" y="-1564"/>
            <a:ext cx="1160983" cy="82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10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-38100"/>
            <a:ext cx="8229600" cy="82814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2015 Reach </a:t>
            </a:r>
            <a:r>
              <a:rPr lang="en-US" sz="3600" b="1" dirty="0"/>
              <a:t>and Existing 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1482" y="1008207"/>
            <a:ext cx="3721203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HPS is scheduled to run in Spring 2015 with ~2.2 </a:t>
            </a:r>
            <a:r>
              <a:rPr lang="en-US" dirty="0" err="1" smtClean="0"/>
              <a:t>GeV</a:t>
            </a:r>
            <a:r>
              <a:rPr lang="en-US" dirty="0" smtClean="0"/>
              <a:t> electron beams. Additional running at  1.1 and 4.4 GeV is possible.</a:t>
            </a: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2015 running  will search for A’s at small couplings with the vertex search. The same data are sensitive to larger couplings  with a traditional bump hunt.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running in 2017 and beyond will extend the reach to higher masses, and discover True </a:t>
            </a:r>
            <a:r>
              <a:rPr lang="en-US" dirty="0" err="1" smtClean="0"/>
              <a:t>Muonium</a:t>
            </a:r>
            <a:r>
              <a:rPr lang="en-US" dirty="0" smtClean="0"/>
              <a:t> (</a:t>
            </a:r>
            <a:r>
              <a:rPr lang="en-US" dirty="0" smtClean="0">
                <a:sym typeface="Symbol"/>
              </a:rPr>
              <a:t></a:t>
            </a:r>
            <a:r>
              <a:rPr lang="en-US" baseline="30000" dirty="0" smtClean="0">
                <a:sym typeface="Symbol"/>
              </a:rPr>
              <a:t>+</a:t>
            </a:r>
            <a:r>
              <a:rPr lang="en-US" dirty="0" smtClean="0">
                <a:sym typeface="Symbol"/>
              </a:rPr>
              <a:t></a:t>
            </a:r>
            <a:r>
              <a:rPr lang="en-US" baseline="30000" dirty="0" smtClean="0">
                <a:sym typeface="Symbol"/>
              </a:rPr>
              <a:t>- </a:t>
            </a:r>
            <a:r>
              <a:rPr lang="en-US" dirty="0" smtClean="0">
                <a:sym typeface="Symbol"/>
              </a:rPr>
              <a:t>atom)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Contours on the plot represent 1 week of running at 1.1 GeV and 2.2 GeV and 2 weeks at 4.4 </a:t>
            </a:r>
            <a:r>
              <a:rPr lang="en-US" dirty="0" smtClean="0"/>
              <a:t>GeV</a:t>
            </a:r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101935" y="1022593"/>
            <a:ext cx="5163347" cy="5257800"/>
            <a:chOff x="0" y="1213093"/>
            <a:chExt cx="5163347" cy="5257800"/>
          </a:xfrm>
        </p:grpSpPr>
        <p:pic>
          <p:nvPicPr>
            <p:cNvPr id="4" name="Picture 3" descr="Dark-Photon-Constraints-For-SSI-2014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3093"/>
              <a:ext cx="5094768" cy="5257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52289" y="3774550"/>
              <a:ext cx="16110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2">
                      <a:lumMod val="50000"/>
                    </a:schemeClr>
                  </a:solidFill>
                </a:rPr>
                <a:t>Vertex search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20289" y="3100071"/>
              <a:ext cx="10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48A54"/>
                  </a:solidFill>
                </a:rPr>
                <a:t>Bump Hunt</a:t>
              </a:r>
              <a:endParaRPr lang="en-US" sz="1400" dirty="0">
                <a:solidFill>
                  <a:srgbClr val="948A54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60805" y="2939286"/>
              <a:ext cx="214792" cy="279551"/>
            </a:xfrm>
            <a:prstGeom prst="straightConnector1">
              <a:avLst/>
            </a:prstGeom>
            <a:ln w="12700">
              <a:solidFill>
                <a:srgbClr val="948A5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554730" y="4059662"/>
              <a:ext cx="423012" cy="112288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64360" y="3478310"/>
              <a:ext cx="130987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(1 week of 2.2 </a:t>
              </a:r>
              <a:r>
                <a:rPr lang="en-US" sz="11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1100" dirty="0" smtClean="0">
                  <a:solidFill>
                    <a:srgbClr val="0000FF"/>
                  </a:solidFill>
                </a:rPr>
                <a:t>)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3606" y="3205696"/>
              <a:ext cx="56224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>
                      <a:lumMod val="50000"/>
                    </a:schemeClr>
                  </a:solidFill>
                </a:rPr>
                <a:t>HPS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35854" y="4353018"/>
              <a:ext cx="373701" cy="2955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46507-DACF-5048-82DB-EB4B6999B59F}" type="datetime1">
              <a:rPr lang="en-US" smtClean="0"/>
              <a:t>1/28/2015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83017" y="-1564"/>
            <a:ext cx="1160983" cy="82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5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757" y="5"/>
            <a:ext cx="8229600" cy="7747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 smtClean="0"/>
              <a:t>PRad</a:t>
            </a:r>
            <a:r>
              <a:rPr lang="en-US" sz="4000" b="1" dirty="0" smtClean="0"/>
              <a:t> preparations </a:t>
            </a:r>
            <a:endParaRPr lang="en-US" sz="4000" b="1" dirty="0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5409362" y="4966806"/>
            <a:ext cx="3709238" cy="131969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Windowless gas target is being built by </a:t>
            </a:r>
            <a:r>
              <a:rPr lang="en-US" sz="2000" dirty="0" err="1" smtClean="0"/>
              <a:t>JLab</a:t>
            </a:r>
            <a:r>
              <a:rPr lang="en-US" sz="2000" dirty="0" smtClean="0"/>
              <a:t> target group.</a:t>
            </a:r>
          </a:p>
          <a:p>
            <a:r>
              <a:rPr lang="en-US" sz="2000" dirty="0" smtClean="0"/>
              <a:t>Vacuum box is being fabricated by Meyer Tool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21906"/>
            <a:ext cx="5228672" cy="3657600"/>
          </a:xfrm>
          <a:prstGeom prst="rect">
            <a:avLst/>
          </a:prstGeom>
        </p:spPr>
      </p:pic>
      <p:pic>
        <p:nvPicPr>
          <p:cNvPr id="9" name="Content Placeholder 4" descr="Targ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9602" y="1538423"/>
            <a:ext cx="2132210" cy="2743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904067" y="2585597"/>
            <a:ext cx="3996267" cy="264957"/>
          </a:xfrm>
          <a:prstGeom prst="straightConnector1">
            <a:avLst/>
          </a:prstGeom>
          <a:ln w="38100" cap="flat" cmpd="sng">
            <a:solidFill>
              <a:srgbClr val="FFFF00">
                <a:alpha val="49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86321" y="5381332"/>
            <a:ext cx="132600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4F81BD">
                <a:alpha val="49000"/>
              </a:srgb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Vaccum</a:t>
            </a:r>
            <a:r>
              <a:rPr lang="en-US" dirty="0" smtClean="0"/>
              <a:t> box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72684" y="4262773"/>
            <a:ext cx="1523111" cy="369332"/>
          </a:xfrm>
          <a:prstGeom prst="rect">
            <a:avLst/>
          </a:prstGeom>
          <a:noFill/>
          <a:ln w="38100" cmpd="sng">
            <a:solidFill>
              <a:schemeClr val="accent6">
                <a:alpha val="4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n w="19050" cmpd="sng">
                  <a:noFill/>
                </a:ln>
              </a:rPr>
              <a:t>G</a:t>
            </a:r>
            <a:r>
              <a:rPr lang="en-US" dirty="0" smtClean="0">
                <a:ln w="19050" cmpd="sng">
                  <a:noFill/>
                </a:ln>
              </a:rPr>
              <a:t>as target cell</a:t>
            </a:r>
            <a:endParaRPr lang="en-US" dirty="0">
              <a:ln w="19050" cmpd="sng">
                <a:noFill/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229" y="188015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Target chamber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738367" y="2249489"/>
            <a:ext cx="1005087" cy="6010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349323" y="2413000"/>
            <a:ext cx="663002" cy="2940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</p:cNvCxnSpPr>
          <p:nvPr/>
        </p:nvCxnSpPr>
        <p:spPr>
          <a:xfrm flipV="1">
            <a:off x="7434240" y="4004733"/>
            <a:ext cx="126493" cy="258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74760" y="4860558"/>
            <a:ext cx="71959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4F81BD">
                <a:alpha val="49000"/>
              </a:srgb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/>
              <a:t>HyCal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1" idx="0"/>
          </p:cNvCxnSpPr>
          <p:nvPr/>
        </p:nvCxnSpPr>
        <p:spPr>
          <a:xfrm flipV="1">
            <a:off x="4134557" y="1811867"/>
            <a:ext cx="539043" cy="304869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15489" y="1076758"/>
            <a:ext cx="2478864" cy="461665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Experiment layout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6217" y="4004733"/>
            <a:ext cx="1556836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tagger magnet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8105"/>
            <a:ext cx="1574800" cy="669290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918B-1BE1-0E43-9561-CF953FEE1081}" type="datetime1">
              <a:rPr lang="en-US" smtClean="0"/>
              <a:t>1/28/2015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January 13/2015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1349</Words>
  <Application>Microsoft Office PowerPoint</Application>
  <PresentationFormat>On-screen Show (4:3)</PresentationFormat>
  <Paragraphs>274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2_Custom Design</vt:lpstr>
      <vt:lpstr>HALL B UPDATE</vt:lpstr>
      <vt:lpstr>Precision g1p and g1d data and NLO QCD analysis</vt:lpstr>
      <vt:lpstr>PowerPoint Presentation</vt:lpstr>
      <vt:lpstr>TPE Effects in Elastic ep Scattering</vt:lpstr>
      <vt:lpstr>PowerPoint Presentation</vt:lpstr>
      <vt:lpstr>Heavy Photon Search at JLAB</vt:lpstr>
      <vt:lpstr>ECAL commissioning with beam</vt:lpstr>
      <vt:lpstr>2015 Reach and Existing Limits</vt:lpstr>
      <vt:lpstr>PRad preparations </vt:lpstr>
      <vt:lpstr>PRad preparations</vt:lpstr>
      <vt:lpstr>PRad preparations</vt:lpstr>
      <vt:lpstr>PowerPoint Presentation</vt:lpstr>
      <vt:lpstr>PowerPoint Presentation</vt:lpstr>
      <vt:lpstr>PCAL Light Response from Cosmic Rays</vt:lpstr>
      <vt:lpstr>PowerPoint Presentation</vt:lpstr>
      <vt:lpstr>MicroMegas Vertex Tracker</vt:lpstr>
      <vt:lpstr>Forward Tagger System </vt:lpstr>
      <vt:lpstr>RICH Detector</vt:lpstr>
      <vt:lpstr> Commissioning &amp; Software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HALL B</dc:title>
  <dc:creator>Volker Burkert</dc:creator>
  <cp:lastModifiedBy>Lorelei Chopard</cp:lastModifiedBy>
  <cp:revision>18</cp:revision>
  <dcterms:created xsi:type="dcterms:W3CDTF">2015-01-12T20:34:19Z</dcterms:created>
  <dcterms:modified xsi:type="dcterms:W3CDTF">2015-01-28T21:30:21Z</dcterms:modified>
</cp:coreProperties>
</file>