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05" r:id="rId2"/>
    <p:sldMasterId id="2147483718" r:id="rId3"/>
    <p:sldMasterId id="2147483731" r:id="rId4"/>
  </p:sldMasterIdLst>
  <p:notesMasterIdLst>
    <p:notesMasterId r:id="rId24"/>
  </p:notesMasterIdLst>
  <p:sldIdLst>
    <p:sldId id="476" r:id="rId5"/>
    <p:sldId id="726" r:id="rId6"/>
    <p:sldId id="712" r:id="rId7"/>
    <p:sldId id="758" r:id="rId8"/>
    <p:sldId id="753" r:id="rId9"/>
    <p:sldId id="750" r:id="rId10"/>
    <p:sldId id="752" r:id="rId11"/>
    <p:sldId id="749" r:id="rId12"/>
    <p:sldId id="739" r:id="rId13"/>
    <p:sldId id="721" r:id="rId14"/>
    <p:sldId id="713" r:id="rId15"/>
    <p:sldId id="742" r:id="rId16"/>
    <p:sldId id="743" r:id="rId17"/>
    <p:sldId id="745" r:id="rId18"/>
    <p:sldId id="724" r:id="rId19"/>
    <p:sldId id="744" r:id="rId20"/>
    <p:sldId id="738" r:id="rId21"/>
    <p:sldId id="759" r:id="rId22"/>
    <p:sldId id="760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66"/>
    <a:srgbClr val="9900CC"/>
    <a:srgbClr val="FFFFFF"/>
    <a:srgbClr val="F4C672"/>
    <a:srgbClr val="FDDD9D"/>
    <a:srgbClr val="000000"/>
    <a:srgbClr val="A232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82" autoAdjust="0"/>
    <p:restoredTop sz="93955" autoAdjust="0"/>
  </p:normalViewPr>
  <p:slideViewPr>
    <p:cSldViewPr>
      <p:cViewPr varScale="1">
        <p:scale>
          <a:sx n="97" d="100"/>
          <a:sy n="97" d="100"/>
        </p:scale>
        <p:origin x="-120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-312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DAF380B-B435-44C0-9BD7-099ECA1C5D5A}" type="datetimeFigureOut">
              <a:rPr lang="en-US"/>
              <a:pPr>
                <a:defRPr/>
              </a:pPr>
              <a:t>1/12/15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CD6902B-54FE-4BAC-9D4B-9AF8B73A2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27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ＭＳ Ｐゴシック" pitchFamily="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B2C157-DC3C-4636-A0DD-D8BC8EF4104C}" type="slidenum">
              <a:rPr lang="en-US">
                <a:solidFill>
                  <a:srgbClr val="000000"/>
                </a:solidFill>
                <a:ea typeface="ＭＳ Ｐゴシック" pitchFamily="84" charset="-128"/>
                <a:cs typeface="ＭＳ Ｐゴシック" pitchFamily="8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solidFill>
                <a:srgbClr val="000000"/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91DE297-C8D4-AF4A-870D-5B00585BA28C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30722" name="Placeholder 2"/>
          <p:cNvSpPr>
            <a:spLocks noGrp="1" noRot="1" noChangeAspect="1"/>
          </p:cNvSpPr>
          <p:nvPr>
            <p:ph type="sldImg"/>
          </p:nvPr>
        </p:nvSpPr>
        <p:spPr>
          <a:noFill/>
          <a:ln/>
        </p:spPr>
      </p:sp>
      <p:sp>
        <p:nvSpPr>
          <p:cNvPr id="30723" name="Placeholder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30" tIns="45715" rIns="91430" bIns="45715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2663" cy="3595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F2 and C12 scans good for acceptance studies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questions: </a:t>
            </a:r>
            <a:r>
              <a:rPr lang="en-US" baseline="0" smtClean="0"/>
              <a:t>munoz@jlab.org (Dec 17, 2014)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50BCA-4A2A-44FB-B589-8F798CC1188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1398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Placeholder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563" tIns="45282" rIns="90563" bIns="45282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0"/>
            <a:ext cx="7848600" cy="624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83A2-21BF-47F4-AFC4-D662991B2041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E19F-0ABC-4CD7-8D00-E8C668F5902F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2809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83A2-21BF-47F4-AFC4-D662991B2041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E19F-0ABC-4CD7-8D00-E8C668F5902F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6974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83A2-21BF-47F4-AFC4-D662991B2041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E19F-0ABC-4CD7-8D00-E8C668F5902F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8130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83A2-21BF-47F4-AFC4-D662991B2041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E19F-0ABC-4CD7-8D00-E8C668F5902F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7121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83A2-21BF-47F4-AFC4-D662991B2041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E19F-0ABC-4CD7-8D00-E8C668F5902F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311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83A2-21BF-47F4-AFC4-D662991B2041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E19F-0ABC-4CD7-8D00-E8C668F5902F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4445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83A2-21BF-47F4-AFC4-D662991B2041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E19F-0ABC-4CD7-8D00-E8C668F5902F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8722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83A2-21BF-47F4-AFC4-D662991B2041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E19F-0ABC-4CD7-8D00-E8C668F5902F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21294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83A2-21BF-47F4-AFC4-D662991B2041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E19F-0ABC-4CD7-8D00-E8C668F5902F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9295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83A2-21BF-47F4-AFC4-D662991B2041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E19F-0ABC-4CD7-8D00-E8C668F5902F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87678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83A2-21BF-47F4-AFC4-D662991B2041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E19F-0ABC-4CD7-8D00-E8C668F5902F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6663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493B8-E6F1-49BF-86F6-96CAC357093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3390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83A2-21BF-47F4-AFC4-D662991B2041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E19F-0ABC-4CD7-8D00-E8C668F5902F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28093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83A2-21BF-47F4-AFC4-D662991B2041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E19F-0ABC-4CD7-8D00-E8C668F5902F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6974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83A2-21BF-47F4-AFC4-D662991B2041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E19F-0ABC-4CD7-8D00-E8C668F5902F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8130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83A2-21BF-47F4-AFC4-D662991B2041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E19F-0ABC-4CD7-8D00-E8C668F5902F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7121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83A2-21BF-47F4-AFC4-D662991B2041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E19F-0ABC-4CD7-8D00-E8C668F5902F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3115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83A2-21BF-47F4-AFC4-D662991B2041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E19F-0ABC-4CD7-8D00-E8C668F5902F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44459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83A2-21BF-47F4-AFC4-D662991B2041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E19F-0ABC-4CD7-8D00-E8C668F5902F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87223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83A2-21BF-47F4-AFC4-D662991B2041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E19F-0ABC-4CD7-8D00-E8C668F5902F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2129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83A2-21BF-47F4-AFC4-D662991B2041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E19F-0ABC-4CD7-8D00-E8C668F5902F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92957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83A2-21BF-47F4-AFC4-D662991B2041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E19F-0ABC-4CD7-8D00-E8C668F5902F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87678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83A2-21BF-47F4-AFC4-D662991B2041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E19F-0ABC-4CD7-8D00-E8C668F5902F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66632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493B8-E6F1-49BF-86F6-96CAC357093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3390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December 9, 2013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5A9A0-043A-1148-986B-3F6D4C698C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8805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December 9, 2013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00471-FEA8-1F4F-8803-75B8CA0EF9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556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December 9, 2013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9CB0A-1E21-5C49-A4BF-436FE444EB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6849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December 9, 2013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AF592-57CA-CE49-A43B-1DFBE8BB1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647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December 9, 2013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C7603-9FAB-7C4D-BE28-2BB576BCA3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540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December 9, 2013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1FA06-83C7-DB40-8219-E1959F9128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8474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December 9, 2013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7B485-6CD9-3041-9C50-221F4D2DAA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503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December 9, 2013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CE4DD-1DC3-4449-BDF2-A3A845E531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6069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December 9, 2013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677FB-307C-6849-A7F3-0D2704F5BE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6478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December 9, 2013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72618-20E9-AF47-B539-F539BAE95E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5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December 9, 2013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145E7-9748-284E-A0E4-27249ECE81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684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3" r:id="rId2"/>
    <p:sldLayoutId id="2147483702" r:id="rId3"/>
    <p:sldLayoutId id="2147483701" r:id="rId4"/>
    <p:sldLayoutId id="2147483700" r:id="rId5"/>
    <p:sldLayoutId id="2147483699" r:id="rId6"/>
    <p:sldLayoutId id="2147483698" r:id="rId7"/>
    <p:sldLayoutId id="2147483697" r:id="rId8"/>
    <p:sldLayoutId id="2147483696" r:id="rId9"/>
    <p:sldLayoutId id="2147483695" r:id="rId10"/>
    <p:sldLayoutId id="2147483694" r:id="rId11"/>
    <p:sldLayoutId id="2147483693" r:id="rId12"/>
    <p:sldLayoutId id="2147483692" r:id="rId13"/>
    <p:sldLayoutId id="2147483691" r:id="rId14"/>
    <p:sldLayoutId id="214748369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92D83A2-21BF-47F4-AFC4-D662991B2041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785E19F-0ABC-4CD7-8D00-E8C668F5902F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3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92D83A2-21BF-47F4-AFC4-D662991B2041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1/12/15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785E19F-0ABC-4CD7-8D00-E8C668F5902F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3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0" hangingPunct="0">
              <a:defRPr/>
            </a:pPr>
            <a:r>
              <a:rPr lang="en-US">
                <a:solidFill>
                  <a:srgbClr val="000000"/>
                </a:solidFill>
              </a:rPr>
              <a:t>December 9, 2013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>
              <a:defRPr/>
            </a:pPr>
            <a:fld id="{A0BD7B2D-54F9-EE47-B32C-3F4F499DD12D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pn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2.png"/><Relationship Id="rId3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wmf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pn12posterpicture"/>
          <p:cNvPicPr>
            <a:picLocks noChangeAspect="1" noChangeArrowheads="1"/>
          </p:cNvPicPr>
          <p:nvPr/>
        </p:nvPicPr>
        <p:blipFill>
          <a:blip r:embed="rId4">
            <a:lum bright="80000" contrast="-80000"/>
          </a:blip>
          <a:srcRect l="3783" t="24808" b="13892"/>
          <a:stretch>
            <a:fillRect/>
          </a:stretch>
        </p:blipFill>
        <p:spPr bwMode="auto">
          <a:xfrm>
            <a:off x="0" y="650875"/>
            <a:ext cx="91440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539552" y="1052736"/>
            <a:ext cx="417646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>
                <a:latin typeface="Verdana" pitchFamily="84" charset="0"/>
              </a:rPr>
              <a:t>Hall A Update</a:t>
            </a:r>
          </a:p>
          <a:p>
            <a:pPr>
              <a:spcBef>
                <a:spcPts val="0"/>
              </a:spcBef>
            </a:pPr>
            <a:r>
              <a:rPr lang="en-US" i="1" dirty="0" err="1" smtClean="0">
                <a:latin typeface="Verdana" pitchFamily="84" charset="0"/>
              </a:rPr>
              <a:t>Thia</a:t>
            </a:r>
            <a:r>
              <a:rPr lang="en-US" i="1" dirty="0" smtClean="0">
                <a:latin typeface="Verdana" pitchFamily="84" charset="0"/>
              </a:rPr>
              <a:t> Keppel</a:t>
            </a:r>
            <a:endParaRPr lang="en-US" i="1" dirty="0">
              <a:latin typeface="Verdana" pitchFamily="8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1053" y="6443579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6093296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 smtClean="0">
                <a:solidFill>
                  <a:schemeClr val="accent3"/>
                </a:solidFill>
                <a:ea typeface="Arial" pitchFamily="84" charset="0"/>
                <a:cs typeface="Arial" pitchFamily="84" charset="0"/>
              </a:rPr>
              <a:t>User Group Board of Directors</a:t>
            </a:r>
            <a:endParaRPr lang="en-US" sz="2000" dirty="0">
              <a:solidFill>
                <a:schemeClr val="accent3"/>
              </a:solidFill>
              <a:ea typeface="Arial" pitchFamily="84" charset="0"/>
              <a:cs typeface="Arial" pitchFamily="84" charset="0"/>
            </a:endParaRPr>
          </a:p>
          <a:p>
            <a:pPr defTabSz="457200"/>
            <a:r>
              <a:rPr lang="en-US" sz="2000" i="1" dirty="0" smtClean="0">
                <a:solidFill>
                  <a:schemeClr val="accent3"/>
                </a:solidFill>
                <a:ea typeface="Arial" pitchFamily="84" charset="0"/>
                <a:cs typeface="Arial" pitchFamily="84" charset="0"/>
              </a:rPr>
              <a:t>January 2015</a:t>
            </a:r>
            <a:endParaRPr lang="en-US" sz="2000" b="1" i="1" dirty="0">
              <a:solidFill>
                <a:schemeClr val="accent3"/>
              </a:solidFill>
              <a:ea typeface="Arial" pitchFamily="84" charset="0"/>
              <a:cs typeface="Arial" pitchFamily="84" charset="0"/>
            </a:endParaRPr>
          </a:p>
        </p:txBody>
      </p:sp>
      <p:pic>
        <p:nvPicPr>
          <p:cNvPr id="15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10" y="2204864"/>
            <a:ext cx="486445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08" y="1556792"/>
            <a:ext cx="4363271" cy="2991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684584" y="915988"/>
            <a:ext cx="9505056" cy="6070600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2000" dirty="0"/>
              <a:t>Polarized </a:t>
            </a:r>
            <a:r>
              <a:rPr lang="en-US" sz="2000" baseline="30000" dirty="0"/>
              <a:t>3</a:t>
            </a:r>
            <a:r>
              <a:rPr lang="en-US" sz="2000" dirty="0"/>
              <a:t>He target improvements and continued development</a:t>
            </a:r>
          </a:p>
          <a:p>
            <a:pPr lvl="4" eaLnBrk="1" hangingPunct="1">
              <a:buFont typeface="Lucida Grande"/>
              <a:buChar char="-"/>
            </a:pPr>
            <a:r>
              <a:rPr lang="en-US" sz="2000" dirty="0"/>
              <a:t>Convection, new lasers, metal windows, </a:t>
            </a:r>
            <a:r>
              <a:rPr lang="en-US" sz="2000" dirty="0" smtClean="0"/>
              <a:t>…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/>
              <a:t>PREX</a:t>
            </a:r>
            <a:r>
              <a:rPr lang="en-US" sz="2000" dirty="0" smtClean="0"/>
              <a:t>/CREX</a:t>
            </a:r>
          </a:p>
          <a:p>
            <a:pPr lvl="4" eaLnBrk="1" hangingPunct="1">
              <a:buFont typeface="Lucida Grande"/>
              <a:buChar char="-"/>
            </a:pPr>
            <a:r>
              <a:rPr lang="en-US" sz="2000" dirty="0" err="1" smtClean="0"/>
              <a:t>Pb</a:t>
            </a:r>
            <a:r>
              <a:rPr lang="en-US" sz="2000" dirty="0" smtClean="0"/>
              <a:t> targets, new coils purchased </a:t>
            </a:r>
          </a:p>
          <a:p>
            <a:pPr lvl="4" eaLnBrk="1" hangingPunct="1">
              <a:buFont typeface="Lucida Grande"/>
              <a:buChar char="-"/>
            </a:pPr>
            <a:r>
              <a:rPr lang="en-US" sz="2000" dirty="0" smtClean="0"/>
              <a:t>Shielding designs underway</a:t>
            </a:r>
          </a:p>
          <a:p>
            <a:pPr lvl="4" eaLnBrk="1" hangingPunct="1">
              <a:buFont typeface="Lucida Grande"/>
              <a:buChar char="-"/>
            </a:pPr>
            <a:r>
              <a:rPr lang="en-US" sz="2000" dirty="0" smtClean="0"/>
              <a:t>Computation fluid dynamics for target design</a:t>
            </a:r>
          </a:p>
          <a:p>
            <a:pPr lvl="4" eaLnBrk="1" hangingPunct="1">
              <a:buFont typeface="Lucida Grande"/>
              <a:buChar char="-"/>
            </a:pPr>
            <a:r>
              <a:rPr lang="en-US" sz="2000" dirty="0" err="1" smtClean="0"/>
              <a:t>Polarimetry</a:t>
            </a:r>
            <a:r>
              <a:rPr lang="en-US" sz="2000" dirty="0" smtClean="0"/>
              <a:t> </a:t>
            </a:r>
          </a:p>
          <a:p>
            <a:pPr lvl="5">
              <a:buFont typeface="Arial"/>
              <a:buChar char="•"/>
            </a:pPr>
            <a:r>
              <a:rPr lang="en-US" sz="2000" dirty="0" smtClean="0"/>
              <a:t>Plan to test Compton (photon) in Spring 2015 Run</a:t>
            </a:r>
          </a:p>
          <a:p>
            <a:pPr lvl="5">
              <a:buFont typeface="Arial"/>
              <a:buChar char="•"/>
            </a:pPr>
            <a:r>
              <a:rPr lang="en-US" sz="2000" dirty="0"/>
              <a:t>N</a:t>
            </a:r>
            <a:r>
              <a:rPr lang="en-US" sz="2000" dirty="0" smtClean="0"/>
              <a:t>ew superconducting magnet </a:t>
            </a:r>
            <a:r>
              <a:rPr lang="en-US" sz="2000" dirty="0" smtClean="0"/>
              <a:t>purchased</a:t>
            </a:r>
          </a:p>
          <a:p>
            <a:pPr lvl="5">
              <a:buFont typeface="Arial"/>
              <a:buChar char="•"/>
            </a:pPr>
            <a:r>
              <a:rPr lang="en-US" sz="2000" dirty="0" smtClean="0"/>
              <a:t>Upgrading electron detectors</a:t>
            </a:r>
            <a:endParaRPr lang="en-US" sz="2000" dirty="0" smtClean="0"/>
          </a:p>
          <a:p>
            <a:pPr lvl="2" eaLnBrk="1" hangingPunct="1">
              <a:buFont typeface="Arial"/>
              <a:buChar char="•"/>
            </a:pPr>
            <a:r>
              <a:rPr lang="en-US" sz="2000" dirty="0" smtClean="0"/>
              <a:t>APEX</a:t>
            </a:r>
          </a:p>
          <a:p>
            <a:pPr lvl="4" eaLnBrk="1" hangingPunct="1">
              <a:buFont typeface="Lucida Grande"/>
              <a:buChar char="-"/>
            </a:pPr>
            <a:r>
              <a:rPr lang="en-US" sz="2000" dirty="0" smtClean="0"/>
              <a:t>New </a:t>
            </a:r>
            <a:r>
              <a:rPr lang="en-US" sz="2000" dirty="0"/>
              <a:t>septum magnet </a:t>
            </a:r>
            <a:r>
              <a:rPr lang="en-US" sz="2000" dirty="0" smtClean="0"/>
              <a:t>purchased by </a:t>
            </a:r>
            <a:r>
              <a:rPr lang="en-US" sz="2000" dirty="0" smtClean="0"/>
              <a:t>collaboration </a:t>
            </a:r>
            <a:r>
              <a:rPr lang="en-US" sz="2000" dirty="0" smtClean="0"/>
              <a:t>now in test </a:t>
            </a:r>
            <a:r>
              <a:rPr lang="en-US" sz="2000" dirty="0" smtClean="0"/>
              <a:t>lab</a:t>
            </a:r>
          </a:p>
          <a:p>
            <a:pPr lvl="4" eaLnBrk="1" hangingPunct="1">
              <a:buFont typeface="Lucida Grande"/>
              <a:buChar char="-"/>
            </a:pPr>
            <a:r>
              <a:rPr lang="en-US" sz="2000" dirty="0"/>
              <a:t>Shielding designs underway</a:t>
            </a:r>
          </a:p>
          <a:p>
            <a:pPr lvl="4" eaLnBrk="1" hangingPunct="1">
              <a:buFont typeface="Lucida Grande"/>
              <a:buChar char="-"/>
            </a:pPr>
            <a:r>
              <a:rPr lang="en-US" sz="2000" dirty="0"/>
              <a:t>Computation fluid dynamics for target design</a:t>
            </a:r>
          </a:p>
          <a:p>
            <a:pPr marL="1828800" lvl="4" indent="0" eaLnBrk="1" hangingPunct="1">
              <a:buNone/>
            </a:pPr>
            <a:endParaRPr lang="en-US" sz="2000" dirty="0" smtClean="0"/>
          </a:p>
          <a:p>
            <a:pPr marL="1828800" lvl="4" indent="0" eaLnBrk="1" hangingPunct="1">
              <a:buNone/>
            </a:pPr>
            <a:endParaRPr lang="en-US" sz="2000" dirty="0" smtClean="0"/>
          </a:p>
          <a:p>
            <a:pPr lvl="2" eaLnBrk="1" hangingPunct="1">
              <a:buFont typeface="Lucida Grande"/>
              <a:buChar char="-"/>
            </a:pPr>
            <a:endParaRPr lang="en-US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Lucida Grande"/>
              <a:buChar char="-"/>
            </a:pPr>
            <a:endParaRPr lang="en-US" sz="1600" dirty="0" smtClean="0">
              <a:solidFill>
                <a:schemeClr val="tx2"/>
              </a:solidFill>
            </a:endParaRPr>
          </a:p>
          <a:p>
            <a:pPr lvl="2" eaLnBrk="1" hangingPunct="1">
              <a:buFont typeface="Arial"/>
              <a:buChar char="•"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034951" y="-171400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Beyond </a:t>
            </a:r>
            <a:r>
              <a:rPr lang="en-US" sz="2800" b="0" baseline="30000" dirty="0" smtClean="0"/>
              <a:t>3</a:t>
            </a:r>
            <a:r>
              <a:rPr lang="en-US" sz="2800" b="0" dirty="0" smtClean="0"/>
              <a:t>H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613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 idx="4294967295"/>
          </p:nvPr>
        </p:nvSpPr>
        <p:spPr>
          <a:xfrm>
            <a:off x="179512" y="-243408"/>
            <a:ext cx="4516438" cy="1143000"/>
          </a:xfrm>
        </p:spPr>
        <p:txBody>
          <a:bodyPr/>
          <a:lstStyle/>
          <a:p>
            <a:pPr algn="ctr" eaLnBrk="1" hangingPunct="1"/>
            <a:r>
              <a:rPr lang="en-US" sz="2800" b="0" dirty="0" smtClean="0">
                <a:latin typeface="Constantia" pitchFamily="84" charset="0"/>
              </a:rPr>
              <a:t>SBS Construction</a:t>
            </a:r>
            <a:endParaRPr lang="en-US" sz="2800" b="0" dirty="0" smtClean="0"/>
          </a:p>
        </p:txBody>
      </p:sp>
      <p:sp>
        <p:nvSpPr>
          <p:cNvPr id="29700" name="Content Placeholder 2"/>
          <p:cNvSpPr>
            <a:spLocks noGrp="1"/>
          </p:cNvSpPr>
          <p:nvPr>
            <p:ph idx="4294967295"/>
          </p:nvPr>
        </p:nvSpPr>
        <p:spPr>
          <a:xfrm>
            <a:off x="52388" y="908720"/>
            <a:ext cx="4591620" cy="5656262"/>
          </a:xfrm>
        </p:spPr>
        <p:txBody>
          <a:bodyPr/>
          <a:lstStyle/>
          <a:p>
            <a:pPr eaLnBrk="1" hangingPunct="1"/>
            <a:r>
              <a:rPr lang="en-US" sz="1800" dirty="0" smtClean="0"/>
              <a:t>Project started October 2013</a:t>
            </a:r>
          </a:p>
          <a:p>
            <a:pPr lvl="1" eaLnBrk="1" hangingPunct="1"/>
            <a:r>
              <a:rPr lang="en-US" sz="1800" b="1" dirty="0" smtClean="0"/>
              <a:t>Just</a:t>
            </a:r>
            <a:r>
              <a:rPr lang="en-US" sz="1800" dirty="0" smtClean="0"/>
              <a:t> passed second annual review </a:t>
            </a:r>
          </a:p>
          <a:p>
            <a:pPr lvl="1" eaLnBrk="1" hangingPunct="1"/>
            <a:r>
              <a:rPr lang="en-US" sz="1800" dirty="0" smtClean="0"/>
              <a:t>Some recommendations, but </a:t>
            </a:r>
            <a:r>
              <a:rPr lang="en-US" sz="1800" i="1" u="sng" dirty="0" smtClean="0">
                <a:solidFill>
                  <a:srgbClr val="FF0000"/>
                </a:solidFill>
              </a:rPr>
              <a:t>overall very positive, project on track</a:t>
            </a:r>
          </a:p>
          <a:p>
            <a:pPr eaLnBrk="1" hangingPunct="1"/>
            <a:r>
              <a:rPr lang="en-US" sz="1800" dirty="0" smtClean="0"/>
              <a:t>Spectrometer, ECAL work at </a:t>
            </a:r>
            <a:r>
              <a:rPr lang="en-US" sz="1800" dirty="0" err="1" smtClean="0"/>
              <a:t>JLab</a:t>
            </a:r>
            <a:endParaRPr lang="en-US" sz="1800" dirty="0" smtClean="0"/>
          </a:p>
          <a:p>
            <a:pPr lvl="1" eaLnBrk="1" hangingPunct="1"/>
            <a:r>
              <a:rPr lang="en-US" sz="1800" dirty="0" smtClean="0"/>
              <a:t>Power Supply in hall</a:t>
            </a:r>
          </a:p>
          <a:p>
            <a:pPr lvl="1" eaLnBrk="1" hangingPunct="1"/>
            <a:r>
              <a:rPr lang="en-US" sz="1800" dirty="0" smtClean="0"/>
              <a:t>48D48 magnet modified, assembled, tested in test lab</a:t>
            </a:r>
          </a:p>
          <a:p>
            <a:pPr lvl="1" eaLnBrk="1" hangingPunct="1"/>
            <a:r>
              <a:rPr lang="en-US" sz="1800" dirty="0" smtClean="0"/>
              <a:t>Working on support, stand, vacuum, </a:t>
            </a:r>
            <a:r>
              <a:rPr lang="en-US" sz="1800" dirty="0" err="1" smtClean="0"/>
              <a:t>beamline</a:t>
            </a:r>
            <a:endParaRPr lang="en-US" sz="1800" dirty="0" smtClean="0"/>
          </a:p>
          <a:p>
            <a:pPr lvl="1" eaLnBrk="1" hangingPunct="1"/>
            <a:r>
              <a:rPr lang="en-US" sz="1800" dirty="0"/>
              <a:t>T</a:t>
            </a:r>
            <a:r>
              <a:rPr lang="en-US" sz="1800" dirty="0" smtClean="0"/>
              <a:t>hermal </a:t>
            </a:r>
            <a:r>
              <a:rPr lang="en-US" sz="1800" dirty="0" smtClean="0"/>
              <a:t>annealing of ECAL</a:t>
            </a:r>
          </a:p>
          <a:p>
            <a:pPr eaLnBrk="1" hangingPunct="1"/>
            <a:r>
              <a:rPr lang="en-US" sz="1800" dirty="0" smtClean="0"/>
              <a:t>GEM construction at UVA</a:t>
            </a:r>
          </a:p>
          <a:p>
            <a:pPr eaLnBrk="1" hangingPunct="1"/>
            <a:r>
              <a:rPr lang="en-US" sz="1800" dirty="0" smtClean="0"/>
              <a:t>Coordinate detector at Idaho State</a:t>
            </a:r>
            <a:endParaRPr lang="en-US" sz="1800" u="sng" dirty="0" smtClean="0"/>
          </a:p>
          <a:p>
            <a:pPr eaLnBrk="1" hangingPunct="1"/>
            <a:r>
              <a:rPr lang="en-US" sz="1800" dirty="0" smtClean="0"/>
              <a:t>HCAL Hadron calorimeter at CMU</a:t>
            </a:r>
            <a:endParaRPr lang="en-US" sz="1800" dirty="0"/>
          </a:p>
          <a:p>
            <a:pPr marL="914400" lvl="2" indent="0" eaLnBrk="1" hangingPunct="1">
              <a:buNone/>
            </a:pPr>
            <a:endParaRPr lang="en-US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3068960"/>
            <a:ext cx="4392488" cy="351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502" y="116632"/>
            <a:ext cx="4363271" cy="299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73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92696"/>
            <a:ext cx="4570290" cy="5544616"/>
          </a:xfrm>
          <a:prstGeom prst="rect">
            <a:avLst/>
          </a:prstGeom>
        </p:spPr>
      </p:pic>
      <p:pic>
        <p:nvPicPr>
          <p:cNvPr id="3" name="Picture 2" descr="Proto2_with_UV_light_Pic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7759" y="493982"/>
            <a:ext cx="3793608" cy="2845206"/>
          </a:xfrm>
          <a:prstGeom prst="rect">
            <a:avLst/>
          </a:prstGeom>
        </p:spPr>
      </p:pic>
      <p:pic>
        <p:nvPicPr>
          <p:cNvPr id="4" name="Picture 2" descr="C:\Users\cisbani\Desktop\1411_cosmic_tower_smal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1008"/>
            <a:ext cx="3345964" cy="299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 descr="IMG_075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5881896" y="1988840"/>
            <a:ext cx="3514639" cy="193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22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528316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44624"/>
            <a:ext cx="921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Starting </a:t>
            </a:r>
            <a:r>
              <a:rPr lang="en-US" sz="2000" dirty="0">
                <a:solidFill>
                  <a:srgbClr val="FF0000"/>
                </a:solidFill>
              </a:rPr>
              <a:t>to </a:t>
            </a:r>
            <a:r>
              <a:rPr lang="en-US" sz="2000" dirty="0" smtClean="0">
                <a:solidFill>
                  <a:srgbClr val="FF0000"/>
                </a:solidFill>
              </a:rPr>
              <a:t>plan for future installations – example: </a:t>
            </a:r>
            <a:r>
              <a:rPr lang="en-US" sz="2000" dirty="0" smtClean="0"/>
              <a:t>Hall A with HRS-R, SBS, MOLLER (in 4 sections) removed from </a:t>
            </a:r>
            <a:r>
              <a:rPr lang="en-US" sz="2000" dirty="0" err="1" smtClean="0"/>
              <a:t>beamline</a:t>
            </a:r>
            <a:r>
              <a:rPr lang="en-US" sz="2000" dirty="0" smtClean="0"/>
              <a:t>, </a:t>
            </a:r>
            <a:r>
              <a:rPr lang="en-US" sz="2000" dirty="0" err="1" smtClean="0"/>
              <a:t>BigBite</a:t>
            </a:r>
            <a:r>
              <a:rPr lang="en-US" sz="2000" dirty="0" smtClean="0"/>
              <a:t> and HRS-L functional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162800" y="36576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745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684584" y="915988"/>
            <a:ext cx="9505056" cy="6070600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Successful </a:t>
            </a:r>
            <a:r>
              <a:rPr lang="en-US" sz="2000" dirty="0" smtClean="0">
                <a:latin typeface="Arial"/>
                <a:cs typeface="Arial"/>
              </a:rPr>
              <a:t>Science Review September 2014</a:t>
            </a:r>
          </a:p>
          <a:p>
            <a:pPr lvl="3" eaLnBrk="1" hangingPunct="1">
              <a:buFont typeface="Lucida Grande"/>
              <a:buChar char="-"/>
            </a:pPr>
            <a:r>
              <a:rPr lang="en-US" sz="2000" dirty="0" smtClean="0">
                <a:latin typeface="Arial"/>
                <a:cs typeface="Arial"/>
              </a:rPr>
              <a:t>MOLLER dependencies drafted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Supporting ongoing magnet. Collimator development work at MIT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Upgrading Moller </a:t>
            </a:r>
            <a:r>
              <a:rPr lang="en-US" sz="2000" dirty="0" err="1" smtClean="0">
                <a:latin typeface="Arial"/>
                <a:cs typeface="Arial"/>
              </a:rPr>
              <a:t>polarimeter</a:t>
            </a:r>
            <a:r>
              <a:rPr lang="en-US" sz="2000" dirty="0" smtClean="0">
                <a:latin typeface="Arial"/>
                <a:cs typeface="Arial"/>
              </a:rPr>
              <a:t> (new magnet, work at RPI/Temple)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LRP Process </a:t>
            </a:r>
            <a:r>
              <a:rPr lang="en-US" sz="2000" dirty="0" smtClean="0">
                <a:latin typeface="Arial"/>
                <a:cs typeface="Arial"/>
              </a:rPr>
              <a:t>Important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Looking towards CD0</a:t>
            </a: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034951" y="-99392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MOLLER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r="7217"/>
          <a:stretch>
            <a:fillRect/>
          </a:stretch>
        </p:blipFill>
        <p:spPr bwMode="auto">
          <a:xfrm>
            <a:off x="5508104" y="3005049"/>
            <a:ext cx="3456384" cy="346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12716"/>
            <a:ext cx="3960440" cy="279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Admin\Desktop\Tyler Kutz\MOLLER Collaboration Meeting (June 2013)\Charged particle col 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7" r="25179"/>
          <a:stretch>
            <a:fillRect/>
          </a:stretch>
        </p:blipFill>
        <p:spPr bwMode="auto">
          <a:xfrm>
            <a:off x="4499992" y="2847402"/>
            <a:ext cx="1286569" cy="1517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04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684584" y="836712"/>
            <a:ext cx="5832648" cy="6070600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Director’s Review </a:t>
            </a:r>
            <a:r>
              <a:rPr lang="en-US" sz="2000" dirty="0" smtClean="0">
                <a:solidFill>
                  <a:schemeClr val="tx2"/>
                </a:solidFill>
              </a:rPr>
              <a:t>February 23,24, 2015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Continued </a:t>
            </a:r>
            <a:r>
              <a:rPr lang="en-US" sz="2000" dirty="0" smtClean="0">
                <a:solidFill>
                  <a:schemeClr val="tx2"/>
                </a:solidFill>
              </a:rPr>
              <a:t>detector optimization</a:t>
            </a:r>
          </a:p>
          <a:p>
            <a:pPr lvl="3" eaLnBrk="1" hangingPunct="1">
              <a:buFont typeface="Lucida Grande"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Background studies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Working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with Cornell to move solenoid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~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Summer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2016</a:t>
            </a:r>
            <a:endParaRPr lang="en-US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4" eaLnBrk="1" hangingPunct="1">
              <a:buFont typeface="Lucida Grande"/>
              <a:buChar char="-"/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Hall A E&amp;D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had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June 2014 planning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trip to Cornell</a:t>
            </a:r>
          </a:p>
          <a:p>
            <a:pPr lvl="2" eaLnBrk="1" hangingPunct="1">
              <a:buFont typeface="Lucida Grande"/>
              <a:buChar char="-"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LRP Process Important</a:t>
            </a: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979712" y="-99392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err="1" smtClean="0"/>
              <a:t>SoLID</a:t>
            </a:r>
            <a:endParaRPr lang="en-US" sz="2800" b="0" dirty="0" smtClean="0"/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48842"/>
            <a:ext cx="3672408" cy="247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5" descr="CLEO_assembly_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689733"/>
            <a:ext cx="3564186" cy="260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886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980728"/>
            <a:ext cx="7920880" cy="461665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030134"/>
              </p:ext>
            </p:extLst>
          </p:nvPr>
        </p:nvGraphicFramePr>
        <p:xfrm>
          <a:off x="179512" y="980728"/>
          <a:ext cx="8712967" cy="5040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8599"/>
                <a:gridCol w="524002"/>
                <a:gridCol w="6800366"/>
              </a:tblGrid>
              <a:tr h="5631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12-14-009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 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The EMC PVDIS Experiment: A Constraint on Isovector Dependent Nuclear Modification Effects Using Parity-Violating Deep Inelastic Scattering</a:t>
                      </a:r>
                    </a:p>
                  </a:txBody>
                  <a:tcPr marL="0" marR="0" marT="0" marB="0" anchor="b"/>
                </a:tc>
              </a:tr>
              <a:tr h="5492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12-14-010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 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Measurements of Semi-Inclusive DIS Double-Spin Asymmetries on a Longitudinally Polarized 3He Target</a:t>
                      </a:r>
                    </a:p>
                  </a:txBody>
                  <a:tcPr marL="0" marR="0" marT="0" marB="0" anchor="b"/>
                </a:tc>
              </a:tr>
              <a:tr h="5492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12-14-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011</a:t>
                      </a:r>
                      <a:r>
                        <a:rPr lang="en-US" sz="24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</a:rPr>
                        <a:t>*</a:t>
                      </a:r>
                      <a:endParaRPr lang="en-US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 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Ratio of the electric form factor in the mirror nuclei 3He and 3H</a:t>
                      </a:r>
                    </a:p>
                  </a:txBody>
                  <a:tcPr marL="0" marR="0" marT="0" marB="0" anchor="b"/>
                </a:tc>
              </a:tr>
              <a:tr h="5492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12-14-012</a:t>
                      </a:r>
                      <a:r>
                        <a:rPr lang="en-US" sz="24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</a:rPr>
                        <a:t>*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 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Dihadron Electroproduction in DIS with Transversely Polarized 3He Target at 11 and 8.8 GeV</a:t>
                      </a:r>
                    </a:p>
                  </a:txBody>
                  <a:tcPr marL="0" marR="0" marT="0" marB="0" anchor="b"/>
                </a:tc>
              </a:tr>
              <a:tr h="5492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12-14-013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 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Measurement of Tagged Deep Inelastic Scattering (TDIS)</a:t>
                      </a:r>
                    </a:p>
                  </a:txBody>
                  <a:tcPr marL="0" marR="0" marT="0" marB="0" anchor="b"/>
                </a:tc>
              </a:tr>
              <a:tr h="54921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12-14-014</a:t>
                      </a:r>
                      <a:r>
                        <a:rPr lang="en-US" sz="24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</a:rPr>
                        <a:t>*</a:t>
                      </a:r>
                      <a:endParaRPr lang="en-US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 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Proton and Neutron Momentum Distributions in A = 3 Asymmetric Nuclei</a:t>
                      </a:r>
                    </a:p>
                  </a:txBody>
                  <a:tcPr marL="0" marR="0" marT="0" marB="0" anchor="b"/>
                </a:tc>
              </a:tr>
              <a:tr h="5492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12-14-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015</a:t>
                      </a:r>
                      <a:r>
                        <a:rPr lang="en-US" sz="2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</a:rPr>
                        <a:t>*</a:t>
                      </a:r>
                      <a:endParaRPr lang="en-US" sz="2800" b="0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 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Measurement of the Spectral Function of 40Ar through the (e,e2p) reaction</a:t>
                      </a:r>
                    </a:p>
                  </a:txBody>
                  <a:tcPr marL="0" marR="0" marT="0" marB="0" anchor="b"/>
                </a:tc>
              </a:tr>
              <a:tr h="5492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LOI12-14-006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 or C 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Dark matter search in a Beam-Dump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eXperiment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 (BDX) at Jefferson Lab</a:t>
                      </a:r>
                    </a:p>
                  </a:txBody>
                  <a:tcPr marL="0" marR="0" marT="0" marB="0" anchor="b"/>
                </a:tc>
              </a:tr>
              <a:tr h="632861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E12-11-108/E12-10-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006</a:t>
                      </a:r>
                      <a:r>
                        <a:rPr lang="en-US" sz="28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</a:rPr>
                        <a:t>*</a:t>
                      </a:r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 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Target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Single Spin Asymmetry Measurements in the Inclusive Deep-Inelastic $\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vec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{N}(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e,e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^\prime)$ Reaction on Transversely Polarized Proton and Neutron ($^3$He) Targets using the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SoLID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 Spectrometer</a:t>
                      </a: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1520" y="188640"/>
            <a:ext cx="9289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More?....  7 New Proposals to PAC42 (5 approved, 2 run group + ~1 LOI)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77745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>
                <a:latin typeface="Arial" charset="0"/>
                <a:ea typeface="ＭＳ Ｐゴシック" charset="0"/>
                <a:cs typeface="ＭＳ Ｐゴシック" charset="0"/>
              </a:rPr>
              <a:t>Questions?</a:t>
            </a:r>
          </a:p>
        </p:txBody>
      </p:sp>
      <p:sp>
        <p:nvSpPr>
          <p:cNvPr id="430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18FAC6-82C8-3F45-8265-A94CB6B8E84B}" type="slidenum">
              <a:rPr lang="en-US" sz="1400">
                <a:solidFill>
                  <a:srgbClr val="000000"/>
                </a:solidFill>
              </a:rPr>
              <a:pPr/>
              <a:t>17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1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>
          <a:xfrm>
            <a:off x="1332656" y="-90264"/>
            <a:ext cx="9648056" cy="1143000"/>
          </a:xfrm>
        </p:spPr>
        <p:txBody>
          <a:bodyPr/>
          <a:lstStyle/>
          <a:p>
            <a:pPr algn="l" eaLnBrk="1" hangingPunct="1">
              <a:lnSpc>
                <a:spcPct val="120000"/>
              </a:lnSpc>
            </a:pPr>
            <a:r>
              <a:rPr lang="en-US" sz="2000" b="0" dirty="0" smtClean="0"/>
              <a:t>Hall A Projected Experiment Schedule, updated 12/2014</a:t>
            </a:r>
            <a:br>
              <a:rPr lang="en-US" sz="2000" b="0" dirty="0" smtClean="0"/>
            </a:br>
            <a:r>
              <a:rPr lang="en-US" sz="1800" b="0" i="1" dirty="0" smtClean="0"/>
              <a:t>- available on Hall A wiki</a:t>
            </a:r>
            <a:br>
              <a:rPr lang="en-US" sz="1800" b="0" i="1" dirty="0" smtClean="0"/>
            </a:br>
            <a:endParaRPr lang="en-US" sz="1600" b="0" i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6725" y="1557338"/>
            <a:ext cx="8172450" cy="47752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sz="2947" dirty="0" smtClean="0">
              <a:ea typeface="+mn-ea"/>
              <a:cs typeface="+mn-cs"/>
            </a:endParaRPr>
          </a:p>
          <a:p>
            <a:pPr lvl="2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2316" dirty="0" smtClean="0">
              <a:ea typeface="+mn-ea"/>
            </a:endParaRPr>
          </a:p>
          <a:p>
            <a:pPr lvl="2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ea typeface="+mn-ea"/>
            </a:endParaRPr>
          </a:p>
        </p:txBody>
      </p:sp>
      <p:graphicFrame>
        <p:nvGraphicFramePr>
          <p:cNvPr id="38056" name="Group 1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857743"/>
              </p:ext>
            </p:extLst>
          </p:nvPr>
        </p:nvGraphicFramePr>
        <p:xfrm>
          <a:off x="1331641" y="908720"/>
          <a:ext cx="7272807" cy="4587874"/>
        </p:xfrm>
        <a:graphic>
          <a:graphicData uri="http://schemas.openxmlformats.org/drawingml/2006/table">
            <a:tbl>
              <a:tblPr>
                <a:effectLst>
                  <a:outerShdw blurRad="758825" dist="1409700" dir="5400000" sx="63000" sy="63000" algn="tl" rotWithShape="0">
                    <a:schemeClr val="accent1">
                      <a:alpha val="21000"/>
                    </a:schemeClr>
                  </a:outerShdw>
                </a:effectLst>
              </a:tblPr>
              <a:tblGrid>
                <a:gridCol w="1152128"/>
                <a:gridCol w="1584175"/>
                <a:gridCol w="1080120"/>
                <a:gridCol w="1224136"/>
                <a:gridCol w="1080120"/>
                <a:gridCol w="1152128"/>
              </a:tblGrid>
              <a:tr h="473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H/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3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He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group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(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1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+1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+2)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APEX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PREX12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CREX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</a:t>
                      </a:r>
                      <a:r>
                        <a:rPr kumimoji="0" lang="en-US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</a:t>
                      </a:r>
                      <a:r>
                        <a:rPr kumimoji="0" lang="en-US" sz="1800" b="0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</a:t>
                      </a:r>
                      <a:endPara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Ar(</a:t>
                      </a:r>
                      <a:r>
                        <a:rPr lang="tr-TR" sz="1800" i="1" kern="1200" dirty="0" err="1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e,e’p</a:t>
                      </a:r>
                      <a:r>
                        <a:rPr lang="tr-TR" sz="18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)</a:t>
                      </a:r>
                      <a:endPara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APEX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PREX12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CREX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</a:t>
                      </a:r>
                      <a:r>
                        <a:rPr kumimoji="0" lang="en-US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</a:t>
                      </a:r>
                      <a:r>
                        <a:rPr kumimoji="0" lang="en-US" sz="1800" b="0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</a:t>
                      </a:r>
                      <a:endPara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Ar(</a:t>
                      </a:r>
                      <a:r>
                        <a:rPr lang="tr-TR" sz="1800" i="1" kern="1200" dirty="0" err="1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e,e’p</a:t>
                      </a:r>
                      <a:r>
                        <a:rPr lang="tr-TR" sz="18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)</a:t>
                      </a:r>
                      <a:endPara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DVCS-II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</a:tr>
              <a:tr h="7635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APEX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PREX12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CREX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</a:t>
                      </a:r>
                      <a:r>
                        <a:rPr kumimoji="0" lang="en-US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</a:t>
                      </a:r>
                      <a:r>
                        <a:rPr kumimoji="0" lang="en-US" sz="1800" b="0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</a:t>
                      </a:r>
                      <a:endPara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Ar(</a:t>
                      </a:r>
                      <a:r>
                        <a:rPr lang="tr-TR" sz="1800" i="1" kern="1200" dirty="0" err="1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e,e’p</a:t>
                      </a:r>
                      <a:r>
                        <a:rPr lang="tr-TR" sz="18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)</a:t>
                      </a:r>
                      <a:endPara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DVCS-II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SBS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run I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7930" name="TextBox 16"/>
          <p:cNvSpPr txBox="1">
            <a:spLocks noChangeArrowheads="1"/>
          </p:cNvSpPr>
          <p:nvPr/>
        </p:nvSpPr>
        <p:spPr bwMode="auto">
          <a:xfrm>
            <a:off x="7740352" y="5661248"/>
            <a:ext cx="180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000090"/>
                </a:solidFill>
                <a:latin typeface="Constantia" pitchFamily="84" charset="0"/>
              </a:rPr>
              <a:t>MOLLER, </a:t>
            </a:r>
            <a:r>
              <a:rPr lang="en-US" sz="1800" b="1" dirty="0" err="1" smtClean="0">
                <a:solidFill>
                  <a:srgbClr val="000090"/>
                </a:solidFill>
                <a:latin typeface="Constantia" pitchFamily="84" charset="0"/>
              </a:rPr>
              <a:t>SoLID</a:t>
            </a:r>
            <a:endParaRPr lang="en-US" sz="2000" b="1" dirty="0">
              <a:solidFill>
                <a:srgbClr val="000090"/>
              </a:solidFill>
              <a:latin typeface="Constantia" pitchFamily="8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484784"/>
            <a:ext cx="1008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000000">
                    <a:lumMod val="75000"/>
                  </a:srgbClr>
                </a:solidFill>
                <a:latin typeface="Constantia"/>
              </a:rPr>
              <a:t> CY 2015</a:t>
            </a:r>
            <a:endParaRPr lang="en-US" sz="1800" dirty="0">
              <a:solidFill>
                <a:srgbClr val="000000">
                  <a:lumMod val="75000"/>
                </a:srgbClr>
              </a:solidFill>
              <a:latin typeface="Constantia"/>
            </a:endParaRPr>
          </a:p>
        </p:txBody>
      </p:sp>
      <p:sp>
        <p:nvSpPr>
          <p:cNvPr id="37932" name="TextBox 18"/>
          <p:cNvSpPr txBox="1">
            <a:spLocks noChangeArrowheads="1"/>
          </p:cNvSpPr>
          <p:nvPr/>
        </p:nvSpPr>
        <p:spPr bwMode="auto">
          <a:xfrm>
            <a:off x="179512" y="4437112"/>
            <a:ext cx="108012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Constantia" pitchFamily="84" charset="0"/>
              </a:rPr>
              <a:t>CY 2017</a:t>
            </a:r>
            <a:endParaRPr lang="en-US" sz="1800" dirty="0">
              <a:solidFill>
                <a:srgbClr val="000000"/>
              </a:solidFill>
              <a:latin typeface="Constantia" pitchFamily="84" charset="0"/>
            </a:endParaRPr>
          </a:p>
        </p:txBody>
      </p:sp>
      <p:sp>
        <p:nvSpPr>
          <p:cNvPr id="37933" name="TextBox 19"/>
          <p:cNvSpPr txBox="1">
            <a:spLocks noChangeArrowheads="1"/>
          </p:cNvSpPr>
          <p:nvPr/>
        </p:nvSpPr>
        <p:spPr bwMode="auto">
          <a:xfrm>
            <a:off x="179512" y="2780928"/>
            <a:ext cx="10801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Constantia" pitchFamily="84" charset="0"/>
              </a:rPr>
              <a:t>CY 2016</a:t>
            </a:r>
            <a:endParaRPr lang="en-US" sz="1800" dirty="0">
              <a:solidFill>
                <a:srgbClr val="000000"/>
              </a:solidFill>
              <a:latin typeface="Constantia" pitchFamily="84" charset="0"/>
            </a:endParaRPr>
          </a:p>
        </p:txBody>
      </p:sp>
      <p:sp>
        <p:nvSpPr>
          <p:cNvPr id="37935" name="TextBox 14"/>
          <p:cNvSpPr txBox="1">
            <a:spLocks noChangeArrowheads="1"/>
          </p:cNvSpPr>
          <p:nvPr/>
        </p:nvSpPr>
        <p:spPr bwMode="auto">
          <a:xfrm>
            <a:off x="166688" y="5550331"/>
            <a:ext cx="75736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Font typeface="Lucida Grande"/>
              <a:buChar char="-"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Experiment lists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in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italics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represent potential schedule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options, in no order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  	</a:t>
            </a:r>
          </a:p>
          <a:p>
            <a:pPr marL="285750" indent="-285750">
              <a:buFont typeface="Lucida Grande"/>
              <a:buChar char="-"/>
            </a:pP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PAC41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High Impact Experiments including SBS </a:t>
            </a:r>
            <a:r>
              <a:rPr lang="en-US" sz="1600" dirty="0" err="1" smtClean="0">
                <a:solidFill>
                  <a:srgbClr val="FF0000"/>
                </a:solidFill>
                <a:latin typeface="Arial"/>
                <a:cs typeface="Arial"/>
              </a:rPr>
              <a:t>G</a:t>
            </a:r>
            <a:r>
              <a:rPr lang="en-US" sz="1600" baseline="-25000" dirty="0" err="1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sz="1600" baseline="30000" dirty="0" err="1" smtClean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endParaRPr lang="en-US" sz="1600" baseline="300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Lucida Grande"/>
              <a:buChar char="-"/>
            </a:pPr>
            <a:r>
              <a:rPr lang="en-US" sz="1600" dirty="0" smtClean="0">
                <a:solidFill>
                  <a:srgbClr val="660066"/>
                </a:solidFill>
                <a:latin typeface="Arial"/>
                <a:cs typeface="Arial"/>
              </a:rPr>
              <a:t>New experiments approved by PAC42</a:t>
            </a:r>
            <a:endParaRPr lang="en-US" sz="1600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8045" name="Line 157"/>
          <p:cNvSpPr>
            <a:spLocks noChangeShapeType="1"/>
          </p:cNvSpPr>
          <p:nvPr/>
        </p:nvSpPr>
        <p:spPr bwMode="auto">
          <a:xfrm>
            <a:off x="8593262" y="6093296"/>
            <a:ext cx="515242" cy="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317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>
          <a:xfrm>
            <a:off x="1332656" y="-90264"/>
            <a:ext cx="9648056" cy="1143000"/>
          </a:xfrm>
        </p:spPr>
        <p:txBody>
          <a:bodyPr/>
          <a:lstStyle/>
          <a:p>
            <a:pPr algn="l" eaLnBrk="1" hangingPunct="1">
              <a:lnSpc>
                <a:spcPct val="120000"/>
              </a:lnSpc>
            </a:pPr>
            <a:r>
              <a:rPr lang="en-US" sz="2000" b="0" dirty="0" smtClean="0"/>
              <a:t>Hall A Projected Experiment Schedule, updated 12/2014</a:t>
            </a:r>
            <a:br>
              <a:rPr lang="en-US" sz="2000" b="0" dirty="0" smtClean="0"/>
            </a:br>
            <a:r>
              <a:rPr lang="en-US" sz="1800" b="0" i="1" dirty="0" smtClean="0"/>
              <a:t>- available on Hall A wiki</a:t>
            </a:r>
            <a:br>
              <a:rPr lang="en-US" sz="1800" b="0" i="1" dirty="0" smtClean="0"/>
            </a:br>
            <a:endParaRPr lang="en-US" sz="1600" b="0" i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6725" y="1557338"/>
            <a:ext cx="8172450" cy="47752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sz="2947" dirty="0" smtClean="0">
              <a:ea typeface="+mn-ea"/>
              <a:cs typeface="+mn-cs"/>
            </a:endParaRPr>
          </a:p>
          <a:p>
            <a:pPr lvl="2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2316" dirty="0" smtClean="0">
              <a:ea typeface="+mn-ea"/>
            </a:endParaRPr>
          </a:p>
          <a:p>
            <a:pPr lvl="2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ea typeface="+mn-ea"/>
            </a:endParaRPr>
          </a:p>
        </p:txBody>
      </p:sp>
      <p:graphicFrame>
        <p:nvGraphicFramePr>
          <p:cNvPr id="38056" name="Group 1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250319"/>
              </p:ext>
            </p:extLst>
          </p:nvPr>
        </p:nvGraphicFramePr>
        <p:xfrm>
          <a:off x="1331641" y="908720"/>
          <a:ext cx="7272807" cy="4587874"/>
        </p:xfrm>
        <a:graphic>
          <a:graphicData uri="http://schemas.openxmlformats.org/drawingml/2006/table">
            <a:tbl>
              <a:tblPr>
                <a:effectLst>
                  <a:outerShdw blurRad="758825" dist="1409700" dir="5400000" sx="63000" sy="63000" algn="tl" rotWithShape="0">
                    <a:schemeClr val="accent1">
                      <a:alpha val="21000"/>
                    </a:schemeClr>
                  </a:outerShdw>
                </a:effectLst>
              </a:tblPr>
              <a:tblGrid>
                <a:gridCol w="1152128"/>
                <a:gridCol w="1584175"/>
                <a:gridCol w="1080120"/>
                <a:gridCol w="1224136"/>
                <a:gridCol w="1080120"/>
                <a:gridCol w="1152128"/>
              </a:tblGrid>
              <a:tr h="473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H/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3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He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group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(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1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+1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+2)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APEX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PREX12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CREX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</a:t>
                      </a:r>
                      <a:r>
                        <a:rPr kumimoji="0" lang="en-US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</a:t>
                      </a:r>
                      <a:r>
                        <a:rPr kumimoji="0" lang="en-US" sz="1800" b="0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</a:t>
                      </a:r>
                      <a:endPara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Ar(</a:t>
                      </a:r>
                      <a:r>
                        <a:rPr lang="tr-TR" sz="1800" i="1" kern="1200" dirty="0" err="1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e,e’p</a:t>
                      </a:r>
                      <a:r>
                        <a:rPr lang="tr-TR" sz="18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)</a:t>
                      </a:r>
                      <a:endPara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APEX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PREX12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CREX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</a:t>
                      </a:r>
                      <a:r>
                        <a:rPr kumimoji="0" lang="en-US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</a:t>
                      </a:r>
                      <a:r>
                        <a:rPr kumimoji="0" lang="en-US" sz="1800" b="0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</a:t>
                      </a:r>
                      <a:endPara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Ar(</a:t>
                      </a:r>
                      <a:r>
                        <a:rPr lang="tr-TR" sz="1800" i="1" kern="1200" dirty="0" err="1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e,e’p</a:t>
                      </a:r>
                      <a:r>
                        <a:rPr lang="tr-TR" sz="18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)</a:t>
                      </a:r>
                      <a:endPara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DVCS-II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</a:tr>
              <a:tr h="7635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APEX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PREX12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CREX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</a:t>
                      </a:r>
                      <a:r>
                        <a:rPr kumimoji="0" lang="en-US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</a:t>
                      </a:r>
                      <a:r>
                        <a:rPr kumimoji="0" lang="en-US" sz="1800" b="0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</a:t>
                      </a:r>
                      <a:endPara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Ar(</a:t>
                      </a:r>
                      <a:r>
                        <a:rPr lang="tr-TR" sz="1800" i="1" kern="1200" dirty="0" err="1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e,e’p</a:t>
                      </a:r>
                      <a:r>
                        <a:rPr lang="tr-TR" sz="18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)</a:t>
                      </a:r>
                      <a:endPara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DVCS-II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SBS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run I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7930" name="TextBox 16"/>
          <p:cNvSpPr txBox="1">
            <a:spLocks noChangeArrowheads="1"/>
          </p:cNvSpPr>
          <p:nvPr/>
        </p:nvSpPr>
        <p:spPr bwMode="auto">
          <a:xfrm>
            <a:off x="7740352" y="5661248"/>
            <a:ext cx="180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000090"/>
                </a:solidFill>
                <a:latin typeface="Constantia" pitchFamily="84" charset="0"/>
              </a:rPr>
              <a:t>MOLLER, </a:t>
            </a:r>
            <a:r>
              <a:rPr lang="en-US" sz="1800" b="1" dirty="0" err="1" smtClean="0">
                <a:solidFill>
                  <a:srgbClr val="000090"/>
                </a:solidFill>
                <a:latin typeface="Constantia" pitchFamily="84" charset="0"/>
              </a:rPr>
              <a:t>SoLID</a:t>
            </a:r>
            <a:endParaRPr lang="en-US" sz="2000" b="1" dirty="0">
              <a:solidFill>
                <a:srgbClr val="000090"/>
              </a:solidFill>
              <a:latin typeface="Constantia" pitchFamily="8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484784"/>
            <a:ext cx="1008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000000">
                    <a:lumMod val="75000"/>
                  </a:srgbClr>
                </a:solidFill>
                <a:latin typeface="Constantia"/>
              </a:rPr>
              <a:t> CY 2015</a:t>
            </a:r>
            <a:endParaRPr lang="en-US" sz="1800" dirty="0">
              <a:solidFill>
                <a:srgbClr val="000000">
                  <a:lumMod val="75000"/>
                </a:srgbClr>
              </a:solidFill>
              <a:latin typeface="Constantia"/>
            </a:endParaRPr>
          </a:p>
        </p:txBody>
      </p:sp>
      <p:sp>
        <p:nvSpPr>
          <p:cNvPr id="37932" name="TextBox 18"/>
          <p:cNvSpPr txBox="1">
            <a:spLocks noChangeArrowheads="1"/>
          </p:cNvSpPr>
          <p:nvPr/>
        </p:nvSpPr>
        <p:spPr bwMode="auto">
          <a:xfrm>
            <a:off x="179512" y="4437112"/>
            <a:ext cx="108012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Constantia" pitchFamily="84" charset="0"/>
              </a:rPr>
              <a:t>CY 2017</a:t>
            </a:r>
            <a:endParaRPr lang="en-US" sz="1800" dirty="0">
              <a:solidFill>
                <a:srgbClr val="000000"/>
              </a:solidFill>
              <a:latin typeface="Constantia" pitchFamily="84" charset="0"/>
            </a:endParaRPr>
          </a:p>
        </p:txBody>
      </p:sp>
      <p:sp>
        <p:nvSpPr>
          <p:cNvPr id="37933" name="TextBox 19"/>
          <p:cNvSpPr txBox="1">
            <a:spLocks noChangeArrowheads="1"/>
          </p:cNvSpPr>
          <p:nvPr/>
        </p:nvSpPr>
        <p:spPr bwMode="auto">
          <a:xfrm>
            <a:off x="179512" y="2780928"/>
            <a:ext cx="10801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Constantia" pitchFamily="84" charset="0"/>
              </a:rPr>
              <a:t>CY 2016</a:t>
            </a:r>
            <a:endParaRPr lang="en-US" sz="1800" dirty="0">
              <a:solidFill>
                <a:srgbClr val="000000"/>
              </a:solidFill>
              <a:latin typeface="Constantia" pitchFamily="84" charset="0"/>
            </a:endParaRPr>
          </a:p>
        </p:txBody>
      </p:sp>
      <p:sp>
        <p:nvSpPr>
          <p:cNvPr id="37935" name="TextBox 14"/>
          <p:cNvSpPr txBox="1">
            <a:spLocks noChangeArrowheads="1"/>
          </p:cNvSpPr>
          <p:nvPr/>
        </p:nvSpPr>
        <p:spPr bwMode="auto">
          <a:xfrm>
            <a:off x="166688" y="5550331"/>
            <a:ext cx="75736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Font typeface="Lucida Grande"/>
              <a:buChar char="-"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Experiment lists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in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italics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represent potential schedule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options, in no order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  	</a:t>
            </a:r>
          </a:p>
          <a:p>
            <a:pPr marL="285750" indent="-285750">
              <a:buFont typeface="Lucida Grande"/>
              <a:buChar char="-"/>
            </a:pP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PAC41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High Impact Experiments including SBS </a:t>
            </a:r>
            <a:r>
              <a:rPr lang="en-US" sz="1600" dirty="0" err="1" smtClean="0">
                <a:solidFill>
                  <a:srgbClr val="FF0000"/>
                </a:solidFill>
                <a:latin typeface="Arial"/>
                <a:cs typeface="Arial"/>
              </a:rPr>
              <a:t>G</a:t>
            </a:r>
            <a:r>
              <a:rPr lang="en-US" sz="1600" baseline="-25000" dirty="0" err="1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sz="1600" baseline="30000" dirty="0" err="1" smtClean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endParaRPr lang="en-US" sz="1600" baseline="300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Lucida Grande"/>
              <a:buChar char="-"/>
            </a:pPr>
            <a:r>
              <a:rPr lang="en-US" sz="1600" dirty="0" smtClean="0">
                <a:solidFill>
                  <a:srgbClr val="660066"/>
                </a:solidFill>
                <a:latin typeface="Arial"/>
                <a:cs typeface="Arial"/>
              </a:rPr>
              <a:t>New experiments approved by PAC42</a:t>
            </a:r>
            <a:endParaRPr lang="en-US" sz="1600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8045" name="Line 157"/>
          <p:cNvSpPr>
            <a:spLocks noChangeShapeType="1"/>
          </p:cNvSpPr>
          <p:nvPr/>
        </p:nvSpPr>
        <p:spPr bwMode="auto">
          <a:xfrm>
            <a:off x="8593262" y="6093296"/>
            <a:ext cx="515242" cy="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2267744" y="548680"/>
            <a:ext cx="2088232" cy="1080120"/>
          </a:xfrm>
          <a:prstGeom prst="ellipse">
            <a:avLst/>
          </a:prstGeom>
          <a:noFill/>
          <a:ln w="28575" cap="flat" cmpd="sng" algn="ctr">
            <a:solidFill>
              <a:srgbClr val="99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3888" y="836712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??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0160000">
            <a:off x="2262016" y="1860112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He processing and UIM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164288" y="3573016"/>
            <a:ext cx="1792709" cy="792088"/>
          </a:xfrm>
          <a:prstGeom prst="ellipse">
            <a:avLst/>
          </a:prstGeom>
          <a:noFill/>
          <a:ln w="28575" cap="flat" cmpd="sng" algn="ctr">
            <a:solidFill>
              <a:srgbClr val="99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3635896" y="1484784"/>
            <a:ext cx="79208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19899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172"/>
          <p:cNvSpPr/>
          <p:nvPr/>
        </p:nvSpPr>
        <p:spPr bwMode="auto">
          <a:xfrm>
            <a:off x="7938" y="0"/>
            <a:ext cx="9123362" cy="6426200"/>
          </a:xfrm>
          <a:prstGeom prst="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698" name="Rectangle 131"/>
          <p:cNvSpPr>
            <a:spLocks noChangeArrowheads="1"/>
          </p:cNvSpPr>
          <p:nvPr/>
        </p:nvSpPr>
        <p:spPr bwMode="auto">
          <a:xfrm>
            <a:off x="3684588" y="5729288"/>
            <a:ext cx="1868487" cy="403225"/>
          </a:xfrm>
          <a:prstGeom prst="rect">
            <a:avLst/>
          </a:prstGeom>
          <a:solidFill>
            <a:srgbClr val="4F81BD"/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699" name="Title 1"/>
          <p:cNvSpPr>
            <a:spLocks noGrp="1"/>
          </p:cNvSpPr>
          <p:nvPr>
            <p:ph type="title" idx="4294967295"/>
          </p:nvPr>
        </p:nvSpPr>
        <p:spPr>
          <a:xfrm>
            <a:off x="3133725" y="53975"/>
            <a:ext cx="5562600" cy="808038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Hall A Planning</a:t>
            </a:r>
            <a:endParaRPr lang="en-US" sz="40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9700" name="Straight Connector 133"/>
          <p:cNvCxnSpPr>
            <a:cxnSpLocks noChangeShapeType="1"/>
          </p:cNvCxnSpPr>
          <p:nvPr/>
        </p:nvCxnSpPr>
        <p:spPr bwMode="auto">
          <a:xfrm>
            <a:off x="1863725" y="2479675"/>
            <a:ext cx="190500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1" name="Straight Connector 134"/>
          <p:cNvCxnSpPr>
            <a:cxnSpLocks noChangeShapeType="1"/>
          </p:cNvCxnSpPr>
          <p:nvPr/>
        </p:nvCxnSpPr>
        <p:spPr bwMode="auto">
          <a:xfrm>
            <a:off x="6629400" y="4129088"/>
            <a:ext cx="2473325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2" name="TextBox 44"/>
          <p:cNvSpPr txBox="1">
            <a:spLocks noChangeArrowheads="1"/>
          </p:cNvSpPr>
          <p:nvPr/>
        </p:nvSpPr>
        <p:spPr bwMode="auto">
          <a:xfrm>
            <a:off x="304800" y="1793875"/>
            <a:ext cx="121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C00000"/>
                </a:solidFill>
                <a:cs typeface="Arial" charset="0"/>
              </a:rPr>
              <a:t>16 mo.  Shutdown   </a:t>
            </a:r>
          </a:p>
        </p:txBody>
      </p:sp>
      <p:sp>
        <p:nvSpPr>
          <p:cNvPr id="29703" name="TextBox 46"/>
          <p:cNvSpPr txBox="1">
            <a:spLocks noChangeArrowheads="1"/>
          </p:cNvSpPr>
          <p:nvPr/>
        </p:nvSpPr>
        <p:spPr bwMode="auto">
          <a:xfrm>
            <a:off x="4495800" y="1931988"/>
            <a:ext cx="2613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7030A0"/>
                </a:solidFill>
                <a:cs typeface="Arial" charset="0"/>
              </a:rPr>
              <a:t> Early   Experiments</a:t>
            </a:r>
          </a:p>
        </p:txBody>
      </p:sp>
      <p:sp>
        <p:nvSpPr>
          <p:cNvPr id="29704" name="TextBox 47"/>
          <p:cNvSpPr txBox="1">
            <a:spLocks noChangeArrowheads="1"/>
          </p:cNvSpPr>
          <p:nvPr/>
        </p:nvSpPr>
        <p:spPr bwMode="auto">
          <a:xfrm>
            <a:off x="1758950" y="1808163"/>
            <a:ext cx="1746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5426"/>
                </a:solidFill>
                <a:cs typeface="Arial" charset="0"/>
              </a:rPr>
              <a:t>12 GeV Commissioning</a:t>
            </a:r>
            <a:r>
              <a:rPr lang="en-US" sz="1800">
                <a:solidFill>
                  <a:srgbClr val="00B050"/>
                </a:solidFill>
                <a:cs typeface="Arial" charset="0"/>
              </a:rPr>
              <a:t>  </a:t>
            </a:r>
          </a:p>
        </p:txBody>
      </p:sp>
      <p:sp>
        <p:nvSpPr>
          <p:cNvPr id="29705" name="TextBox 48"/>
          <p:cNvSpPr txBox="1">
            <a:spLocks noChangeArrowheads="1"/>
          </p:cNvSpPr>
          <p:nvPr/>
        </p:nvSpPr>
        <p:spPr bwMode="auto">
          <a:xfrm>
            <a:off x="5562600" y="4692650"/>
            <a:ext cx="167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70C0"/>
                </a:solidFill>
                <a:cs typeface="Arial" charset="0"/>
              </a:rPr>
              <a:t>SuperBigbite</a:t>
            </a:r>
          </a:p>
          <a:p>
            <a:pPr eaLnBrk="1" hangingPunct="1"/>
            <a:r>
              <a:rPr lang="en-US" sz="1800">
                <a:solidFill>
                  <a:srgbClr val="0070C0"/>
                </a:solidFill>
                <a:cs typeface="Arial" charset="0"/>
              </a:rPr>
              <a:t>Spectrometer    </a:t>
            </a:r>
          </a:p>
        </p:txBody>
      </p:sp>
      <p:cxnSp>
        <p:nvCxnSpPr>
          <p:cNvPr id="29706" name="Straight Arrow Connector 139"/>
          <p:cNvCxnSpPr>
            <a:cxnSpLocks noChangeShapeType="1"/>
          </p:cNvCxnSpPr>
          <p:nvPr/>
        </p:nvCxnSpPr>
        <p:spPr bwMode="auto">
          <a:xfrm>
            <a:off x="2182813" y="5195888"/>
            <a:ext cx="0" cy="53340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7" name="TextBox 56"/>
          <p:cNvSpPr txBox="1">
            <a:spLocks noChangeArrowheads="1"/>
          </p:cNvSpPr>
          <p:nvPr/>
        </p:nvSpPr>
        <p:spPr bwMode="auto">
          <a:xfrm>
            <a:off x="998538" y="5008563"/>
            <a:ext cx="24622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  <a:cs typeface="Arial" charset="0"/>
              </a:rPr>
              <a:t>Beam  1</a:t>
            </a:r>
            <a:r>
              <a:rPr lang="en-US" sz="1800" baseline="30000">
                <a:solidFill>
                  <a:srgbClr val="FF0000"/>
                </a:solidFill>
                <a:cs typeface="Arial" charset="0"/>
              </a:rPr>
              <a:t>st</a:t>
            </a:r>
            <a:r>
              <a:rPr lang="en-US" sz="1800">
                <a:solidFill>
                  <a:srgbClr val="FF0000"/>
                </a:solidFill>
                <a:cs typeface="Arial" charset="0"/>
              </a:rPr>
              <a:t>      to  Hall A</a:t>
            </a:r>
          </a:p>
        </p:txBody>
      </p:sp>
      <p:cxnSp>
        <p:nvCxnSpPr>
          <p:cNvPr id="29708" name="Straight Connector 141"/>
          <p:cNvCxnSpPr>
            <a:cxnSpLocks noChangeShapeType="1"/>
          </p:cNvCxnSpPr>
          <p:nvPr/>
        </p:nvCxnSpPr>
        <p:spPr bwMode="auto">
          <a:xfrm>
            <a:off x="4876800" y="2479675"/>
            <a:ext cx="1676400" cy="0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9709" name="Picture 3" descr="arm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96838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Picture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1838" y="4225925"/>
            <a:ext cx="1757362" cy="1447800"/>
          </a:xfrm>
          <a:prstGeom prst="rect">
            <a:avLst/>
          </a:prstGeom>
          <a:noFill/>
          <a:ln>
            <a:noFill/>
          </a:ln>
          <a:effectLst>
            <a:outerShdw blurRad="127000" dist="76199" dir="7860002" algn="ctr" rotWithShape="0">
              <a:srgbClr val="727272">
                <a:alpha val="75000"/>
              </a:srgbClr>
            </a:outerShdw>
          </a:effectLst>
          <a:extLst/>
        </p:spPr>
      </p:pic>
      <p:cxnSp>
        <p:nvCxnSpPr>
          <p:cNvPr id="29711" name="Straight Connector 144"/>
          <p:cNvCxnSpPr>
            <a:cxnSpLocks noChangeShapeType="1"/>
          </p:cNvCxnSpPr>
          <p:nvPr/>
        </p:nvCxnSpPr>
        <p:spPr bwMode="auto">
          <a:xfrm>
            <a:off x="152400" y="2479675"/>
            <a:ext cx="16764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12" name="Straight Connector 145"/>
          <p:cNvCxnSpPr>
            <a:cxnSpLocks noChangeShapeType="1"/>
          </p:cNvCxnSpPr>
          <p:nvPr/>
        </p:nvCxnSpPr>
        <p:spPr bwMode="auto">
          <a:xfrm>
            <a:off x="3810000" y="2479675"/>
            <a:ext cx="1600200" cy="0"/>
          </a:xfrm>
          <a:prstGeom prst="line">
            <a:avLst/>
          </a:prstGeom>
          <a:noFill/>
          <a:ln w="38100">
            <a:solidFill>
              <a:srgbClr val="7030A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3" name="TextBox 8"/>
          <p:cNvSpPr txBox="1">
            <a:spLocks noChangeArrowheads="1"/>
          </p:cNvSpPr>
          <p:nvPr/>
        </p:nvSpPr>
        <p:spPr bwMode="auto">
          <a:xfrm>
            <a:off x="4170363" y="5749925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cs typeface="Arial" charset="0"/>
              </a:rPr>
              <a:t>FY  2015</a:t>
            </a:r>
          </a:p>
        </p:txBody>
      </p:sp>
      <p:sp>
        <p:nvSpPr>
          <p:cNvPr id="29714" name="Rectangle 147"/>
          <p:cNvSpPr>
            <a:spLocks noChangeArrowheads="1"/>
          </p:cNvSpPr>
          <p:nvPr/>
        </p:nvSpPr>
        <p:spPr bwMode="auto">
          <a:xfrm>
            <a:off x="20638" y="5722938"/>
            <a:ext cx="1868487" cy="401637"/>
          </a:xfrm>
          <a:prstGeom prst="rect">
            <a:avLst/>
          </a:prstGeom>
          <a:solidFill>
            <a:srgbClr val="4F81BD"/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715" name="TextBox 8"/>
          <p:cNvSpPr txBox="1">
            <a:spLocks noChangeArrowheads="1"/>
          </p:cNvSpPr>
          <p:nvPr/>
        </p:nvSpPr>
        <p:spPr bwMode="auto">
          <a:xfrm>
            <a:off x="415925" y="5770563"/>
            <a:ext cx="1219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cs typeface="Arial" charset="0"/>
              </a:rPr>
              <a:t>FY  2013</a:t>
            </a:r>
          </a:p>
        </p:txBody>
      </p:sp>
      <p:sp>
        <p:nvSpPr>
          <p:cNvPr id="29716" name="Rectangle 149"/>
          <p:cNvSpPr>
            <a:spLocks noChangeArrowheads="1"/>
          </p:cNvSpPr>
          <p:nvPr/>
        </p:nvSpPr>
        <p:spPr bwMode="auto">
          <a:xfrm>
            <a:off x="7275513" y="5729288"/>
            <a:ext cx="1868487" cy="403225"/>
          </a:xfrm>
          <a:prstGeom prst="rect">
            <a:avLst/>
          </a:prstGeom>
          <a:solidFill>
            <a:srgbClr val="4F81BD"/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717" name="Rectangle 150"/>
          <p:cNvSpPr>
            <a:spLocks noChangeArrowheads="1"/>
          </p:cNvSpPr>
          <p:nvPr/>
        </p:nvSpPr>
        <p:spPr bwMode="auto">
          <a:xfrm>
            <a:off x="1835150" y="5722938"/>
            <a:ext cx="1868488" cy="401637"/>
          </a:xfrm>
          <a:prstGeom prst="rect">
            <a:avLst/>
          </a:prstGeom>
          <a:solidFill>
            <a:srgbClr val="92D050"/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718" name="Rectangle 151"/>
          <p:cNvSpPr>
            <a:spLocks noChangeArrowheads="1"/>
          </p:cNvSpPr>
          <p:nvPr/>
        </p:nvSpPr>
        <p:spPr bwMode="auto">
          <a:xfrm>
            <a:off x="5562600" y="5722938"/>
            <a:ext cx="1868488" cy="401637"/>
          </a:xfrm>
          <a:prstGeom prst="rect">
            <a:avLst/>
          </a:prstGeom>
          <a:solidFill>
            <a:srgbClr val="92D050"/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719" name="TextBox 8"/>
          <p:cNvSpPr txBox="1">
            <a:spLocks noChangeArrowheads="1"/>
          </p:cNvSpPr>
          <p:nvPr/>
        </p:nvSpPr>
        <p:spPr bwMode="auto">
          <a:xfrm>
            <a:off x="5888038" y="5749925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cs typeface="Arial" charset="0"/>
              </a:rPr>
              <a:t>FY  2016</a:t>
            </a:r>
          </a:p>
        </p:txBody>
      </p:sp>
      <p:sp>
        <p:nvSpPr>
          <p:cNvPr id="29720" name="TextBox 9"/>
          <p:cNvSpPr txBox="1">
            <a:spLocks noChangeArrowheads="1"/>
          </p:cNvSpPr>
          <p:nvPr/>
        </p:nvSpPr>
        <p:spPr bwMode="auto">
          <a:xfrm>
            <a:off x="2209800" y="5764213"/>
            <a:ext cx="1219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cs typeface="Arial" charset="0"/>
              </a:rPr>
              <a:t>FY  2014</a:t>
            </a:r>
          </a:p>
        </p:txBody>
      </p:sp>
      <p:sp>
        <p:nvSpPr>
          <p:cNvPr id="29721" name="TextBox 8"/>
          <p:cNvSpPr txBox="1">
            <a:spLocks noChangeArrowheads="1"/>
          </p:cNvSpPr>
          <p:nvPr/>
        </p:nvSpPr>
        <p:spPr bwMode="auto">
          <a:xfrm>
            <a:off x="7696200" y="5743575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cs typeface="Arial" charset="0"/>
              </a:rPr>
              <a:t>FY  2017</a:t>
            </a:r>
          </a:p>
        </p:txBody>
      </p:sp>
      <p:sp>
        <p:nvSpPr>
          <p:cNvPr id="29722" name="TextBox 48"/>
          <p:cNvSpPr txBox="1">
            <a:spLocks noChangeArrowheads="1"/>
          </p:cNvSpPr>
          <p:nvPr/>
        </p:nvSpPr>
        <p:spPr bwMode="auto">
          <a:xfrm>
            <a:off x="6950075" y="3367088"/>
            <a:ext cx="2162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70C0"/>
                </a:solidFill>
                <a:cs typeface="Arial" charset="0"/>
              </a:rPr>
              <a:t>SBS  Experiments   </a:t>
            </a:r>
          </a:p>
        </p:txBody>
      </p:sp>
      <p:sp>
        <p:nvSpPr>
          <p:cNvPr id="29723" name="TextBox 48"/>
          <p:cNvSpPr txBox="1">
            <a:spLocks noChangeArrowheads="1"/>
          </p:cNvSpPr>
          <p:nvPr/>
        </p:nvSpPr>
        <p:spPr bwMode="auto">
          <a:xfrm>
            <a:off x="2514600" y="4135438"/>
            <a:ext cx="1676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70C0"/>
                </a:solidFill>
                <a:cs typeface="Arial" charset="0"/>
              </a:rPr>
              <a:t>SBS Project   </a:t>
            </a:r>
          </a:p>
        </p:txBody>
      </p:sp>
      <p:sp>
        <p:nvSpPr>
          <p:cNvPr id="29724" name="TextBox 47"/>
          <p:cNvSpPr txBox="1">
            <a:spLocks noChangeArrowheads="1"/>
          </p:cNvSpPr>
          <p:nvPr/>
        </p:nvSpPr>
        <p:spPr bwMode="auto">
          <a:xfrm>
            <a:off x="2319338" y="2563813"/>
            <a:ext cx="18716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005426"/>
                </a:solidFill>
                <a:cs typeface="Arial" charset="0"/>
              </a:rPr>
              <a:t>DVCS-I and G</a:t>
            </a:r>
            <a:r>
              <a:rPr lang="en-US" sz="1800" baseline="-25000">
                <a:solidFill>
                  <a:srgbClr val="005426"/>
                </a:solidFill>
                <a:cs typeface="Arial" charset="0"/>
              </a:rPr>
              <a:t>M</a:t>
            </a:r>
            <a:r>
              <a:rPr lang="en-US" sz="1800" baseline="30000">
                <a:solidFill>
                  <a:srgbClr val="005426"/>
                </a:solidFill>
                <a:cs typeface="Arial" charset="0"/>
              </a:rPr>
              <a:t>p</a:t>
            </a:r>
            <a:endParaRPr lang="en-US" sz="1800">
              <a:solidFill>
                <a:srgbClr val="00B050"/>
              </a:solidFill>
              <a:cs typeface="Arial" charset="0"/>
            </a:endParaRPr>
          </a:p>
        </p:txBody>
      </p:sp>
      <p:cxnSp>
        <p:nvCxnSpPr>
          <p:cNvPr id="29725" name="Straight Connector 158"/>
          <p:cNvCxnSpPr>
            <a:cxnSpLocks noChangeShapeType="1"/>
          </p:cNvCxnSpPr>
          <p:nvPr/>
        </p:nvCxnSpPr>
        <p:spPr bwMode="auto">
          <a:xfrm>
            <a:off x="6172200" y="2479675"/>
            <a:ext cx="1600200" cy="0"/>
          </a:xfrm>
          <a:prstGeom prst="line">
            <a:avLst/>
          </a:prstGeom>
          <a:noFill/>
          <a:ln w="38100">
            <a:solidFill>
              <a:srgbClr val="7030A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26" name="TextBox 46"/>
          <p:cNvSpPr txBox="1">
            <a:spLocks noChangeArrowheads="1"/>
          </p:cNvSpPr>
          <p:nvPr/>
        </p:nvSpPr>
        <p:spPr bwMode="auto">
          <a:xfrm>
            <a:off x="4779963" y="2528888"/>
            <a:ext cx="3614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7030A0"/>
                </a:solidFill>
                <a:cs typeface="Arial" charset="0"/>
              </a:rPr>
              <a:t> </a:t>
            </a:r>
            <a:r>
              <a:rPr lang="en-US" sz="2000" b="1" baseline="30000">
                <a:solidFill>
                  <a:srgbClr val="7030A0"/>
                </a:solidFill>
                <a:cs typeface="Arial" charset="0"/>
              </a:rPr>
              <a:t>3</a:t>
            </a:r>
            <a:r>
              <a:rPr lang="en-US" sz="2000" b="1">
                <a:solidFill>
                  <a:srgbClr val="7030A0"/>
                </a:solidFill>
                <a:cs typeface="Arial" charset="0"/>
              </a:rPr>
              <a:t>H/</a:t>
            </a:r>
            <a:r>
              <a:rPr lang="en-US" sz="2000" b="1" baseline="30000">
                <a:solidFill>
                  <a:srgbClr val="7030A0"/>
                </a:solidFill>
                <a:cs typeface="Arial" charset="0"/>
              </a:rPr>
              <a:t>3</a:t>
            </a:r>
            <a:r>
              <a:rPr lang="en-US" sz="2000" b="1">
                <a:solidFill>
                  <a:srgbClr val="7030A0"/>
                </a:solidFill>
                <a:cs typeface="Arial" charset="0"/>
              </a:rPr>
              <a:t>He  APEX/PREX     (A1n)</a:t>
            </a:r>
          </a:p>
        </p:txBody>
      </p:sp>
      <p:sp>
        <p:nvSpPr>
          <p:cNvPr id="29727" name="TextBox 56"/>
          <p:cNvSpPr txBox="1">
            <a:spLocks noChangeArrowheads="1"/>
          </p:cNvSpPr>
          <p:nvPr/>
        </p:nvSpPr>
        <p:spPr bwMode="auto">
          <a:xfrm>
            <a:off x="3657600" y="4800600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  <a:cs typeface="Arial" charset="0"/>
              </a:rPr>
              <a:t>11 GeV</a:t>
            </a:r>
          </a:p>
        </p:txBody>
      </p:sp>
      <p:cxnSp>
        <p:nvCxnSpPr>
          <p:cNvPr id="29728" name="Straight Arrow Connector 161"/>
          <p:cNvCxnSpPr>
            <a:cxnSpLocks noChangeShapeType="1"/>
          </p:cNvCxnSpPr>
          <p:nvPr/>
        </p:nvCxnSpPr>
        <p:spPr bwMode="auto">
          <a:xfrm>
            <a:off x="4191000" y="5195888"/>
            <a:ext cx="0" cy="53340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29" name="TextBox 162"/>
          <p:cNvSpPr txBox="1">
            <a:spLocks noChangeArrowheads="1"/>
          </p:cNvSpPr>
          <p:nvPr/>
        </p:nvSpPr>
        <p:spPr bwMode="auto">
          <a:xfrm>
            <a:off x="3111500" y="2894013"/>
            <a:ext cx="153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EM Form Factor</a:t>
            </a:r>
          </a:p>
        </p:txBody>
      </p:sp>
      <p:sp>
        <p:nvSpPr>
          <p:cNvPr id="29730" name="TextBox 165"/>
          <p:cNvSpPr txBox="1">
            <a:spLocks noChangeArrowheads="1"/>
          </p:cNvSpPr>
          <p:nvPr/>
        </p:nvSpPr>
        <p:spPr bwMode="auto">
          <a:xfrm>
            <a:off x="5799138" y="2868613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Dark photon A</a:t>
            </a:r>
            <a:r>
              <a:rPr lang="ja-JP" altLang="en-US" sz="1400">
                <a:solidFill>
                  <a:srgbClr val="000000"/>
                </a:solidFill>
                <a:cs typeface="Arial" charset="0"/>
              </a:rPr>
              <a:t>’</a:t>
            </a:r>
            <a:r>
              <a:rPr lang="en-US" altLang="ja-JP" sz="1400">
                <a:solidFill>
                  <a:srgbClr val="000000"/>
                </a:solidFill>
                <a:cs typeface="Arial" charset="0"/>
              </a:rPr>
              <a:t>/Neutron skin</a:t>
            </a:r>
          </a:p>
          <a:p>
            <a:pPr eaLnBrk="1" hangingPunct="1"/>
            <a:r>
              <a:rPr lang="en-US" sz="1400">
                <a:solidFill>
                  <a:srgbClr val="FF0000"/>
                </a:solidFill>
                <a:cs typeface="Arial" charset="0"/>
              </a:rPr>
              <a:t>Both require additional small angle septum magnets</a:t>
            </a:r>
          </a:p>
        </p:txBody>
      </p:sp>
      <p:sp>
        <p:nvSpPr>
          <p:cNvPr id="29731" name="TextBox 166"/>
          <p:cNvSpPr txBox="1">
            <a:spLocks noChangeArrowheads="1"/>
          </p:cNvSpPr>
          <p:nvPr/>
        </p:nvSpPr>
        <p:spPr bwMode="auto">
          <a:xfrm>
            <a:off x="7062788" y="3673475"/>
            <a:ext cx="1752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EM  Form  Factors 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at  high  Q</a:t>
            </a:r>
            <a:r>
              <a:rPr lang="en-US" sz="1400" baseline="30000">
                <a:solidFill>
                  <a:srgbClr val="000000"/>
                </a:solidFill>
                <a:cs typeface="Arial" charset="0"/>
              </a:rPr>
              <a:t>2</a:t>
            </a:r>
          </a:p>
        </p:txBody>
      </p:sp>
      <p:sp>
        <p:nvSpPr>
          <p:cNvPr id="29732" name="TextBox 167"/>
          <p:cNvSpPr txBox="1">
            <a:spLocks noChangeArrowheads="1"/>
          </p:cNvSpPr>
          <p:nvPr/>
        </p:nvSpPr>
        <p:spPr bwMode="auto">
          <a:xfrm>
            <a:off x="2932113" y="914400"/>
            <a:ext cx="62071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>
                <a:solidFill>
                  <a:srgbClr val="000000"/>
                </a:solidFill>
                <a:cs typeface="Arial" charset="0"/>
              </a:rPr>
              <a:t>  3 A-rated experiments in first years of running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>
                <a:solidFill>
                  <a:srgbClr val="000000"/>
                </a:solidFill>
                <a:cs typeface="Arial" charset="0"/>
              </a:rPr>
              <a:t>  G</a:t>
            </a:r>
            <a:r>
              <a:rPr lang="en-US" sz="1800" baseline="-25000">
                <a:solidFill>
                  <a:srgbClr val="000000"/>
                </a:solidFill>
                <a:cs typeface="Arial" charset="0"/>
              </a:rPr>
              <a:t>M</a:t>
            </a:r>
            <a:r>
              <a:rPr lang="en-US" sz="1800" baseline="30000">
                <a:solidFill>
                  <a:srgbClr val="000000"/>
                </a:solidFill>
                <a:cs typeface="Arial" charset="0"/>
              </a:rPr>
              <a:t>p</a:t>
            </a:r>
            <a:r>
              <a:rPr lang="en-US" sz="1800">
                <a:solidFill>
                  <a:srgbClr val="000000"/>
                </a:solidFill>
                <a:cs typeface="Arial" charset="0"/>
              </a:rPr>
              <a:t> (HRS-R) and DVCS (HRS-L + calo) run is combined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>
                <a:solidFill>
                  <a:srgbClr val="000000"/>
                </a:solidFill>
                <a:cs typeface="Arial" charset="0"/>
              </a:rPr>
              <a:t>  Some flexibility incorporated</a:t>
            </a:r>
          </a:p>
        </p:txBody>
      </p:sp>
      <p:sp>
        <p:nvSpPr>
          <p:cNvPr id="29733" name="TextBox 168"/>
          <p:cNvSpPr txBox="1">
            <a:spLocks noChangeArrowheads="1"/>
          </p:cNvSpPr>
          <p:nvPr/>
        </p:nvSpPr>
        <p:spPr bwMode="auto">
          <a:xfrm>
            <a:off x="39688" y="3433763"/>
            <a:ext cx="2320925" cy="1643062"/>
          </a:xfrm>
          <a:prstGeom prst="rect">
            <a:avLst/>
          </a:prstGeom>
          <a:solidFill>
            <a:srgbClr val="DBEE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  <a:cs typeface="Arial" charset="0"/>
              </a:rPr>
              <a:t>12 GeV Projects</a:t>
            </a:r>
            <a:r>
              <a:rPr lang="en-US" sz="1800">
                <a:solidFill>
                  <a:srgbClr val="000000"/>
                </a:solidFill>
                <a:cs typeface="Arial" charset="0"/>
              </a:rPr>
              <a:t>:   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1.   Moller polarimeter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  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2.  Compton polarimeter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        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3. Energy measurement upgrade </a:t>
            </a:r>
            <a:endParaRPr lang="en-US" sz="1600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29734" name="Straight Connector 169"/>
          <p:cNvCxnSpPr>
            <a:cxnSpLocks noChangeShapeType="1"/>
          </p:cNvCxnSpPr>
          <p:nvPr/>
        </p:nvCxnSpPr>
        <p:spPr bwMode="auto">
          <a:xfrm>
            <a:off x="2057400" y="4129088"/>
            <a:ext cx="5764213" cy="0"/>
          </a:xfrm>
          <a:prstGeom prst="line">
            <a:avLst/>
          </a:prstGeom>
          <a:noFill/>
          <a:ln w="38100">
            <a:solidFill>
              <a:srgbClr val="0070C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35" name="Straight Connector 170"/>
          <p:cNvCxnSpPr>
            <a:cxnSpLocks noChangeShapeType="1"/>
          </p:cNvCxnSpPr>
          <p:nvPr/>
        </p:nvCxnSpPr>
        <p:spPr bwMode="auto">
          <a:xfrm flipH="1">
            <a:off x="84138" y="4129088"/>
            <a:ext cx="1905000" cy="0"/>
          </a:xfrm>
          <a:prstGeom prst="line">
            <a:avLst/>
          </a:prstGeom>
          <a:noFill/>
          <a:ln w="19050">
            <a:solidFill>
              <a:srgbClr val="8EB4E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36" name="TextBox 171"/>
          <p:cNvSpPr txBox="1">
            <a:spLocks noChangeArrowheads="1"/>
          </p:cNvSpPr>
          <p:nvPr/>
        </p:nvSpPr>
        <p:spPr bwMode="auto">
          <a:xfrm>
            <a:off x="7042150" y="2824163"/>
            <a:ext cx="1984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Neutron spin structure</a:t>
            </a:r>
          </a:p>
          <a:p>
            <a:pPr eaLnBrk="1" hangingPunct="1"/>
            <a:r>
              <a:rPr lang="en-US" sz="1400">
                <a:solidFill>
                  <a:srgbClr val="FF0000"/>
                </a:solidFill>
                <a:cs typeface="Arial" charset="0"/>
              </a:rPr>
              <a:t>Polarized 3He target</a:t>
            </a:r>
          </a:p>
        </p:txBody>
      </p:sp>
      <p:cxnSp>
        <p:nvCxnSpPr>
          <p:cNvPr id="29737" name="Straight Arrow Connector 139"/>
          <p:cNvCxnSpPr>
            <a:cxnSpLocks noChangeShapeType="1"/>
          </p:cNvCxnSpPr>
          <p:nvPr/>
        </p:nvCxnSpPr>
        <p:spPr bwMode="auto">
          <a:xfrm rot="16200000" flipV="1">
            <a:off x="2095500" y="6210300"/>
            <a:ext cx="457200" cy="22860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38" name="TextBox 53"/>
          <p:cNvSpPr txBox="1">
            <a:spLocks noChangeArrowheads="1"/>
          </p:cNvSpPr>
          <p:nvPr/>
        </p:nvSpPr>
        <p:spPr bwMode="auto">
          <a:xfrm>
            <a:off x="2438400" y="6396038"/>
            <a:ext cx="403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</a:rPr>
              <a:t>commissioning beam</a:t>
            </a:r>
          </a:p>
        </p:txBody>
      </p:sp>
      <p:sp>
        <p:nvSpPr>
          <p:cNvPr id="29740" name="TextBox 163"/>
          <p:cNvSpPr txBox="1">
            <a:spLocks noChangeArrowheads="1"/>
          </p:cNvSpPr>
          <p:nvPr/>
        </p:nvSpPr>
        <p:spPr bwMode="auto">
          <a:xfrm>
            <a:off x="2133600" y="2835275"/>
            <a:ext cx="1371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Access to GPDs</a:t>
            </a:r>
          </a:p>
          <a:p>
            <a:pPr eaLnBrk="1" hangingPunct="1"/>
            <a:r>
              <a:rPr lang="en-US" sz="1400">
                <a:solidFill>
                  <a:srgbClr val="FF0000"/>
                </a:solidFill>
                <a:cs typeface="Arial" charset="0"/>
              </a:rPr>
              <a:t>Photon calorimeter to be installed on floor</a:t>
            </a:r>
          </a:p>
        </p:txBody>
      </p:sp>
      <p:sp>
        <p:nvSpPr>
          <p:cNvPr id="29741" name="TextBox 164"/>
          <p:cNvSpPr txBox="1">
            <a:spLocks noChangeArrowheads="1"/>
          </p:cNvSpPr>
          <p:nvPr/>
        </p:nvSpPr>
        <p:spPr bwMode="auto">
          <a:xfrm>
            <a:off x="4591050" y="2868613"/>
            <a:ext cx="1371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d/u at High x</a:t>
            </a:r>
          </a:p>
          <a:p>
            <a:pPr eaLnBrk="1" hangingPunct="1"/>
            <a:r>
              <a:rPr lang="en-US" sz="1400">
                <a:solidFill>
                  <a:srgbClr val="FF0000"/>
                </a:solidFill>
                <a:cs typeface="Arial" charset="0"/>
              </a:rPr>
              <a:t>Requires tritium target, venting system and BigBite spectrometer</a:t>
            </a:r>
          </a:p>
        </p:txBody>
      </p:sp>
    </p:spTree>
    <p:extLst>
      <p:ext uri="{BB962C8B-B14F-4D97-AF65-F5344CB8AC3E}">
        <p14:creationId xmlns:p14="http://schemas.microsoft.com/office/powerpoint/2010/main" val="1630973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536" y="138336"/>
            <a:ext cx="9144000" cy="914400"/>
          </a:xfrm>
        </p:spPr>
        <p:txBody>
          <a:bodyPr/>
          <a:lstStyle/>
          <a:p>
            <a:r>
              <a:rPr lang="en-US" sz="2800" b="0" dirty="0"/>
              <a:t>DVCS / </a:t>
            </a:r>
            <a:r>
              <a:rPr lang="en-US" sz="2800" b="0" dirty="0" err="1"/>
              <a:t>G</a:t>
            </a:r>
            <a:r>
              <a:rPr lang="en-US" sz="2800" b="0" baseline="-25000" dirty="0" err="1"/>
              <a:t>M</a:t>
            </a:r>
            <a:r>
              <a:rPr lang="en-US" sz="2800" b="0" baseline="30000" dirty="0" err="1"/>
              <a:t>p</a:t>
            </a:r>
            <a:r>
              <a:rPr lang="en-US" sz="2800" b="0" baseline="30000" dirty="0"/>
              <a:t> </a:t>
            </a:r>
            <a:r>
              <a:rPr lang="en-US" sz="2800" b="0" dirty="0" smtClean="0"/>
              <a:t>Experiments in the Hall now</a:t>
            </a:r>
            <a:r>
              <a:rPr lang="en-US" sz="2800" b="0" baseline="30000" dirty="0"/>
              <a:t/>
            </a:r>
            <a:br>
              <a:rPr lang="en-US" sz="2800" b="0" baseline="30000" dirty="0"/>
            </a:br>
            <a:endParaRPr lang="en-US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5112568" cy="5178425"/>
          </a:xfrm>
        </p:spPr>
        <p:txBody>
          <a:bodyPr/>
          <a:lstStyle/>
          <a:p>
            <a:pPr>
              <a:buFont typeface="Lucida Grande"/>
              <a:buChar char="-"/>
            </a:pPr>
            <a:r>
              <a:rPr lang="en-US" sz="2000" dirty="0" smtClean="0"/>
              <a:t>Spring/Fall</a:t>
            </a:r>
            <a:r>
              <a:rPr lang="en-US" sz="2000" dirty="0" smtClean="0"/>
              <a:t> 2014, Spring 2015 </a:t>
            </a:r>
          </a:p>
          <a:p>
            <a:pPr>
              <a:buFont typeface="Lucida Grande"/>
              <a:buChar char="-"/>
            </a:pPr>
            <a:r>
              <a:rPr lang="en-US" sz="2000" dirty="0" smtClean="0"/>
              <a:t>5 graduate thesis students, 3 sabbatical faculty, 3 postdocs</a:t>
            </a:r>
            <a:endParaRPr lang="en-US" sz="2000" dirty="0" smtClean="0"/>
          </a:p>
          <a:p>
            <a:pPr>
              <a:buFont typeface="Lucida Grande"/>
              <a:buChar char="-"/>
            </a:pPr>
            <a:r>
              <a:rPr lang="en-US" sz="2000" dirty="0" smtClean="0"/>
              <a:t>Start up again mid February with 5 </a:t>
            </a:r>
            <a:r>
              <a:rPr lang="en-US" sz="2000" dirty="0" smtClean="0"/>
              <a:t>pass, 10+ </a:t>
            </a:r>
            <a:r>
              <a:rPr lang="en-US" sz="2000" dirty="0" err="1" smtClean="0"/>
              <a:t>GeV</a:t>
            </a:r>
            <a:r>
              <a:rPr lang="en-US" sz="2000" dirty="0" smtClean="0"/>
              <a:t> </a:t>
            </a:r>
            <a:r>
              <a:rPr lang="en-US" sz="2000" dirty="0" smtClean="0"/>
              <a:t>beam</a:t>
            </a:r>
          </a:p>
          <a:p>
            <a:pPr>
              <a:buFont typeface="Lucida Grande"/>
              <a:buChar char="-"/>
            </a:pPr>
            <a:r>
              <a:rPr lang="en-US" sz="2000" dirty="0" smtClean="0"/>
              <a:t>Problems with HRS Q1-R (L too?)</a:t>
            </a:r>
          </a:p>
          <a:p>
            <a:pPr>
              <a:buFont typeface="Lucida Grande"/>
              <a:buChar char="-"/>
            </a:pPr>
            <a:r>
              <a:rPr lang="en-US" sz="2000" dirty="0" smtClean="0"/>
              <a:t>Target </a:t>
            </a:r>
            <a:r>
              <a:rPr lang="en-US" sz="2000" dirty="0" smtClean="0"/>
              <a:t>test cell</a:t>
            </a:r>
            <a:endParaRPr lang="en-US" sz="2000" dirty="0"/>
          </a:p>
          <a:p>
            <a:pPr marL="457200" lvl="1" indent="0">
              <a:buNone/>
            </a:pPr>
            <a:endParaRPr lang="en-US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632" y="4027636"/>
            <a:ext cx="3352800" cy="2425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836712"/>
            <a:ext cx="3168352" cy="30521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3501008"/>
            <a:ext cx="4350937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6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794" name="Picture 3" descr="RHRS_electr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6825" y="352426"/>
            <a:ext cx="5475287" cy="758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itle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604448" cy="1152525"/>
          </a:xfrm>
        </p:spPr>
        <p:txBody>
          <a:bodyPr/>
          <a:lstStyle/>
          <a:p>
            <a:pPr algn="l"/>
            <a:r>
              <a:rPr lang="en-US" sz="2400" u="sng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March Checkout Run:</a:t>
            </a:r>
            <a:r>
              <a:rPr lang="en-US" sz="24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Electrons 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in Right HRS spectrometer at 2.0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GeV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/c on carbon target </a:t>
            </a:r>
            <a:r>
              <a:rPr lang="en-US" sz="2400" i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and set beam energy of 6.1 </a:t>
            </a:r>
            <a:r>
              <a:rPr lang="en-US" sz="2400" i="1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GeV</a:t>
            </a:r>
            <a:r>
              <a:rPr lang="en-US" sz="2400" i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!</a:t>
            </a:r>
            <a:br>
              <a:rPr lang="en-US" sz="2400" i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400" i="1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6" name="TextBox 1"/>
          <p:cNvSpPr txBox="1">
            <a:spLocks noChangeArrowheads="1"/>
          </p:cNvSpPr>
          <p:nvPr/>
        </p:nvSpPr>
        <p:spPr bwMode="auto">
          <a:xfrm>
            <a:off x="152400" y="4648200"/>
            <a:ext cx="1752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i="1" smtClean="0">
                <a:solidFill>
                  <a:srgbClr val="660066"/>
                </a:solidFill>
              </a:rPr>
              <a:t>On JLab home page, also made DOE Office of Science “Headlines”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228600" y="152400"/>
            <a:ext cx="8610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ea typeface="+mn-ea"/>
                <a:cs typeface="+mn-cs"/>
              </a:rPr>
              <a:t>HRS </a:t>
            </a:r>
            <a:r>
              <a:rPr lang="en-US" sz="2800" dirty="0" smtClean="0">
                <a:solidFill>
                  <a:prstClr val="black"/>
                </a:solidFill>
                <a:ea typeface="+mn-ea"/>
                <a:cs typeface="+mn-cs"/>
              </a:rPr>
              <a:t>commissioning in the Fall</a:t>
            </a:r>
            <a:endParaRPr lang="en-US" sz="2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051" name="Line 5"/>
          <p:cNvSpPr>
            <a:spLocks noChangeShapeType="1"/>
          </p:cNvSpPr>
          <p:nvPr/>
        </p:nvSpPr>
        <p:spPr bwMode="auto">
          <a:xfrm>
            <a:off x="304800" y="762000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61" name="AutoShape 19" descr="https://mail.google.com/mail/?attid=0.1&amp;disp=emb&amp;view=att&amp;th=1304ad1a3e24c20a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62" name="AutoShape 21" descr="https://mail.google.com/mail/?attid=0.1&amp;disp=emb&amp;view=att&amp;th=1304ad1a3e24c20a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63" name="AutoShape 23" descr="https://mail.google.com/mail/?attid=0.1&amp;disp=emb&amp;view=att&amp;th=1304ad1a3e24c20a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80728"/>
            <a:ext cx="3487620" cy="2380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78" y="3521773"/>
            <a:ext cx="6945841" cy="32916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0984" y="1124744"/>
            <a:ext cx="399291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Detector checkout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completed</a:t>
            </a:r>
            <a:endParaRPr lang="en-US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(efficiency, calibrations…)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0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Optics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calibrations</a:t>
            </a:r>
            <a:endParaRPr lang="en-US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10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DAQ commissioning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(DVCS &amp;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GMp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co-existing DAQs)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250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ea typeface="+mn-ea"/>
                <a:cs typeface="+mn-cs"/>
              </a:rPr>
              <a:t>DVCS: </a:t>
            </a:r>
            <a:r>
              <a:rPr lang="en-US" sz="2800" dirty="0">
                <a:solidFill>
                  <a:prstClr val="black"/>
                </a:solidFill>
                <a:ea typeface="+mn-ea"/>
                <a:cs typeface="+mn-cs"/>
              </a:rPr>
              <a:t>o</a:t>
            </a:r>
            <a:r>
              <a:rPr lang="en-US" sz="2800" dirty="0" smtClean="0">
                <a:solidFill>
                  <a:prstClr val="black"/>
                </a:solidFill>
                <a:ea typeface="+mn-ea"/>
                <a:cs typeface="+mn-cs"/>
              </a:rPr>
              <a:t>nline </a:t>
            </a:r>
            <a:r>
              <a:rPr lang="en-US" sz="2800" dirty="0" smtClean="0">
                <a:solidFill>
                  <a:prstClr val="black"/>
                </a:solidFill>
                <a:ea typeface="+mn-ea"/>
                <a:cs typeface="+mn-cs"/>
              </a:rPr>
              <a:t>results from Fall’14 run</a:t>
            </a:r>
            <a:endParaRPr lang="en-US" sz="2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051" name="Line 5"/>
          <p:cNvSpPr>
            <a:spLocks noChangeShapeType="1"/>
          </p:cNvSpPr>
          <p:nvPr/>
        </p:nvSpPr>
        <p:spPr bwMode="auto">
          <a:xfrm>
            <a:off x="286072" y="761999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61" name="AutoShape 19" descr="https://mail.google.com/mail/?attid=0.1&amp;disp=emb&amp;view=att&amp;th=1304ad1a3e24c20a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62" name="AutoShape 21" descr="https://mail.google.com/mail/?attid=0.1&amp;disp=emb&amp;view=att&amp;th=1304ad1a3e24c20a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63" name="AutoShape 23" descr="https://mail.google.com/mail/?attid=0.1&amp;disp=emb&amp;view=att&amp;th=1304ad1a3e24c20a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" name="Picture 3" descr="C:\Users\munoz\Desktop\snapshot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08720"/>
            <a:ext cx="4577011" cy="278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unoz\Downloads\c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90398"/>
            <a:ext cx="4752528" cy="322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35696" y="2204864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Symbol" panose="05050102010706020507" pitchFamily="18" charset="2"/>
                <a:ea typeface="+mn-ea"/>
                <a:cs typeface="Symap" panose="00000400000000000000" pitchFamily="2" charset="0"/>
              </a:rPr>
              <a:t>p</a:t>
            </a:r>
            <a:r>
              <a:rPr lang="en-US" sz="1800" baseline="30000" dirty="0" smtClean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+mn-cs"/>
              </a:rPr>
              <a:t>0</a:t>
            </a:r>
            <a:r>
              <a:rPr lang="en-US" sz="1800" dirty="0" smtClean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+mn-cs"/>
              </a:rPr>
              <a:t> ’s reconstructed in DVCS calorimeter </a:t>
            </a:r>
            <a:endParaRPr lang="en-US" sz="1800" dirty="0">
              <a:solidFill>
                <a:prstClr val="black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44008" y="4005064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+mn-cs"/>
              </a:rPr>
              <a:t>DVCS events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+mn-cs"/>
              </a:rPr>
              <a:t>(1.5 h of </a:t>
            </a:r>
            <a:r>
              <a:rPr lang="en-US" sz="1800" dirty="0" err="1" smtClean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+mn-cs"/>
              </a:rPr>
              <a:t>beamtime</a:t>
            </a:r>
            <a:r>
              <a:rPr lang="en-US" sz="1800" dirty="0" smtClean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lang="en-US" sz="1800" dirty="0">
              <a:solidFill>
                <a:prstClr val="black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8024" y="1196752"/>
            <a:ext cx="4257786" cy="2031325"/>
          </a:xfrm>
          <a:prstGeom prst="rect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u="sng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Beamline</a:t>
            </a:r>
            <a:r>
              <a:rPr lang="en-US" sz="1800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commissioning: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Moller measurement (88% polarization)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BPM calibration (+ harps operational)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BCM calibration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New raster 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Beam dump </a:t>
            </a:r>
            <a:endParaRPr lang="en-US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79512" y="4328839"/>
            <a:ext cx="4176464" cy="2031325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 smtClean="0">
                <a:solidFill>
                  <a:srgbClr val="00B050"/>
                </a:solidFill>
                <a:latin typeface="Calibri"/>
                <a:ea typeface="+mn-ea"/>
                <a:cs typeface="+mn-cs"/>
              </a:rPr>
              <a:t>DVCS experiment commissioning: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1" u="sng" dirty="0" smtClean="0">
              <a:solidFill>
                <a:srgbClr val="00B050"/>
              </a:solidFill>
              <a:latin typeface="Calibri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Coincidence (e + </a:t>
            </a:r>
            <a:r>
              <a:rPr lang="en-US" sz="1800" dirty="0" smtClean="0">
                <a:solidFill>
                  <a:prstClr val="black"/>
                </a:solidFill>
                <a:latin typeface="Symbol" panose="05050102010706020507" pitchFamily="18" charset="2"/>
                <a:ea typeface="+mn-ea"/>
                <a:cs typeface="+mn-cs"/>
              </a:rPr>
              <a:t>g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 trigger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 GHz sampling electronics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ep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→ </a:t>
            </a:r>
            <a:r>
              <a:rPr lang="en-US" sz="18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ep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calorimeter elastic calibration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ompleted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1</a:t>
            </a:r>
            <a:r>
              <a:rPr lang="en-US" sz="1800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DVCS kinematic setting</a:t>
            </a:r>
          </a:p>
        </p:txBody>
      </p:sp>
    </p:spTree>
    <p:extLst>
      <p:ext uri="{BB962C8B-B14F-4D97-AF65-F5344CB8AC3E}">
        <p14:creationId xmlns:p14="http://schemas.microsoft.com/office/powerpoint/2010/main" val="1138297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228600" y="152400"/>
            <a:ext cx="8610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ea typeface="+mn-ea"/>
                <a:cs typeface="+mn-cs"/>
              </a:rPr>
              <a:t>DVCS/</a:t>
            </a:r>
            <a:r>
              <a:rPr lang="en-US" sz="2800" dirty="0" err="1" smtClean="0">
                <a:solidFill>
                  <a:prstClr val="black"/>
                </a:solidFill>
                <a:ea typeface="+mn-ea"/>
                <a:cs typeface="+mn-cs"/>
              </a:rPr>
              <a:t>G</a:t>
            </a:r>
            <a:r>
              <a:rPr lang="en-US" sz="2800" baseline="-25000" dirty="0" err="1" smtClean="0">
                <a:solidFill>
                  <a:prstClr val="black"/>
                </a:solidFill>
                <a:ea typeface="+mn-ea"/>
                <a:cs typeface="+mn-cs"/>
              </a:rPr>
              <a:t>M</a:t>
            </a:r>
            <a:r>
              <a:rPr lang="en-US" sz="2800" baseline="30000" dirty="0" err="1" smtClean="0">
                <a:solidFill>
                  <a:prstClr val="black"/>
                </a:solidFill>
                <a:ea typeface="+mn-ea"/>
                <a:cs typeface="+mn-cs"/>
              </a:rPr>
              <a:t>p</a:t>
            </a:r>
            <a:r>
              <a:rPr lang="en-US" sz="2800" dirty="0" smtClean="0">
                <a:solidFill>
                  <a:prstClr val="black"/>
                </a:solidFill>
                <a:ea typeface="+mn-ea"/>
                <a:cs typeface="+mn-cs"/>
              </a:rPr>
              <a:t> experiment in Hall A at “11 </a:t>
            </a:r>
            <a:r>
              <a:rPr lang="en-US" sz="2800" dirty="0" err="1" smtClean="0">
                <a:solidFill>
                  <a:prstClr val="black"/>
                </a:solidFill>
                <a:ea typeface="+mn-ea"/>
                <a:cs typeface="+mn-cs"/>
              </a:rPr>
              <a:t>GeV</a:t>
            </a:r>
            <a:r>
              <a:rPr lang="en-US" sz="2800" dirty="0" smtClean="0">
                <a:solidFill>
                  <a:prstClr val="black"/>
                </a:solidFill>
                <a:ea typeface="+mn-ea"/>
                <a:cs typeface="+mn-cs"/>
              </a:rPr>
              <a:t>”</a:t>
            </a:r>
            <a:endParaRPr lang="en-US" sz="2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051" name="Line 5"/>
          <p:cNvSpPr>
            <a:spLocks noChangeShapeType="1"/>
          </p:cNvSpPr>
          <p:nvPr/>
        </p:nvSpPr>
        <p:spPr bwMode="auto">
          <a:xfrm>
            <a:off x="304800" y="762000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61" name="AutoShape 19" descr="https://mail.google.com/mail/?attid=0.1&amp;disp=emb&amp;view=att&amp;th=1304ad1a3e24c20a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62" name="AutoShape 21" descr="https://mail.google.com/mail/?attid=0.1&amp;disp=emb&amp;view=att&amp;th=1304ad1a3e24c20a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63" name="AutoShape 23" descr="https://mail.google.com/mail/?attid=0.1&amp;disp=emb&amp;view=att&amp;th=1304ad1a3e24c20a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9" y="836712"/>
            <a:ext cx="882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Smooth running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after Thanksgiving break with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occasional (« few » hours)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interruptions</a:t>
            </a:r>
            <a:endParaRPr lang="en-US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5085184"/>
            <a:ext cx="801174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On the accelerator side: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800" u="sng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FFB and current lock 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660066"/>
                </a:solidFill>
                <a:latin typeface="Calibri"/>
                <a:ea typeface="+mn-ea"/>
                <a:cs typeface="+mn-cs"/>
              </a:rPr>
              <a:t>Managed to run up to 20 </a:t>
            </a:r>
            <a:r>
              <a:rPr lang="en-US" sz="1800" dirty="0">
                <a:solidFill>
                  <a:srgbClr val="660066"/>
                </a:solidFill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lang="en-US" sz="1800" dirty="0" smtClean="0">
                <a:solidFill>
                  <a:srgbClr val="660066"/>
                </a:solidFill>
                <a:latin typeface="Calibri"/>
                <a:ea typeface="+mn-ea"/>
                <a:cs typeface="+mn-cs"/>
              </a:rPr>
              <a:t>A on the 15cm LH2 </a:t>
            </a:r>
            <a:r>
              <a:rPr lang="en-US" sz="1800" dirty="0" smtClean="0">
                <a:solidFill>
                  <a:srgbClr val="660066"/>
                </a:solidFill>
                <a:latin typeface="Calibri"/>
                <a:ea typeface="+mn-ea"/>
                <a:cs typeface="+mn-cs"/>
              </a:rPr>
              <a:t>target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Significant smaller beam energy than initially expected (7.3 instead of 8.8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GeV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at 4-pass)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660066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1196752"/>
            <a:ext cx="9144000" cy="19388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71600" y="3356992"/>
            <a:ext cx="7488832" cy="175432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Ended Fall run with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good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conditions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Commissioning 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of the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beamline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, HRS and DVCS detectors </a:t>
            </a:r>
            <a:endParaRPr lang="en-US" sz="1800" dirty="0" smtClean="0">
              <a:solidFill>
                <a:prstClr val="black"/>
              </a:solidFill>
              <a:latin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List of lessons learned and repairs ongoing in Hall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Replacing 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Q1-R with old Hall C SOS 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Quad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Still [portion of] ~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80 PAC days of running left: looking forward 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to 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a very productive 2015 Spring run!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!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0622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470" y="4470507"/>
            <a:ext cx="2958026" cy="2270861"/>
          </a:xfrm>
          <a:prstGeom prst="rect">
            <a:avLst/>
          </a:prstGeom>
        </p:spPr>
      </p:pic>
      <p:pic>
        <p:nvPicPr>
          <p:cNvPr id="1026" name="Picture 2" descr="C:\Users\munoz\Desktop\c1.e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" y="986117"/>
            <a:ext cx="6241951" cy="497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228600" y="152400"/>
            <a:ext cx="8610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ea typeface="+mn-ea"/>
                <a:cs typeface="+mn-cs"/>
              </a:rPr>
              <a:t>E12-06-114: DVCS experiment in Hall A at 11 GeV</a:t>
            </a:r>
            <a:endParaRPr lang="en-US" sz="2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051" name="Line 5"/>
          <p:cNvSpPr>
            <a:spLocks noChangeShapeType="1"/>
          </p:cNvSpPr>
          <p:nvPr/>
        </p:nvSpPr>
        <p:spPr bwMode="auto">
          <a:xfrm>
            <a:off x="286072" y="761999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61" name="AutoShape 19" descr="https://mail.google.com/mail/?attid=0.1&amp;disp=emb&amp;view=att&amp;th=1304ad1a3e24c20a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62" name="AutoShape 21" descr="https://mail.google.com/mail/?attid=0.1&amp;disp=emb&amp;view=att&amp;th=1304ad1a3e24c20a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63" name="AutoShape 23" descr="https://mail.google.com/mail/?attid=0.1&amp;disp=emb&amp;view=att&amp;th=1304ad1a3e24c20a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3264" y="6084004"/>
            <a:ext cx="6203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2010F6"/>
                </a:solidFill>
                <a:latin typeface="+mn-lt"/>
                <a:ea typeface="+mn-ea"/>
                <a:cs typeface="+mn-cs"/>
              </a:rPr>
              <a:t>Total = 100 days (88+12 days calibration) approved</a:t>
            </a:r>
            <a:endParaRPr lang="en-US" sz="2000" dirty="0">
              <a:solidFill>
                <a:srgbClr val="2010F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1560" y="908720"/>
            <a:ext cx="573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33CC"/>
                </a:solidFill>
                <a:latin typeface="+mn-lt"/>
                <a:ea typeface="+mn-ea"/>
                <a:cs typeface="+mn-cs"/>
              </a:rPr>
              <a:t>Scaling tests of the DVCS cross section</a:t>
            </a:r>
            <a:endParaRPr lang="en-US" dirty="0">
              <a:solidFill>
                <a:srgbClr val="FF33CC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4128" y="1246694"/>
            <a:ext cx="3332582" cy="286232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High impact experiment for nucleon 3D imaging program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High precision Q</a:t>
            </a:r>
            <a:r>
              <a:rPr lang="en-US" sz="1800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dependence of the DVCS cross section at constant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</a:t>
            </a:r>
            <a:r>
              <a:rPr lang="en-US" sz="1800" baseline="-250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.</a:t>
            </a:r>
            <a:endParaRPr lang="en-US" sz="1800" baseline="-250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CEBAF12 will allow to explore for the first time the high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</a:t>
            </a:r>
            <a:r>
              <a:rPr lang="en-US" sz="1800" baseline="-250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region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99592" y="2930335"/>
            <a:ext cx="5760640" cy="2352239"/>
            <a:chOff x="899592" y="2930335"/>
            <a:chExt cx="5760640" cy="2352239"/>
          </a:xfrm>
        </p:grpSpPr>
        <p:sp>
          <p:nvSpPr>
            <p:cNvPr id="21" name="TextBox 20"/>
            <p:cNvSpPr txBox="1"/>
            <p:nvPr/>
          </p:nvSpPr>
          <p:spPr>
            <a:xfrm>
              <a:off x="3599891" y="3137067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= 6 days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644008" y="4370495"/>
              <a:ext cx="1059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= 20 days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600326" y="4865259"/>
              <a:ext cx="1059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= 62 days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91680" y="3002343"/>
              <a:ext cx="36004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6.6</a:t>
              </a:r>
              <a:endParaRPr lang="en-US" sz="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051720" y="3002343"/>
              <a:ext cx="36004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8.8</a:t>
              </a:r>
              <a:endParaRPr lang="en-US" sz="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267744" y="2999821"/>
              <a:ext cx="5676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11 GeV</a:t>
              </a:r>
              <a:endParaRPr lang="en-US" sz="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63688" y="4325489"/>
              <a:ext cx="36004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6.6</a:t>
              </a:r>
              <a:endParaRPr lang="en-US" sz="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771800" y="4803123"/>
              <a:ext cx="36004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8.8</a:t>
              </a:r>
              <a:endParaRPr lang="en-US" sz="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12232" y="4325489"/>
              <a:ext cx="5676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11 GeV</a:t>
              </a:r>
              <a:endParaRPr lang="en-US" sz="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860304" y="4803123"/>
              <a:ext cx="5676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11 GeV</a:t>
              </a:r>
              <a:endParaRPr lang="en-US" sz="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487402" y="4337564"/>
              <a:ext cx="36004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8.8</a:t>
              </a:r>
              <a:endParaRPr lang="en-US" sz="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691680" y="3432764"/>
              <a:ext cx="36004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123356" y="3424689"/>
              <a:ext cx="36004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267744" y="3424689"/>
              <a:ext cx="576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 days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770186" y="4601649"/>
              <a:ext cx="673385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 days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467397" y="4601649"/>
              <a:ext cx="360040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059832" y="4601649"/>
              <a:ext cx="360040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419872" y="4601649"/>
              <a:ext cx="360040" cy="21544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55776" y="5067130"/>
              <a:ext cx="360040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963626" y="5067130"/>
              <a:ext cx="636265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16 days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688457" y="5067130"/>
              <a:ext cx="360040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13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210116" y="5067130"/>
              <a:ext cx="360040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20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691680" y="2930335"/>
              <a:ext cx="2549470" cy="1886758"/>
              <a:chOff x="1691680" y="2930335"/>
              <a:chExt cx="2549470" cy="1886758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1691680" y="4325489"/>
                <a:ext cx="1728192" cy="491604"/>
              </a:xfrm>
              <a:prstGeom prst="round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2106878" y="2930335"/>
                <a:ext cx="592914" cy="864096"/>
              </a:xfrm>
              <a:prstGeom prst="round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56" name="TextBox 2055"/>
              <p:cNvSpPr txBox="1"/>
              <p:nvPr/>
            </p:nvSpPr>
            <p:spPr>
              <a:xfrm>
                <a:off x="2096652" y="3851756"/>
                <a:ext cx="2144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 smtClean="0">
                    <a:solidFill>
                      <a:srgbClr val="F79646">
                        <a:lumMod val="75000"/>
                      </a:srgbClr>
                    </a:solidFill>
                    <a:latin typeface="Calibri"/>
                    <a:ea typeface="+mn-ea"/>
                    <a:cs typeface="+mn-cs"/>
                  </a:rPr>
                  <a:t>5 weeks in Spring’15</a:t>
                </a:r>
                <a:endParaRPr lang="en-US" sz="1800" b="1" dirty="0">
                  <a:solidFill>
                    <a:srgbClr val="F79646">
                      <a:lumMod val="75000"/>
                    </a:srgbClr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899592" y="2930335"/>
              <a:ext cx="1152128" cy="864096"/>
              <a:chOff x="899592" y="2930335"/>
              <a:chExt cx="1152128" cy="864096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1691680" y="2930335"/>
                <a:ext cx="360040" cy="864096"/>
              </a:xfrm>
              <a:prstGeom prst="ellipse">
                <a:avLst/>
              </a:prstGeom>
              <a:noFill/>
              <a:ln>
                <a:solidFill>
                  <a:srgbClr val="1AA9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57" name="TextBox 2056"/>
              <p:cNvSpPr txBox="1"/>
              <p:nvPr/>
            </p:nvSpPr>
            <p:spPr>
              <a:xfrm>
                <a:off x="899592" y="3107543"/>
                <a:ext cx="8360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 smtClean="0">
                    <a:solidFill>
                      <a:srgbClr val="199E12"/>
                    </a:solidFill>
                    <a:latin typeface="Calibri"/>
                    <a:ea typeface="+mn-ea"/>
                    <a:cs typeface="+mn-cs"/>
                  </a:rPr>
                  <a:t>Fall’14</a:t>
                </a:r>
                <a:endParaRPr lang="en-US" sz="1800" b="1" dirty="0">
                  <a:solidFill>
                    <a:srgbClr val="199E12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735598" y="3085658"/>
              <a:ext cx="3089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2000" dirty="0" smtClean="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x</a:t>
              </a:r>
              <a:endParaRPr lang="fr-FR" sz="2000" dirty="0">
                <a:solidFill>
                  <a:srgbClr val="FF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779683" y="4334559"/>
              <a:ext cx="3089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2000" dirty="0" smtClean="0">
                  <a:solidFill>
                    <a:srgbClr val="2010F6"/>
                  </a:solidFill>
                  <a:latin typeface="Calibri"/>
                  <a:ea typeface="+mn-ea"/>
                  <a:cs typeface="+mn-cs"/>
                </a:rPr>
                <a:t>x</a:t>
              </a:r>
              <a:endParaRPr lang="fr-FR" sz="2000" dirty="0">
                <a:solidFill>
                  <a:srgbClr val="2010F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485716" y="4334559"/>
              <a:ext cx="3089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2000" dirty="0" smtClean="0">
                  <a:solidFill>
                    <a:srgbClr val="2010F6"/>
                  </a:solidFill>
                  <a:latin typeface="Calibri"/>
                  <a:ea typeface="+mn-ea"/>
                  <a:cs typeface="+mn-cs"/>
                </a:rPr>
                <a:t>x</a:t>
              </a:r>
              <a:endParaRPr lang="fr-FR" sz="2000" dirty="0">
                <a:solidFill>
                  <a:srgbClr val="2010F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10370" y="4333079"/>
              <a:ext cx="3089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2000" dirty="0" smtClean="0">
                  <a:solidFill>
                    <a:srgbClr val="2010F6"/>
                  </a:solidFill>
                  <a:latin typeface="Calibri"/>
                  <a:ea typeface="+mn-ea"/>
                  <a:cs typeface="+mn-cs"/>
                </a:rPr>
                <a:t>x</a:t>
              </a:r>
              <a:endParaRPr lang="fr-FR" sz="2000" dirty="0">
                <a:solidFill>
                  <a:srgbClr val="2010F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486165" y="4336464"/>
              <a:ext cx="3089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2000" dirty="0" smtClean="0">
                  <a:solidFill>
                    <a:srgbClr val="2010F6"/>
                  </a:solidFill>
                  <a:latin typeface="Calibri"/>
                  <a:ea typeface="+mn-ea"/>
                  <a:cs typeface="+mn-cs"/>
                </a:rPr>
                <a:t>x</a:t>
              </a:r>
              <a:endParaRPr lang="fr-FR" sz="2000" dirty="0">
                <a:solidFill>
                  <a:srgbClr val="2010F6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610246" y="4787147"/>
              <a:ext cx="2321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2000" dirty="0" smtClean="0">
                  <a:solidFill>
                    <a:srgbClr val="199E12"/>
                  </a:solidFill>
                  <a:latin typeface="Calibri"/>
                  <a:ea typeface="+mn-ea"/>
                  <a:cs typeface="+mn-cs"/>
                </a:rPr>
                <a:t>x</a:t>
              </a:r>
              <a:endParaRPr lang="fr-FR" sz="2000" dirty="0">
                <a:solidFill>
                  <a:srgbClr val="199E12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985303" y="4786613"/>
              <a:ext cx="2321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2000" dirty="0" smtClean="0">
                  <a:solidFill>
                    <a:srgbClr val="199E12"/>
                  </a:solidFill>
                  <a:latin typeface="Calibri"/>
                  <a:ea typeface="+mn-ea"/>
                  <a:cs typeface="+mn-cs"/>
                </a:rPr>
                <a:t>x</a:t>
              </a:r>
              <a:endParaRPr lang="fr-FR" sz="2000" dirty="0">
                <a:solidFill>
                  <a:srgbClr val="199E12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690966" y="4786495"/>
              <a:ext cx="2553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2000" dirty="0" smtClean="0">
                  <a:solidFill>
                    <a:srgbClr val="199E12"/>
                  </a:solidFill>
                  <a:latin typeface="Calibri"/>
                  <a:ea typeface="+mn-ea"/>
                  <a:cs typeface="+mn-cs"/>
                </a:rPr>
                <a:t>x</a:t>
              </a:r>
              <a:endParaRPr lang="fr-FR" sz="2000" dirty="0">
                <a:solidFill>
                  <a:srgbClr val="199E12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233297" y="4787627"/>
              <a:ext cx="2553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2000" dirty="0" smtClean="0">
                  <a:solidFill>
                    <a:srgbClr val="199E12"/>
                  </a:solidFill>
                  <a:latin typeface="Calibri"/>
                  <a:ea typeface="+mn-ea"/>
                  <a:cs typeface="+mn-cs"/>
                </a:rPr>
                <a:t>x</a:t>
              </a:r>
              <a:endParaRPr lang="fr-FR" sz="2000" dirty="0">
                <a:solidFill>
                  <a:srgbClr val="199E12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150059" y="3086040"/>
              <a:ext cx="3089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2000" dirty="0" smtClean="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x</a:t>
              </a:r>
              <a:endParaRPr lang="fr-FR" sz="2000" dirty="0">
                <a:solidFill>
                  <a:srgbClr val="FF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381280" y="3083753"/>
              <a:ext cx="3089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2000" dirty="0" smtClean="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x</a:t>
              </a:r>
              <a:endParaRPr lang="fr-FR" sz="2000" dirty="0">
                <a:solidFill>
                  <a:srgbClr val="FF0000"/>
                </a:solidFill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1693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1475656" y="116632"/>
            <a:ext cx="53198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latin typeface="Arial"/>
                <a:cs typeface="Arial"/>
              </a:rPr>
              <a:t>Tritium Experiment Preparations</a:t>
            </a:r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1843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2" y="342900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1" descr="C:\Documents and Settings\b22803\Desktop\target cell_ph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2" y="811765"/>
            <a:ext cx="4476750" cy="261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980728"/>
            <a:ext cx="41764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Two new experiments approved by PAC </a:t>
            </a:r>
            <a:r>
              <a:rPr lang="en-US" sz="2000" dirty="0" smtClean="0"/>
              <a:t>42, now 4 total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Preparing for (target) </a:t>
            </a:r>
            <a:r>
              <a:rPr lang="en-US" sz="2000" dirty="0" smtClean="0"/>
              <a:t>safety/design </a:t>
            </a:r>
            <a:r>
              <a:rPr lang="en-US" sz="2000" dirty="0" smtClean="0"/>
              <a:t>review </a:t>
            </a:r>
            <a:r>
              <a:rPr lang="en-US" sz="2000" dirty="0" smtClean="0"/>
              <a:t>~April 2015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BigBite</a:t>
            </a:r>
            <a:r>
              <a:rPr lang="en-US" sz="2000" dirty="0" smtClean="0"/>
              <a:t> under (re-)construction in test lab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Active </a:t>
            </a:r>
            <a:r>
              <a:rPr lang="en-US" sz="2000" dirty="0" smtClean="0"/>
              <a:t>collaboration, 5+ students on site</a:t>
            </a:r>
            <a:endParaRPr lang="en-US" sz="2000" dirty="0" smtClean="0"/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Design for modified Cerenkov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Plan to add SBS GEM plane</a:t>
            </a:r>
            <a:endParaRPr lang="en-US" sz="2000" dirty="0"/>
          </a:p>
          <a:p>
            <a:pPr lvl="1"/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89759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79857</TotalTime>
  <Words>1381</Words>
  <Application>Microsoft Macintosh PowerPoint</Application>
  <PresentationFormat>On-screen Show (4:3)</PresentationFormat>
  <Paragraphs>292</Paragraphs>
  <Slides>19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3_JLab_PowerPoint1</vt:lpstr>
      <vt:lpstr>Office Theme</vt:lpstr>
      <vt:lpstr>1_Office Theme</vt:lpstr>
      <vt:lpstr>Blank Presentation</vt:lpstr>
      <vt:lpstr>PowerPoint Presentation</vt:lpstr>
      <vt:lpstr>Hall A Planning</vt:lpstr>
      <vt:lpstr>DVCS / GMp Experiments in the Hall now </vt:lpstr>
      <vt:lpstr>March Checkout Run: Electrons in Right HRS spectrometer at 2.0 GeV/c on carbon target and set beam energy of 6.1 GeV!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Beyond 3H</vt:lpstr>
      <vt:lpstr>SBS Construction</vt:lpstr>
      <vt:lpstr>PowerPoint Presentation</vt:lpstr>
      <vt:lpstr>PowerPoint Presentation</vt:lpstr>
      <vt:lpstr>MOLLER</vt:lpstr>
      <vt:lpstr>SoLID</vt:lpstr>
      <vt:lpstr>PowerPoint Presentation</vt:lpstr>
      <vt:lpstr>PowerPoint Presentation</vt:lpstr>
      <vt:lpstr>Hall A Projected Experiment Schedule, updated 12/2014 - available on Hall A wiki </vt:lpstr>
      <vt:lpstr>Hall A Projected Experiment Schedule, updated 12/2014 - available on Hall A wiki </vt:lpstr>
    </vt:vector>
  </TitlesOfParts>
  <Company>Sony Electronics,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bmck</dc:creator>
  <cp:lastModifiedBy>Governmental Relations</cp:lastModifiedBy>
  <cp:revision>477</cp:revision>
  <cp:lastPrinted>2014-07-07T11:08:11Z</cp:lastPrinted>
  <dcterms:created xsi:type="dcterms:W3CDTF">2010-06-22T16:39:58Z</dcterms:created>
  <dcterms:modified xsi:type="dcterms:W3CDTF">2015-01-12T22:20:49Z</dcterms:modified>
</cp:coreProperties>
</file>