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5"/>
  </p:notesMasterIdLst>
  <p:sldIdLst>
    <p:sldId id="258" r:id="rId3"/>
    <p:sldId id="345" r:id="rId4"/>
    <p:sldId id="377" r:id="rId5"/>
    <p:sldId id="378" r:id="rId6"/>
    <p:sldId id="379" r:id="rId7"/>
    <p:sldId id="380" r:id="rId8"/>
    <p:sldId id="407" r:id="rId9"/>
    <p:sldId id="408" r:id="rId10"/>
    <p:sldId id="412" r:id="rId11"/>
    <p:sldId id="390" r:id="rId12"/>
    <p:sldId id="402" r:id="rId13"/>
    <p:sldId id="403" r:id="rId14"/>
    <p:sldId id="381" r:id="rId15"/>
    <p:sldId id="361" r:id="rId16"/>
    <p:sldId id="409" r:id="rId17"/>
    <p:sldId id="410" r:id="rId18"/>
    <p:sldId id="411" r:id="rId19"/>
    <p:sldId id="382" r:id="rId20"/>
    <p:sldId id="373" r:id="rId21"/>
    <p:sldId id="387" r:id="rId22"/>
    <p:sldId id="388" r:id="rId23"/>
    <p:sldId id="352"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3278B"/>
    <a:srgbClr val="DDD2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55" autoAdjust="0"/>
    <p:restoredTop sz="94660"/>
  </p:normalViewPr>
  <p:slideViewPr>
    <p:cSldViewPr snapToGrid="0" snapToObjects="1" showGuides="1">
      <p:cViewPr>
        <p:scale>
          <a:sx n="70" d="100"/>
          <a:sy n="70" d="100"/>
        </p:scale>
        <p:origin x="-2130" y="-81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4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E1124A-8259-2F43-AA9E-1AB80762BA4E}" type="datetimeFigureOut">
              <a:rPr lang="en-US" smtClean="0"/>
              <a:pPr/>
              <a:t>1/12/2015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653114-0D40-384A-9E11-76EB88F8D7B8}" type="slidenum">
              <a:rPr lang="en-US" smtClean="0"/>
              <a:pPr/>
              <a:t>‹#›</a:t>
            </a:fld>
            <a:endParaRPr lang="en-US"/>
          </a:p>
        </p:txBody>
      </p:sp>
    </p:spTree>
    <p:extLst>
      <p:ext uri="{BB962C8B-B14F-4D97-AF65-F5344CB8AC3E}">
        <p14:creationId xmlns:p14="http://schemas.microsoft.com/office/powerpoint/2010/main" val="29996430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latin typeface="Arial" panose="020B0604020202020204" pitchFamily="34" charset="0"/>
                <a:cs typeface="Arial" panose="020B0604020202020204" pitchFamily="34" charset="0"/>
              </a:defRPr>
            </a:lvl1pPr>
          </a:lstStyle>
          <a:p>
            <a:endParaRPr lang="en-US" dirty="0"/>
          </a:p>
        </p:txBody>
      </p:sp>
      <p:sp>
        <p:nvSpPr>
          <p:cNvPr id="3" name="Content Placeholder 2"/>
          <p:cNvSpPr>
            <a:spLocks noGrp="1"/>
          </p:cNvSpPr>
          <p:nvPr>
            <p:ph idx="1"/>
          </p:nvPr>
        </p:nvSpPr>
        <p:spPr>
          <a:xfrm>
            <a:off x="457200" y="1290918"/>
            <a:ext cx="8229600" cy="4835245"/>
          </a:xfrm>
        </p:spPr>
        <p:txBody>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4"/>
          <p:cNvSpPr txBox="1">
            <a:spLocks/>
          </p:cNvSpPr>
          <p:nvPr userDrawn="1"/>
        </p:nvSpPr>
        <p:spPr>
          <a:xfrm>
            <a:off x="3505200" y="6561248"/>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10" name="Rectangle 9"/>
          <p:cNvSpPr/>
          <p:nvPr userDrawn="1"/>
        </p:nvSpPr>
        <p:spPr bwMode="auto">
          <a:xfrm>
            <a:off x="-9526" y="799498"/>
            <a:ext cx="9153525"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buClr>
                <a:srgbClr val="C00000"/>
              </a:buClr>
            </a:pPr>
            <a:endParaRPr lang="en-US" sz="2400" dirty="0" smtClean="0">
              <a:solidFill>
                <a:srgbClr val="002060"/>
              </a:solidFill>
            </a:endParaRPr>
          </a:p>
          <a:p>
            <a:pPr defTabSz="914400" eaLnBrk="0" fontAlgn="base" hangingPunct="0">
              <a:spcBef>
                <a:spcPct val="0"/>
              </a:spcBef>
              <a:spcAft>
                <a:spcPct val="0"/>
              </a:spcAft>
              <a:buClr>
                <a:srgbClr val="C00000"/>
              </a:buClr>
              <a:buFont typeface="Arial" pitchFamily="34" charset="0"/>
              <a:buNone/>
            </a:pPr>
            <a:endParaRPr lang="en-US" sz="2800" dirty="0" smtClean="0">
              <a:solidFill>
                <a:srgbClr val="002060"/>
              </a:solidFill>
              <a:latin typeface="Arial" pitchFamily="34" charset="0"/>
              <a:cs typeface="Arial" pitchFamily="34" charset="0"/>
            </a:endParaRPr>
          </a:p>
        </p:txBody>
      </p:sp>
      <p:sp>
        <p:nvSpPr>
          <p:cNvPr id="11" name="Rectangle 10"/>
          <p:cNvSpPr/>
          <p:nvPr userDrawn="1"/>
        </p:nvSpPr>
        <p:spPr bwMode="auto">
          <a:xfrm>
            <a:off x="-9526" y="-98474"/>
            <a:ext cx="9153526" cy="817447"/>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endParaRPr lang="en-US" sz="4000" b="1" dirty="0" smtClean="0">
              <a:solidFill>
                <a:srgbClr val="C00000"/>
              </a:solidFill>
              <a:latin typeface="Arial" pitchFamily="34" charset="0"/>
              <a:cs typeface="Arial" pitchFamily="34" charset="0"/>
            </a:endParaRPr>
          </a:p>
        </p:txBody>
      </p:sp>
      <p:sp>
        <p:nvSpPr>
          <p:cNvPr id="12" name="TextBox 11"/>
          <p:cNvSpPr txBox="1"/>
          <p:nvPr userDrawn="1"/>
        </p:nvSpPr>
        <p:spPr>
          <a:xfrm>
            <a:off x="2505981" y="6537624"/>
            <a:ext cx="780983" cy="246221"/>
          </a:xfrm>
          <a:prstGeom prst="rect">
            <a:avLst/>
          </a:prstGeom>
          <a:noFill/>
        </p:spPr>
        <p:txBody>
          <a:bodyPr wrap="none" rtlCol="0">
            <a:spAutoFit/>
          </a:bodyPr>
          <a:lstStyle/>
          <a:p>
            <a:r>
              <a:rPr lang="en-US" sz="1000" baseline="0" dirty="0" err="1" smtClean="0">
                <a:solidFill>
                  <a:schemeClr val="bg1"/>
                </a:solidFill>
                <a:latin typeface="Arial" panose="020B0604020202020204" pitchFamily="34" charset="0"/>
                <a:cs typeface="Arial" panose="020B0604020202020204" pitchFamily="34" charset="0"/>
              </a:rPr>
              <a:t>McKeown</a:t>
            </a:r>
            <a:r>
              <a:rPr lang="en-US" sz="1000" baseline="0" dirty="0" smtClean="0">
                <a:solidFill>
                  <a:schemeClr val="bg1"/>
                </a:solidFill>
                <a:latin typeface="Arial" panose="020B0604020202020204" pitchFamily="34" charset="0"/>
                <a:cs typeface="Arial" panose="020B0604020202020204" pitchFamily="34" charset="0"/>
              </a:rPr>
              <a:t> </a:t>
            </a:r>
            <a:endParaRPr lang="en-US" sz="1000" dirty="0">
              <a:solidFill>
                <a:schemeClr val="bg1"/>
              </a:solidFill>
              <a:latin typeface="Arial" panose="020B0604020202020204" pitchFamily="34" charset="0"/>
              <a:cs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Slide Number Placeholder 5"/>
          <p:cNvSpPr txBox="1">
            <a:spLocks/>
          </p:cNvSpPr>
          <p:nvPr userDrawn="1"/>
        </p:nvSpPr>
        <p:spPr>
          <a:xfrm>
            <a:off x="3505200" y="6645425"/>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0" name="Slide Number Placeholder 4"/>
          <p:cNvSpPr txBox="1">
            <a:spLocks/>
          </p:cNvSpPr>
          <p:nvPr userDrawn="1"/>
        </p:nvSpPr>
        <p:spPr>
          <a:xfrm>
            <a:off x="3505200" y="6561248"/>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9" name="Rectangle 8"/>
          <p:cNvSpPr/>
          <p:nvPr userDrawn="1"/>
        </p:nvSpPr>
        <p:spPr bwMode="auto">
          <a:xfrm>
            <a:off x="-9526" y="804041"/>
            <a:ext cx="9153525"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buClr>
                <a:srgbClr val="C00000"/>
              </a:buClr>
            </a:pPr>
            <a:endParaRPr lang="en-US" sz="2400" dirty="0" smtClean="0">
              <a:solidFill>
                <a:srgbClr val="002060"/>
              </a:solidFill>
            </a:endParaRPr>
          </a:p>
          <a:p>
            <a:pPr defTabSz="914400" eaLnBrk="0" fontAlgn="base" hangingPunct="0">
              <a:spcBef>
                <a:spcPct val="0"/>
              </a:spcBef>
              <a:spcAft>
                <a:spcPct val="0"/>
              </a:spcAft>
              <a:buClr>
                <a:srgbClr val="C00000"/>
              </a:buClr>
              <a:buFont typeface="Arial" pitchFamily="34" charset="0"/>
              <a:buNone/>
            </a:pPr>
            <a:endParaRPr lang="en-US" sz="2800" dirty="0" smtClean="0">
              <a:solidFill>
                <a:srgbClr val="002060"/>
              </a:solidFill>
              <a:latin typeface="Arial" pitchFamily="34" charset="0"/>
              <a:cs typeface="Arial" pitchFamily="34" charset="0"/>
            </a:endParaRPr>
          </a:p>
        </p:txBody>
      </p:sp>
      <p:sp>
        <p:nvSpPr>
          <p:cNvPr id="12" name="Rectangle 11"/>
          <p:cNvSpPr/>
          <p:nvPr userDrawn="1"/>
        </p:nvSpPr>
        <p:spPr bwMode="auto">
          <a:xfrm>
            <a:off x="-9526" y="0"/>
            <a:ext cx="9153525"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endParaRPr lang="en-US" sz="4000" b="1" dirty="0" smtClean="0">
              <a:solidFill>
                <a:srgbClr val="C00000"/>
              </a:solidFill>
              <a:latin typeface="Arial" pitchFamily="34" charset="0"/>
              <a:cs typeface="Arial" pitchFamily="34" charset="0"/>
            </a:endParaRPr>
          </a:p>
        </p:txBody>
      </p:sp>
      <p:sp>
        <p:nvSpPr>
          <p:cNvPr id="13" name="TextBox 12"/>
          <p:cNvSpPr txBox="1"/>
          <p:nvPr userDrawn="1"/>
        </p:nvSpPr>
        <p:spPr>
          <a:xfrm>
            <a:off x="2505981" y="6537624"/>
            <a:ext cx="780983" cy="246221"/>
          </a:xfrm>
          <a:prstGeom prst="rect">
            <a:avLst/>
          </a:prstGeom>
          <a:noFill/>
        </p:spPr>
        <p:txBody>
          <a:bodyPr wrap="none" rtlCol="0">
            <a:spAutoFit/>
          </a:bodyPr>
          <a:lstStyle/>
          <a:p>
            <a:r>
              <a:rPr lang="en-US" sz="1000" baseline="0" dirty="0" err="1" smtClean="0">
                <a:solidFill>
                  <a:schemeClr val="bg1"/>
                </a:solidFill>
                <a:latin typeface="Arial" panose="020B0604020202020204" pitchFamily="34" charset="0"/>
                <a:cs typeface="Arial" panose="020B0604020202020204" pitchFamily="34" charset="0"/>
              </a:rPr>
              <a:t>McKeown</a:t>
            </a:r>
            <a:r>
              <a:rPr lang="en-US" sz="1000" baseline="0" dirty="0" smtClean="0">
                <a:solidFill>
                  <a:schemeClr val="bg1"/>
                </a:solidFill>
                <a:latin typeface="Arial" panose="020B0604020202020204" pitchFamily="34" charset="0"/>
                <a:cs typeface="Arial" panose="020B0604020202020204" pitchFamily="34" charset="0"/>
              </a:rPr>
              <a:t> </a:t>
            </a:r>
            <a:endParaRPr lang="en-US" sz="1000" dirty="0">
              <a:solidFill>
                <a:schemeClr val="bg1"/>
              </a:solidFill>
              <a:latin typeface="Arial" panose="020B0604020202020204" pitchFamily="34" charset="0"/>
              <a:cs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6" name="Slide Number Placeholder 4"/>
          <p:cNvSpPr txBox="1">
            <a:spLocks/>
          </p:cNvSpPr>
          <p:nvPr userDrawn="1"/>
        </p:nvSpPr>
        <p:spPr>
          <a:xfrm>
            <a:off x="3505200" y="6561248"/>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8" name="Rectangle 7"/>
          <p:cNvSpPr/>
          <p:nvPr userDrawn="1"/>
        </p:nvSpPr>
        <p:spPr bwMode="auto">
          <a:xfrm>
            <a:off x="-9526" y="804041"/>
            <a:ext cx="9153525"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buClr>
                <a:srgbClr val="C00000"/>
              </a:buClr>
            </a:pPr>
            <a:endParaRPr lang="en-US" sz="2400" dirty="0" smtClean="0">
              <a:solidFill>
                <a:srgbClr val="002060"/>
              </a:solidFill>
            </a:endParaRPr>
          </a:p>
          <a:p>
            <a:pPr defTabSz="914400" eaLnBrk="0" fontAlgn="base" hangingPunct="0">
              <a:spcBef>
                <a:spcPct val="0"/>
              </a:spcBef>
              <a:spcAft>
                <a:spcPct val="0"/>
              </a:spcAft>
              <a:buClr>
                <a:srgbClr val="C00000"/>
              </a:buClr>
              <a:buFont typeface="Arial" pitchFamily="34" charset="0"/>
              <a:buNone/>
            </a:pPr>
            <a:endParaRPr lang="en-US" sz="2800" dirty="0" smtClean="0">
              <a:solidFill>
                <a:srgbClr val="002060"/>
              </a:solidFill>
              <a:latin typeface="Arial" pitchFamily="34" charset="0"/>
              <a:cs typeface="Arial" pitchFamily="34" charset="0"/>
            </a:endParaRPr>
          </a:p>
        </p:txBody>
      </p:sp>
      <p:sp>
        <p:nvSpPr>
          <p:cNvPr id="9" name="Rectangle 8"/>
          <p:cNvSpPr/>
          <p:nvPr userDrawn="1"/>
        </p:nvSpPr>
        <p:spPr bwMode="auto">
          <a:xfrm>
            <a:off x="-9526" y="0"/>
            <a:ext cx="9153525"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endParaRPr lang="en-US" sz="4000" b="1" dirty="0" smtClean="0">
              <a:solidFill>
                <a:srgbClr val="C00000"/>
              </a:solidFill>
              <a:latin typeface="Arial" pitchFamily="34" charset="0"/>
              <a:cs typeface="Arial" pitchFamily="34" charset="0"/>
            </a:endParaRPr>
          </a:p>
        </p:txBody>
      </p:sp>
      <p:sp>
        <p:nvSpPr>
          <p:cNvPr id="10" name="TextBox 9"/>
          <p:cNvSpPr txBox="1"/>
          <p:nvPr userDrawn="1"/>
        </p:nvSpPr>
        <p:spPr>
          <a:xfrm>
            <a:off x="2505981" y="6537624"/>
            <a:ext cx="780983" cy="246221"/>
          </a:xfrm>
          <a:prstGeom prst="rect">
            <a:avLst/>
          </a:prstGeom>
          <a:noFill/>
        </p:spPr>
        <p:txBody>
          <a:bodyPr wrap="none" rtlCol="0">
            <a:spAutoFit/>
          </a:bodyPr>
          <a:lstStyle/>
          <a:p>
            <a:r>
              <a:rPr lang="en-US" sz="1000" baseline="0" dirty="0" err="1" smtClean="0">
                <a:solidFill>
                  <a:schemeClr val="bg1"/>
                </a:solidFill>
                <a:latin typeface="Arial" panose="020B0604020202020204" pitchFamily="34" charset="0"/>
                <a:cs typeface="Arial" panose="020B0604020202020204" pitchFamily="34" charset="0"/>
              </a:rPr>
              <a:t>McKeown</a:t>
            </a:r>
            <a:r>
              <a:rPr lang="en-US" sz="1000" baseline="0" dirty="0" smtClean="0">
                <a:solidFill>
                  <a:schemeClr val="bg1"/>
                </a:solidFill>
                <a:latin typeface="Arial" panose="020B0604020202020204" pitchFamily="34" charset="0"/>
                <a:cs typeface="Arial" panose="020B0604020202020204" pitchFamily="34" charset="0"/>
              </a:rPr>
              <a:t> </a:t>
            </a:r>
            <a:endParaRPr lang="en-US" sz="1000" dirty="0">
              <a:solidFill>
                <a:schemeClr val="bg1"/>
              </a:solidFill>
              <a:latin typeface="Arial" panose="020B0604020202020204" pitchFamily="34" charset="0"/>
              <a:cs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5" name="Slide Number Placeholder 4"/>
          <p:cNvSpPr txBox="1">
            <a:spLocks/>
          </p:cNvSpPr>
          <p:nvPr userDrawn="1"/>
        </p:nvSpPr>
        <p:spPr>
          <a:xfrm>
            <a:off x="3505200" y="6561248"/>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8" name="Rectangle 7"/>
          <p:cNvSpPr/>
          <p:nvPr userDrawn="1"/>
        </p:nvSpPr>
        <p:spPr bwMode="auto">
          <a:xfrm>
            <a:off x="-9526" y="804041"/>
            <a:ext cx="9153525"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buClr>
                <a:srgbClr val="C00000"/>
              </a:buClr>
            </a:pPr>
            <a:endParaRPr lang="en-US" sz="2400" dirty="0" smtClean="0">
              <a:solidFill>
                <a:srgbClr val="002060"/>
              </a:solidFill>
            </a:endParaRPr>
          </a:p>
          <a:p>
            <a:pPr defTabSz="914400" eaLnBrk="0" fontAlgn="base" hangingPunct="0">
              <a:spcBef>
                <a:spcPct val="0"/>
              </a:spcBef>
              <a:spcAft>
                <a:spcPct val="0"/>
              </a:spcAft>
              <a:buClr>
                <a:srgbClr val="C00000"/>
              </a:buClr>
              <a:buFont typeface="Arial" pitchFamily="34" charset="0"/>
              <a:buNone/>
            </a:pPr>
            <a:endParaRPr lang="en-US" sz="2800" dirty="0" smtClean="0">
              <a:solidFill>
                <a:srgbClr val="002060"/>
              </a:solidFill>
              <a:latin typeface="Arial" pitchFamily="34" charset="0"/>
              <a:cs typeface="Arial" pitchFamily="34" charset="0"/>
            </a:endParaRPr>
          </a:p>
        </p:txBody>
      </p:sp>
      <p:sp>
        <p:nvSpPr>
          <p:cNvPr id="9" name="Rectangle 8"/>
          <p:cNvSpPr/>
          <p:nvPr userDrawn="1"/>
        </p:nvSpPr>
        <p:spPr bwMode="auto">
          <a:xfrm>
            <a:off x="-9526" y="0"/>
            <a:ext cx="9153525"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endParaRPr lang="en-US" sz="4000" b="1" dirty="0" smtClean="0">
              <a:solidFill>
                <a:srgbClr val="C00000"/>
              </a:solidFill>
              <a:latin typeface="Arial" pitchFamily="34" charset="0"/>
              <a:cs typeface="Arial" pitchFamily="34" charset="0"/>
            </a:endParaRPr>
          </a:p>
        </p:txBody>
      </p:sp>
      <p:sp>
        <p:nvSpPr>
          <p:cNvPr id="10" name="TextBox 9"/>
          <p:cNvSpPr txBox="1"/>
          <p:nvPr userDrawn="1"/>
        </p:nvSpPr>
        <p:spPr>
          <a:xfrm>
            <a:off x="2505981" y="6537624"/>
            <a:ext cx="780983" cy="246221"/>
          </a:xfrm>
          <a:prstGeom prst="rect">
            <a:avLst/>
          </a:prstGeom>
          <a:noFill/>
        </p:spPr>
        <p:txBody>
          <a:bodyPr wrap="none" rtlCol="0">
            <a:spAutoFit/>
          </a:bodyPr>
          <a:lstStyle/>
          <a:p>
            <a:r>
              <a:rPr lang="en-US" sz="1000" baseline="0" dirty="0" err="1" smtClean="0">
                <a:solidFill>
                  <a:schemeClr val="bg1"/>
                </a:solidFill>
                <a:latin typeface="Arial" panose="020B0604020202020204" pitchFamily="34" charset="0"/>
                <a:cs typeface="Arial" panose="020B0604020202020204" pitchFamily="34" charset="0"/>
              </a:rPr>
              <a:t>McKeown</a:t>
            </a:r>
            <a:r>
              <a:rPr lang="en-US" sz="1000" baseline="0" dirty="0" smtClean="0">
                <a:solidFill>
                  <a:schemeClr val="bg1"/>
                </a:solidFill>
                <a:latin typeface="Arial" panose="020B0604020202020204" pitchFamily="34" charset="0"/>
                <a:cs typeface="Arial" panose="020B0604020202020204" pitchFamily="34" charset="0"/>
              </a:rPr>
              <a:t> </a:t>
            </a:r>
            <a:endParaRPr lang="en-US" sz="1000" dirty="0">
              <a:solidFill>
                <a:schemeClr val="bg1"/>
              </a:solidFill>
              <a:latin typeface="Arial" panose="020B0604020202020204" pitchFamily="34" charset="0"/>
              <a:cs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7" name="Slide Number Placeholder 4"/>
          <p:cNvSpPr txBox="1">
            <a:spLocks/>
          </p:cNvSpPr>
          <p:nvPr userDrawn="1"/>
        </p:nvSpPr>
        <p:spPr>
          <a:xfrm>
            <a:off x="3505200" y="6561248"/>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9" name="TextBox 8"/>
          <p:cNvSpPr txBox="1"/>
          <p:nvPr userDrawn="1"/>
        </p:nvSpPr>
        <p:spPr>
          <a:xfrm>
            <a:off x="2505981" y="6537624"/>
            <a:ext cx="780983" cy="246221"/>
          </a:xfrm>
          <a:prstGeom prst="rect">
            <a:avLst/>
          </a:prstGeom>
          <a:noFill/>
        </p:spPr>
        <p:txBody>
          <a:bodyPr wrap="none" rtlCol="0">
            <a:spAutoFit/>
          </a:bodyPr>
          <a:lstStyle/>
          <a:p>
            <a:r>
              <a:rPr lang="en-US" sz="1000" baseline="0" dirty="0" err="1" smtClean="0">
                <a:solidFill>
                  <a:schemeClr val="bg1"/>
                </a:solidFill>
                <a:latin typeface="Arial" panose="020B0604020202020204" pitchFamily="34" charset="0"/>
                <a:cs typeface="Arial" panose="020B0604020202020204" pitchFamily="34" charset="0"/>
              </a:rPr>
              <a:t>McKeown</a:t>
            </a:r>
            <a:r>
              <a:rPr lang="en-US" sz="1000" baseline="0" dirty="0" smtClean="0">
                <a:solidFill>
                  <a:schemeClr val="bg1"/>
                </a:solidFill>
                <a:latin typeface="Arial" panose="020B0604020202020204" pitchFamily="34" charset="0"/>
                <a:cs typeface="Arial" panose="020B0604020202020204" pitchFamily="34" charset="0"/>
              </a:rPr>
              <a:t> </a:t>
            </a:r>
            <a:endParaRPr lang="en-US" sz="1000" dirty="0">
              <a:solidFill>
                <a:schemeClr val="bg1"/>
              </a:solidFill>
              <a:latin typeface="Arial" panose="020B0604020202020204" pitchFamily="34" charset="0"/>
              <a:cs typeface="Arial" panose="020B0604020202020204" pitchFamily="34" charset="0"/>
            </a:endParaRPr>
          </a:p>
        </p:txBody>
      </p:sp>
      <p:sp>
        <p:nvSpPr>
          <p:cNvPr id="10" name="Rectangle 9"/>
          <p:cNvSpPr/>
          <p:nvPr userDrawn="1"/>
        </p:nvSpPr>
        <p:spPr bwMode="auto">
          <a:xfrm>
            <a:off x="-9526" y="804041"/>
            <a:ext cx="9153525"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buClr>
                <a:srgbClr val="C00000"/>
              </a:buClr>
            </a:pPr>
            <a:endParaRPr lang="en-US" sz="2400" dirty="0" smtClean="0">
              <a:solidFill>
                <a:srgbClr val="002060"/>
              </a:solidFill>
            </a:endParaRPr>
          </a:p>
          <a:p>
            <a:pPr defTabSz="914400" eaLnBrk="0" fontAlgn="base" hangingPunct="0">
              <a:spcBef>
                <a:spcPct val="0"/>
              </a:spcBef>
              <a:spcAft>
                <a:spcPct val="0"/>
              </a:spcAft>
              <a:buClr>
                <a:srgbClr val="C00000"/>
              </a:buClr>
              <a:buFont typeface="Arial" pitchFamily="34" charset="0"/>
              <a:buNone/>
            </a:pPr>
            <a:endParaRPr lang="en-US" sz="2800" dirty="0" smtClean="0">
              <a:solidFill>
                <a:srgbClr val="002060"/>
              </a:solidFill>
              <a:latin typeface="Arial" pitchFamily="34" charset="0"/>
              <a:cs typeface="Arial" pitchFamily="34" charset="0"/>
            </a:endParaRPr>
          </a:p>
        </p:txBody>
      </p:sp>
      <p:sp>
        <p:nvSpPr>
          <p:cNvPr id="11" name="Rectangle 10"/>
          <p:cNvSpPr/>
          <p:nvPr userDrawn="1"/>
        </p:nvSpPr>
        <p:spPr bwMode="auto">
          <a:xfrm>
            <a:off x="-9526" y="0"/>
            <a:ext cx="9153525"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endParaRPr lang="en-US" sz="4000" b="1" dirty="0" smtClean="0">
              <a:solidFill>
                <a:srgbClr val="C00000"/>
              </a:solidFill>
              <a:latin typeface="Arial" pitchFamily="34" charset="0"/>
              <a:cs typeface="Arial"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58F48A6-A3E1-4848-9AC3-B43F560BE4F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929460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94726"/>
            <a:ext cx="9144000" cy="397933"/>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0"/>
            <a:ext cx="8229600" cy="492601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3" name="Picture 12"/>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7" name="Slide Number Placeholder 4"/>
          <p:cNvSpPr txBox="1">
            <a:spLocks/>
          </p:cNvSpPr>
          <p:nvPr userDrawn="1"/>
        </p:nvSpPr>
        <p:spPr>
          <a:xfrm>
            <a:off x="3505200" y="6561248"/>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8" name="TextBox 7"/>
          <p:cNvSpPr txBox="1"/>
          <p:nvPr userDrawn="1"/>
        </p:nvSpPr>
        <p:spPr>
          <a:xfrm>
            <a:off x="2505981" y="6537624"/>
            <a:ext cx="780983" cy="246221"/>
          </a:xfrm>
          <a:prstGeom prst="rect">
            <a:avLst/>
          </a:prstGeom>
          <a:noFill/>
        </p:spPr>
        <p:txBody>
          <a:bodyPr wrap="none" rtlCol="0">
            <a:spAutoFit/>
          </a:bodyPr>
          <a:lstStyle/>
          <a:p>
            <a:r>
              <a:rPr lang="en-US" sz="1000" baseline="0" dirty="0" err="1" smtClean="0">
                <a:solidFill>
                  <a:schemeClr val="bg1"/>
                </a:solidFill>
                <a:latin typeface="Arial" panose="020B0604020202020204" pitchFamily="34" charset="0"/>
                <a:cs typeface="Arial" panose="020B0604020202020204" pitchFamily="34" charset="0"/>
              </a:rPr>
              <a:t>McKeown</a:t>
            </a:r>
            <a:r>
              <a:rPr lang="en-US" sz="1000" baseline="0" dirty="0" smtClean="0">
                <a:solidFill>
                  <a:schemeClr val="bg1"/>
                </a:solidFill>
                <a:latin typeface="Arial" panose="020B0604020202020204" pitchFamily="34" charset="0"/>
                <a:cs typeface="Arial" panose="020B0604020202020204" pitchFamily="34" charset="0"/>
              </a:rPr>
              <a:t> </a:t>
            </a:r>
            <a:endParaRPr lang="en-US" sz="1000" dirty="0">
              <a:solidFill>
                <a:schemeClr val="bg1"/>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4" r:id="rId3"/>
    <p:sldLayoutId id="2147483655" r:id="rId4"/>
    <p:sldLayoutId id="2147483658" r:id="rId5"/>
  </p:sldLayoutIdLst>
  <p:hf sldNum="0" hdr="0" ftr="0" dt="0"/>
  <p:txStyles>
    <p:title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94726"/>
            <a:ext cx="8229600" cy="39793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05200" y="6394375"/>
            <a:ext cx="2133600" cy="365125"/>
          </a:xfrm>
          <a:prstGeom prst="rect">
            <a:avLst/>
          </a:prstGeom>
        </p:spPr>
        <p:txBody>
          <a:bodyPr vert="horz" lIns="91440" tIns="45720" rIns="91440" bIns="45720" rtlCol="0" anchor="ctr"/>
          <a:lstStyle>
            <a:lvl1pPr algn="ctr">
              <a:defRPr sz="1000">
                <a:solidFill>
                  <a:schemeClr val="bg1"/>
                </a:solidFill>
                <a:latin typeface="Minion Pro"/>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3505200" y="6645425"/>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fld id="{B58F48A6-A3E1-4848-9AC3-B43F560BE4F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68837660"/>
      </p:ext>
    </p:extLst>
  </p:cSld>
  <p:clrMap bg1="lt1" tx1="dk1" bg2="lt2" tx2="dk2" accent1="accent1" accent2="accent2" accent3="accent3" accent4="accent4" accent5="accent5" accent6="accent6" hlink="hlink" folHlink="folHlink"/>
  <p:sldLayoutIdLst>
    <p:sldLayoutId id="2147483661" r:id="rId1"/>
  </p:sldLayoutIdLst>
  <p:hf sldNum="0" hdr="0" ftr="0" dt="0"/>
  <p:txStyles>
    <p:titleStyle>
      <a:lvl1pPr algn="ctr" defTabSz="457200" rtl="0" eaLnBrk="1" latinLnBrk="0" hangingPunct="1">
        <a:spcBef>
          <a:spcPct val="0"/>
        </a:spcBef>
        <a:buNone/>
        <a:defRPr sz="4200" kern="1200">
          <a:solidFill>
            <a:schemeClr val="tx1"/>
          </a:solidFill>
          <a:latin typeface="Minion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inion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inion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inion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a:p>
        </p:txBody>
      </p:sp>
      <p:sp>
        <p:nvSpPr>
          <p:cNvPr id="5" name="Subtitle 4"/>
          <p:cNvSpPr>
            <a:spLocks noGrp="1"/>
          </p:cNvSpPr>
          <p:nvPr>
            <p:ph type="subTitle" idx="1"/>
          </p:nvPr>
        </p:nvSpPr>
        <p:spPr/>
        <p:txBody>
          <a:bodyPr/>
          <a:lstStyle/>
          <a:p>
            <a:endParaRPr lang="en-US"/>
          </a:p>
        </p:txBody>
      </p:sp>
      <p:sp>
        <p:nvSpPr>
          <p:cNvPr id="7" name="Rectangle 8"/>
          <p:cNvSpPr>
            <a:spLocks noChangeArrowheads="1"/>
          </p:cNvSpPr>
          <p:nvPr/>
        </p:nvSpPr>
        <p:spPr bwMode="auto">
          <a:xfrm>
            <a:off x="0" y="6036890"/>
            <a:ext cx="8001000" cy="859210"/>
          </a:xfrm>
          <a:prstGeom prst="rect">
            <a:avLst/>
          </a:prstGeom>
          <a:noFill/>
          <a:ln w="12700">
            <a:noFill/>
            <a:miter lim="800000"/>
            <a:headEnd/>
            <a:tailEnd/>
          </a:ln>
        </p:spPr>
        <p:txBody>
          <a:bodyPr wrap="square" lIns="90487" tIns="44450" rIns="90487" bIns="44450">
            <a:spAutoFit/>
          </a:bodyPr>
          <a:lstStyle/>
          <a:p>
            <a:pPr eaLnBrk="0" hangingPunct="0"/>
            <a:r>
              <a:rPr lang="en-US" b="1" dirty="0" smtClean="0">
                <a:solidFill>
                  <a:srgbClr val="FFFFFF"/>
                </a:solidFill>
                <a:cs typeface="Arial" charset="0"/>
              </a:rPr>
              <a:t>R. D. </a:t>
            </a:r>
            <a:r>
              <a:rPr lang="en-US" b="1" dirty="0" err="1" smtClean="0">
                <a:solidFill>
                  <a:srgbClr val="FFFFFF"/>
                </a:solidFill>
                <a:cs typeface="Arial" charset="0"/>
              </a:rPr>
              <a:t>McKeown</a:t>
            </a:r>
            <a:endParaRPr lang="en-US" sz="1800" b="1" dirty="0" smtClean="0">
              <a:solidFill>
                <a:srgbClr val="FFFFFF"/>
              </a:solidFill>
              <a:cs typeface="Arial" charset="0"/>
            </a:endParaRPr>
          </a:p>
          <a:p>
            <a:pPr eaLnBrk="0" hangingPunct="0"/>
            <a:r>
              <a:rPr lang="en-US" b="1" dirty="0" smtClean="0">
                <a:solidFill>
                  <a:srgbClr val="FFFFFF"/>
                </a:solidFill>
                <a:cs typeface="Arial" charset="0"/>
              </a:rPr>
              <a:t>UGBOD</a:t>
            </a:r>
          </a:p>
          <a:p>
            <a:pPr eaLnBrk="0" hangingPunct="0"/>
            <a:r>
              <a:rPr lang="en-US" sz="1400" b="1" dirty="0" smtClean="0">
                <a:solidFill>
                  <a:srgbClr val="FFFFFF"/>
                </a:solidFill>
                <a:cs typeface="Arial" charset="0"/>
              </a:rPr>
              <a:t>January 13, 2015</a:t>
            </a:r>
            <a:endParaRPr lang="en-US" sz="1400" b="1" dirty="0">
              <a:solidFill>
                <a:srgbClr val="FFFFFF"/>
              </a:solidFill>
              <a:cs typeface="Arial" charset="0"/>
            </a:endParaRPr>
          </a:p>
        </p:txBody>
      </p:sp>
      <p:sp>
        <p:nvSpPr>
          <p:cNvPr id="6" name="Rectangle 2"/>
          <p:cNvSpPr txBox="1">
            <a:spLocks noChangeArrowheads="1"/>
          </p:cNvSpPr>
          <p:nvPr/>
        </p:nvSpPr>
        <p:spPr bwMode="auto">
          <a:xfrm>
            <a:off x="1066800" y="-152400"/>
            <a:ext cx="80010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r">
              <a:defRPr/>
            </a:pPr>
            <a:r>
              <a:rPr lang="en-US" sz="3000" b="1" dirty="0" smtClean="0">
                <a:solidFill>
                  <a:srgbClr val="FFFFFF"/>
                </a:solidFill>
                <a:latin typeface="Arial" pitchFamily="34" charset="0"/>
                <a:cs typeface="Arial" pitchFamily="34" charset="0"/>
              </a:rPr>
              <a:t> Jefferson Lab Status</a:t>
            </a:r>
            <a:endParaRPr lang="en-US" sz="3000" b="1" dirty="0">
              <a:solidFill>
                <a:srgbClr val="FFFFFF"/>
              </a:solidFill>
              <a:latin typeface="Arial" pitchFamily="34" charset="0"/>
              <a:cs typeface="Arial" pitchFamily="34"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4156" b="16137"/>
          <a:stretch/>
        </p:blipFill>
        <p:spPr>
          <a:xfrm>
            <a:off x="3517" y="665775"/>
            <a:ext cx="9144000" cy="5337997"/>
          </a:xfrm>
          <a:prstGeom prst="rect">
            <a:avLst/>
          </a:prstGeom>
        </p:spPr>
      </p:pic>
    </p:spTree>
    <p:extLst>
      <p:ext uri="{BB962C8B-B14F-4D97-AF65-F5344CB8AC3E}">
        <p14:creationId xmlns:p14="http://schemas.microsoft.com/office/powerpoint/2010/main" val="32378737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PAC Membership</a:t>
            </a:r>
            <a:endParaRPr lang="en-US" dirty="0"/>
          </a:p>
        </p:txBody>
      </p:sp>
      <p:sp>
        <p:nvSpPr>
          <p:cNvPr id="3" name="TextBox 2"/>
          <p:cNvSpPr txBox="1"/>
          <p:nvPr/>
        </p:nvSpPr>
        <p:spPr>
          <a:xfrm>
            <a:off x="557904" y="757397"/>
            <a:ext cx="7734810" cy="5632311"/>
          </a:xfrm>
          <a:prstGeom prst="rect">
            <a:avLst/>
          </a:prstGeom>
          <a:noFill/>
        </p:spPr>
        <p:txBody>
          <a:bodyPr wrap="none" rtlCol="0">
            <a:spAutoFit/>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Retired this year:</a:t>
            </a:r>
          </a:p>
          <a:p>
            <a:pPr marL="7429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N. </a:t>
            </a:r>
            <a:r>
              <a:rPr lang="en-US" sz="2400" dirty="0" err="1" smtClean="0">
                <a:latin typeface="Arial" panose="020B0604020202020204" pitchFamily="34" charset="0"/>
                <a:cs typeface="Arial" panose="020B0604020202020204" pitchFamily="34" charset="0"/>
              </a:rPr>
              <a:t>Makins</a:t>
            </a:r>
            <a:endParaRPr lang="en-US" sz="2400" dirty="0" smtClean="0">
              <a:latin typeface="Arial" panose="020B0604020202020204" pitchFamily="34" charset="0"/>
              <a:cs typeface="Arial" panose="020B0604020202020204" pitchFamily="34" charset="0"/>
            </a:endParaRPr>
          </a:p>
          <a:p>
            <a:pPr marL="7429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M. </a:t>
            </a:r>
            <a:r>
              <a:rPr lang="en-US" sz="2400" dirty="0" err="1" smtClean="0">
                <a:latin typeface="Arial" panose="020B0604020202020204" pitchFamily="34" charset="0"/>
                <a:cs typeface="Arial" panose="020B0604020202020204" pitchFamily="34" charset="0"/>
              </a:rPr>
              <a:t>Vanderhaegen</a:t>
            </a:r>
            <a:endParaRPr lang="en-US" sz="2400" dirty="0" smtClean="0">
              <a:latin typeface="Arial" panose="020B0604020202020204" pitchFamily="34" charset="0"/>
              <a:cs typeface="Arial" panose="020B0604020202020204" pitchFamily="34" charset="0"/>
            </a:endParaRPr>
          </a:p>
          <a:p>
            <a:pPr marL="7429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J. </a:t>
            </a:r>
            <a:r>
              <a:rPr lang="en-US" sz="2400" dirty="0" err="1" smtClean="0">
                <a:latin typeface="Arial" panose="020B0604020202020204" pitchFamily="34" charset="0"/>
                <a:cs typeface="Arial" panose="020B0604020202020204" pitchFamily="34" charset="0"/>
              </a:rPr>
              <a:t>Ahrends</a:t>
            </a:r>
            <a:endParaRPr lang="en-US" sz="2400" dirty="0" smtClean="0">
              <a:latin typeface="Arial" panose="020B0604020202020204" pitchFamily="34" charset="0"/>
              <a:cs typeface="Arial" panose="020B0604020202020204" pitchFamily="34" charset="0"/>
            </a:endParaRPr>
          </a:p>
          <a:p>
            <a:pPr marL="7429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B. Sherrill</a:t>
            </a:r>
          </a:p>
          <a:p>
            <a:endParaRPr lang="en-US" sz="24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New members starting next year:</a:t>
            </a:r>
          </a:p>
          <a:p>
            <a:pPr marL="9144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R. </a:t>
            </a:r>
            <a:r>
              <a:rPr lang="en-US" sz="2400" dirty="0" err="1" smtClean="0">
                <a:latin typeface="Arial" panose="020B0604020202020204" pitchFamily="34" charset="0"/>
                <a:cs typeface="Arial" panose="020B0604020202020204" pitchFamily="34" charset="0"/>
              </a:rPr>
              <a:t>Fatemi</a:t>
            </a:r>
            <a:endParaRPr lang="en-US" sz="2400" dirty="0">
              <a:latin typeface="Arial" panose="020B0604020202020204" pitchFamily="34" charset="0"/>
              <a:cs typeface="Arial" panose="020B0604020202020204" pitchFamily="34" charset="0"/>
            </a:endParaRPr>
          </a:p>
          <a:p>
            <a:pPr marL="9144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F. Maas</a:t>
            </a:r>
          </a:p>
          <a:p>
            <a:pPr marL="9144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D. Dean</a:t>
            </a:r>
          </a:p>
          <a:p>
            <a:pPr marL="9144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W. </a:t>
            </a:r>
            <a:r>
              <a:rPr lang="en-US" sz="2400" dirty="0" err="1" smtClean="0">
                <a:latin typeface="Arial" panose="020B0604020202020204" pitchFamily="34" charset="0"/>
                <a:cs typeface="Arial" panose="020B0604020202020204" pitchFamily="34" charset="0"/>
              </a:rPr>
              <a:t>Vogelsang</a:t>
            </a:r>
            <a:endParaRPr lang="en-US" sz="2400" dirty="0" smtClean="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New PAC Chair: J. Napolitano</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smtClean="0">
                <a:solidFill>
                  <a:srgbClr val="C00000"/>
                </a:solidFill>
                <a:latin typeface="Arial" panose="020B0604020202020204" pitchFamily="34" charset="0"/>
                <a:cs typeface="Arial" panose="020B0604020202020204" pitchFamily="34" charset="0"/>
              </a:rPr>
              <a:t>Need to discuss role of UGBOD chair (1 year tenure)</a:t>
            </a:r>
          </a:p>
        </p:txBody>
      </p:sp>
    </p:spTree>
    <p:extLst>
      <p:ext uri="{BB962C8B-B14F-4D97-AF65-F5344CB8AC3E}">
        <p14:creationId xmlns:p14="http://schemas.microsoft.com/office/powerpoint/2010/main" val="9806144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noAutofit/>
          </a:bodyPr>
          <a:lstStyle/>
          <a:p>
            <a:r>
              <a:rPr lang="en-US" dirty="0" smtClean="0">
                <a:solidFill>
                  <a:srgbClr val="C00000"/>
                </a:solidFill>
              </a:rPr>
              <a:t>Experiment Scheduling</a:t>
            </a:r>
            <a:endParaRPr lang="en-US" dirty="0">
              <a:solidFill>
                <a:srgbClr val="C00000"/>
              </a:solidFill>
            </a:endParaRPr>
          </a:p>
        </p:txBody>
      </p:sp>
      <p:grpSp>
        <p:nvGrpSpPr>
          <p:cNvPr id="2" name="Group 1"/>
          <p:cNvGrpSpPr/>
          <p:nvPr/>
        </p:nvGrpSpPr>
        <p:grpSpPr>
          <a:xfrm>
            <a:off x="3668477" y="937836"/>
            <a:ext cx="5418378" cy="5386090"/>
            <a:chOff x="3668477" y="937836"/>
            <a:chExt cx="5418378" cy="5386090"/>
          </a:xfrm>
        </p:grpSpPr>
        <p:sp>
          <p:nvSpPr>
            <p:cNvPr id="8" name="Rectangle 7"/>
            <p:cNvSpPr/>
            <p:nvPr/>
          </p:nvSpPr>
          <p:spPr bwMode="auto">
            <a:xfrm>
              <a:off x="3678003" y="937836"/>
              <a:ext cx="5408852" cy="538609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a:outerShdw blurRad="292100" dist="139700" dir="2700000" algn="tl" rotWithShape="0">
                <a:prstClr val="black">
                  <a:alpha val="65000"/>
                </a:prstClr>
              </a:outerShdw>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buClr>
                  <a:srgbClr val="C00000"/>
                </a:buClr>
              </a:pPr>
              <a:endParaRPr lang="en-US" sz="2400" dirty="0" smtClean="0">
                <a:solidFill>
                  <a:srgbClr val="002060"/>
                </a:solidFill>
              </a:endParaRPr>
            </a:p>
            <a:p>
              <a:pPr defTabSz="914400" eaLnBrk="0" fontAlgn="base" hangingPunct="0">
                <a:spcBef>
                  <a:spcPct val="0"/>
                </a:spcBef>
                <a:spcAft>
                  <a:spcPct val="0"/>
                </a:spcAft>
                <a:buClr>
                  <a:srgbClr val="C00000"/>
                </a:buClr>
                <a:buFont typeface="Arial" pitchFamily="34" charset="0"/>
                <a:buNone/>
              </a:pPr>
              <a:endParaRPr lang="en-US" sz="2800" dirty="0" smtClean="0">
                <a:solidFill>
                  <a:srgbClr val="002060"/>
                </a:solidFill>
                <a:latin typeface="Arial" pitchFamily="34" charset="0"/>
                <a:cs typeface="Arial" pitchFamily="34" charset="0"/>
              </a:endParaRPr>
            </a:p>
          </p:txBody>
        </p:sp>
        <p:sp>
          <p:nvSpPr>
            <p:cNvPr id="5" name="TextBox 4"/>
            <p:cNvSpPr txBox="1"/>
            <p:nvPr/>
          </p:nvSpPr>
          <p:spPr>
            <a:xfrm>
              <a:off x="3668477" y="937836"/>
              <a:ext cx="5408853" cy="5386090"/>
            </a:xfrm>
            <a:prstGeom prst="rect">
              <a:avLst/>
            </a:prstGeom>
            <a:noFill/>
            <a:ln>
              <a:solidFill>
                <a:schemeClr val="tx1"/>
              </a:solidFill>
            </a:ln>
          </p:spPr>
          <p:txBody>
            <a:bodyPr wrap="none" rtlCol="0">
              <a:spAutoFit/>
            </a:bodyPr>
            <a:lstStyle/>
            <a:p>
              <a:r>
                <a:rPr lang="en-US" sz="2000" dirty="0" smtClean="0">
                  <a:latin typeface="Arial" panose="020B0604020202020204" pitchFamily="34" charset="0"/>
                  <a:cs typeface="Arial" panose="020B0604020202020204" pitchFamily="34" charset="0"/>
                </a:rPr>
                <a:t>Nominal Dates for Scheduling Process</a:t>
              </a:r>
            </a:p>
            <a:p>
              <a:r>
                <a:rPr lang="en-US" sz="1200" b="1" dirty="0" smtClean="0">
                  <a:solidFill>
                    <a:srgbClr val="C00000"/>
                  </a:solidFill>
                  <a:latin typeface="Arial" panose="020B0604020202020204" pitchFamily="34" charset="0"/>
                  <a:cs typeface="Arial" panose="020B0604020202020204" pitchFamily="34" charset="0"/>
                </a:rPr>
                <a:t>June 1</a:t>
              </a:r>
              <a:r>
                <a:rPr lang="en-US" sz="1200" dirty="0" smtClean="0">
                  <a:latin typeface="Arial" panose="020B0604020202020204" pitchFamily="34" charset="0"/>
                  <a:cs typeface="Arial" panose="020B0604020202020204" pitchFamily="34" charset="0"/>
                </a:rPr>
                <a:t>		Call </a:t>
              </a:r>
              <a:r>
                <a:rPr lang="en-US" sz="1200" dirty="0">
                  <a:latin typeface="Arial" panose="020B0604020202020204" pitchFamily="34" charset="0"/>
                  <a:cs typeface="Arial" panose="020B0604020202020204" pitchFamily="34" charset="0"/>
                </a:rPr>
                <a:t>for Scheduling (Beam Time) Request</a:t>
              </a:r>
            </a:p>
            <a:p>
              <a:r>
                <a:rPr lang="en-US" sz="1200" dirty="0">
                  <a:latin typeface="Arial" panose="020B0604020202020204" pitchFamily="34" charset="0"/>
                  <a:cs typeface="Arial" panose="020B0604020202020204" pitchFamily="34" charset="0"/>
                </a:rPr>
                <a:t> </a:t>
              </a:r>
            </a:p>
            <a:p>
              <a:r>
                <a:rPr lang="en-US" sz="1200" dirty="0" smtClean="0">
                  <a:latin typeface="Arial" panose="020B0604020202020204" pitchFamily="34" charset="0"/>
                  <a:cs typeface="Arial" panose="020B0604020202020204" pitchFamily="34" charset="0"/>
                </a:rPr>
                <a:t>June </a:t>
              </a:r>
              <a:r>
                <a:rPr lang="en-US" sz="1200" dirty="0">
                  <a:latin typeface="Arial" panose="020B0604020202020204" pitchFamily="34" charset="0"/>
                  <a:cs typeface="Arial" panose="020B0604020202020204" pitchFamily="34" charset="0"/>
                </a:rPr>
                <a:t>30	</a:t>
              </a:r>
              <a:r>
                <a:rPr lang="en-US" sz="1200" dirty="0" smtClean="0">
                  <a:latin typeface="Arial" panose="020B0604020202020204" pitchFamily="34" charset="0"/>
                  <a:cs typeface="Arial" panose="020B0604020202020204" pitchFamily="34" charset="0"/>
                </a:rPr>
                <a:t>	Deadline </a:t>
              </a:r>
              <a:r>
                <a:rPr lang="en-US" sz="1200" dirty="0">
                  <a:latin typeface="Arial" panose="020B0604020202020204" pitchFamily="34" charset="0"/>
                  <a:cs typeface="Arial" panose="020B0604020202020204" pitchFamily="34" charset="0"/>
                </a:rPr>
                <a:t>for Scheduling Request Submissions</a:t>
              </a:r>
            </a:p>
            <a:p>
              <a:r>
                <a:rPr lang="en-US" sz="1200" dirty="0">
                  <a:latin typeface="Arial" panose="020B0604020202020204" pitchFamily="34" charset="0"/>
                  <a:cs typeface="Arial" panose="020B0604020202020204" pitchFamily="34" charset="0"/>
                </a:rPr>
                <a:t> </a:t>
              </a:r>
            </a:p>
            <a:p>
              <a:r>
                <a:rPr lang="en-US" sz="1200" dirty="0" smtClean="0">
                  <a:latin typeface="Arial" panose="020B0604020202020204" pitchFamily="34" charset="0"/>
                  <a:cs typeface="Arial" panose="020B0604020202020204" pitchFamily="34" charset="0"/>
                </a:rPr>
                <a:t>September </a:t>
              </a:r>
              <a:r>
                <a:rPr lang="en-US" sz="1200" dirty="0">
                  <a:latin typeface="Arial" panose="020B0604020202020204" pitchFamily="34" charset="0"/>
                  <a:cs typeface="Arial" panose="020B0604020202020204" pitchFamily="34" charset="0"/>
                </a:rPr>
                <a:t>1	</a:t>
              </a:r>
              <a:r>
                <a:rPr lang="en-US" sz="1200" dirty="0" smtClean="0">
                  <a:latin typeface="Arial" panose="020B0604020202020204" pitchFamily="34" charset="0"/>
                  <a:cs typeface="Arial" panose="020B0604020202020204" pitchFamily="34" charset="0"/>
                </a:rPr>
                <a:t>	</a:t>
              </a:r>
              <a:r>
                <a:rPr lang="en-US" sz="1200" dirty="0" smtClean="0">
                  <a:solidFill>
                    <a:srgbClr val="008000"/>
                  </a:solidFill>
                  <a:latin typeface="Arial" panose="020B0604020202020204" pitchFamily="34" charset="0"/>
                  <a:cs typeface="Arial" panose="020B0604020202020204" pitchFamily="34" charset="0"/>
                </a:rPr>
                <a:t>Draft 18-Month Schedule </a:t>
              </a:r>
              <a:r>
                <a:rPr lang="en-US" sz="1200" dirty="0">
                  <a:solidFill>
                    <a:srgbClr val="008000"/>
                  </a:solidFill>
                  <a:latin typeface="Arial" panose="020B0604020202020204" pitchFamily="34" charset="0"/>
                  <a:cs typeface="Arial" panose="020B0604020202020204" pitchFamily="34" charset="0"/>
                </a:rPr>
                <a:t>Released</a:t>
              </a:r>
            </a:p>
            <a:p>
              <a:r>
                <a:rPr lang="en-US" sz="1200" dirty="0">
                  <a:latin typeface="Arial" panose="020B0604020202020204" pitchFamily="34" charset="0"/>
                  <a:cs typeface="Arial" panose="020B0604020202020204" pitchFamily="34" charset="0"/>
                </a:rPr>
                <a:t> </a:t>
              </a:r>
            </a:p>
            <a:p>
              <a:r>
                <a:rPr lang="en-US" sz="1200" dirty="0" smtClean="0">
                  <a:latin typeface="Arial" panose="020B0604020202020204" pitchFamily="34" charset="0"/>
                  <a:cs typeface="Arial" panose="020B0604020202020204" pitchFamily="34" charset="0"/>
                </a:rPr>
                <a:t>September </a:t>
              </a:r>
              <a:r>
                <a:rPr lang="en-US" sz="1200" dirty="0">
                  <a:latin typeface="Arial" panose="020B0604020202020204" pitchFamily="34" charset="0"/>
                  <a:cs typeface="Arial" panose="020B0604020202020204" pitchFamily="34" charset="0"/>
                </a:rPr>
                <a:t>15	Deadline for Input of User Community on Draft Schedule</a:t>
              </a:r>
            </a:p>
            <a:p>
              <a:r>
                <a:rPr lang="en-US" sz="1200" dirty="0">
                  <a:latin typeface="Arial" panose="020B0604020202020204" pitchFamily="34" charset="0"/>
                  <a:cs typeface="Arial" panose="020B0604020202020204" pitchFamily="34" charset="0"/>
                </a:rPr>
                <a:t> </a:t>
              </a:r>
            </a:p>
            <a:p>
              <a:r>
                <a:rPr lang="en-US" sz="1200" dirty="0" smtClean="0">
                  <a:latin typeface="Arial" panose="020B0604020202020204" pitchFamily="34" charset="0"/>
                  <a:cs typeface="Arial" panose="020B0604020202020204" pitchFamily="34" charset="0"/>
                </a:rPr>
                <a:t>October </a:t>
              </a:r>
              <a:r>
                <a:rPr lang="en-US" sz="1200" dirty="0">
                  <a:latin typeface="Arial" panose="020B0604020202020204" pitchFamily="34" charset="0"/>
                  <a:cs typeface="Arial" panose="020B0604020202020204" pitchFamily="34" charset="0"/>
                </a:rPr>
                <a:t>1	</a:t>
              </a:r>
              <a:r>
                <a:rPr lang="en-US" sz="1200" dirty="0" smtClean="0">
                  <a:latin typeface="Arial" panose="020B0604020202020204" pitchFamily="34" charset="0"/>
                  <a:cs typeface="Arial" panose="020B0604020202020204" pitchFamily="34" charset="0"/>
                </a:rPr>
                <a:t>	</a:t>
              </a:r>
              <a:r>
                <a:rPr lang="en-US" sz="1200" b="1" dirty="0" smtClean="0">
                  <a:solidFill>
                    <a:srgbClr val="008000"/>
                  </a:solidFill>
                  <a:latin typeface="Arial" panose="020B0604020202020204" pitchFamily="34" charset="0"/>
                  <a:cs typeface="Arial" panose="020B0604020202020204" pitchFamily="34" charset="0"/>
                </a:rPr>
                <a:t>18-Month </a:t>
              </a:r>
              <a:r>
                <a:rPr lang="en-US" sz="1200" b="1" dirty="0">
                  <a:solidFill>
                    <a:srgbClr val="008000"/>
                  </a:solidFill>
                  <a:latin typeface="Arial" panose="020B0604020202020204" pitchFamily="34" charset="0"/>
                  <a:cs typeface="Arial" panose="020B0604020202020204" pitchFamily="34" charset="0"/>
                </a:rPr>
                <a:t>Schedule Released</a:t>
              </a:r>
            </a:p>
            <a:p>
              <a:r>
                <a:rPr lang="en-US"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	Year </a:t>
              </a:r>
              <a:r>
                <a:rPr lang="en-US" sz="1200" dirty="0">
                  <a:latin typeface="Arial" panose="020B0604020202020204" pitchFamily="34" charset="0"/>
                  <a:cs typeface="Arial" panose="020B0604020202020204" pitchFamily="34" charset="0"/>
                </a:rPr>
                <a:t>1	January – June	Schedule Reaffirmed</a:t>
              </a:r>
            </a:p>
            <a:p>
              <a:r>
                <a:rPr lang="en-US"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	Year </a:t>
              </a:r>
              <a:r>
                <a:rPr lang="en-US" sz="1200" dirty="0">
                  <a:latin typeface="Arial" panose="020B0604020202020204" pitchFamily="34" charset="0"/>
                  <a:cs typeface="Arial" panose="020B0604020202020204" pitchFamily="34" charset="0"/>
                </a:rPr>
                <a:t>1	July – December	Firm Schedule</a:t>
              </a:r>
            </a:p>
            <a:p>
              <a:r>
                <a:rPr lang="en-US"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	Year </a:t>
              </a:r>
              <a:r>
                <a:rPr lang="en-US" sz="1200" dirty="0">
                  <a:latin typeface="Arial" panose="020B0604020202020204" pitchFamily="34" charset="0"/>
                  <a:cs typeface="Arial" panose="020B0604020202020204" pitchFamily="34" charset="0"/>
                </a:rPr>
                <a:t>2	January – June	Tentative Schedule</a:t>
              </a:r>
            </a:p>
            <a:p>
              <a:r>
                <a:rPr lang="en-US" sz="1200" dirty="0">
                  <a:latin typeface="Arial" panose="020B0604020202020204" pitchFamily="34" charset="0"/>
                  <a:cs typeface="Arial" panose="020B0604020202020204" pitchFamily="34" charset="0"/>
                </a:rPr>
                <a:t> </a:t>
              </a:r>
            </a:p>
            <a:p>
              <a:r>
                <a:rPr lang="en-US" sz="1200" dirty="0" smtClean="0">
                  <a:latin typeface="Arial" panose="020B0604020202020204" pitchFamily="34" charset="0"/>
                  <a:cs typeface="Arial" panose="020B0604020202020204" pitchFamily="34" charset="0"/>
                </a:rPr>
                <a:t>March </a:t>
              </a:r>
              <a:r>
                <a:rPr lang="en-US" sz="1200" dirty="0">
                  <a:latin typeface="Arial" panose="020B0604020202020204" pitchFamily="34" charset="0"/>
                  <a:cs typeface="Arial" panose="020B0604020202020204" pitchFamily="34" charset="0"/>
                </a:rPr>
                <a:t>1	</a:t>
              </a:r>
              <a:r>
                <a:rPr lang="en-US" sz="1200" dirty="0" smtClean="0">
                  <a:latin typeface="Arial" panose="020B0604020202020204" pitchFamily="34" charset="0"/>
                  <a:cs typeface="Arial" panose="020B0604020202020204" pitchFamily="34" charset="0"/>
                </a:rPr>
                <a:t>	</a:t>
              </a:r>
              <a:r>
                <a:rPr lang="en-US" sz="1200" dirty="0" smtClean="0">
                  <a:solidFill>
                    <a:srgbClr val="008000"/>
                  </a:solidFill>
                  <a:latin typeface="Arial" panose="020B0604020202020204" pitchFamily="34" charset="0"/>
                  <a:cs typeface="Arial" panose="020B0604020202020204" pitchFamily="34" charset="0"/>
                </a:rPr>
                <a:t>Draft 18-Month Schedule </a:t>
              </a:r>
              <a:r>
                <a:rPr lang="en-US" sz="1200" dirty="0">
                  <a:solidFill>
                    <a:srgbClr val="008000"/>
                  </a:solidFill>
                  <a:latin typeface="Arial" panose="020B0604020202020204" pitchFamily="34" charset="0"/>
                  <a:cs typeface="Arial" panose="020B0604020202020204" pitchFamily="34" charset="0"/>
                </a:rPr>
                <a:t>Released</a:t>
              </a:r>
            </a:p>
            <a:p>
              <a:r>
                <a:rPr lang="en-US" sz="1200" dirty="0">
                  <a:latin typeface="Arial" panose="020B0604020202020204" pitchFamily="34" charset="0"/>
                  <a:cs typeface="Arial" panose="020B0604020202020204" pitchFamily="34" charset="0"/>
                </a:rPr>
                <a:t> </a:t>
              </a:r>
            </a:p>
            <a:p>
              <a:r>
                <a:rPr lang="en-US" sz="1200" dirty="0" smtClean="0">
                  <a:latin typeface="Arial" panose="020B0604020202020204" pitchFamily="34" charset="0"/>
                  <a:cs typeface="Arial" panose="020B0604020202020204" pitchFamily="34" charset="0"/>
                </a:rPr>
                <a:t>March </a:t>
              </a:r>
              <a:r>
                <a:rPr lang="en-US" sz="1200" dirty="0">
                  <a:latin typeface="Arial" panose="020B0604020202020204" pitchFamily="34" charset="0"/>
                  <a:cs typeface="Arial" panose="020B0604020202020204" pitchFamily="34" charset="0"/>
                </a:rPr>
                <a:t>15	</a:t>
              </a:r>
              <a:r>
                <a:rPr lang="en-US" sz="1200" dirty="0" smtClean="0">
                  <a:latin typeface="Arial" panose="020B0604020202020204" pitchFamily="34" charset="0"/>
                  <a:cs typeface="Arial" panose="020B0604020202020204" pitchFamily="34" charset="0"/>
                </a:rPr>
                <a:t>	Deadline </a:t>
              </a:r>
              <a:r>
                <a:rPr lang="en-US" sz="1200" dirty="0">
                  <a:latin typeface="Arial" panose="020B0604020202020204" pitchFamily="34" charset="0"/>
                  <a:cs typeface="Arial" panose="020B0604020202020204" pitchFamily="34" charset="0"/>
                </a:rPr>
                <a:t>for Input of User Community on Draft Schedule</a:t>
              </a:r>
            </a:p>
            <a:p>
              <a:r>
                <a:rPr lang="en-US" sz="1200" dirty="0">
                  <a:latin typeface="Arial" panose="020B0604020202020204" pitchFamily="34" charset="0"/>
                  <a:cs typeface="Arial" panose="020B0604020202020204" pitchFamily="34" charset="0"/>
                </a:rPr>
                <a:t> </a:t>
              </a:r>
            </a:p>
            <a:p>
              <a:r>
                <a:rPr lang="en-US" sz="1200" dirty="0" smtClean="0">
                  <a:latin typeface="Arial" panose="020B0604020202020204" pitchFamily="34" charset="0"/>
                  <a:cs typeface="Arial" panose="020B0604020202020204" pitchFamily="34" charset="0"/>
                </a:rPr>
                <a:t>April </a:t>
              </a:r>
              <a:r>
                <a:rPr lang="en-US" sz="1200" dirty="0">
                  <a:latin typeface="Arial" panose="020B0604020202020204" pitchFamily="34" charset="0"/>
                  <a:cs typeface="Arial" panose="020B0604020202020204" pitchFamily="34" charset="0"/>
                </a:rPr>
                <a:t>1	</a:t>
              </a:r>
              <a:r>
                <a:rPr lang="en-US" sz="1200" dirty="0" smtClean="0">
                  <a:latin typeface="Arial" panose="020B0604020202020204" pitchFamily="34" charset="0"/>
                  <a:cs typeface="Arial" panose="020B0604020202020204" pitchFamily="34" charset="0"/>
                </a:rPr>
                <a:t>		</a:t>
              </a:r>
              <a:r>
                <a:rPr lang="en-US" sz="1200" b="1" dirty="0" smtClean="0">
                  <a:solidFill>
                    <a:srgbClr val="008000"/>
                  </a:solidFill>
                  <a:latin typeface="Arial" panose="020B0604020202020204" pitchFamily="34" charset="0"/>
                  <a:cs typeface="Arial" panose="020B0604020202020204" pitchFamily="34" charset="0"/>
                </a:rPr>
                <a:t>18-Month </a:t>
              </a:r>
              <a:r>
                <a:rPr lang="en-US" sz="1200" b="1" dirty="0">
                  <a:solidFill>
                    <a:srgbClr val="008000"/>
                  </a:solidFill>
                  <a:latin typeface="Arial" panose="020B0604020202020204" pitchFamily="34" charset="0"/>
                  <a:cs typeface="Arial" panose="020B0604020202020204" pitchFamily="34" charset="0"/>
                </a:rPr>
                <a:t>Schedule Released</a:t>
              </a:r>
            </a:p>
            <a:p>
              <a:r>
                <a:rPr lang="en-US"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	Year </a:t>
              </a:r>
              <a:r>
                <a:rPr lang="en-US" sz="1200" dirty="0">
                  <a:latin typeface="Arial" panose="020B0604020202020204" pitchFamily="34" charset="0"/>
                  <a:cs typeface="Arial" panose="020B0604020202020204" pitchFamily="34" charset="0"/>
                </a:rPr>
                <a:t>1	July – December	Schedule Reaffirmed</a:t>
              </a:r>
            </a:p>
            <a:p>
              <a:r>
                <a:rPr lang="en-US"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	Year </a:t>
              </a:r>
              <a:r>
                <a:rPr lang="en-US" sz="1200" dirty="0">
                  <a:latin typeface="Arial" panose="020B0604020202020204" pitchFamily="34" charset="0"/>
                  <a:cs typeface="Arial" panose="020B0604020202020204" pitchFamily="34" charset="0"/>
                </a:rPr>
                <a:t>2	January – June	Firm Schedule</a:t>
              </a:r>
            </a:p>
            <a:p>
              <a:r>
                <a:rPr lang="en-US"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	Year </a:t>
              </a:r>
              <a:r>
                <a:rPr lang="en-US" sz="1200" dirty="0">
                  <a:latin typeface="Arial" panose="020B0604020202020204" pitchFamily="34" charset="0"/>
                  <a:cs typeface="Arial" panose="020B0604020202020204" pitchFamily="34" charset="0"/>
                </a:rPr>
                <a:t>2	July – December	Tentative </a:t>
              </a:r>
              <a:r>
                <a:rPr lang="en-US" sz="1200" dirty="0" smtClean="0">
                  <a:latin typeface="Arial" panose="020B0604020202020204" pitchFamily="34" charset="0"/>
                  <a:cs typeface="Arial" panose="020B0604020202020204" pitchFamily="34" charset="0"/>
                </a:rPr>
                <a:t>Schedule</a:t>
              </a:r>
            </a:p>
          </p:txBody>
        </p:sp>
      </p:grpSp>
      <p:sp>
        <p:nvSpPr>
          <p:cNvPr id="6" name="Rectangle 5"/>
          <p:cNvSpPr/>
          <p:nvPr/>
        </p:nvSpPr>
        <p:spPr>
          <a:xfrm>
            <a:off x="0" y="1060946"/>
            <a:ext cx="3737964" cy="5262979"/>
          </a:xfrm>
          <a:prstGeom prst="rect">
            <a:avLst/>
          </a:prstGeom>
        </p:spPr>
        <p:txBody>
          <a:bodyPr wrap="square">
            <a:spAutoFit/>
          </a:bodyPr>
          <a:lstStyle/>
          <a:p>
            <a:pPr marL="285750" indent="-285750">
              <a:buFont typeface="Arial"/>
              <a:buChar char="•"/>
            </a:pPr>
            <a:r>
              <a:rPr lang="en-US" sz="1600" b="1" dirty="0" smtClean="0">
                <a:latin typeface="Tahoma"/>
                <a:cs typeface="Tahoma"/>
              </a:rPr>
              <a:t>Experiment scheduling process re-started</a:t>
            </a:r>
          </a:p>
          <a:p>
            <a:pPr marL="285750" indent="-285750">
              <a:buFont typeface="Arial"/>
              <a:buChar char="•"/>
            </a:pPr>
            <a:endParaRPr lang="en-US" sz="1600" dirty="0" smtClean="0">
              <a:latin typeface="Tahoma"/>
              <a:cs typeface="Tahoma"/>
            </a:endParaRPr>
          </a:p>
          <a:p>
            <a:pPr marL="285750" indent="-285750">
              <a:buFont typeface="Arial"/>
              <a:buChar char="•"/>
            </a:pPr>
            <a:r>
              <a:rPr lang="en-US" sz="1600" b="1" dirty="0" smtClean="0">
                <a:latin typeface="Tahoma"/>
                <a:cs typeface="Tahoma"/>
              </a:rPr>
              <a:t>1 scheduling request per year </a:t>
            </a:r>
            <a:r>
              <a:rPr lang="en-US" sz="1600" dirty="0" smtClean="0">
                <a:latin typeface="Tahoma"/>
                <a:cs typeface="Tahoma"/>
              </a:rPr>
              <a:t>Experiments can only submit requests when floor layouts frozen (</a:t>
            </a:r>
            <a:r>
              <a:rPr lang="en-US" sz="1600" b="1" dirty="0" smtClean="0">
                <a:solidFill>
                  <a:srgbClr val="0000FF"/>
                </a:solidFill>
                <a:latin typeface="Tahoma"/>
                <a:cs typeface="Tahoma"/>
              </a:rPr>
              <a:t>passed the readiness review</a:t>
            </a:r>
            <a:r>
              <a:rPr lang="en-US" sz="1600" dirty="0" smtClean="0">
                <a:latin typeface="Tahoma"/>
                <a:cs typeface="Tahoma"/>
              </a:rPr>
              <a:t>) and construction near-final</a:t>
            </a:r>
          </a:p>
          <a:p>
            <a:pPr marL="285750" indent="-285750">
              <a:buFont typeface="Arial"/>
              <a:buChar char="•"/>
            </a:pPr>
            <a:endParaRPr lang="en-US" sz="1600" dirty="0" smtClean="0">
              <a:latin typeface="Tahoma"/>
              <a:cs typeface="Tahoma"/>
            </a:endParaRPr>
          </a:p>
          <a:p>
            <a:pPr marL="285750" indent="-285750">
              <a:buFont typeface="Arial"/>
              <a:buChar char="•"/>
            </a:pPr>
            <a:r>
              <a:rPr lang="en-US" sz="1600" b="1" dirty="0">
                <a:latin typeface="Tahoma"/>
                <a:cs typeface="Tahoma"/>
              </a:rPr>
              <a:t>Schedule </a:t>
            </a:r>
            <a:r>
              <a:rPr lang="en-US" sz="1600" b="1" dirty="0" smtClean="0">
                <a:latin typeface="Tahoma"/>
                <a:cs typeface="Tahoma"/>
              </a:rPr>
              <a:t>will </a:t>
            </a:r>
            <a:r>
              <a:rPr lang="en-US" sz="1600" b="1" dirty="0">
                <a:latin typeface="Tahoma"/>
                <a:cs typeface="Tahoma"/>
              </a:rPr>
              <a:t>remain rough and tentative, to fold in:</a:t>
            </a:r>
          </a:p>
          <a:p>
            <a:pPr marL="742950" lvl="1" indent="-285750">
              <a:buFont typeface="Courier New" panose="02070309020205020404" pitchFamily="49" charset="0"/>
              <a:buChar char="o"/>
            </a:pPr>
            <a:r>
              <a:rPr lang="en-US" sz="1600" dirty="0">
                <a:latin typeface="Tahoma"/>
                <a:cs typeface="Tahoma"/>
              </a:rPr>
              <a:t>12 </a:t>
            </a:r>
            <a:r>
              <a:rPr lang="en-US" sz="1600" dirty="0" err="1">
                <a:latin typeface="Tahoma"/>
                <a:cs typeface="Tahoma"/>
              </a:rPr>
              <a:t>GeV</a:t>
            </a:r>
            <a:r>
              <a:rPr lang="en-US" sz="1600" dirty="0">
                <a:latin typeface="Tahoma"/>
                <a:cs typeface="Tahoma"/>
              </a:rPr>
              <a:t> pre-ops</a:t>
            </a:r>
          </a:p>
          <a:p>
            <a:pPr marL="742950" lvl="1" indent="-285750">
              <a:buFont typeface="Courier New" panose="02070309020205020404" pitchFamily="49" charset="0"/>
              <a:buChar char="o"/>
            </a:pPr>
            <a:r>
              <a:rPr lang="en-US" sz="1600" dirty="0">
                <a:latin typeface="Tahoma"/>
                <a:cs typeface="Tahoma"/>
              </a:rPr>
              <a:t>establishing robust accelerator operations</a:t>
            </a:r>
          </a:p>
          <a:p>
            <a:pPr marL="742950" lvl="1" indent="-285750">
              <a:buFont typeface="Courier New" panose="02070309020205020404" pitchFamily="49" charset="0"/>
              <a:buChar char="o"/>
            </a:pPr>
            <a:r>
              <a:rPr lang="en-US" sz="1600" dirty="0">
                <a:latin typeface="Tahoma"/>
                <a:cs typeface="Tahoma"/>
              </a:rPr>
              <a:t>budget </a:t>
            </a:r>
            <a:r>
              <a:rPr lang="en-US" sz="1600" dirty="0" smtClean="0">
                <a:latin typeface="Tahoma"/>
                <a:cs typeface="Tahoma"/>
              </a:rPr>
              <a:t>uncertainties</a:t>
            </a:r>
          </a:p>
          <a:p>
            <a:pPr marL="285750" indent="-285750"/>
            <a:r>
              <a:rPr lang="en-US" sz="1600" dirty="0" smtClean="0">
                <a:latin typeface="Tahoma"/>
                <a:cs typeface="Tahoma"/>
              </a:rPr>
              <a:t>	</a:t>
            </a:r>
            <a:r>
              <a:rPr lang="en-US" sz="1600" b="1" dirty="0" smtClean="0">
                <a:solidFill>
                  <a:srgbClr val="0000FF"/>
                </a:solidFill>
                <a:latin typeface="Tahoma"/>
                <a:cs typeface="Tahoma"/>
              </a:rPr>
              <a:t>Indeed, FY15 budget forces us to stop FY15 run by May 4</a:t>
            </a:r>
            <a:r>
              <a:rPr lang="en-US" sz="1600" dirty="0" smtClean="0">
                <a:latin typeface="Tahoma"/>
                <a:cs typeface="Tahoma"/>
              </a:rPr>
              <a:t>.</a:t>
            </a:r>
          </a:p>
          <a:p>
            <a:pPr marL="285750" indent="-285750">
              <a:buFont typeface="Arial" panose="020B0604020202020204" pitchFamily="34" charset="0"/>
              <a:buChar char="•"/>
            </a:pPr>
            <a:endParaRPr lang="en-US" sz="1600" dirty="0" smtClean="0">
              <a:latin typeface="Tahoma"/>
              <a:cs typeface="Tahoma"/>
            </a:endParaRPr>
          </a:p>
          <a:p>
            <a:pPr marL="285750" indent="-285750">
              <a:buFont typeface="Arial" panose="020B0604020202020204" pitchFamily="34" charset="0"/>
              <a:buChar char="•"/>
            </a:pPr>
            <a:r>
              <a:rPr lang="en-US" sz="1600" dirty="0" smtClean="0">
                <a:latin typeface="Tahoma"/>
                <a:cs typeface="Tahoma"/>
              </a:rPr>
              <a:t>Setting </a:t>
            </a:r>
            <a:r>
              <a:rPr lang="en-US" sz="1600" dirty="0">
                <a:latin typeface="Tahoma"/>
                <a:cs typeface="Tahoma"/>
              </a:rPr>
              <a:t>priorities amongst Halls/experiments will still be important to avoid </a:t>
            </a:r>
            <a:r>
              <a:rPr lang="en-US" sz="1600" dirty="0" smtClean="0">
                <a:latin typeface="Tahoma"/>
                <a:cs typeface="Tahoma"/>
              </a:rPr>
              <a:t>conflicts</a:t>
            </a:r>
            <a:endParaRPr lang="en-US" dirty="0" smtClean="0">
              <a:latin typeface="Tahoma"/>
              <a:cs typeface="Tahoma"/>
            </a:endParaRPr>
          </a:p>
        </p:txBody>
      </p:sp>
      <p:cxnSp>
        <p:nvCxnSpPr>
          <p:cNvPr id="7" name="Straight Arrow Connector 6"/>
          <p:cNvCxnSpPr/>
          <p:nvPr/>
        </p:nvCxnSpPr>
        <p:spPr>
          <a:xfrm flipV="1">
            <a:off x="2961529" y="1464429"/>
            <a:ext cx="776435" cy="49645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8309249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15-Months </a:t>
            </a:r>
            <a:r>
              <a:rPr lang="en-US" dirty="0" smtClean="0">
                <a:solidFill>
                  <a:srgbClr val="C00000"/>
                </a:solidFill>
              </a:rPr>
              <a:t>Schedule </a:t>
            </a:r>
            <a:r>
              <a:rPr lang="en-US" dirty="0">
                <a:solidFill>
                  <a:srgbClr val="C00000"/>
                </a:solidFill>
              </a:rPr>
              <a:t>Released </a:t>
            </a:r>
          </a:p>
        </p:txBody>
      </p:sp>
      <p:pic>
        <p:nvPicPr>
          <p:cNvPr id="3" name="Picture 2" descr="Screen Shot 2014-10-03 at 11.53.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861" y="876698"/>
            <a:ext cx="5370365" cy="3858970"/>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5908427" y="1090094"/>
            <a:ext cx="3108961" cy="461665"/>
          </a:xfrm>
          <a:prstGeom prst="rect">
            <a:avLst/>
          </a:prstGeom>
        </p:spPr>
        <p:txBody>
          <a:bodyPr wrap="square">
            <a:spAutoFit/>
          </a:bodyPr>
          <a:lstStyle/>
          <a:p>
            <a:r>
              <a:rPr lang="en-US" sz="2400" b="1" dirty="0">
                <a:solidFill>
                  <a:srgbClr val="002060"/>
                </a:solidFill>
                <a:latin typeface="Arial" panose="020B0604020202020204" pitchFamily="34" charset="0"/>
                <a:ea typeface="+mj-ea"/>
                <a:cs typeface="Arial" panose="020B0604020202020204" pitchFamily="34" charset="0"/>
              </a:rPr>
              <a:t>Oct </a:t>
            </a:r>
            <a:r>
              <a:rPr lang="en-US" sz="2400" b="1" dirty="0" smtClean="0">
                <a:solidFill>
                  <a:srgbClr val="002060"/>
                </a:solidFill>
                <a:latin typeface="Arial" panose="020B0604020202020204" pitchFamily="34" charset="0"/>
                <a:ea typeface="+mj-ea"/>
                <a:cs typeface="Arial" panose="020B0604020202020204" pitchFamily="34" charset="0"/>
              </a:rPr>
              <a:t>2014 - Dec 2015</a:t>
            </a:r>
            <a:endParaRPr lang="en-US" sz="2400" b="1" dirty="0">
              <a:solidFill>
                <a:srgbClr val="002060"/>
              </a:solidFill>
              <a:latin typeface="Arial" panose="020B0604020202020204" pitchFamily="34" charset="0"/>
              <a:ea typeface="+mj-ea"/>
              <a:cs typeface="Arial" panose="020B0604020202020204" pitchFamily="34" charset="0"/>
            </a:endParaRPr>
          </a:p>
        </p:txBody>
      </p:sp>
      <p:sp>
        <p:nvSpPr>
          <p:cNvPr id="5" name="Rectangle 4"/>
          <p:cNvSpPr/>
          <p:nvPr/>
        </p:nvSpPr>
        <p:spPr>
          <a:xfrm>
            <a:off x="346447" y="4834144"/>
            <a:ext cx="8321962" cy="400110"/>
          </a:xfrm>
          <a:prstGeom prst="rect">
            <a:avLst/>
          </a:prstGeom>
        </p:spPr>
        <p:txBody>
          <a:bodyPr wrap="square">
            <a:spAutoFit/>
          </a:bodyPr>
          <a:lstStyle/>
          <a:p>
            <a:pPr marL="342900" indent="-342900">
              <a:buFont typeface="Arial"/>
              <a:buChar char="•"/>
            </a:pPr>
            <a:r>
              <a:rPr lang="en-US" sz="2000" b="1" dirty="0">
                <a:solidFill>
                  <a:srgbClr val="008000"/>
                </a:solidFill>
                <a:latin typeface="Tahoma"/>
                <a:cs typeface="Tahoma"/>
              </a:rPr>
              <a:t>http://</a:t>
            </a:r>
            <a:r>
              <a:rPr lang="en-US" sz="2000" b="1" dirty="0" err="1">
                <a:solidFill>
                  <a:srgbClr val="008000"/>
                </a:solidFill>
                <a:latin typeface="Tahoma"/>
                <a:cs typeface="Tahoma"/>
              </a:rPr>
              <a:t>www.jlab.org</a:t>
            </a:r>
            <a:r>
              <a:rPr lang="en-US" sz="2000" b="1" dirty="0">
                <a:solidFill>
                  <a:srgbClr val="008000"/>
                </a:solidFill>
                <a:latin typeface="Tahoma"/>
                <a:cs typeface="Tahoma"/>
              </a:rPr>
              <a:t>/</a:t>
            </a:r>
            <a:r>
              <a:rPr lang="en-US" sz="2000" b="1" dirty="0" err="1">
                <a:solidFill>
                  <a:srgbClr val="008000"/>
                </a:solidFill>
                <a:latin typeface="Tahoma"/>
                <a:cs typeface="Tahoma"/>
              </a:rPr>
              <a:t>exp_prog</a:t>
            </a:r>
            <a:r>
              <a:rPr lang="en-US" sz="2000" b="1" dirty="0">
                <a:solidFill>
                  <a:srgbClr val="008000"/>
                </a:solidFill>
                <a:latin typeface="Tahoma"/>
                <a:cs typeface="Tahoma"/>
              </a:rPr>
              <a:t>/</a:t>
            </a:r>
            <a:r>
              <a:rPr lang="en-US" sz="2000" b="1" dirty="0" err="1">
                <a:solidFill>
                  <a:srgbClr val="008000"/>
                </a:solidFill>
                <a:latin typeface="Tahoma"/>
                <a:cs typeface="Tahoma"/>
              </a:rPr>
              <a:t>experiment_schedule</a:t>
            </a:r>
            <a:r>
              <a:rPr lang="en-US" sz="2000" b="1" dirty="0">
                <a:solidFill>
                  <a:srgbClr val="008000"/>
                </a:solidFill>
                <a:latin typeface="Tahoma"/>
                <a:cs typeface="Tahoma"/>
              </a:rPr>
              <a:t>/</a:t>
            </a:r>
          </a:p>
        </p:txBody>
      </p:sp>
      <p:sp>
        <p:nvSpPr>
          <p:cNvPr id="6" name="Rectangle 5"/>
          <p:cNvSpPr/>
          <p:nvPr/>
        </p:nvSpPr>
        <p:spPr>
          <a:xfrm>
            <a:off x="5853835" y="1606351"/>
            <a:ext cx="3235573" cy="3139321"/>
          </a:xfrm>
          <a:prstGeom prst="rect">
            <a:avLst/>
          </a:prstGeom>
        </p:spPr>
        <p:txBody>
          <a:bodyPr wrap="square">
            <a:spAutoFit/>
          </a:bodyPr>
          <a:lstStyle/>
          <a:p>
            <a:pPr marL="342900" indent="-342900">
              <a:buFont typeface="Arial"/>
              <a:buChar char="•"/>
            </a:pPr>
            <a:r>
              <a:rPr lang="en-US" dirty="0" smtClean="0">
                <a:latin typeface="Arial" panose="020B0604020202020204" pitchFamily="34" charset="0"/>
                <a:cs typeface="Arial" panose="020B0604020202020204" pitchFamily="34" charset="0"/>
              </a:rPr>
              <a:t>This schedule covers the first experiment run period of the “12 GeV Era’’ to be </a:t>
            </a:r>
            <a:r>
              <a:rPr lang="en-US" b="1" dirty="0" smtClean="0">
                <a:latin typeface="Arial" panose="020B0604020202020204" pitchFamily="34" charset="0"/>
                <a:cs typeface="Arial" panose="020B0604020202020204" pitchFamily="34" charset="0"/>
              </a:rPr>
              <a:t>executed in parallel with the Accelerator Commissioning and Development </a:t>
            </a:r>
            <a:r>
              <a:rPr lang="en-US" dirty="0" smtClean="0">
                <a:latin typeface="Arial" panose="020B0604020202020204" pitchFamily="34" charset="0"/>
                <a:cs typeface="Arial" panose="020B0604020202020204" pitchFamily="34" charset="0"/>
              </a:rPr>
              <a:t>necessary to bring the machine to its design performance and meet the 12 GeV </a:t>
            </a:r>
            <a:r>
              <a:rPr lang="en-US" dirty="0" err="1" smtClean="0">
                <a:latin typeface="Arial" panose="020B0604020202020204" pitchFamily="34" charset="0"/>
                <a:cs typeface="Arial" panose="020B0604020202020204" pitchFamily="34" charset="0"/>
              </a:rPr>
              <a:t>JLab</a:t>
            </a:r>
            <a:r>
              <a:rPr lang="en-US" dirty="0" smtClean="0">
                <a:latin typeface="Arial" panose="020B0604020202020204" pitchFamily="34" charset="0"/>
                <a:cs typeface="Arial" panose="020B0604020202020204" pitchFamily="34" charset="0"/>
              </a:rPr>
              <a:t> upgrade project goals. </a:t>
            </a:r>
            <a:endParaRPr lang="en-US" dirty="0" smtClean="0">
              <a:solidFill>
                <a:srgbClr val="008000"/>
              </a:solidFill>
              <a:latin typeface="Arial" panose="020B0604020202020204" pitchFamily="34" charset="0"/>
              <a:cs typeface="Arial" panose="020B0604020202020204" pitchFamily="34" charset="0"/>
            </a:endParaRPr>
          </a:p>
        </p:txBody>
      </p:sp>
      <p:sp>
        <p:nvSpPr>
          <p:cNvPr id="8" name="Rectangle 7"/>
          <p:cNvSpPr/>
          <p:nvPr/>
        </p:nvSpPr>
        <p:spPr>
          <a:xfrm>
            <a:off x="346447" y="5288339"/>
            <a:ext cx="8321962" cy="923330"/>
          </a:xfrm>
          <a:prstGeom prst="rect">
            <a:avLst/>
          </a:prstGeom>
        </p:spPr>
        <p:txBody>
          <a:bodyPr wrap="square">
            <a:spAutoFit/>
          </a:bodyPr>
          <a:lstStyle/>
          <a:p>
            <a:pPr marL="342900" indent="-342900">
              <a:buFont typeface="Arial"/>
              <a:buChar char="•"/>
            </a:pPr>
            <a:r>
              <a:rPr lang="en-US" b="1" dirty="0" smtClean="0">
                <a:solidFill>
                  <a:srgbClr val="0000FF"/>
                </a:solidFill>
                <a:latin typeface="Arial" panose="020B0604020202020204" pitchFamily="34" charset="0"/>
                <a:cs typeface="Arial" panose="020B0604020202020204" pitchFamily="34" charset="0"/>
              </a:rPr>
              <a:t>We plan to release the March 2015 – July 2016 schedule in February</a:t>
            </a:r>
          </a:p>
          <a:p>
            <a:pPr marL="342900" indent="-342900">
              <a:buFont typeface="Arial"/>
              <a:buChar char="•"/>
            </a:pPr>
            <a:r>
              <a:rPr lang="en-US" b="1" dirty="0" smtClean="0">
                <a:solidFill>
                  <a:srgbClr val="0000FF"/>
                </a:solidFill>
                <a:latin typeface="Arial" panose="020B0604020202020204" pitchFamily="34" charset="0"/>
                <a:cs typeface="Arial" panose="020B0604020202020204" pitchFamily="34" charset="0"/>
              </a:rPr>
              <a:t>Anticipating Hall A PREX &amp; Integrated engineered Tritium target/beam line, Hall B/</a:t>
            </a:r>
            <a:r>
              <a:rPr lang="en-US" b="1" dirty="0" err="1" smtClean="0">
                <a:solidFill>
                  <a:srgbClr val="0000FF"/>
                </a:solidFill>
                <a:latin typeface="Arial" panose="020B0604020202020204" pitchFamily="34" charset="0"/>
                <a:cs typeface="Arial" panose="020B0604020202020204" pitchFamily="34" charset="0"/>
              </a:rPr>
              <a:t>Prad</a:t>
            </a:r>
            <a:r>
              <a:rPr lang="en-US" b="1" dirty="0" smtClean="0">
                <a:solidFill>
                  <a:srgbClr val="0000FF"/>
                </a:solidFill>
                <a:latin typeface="Arial" panose="020B0604020202020204" pitchFamily="34" charset="0"/>
                <a:cs typeface="Arial" panose="020B0604020202020204" pitchFamily="34" charset="0"/>
              </a:rPr>
              <a:t>, and </a:t>
            </a:r>
            <a:r>
              <a:rPr lang="en-US" b="1" dirty="0" err="1" smtClean="0">
                <a:solidFill>
                  <a:srgbClr val="0000FF"/>
                </a:solidFill>
                <a:latin typeface="Arial" panose="020B0604020202020204" pitchFamily="34" charset="0"/>
                <a:cs typeface="Arial" panose="020B0604020202020204" pitchFamily="34" charset="0"/>
              </a:rPr>
              <a:t>DarkLight</a:t>
            </a:r>
            <a:r>
              <a:rPr lang="en-US" b="1" dirty="0" smtClean="0">
                <a:solidFill>
                  <a:srgbClr val="0000FF"/>
                </a:solidFill>
                <a:latin typeface="Arial" panose="020B0604020202020204" pitchFamily="34" charset="0"/>
                <a:cs typeface="Arial" panose="020B0604020202020204" pitchFamily="34" charset="0"/>
              </a:rPr>
              <a:t> readiness reviews before June 1</a:t>
            </a:r>
          </a:p>
        </p:txBody>
      </p:sp>
    </p:spTree>
    <p:extLst>
      <p:ext uri="{BB962C8B-B14F-4D97-AF65-F5344CB8AC3E}">
        <p14:creationId xmlns:p14="http://schemas.microsoft.com/office/powerpoint/2010/main" val="32292064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914400"/>
          </a:xfrm>
        </p:spPr>
        <p:txBody>
          <a:bodyPr/>
          <a:lstStyle/>
          <a:p>
            <a:r>
              <a:rPr lang="en-US" dirty="0" smtClean="0"/>
              <a:t>Other Projects</a:t>
            </a:r>
            <a:endParaRPr lang="en-US" dirty="0"/>
          </a:p>
        </p:txBody>
      </p:sp>
      <p:sp>
        <p:nvSpPr>
          <p:cNvPr id="3" name="TextBox 2"/>
          <p:cNvSpPr txBox="1"/>
          <p:nvPr/>
        </p:nvSpPr>
        <p:spPr>
          <a:xfrm>
            <a:off x="257174" y="838200"/>
            <a:ext cx="8753476" cy="5401479"/>
          </a:xfrm>
          <a:prstGeom prst="rect">
            <a:avLst/>
          </a:prstGeom>
          <a:noFill/>
        </p:spPr>
        <p:txBody>
          <a:bodyPr wrap="square" rtlCol="0">
            <a:spAutoFit/>
          </a:bodyPr>
          <a:lstStyle/>
          <a:p>
            <a:pPr marL="457200" indent="-457200">
              <a:buSzPct val="120000"/>
              <a:buFont typeface="Arial" pitchFamily="34" charset="0"/>
              <a:buChar char="•"/>
            </a:pPr>
            <a:r>
              <a:rPr lang="en-US" sz="1500" dirty="0" smtClean="0">
                <a:latin typeface="Arial" pitchFamily="34" charset="0"/>
                <a:cs typeface="Arial" pitchFamily="34" charset="0"/>
              </a:rPr>
              <a:t>HPS funded  by DOE HEP </a:t>
            </a:r>
          </a:p>
          <a:p>
            <a:pPr lvl="2" indent="-457200">
              <a:buSzPct val="120000"/>
              <a:buFont typeface="Arial" panose="020B0604020202020204" pitchFamily="34" charset="0"/>
              <a:buChar char="–"/>
            </a:pPr>
            <a:r>
              <a:rPr lang="en-US" sz="1500" dirty="0" smtClean="0">
                <a:latin typeface="Arial" pitchFamily="34" charset="0"/>
                <a:cs typeface="Arial" pitchFamily="34" charset="0"/>
              </a:rPr>
              <a:t>Installed in FY14	</a:t>
            </a:r>
          </a:p>
          <a:p>
            <a:pPr marL="914400" lvl="1" indent="-457200">
              <a:buSzPct val="120000"/>
              <a:buFont typeface="Arial" panose="020B0604020202020204" pitchFamily="34" charset="0"/>
              <a:buChar char="–"/>
              <a:tabLst>
                <a:tab pos="457200" algn="l"/>
              </a:tabLst>
            </a:pPr>
            <a:r>
              <a:rPr lang="en-US" sz="1500" dirty="0" smtClean="0">
                <a:latin typeface="Arial" pitchFamily="34" charset="0"/>
                <a:cs typeface="Arial" pitchFamily="34" charset="0"/>
              </a:rPr>
              <a:t>Scheduled in Hall B in FY15</a:t>
            </a:r>
          </a:p>
          <a:p>
            <a:pPr marL="914400" lvl="1" indent="-457200">
              <a:buSzPct val="120000"/>
              <a:buFont typeface="Arial" panose="020B0604020202020204" pitchFamily="34" charset="0"/>
              <a:buChar char="–"/>
              <a:tabLst>
                <a:tab pos="457200" algn="l"/>
              </a:tabLst>
            </a:pPr>
            <a:r>
              <a:rPr lang="en-US" sz="1500" dirty="0" smtClean="0">
                <a:latin typeface="Arial" pitchFamily="34" charset="0"/>
                <a:cs typeface="Arial" pitchFamily="34" charset="0"/>
              </a:rPr>
              <a:t>Readiness Review completed</a:t>
            </a:r>
            <a:endParaRPr lang="en-US" sz="1500" dirty="0">
              <a:latin typeface="Arial" pitchFamily="34" charset="0"/>
              <a:cs typeface="Arial" pitchFamily="34" charset="0"/>
            </a:endParaRPr>
          </a:p>
          <a:p>
            <a:pPr>
              <a:buSzPct val="120000"/>
              <a:tabLst>
                <a:tab pos="457200" algn="l"/>
              </a:tabLst>
            </a:pPr>
            <a:endParaRPr lang="en-US" sz="1500" dirty="0" smtClean="0">
              <a:latin typeface="Arial" pitchFamily="34" charset="0"/>
              <a:cs typeface="Arial" pitchFamily="34" charset="0"/>
            </a:endParaRPr>
          </a:p>
          <a:p>
            <a:pPr marL="457200" indent="-457200">
              <a:buSzPct val="120000"/>
              <a:buFont typeface="Arial" panose="020B0604020202020204" pitchFamily="34" charset="0"/>
              <a:buChar char="•"/>
              <a:tabLst>
                <a:tab pos="457200" algn="l"/>
              </a:tabLst>
            </a:pPr>
            <a:r>
              <a:rPr lang="en-US" sz="1500" dirty="0" err="1" smtClean="0">
                <a:latin typeface="Arial" pitchFamily="34" charset="0"/>
                <a:cs typeface="Arial" pitchFamily="34" charset="0"/>
              </a:rPr>
              <a:t>PRad</a:t>
            </a:r>
            <a:r>
              <a:rPr lang="en-US" sz="1500" dirty="0" smtClean="0">
                <a:latin typeface="Arial" pitchFamily="34" charset="0"/>
                <a:cs typeface="Arial" pitchFamily="34" charset="0"/>
              </a:rPr>
              <a:t> NSF MRI funded</a:t>
            </a:r>
            <a:endParaRPr lang="en-US" sz="1500" dirty="0">
              <a:latin typeface="Arial" pitchFamily="34" charset="0"/>
              <a:cs typeface="Arial" pitchFamily="34" charset="0"/>
            </a:endParaRPr>
          </a:p>
          <a:p>
            <a:pPr marL="742950" lvl="1" indent="-285750">
              <a:buSzPct val="120000"/>
              <a:buFont typeface="Arial" panose="020B0604020202020204" pitchFamily="34" charset="0"/>
              <a:buChar char="–"/>
              <a:tabLst>
                <a:tab pos="457200" algn="l"/>
              </a:tabLst>
            </a:pPr>
            <a:r>
              <a:rPr lang="en-US" sz="1500" dirty="0">
                <a:latin typeface="Arial" pitchFamily="34" charset="0"/>
                <a:cs typeface="Arial" pitchFamily="34" charset="0"/>
              </a:rPr>
              <a:t>	</a:t>
            </a:r>
            <a:r>
              <a:rPr lang="en-US" sz="1500" dirty="0" smtClean="0">
                <a:latin typeface="Arial" pitchFamily="34" charset="0"/>
                <a:cs typeface="Arial" pitchFamily="34" charset="0"/>
              </a:rPr>
              <a:t>Request for install </a:t>
            </a:r>
            <a:r>
              <a:rPr lang="en-US" sz="1500" dirty="0">
                <a:latin typeface="Arial" pitchFamily="34" charset="0"/>
                <a:cs typeface="Arial" pitchFamily="34" charset="0"/>
              </a:rPr>
              <a:t>in </a:t>
            </a:r>
            <a:r>
              <a:rPr lang="en-US" sz="1500" dirty="0" smtClean="0">
                <a:latin typeface="Arial" pitchFamily="34" charset="0"/>
                <a:cs typeface="Arial" pitchFamily="34" charset="0"/>
              </a:rPr>
              <a:t>FY14/15</a:t>
            </a:r>
            <a:r>
              <a:rPr lang="en-US" sz="1500" dirty="0">
                <a:latin typeface="Arial" pitchFamily="34" charset="0"/>
                <a:cs typeface="Arial" pitchFamily="34" charset="0"/>
              </a:rPr>
              <a:t>	</a:t>
            </a:r>
          </a:p>
          <a:p>
            <a:pPr marL="742950" lvl="1" indent="-285750">
              <a:buSzPct val="120000"/>
              <a:buFont typeface="Arial" panose="020B0604020202020204" pitchFamily="34" charset="0"/>
              <a:buChar char="–"/>
              <a:tabLst>
                <a:tab pos="457200" algn="l"/>
              </a:tabLst>
            </a:pPr>
            <a:r>
              <a:rPr lang="en-US" sz="1500" dirty="0">
                <a:latin typeface="Arial" pitchFamily="34" charset="0"/>
                <a:cs typeface="Arial" pitchFamily="34" charset="0"/>
              </a:rPr>
              <a:t>	</a:t>
            </a:r>
            <a:r>
              <a:rPr lang="en-US" sz="1500" dirty="0" smtClean="0">
                <a:latin typeface="Arial" pitchFamily="34" charset="0"/>
                <a:cs typeface="Arial" pitchFamily="34" charset="0"/>
              </a:rPr>
              <a:t>Hope </a:t>
            </a:r>
            <a:r>
              <a:rPr lang="en-US" sz="1500" dirty="0">
                <a:latin typeface="Arial" pitchFamily="34" charset="0"/>
                <a:cs typeface="Arial" pitchFamily="34" charset="0"/>
              </a:rPr>
              <a:t>for Scheduling in Hall B in </a:t>
            </a:r>
            <a:r>
              <a:rPr lang="en-US" sz="1500" dirty="0" smtClean="0">
                <a:latin typeface="Arial" pitchFamily="34" charset="0"/>
                <a:cs typeface="Arial" pitchFamily="34" charset="0"/>
              </a:rPr>
              <a:t>FY15 ( very unlikely)</a:t>
            </a:r>
            <a:endParaRPr lang="en-US" sz="1500" dirty="0">
              <a:latin typeface="Arial" pitchFamily="34" charset="0"/>
              <a:cs typeface="Arial" pitchFamily="34" charset="0"/>
            </a:endParaRPr>
          </a:p>
          <a:p>
            <a:pPr>
              <a:buSzPct val="120000"/>
              <a:tabLst>
                <a:tab pos="457200" algn="l"/>
              </a:tabLst>
            </a:pPr>
            <a:endParaRPr lang="en-US" sz="1500" dirty="0">
              <a:latin typeface="Arial" pitchFamily="34" charset="0"/>
              <a:cs typeface="Arial" pitchFamily="34" charset="0"/>
            </a:endParaRPr>
          </a:p>
          <a:p>
            <a:pPr marL="457200" indent="-457200">
              <a:buSzPct val="120000"/>
              <a:buFont typeface="Arial" pitchFamily="34" charset="0"/>
              <a:buChar char="•"/>
            </a:pPr>
            <a:r>
              <a:rPr lang="en-US" sz="1500" dirty="0" smtClean="0">
                <a:latin typeface="Arial" pitchFamily="34" charset="0"/>
                <a:cs typeface="Arial" pitchFamily="34" charset="0"/>
              </a:rPr>
              <a:t>CLEO solenoid committed for </a:t>
            </a:r>
            <a:r>
              <a:rPr lang="en-US" sz="1500" dirty="0" err="1" smtClean="0">
                <a:latin typeface="Arial" pitchFamily="34" charset="0"/>
                <a:cs typeface="Arial" pitchFamily="34" charset="0"/>
              </a:rPr>
              <a:t>SoLID</a:t>
            </a:r>
            <a:r>
              <a:rPr lang="en-US" sz="1500" dirty="0" smtClean="0">
                <a:latin typeface="Arial" pitchFamily="34" charset="0"/>
                <a:cs typeface="Arial" pitchFamily="34" charset="0"/>
              </a:rPr>
              <a:t> project, final negotiations</a:t>
            </a:r>
          </a:p>
          <a:p>
            <a:pPr marL="342900" indent="-342900">
              <a:buSzPct val="120000"/>
              <a:buFont typeface="Arial" pitchFamily="34" charset="0"/>
              <a:buChar char="•"/>
            </a:pPr>
            <a:endParaRPr lang="en-US" sz="1500" dirty="0">
              <a:latin typeface="Arial" pitchFamily="34" charset="0"/>
              <a:cs typeface="Arial" pitchFamily="34" charset="0"/>
            </a:endParaRPr>
          </a:p>
          <a:p>
            <a:pPr marL="457200" indent="-457200">
              <a:buSzPct val="120000"/>
              <a:buFont typeface="Arial" pitchFamily="34" charset="0"/>
              <a:buChar char="•"/>
            </a:pPr>
            <a:r>
              <a:rPr lang="en-US" sz="1500" dirty="0" err="1">
                <a:latin typeface="Arial" pitchFamily="34" charset="0"/>
                <a:cs typeface="Arial" pitchFamily="34" charset="0"/>
              </a:rPr>
              <a:t>SoLID</a:t>
            </a:r>
            <a:r>
              <a:rPr lang="en-US" sz="1500" dirty="0">
                <a:latin typeface="Arial" pitchFamily="34" charset="0"/>
                <a:cs typeface="Arial" pitchFamily="34" charset="0"/>
              </a:rPr>
              <a:t> pre-CDR submitted to </a:t>
            </a:r>
            <a:r>
              <a:rPr lang="en-US" sz="1500" dirty="0" err="1">
                <a:latin typeface="Arial" pitchFamily="34" charset="0"/>
                <a:cs typeface="Arial" pitchFamily="34" charset="0"/>
              </a:rPr>
              <a:t>JLab</a:t>
            </a:r>
            <a:r>
              <a:rPr lang="en-US" sz="1500" dirty="0">
                <a:latin typeface="Arial" pitchFamily="34" charset="0"/>
                <a:cs typeface="Arial" pitchFamily="34" charset="0"/>
              </a:rPr>
              <a:t> management </a:t>
            </a:r>
            <a:endParaRPr lang="en-US" sz="1500" dirty="0" smtClean="0">
              <a:latin typeface="Arial" pitchFamily="34" charset="0"/>
              <a:cs typeface="Arial" pitchFamily="34" charset="0"/>
            </a:endParaRPr>
          </a:p>
          <a:p>
            <a:pPr>
              <a:buSzPct val="120000"/>
            </a:pPr>
            <a:r>
              <a:rPr lang="en-US" sz="1500" dirty="0">
                <a:latin typeface="Arial" pitchFamily="34" charset="0"/>
                <a:cs typeface="Arial" pitchFamily="34" charset="0"/>
              </a:rPr>
              <a:t>	</a:t>
            </a:r>
            <a:r>
              <a:rPr lang="en-US" sz="1500" dirty="0" smtClean="0">
                <a:latin typeface="Arial" pitchFamily="34" charset="0"/>
                <a:cs typeface="Arial" pitchFamily="34" charset="0"/>
              </a:rPr>
              <a:t>	– </a:t>
            </a:r>
            <a:r>
              <a:rPr lang="en-US" sz="1500" dirty="0">
                <a:latin typeface="Arial" pitchFamily="34" charset="0"/>
                <a:cs typeface="Arial" pitchFamily="34" charset="0"/>
              </a:rPr>
              <a:t>Director’s </a:t>
            </a:r>
            <a:r>
              <a:rPr lang="en-US" sz="1500" dirty="0" smtClean="0">
                <a:latin typeface="Arial" pitchFamily="34" charset="0"/>
                <a:cs typeface="Arial" pitchFamily="34" charset="0"/>
              </a:rPr>
              <a:t>review scheduled Feb. 23-24</a:t>
            </a:r>
            <a:endParaRPr lang="en-US" sz="1500" dirty="0">
              <a:latin typeface="Arial" pitchFamily="34" charset="0"/>
              <a:cs typeface="Arial" pitchFamily="34" charset="0"/>
            </a:endParaRPr>
          </a:p>
          <a:p>
            <a:pPr>
              <a:buSzPct val="120000"/>
            </a:pPr>
            <a:endParaRPr lang="en-US" sz="1500" dirty="0" smtClean="0">
              <a:latin typeface="Arial" pitchFamily="34" charset="0"/>
              <a:cs typeface="Arial" pitchFamily="34" charset="0"/>
            </a:endParaRPr>
          </a:p>
          <a:p>
            <a:pPr marL="457200" indent="-457200">
              <a:buSzPct val="120000"/>
              <a:buFont typeface="Arial" pitchFamily="34" charset="0"/>
              <a:buChar char="•"/>
            </a:pPr>
            <a:r>
              <a:rPr lang="en-US" sz="1500" dirty="0" smtClean="0">
                <a:latin typeface="Arial" pitchFamily="34" charset="0"/>
                <a:cs typeface="Arial" pitchFamily="34" charset="0"/>
              </a:rPr>
              <a:t>Decision by DOE-HEP re:  Babar DIRC for </a:t>
            </a:r>
            <a:r>
              <a:rPr lang="en-US" sz="1500" dirty="0" err="1" smtClean="0">
                <a:latin typeface="Arial" pitchFamily="34" charset="0"/>
                <a:cs typeface="Arial" pitchFamily="34" charset="0"/>
              </a:rPr>
              <a:t>GlueX</a:t>
            </a:r>
            <a:endParaRPr lang="en-US" sz="1500" dirty="0" smtClean="0">
              <a:latin typeface="Arial" pitchFamily="34" charset="0"/>
              <a:cs typeface="Arial" pitchFamily="34" charset="0"/>
            </a:endParaRPr>
          </a:p>
          <a:p>
            <a:pPr>
              <a:buSzPct val="120000"/>
            </a:pPr>
            <a:endParaRPr lang="en-US" sz="1500" dirty="0" smtClean="0">
              <a:latin typeface="Arial" pitchFamily="34" charset="0"/>
              <a:cs typeface="Arial" pitchFamily="34" charset="0"/>
            </a:endParaRPr>
          </a:p>
          <a:p>
            <a:pPr marL="457200" indent="-457200">
              <a:buSzPct val="120000"/>
              <a:buFont typeface="Arial" pitchFamily="34" charset="0"/>
              <a:buChar char="•"/>
            </a:pPr>
            <a:r>
              <a:rPr lang="en-US" sz="1500" dirty="0" smtClean="0">
                <a:latin typeface="Arial" pitchFamily="34" charset="0"/>
                <a:cs typeface="Arial" pitchFamily="34" charset="0"/>
              </a:rPr>
              <a:t>Hall B RICH detector reviewed September 5-6, 2013</a:t>
            </a:r>
          </a:p>
          <a:p>
            <a:pPr marL="742950" lvl="1" indent="-285750">
              <a:buSzPct val="120000"/>
              <a:buFont typeface="Arial" panose="020B0604020202020204" pitchFamily="34" charset="0"/>
              <a:buChar char="–"/>
              <a:tabLst>
                <a:tab pos="457200" algn="l"/>
              </a:tabLst>
            </a:pPr>
            <a:r>
              <a:rPr lang="en-US" sz="1500" dirty="0">
                <a:latin typeface="Arial" pitchFamily="34" charset="0"/>
                <a:cs typeface="Arial" pitchFamily="34" charset="0"/>
              </a:rPr>
              <a:t>	</a:t>
            </a:r>
            <a:r>
              <a:rPr lang="en-US" sz="1500" dirty="0" smtClean="0">
                <a:latin typeface="Arial" pitchFamily="34" charset="0"/>
                <a:cs typeface="Arial" pitchFamily="34" charset="0"/>
              </a:rPr>
              <a:t>DOE participation, very positive</a:t>
            </a:r>
          </a:p>
          <a:p>
            <a:pPr marL="742950" lvl="1" indent="-285750">
              <a:buSzPct val="120000"/>
              <a:buFont typeface="Arial" panose="020B0604020202020204" pitchFamily="34" charset="0"/>
              <a:buChar char="–"/>
              <a:tabLst>
                <a:tab pos="457200" algn="l"/>
                <a:tab pos="914400" algn="l"/>
              </a:tabLst>
            </a:pPr>
            <a:r>
              <a:rPr lang="en-US" sz="1500" dirty="0" smtClean="0">
                <a:latin typeface="Arial" pitchFamily="34" charset="0"/>
                <a:cs typeface="Arial" pitchFamily="34" charset="0"/>
              </a:rPr>
              <a:t> Second sector to be funded by INFN</a:t>
            </a:r>
            <a:r>
              <a:rPr lang="en-US" sz="1500" dirty="0">
                <a:latin typeface="Arial" pitchFamily="34" charset="0"/>
                <a:cs typeface="Arial" pitchFamily="34" charset="0"/>
              </a:rPr>
              <a:t>	</a:t>
            </a:r>
            <a:endParaRPr lang="en-US" sz="1500" dirty="0" smtClean="0">
              <a:latin typeface="Arial" pitchFamily="34" charset="0"/>
              <a:cs typeface="Arial" pitchFamily="34" charset="0"/>
            </a:endParaRPr>
          </a:p>
          <a:p>
            <a:pPr marL="742950" lvl="1" indent="-285750">
              <a:buSzPct val="120000"/>
              <a:buFont typeface="Arial" panose="020B0604020202020204" pitchFamily="34" charset="0"/>
              <a:buChar char="–"/>
              <a:tabLst>
                <a:tab pos="457200" algn="l"/>
                <a:tab pos="914400" algn="l"/>
              </a:tabLst>
            </a:pPr>
            <a:endParaRPr lang="en-US" sz="1500" dirty="0">
              <a:solidFill>
                <a:srgbClr val="000000"/>
              </a:solidFill>
              <a:latin typeface="Arial" pitchFamily="34" charset="0"/>
              <a:cs typeface="Arial" pitchFamily="34" charset="0"/>
            </a:endParaRPr>
          </a:p>
          <a:p>
            <a:pPr marL="457200" indent="-457200">
              <a:buSzPct val="120000"/>
              <a:buFont typeface="Arial" panose="020B0604020202020204" pitchFamily="34" charset="0"/>
              <a:buChar char="•"/>
            </a:pPr>
            <a:r>
              <a:rPr lang="en-US" sz="1500" dirty="0" err="1" smtClean="0">
                <a:latin typeface="Arial" pitchFamily="34" charset="0"/>
                <a:cs typeface="Arial" pitchFamily="34" charset="0"/>
              </a:rPr>
              <a:t>DarkLIGHT</a:t>
            </a:r>
            <a:r>
              <a:rPr lang="en-US" sz="1500" dirty="0" smtClean="0">
                <a:latin typeface="Arial" pitchFamily="34" charset="0"/>
                <a:cs typeface="Arial" pitchFamily="34" charset="0"/>
              </a:rPr>
              <a:t> NSF MRI funded – agreement with DOE on operations</a:t>
            </a:r>
          </a:p>
          <a:p>
            <a:pPr>
              <a:buSzPct val="120000"/>
            </a:pPr>
            <a:endParaRPr lang="en-US" sz="1500" dirty="0">
              <a:latin typeface="Arial" pitchFamily="34" charset="0"/>
              <a:cs typeface="Arial" pitchFamily="34" charset="0"/>
            </a:endParaRPr>
          </a:p>
          <a:p>
            <a:pPr marL="457200" indent="-457200">
              <a:buSzPct val="120000"/>
              <a:buFont typeface="Arial" panose="020B0604020202020204" pitchFamily="34" charset="0"/>
              <a:buChar char="•"/>
            </a:pPr>
            <a:r>
              <a:rPr lang="en-US" sz="1500" dirty="0" smtClean="0">
                <a:latin typeface="Arial" pitchFamily="34" charset="0"/>
                <a:cs typeface="Arial" pitchFamily="34" charset="0"/>
              </a:rPr>
              <a:t>MOLLER </a:t>
            </a:r>
            <a:r>
              <a:rPr lang="en-US" sz="1500" dirty="0">
                <a:latin typeface="Arial" pitchFamily="34" charset="0"/>
                <a:cs typeface="Arial" pitchFamily="34" charset="0"/>
              </a:rPr>
              <a:t>Science </a:t>
            </a:r>
            <a:r>
              <a:rPr lang="en-US" sz="1500" dirty="0" smtClean="0">
                <a:latin typeface="Arial" pitchFamily="34" charset="0"/>
                <a:cs typeface="Arial" pitchFamily="34" charset="0"/>
              </a:rPr>
              <a:t>Review – very successful </a:t>
            </a:r>
            <a:endParaRPr lang="en-US" sz="1500" dirty="0">
              <a:latin typeface="Arial" pitchFamily="34" charset="0"/>
              <a:cs typeface="Arial" pitchFamily="34" charset="0"/>
            </a:endParaRPr>
          </a:p>
        </p:txBody>
      </p:sp>
    </p:spTree>
    <p:extLst>
      <p:ext uri="{BB962C8B-B14F-4D97-AF65-F5344CB8AC3E}">
        <p14:creationId xmlns:p14="http://schemas.microsoft.com/office/powerpoint/2010/main" val="39984520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p:cNvSpPr txBox="1">
            <a:spLocks noChangeArrowheads="1"/>
          </p:cNvSpPr>
          <p:nvPr/>
        </p:nvSpPr>
        <p:spPr>
          <a:xfrm>
            <a:off x="0" y="0"/>
            <a:ext cx="9144000" cy="6858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effectLst/>
                <a:uLnTx/>
                <a:uFillTx/>
                <a:latin typeface="Arial" charset="0"/>
                <a:ea typeface="+mj-ea"/>
                <a:cs typeface="+mj-cs"/>
              </a:rPr>
              <a:t>EIC</a:t>
            </a:r>
            <a:r>
              <a:rPr kumimoji="0" lang="en-US" sz="4000" b="1" i="0" u="none" strike="noStrike" kern="1200" cap="none" spc="0" normalizeH="0" noProof="0" dirty="0" smtClean="0">
                <a:ln>
                  <a:noFill/>
                </a:ln>
                <a:effectLst/>
                <a:uLnTx/>
                <a:uFillTx/>
                <a:latin typeface="Arial" charset="0"/>
                <a:ea typeface="+mj-ea"/>
                <a:cs typeface="+mj-cs"/>
              </a:rPr>
              <a:t> at Jefferson Lab</a:t>
            </a:r>
            <a:endParaRPr kumimoji="0" lang="en-US" sz="4000" b="1" i="0" u="none" strike="noStrike" kern="1200" cap="none" spc="0" normalizeH="0" baseline="0" noProof="0" dirty="0" smtClean="0">
              <a:ln>
                <a:noFill/>
              </a:ln>
              <a:effectLst/>
              <a:uLnTx/>
              <a:uFillTx/>
              <a:latin typeface="Arial" charset="0"/>
              <a:ea typeface="+mj-ea"/>
              <a:cs typeface="+mj-cs"/>
            </a:endParaRPr>
          </a:p>
        </p:txBody>
      </p:sp>
      <p:sp>
        <p:nvSpPr>
          <p:cNvPr id="23" name="TextBox 2"/>
          <p:cNvSpPr txBox="1">
            <a:spLocks noChangeArrowheads="1"/>
          </p:cNvSpPr>
          <p:nvPr/>
        </p:nvSpPr>
        <p:spPr bwMode="auto">
          <a:xfrm>
            <a:off x="-114214" y="874544"/>
            <a:ext cx="4672146" cy="5339923"/>
          </a:xfrm>
          <a:prstGeom prst="rect">
            <a:avLst/>
          </a:prstGeom>
          <a:noFill/>
          <a:ln w="9525">
            <a:noFill/>
            <a:miter lim="800000"/>
            <a:headEnd/>
            <a:tailEnd/>
          </a:ln>
        </p:spPr>
        <p:txBody>
          <a:bodyPr wrap="square">
            <a:spAutoFit/>
          </a:bodyPr>
          <a:lstStyle/>
          <a:p>
            <a:pPr>
              <a:defRPr/>
            </a:pPr>
            <a:r>
              <a:rPr lang="en-US" sz="2400" b="1" dirty="0" smtClean="0">
                <a:solidFill>
                  <a:srgbClr val="002060"/>
                </a:solidFill>
                <a:latin typeface="Arial" pitchFamily="34" charset="0"/>
                <a:ea typeface="ＭＳ Ｐゴシック" pitchFamily="1" charset="-128"/>
                <a:cs typeface="Arial" pitchFamily="34" charset="0"/>
              </a:rPr>
              <a:t> Jefferson Lab Design</a:t>
            </a:r>
          </a:p>
          <a:p>
            <a:pPr>
              <a:defRPr/>
            </a:pPr>
            <a:endParaRPr lang="en-US" sz="1000" b="1" dirty="0" smtClean="0">
              <a:solidFill>
                <a:srgbClr val="002060"/>
              </a:solidFill>
              <a:latin typeface="Arial" pitchFamily="34" charset="0"/>
              <a:ea typeface="ＭＳ Ｐゴシック" pitchFamily="1" charset="-128"/>
              <a:cs typeface="Arial" pitchFamily="34" charset="0"/>
            </a:endParaRPr>
          </a:p>
          <a:p>
            <a:pPr marL="109538" indent="177800">
              <a:buBlip>
                <a:blip r:embed="rId2"/>
              </a:buBlip>
              <a:defRPr/>
            </a:pPr>
            <a:r>
              <a:rPr lang="en-US" sz="1700" dirty="0" smtClean="0">
                <a:latin typeface="Arial" pitchFamily="34" charset="0"/>
                <a:ea typeface="ＭＳ Ｐゴシック" pitchFamily="1" charset="-128"/>
                <a:cs typeface="Arial" pitchFamily="34" charset="0"/>
              </a:rPr>
              <a:t>  12 </a:t>
            </a:r>
            <a:r>
              <a:rPr lang="en-US" sz="1700" dirty="0" err="1" smtClean="0">
                <a:latin typeface="Arial" pitchFamily="34" charset="0"/>
                <a:ea typeface="ＭＳ Ｐゴシック" pitchFamily="1" charset="-128"/>
                <a:cs typeface="Arial" pitchFamily="34" charset="0"/>
              </a:rPr>
              <a:t>GeV</a:t>
            </a:r>
            <a:r>
              <a:rPr lang="en-US" sz="1700" dirty="0" smtClean="0">
                <a:latin typeface="Arial" pitchFamily="34" charset="0"/>
                <a:ea typeface="ＭＳ Ｐゴシック" pitchFamily="1" charset="-128"/>
                <a:cs typeface="Arial" pitchFamily="34" charset="0"/>
              </a:rPr>
              <a:t> CEBAF is electron injector  </a:t>
            </a:r>
          </a:p>
          <a:p>
            <a:pPr marL="109538" indent="177800">
              <a:buBlip>
                <a:blip r:embed="rId2"/>
              </a:buBlip>
              <a:defRPr/>
            </a:pPr>
            <a:endParaRPr lang="en-US" sz="700" dirty="0">
              <a:latin typeface="Arial" pitchFamily="34" charset="0"/>
              <a:ea typeface="ＭＳ Ｐゴシック" pitchFamily="1" charset="-128"/>
              <a:cs typeface="Arial" pitchFamily="34" charset="0"/>
            </a:endParaRPr>
          </a:p>
          <a:p>
            <a:pPr marL="109538" indent="177800">
              <a:buBlip>
                <a:blip r:embed="rId2"/>
              </a:buBlip>
              <a:defRPr/>
            </a:pPr>
            <a:r>
              <a:rPr lang="en-US" sz="1700" dirty="0" smtClean="0">
                <a:latin typeface="Arial" pitchFamily="34" charset="0"/>
                <a:ea typeface="ＭＳ Ｐゴシック" pitchFamily="1" charset="-128"/>
                <a:cs typeface="Arial" pitchFamily="34" charset="0"/>
              </a:rPr>
              <a:t>  Figure 8 </a:t>
            </a:r>
            <a:r>
              <a:rPr lang="en-US" sz="1700" dirty="0" smtClean="0">
                <a:latin typeface="Arial" pitchFamily="34" charset="0"/>
                <a:ea typeface="ＭＳ Ｐゴシック" pitchFamily="1" charset="-128"/>
                <a:cs typeface="Arial" pitchFamily="34" charset="0"/>
                <a:sym typeface="Wingdings 3"/>
              </a:rPr>
              <a:t> high polarization</a:t>
            </a:r>
          </a:p>
          <a:p>
            <a:pPr marL="109538">
              <a:defRPr/>
            </a:pPr>
            <a:endParaRPr lang="en-US" sz="700" dirty="0">
              <a:latin typeface="Arial" pitchFamily="34" charset="0"/>
              <a:ea typeface="ＭＳ Ｐゴシック" pitchFamily="1" charset="-128"/>
              <a:cs typeface="Arial" pitchFamily="34" charset="0"/>
              <a:sym typeface="Wingdings 3"/>
            </a:endParaRPr>
          </a:p>
          <a:p>
            <a:pPr marL="109538" indent="231775">
              <a:buBlip>
                <a:blip r:embed="rId2"/>
              </a:buBlip>
              <a:defRPr/>
            </a:pPr>
            <a:r>
              <a:rPr lang="en-US" sz="1700" dirty="0" smtClean="0">
                <a:latin typeface="Arial" pitchFamily="34" charset="0"/>
                <a:ea typeface="ＭＳ Ｐゴシック" pitchFamily="1" charset="-128"/>
                <a:cs typeface="Arial" pitchFamily="34" charset="0"/>
              </a:rPr>
              <a:t> Crab crossing </a:t>
            </a:r>
            <a:r>
              <a:rPr lang="en-US" sz="1700" dirty="0" smtClean="0">
                <a:latin typeface="Arial" pitchFamily="34" charset="0"/>
                <a:ea typeface="ＭＳ Ｐゴシック" pitchFamily="1" charset="-128"/>
                <a:cs typeface="Arial" pitchFamily="34" charset="0"/>
                <a:sym typeface="Wingdings 3"/>
              </a:rPr>
              <a:t> high luminosity</a:t>
            </a:r>
            <a:endParaRPr lang="en-US" sz="1700" dirty="0" smtClean="0">
              <a:latin typeface="Arial" pitchFamily="34" charset="0"/>
              <a:ea typeface="ＭＳ Ｐゴシック" pitchFamily="1" charset="-128"/>
              <a:cs typeface="Arial" pitchFamily="34" charset="0"/>
            </a:endParaRPr>
          </a:p>
          <a:p>
            <a:pPr marL="109538">
              <a:defRPr/>
            </a:pPr>
            <a:endParaRPr lang="en-US" sz="700" dirty="0">
              <a:latin typeface="Arial" pitchFamily="34" charset="0"/>
              <a:ea typeface="ＭＳ Ｐゴシック" pitchFamily="1" charset="-128"/>
              <a:cs typeface="Arial" pitchFamily="34" charset="0"/>
            </a:endParaRPr>
          </a:p>
          <a:p>
            <a:pPr marL="109538" indent="231775">
              <a:buBlip>
                <a:blip r:embed="rId2"/>
              </a:buBlip>
              <a:defRPr/>
            </a:pPr>
            <a:r>
              <a:rPr lang="en-US" sz="1700" dirty="0" smtClean="0">
                <a:latin typeface="Arial" pitchFamily="34" charset="0"/>
                <a:ea typeface="ＭＳ Ｐゴシック" pitchFamily="1" charset="-128"/>
                <a:cs typeface="Arial" pitchFamily="34" charset="0"/>
              </a:rPr>
              <a:t> Initial configuration (MEIC):</a:t>
            </a:r>
          </a:p>
          <a:p>
            <a:pPr marL="109538" lvl="1" indent="285750">
              <a:defRPr/>
            </a:pPr>
            <a:r>
              <a:rPr lang="en-US" sz="1700" dirty="0" smtClean="0">
                <a:latin typeface="Arial" pitchFamily="34" charset="0"/>
                <a:ea typeface="ＭＳ Ｐゴシック" pitchFamily="1" charset="-128"/>
                <a:cs typeface="Arial" pitchFamily="34" charset="0"/>
              </a:rPr>
              <a:t>3-12 </a:t>
            </a:r>
            <a:r>
              <a:rPr lang="en-US" sz="1700" dirty="0">
                <a:latin typeface="Arial" pitchFamily="34" charset="0"/>
                <a:ea typeface="ＭＳ Ｐゴシック" pitchFamily="1" charset="-128"/>
                <a:cs typeface="Arial" pitchFamily="34" charset="0"/>
              </a:rPr>
              <a:t>GeV on </a:t>
            </a:r>
            <a:r>
              <a:rPr lang="en-US" sz="1700" dirty="0" smtClean="0">
                <a:latin typeface="Arial" pitchFamily="34" charset="0"/>
                <a:ea typeface="ＭＳ Ｐゴシック" pitchFamily="1" charset="-128"/>
                <a:cs typeface="Arial" pitchFamily="34" charset="0"/>
              </a:rPr>
              <a:t>20-100 </a:t>
            </a:r>
            <a:r>
              <a:rPr lang="en-US" sz="1700" dirty="0">
                <a:latin typeface="Arial" pitchFamily="34" charset="0"/>
                <a:ea typeface="ＭＳ Ｐゴシック" pitchFamily="1" charset="-128"/>
                <a:cs typeface="Arial" pitchFamily="34" charset="0"/>
              </a:rPr>
              <a:t>GeV ep/eA </a:t>
            </a:r>
            <a:r>
              <a:rPr lang="en-US" sz="1700" dirty="0" smtClean="0">
                <a:latin typeface="Arial" pitchFamily="34" charset="0"/>
                <a:ea typeface="ＭＳ Ｐゴシック" pitchFamily="1" charset="-128"/>
                <a:cs typeface="Arial" pitchFamily="34" charset="0"/>
              </a:rPr>
              <a:t>collider</a:t>
            </a:r>
          </a:p>
          <a:p>
            <a:pPr marL="109538" lvl="1" indent="231775">
              <a:defRPr/>
            </a:pPr>
            <a:endParaRPr lang="en-US" sz="700" dirty="0">
              <a:latin typeface="Arial" pitchFamily="34" charset="0"/>
              <a:ea typeface="ＭＳ Ｐゴシック" pitchFamily="1" charset="-128"/>
              <a:cs typeface="Arial" pitchFamily="34" charset="0"/>
            </a:endParaRPr>
          </a:p>
          <a:p>
            <a:pPr marL="109538" lvl="2" indent="231775">
              <a:buBlip>
                <a:blip r:embed="rId2"/>
              </a:buBlip>
              <a:defRPr/>
            </a:pPr>
            <a:r>
              <a:rPr lang="en-US" dirty="0">
                <a:latin typeface="Arial" pitchFamily="34" charset="0"/>
                <a:ea typeface="ＭＳ Ｐゴシック" pitchFamily="1" charset="-128"/>
                <a:cs typeface="Arial" pitchFamily="34" charset="0"/>
              </a:rPr>
              <a:t> </a:t>
            </a:r>
            <a:r>
              <a:rPr lang="en-US" sz="1700" dirty="0" smtClean="0">
                <a:latin typeface="Arial" pitchFamily="34" charset="0"/>
                <a:ea typeface="ＭＳ Ｐゴシック" pitchFamily="1" charset="-128"/>
                <a:cs typeface="Arial" pitchFamily="34" charset="0"/>
              </a:rPr>
              <a:t>Upgradable </a:t>
            </a:r>
            <a:r>
              <a:rPr lang="en-US" sz="1700" dirty="0">
                <a:latin typeface="Arial" pitchFamily="34" charset="0"/>
                <a:ea typeface="ＭＳ Ｐゴシック" pitchFamily="1" charset="-128"/>
                <a:cs typeface="Arial" pitchFamily="34" charset="0"/>
              </a:rPr>
              <a:t>to higher energies </a:t>
            </a:r>
            <a:endParaRPr lang="en-US" sz="1700" dirty="0" smtClean="0">
              <a:latin typeface="Arial" pitchFamily="34" charset="0"/>
              <a:ea typeface="ＭＳ Ｐゴシック" pitchFamily="1" charset="-128"/>
              <a:cs typeface="Arial" pitchFamily="34" charset="0"/>
            </a:endParaRPr>
          </a:p>
          <a:p>
            <a:pPr marL="109538" lvl="3" indent="285750">
              <a:defRPr/>
            </a:pPr>
            <a:r>
              <a:rPr lang="en-US" sz="1700" dirty="0" smtClean="0">
                <a:latin typeface="Arial" pitchFamily="34" charset="0"/>
                <a:ea typeface="ＭＳ Ｐゴシック" pitchFamily="1" charset="-128"/>
                <a:cs typeface="Arial" pitchFamily="34" charset="0"/>
              </a:rPr>
              <a:t>250 </a:t>
            </a:r>
            <a:r>
              <a:rPr lang="en-US" sz="1700" dirty="0">
                <a:latin typeface="Arial" pitchFamily="34" charset="0"/>
                <a:ea typeface="ＭＳ Ｐゴシック" pitchFamily="1" charset="-128"/>
                <a:cs typeface="Arial" pitchFamily="34" charset="0"/>
              </a:rPr>
              <a:t>GeV </a:t>
            </a:r>
            <a:r>
              <a:rPr lang="en-US" sz="1700" dirty="0" smtClean="0">
                <a:latin typeface="Arial" pitchFamily="34" charset="0"/>
                <a:ea typeface="ＭＳ Ｐゴシック" pitchFamily="1" charset="-128"/>
                <a:cs typeface="Arial" pitchFamily="34" charset="0"/>
              </a:rPr>
              <a:t>protons + 20 GeV electrons</a:t>
            </a:r>
          </a:p>
          <a:p>
            <a:pPr marL="0" lvl="2">
              <a:defRPr/>
            </a:pPr>
            <a:endParaRPr lang="en-US" sz="1200" dirty="0">
              <a:latin typeface="Arial" pitchFamily="34" charset="0"/>
              <a:ea typeface="ＭＳ Ｐゴシック" pitchFamily="1" charset="-128"/>
              <a:cs typeface="Arial" pitchFamily="34" charset="0"/>
            </a:endParaRPr>
          </a:p>
          <a:p>
            <a:pPr marL="0" lvl="2">
              <a:defRPr/>
            </a:pPr>
            <a:r>
              <a:rPr lang="en-US" sz="2400" b="1" dirty="0" smtClean="0">
                <a:solidFill>
                  <a:srgbClr val="002060"/>
                </a:solidFill>
                <a:latin typeface="Arial" pitchFamily="34" charset="0"/>
                <a:ea typeface="ＭＳ Ｐゴシック" pitchFamily="1" charset="-128"/>
                <a:cs typeface="Arial" pitchFamily="34" charset="0"/>
              </a:rPr>
              <a:t> Present Activities</a:t>
            </a:r>
            <a:endParaRPr lang="en-US" sz="2000" dirty="0">
              <a:latin typeface="Arial" pitchFamily="34" charset="0"/>
              <a:ea typeface="ＭＳ Ｐゴシック" pitchFamily="1" charset="-128"/>
              <a:cs typeface="Arial" pitchFamily="34" charset="0"/>
            </a:endParaRPr>
          </a:p>
          <a:p>
            <a:pPr marL="0" lvl="2">
              <a:defRPr/>
            </a:pPr>
            <a:r>
              <a:rPr lang="en-US" sz="1000" dirty="0" smtClean="0">
                <a:latin typeface="Arial" pitchFamily="34" charset="0"/>
                <a:ea typeface="ＭＳ Ｐゴシック" pitchFamily="1" charset="-128"/>
                <a:cs typeface="Arial" pitchFamily="34" charset="0"/>
              </a:rPr>
              <a:t> </a:t>
            </a:r>
          </a:p>
          <a:p>
            <a:pPr marL="109538" lvl="0" indent="285750">
              <a:buBlip>
                <a:blip r:embed="rId2"/>
              </a:buBlip>
              <a:defRPr/>
            </a:pPr>
            <a:r>
              <a:rPr lang="en-US" sz="1700" dirty="0" err="1" smtClean="0">
                <a:solidFill>
                  <a:srgbClr val="000000"/>
                </a:solidFill>
                <a:latin typeface="Arial" pitchFamily="34" charset="0"/>
                <a:ea typeface="ＭＳ Ｐゴシック" pitchFamily="1" charset="-128"/>
                <a:cs typeface="Arial" pitchFamily="34" charset="0"/>
              </a:rPr>
              <a:t>Fulvia</a:t>
            </a:r>
            <a:r>
              <a:rPr lang="en-US" sz="1700" dirty="0" smtClean="0">
                <a:solidFill>
                  <a:srgbClr val="000000"/>
                </a:solidFill>
                <a:latin typeface="Arial" pitchFamily="34" charset="0"/>
                <a:ea typeface="ＭＳ Ｐゴシック" pitchFamily="1" charset="-128"/>
                <a:cs typeface="Arial" pitchFamily="34" charset="0"/>
              </a:rPr>
              <a:t> </a:t>
            </a:r>
            <a:r>
              <a:rPr lang="en-US" sz="1700" dirty="0" err="1" smtClean="0">
                <a:solidFill>
                  <a:srgbClr val="000000"/>
                </a:solidFill>
                <a:latin typeface="Arial" pitchFamily="34" charset="0"/>
                <a:ea typeface="ＭＳ Ｐゴシック" pitchFamily="1" charset="-128"/>
                <a:cs typeface="Arial" pitchFamily="34" charset="0"/>
              </a:rPr>
              <a:t>Pilat</a:t>
            </a:r>
            <a:r>
              <a:rPr lang="en-US" sz="1700" dirty="0" smtClean="0">
                <a:solidFill>
                  <a:srgbClr val="000000"/>
                </a:solidFill>
                <a:latin typeface="Arial" pitchFamily="34" charset="0"/>
                <a:ea typeface="ＭＳ Ｐゴシック" pitchFamily="1" charset="-128"/>
                <a:cs typeface="Arial" pitchFamily="34" charset="0"/>
              </a:rPr>
              <a:t> appointed as accelerator lead</a:t>
            </a:r>
          </a:p>
          <a:p>
            <a:pPr marL="109538" lvl="0" indent="285750">
              <a:buBlip>
                <a:blip r:embed="rId2"/>
              </a:buBlip>
              <a:defRPr/>
            </a:pPr>
            <a:endParaRPr lang="en-US" sz="700" dirty="0" smtClean="0">
              <a:solidFill>
                <a:srgbClr val="000000"/>
              </a:solidFill>
              <a:latin typeface="Arial" pitchFamily="34" charset="0"/>
              <a:ea typeface="ＭＳ Ｐゴシック" pitchFamily="1" charset="-128"/>
              <a:cs typeface="Arial" pitchFamily="34" charset="0"/>
            </a:endParaRPr>
          </a:p>
          <a:p>
            <a:pPr marL="109538" lvl="0" indent="285750">
              <a:buBlip>
                <a:blip r:embed="rId2"/>
              </a:buBlip>
              <a:defRPr/>
            </a:pPr>
            <a:r>
              <a:rPr lang="en-US" sz="1700" dirty="0" smtClean="0">
                <a:solidFill>
                  <a:srgbClr val="000000"/>
                </a:solidFill>
                <a:latin typeface="Arial" pitchFamily="34" charset="0"/>
                <a:ea typeface="ＭＳ Ｐゴシック" pitchFamily="1" charset="-128"/>
                <a:cs typeface="Arial" pitchFamily="34" charset="0"/>
              </a:rPr>
              <a:t>Site evaluation</a:t>
            </a:r>
          </a:p>
          <a:p>
            <a:pPr marL="109538" lvl="0" indent="285750">
              <a:buBlip>
                <a:blip r:embed="rId2"/>
              </a:buBlip>
              <a:defRPr/>
            </a:pPr>
            <a:endParaRPr lang="en-US" sz="700" dirty="0" smtClean="0">
              <a:solidFill>
                <a:srgbClr val="000000"/>
              </a:solidFill>
              <a:latin typeface="Arial" pitchFamily="34" charset="0"/>
              <a:ea typeface="ＭＳ Ｐゴシック" pitchFamily="1" charset="-128"/>
              <a:cs typeface="Arial" pitchFamily="34" charset="0"/>
            </a:endParaRPr>
          </a:p>
          <a:p>
            <a:pPr marL="109538" lvl="0" indent="285750">
              <a:buBlip>
                <a:blip r:embed="rId2"/>
              </a:buBlip>
              <a:defRPr/>
            </a:pPr>
            <a:r>
              <a:rPr lang="en-US" sz="1700" dirty="0" smtClean="0">
                <a:solidFill>
                  <a:srgbClr val="000000"/>
                </a:solidFill>
                <a:latin typeface="Arial" pitchFamily="34" charset="0"/>
                <a:ea typeface="ＭＳ Ｐゴシック" pitchFamily="1" charset="-128"/>
                <a:cs typeface="Arial" pitchFamily="34" charset="0"/>
              </a:rPr>
              <a:t>Design optimization</a:t>
            </a:r>
          </a:p>
          <a:p>
            <a:pPr marL="109538" lvl="0" indent="285750">
              <a:defRPr/>
            </a:pPr>
            <a:endParaRPr lang="en-US" sz="700" dirty="0" smtClean="0">
              <a:solidFill>
                <a:srgbClr val="000000"/>
              </a:solidFill>
              <a:latin typeface="Arial" pitchFamily="34" charset="0"/>
              <a:ea typeface="ＭＳ Ｐゴシック" pitchFamily="1" charset="-128"/>
              <a:cs typeface="Arial" pitchFamily="34" charset="0"/>
            </a:endParaRPr>
          </a:p>
          <a:p>
            <a:pPr marL="109538" lvl="0" indent="231775">
              <a:buBlip>
                <a:blip r:embed="rId2"/>
              </a:buBlip>
              <a:defRPr/>
            </a:pPr>
            <a:r>
              <a:rPr lang="en-US" sz="1700" dirty="0">
                <a:solidFill>
                  <a:srgbClr val="000000"/>
                </a:solidFill>
                <a:latin typeface="Arial" pitchFamily="34" charset="0"/>
                <a:ea typeface="ＭＳ Ｐゴシック" pitchFamily="1" charset="-128"/>
                <a:cs typeface="Arial" pitchFamily="34" charset="0"/>
              </a:rPr>
              <a:t> </a:t>
            </a:r>
            <a:r>
              <a:rPr lang="en-US" sz="1700" dirty="0" smtClean="0">
                <a:solidFill>
                  <a:srgbClr val="000000"/>
                </a:solidFill>
                <a:latin typeface="Arial" pitchFamily="34" charset="0"/>
                <a:ea typeface="ＭＳ Ｐゴシック" pitchFamily="1" charset="-128"/>
                <a:cs typeface="Arial" pitchFamily="34" charset="0"/>
              </a:rPr>
              <a:t>Accelerator, detector R&amp;D </a:t>
            </a:r>
          </a:p>
          <a:p>
            <a:pPr marL="109538" lvl="0" indent="177800">
              <a:buBlip>
                <a:blip r:embed="rId2"/>
              </a:buBlip>
              <a:defRPr/>
            </a:pPr>
            <a:endParaRPr lang="en-US" sz="700" dirty="0" smtClean="0">
              <a:solidFill>
                <a:srgbClr val="000000"/>
              </a:solidFill>
              <a:latin typeface="Arial" pitchFamily="34" charset="0"/>
              <a:ea typeface="ＭＳ Ｐゴシック" pitchFamily="1" charset="-128"/>
              <a:cs typeface="Arial" pitchFamily="34" charset="0"/>
            </a:endParaRPr>
          </a:p>
          <a:p>
            <a:pPr marL="109538" lvl="0" indent="231775">
              <a:buBlip>
                <a:blip r:embed="rId2"/>
              </a:buBlip>
              <a:defRPr/>
            </a:pPr>
            <a:r>
              <a:rPr lang="en-US" sz="1700" dirty="0">
                <a:solidFill>
                  <a:srgbClr val="000000"/>
                </a:solidFill>
                <a:latin typeface="Arial" pitchFamily="34" charset="0"/>
                <a:ea typeface="ＭＳ Ｐゴシック" pitchFamily="1" charset="-128"/>
                <a:cs typeface="Arial" pitchFamily="34" charset="0"/>
              </a:rPr>
              <a:t> </a:t>
            </a:r>
            <a:r>
              <a:rPr lang="en-US" sz="1700" dirty="0" smtClean="0">
                <a:solidFill>
                  <a:srgbClr val="000000"/>
                </a:solidFill>
                <a:latin typeface="Arial" pitchFamily="34" charset="0"/>
                <a:ea typeface="ＭＳ Ｐゴシック" pitchFamily="1" charset="-128"/>
                <a:cs typeface="Arial" pitchFamily="34" charset="0"/>
              </a:rPr>
              <a:t>Cost estimation</a:t>
            </a:r>
            <a:endParaRPr lang="en-US" dirty="0">
              <a:latin typeface="Arial" pitchFamily="34" charset="0"/>
              <a:ea typeface="ＭＳ Ｐゴシック" pitchFamily="1" charset="-128"/>
              <a:cs typeface="Arial" pitchFamily="34" charset="0"/>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0635" y="1472022"/>
            <a:ext cx="4472298" cy="4094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50258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NSAC EIC Cost Review – Jan 26-28</a:t>
            </a:r>
            <a:endParaRPr lang="en-US" dirty="0"/>
          </a:p>
        </p:txBody>
      </p:sp>
      <p:sp>
        <p:nvSpPr>
          <p:cNvPr id="3" name="Content Placeholder 2"/>
          <p:cNvSpPr>
            <a:spLocks noGrp="1"/>
          </p:cNvSpPr>
          <p:nvPr>
            <p:ph idx="1"/>
          </p:nvPr>
        </p:nvSpPr>
        <p:spPr>
          <a:xfrm>
            <a:off x="457200" y="1154440"/>
            <a:ext cx="8229600" cy="4835245"/>
          </a:xfrm>
        </p:spPr>
        <p:txBody>
          <a:bodyPr/>
          <a:lstStyle/>
          <a:p>
            <a:pPr marL="0" indent="0">
              <a:buNone/>
            </a:pPr>
            <a:r>
              <a:rPr lang="en-US" sz="2000" b="1" dirty="0" smtClean="0"/>
              <a:t>From the Charge:</a:t>
            </a:r>
          </a:p>
          <a:p>
            <a:pPr marL="0" indent="0">
              <a:buNone/>
            </a:pPr>
            <a:r>
              <a:rPr lang="en-US" dirty="0" smtClean="0"/>
              <a:t>Understanding </a:t>
            </a:r>
            <a:r>
              <a:rPr lang="en-US" dirty="0"/>
              <a:t>that a detailed conceptual design has not been completed, the Subcommittee is asked to provide NSAC with its best current estimate of the costs of the projects, including R&amp;D, construction, pre-operating and operating costs. NSAC is aware that there are uncertainties regarding siting and other issues that limit the precision of such an estimate at this time. Nevertheless, the advice of the Subcommittee will be of great value to NSAC as it evaluates the relative merit of this and other initiatives. Since the charge to NSAC for the long range plan explicitly discusses resources in terms of the 2015 President’s Budget Request, we ask that the results of this review be presented in FY2015 dollars. If the laboratories choose to present staging options to incrementally reach the science goals, please consider these as well.</a:t>
            </a:r>
          </a:p>
          <a:p>
            <a:pPr marL="0" indent="0">
              <a:buNone/>
            </a:pPr>
            <a:r>
              <a:rPr lang="en-US" dirty="0"/>
              <a:t>The subcommittee is asked to provide a written report to NSAC by the end of February 2015. I expect it will be considered by NSAC in a meeting in late March 2015.</a:t>
            </a:r>
          </a:p>
        </p:txBody>
      </p:sp>
    </p:spTree>
    <p:extLst>
      <p:ext uri="{BB962C8B-B14F-4D97-AF65-F5344CB8AC3E}">
        <p14:creationId xmlns:p14="http://schemas.microsoft.com/office/powerpoint/2010/main" val="1980357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Preparations for Cost Review</a:t>
            </a:r>
            <a:endParaRPr lang="en-US" dirty="0"/>
          </a:p>
        </p:txBody>
      </p:sp>
      <p:sp>
        <p:nvSpPr>
          <p:cNvPr id="3" name="Content Placeholder 2"/>
          <p:cNvSpPr>
            <a:spLocks noGrp="1"/>
          </p:cNvSpPr>
          <p:nvPr>
            <p:ph idx="1"/>
          </p:nvPr>
        </p:nvSpPr>
        <p:spPr/>
        <p:txBody>
          <a:bodyPr>
            <a:normAutofit/>
          </a:bodyPr>
          <a:lstStyle/>
          <a:p>
            <a:r>
              <a:rPr lang="en-US" sz="2000" dirty="0" smtClean="0"/>
              <a:t> </a:t>
            </a:r>
            <a:r>
              <a:rPr lang="en-US" sz="2800" dirty="0" smtClean="0"/>
              <a:t>Design changes to reduce costs (next slide)</a:t>
            </a:r>
          </a:p>
          <a:p>
            <a:endParaRPr lang="en-US" sz="2800" dirty="0" smtClean="0"/>
          </a:p>
          <a:p>
            <a:r>
              <a:rPr lang="en-US" sz="2800" dirty="0"/>
              <a:t> </a:t>
            </a:r>
            <a:r>
              <a:rPr lang="en-US" sz="2800" dirty="0" smtClean="0"/>
              <a:t>Internal Review (Dec. 18)</a:t>
            </a:r>
          </a:p>
          <a:p>
            <a:endParaRPr lang="en-US" sz="2800" dirty="0" smtClean="0"/>
          </a:p>
          <a:p>
            <a:r>
              <a:rPr lang="en-US" sz="2800" dirty="0"/>
              <a:t> </a:t>
            </a:r>
            <a:r>
              <a:rPr lang="en-US" sz="2800" dirty="0" smtClean="0"/>
              <a:t>Iteration in progress</a:t>
            </a:r>
            <a:endParaRPr lang="en-US" sz="2800" dirty="0"/>
          </a:p>
        </p:txBody>
      </p:sp>
    </p:spTree>
    <p:extLst>
      <p:ext uri="{BB962C8B-B14F-4D97-AF65-F5344CB8AC3E}">
        <p14:creationId xmlns:p14="http://schemas.microsoft.com/office/powerpoint/2010/main" val="1951695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MEIC – present design</a:t>
            </a:r>
            <a:endParaRPr lang="en-US" dirty="0"/>
          </a:p>
        </p:txBody>
      </p:sp>
      <p:sp>
        <p:nvSpPr>
          <p:cNvPr id="5" name="Slide Number Placeholder 4"/>
          <p:cNvSpPr>
            <a:spLocks noGrp="1"/>
          </p:cNvSpPr>
          <p:nvPr>
            <p:ph type="sldNum" sz="quarter" idx="4294967295"/>
          </p:nvPr>
        </p:nvSpPr>
        <p:spPr>
          <a:xfrm>
            <a:off x="5853479" y="6445327"/>
            <a:ext cx="2133600" cy="365125"/>
          </a:xfrm>
          <a:prstGeom prst="rect">
            <a:avLst/>
          </a:prstGeom>
        </p:spPr>
        <p:txBody>
          <a:bodyPr/>
          <a:lstStyle/>
          <a:p>
            <a:fld id="{B9A5DFB4-3D23-4866-8D46-AE36D04BFD7D}" type="slidenum">
              <a:rPr lang="en-US" smtClean="0"/>
              <a:pPr/>
              <a:t>17</a:t>
            </a:fld>
            <a:endParaRPr lang="en-US"/>
          </a:p>
        </p:txBody>
      </p:sp>
      <p:sp>
        <p:nvSpPr>
          <p:cNvPr id="7" name="TextBox 6"/>
          <p:cNvSpPr txBox="1"/>
          <p:nvPr/>
        </p:nvSpPr>
        <p:spPr>
          <a:xfrm>
            <a:off x="6344806" y="1186791"/>
            <a:ext cx="2662395" cy="2585323"/>
          </a:xfrm>
          <a:prstGeom prst="rect">
            <a:avLst/>
          </a:prstGeom>
          <a:noFill/>
        </p:spPr>
        <p:txBody>
          <a:bodyPr wrap="none" rtlCol="0">
            <a:spAutoFit/>
          </a:bodyPr>
          <a:lstStyle/>
          <a:p>
            <a:r>
              <a:rPr lang="en-US" dirty="0" smtClean="0"/>
              <a:t>~2.2 km  circumference</a:t>
            </a:r>
          </a:p>
          <a:p>
            <a:pPr>
              <a:buFont typeface="Arial"/>
              <a:buChar char="•"/>
            </a:pPr>
            <a:r>
              <a:rPr lang="en-US" dirty="0" smtClean="0"/>
              <a:t>E-ring from  PEP-II</a:t>
            </a:r>
          </a:p>
          <a:p>
            <a:pPr>
              <a:buFont typeface="Arial"/>
              <a:buChar char="•"/>
            </a:pPr>
            <a:r>
              <a:rPr lang="en-US" dirty="0" smtClean="0"/>
              <a:t>Ion-ring with super-ferric</a:t>
            </a:r>
          </a:p>
          <a:p>
            <a:pPr>
              <a:buFont typeface="Arial"/>
              <a:buChar char="•"/>
            </a:pPr>
            <a:endParaRPr lang="en-US" dirty="0" smtClean="0"/>
          </a:p>
          <a:p>
            <a:r>
              <a:rPr lang="en-US" dirty="0" smtClean="0"/>
              <a:t>No high-energy booster </a:t>
            </a:r>
          </a:p>
          <a:p>
            <a:endParaRPr lang="en-US" dirty="0" smtClean="0"/>
          </a:p>
          <a:p>
            <a:r>
              <a:rPr lang="en-US" dirty="0" smtClean="0"/>
              <a:t>Tunnel already compatible</a:t>
            </a:r>
          </a:p>
          <a:p>
            <a:r>
              <a:rPr lang="en-US" dirty="0" smtClean="0"/>
              <a:t>with a 250+ GeV upgrade</a:t>
            </a:r>
          </a:p>
          <a:p>
            <a:endParaRPr lang="en-US" dirty="0"/>
          </a:p>
        </p:txBody>
      </p:sp>
      <p:pic>
        <p:nvPicPr>
          <p:cNvPr id="9" name="Picture 8" descr="JLabMap2014_MEIC_version4  14-12-15.pdf"/>
          <p:cNvPicPr>
            <a:picLocks noChangeAspect="1"/>
          </p:cNvPicPr>
          <p:nvPr/>
        </p:nvPicPr>
        <p:blipFill rotWithShape="1">
          <a:blip r:embed="rId2"/>
          <a:srcRect t="7994"/>
          <a:stretch/>
        </p:blipFill>
        <p:spPr>
          <a:xfrm>
            <a:off x="-218368" y="928049"/>
            <a:ext cx="6567130" cy="5517278"/>
          </a:xfrm>
          <a:prstGeom prst="rect">
            <a:avLst/>
          </a:prstGeom>
        </p:spPr>
      </p:pic>
    </p:spTree>
    <p:extLst>
      <p:ext uri="{BB962C8B-B14F-4D97-AF65-F5344CB8AC3E}">
        <p14:creationId xmlns:p14="http://schemas.microsoft.com/office/powerpoint/2010/main" val="18854151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95263"/>
            <a:ext cx="9144000" cy="396875"/>
          </a:xfrm>
        </p:spPr>
        <p:txBody>
          <a:bodyPr/>
          <a:lstStyle/>
          <a:p>
            <a:r>
              <a:rPr lang="en-US" dirty="0" smtClean="0"/>
              <a:t> NSAC LRP Schedule</a:t>
            </a:r>
            <a:endParaRPr lang="en-US" dirty="0"/>
          </a:p>
        </p:txBody>
      </p:sp>
      <p:sp>
        <p:nvSpPr>
          <p:cNvPr id="3" name="TextBox 2"/>
          <p:cNvSpPr txBox="1"/>
          <p:nvPr/>
        </p:nvSpPr>
        <p:spPr>
          <a:xfrm>
            <a:off x="846034" y="1248517"/>
            <a:ext cx="7666271" cy="4893647"/>
          </a:xfrm>
          <a:prstGeom prst="rect">
            <a:avLst/>
          </a:prstGeom>
          <a:noFill/>
        </p:spPr>
        <p:txBody>
          <a:bodyPr wrap="square" rtlCol="0">
            <a:spAutoFit/>
          </a:bodyPr>
          <a:lstStyle/>
          <a:p>
            <a:pPr marL="457200" indent="-457200">
              <a:buClr>
                <a:srgbClr val="C00000"/>
              </a:buClr>
              <a:buFont typeface="Arial" panose="020B0604020202020204" pitchFamily="34" charset="0"/>
              <a:buChar char="•"/>
            </a:pPr>
            <a:r>
              <a:rPr lang="en-US" sz="2800" dirty="0" smtClean="0">
                <a:latin typeface="Arial" panose="020B0604020202020204" pitchFamily="34" charset="0"/>
                <a:cs typeface="Arial" panose="020B0604020202020204" pitchFamily="34" charset="0"/>
              </a:rPr>
              <a:t>NSAC Charge (April 2014)</a:t>
            </a:r>
          </a:p>
          <a:p>
            <a:pPr marL="457200" indent="-457200">
              <a:buClr>
                <a:srgbClr val="C00000"/>
              </a:buClr>
              <a:buFont typeface="Arial" panose="020B0604020202020204" pitchFamily="34" charset="0"/>
              <a:buChar char="•"/>
            </a:pPr>
            <a:endParaRPr lang="en-US" sz="2800" dirty="0" smtClean="0">
              <a:latin typeface="Arial" panose="020B0604020202020204" pitchFamily="34" charset="0"/>
              <a:cs typeface="Arial" panose="020B0604020202020204" pitchFamily="34" charset="0"/>
            </a:endParaRPr>
          </a:p>
          <a:p>
            <a:pPr marL="457200" indent="-457200">
              <a:buClr>
                <a:srgbClr val="C00000"/>
              </a:buClr>
              <a:buFont typeface="Arial" panose="020B0604020202020204" pitchFamily="34" charset="0"/>
              <a:buChar char="•"/>
            </a:pPr>
            <a:r>
              <a:rPr lang="en-US" sz="2800" dirty="0" smtClean="0">
                <a:latin typeface="Arial" panose="020B0604020202020204" pitchFamily="34" charset="0"/>
                <a:cs typeface="Arial" panose="020B0604020202020204" pitchFamily="34" charset="0"/>
              </a:rPr>
              <a:t>Town Meetings (July-Sept. 2014)</a:t>
            </a:r>
          </a:p>
          <a:p>
            <a:pPr marL="457200" indent="-457200">
              <a:buClr>
                <a:srgbClr val="C00000"/>
              </a:buClr>
            </a:pPr>
            <a:endParaRPr lang="en-US" sz="2800" dirty="0" smtClean="0">
              <a:latin typeface="Arial" panose="020B0604020202020204" pitchFamily="34" charset="0"/>
              <a:cs typeface="Arial" panose="020B0604020202020204" pitchFamily="34" charset="0"/>
            </a:endParaRPr>
          </a:p>
          <a:p>
            <a:pPr marL="457200" indent="-457200">
              <a:buClr>
                <a:srgbClr val="C00000"/>
              </a:buClr>
              <a:buFont typeface="Arial" panose="020B0604020202020204" pitchFamily="34" charset="0"/>
              <a:buChar char="•"/>
            </a:pPr>
            <a:r>
              <a:rPr lang="en-US" sz="2800" dirty="0" smtClean="0">
                <a:latin typeface="Arial" panose="020B0604020202020204" pitchFamily="34" charset="0"/>
                <a:cs typeface="Arial" panose="020B0604020202020204" pitchFamily="34" charset="0"/>
              </a:rPr>
              <a:t>LRP Working Group Preliminary Meeting (Mid Nov. 2014)</a:t>
            </a:r>
          </a:p>
          <a:p>
            <a:pPr marL="457200" indent="-457200">
              <a:buClr>
                <a:srgbClr val="C00000"/>
              </a:buClr>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457200" indent="-457200">
              <a:buClr>
                <a:srgbClr val="C00000"/>
              </a:buClr>
              <a:buFont typeface="Arial" panose="020B0604020202020204" pitchFamily="34" charset="0"/>
              <a:buChar char="•"/>
            </a:pPr>
            <a:r>
              <a:rPr lang="en-US" sz="2800" dirty="0" smtClean="0">
                <a:latin typeface="Arial" panose="020B0604020202020204" pitchFamily="34" charset="0"/>
                <a:cs typeface="Arial" panose="020B0604020202020204" pitchFamily="34" charset="0"/>
              </a:rPr>
              <a:t>LRP Working Group Resolution Meeting (Apr 2015)</a:t>
            </a:r>
          </a:p>
          <a:p>
            <a:pPr marL="457200" indent="-457200">
              <a:buClr>
                <a:srgbClr val="C00000"/>
              </a:buClr>
              <a:buFont typeface="Arial" panose="020B0604020202020204" pitchFamily="34" charset="0"/>
              <a:buChar char="•"/>
            </a:pPr>
            <a:endParaRPr lang="en-US" sz="2800" dirty="0" smtClean="0">
              <a:latin typeface="Arial" panose="020B0604020202020204" pitchFamily="34" charset="0"/>
              <a:cs typeface="Arial" panose="020B0604020202020204" pitchFamily="34" charset="0"/>
            </a:endParaRPr>
          </a:p>
          <a:p>
            <a:pPr marL="457200" indent="-457200">
              <a:buClr>
                <a:srgbClr val="C00000"/>
              </a:buClr>
              <a:buFont typeface="Arial" panose="020B0604020202020204" pitchFamily="34" charset="0"/>
              <a:buChar char="•"/>
            </a:pPr>
            <a:r>
              <a:rPr lang="en-US" sz="2800" dirty="0" smtClean="0">
                <a:latin typeface="Arial" panose="020B0604020202020204" pitchFamily="34" charset="0"/>
                <a:cs typeface="Arial" panose="020B0604020202020204" pitchFamily="34" charset="0"/>
              </a:rPr>
              <a:t>Final report (Oct. 2015)</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49476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0"/>
            <a:ext cx="9144000" cy="742950"/>
          </a:xfrm>
        </p:spPr>
        <p:txBody>
          <a:bodyPr/>
          <a:lstStyle/>
          <a:p>
            <a:r>
              <a:rPr lang="en-US" dirty="0" smtClean="0">
                <a:solidFill>
                  <a:srgbClr val="000000"/>
                </a:solidFill>
              </a:rPr>
              <a:t>LRP Town Meetings</a:t>
            </a:r>
            <a:endParaRPr lang="en-US" dirty="0"/>
          </a:p>
        </p:txBody>
      </p:sp>
      <p:sp>
        <p:nvSpPr>
          <p:cNvPr id="5" name="Content Placeholder 4"/>
          <p:cNvSpPr>
            <a:spLocks noGrp="1"/>
          </p:cNvSpPr>
          <p:nvPr>
            <p:ph idx="4294967295"/>
          </p:nvPr>
        </p:nvSpPr>
        <p:spPr>
          <a:xfrm>
            <a:off x="190500" y="914400"/>
            <a:ext cx="8572500" cy="5211763"/>
          </a:xfrm>
        </p:spPr>
        <p:txBody>
          <a:bodyPr>
            <a:noAutofit/>
          </a:bodyPr>
          <a:lstStyle/>
          <a:p>
            <a:pPr marL="457200" lvl="0" indent="-457200">
              <a:spcAft>
                <a:spcPts val="800"/>
              </a:spcAft>
            </a:pPr>
            <a:r>
              <a:rPr lang="en-US" sz="2400" dirty="0" smtClean="0">
                <a:solidFill>
                  <a:srgbClr val="000000"/>
                </a:solidFill>
              </a:rPr>
              <a:t>Computational Nuclear Physics July 14,15 SURA</a:t>
            </a:r>
          </a:p>
          <a:p>
            <a:pPr marL="457200" lvl="0" indent="-457200">
              <a:spcAft>
                <a:spcPts val="800"/>
              </a:spcAft>
            </a:pPr>
            <a:endParaRPr lang="en-US" sz="1050" dirty="0" smtClean="0">
              <a:solidFill>
                <a:srgbClr val="000000"/>
              </a:solidFill>
            </a:endParaRPr>
          </a:p>
          <a:p>
            <a:pPr marL="457200" lvl="0" indent="-457200">
              <a:spcAft>
                <a:spcPts val="800"/>
              </a:spcAft>
            </a:pPr>
            <a:r>
              <a:rPr lang="en-US" sz="2400" dirty="0" smtClean="0">
                <a:solidFill>
                  <a:srgbClr val="000000"/>
                </a:solidFill>
              </a:rPr>
              <a:t>Education and Innovation, Aug. 6-8, NSCL, Michigan  State U.</a:t>
            </a:r>
          </a:p>
          <a:p>
            <a:pPr marL="457200" lvl="0" indent="-457200">
              <a:spcAft>
                <a:spcPts val="800"/>
              </a:spcAft>
            </a:pPr>
            <a:endParaRPr lang="en-US" sz="1050" dirty="0" smtClean="0">
              <a:solidFill>
                <a:srgbClr val="000000"/>
              </a:solidFill>
            </a:endParaRPr>
          </a:p>
          <a:p>
            <a:pPr marL="457200" lvl="0" indent="-457200">
              <a:spcAft>
                <a:spcPts val="800"/>
              </a:spcAft>
            </a:pPr>
            <a:r>
              <a:rPr lang="en-US" sz="2400" dirty="0" smtClean="0">
                <a:solidFill>
                  <a:srgbClr val="000000"/>
                </a:solidFill>
              </a:rPr>
              <a:t>Nuclear Structure and </a:t>
            </a:r>
            <a:r>
              <a:rPr lang="en-US" sz="2400" dirty="0">
                <a:solidFill>
                  <a:srgbClr val="000000"/>
                </a:solidFill>
              </a:rPr>
              <a:t>Nuclear </a:t>
            </a:r>
            <a:r>
              <a:rPr lang="en-US" sz="2400" dirty="0" smtClean="0">
                <a:solidFill>
                  <a:srgbClr val="000000"/>
                </a:solidFill>
              </a:rPr>
              <a:t>Astrophysics, August 21-23 Texas A&amp;M U.</a:t>
            </a:r>
          </a:p>
          <a:p>
            <a:pPr marL="457200" lvl="0" indent="-457200">
              <a:spcAft>
                <a:spcPts val="800"/>
              </a:spcAft>
            </a:pPr>
            <a:endParaRPr lang="en-US" sz="1050" dirty="0" smtClean="0">
              <a:solidFill>
                <a:srgbClr val="000000"/>
              </a:solidFill>
            </a:endParaRPr>
          </a:p>
          <a:p>
            <a:pPr marL="457200" lvl="0" indent="-457200">
              <a:spcAft>
                <a:spcPts val="800"/>
              </a:spcAft>
            </a:pPr>
            <a:r>
              <a:rPr lang="en-US" sz="2400" dirty="0" smtClean="0">
                <a:solidFill>
                  <a:srgbClr val="000000"/>
                </a:solidFill>
              </a:rPr>
              <a:t>QCD (</a:t>
            </a:r>
            <a:r>
              <a:rPr lang="en-US" sz="2400" dirty="0" err="1" smtClean="0">
                <a:solidFill>
                  <a:srgbClr val="000000"/>
                </a:solidFill>
              </a:rPr>
              <a:t>Hadronic</a:t>
            </a:r>
            <a:r>
              <a:rPr lang="en-US" sz="2400" dirty="0" smtClean="0">
                <a:solidFill>
                  <a:srgbClr val="000000"/>
                </a:solidFill>
              </a:rPr>
              <a:t> &amp; Relativistic Heavy Ion), Sept 13-15, Temple U.</a:t>
            </a:r>
          </a:p>
          <a:p>
            <a:pPr marL="457200" lvl="0" indent="-457200">
              <a:spcAft>
                <a:spcPts val="800"/>
              </a:spcAft>
            </a:pPr>
            <a:endParaRPr lang="en-US" sz="1050" dirty="0" smtClean="0">
              <a:solidFill>
                <a:srgbClr val="000000"/>
              </a:solidFill>
            </a:endParaRPr>
          </a:p>
          <a:p>
            <a:pPr marL="457200" lvl="0" indent="-457200">
              <a:spcAft>
                <a:spcPts val="800"/>
              </a:spcAft>
            </a:pPr>
            <a:r>
              <a:rPr lang="en-US" sz="2400" dirty="0" smtClean="0">
                <a:solidFill>
                  <a:srgbClr val="000000"/>
                </a:solidFill>
              </a:rPr>
              <a:t>Fundamental Symmetries, Sept 28, 29, Chicago O’Hare</a:t>
            </a:r>
            <a:endParaRPr lang="en-US" sz="2400" dirty="0">
              <a:solidFill>
                <a:srgbClr val="000000"/>
              </a:solidFill>
            </a:endParaRPr>
          </a:p>
        </p:txBody>
      </p:sp>
      <p:sp>
        <p:nvSpPr>
          <p:cNvPr id="2" name="TextBox 1"/>
          <p:cNvSpPr txBox="1"/>
          <p:nvPr/>
        </p:nvSpPr>
        <p:spPr>
          <a:xfrm>
            <a:off x="1763542" y="5900846"/>
            <a:ext cx="5939446" cy="461665"/>
          </a:xfrm>
          <a:prstGeom prst="rect">
            <a:avLst/>
          </a:prstGeom>
          <a:noFill/>
        </p:spPr>
        <p:txBody>
          <a:bodyPr wrap="none" rtlCol="0">
            <a:spAutoFit/>
          </a:bodyPr>
          <a:lstStyle/>
          <a:p>
            <a:r>
              <a:rPr lang="en-US" sz="2400" b="1" dirty="0" smtClean="0">
                <a:solidFill>
                  <a:srgbClr val="C00000"/>
                </a:solidFill>
                <a:latin typeface="Arial" pitchFamily="34" charset="0"/>
                <a:cs typeface="Arial" pitchFamily="34" charset="0"/>
              </a:rPr>
              <a:t>Good </a:t>
            </a:r>
            <a:r>
              <a:rPr lang="en-US" sz="2400" b="1" dirty="0" err="1" smtClean="0">
                <a:solidFill>
                  <a:srgbClr val="C00000"/>
                </a:solidFill>
                <a:latin typeface="Arial" pitchFamily="34" charset="0"/>
                <a:cs typeface="Arial" pitchFamily="34" charset="0"/>
              </a:rPr>
              <a:t>JLab</a:t>
            </a:r>
            <a:r>
              <a:rPr lang="en-US" sz="2400" b="1" dirty="0" smtClean="0">
                <a:solidFill>
                  <a:srgbClr val="C00000"/>
                </a:solidFill>
                <a:latin typeface="Arial" pitchFamily="34" charset="0"/>
                <a:cs typeface="Arial" pitchFamily="34" charset="0"/>
              </a:rPr>
              <a:t> participation in all meetings</a:t>
            </a:r>
          </a:p>
        </p:txBody>
      </p:sp>
    </p:spTree>
    <p:extLst>
      <p:ext uri="{BB962C8B-B14F-4D97-AF65-F5344CB8AC3E}">
        <p14:creationId xmlns:p14="http://schemas.microsoft.com/office/powerpoint/2010/main" val="1026117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95263"/>
            <a:ext cx="9144000" cy="396875"/>
          </a:xfrm>
        </p:spPr>
        <p:txBody>
          <a:bodyPr/>
          <a:lstStyle/>
          <a:p>
            <a:r>
              <a:rPr lang="en-US" dirty="0" smtClean="0"/>
              <a:t>Outline</a:t>
            </a:r>
            <a:endParaRPr lang="en-US" dirty="0"/>
          </a:p>
        </p:txBody>
      </p:sp>
      <p:sp>
        <p:nvSpPr>
          <p:cNvPr id="5" name="Content Placeholder 4"/>
          <p:cNvSpPr>
            <a:spLocks noGrp="1"/>
          </p:cNvSpPr>
          <p:nvPr>
            <p:ph idx="4294967295"/>
          </p:nvPr>
        </p:nvSpPr>
        <p:spPr>
          <a:xfrm>
            <a:off x="914400" y="1204913"/>
            <a:ext cx="8229600" cy="4999037"/>
          </a:xfrm>
        </p:spPr>
        <p:txBody>
          <a:bodyPr>
            <a:normAutofit/>
          </a:bodyPr>
          <a:lstStyle/>
          <a:p>
            <a:pPr marL="0" indent="0">
              <a:buSzPct val="125000"/>
              <a:buNone/>
            </a:pPr>
            <a:endParaRPr lang="en-US" sz="2400" dirty="0"/>
          </a:p>
          <a:p>
            <a:pPr marL="461963" indent="-461963">
              <a:buSzPct val="125000"/>
            </a:pPr>
            <a:r>
              <a:rPr lang="en-US" sz="2400" dirty="0" smtClean="0"/>
              <a:t>PAC Update</a:t>
            </a:r>
          </a:p>
          <a:p>
            <a:pPr marL="461963" indent="-461963">
              <a:buSzPct val="125000"/>
            </a:pPr>
            <a:endParaRPr lang="en-US" sz="2400" dirty="0"/>
          </a:p>
          <a:p>
            <a:pPr marL="461963" indent="-461963">
              <a:buSzPct val="125000"/>
            </a:pPr>
            <a:r>
              <a:rPr lang="en-US" sz="2400" dirty="0" smtClean="0"/>
              <a:t>Experiment Scheduling</a:t>
            </a:r>
          </a:p>
          <a:p>
            <a:pPr marL="461963" indent="-461963">
              <a:buSzPct val="125000"/>
            </a:pPr>
            <a:endParaRPr lang="en-US" sz="2400" dirty="0" smtClean="0"/>
          </a:p>
          <a:p>
            <a:pPr marL="461963" indent="-461963">
              <a:buSzPct val="125000"/>
            </a:pPr>
            <a:r>
              <a:rPr lang="en-US" sz="2400" dirty="0" smtClean="0"/>
              <a:t>Status of experimental projects</a:t>
            </a:r>
            <a:endParaRPr lang="en-US" sz="2400" dirty="0"/>
          </a:p>
          <a:p>
            <a:pPr marL="461963" indent="-461963">
              <a:buSzPct val="125000"/>
            </a:pPr>
            <a:endParaRPr lang="en-US" sz="2400" dirty="0"/>
          </a:p>
          <a:p>
            <a:pPr marL="461963" indent="-461963">
              <a:buSzPct val="125000"/>
            </a:pPr>
            <a:r>
              <a:rPr lang="en-US" sz="2400" dirty="0" smtClean="0"/>
              <a:t>Electron Ion Collider</a:t>
            </a:r>
          </a:p>
          <a:p>
            <a:pPr marL="461963" indent="-461963">
              <a:buSzPct val="125000"/>
            </a:pPr>
            <a:endParaRPr lang="en-US" sz="2400" dirty="0"/>
          </a:p>
          <a:p>
            <a:pPr marL="461963" indent="-461963">
              <a:buSzPct val="125000"/>
            </a:pPr>
            <a:r>
              <a:rPr lang="en-US" sz="2400" dirty="0" smtClean="0"/>
              <a:t>NSAC Long Range Plan</a:t>
            </a:r>
          </a:p>
          <a:p>
            <a:pPr marL="461963" indent="-461963">
              <a:buSzPct val="125000"/>
            </a:pPr>
            <a:endParaRPr lang="en-US" sz="2400" dirty="0"/>
          </a:p>
          <a:p>
            <a:endParaRPr lang="en-US" dirty="0"/>
          </a:p>
          <a:p>
            <a:endParaRPr lang="en-US" dirty="0"/>
          </a:p>
        </p:txBody>
      </p:sp>
    </p:spTree>
    <p:extLst>
      <p:ext uri="{BB962C8B-B14F-4D97-AF65-F5344CB8AC3E}">
        <p14:creationId xmlns:p14="http://schemas.microsoft.com/office/powerpoint/2010/main" val="13168504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2900" y="1251567"/>
            <a:ext cx="8280595" cy="4339650"/>
          </a:xfrm>
          <a:prstGeom prst="rect">
            <a:avLst/>
          </a:prstGeom>
        </p:spPr>
        <p:txBody>
          <a:bodyPr wrap="square">
            <a:spAutoFit/>
          </a:bodyPr>
          <a:lstStyle/>
          <a:p>
            <a:r>
              <a:rPr lang="en-US" sz="2000" dirty="0" smtClean="0">
                <a:solidFill>
                  <a:srgbClr val="000000"/>
                </a:solidFill>
                <a:latin typeface="ArialMT"/>
              </a:rPr>
              <a:t>•     </a:t>
            </a:r>
            <a:r>
              <a:rPr lang="en-US" sz="2400" b="1" dirty="0" smtClean="0">
                <a:solidFill>
                  <a:srgbClr val="000000"/>
                </a:solidFill>
                <a:latin typeface="Arial" panose="020B0604020202020204" pitchFamily="34" charset="0"/>
                <a:cs typeface="Arial" panose="020B0604020202020204" pitchFamily="34" charset="0"/>
              </a:rPr>
              <a:t>Recommendation </a:t>
            </a:r>
            <a:r>
              <a:rPr lang="en-US" sz="2400" b="1" dirty="0">
                <a:solidFill>
                  <a:srgbClr val="000000"/>
                </a:solidFill>
                <a:latin typeface="Arial" panose="020B0604020202020204" pitchFamily="34" charset="0"/>
                <a:cs typeface="Arial" panose="020B0604020202020204" pitchFamily="34" charset="0"/>
              </a:rPr>
              <a:t>1</a:t>
            </a:r>
            <a:r>
              <a:rPr lang="en-US" sz="2400" b="1" dirty="0" smtClean="0">
                <a:solidFill>
                  <a:srgbClr val="000000"/>
                </a:solidFill>
                <a:latin typeface="Arial" panose="020B0604020202020204" pitchFamily="34" charset="0"/>
                <a:cs typeface="Arial" panose="020B0604020202020204" pitchFamily="34" charset="0"/>
              </a:rPr>
              <a:t>:</a:t>
            </a:r>
          </a:p>
          <a:p>
            <a:endParaRPr lang="en-US" sz="1400" b="1" dirty="0">
              <a:solidFill>
                <a:srgbClr val="000000"/>
              </a:solidFill>
              <a:latin typeface="Arial" panose="020B0604020202020204" pitchFamily="34" charset="0"/>
              <a:cs typeface="Arial" panose="020B0604020202020204" pitchFamily="34" charset="0"/>
            </a:endParaRPr>
          </a:p>
          <a:p>
            <a:pPr lvl="1"/>
            <a:r>
              <a:rPr lang="en-US" sz="2000" dirty="0">
                <a:solidFill>
                  <a:srgbClr val="000000"/>
                </a:solidFill>
                <a:latin typeface="Arial" panose="020B0604020202020204" pitchFamily="34" charset="0"/>
                <a:cs typeface="Arial" panose="020B0604020202020204" pitchFamily="34" charset="0"/>
              </a:rPr>
              <a:t>With highest priority, we recommend both completion of construction and full operation of the 12 GeV CEBAF at the Thomas Jefferson National Accelerator Facility, along with targeted instrumentation investments, such as the </a:t>
            </a:r>
            <a:r>
              <a:rPr lang="en-US" sz="2000" dirty="0" err="1">
                <a:solidFill>
                  <a:srgbClr val="000000"/>
                </a:solidFill>
                <a:latin typeface="Arial" panose="020B0604020202020204" pitchFamily="34" charset="0"/>
                <a:cs typeface="Arial" panose="020B0604020202020204" pitchFamily="34" charset="0"/>
              </a:rPr>
              <a:t>SoLID</a:t>
            </a:r>
            <a:r>
              <a:rPr lang="en-US" sz="2000" dirty="0">
                <a:solidFill>
                  <a:srgbClr val="000000"/>
                </a:solidFill>
                <a:latin typeface="Arial" panose="020B0604020202020204" pitchFamily="34" charset="0"/>
                <a:cs typeface="Arial" panose="020B0604020202020204" pitchFamily="34" charset="0"/>
              </a:rPr>
              <a:t> and MOLLER projects.</a:t>
            </a:r>
            <a:endParaRPr lang="en-US" sz="2000" dirty="0" smtClean="0">
              <a:solidFill>
                <a:srgbClr val="000000"/>
              </a:solidFill>
              <a:latin typeface="Arial" panose="020B0604020202020204" pitchFamily="34" charset="0"/>
              <a:cs typeface="Arial" panose="020B0604020202020204" pitchFamily="34" charset="0"/>
            </a:endParaRPr>
          </a:p>
          <a:p>
            <a:endParaRPr lang="en-US" sz="2000" dirty="0">
              <a:solidFill>
                <a:srgbClr val="000000"/>
              </a:solidFill>
              <a:latin typeface="Arial" panose="020B0604020202020204" pitchFamily="34" charset="0"/>
              <a:cs typeface="Arial" panose="020B0604020202020204" pitchFamily="34" charset="0"/>
            </a:endParaRPr>
          </a:p>
          <a:p>
            <a:r>
              <a:rPr lang="en-US" sz="2400" dirty="0">
                <a:solidFill>
                  <a:srgbClr val="000000"/>
                </a:solidFill>
                <a:latin typeface="Arial" panose="020B0604020202020204" pitchFamily="34" charset="0"/>
                <a:cs typeface="Arial" panose="020B0604020202020204" pitchFamily="34" charset="0"/>
              </a:rPr>
              <a:t>• </a:t>
            </a:r>
            <a:r>
              <a:rPr lang="en-US" sz="2400" dirty="0" smtClean="0">
                <a:solidFill>
                  <a:srgbClr val="000000"/>
                </a:solidFill>
                <a:latin typeface="Arial" panose="020B0604020202020204" pitchFamily="34" charset="0"/>
                <a:cs typeface="Arial" panose="020B0604020202020204" pitchFamily="34" charset="0"/>
              </a:rPr>
              <a:t>   </a:t>
            </a:r>
            <a:r>
              <a:rPr lang="en-US" sz="2400" b="1" dirty="0" smtClean="0">
                <a:solidFill>
                  <a:srgbClr val="000000"/>
                </a:solidFill>
                <a:latin typeface="Arial" panose="020B0604020202020204" pitchFamily="34" charset="0"/>
                <a:cs typeface="Arial" panose="020B0604020202020204" pitchFamily="34" charset="0"/>
              </a:rPr>
              <a:t>Recommendation </a:t>
            </a:r>
            <a:r>
              <a:rPr lang="en-US" sz="2400" b="1" dirty="0">
                <a:solidFill>
                  <a:srgbClr val="000000"/>
                </a:solidFill>
                <a:latin typeface="Arial" panose="020B0604020202020204" pitchFamily="34" charset="0"/>
                <a:cs typeface="Arial" panose="020B0604020202020204" pitchFamily="34" charset="0"/>
              </a:rPr>
              <a:t>2: </a:t>
            </a:r>
            <a:endParaRPr lang="en-US" sz="2400" b="1" dirty="0" smtClean="0">
              <a:solidFill>
                <a:srgbClr val="000000"/>
              </a:solidFill>
              <a:latin typeface="Arial" panose="020B0604020202020204" pitchFamily="34" charset="0"/>
              <a:cs typeface="Arial" panose="020B0604020202020204" pitchFamily="34" charset="0"/>
            </a:endParaRPr>
          </a:p>
          <a:p>
            <a:pPr marL="463550"/>
            <a:endParaRPr lang="en-US" sz="1400" b="1" dirty="0">
              <a:solidFill>
                <a:srgbClr val="000000"/>
              </a:solidFill>
              <a:latin typeface="Arial" panose="020B0604020202020204" pitchFamily="34" charset="0"/>
              <a:cs typeface="Arial" panose="020B0604020202020204" pitchFamily="34" charset="0"/>
            </a:endParaRPr>
          </a:p>
          <a:p>
            <a:pPr marL="463550"/>
            <a:r>
              <a:rPr lang="en-US" sz="2000" dirty="0">
                <a:solidFill>
                  <a:srgbClr val="000000"/>
                </a:solidFill>
                <a:latin typeface="Arial" panose="020B0604020202020204" pitchFamily="34" charset="0"/>
                <a:cs typeface="Arial" panose="020B0604020202020204" pitchFamily="34" charset="0"/>
              </a:rPr>
              <a:t>A high luminosity, high-energy polarized Electron Ion Collider (EIC) is the highest priority of the U.S. Nuclear Physics QCD community for new construction </a:t>
            </a:r>
            <a:r>
              <a:rPr lang="en-US" sz="2000" dirty="0" smtClean="0">
                <a:solidFill>
                  <a:srgbClr val="000000"/>
                </a:solidFill>
                <a:latin typeface="Arial" panose="020B0604020202020204" pitchFamily="34" charset="0"/>
                <a:cs typeface="Arial" panose="020B0604020202020204" pitchFamily="34" charset="0"/>
              </a:rPr>
              <a:t>after FRIB. (</a:t>
            </a:r>
            <a:r>
              <a:rPr lang="en-US" b="1" i="1" dirty="0">
                <a:solidFill>
                  <a:srgbClr val="000000"/>
                </a:solidFill>
                <a:latin typeface="Arial" panose="020B0604020202020204" pitchFamily="34" charset="0"/>
                <a:cs typeface="Arial" panose="020B0604020202020204" pitchFamily="34" charset="0"/>
              </a:rPr>
              <a:t>voted jointly </a:t>
            </a:r>
            <a:r>
              <a:rPr lang="en-US" b="1" i="1" dirty="0" smtClean="0">
                <a:solidFill>
                  <a:srgbClr val="000000"/>
                </a:solidFill>
                <a:latin typeface="Arial" panose="020B0604020202020204" pitchFamily="34" charset="0"/>
                <a:cs typeface="Arial" panose="020B0604020202020204" pitchFamily="34" charset="0"/>
              </a:rPr>
              <a:t>with Phases </a:t>
            </a:r>
            <a:r>
              <a:rPr lang="en-US" b="1" i="1" dirty="0">
                <a:solidFill>
                  <a:srgbClr val="000000"/>
                </a:solidFill>
                <a:latin typeface="Arial" panose="020B0604020202020204" pitchFamily="34" charset="0"/>
                <a:cs typeface="Arial" panose="020B0604020202020204" pitchFamily="34" charset="0"/>
              </a:rPr>
              <a:t>of QCD community</a:t>
            </a:r>
            <a:r>
              <a:rPr lang="en-US" sz="2000" dirty="0">
                <a:solidFill>
                  <a:srgbClr val="000000"/>
                </a:solidFill>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
        <p:nvSpPr>
          <p:cNvPr id="2" name="Rectangle 1"/>
          <p:cNvSpPr/>
          <p:nvPr/>
        </p:nvSpPr>
        <p:spPr>
          <a:xfrm>
            <a:off x="0" y="56272"/>
            <a:ext cx="9144000" cy="584775"/>
          </a:xfrm>
          <a:prstGeom prst="rect">
            <a:avLst/>
          </a:prstGeom>
        </p:spPr>
        <p:txBody>
          <a:bodyPr wrap="square">
            <a:spAutoFit/>
          </a:bodyPr>
          <a:lstStyle/>
          <a:p>
            <a:pPr algn="ctr"/>
            <a:r>
              <a:rPr lang="en-US" sz="3200" b="1" dirty="0">
                <a:solidFill>
                  <a:srgbClr val="810000"/>
                </a:solidFill>
                <a:latin typeface="Arial" panose="020B0604020202020204" pitchFamily="34" charset="0"/>
                <a:cs typeface="Arial" panose="020B0604020202020204" pitchFamily="34" charset="0"/>
              </a:rPr>
              <a:t>QCD and Hadron Physics</a:t>
            </a:r>
          </a:p>
        </p:txBody>
      </p:sp>
    </p:spTree>
    <p:extLst>
      <p:ext uri="{BB962C8B-B14F-4D97-AF65-F5344CB8AC3E}">
        <p14:creationId xmlns:p14="http://schemas.microsoft.com/office/powerpoint/2010/main" val="12081377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8049" y="1054619"/>
            <a:ext cx="8707902" cy="5170646"/>
          </a:xfrm>
          <a:prstGeom prst="rect">
            <a:avLst/>
          </a:prstGeom>
        </p:spPr>
        <p:txBody>
          <a:bodyPr wrap="square">
            <a:spAutoFit/>
          </a:bodyPr>
          <a:lstStyle/>
          <a:p>
            <a:r>
              <a:rPr lang="en-US" sz="2000" dirty="0" smtClean="0">
                <a:solidFill>
                  <a:srgbClr val="000000"/>
                </a:solidFill>
                <a:latin typeface="Arial" panose="020B0604020202020204" pitchFamily="34" charset="0"/>
                <a:cs typeface="Arial" panose="020B0604020202020204" pitchFamily="34" charset="0"/>
              </a:rPr>
              <a:t>•     </a:t>
            </a:r>
            <a:r>
              <a:rPr lang="en-US" sz="2400" b="1" dirty="0" smtClean="0">
                <a:solidFill>
                  <a:srgbClr val="000000"/>
                </a:solidFill>
                <a:latin typeface="Arial" panose="020B0604020202020204" pitchFamily="34" charset="0"/>
                <a:cs typeface="Arial" panose="020B0604020202020204" pitchFamily="34" charset="0"/>
              </a:rPr>
              <a:t>Recommendation </a:t>
            </a:r>
            <a:r>
              <a:rPr lang="en-US" sz="2400" b="1" dirty="0">
                <a:solidFill>
                  <a:srgbClr val="000000"/>
                </a:solidFill>
                <a:latin typeface="Arial" panose="020B0604020202020204" pitchFamily="34" charset="0"/>
                <a:cs typeface="Arial" panose="020B0604020202020204" pitchFamily="34" charset="0"/>
              </a:rPr>
              <a:t>3</a:t>
            </a:r>
            <a:r>
              <a:rPr lang="en-US" sz="2400" b="1" dirty="0" smtClean="0">
                <a:solidFill>
                  <a:srgbClr val="000000"/>
                </a:solidFill>
                <a:latin typeface="Arial" panose="020B0604020202020204" pitchFamily="34" charset="0"/>
                <a:cs typeface="Arial" panose="020B0604020202020204" pitchFamily="34" charset="0"/>
              </a:rPr>
              <a:t>:</a:t>
            </a:r>
          </a:p>
          <a:p>
            <a:r>
              <a:rPr lang="en-US" sz="1400" b="1" dirty="0" smtClean="0">
                <a:solidFill>
                  <a:srgbClr val="000000"/>
                </a:solidFill>
                <a:latin typeface="Arial" panose="020B0604020202020204" pitchFamily="34" charset="0"/>
                <a:cs typeface="Arial" panose="020B0604020202020204" pitchFamily="34" charset="0"/>
              </a:rPr>
              <a:t> </a:t>
            </a:r>
          </a:p>
          <a:p>
            <a:pPr lvl="1"/>
            <a:r>
              <a:rPr lang="en-US" dirty="0">
                <a:solidFill>
                  <a:srgbClr val="000000"/>
                </a:solidFill>
                <a:latin typeface="Arial" panose="020B0604020202020204" pitchFamily="34" charset="0"/>
                <a:cs typeface="Arial" panose="020B0604020202020204" pitchFamily="34" charset="0"/>
              </a:rPr>
              <a:t>We recommend strong support for other existing facilities, such as the polarized proton facility at RHIC, university-based laboratories, and the scientists involved in these efforts, in order to guarantee the effective utilization of such resources for continued scientific leadership and discovery, and for educating the next generation of nuclear scientists in the USA.</a:t>
            </a:r>
            <a:endParaRPr lang="en-US" dirty="0" smtClean="0">
              <a:solidFill>
                <a:srgbClr val="000000"/>
              </a:solidFill>
              <a:latin typeface="Arial" panose="020B0604020202020204" pitchFamily="34" charset="0"/>
              <a:cs typeface="Arial" panose="020B0604020202020204" pitchFamily="34" charset="0"/>
            </a:endParaRPr>
          </a:p>
          <a:p>
            <a:endParaRPr lang="en-US" sz="2000" dirty="0">
              <a:solidFill>
                <a:srgbClr val="000000"/>
              </a:solidFill>
              <a:latin typeface="Arial" panose="020B0604020202020204" pitchFamily="34" charset="0"/>
              <a:cs typeface="Arial" panose="020B0604020202020204" pitchFamily="34" charset="0"/>
            </a:endParaRPr>
          </a:p>
          <a:p>
            <a:r>
              <a:rPr lang="en-US" sz="2400" dirty="0">
                <a:solidFill>
                  <a:srgbClr val="000000"/>
                </a:solidFill>
                <a:latin typeface="Arial" panose="020B0604020202020204" pitchFamily="34" charset="0"/>
                <a:cs typeface="Arial" panose="020B0604020202020204" pitchFamily="34" charset="0"/>
              </a:rPr>
              <a:t>• </a:t>
            </a:r>
            <a:r>
              <a:rPr lang="en-US" sz="2400" dirty="0" smtClean="0">
                <a:solidFill>
                  <a:srgbClr val="000000"/>
                </a:solidFill>
                <a:latin typeface="Arial" panose="020B0604020202020204" pitchFamily="34" charset="0"/>
                <a:cs typeface="Arial" panose="020B0604020202020204" pitchFamily="34" charset="0"/>
              </a:rPr>
              <a:t>   </a:t>
            </a:r>
            <a:r>
              <a:rPr lang="en-US" sz="2400" b="1" dirty="0" smtClean="0">
                <a:solidFill>
                  <a:srgbClr val="000000"/>
                </a:solidFill>
                <a:latin typeface="Arial" panose="020B0604020202020204" pitchFamily="34" charset="0"/>
                <a:cs typeface="Arial" panose="020B0604020202020204" pitchFamily="34" charset="0"/>
              </a:rPr>
              <a:t>Recommendation </a:t>
            </a:r>
            <a:r>
              <a:rPr lang="en-US" sz="2400" b="1" dirty="0">
                <a:solidFill>
                  <a:srgbClr val="000000"/>
                </a:solidFill>
                <a:latin typeface="Arial" panose="020B0604020202020204" pitchFamily="34" charset="0"/>
                <a:cs typeface="Arial" panose="020B0604020202020204" pitchFamily="34" charset="0"/>
              </a:rPr>
              <a:t>4</a:t>
            </a:r>
            <a:r>
              <a:rPr lang="en-US" sz="2400" b="1" dirty="0" smtClean="0">
                <a:solidFill>
                  <a:srgbClr val="000000"/>
                </a:solidFill>
                <a:latin typeface="Arial" panose="020B0604020202020204" pitchFamily="34" charset="0"/>
                <a:cs typeface="Arial" panose="020B0604020202020204" pitchFamily="34" charset="0"/>
              </a:rPr>
              <a:t>:</a:t>
            </a:r>
          </a:p>
          <a:p>
            <a:endParaRPr lang="en-US" sz="1400" b="1" dirty="0" smtClean="0">
              <a:solidFill>
                <a:srgbClr val="000000"/>
              </a:solidFill>
              <a:latin typeface="Arial" panose="020B0604020202020204" pitchFamily="34" charset="0"/>
              <a:cs typeface="Arial" panose="020B0604020202020204" pitchFamily="34" charset="0"/>
            </a:endParaRPr>
          </a:p>
          <a:p>
            <a:pPr marL="463550"/>
            <a:r>
              <a:rPr lang="en-US" dirty="0">
                <a:latin typeface="Arial" panose="020B0604020202020204" pitchFamily="34" charset="0"/>
                <a:cs typeface="Arial" panose="020B0604020202020204" pitchFamily="34" charset="0"/>
              </a:rPr>
              <a:t>We recommend that support for the hadron theory program be increased in a balanced manner and in proportion to new and continuing investment in experiment so as both to guarantee that all aims of the existing program can most rapidly be achieved and to secure a promising future for the next generation of nuclear scientists and the nation. Given the breadth of the hadron physics enterprise, this program must necessarily be multifaceted and</a:t>
            </a:r>
          </a:p>
          <a:p>
            <a:pPr marL="463550"/>
            <a:r>
              <a:rPr lang="en-US" dirty="0" smtClean="0">
                <a:latin typeface="Arial" panose="020B0604020202020204" pitchFamily="34" charset="0"/>
                <a:cs typeface="Arial" panose="020B0604020202020204" pitchFamily="34" charset="0"/>
              </a:rPr>
              <a:t>capable </a:t>
            </a:r>
            <a:r>
              <a:rPr lang="en-US" dirty="0">
                <a:latin typeface="Arial" panose="020B0604020202020204" pitchFamily="34" charset="0"/>
                <a:cs typeface="Arial" panose="020B0604020202020204" pitchFamily="34" charset="0"/>
              </a:rPr>
              <a:t>of reacting quickly to the new opportunities that innovative experiment and creative theory will reveal</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Rectangle 3"/>
          <p:cNvSpPr/>
          <p:nvPr/>
        </p:nvSpPr>
        <p:spPr>
          <a:xfrm>
            <a:off x="0" y="56272"/>
            <a:ext cx="9144000" cy="584775"/>
          </a:xfrm>
          <a:prstGeom prst="rect">
            <a:avLst/>
          </a:prstGeom>
        </p:spPr>
        <p:txBody>
          <a:bodyPr wrap="square">
            <a:spAutoFit/>
          </a:bodyPr>
          <a:lstStyle/>
          <a:p>
            <a:pPr algn="ctr"/>
            <a:r>
              <a:rPr lang="en-US" sz="3200" b="1" dirty="0">
                <a:solidFill>
                  <a:srgbClr val="810000"/>
                </a:solidFill>
                <a:latin typeface="Arial" panose="020B0604020202020204" pitchFamily="34" charset="0"/>
                <a:cs typeface="Arial" panose="020B0604020202020204" pitchFamily="34" charset="0"/>
              </a:rPr>
              <a:t>QCD and Hadron Physics</a:t>
            </a:r>
          </a:p>
        </p:txBody>
      </p:sp>
    </p:spTree>
    <p:extLst>
      <p:ext uri="{BB962C8B-B14F-4D97-AF65-F5344CB8AC3E}">
        <p14:creationId xmlns:p14="http://schemas.microsoft.com/office/powerpoint/2010/main" val="28778926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95263"/>
            <a:ext cx="9144000" cy="396875"/>
          </a:xfrm>
        </p:spPr>
        <p:txBody>
          <a:bodyPr/>
          <a:lstStyle/>
          <a:p>
            <a:r>
              <a:rPr lang="en-US" dirty="0" smtClean="0"/>
              <a:t>Summary and Outlook</a:t>
            </a:r>
            <a:endParaRPr lang="en-US" dirty="0"/>
          </a:p>
        </p:txBody>
      </p:sp>
      <p:sp>
        <p:nvSpPr>
          <p:cNvPr id="4" name="Content Placeholder 3"/>
          <p:cNvSpPr>
            <a:spLocks noGrp="1"/>
          </p:cNvSpPr>
          <p:nvPr>
            <p:ph idx="4294967295"/>
          </p:nvPr>
        </p:nvSpPr>
        <p:spPr>
          <a:xfrm>
            <a:off x="247650" y="1009650"/>
            <a:ext cx="8791575" cy="5211763"/>
          </a:xfrm>
        </p:spPr>
        <p:txBody>
          <a:bodyPr>
            <a:noAutofit/>
          </a:bodyPr>
          <a:lstStyle/>
          <a:p>
            <a:pPr marL="461963" lvl="1" indent="-461963"/>
            <a:endParaRPr lang="en-US" sz="2200" dirty="0"/>
          </a:p>
          <a:p>
            <a:pPr marL="461963" indent="-461963"/>
            <a:r>
              <a:rPr lang="en-US" sz="2200" dirty="0" smtClean="0"/>
              <a:t>PAC41 prioritization successful – PAC42 approved new proposals</a:t>
            </a:r>
          </a:p>
          <a:p>
            <a:pPr marL="461963" indent="-461963"/>
            <a:endParaRPr lang="en-US" sz="2200" dirty="0" smtClean="0"/>
          </a:p>
          <a:p>
            <a:pPr marL="461963" indent="-461963"/>
            <a:r>
              <a:rPr lang="en-US" sz="2200" dirty="0" smtClean="0"/>
              <a:t>Fine tuning of parallel proposals for PAC43</a:t>
            </a:r>
          </a:p>
          <a:p>
            <a:pPr marL="461963" indent="-461963"/>
            <a:endParaRPr lang="en-US" sz="2200" dirty="0" smtClean="0"/>
          </a:p>
          <a:p>
            <a:pPr marL="461963" indent="-461963"/>
            <a:r>
              <a:rPr lang="en-US" sz="2200" dirty="0" smtClean="0"/>
              <a:t>Experiment scheduling restarted for 12 GeV era</a:t>
            </a:r>
          </a:p>
          <a:p>
            <a:pPr marL="461963" indent="-461963"/>
            <a:endParaRPr lang="en-US" sz="2200" dirty="0" smtClean="0"/>
          </a:p>
          <a:p>
            <a:pPr marL="461963" indent="-461963"/>
            <a:r>
              <a:rPr lang="en-US" sz="2200" dirty="0" smtClean="0"/>
              <a:t>EIC science and designs are making good progress</a:t>
            </a:r>
          </a:p>
          <a:p>
            <a:pPr marL="461963" indent="-461963"/>
            <a:endParaRPr lang="en-US" sz="2200" dirty="0"/>
          </a:p>
          <a:p>
            <a:pPr marL="461963" indent="-461963"/>
            <a:r>
              <a:rPr lang="en-US" sz="2200" dirty="0" smtClean="0"/>
              <a:t>We are actively engaged in the NSAC Long Range Plan activities</a:t>
            </a:r>
          </a:p>
          <a:p>
            <a:pPr marL="461963" indent="-461963"/>
            <a:endParaRPr lang="en-US" sz="2200" dirty="0"/>
          </a:p>
          <a:p>
            <a:r>
              <a:rPr lang="en-US" sz="2200" dirty="0">
                <a:solidFill>
                  <a:srgbClr val="C00000"/>
                </a:solidFill>
              </a:rPr>
              <a:t> </a:t>
            </a:r>
            <a:r>
              <a:rPr lang="en-US" sz="2200" dirty="0" smtClean="0">
                <a:solidFill>
                  <a:srgbClr val="C00000"/>
                </a:solidFill>
              </a:rPr>
              <a:t>NP day on the hill: March 23</a:t>
            </a:r>
          </a:p>
        </p:txBody>
      </p:sp>
    </p:spTree>
    <p:extLst>
      <p:ext uri="{BB962C8B-B14F-4D97-AF65-F5344CB8AC3E}">
        <p14:creationId xmlns:p14="http://schemas.microsoft.com/office/powerpoint/2010/main" val="23918015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idx="4294967295"/>
          </p:nvPr>
        </p:nvSpPr>
        <p:spPr>
          <a:xfrm>
            <a:off x="0" y="0"/>
            <a:ext cx="9144000" cy="639763"/>
          </a:xfrm>
        </p:spPr>
        <p:txBody>
          <a:bodyPr>
            <a:normAutofit fontScale="90000"/>
          </a:bodyPr>
          <a:lstStyle/>
          <a:p>
            <a:r>
              <a:rPr lang="en-US" sz="3600" b="1" dirty="0" smtClean="0">
                <a:latin typeface="Arial" pitchFamily="34" charset="0"/>
                <a:cs typeface="Arial" pitchFamily="34" charset="0"/>
              </a:rPr>
              <a:t>PAC42</a:t>
            </a:r>
            <a:endParaRPr lang="en-US" sz="2200" b="0" dirty="0">
              <a:latin typeface="Arial" pitchFamily="34" charset="0"/>
              <a:cs typeface="Arial" pitchFamily="34" charset="0"/>
            </a:endParaRPr>
          </a:p>
        </p:txBody>
      </p:sp>
      <p:sp>
        <p:nvSpPr>
          <p:cNvPr id="5" name="TextBox 4"/>
          <p:cNvSpPr txBox="1"/>
          <p:nvPr/>
        </p:nvSpPr>
        <p:spPr>
          <a:xfrm>
            <a:off x="457200" y="1000005"/>
            <a:ext cx="8458199" cy="5262979"/>
          </a:xfrm>
          <a:prstGeom prst="rect">
            <a:avLst/>
          </a:prstGeom>
          <a:noFill/>
        </p:spPr>
        <p:txBody>
          <a:bodyPr wrap="square" rtlCol="0">
            <a:spAutoFit/>
          </a:bodyPr>
          <a:lstStyle/>
          <a:p>
            <a:pPr lvl="0"/>
            <a:r>
              <a:rPr lang="en-US" sz="1750" b="1" dirty="0" smtClean="0">
                <a:latin typeface="Arial" panose="020B0604020202020204" pitchFamily="34" charset="0"/>
                <a:cs typeface="Arial" panose="020B0604020202020204" pitchFamily="34" charset="0"/>
              </a:rPr>
              <a:t>Scheduled for July 28-August 1</a:t>
            </a:r>
          </a:p>
          <a:p>
            <a:pPr lvl="0"/>
            <a:r>
              <a:rPr lang="en-US" sz="1750" b="1" dirty="0" smtClean="0">
                <a:latin typeface="Arial" panose="020B0604020202020204" pitchFamily="34" charset="0"/>
                <a:cs typeface="Arial" panose="020B0604020202020204" pitchFamily="34" charset="0"/>
              </a:rPr>
              <a:t>Proposals were due June 2</a:t>
            </a:r>
            <a:endParaRPr lang="en-US" sz="1050" dirty="0" smtClean="0"/>
          </a:p>
          <a:p>
            <a:pPr lvl="0"/>
            <a:endParaRPr lang="en-US" sz="1050" dirty="0" smtClean="0">
              <a:latin typeface="Arial" pitchFamily="34" charset="0"/>
              <a:cs typeface="Arial" pitchFamily="34" charset="0"/>
            </a:endParaRPr>
          </a:p>
          <a:p>
            <a:pPr lvl="0"/>
            <a:r>
              <a:rPr lang="en-US" sz="1750" b="1" u="sng" dirty="0" smtClean="0">
                <a:latin typeface="Arial" pitchFamily="34" charset="0"/>
                <a:cs typeface="Arial" pitchFamily="34" charset="0"/>
              </a:rPr>
              <a:t>Charge</a:t>
            </a:r>
            <a:r>
              <a:rPr lang="en-US" sz="1750" b="1" dirty="0" smtClean="0">
                <a:latin typeface="Arial" pitchFamily="34" charset="0"/>
                <a:cs typeface="Arial" pitchFamily="34" charset="0"/>
              </a:rPr>
              <a:t>:</a:t>
            </a:r>
            <a:endParaRPr lang="en-US" sz="1050" b="1" dirty="0" smtClean="0">
              <a:latin typeface="Arial" pitchFamily="34" charset="0"/>
              <a:cs typeface="Arial" pitchFamily="34" charset="0"/>
            </a:endParaRPr>
          </a:p>
          <a:p>
            <a:pPr lvl="0"/>
            <a:endParaRPr lang="en-US" sz="1050" b="1" dirty="0">
              <a:latin typeface="Arial" pitchFamily="34" charset="0"/>
              <a:cs typeface="Arial" pitchFamily="34" charset="0"/>
            </a:endParaRPr>
          </a:p>
          <a:p>
            <a:pPr lvl="0"/>
            <a:r>
              <a:rPr lang="en-US" sz="1750" dirty="0" smtClean="0">
                <a:latin typeface="Arial" pitchFamily="34" charset="0"/>
                <a:cs typeface="Arial" pitchFamily="34" charset="0"/>
              </a:rPr>
              <a:t>Review </a:t>
            </a:r>
            <a:r>
              <a:rPr lang="en-US" sz="1750" dirty="0">
                <a:latin typeface="Arial" pitchFamily="34" charset="0"/>
                <a:cs typeface="Arial" pitchFamily="34" charset="0"/>
              </a:rPr>
              <a:t>new proposals, previously conditionally approved proposals, and letters of </a:t>
            </a:r>
            <a:r>
              <a:rPr lang="en-US" sz="1750" dirty="0" smtClean="0">
                <a:latin typeface="Arial" pitchFamily="34" charset="0"/>
                <a:cs typeface="Arial" pitchFamily="34" charset="0"/>
              </a:rPr>
              <a:t>intent</a:t>
            </a:r>
            <a:r>
              <a:rPr lang="en-US" sz="1750" baseline="30000" dirty="0">
                <a:latin typeface="Arial" pitchFamily="34" charset="0"/>
                <a:cs typeface="Arial" pitchFamily="34" charset="0"/>
              </a:rPr>
              <a:t> </a:t>
            </a:r>
            <a:r>
              <a:rPr lang="en-US" sz="1750" dirty="0" smtClean="0">
                <a:latin typeface="Arial" pitchFamily="34" charset="0"/>
                <a:cs typeface="Arial" pitchFamily="34" charset="0"/>
              </a:rPr>
              <a:t>for </a:t>
            </a:r>
            <a:r>
              <a:rPr lang="en-US" sz="1750" dirty="0">
                <a:latin typeface="Arial" pitchFamily="34" charset="0"/>
                <a:cs typeface="Arial" pitchFamily="34" charset="0"/>
              </a:rPr>
              <a:t>experiments that will utilize the 12 </a:t>
            </a:r>
            <a:r>
              <a:rPr lang="en-US" sz="1750" dirty="0" err="1">
                <a:latin typeface="Arial" pitchFamily="34" charset="0"/>
                <a:cs typeface="Arial" pitchFamily="34" charset="0"/>
              </a:rPr>
              <a:t>GeV</a:t>
            </a:r>
            <a:r>
              <a:rPr lang="en-US" sz="1750" dirty="0">
                <a:latin typeface="Arial" pitchFamily="34" charset="0"/>
                <a:cs typeface="Arial" pitchFamily="34" charset="0"/>
              </a:rPr>
              <a:t> upgrade of CEBAF and provide advice on their </a:t>
            </a:r>
            <a:r>
              <a:rPr lang="en-US" sz="1750" dirty="0" smtClean="0">
                <a:latin typeface="Arial" pitchFamily="34" charset="0"/>
                <a:cs typeface="Arial" pitchFamily="34" charset="0"/>
              </a:rPr>
              <a:t>scientific </a:t>
            </a:r>
            <a:r>
              <a:rPr lang="en-US" sz="1750" dirty="0">
                <a:latin typeface="Arial" pitchFamily="34" charset="0"/>
                <a:cs typeface="Arial" pitchFamily="34" charset="0"/>
              </a:rPr>
              <a:t>merit, technical feasibility and resource requirements.</a:t>
            </a:r>
          </a:p>
          <a:p>
            <a:r>
              <a:rPr lang="en-US" sz="1750" dirty="0">
                <a:latin typeface="Arial" pitchFamily="34" charset="0"/>
                <a:cs typeface="Arial" pitchFamily="34" charset="0"/>
              </a:rPr>
              <a:t> </a:t>
            </a:r>
          </a:p>
          <a:p>
            <a:pPr lvl="0"/>
            <a:r>
              <a:rPr lang="en-US" sz="1750" dirty="0" smtClean="0">
                <a:latin typeface="Arial" pitchFamily="34" charset="0"/>
                <a:cs typeface="Arial" pitchFamily="34" charset="0"/>
              </a:rPr>
              <a:t>Identify </a:t>
            </a:r>
            <a:r>
              <a:rPr lang="en-US" sz="1750" dirty="0">
                <a:latin typeface="Arial" pitchFamily="34" charset="0"/>
                <a:cs typeface="Arial" pitchFamily="34" charset="0"/>
              </a:rPr>
              <a:t>proposals with high-quality physics that, represent high quality physics </a:t>
            </a:r>
            <a:r>
              <a:rPr lang="en-US" sz="1750" dirty="0" smtClean="0">
                <a:latin typeface="Arial" pitchFamily="34" charset="0"/>
                <a:cs typeface="Arial" pitchFamily="34" charset="0"/>
              </a:rPr>
              <a:t>within </a:t>
            </a:r>
            <a:r>
              <a:rPr lang="en-US" sz="1750" dirty="0">
                <a:latin typeface="Arial" pitchFamily="34" charset="0"/>
                <a:cs typeface="Arial" pitchFamily="34" charset="0"/>
              </a:rPr>
              <a:t>the range of scientific importance represented by the previously approved </a:t>
            </a:r>
            <a:r>
              <a:rPr lang="en-US" sz="1750" dirty="0" smtClean="0">
                <a:latin typeface="Arial" pitchFamily="34" charset="0"/>
                <a:cs typeface="Arial" pitchFamily="34" charset="0"/>
              </a:rPr>
              <a:t>  12 </a:t>
            </a:r>
            <a:r>
              <a:rPr lang="en-US" sz="1750" dirty="0" err="1">
                <a:latin typeface="Arial" pitchFamily="34" charset="0"/>
                <a:cs typeface="Arial" pitchFamily="34" charset="0"/>
              </a:rPr>
              <a:t>GeV</a:t>
            </a:r>
            <a:r>
              <a:rPr lang="en-US" sz="1750" dirty="0">
                <a:latin typeface="Arial" pitchFamily="34" charset="0"/>
                <a:cs typeface="Arial" pitchFamily="34" charset="0"/>
              </a:rPr>
              <a:t> </a:t>
            </a:r>
            <a:r>
              <a:rPr lang="en-US" sz="1750" dirty="0" smtClean="0">
                <a:latin typeface="Arial" pitchFamily="34" charset="0"/>
                <a:cs typeface="Arial" pitchFamily="34" charset="0"/>
              </a:rPr>
              <a:t>proposals and </a:t>
            </a:r>
            <a:r>
              <a:rPr lang="en-US" sz="1750" dirty="0">
                <a:latin typeface="Arial" pitchFamily="34" charset="0"/>
                <a:cs typeface="Arial" pitchFamily="34" charset="0"/>
              </a:rPr>
              <a:t>recommend for </a:t>
            </a:r>
            <a:r>
              <a:rPr lang="en-US" sz="1750" dirty="0">
                <a:solidFill>
                  <a:srgbClr val="C00000"/>
                </a:solidFill>
                <a:latin typeface="Arial" pitchFamily="34" charset="0"/>
                <a:cs typeface="Arial" pitchFamily="34" charset="0"/>
              </a:rPr>
              <a:t>approval</a:t>
            </a:r>
            <a:r>
              <a:rPr lang="en-US" sz="1750" dirty="0" smtClean="0">
                <a:latin typeface="Arial" pitchFamily="34" charset="0"/>
                <a:cs typeface="Arial" pitchFamily="34" charset="0"/>
              </a:rPr>
              <a:t>. </a:t>
            </a:r>
          </a:p>
          <a:p>
            <a:pPr lvl="0"/>
            <a:r>
              <a:rPr lang="en-US" sz="1750" dirty="0" smtClean="0">
                <a:latin typeface="Arial" pitchFamily="34" charset="0"/>
                <a:cs typeface="Arial" pitchFamily="34" charset="0"/>
              </a:rPr>
              <a:t>	</a:t>
            </a:r>
          </a:p>
          <a:p>
            <a:pPr lvl="0"/>
            <a:r>
              <a:rPr lang="en-US" sz="1750" dirty="0" smtClean="0">
                <a:latin typeface="Arial" pitchFamily="34" charset="0"/>
                <a:cs typeface="Arial" pitchFamily="34" charset="0"/>
              </a:rPr>
              <a:t>Also provide a recommendation on scientific rating and beam time allocation for proposals newly recommended for approval.</a:t>
            </a:r>
          </a:p>
          <a:p>
            <a:pPr lvl="0"/>
            <a:endParaRPr lang="en-US" sz="1750" dirty="0">
              <a:latin typeface="Arial" pitchFamily="34" charset="0"/>
              <a:cs typeface="Arial" pitchFamily="34" charset="0"/>
            </a:endParaRPr>
          </a:p>
          <a:p>
            <a:pPr lvl="0"/>
            <a:r>
              <a:rPr lang="en-US" sz="1750" dirty="0" smtClean="0">
                <a:latin typeface="Arial" pitchFamily="34" charset="0"/>
                <a:cs typeface="Arial" pitchFamily="34" charset="0"/>
              </a:rPr>
              <a:t>Identify </a:t>
            </a:r>
            <a:r>
              <a:rPr lang="en-US" sz="1750" dirty="0">
                <a:latin typeface="Arial" pitchFamily="34" charset="0"/>
                <a:cs typeface="Arial" pitchFamily="34" charset="0"/>
              </a:rPr>
              <a:t>other proposals with physics that have the potential for falling into </a:t>
            </a:r>
            <a:r>
              <a:rPr lang="en-US" sz="1750" dirty="0" smtClean="0">
                <a:latin typeface="Arial" pitchFamily="34" charset="0"/>
                <a:cs typeface="Arial" pitchFamily="34" charset="0"/>
              </a:rPr>
              <a:t>this category pending </a:t>
            </a:r>
            <a:r>
              <a:rPr lang="en-US" sz="1750" dirty="0">
                <a:latin typeface="Arial" pitchFamily="34" charset="0"/>
                <a:cs typeface="Arial" pitchFamily="34" charset="0"/>
              </a:rPr>
              <a:t>clarification of scientific and/or technical issues and recommend </a:t>
            </a:r>
            <a:r>
              <a:rPr lang="en-US" sz="1750" dirty="0" smtClean="0">
                <a:latin typeface="Arial" pitchFamily="34" charset="0"/>
                <a:cs typeface="Arial" pitchFamily="34" charset="0"/>
              </a:rPr>
              <a:t>for </a:t>
            </a:r>
            <a:r>
              <a:rPr lang="en-US" sz="1750" dirty="0" smtClean="0">
                <a:solidFill>
                  <a:srgbClr val="C00000"/>
                </a:solidFill>
                <a:latin typeface="Arial" pitchFamily="34" charset="0"/>
                <a:cs typeface="Arial" pitchFamily="34" charset="0"/>
              </a:rPr>
              <a:t>conditional approval</a:t>
            </a:r>
            <a:r>
              <a:rPr lang="en-US" sz="1750" dirty="0">
                <a:solidFill>
                  <a:srgbClr val="C00000"/>
                </a:solidFill>
                <a:latin typeface="Arial" pitchFamily="34" charset="0"/>
                <a:cs typeface="Arial" pitchFamily="34" charset="0"/>
              </a:rPr>
              <a:t>. </a:t>
            </a:r>
            <a:r>
              <a:rPr lang="en-US" sz="1750" dirty="0">
                <a:latin typeface="Arial" pitchFamily="34" charset="0"/>
                <a:cs typeface="Arial" pitchFamily="34" charset="0"/>
              </a:rPr>
              <a:t>Provide comments on technical and scientific issues that should </a:t>
            </a:r>
            <a:r>
              <a:rPr lang="en-US" sz="1750" dirty="0" smtClean="0">
                <a:latin typeface="Arial" pitchFamily="34" charset="0"/>
                <a:cs typeface="Arial" pitchFamily="34" charset="0"/>
              </a:rPr>
              <a:t>be addressed </a:t>
            </a:r>
            <a:r>
              <a:rPr lang="en-US" sz="1750" dirty="0">
                <a:latin typeface="Arial" pitchFamily="34" charset="0"/>
                <a:cs typeface="Arial" pitchFamily="34" charset="0"/>
              </a:rPr>
              <a:t>by the proponents prior to review at a future PAC</a:t>
            </a:r>
            <a:r>
              <a:rPr lang="en-US" sz="1750" dirty="0" smtClean="0">
                <a:latin typeface="Arial" pitchFamily="34" charset="0"/>
                <a:cs typeface="Arial" pitchFamily="34" charset="0"/>
              </a:rPr>
              <a:t>.</a:t>
            </a:r>
          </a:p>
        </p:txBody>
      </p:sp>
      <p:grpSp>
        <p:nvGrpSpPr>
          <p:cNvPr id="3" name="Group 2"/>
          <p:cNvGrpSpPr/>
          <p:nvPr/>
        </p:nvGrpSpPr>
        <p:grpSpPr>
          <a:xfrm>
            <a:off x="4048125" y="1018868"/>
            <a:ext cx="4859023" cy="1015663"/>
            <a:chOff x="4114800" y="1018868"/>
            <a:chExt cx="4859023" cy="1015663"/>
          </a:xfrm>
        </p:grpSpPr>
        <p:sp>
          <p:nvSpPr>
            <p:cNvPr id="6" name="Rectangle 5"/>
            <p:cNvSpPr/>
            <p:nvPr/>
          </p:nvSpPr>
          <p:spPr bwMode="auto">
            <a:xfrm>
              <a:off x="4114801" y="1018869"/>
              <a:ext cx="4859022" cy="1015662"/>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a:outerShdw blurRad="292100" dist="139700" dir="2700000" algn="tl" rotWithShape="0">
                <a:prstClr val="black">
                  <a:alpha val="65000"/>
                </a:prstClr>
              </a:outerShdw>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buClr>
                  <a:srgbClr val="C00000"/>
                </a:buClr>
              </a:pPr>
              <a:endParaRPr lang="en-US" sz="2400" dirty="0" smtClean="0">
                <a:solidFill>
                  <a:srgbClr val="002060"/>
                </a:solidFill>
              </a:endParaRPr>
            </a:p>
            <a:p>
              <a:pPr defTabSz="914400" eaLnBrk="0" fontAlgn="base" hangingPunct="0">
                <a:spcBef>
                  <a:spcPct val="0"/>
                </a:spcBef>
                <a:spcAft>
                  <a:spcPct val="0"/>
                </a:spcAft>
                <a:buClr>
                  <a:srgbClr val="C00000"/>
                </a:buClr>
                <a:buFont typeface="Arial" pitchFamily="34" charset="0"/>
                <a:buNone/>
              </a:pPr>
              <a:endParaRPr lang="en-US" sz="2800" dirty="0" smtClean="0">
                <a:solidFill>
                  <a:srgbClr val="002060"/>
                </a:solidFill>
                <a:latin typeface="Arial" pitchFamily="34" charset="0"/>
                <a:cs typeface="Arial" pitchFamily="34" charset="0"/>
              </a:endParaRPr>
            </a:p>
          </p:txBody>
        </p:sp>
        <p:sp>
          <p:nvSpPr>
            <p:cNvPr id="2" name="TextBox 1"/>
            <p:cNvSpPr txBox="1"/>
            <p:nvPr/>
          </p:nvSpPr>
          <p:spPr>
            <a:xfrm>
              <a:off x="4114800" y="1018868"/>
              <a:ext cx="4859022" cy="1015663"/>
            </a:xfrm>
            <a:prstGeom prst="rect">
              <a:avLst/>
            </a:prstGeom>
            <a:noFill/>
            <a:ln w="25400">
              <a:solidFill>
                <a:srgbClr val="C00000"/>
              </a:solidFill>
            </a:ln>
          </p:spPr>
          <p:txBody>
            <a:bodyPr wrap="none" rtlCol="0">
              <a:spAutoFit/>
            </a:bodyPr>
            <a:lstStyle/>
            <a:p>
              <a:r>
                <a:rPr lang="en-US" sz="2000" dirty="0" smtClean="0">
                  <a:solidFill>
                    <a:srgbClr val="002060"/>
                  </a:solidFill>
                  <a:latin typeface="Arial" pitchFamily="34" charset="0"/>
                  <a:cs typeface="Arial" pitchFamily="34" charset="0"/>
                </a:rPr>
                <a:t>12 new proposals, 1 returning conditional</a:t>
              </a:r>
            </a:p>
            <a:p>
              <a:r>
                <a:rPr lang="en-US" sz="2000" dirty="0" smtClean="0">
                  <a:solidFill>
                    <a:srgbClr val="002060"/>
                  </a:solidFill>
                  <a:latin typeface="Arial" pitchFamily="34" charset="0"/>
                  <a:cs typeface="Arial" pitchFamily="34" charset="0"/>
                </a:rPr>
                <a:t>  5 new parallel experiments</a:t>
              </a:r>
            </a:p>
            <a:p>
              <a:r>
                <a:rPr lang="en-US" sz="2000" dirty="0" smtClean="0">
                  <a:solidFill>
                    <a:srgbClr val="002060"/>
                  </a:solidFill>
                  <a:latin typeface="Arial" pitchFamily="34" charset="0"/>
                  <a:cs typeface="Arial" pitchFamily="34" charset="0"/>
                </a:rPr>
                <a:t>  6 Letters of Intent </a:t>
              </a:r>
            </a:p>
          </p:txBody>
        </p:sp>
      </p:grpSp>
    </p:spTree>
    <p:extLst>
      <p:ext uri="{BB962C8B-B14F-4D97-AF65-F5344CB8AC3E}">
        <p14:creationId xmlns:p14="http://schemas.microsoft.com/office/powerpoint/2010/main" val="37433360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4000" cy="6457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34214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4834" y="932472"/>
            <a:ext cx="8815340" cy="5214792"/>
          </a:xfrm>
          <a:prstGeom prst="rect">
            <a:avLst/>
          </a:prstGeom>
          <a:solidFill>
            <a:schemeClr val="bg1"/>
          </a:solidFill>
          <a:effectLst>
            <a:outerShdw blurRad="292100" dist="139700" dir="2700000" algn="tl" rotWithShape="0">
              <a:prstClr val="black">
                <a:alpha val="6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111702"/>
            <a:ext cx="9144000" cy="553998"/>
          </a:xfrm>
          <a:prstGeom prst="rect">
            <a:avLst/>
          </a:prstGeom>
        </p:spPr>
        <p:txBody>
          <a:bodyPr wrap="square">
            <a:spAutoFit/>
          </a:bodyPr>
          <a:lstStyle/>
          <a:p>
            <a:pPr algn="ctr" fontAlgn="b"/>
            <a:r>
              <a:rPr lang="en-US" sz="3000" b="1" dirty="0">
                <a:solidFill>
                  <a:srgbClr val="000000"/>
                </a:solidFill>
                <a:latin typeface="Arial" panose="020B0604020202020204" pitchFamily="34" charset="0"/>
                <a:cs typeface="Arial" panose="020B0604020202020204" pitchFamily="34" charset="0"/>
              </a:rPr>
              <a:t>12 </a:t>
            </a:r>
            <a:r>
              <a:rPr lang="en-US" sz="3000" b="1" dirty="0" err="1">
                <a:solidFill>
                  <a:srgbClr val="000000"/>
                </a:solidFill>
                <a:latin typeface="Arial" panose="020B0604020202020204" pitchFamily="34" charset="0"/>
                <a:cs typeface="Arial" panose="020B0604020202020204" pitchFamily="34" charset="0"/>
              </a:rPr>
              <a:t>GeV</a:t>
            </a:r>
            <a:r>
              <a:rPr lang="en-US" sz="3000" b="1" dirty="0">
                <a:solidFill>
                  <a:srgbClr val="000000"/>
                </a:solidFill>
                <a:latin typeface="Arial" panose="020B0604020202020204" pitchFamily="34" charset="0"/>
                <a:cs typeface="Arial" panose="020B0604020202020204" pitchFamily="34" charset="0"/>
              </a:rPr>
              <a:t> Approved Experiments by Physics Topics</a:t>
            </a:r>
          </a:p>
        </p:txBody>
      </p:sp>
      <p:graphicFrame>
        <p:nvGraphicFramePr>
          <p:cNvPr id="6" name="Content Placeholder 3"/>
          <p:cNvGraphicFramePr>
            <a:graphicFrameLocks/>
          </p:cNvGraphicFramePr>
          <p:nvPr>
            <p:extLst>
              <p:ext uri="{D42A27DB-BD31-4B8C-83A1-F6EECF244321}">
                <p14:modId xmlns:p14="http://schemas.microsoft.com/office/powerpoint/2010/main" val="1427141476"/>
              </p:ext>
            </p:extLst>
          </p:nvPr>
        </p:nvGraphicFramePr>
        <p:xfrm>
          <a:off x="162372" y="922946"/>
          <a:ext cx="8827802" cy="5224317"/>
        </p:xfrm>
        <a:graphic>
          <a:graphicData uri="http://schemas.openxmlformats.org/drawingml/2006/table">
            <a:tbl>
              <a:tblPr firstRow="1" bandRow="1">
                <a:tableStyleId>{073A0DAA-6AF3-43AB-8588-CEC1D06C72B9}</a:tableStyleId>
              </a:tblPr>
              <a:tblGrid>
                <a:gridCol w="4904337"/>
                <a:gridCol w="572172"/>
                <a:gridCol w="653911"/>
                <a:gridCol w="653911"/>
                <a:gridCol w="653911"/>
                <a:gridCol w="653911"/>
                <a:gridCol w="735649"/>
              </a:tblGrid>
              <a:tr h="54452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Topic</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A</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B</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C</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D</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Other</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Total</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56567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The Hadron spectra as probes of </a:t>
                      </a:r>
                      <a:r>
                        <a:rPr lang="en-US" sz="1400" u="none" strike="noStrike" dirty="0" smtClean="0">
                          <a:latin typeface="Arial" panose="020B0604020202020204" pitchFamily="34" charset="0"/>
                          <a:cs typeface="Arial" panose="020B0604020202020204" pitchFamily="34" charset="0"/>
                        </a:rPr>
                        <a:t>QCD </a:t>
                      </a:r>
                      <a:r>
                        <a:rPr lang="en-US" sz="1400" u="none" strike="noStrike" dirty="0">
                          <a:latin typeface="Arial" panose="020B0604020202020204" pitchFamily="34" charset="0"/>
                          <a:cs typeface="Arial" panose="020B0604020202020204" pitchFamily="34" charset="0"/>
                        </a:rPr>
                        <a:t>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a:t>
                      </a:r>
                      <a:r>
                        <a:rPr lang="en-US" sz="1400" u="none" strike="noStrike" dirty="0" err="1">
                          <a:latin typeface="Arial" panose="020B0604020202020204" pitchFamily="34" charset="0"/>
                          <a:cs typeface="Arial" panose="020B0604020202020204" pitchFamily="34" charset="0"/>
                        </a:rPr>
                        <a:t>GluEx</a:t>
                      </a:r>
                      <a:r>
                        <a:rPr lang="en-US" sz="1400" u="none" strike="noStrike" dirty="0">
                          <a:latin typeface="Arial" panose="020B0604020202020204" pitchFamily="34" charset="0"/>
                          <a:cs typeface="Arial" panose="020B0604020202020204" pitchFamily="34" charset="0"/>
                        </a:rPr>
                        <a:t> and heavy baryon and meson spectroscopy)</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4</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58953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smtClean="0">
                          <a:latin typeface="Arial" panose="020B0604020202020204" pitchFamily="34" charset="0"/>
                          <a:cs typeface="Arial" panose="020B0604020202020204" pitchFamily="34" charset="0"/>
                        </a:rPr>
                        <a:t>The </a:t>
                      </a:r>
                      <a:r>
                        <a:rPr lang="en-US" sz="1400" u="none" strike="noStrike" dirty="0">
                          <a:latin typeface="Arial" panose="020B0604020202020204" pitchFamily="34" charset="0"/>
                          <a:cs typeface="Arial" panose="020B0604020202020204" pitchFamily="34" charset="0"/>
                        </a:rPr>
                        <a:t>transverse structure of the </a:t>
                      </a:r>
                      <a:r>
                        <a:rPr lang="en-US" sz="1400" u="none" strike="noStrike" dirty="0" smtClean="0">
                          <a:latin typeface="Arial" panose="020B0604020202020204" pitchFamily="34" charset="0"/>
                          <a:cs typeface="Arial" panose="020B0604020202020204" pitchFamily="34" charset="0"/>
                        </a:rPr>
                        <a:t>hadrons</a:t>
                      </a:r>
                      <a:r>
                        <a:rPr lang="en-US" sz="1400" u="none" strike="noStrike" dirty="0">
                          <a:latin typeface="Arial" panose="020B0604020202020204" pitchFamily="34" charset="0"/>
                          <a:cs typeface="Arial" panose="020B0604020202020204" pitchFamily="34" charset="0"/>
                        </a:rPr>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(Elastic and transition Form Factors)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11</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61339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The longitudinal structure of the hadrons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a:t>
                      </a:r>
                      <a:r>
                        <a:rPr lang="en-US" sz="1400" u="none" strike="noStrike" dirty="0" err="1">
                          <a:latin typeface="Arial" panose="020B0604020202020204" pitchFamily="34" charset="0"/>
                          <a:cs typeface="Arial" panose="020B0604020202020204" pitchFamily="34" charset="0"/>
                        </a:rPr>
                        <a:t>Unpolarized</a:t>
                      </a:r>
                      <a:r>
                        <a:rPr lang="en-US" sz="1400" u="none" strike="noStrike" dirty="0">
                          <a:latin typeface="Arial" panose="020B0604020202020204" pitchFamily="34" charset="0"/>
                          <a:cs typeface="Arial" panose="020B0604020202020204" pitchFamily="34" charset="0"/>
                        </a:rPr>
                        <a:t> and polarized </a:t>
                      </a:r>
                      <a:r>
                        <a:rPr lang="en-US" sz="1400" u="none" strike="noStrike" dirty="0" err="1">
                          <a:latin typeface="Arial" panose="020B0604020202020204" pitchFamily="34" charset="0"/>
                          <a:cs typeface="Arial" panose="020B0604020202020204" pitchFamily="34" charset="0"/>
                        </a:rPr>
                        <a:t>parton</a:t>
                      </a:r>
                      <a:r>
                        <a:rPr lang="en-US" sz="1400" u="none" strike="noStrike" dirty="0">
                          <a:latin typeface="Arial" panose="020B0604020202020204" pitchFamily="34" charset="0"/>
                          <a:cs typeface="Arial" panose="020B0604020202020204" pitchFamily="34" charset="0"/>
                        </a:rPr>
                        <a:t> distribution functions)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2</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6</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11</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87514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smtClean="0">
                          <a:latin typeface="Arial" panose="020B0604020202020204" pitchFamily="34" charset="0"/>
                          <a:cs typeface="Arial" panose="020B0604020202020204" pitchFamily="34" charset="0"/>
                        </a:rPr>
                        <a:t>The </a:t>
                      </a:r>
                      <a:r>
                        <a:rPr lang="en-US" sz="1400" u="none" strike="noStrike" dirty="0">
                          <a:latin typeface="Arial" panose="020B0604020202020204" pitchFamily="34" charset="0"/>
                          <a:cs typeface="Arial" panose="020B0604020202020204" pitchFamily="34" charset="0"/>
                        </a:rPr>
                        <a:t>3D structure of the </a:t>
                      </a:r>
                      <a:r>
                        <a:rPr lang="en-US" sz="1400" u="none" strike="noStrike" dirty="0" smtClean="0">
                          <a:latin typeface="Arial" panose="020B0604020202020204" pitchFamily="34" charset="0"/>
                          <a:cs typeface="Arial" panose="020B0604020202020204" pitchFamily="34" charset="0"/>
                        </a:rPr>
                        <a:t>hadrons  </a:t>
                      </a:r>
                      <a:r>
                        <a:rPr lang="en-US" sz="1400" u="none" strike="noStrike" dirty="0">
                          <a:latin typeface="Arial" panose="020B0604020202020204" pitchFamily="34" charset="0"/>
                          <a:cs typeface="Arial" panose="020B0604020202020204" pitchFamily="34" charset="0"/>
                        </a:rPr>
                        <a:t>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(Generalized Parton Distributions and Transverse Momentum Distributions)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9</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7</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21</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89601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smtClean="0">
                          <a:latin typeface="Arial" panose="020B0604020202020204" pitchFamily="34" charset="0"/>
                          <a:cs typeface="Arial" panose="020B0604020202020204" pitchFamily="34" charset="0"/>
                        </a:rPr>
                        <a:t>Hadrons </a:t>
                      </a:r>
                      <a:r>
                        <a:rPr lang="en-US" sz="1400" u="none" strike="noStrike" dirty="0">
                          <a:latin typeface="Arial" panose="020B0604020202020204" pitchFamily="34" charset="0"/>
                          <a:cs typeface="Arial" panose="020B0604020202020204" pitchFamily="34" charset="0"/>
                        </a:rPr>
                        <a:t>and cold nuclear </a:t>
                      </a:r>
                      <a:r>
                        <a:rPr lang="en-US" sz="1400" u="none" strike="noStrike" dirty="0" smtClean="0">
                          <a:latin typeface="Arial" panose="020B0604020202020204" pitchFamily="34" charset="0"/>
                          <a:cs typeface="Arial" panose="020B0604020202020204" pitchFamily="34" charset="0"/>
                        </a:rPr>
                        <a:t>matter </a:t>
                      </a:r>
                      <a:r>
                        <a:rPr lang="en-US" sz="1400" u="none" strike="noStrike" dirty="0">
                          <a:latin typeface="Arial" panose="020B0604020202020204" pitchFamily="34" charset="0"/>
                          <a:cs typeface="Arial" panose="020B0604020202020204" pitchFamily="34" charset="0"/>
                        </a:rPr>
                        <a:t>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(Medium modification of the nucleons, quark </a:t>
                      </a:r>
                      <a:r>
                        <a:rPr lang="en-US" sz="1400" u="none" strike="noStrike" dirty="0" err="1">
                          <a:latin typeface="Arial" panose="020B0604020202020204" pitchFamily="34" charset="0"/>
                          <a:cs typeface="Arial" panose="020B0604020202020204" pitchFamily="34" charset="0"/>
                        </a:rPr>
                        <a:t>hadronization</a:t>
                      </a:r>
                      <a:r>
                        <a:rPr lang="en-US" sz="1400" u="none" strike="noStrike" dirty="0">
                          <a:latin typeface="Arial" panose="020B0604020202020204" pitchFamily="34" charset="0"/>
                          <a:cs typeface="Arial" panose="020B0604020202020204" pitchFamily="34" charset="0"/>
                        </a:rPr>
                        <a:t>, N-N correlations, </a:t>
                      </a:r>
                      <a:r>
                        <a:rPr lang="en-US" sz="1400" u="none" strike="noStrike" dirty="0" err="1">
                          <a:latin typeface="Arial" panose="020B0604020202020204" pitchFamily="34" charset="0"/>
                          <a:cs typeface="Arial" panose="020B0604020202020204" pitchFamily="34" charset="0"/>
                        </a:rPr>
                        <a:t>hypernuclear</a:t>
                      </a:r>
                      <a:r>
                        <a:rPr lang="en-US" sz="1400" u="none" strike="noStrike" dirty="0">
                          <a:latin typeface="Arial" panose="020B0604020202020204" pitchFamily="34" charset="0"/>
                          <a:cs typeface="Arial" panose="020B0604020202020204" pitchFamily="34" charset="0"/>
                        </a:rPr>
                        <a:t> spectroscopy, few-body experiments)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6</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7</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17</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6373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Low-energy tests of the Standard Model and Fundamental </a:t>
                      </a:r>
                      <a:r>
                        <a:rPr lang="en-US" sz="1400" u="none" strike="noStrike" dirty="0" smtClean="0">
                          <a:latin typeface="Arial" panose="020B0604020202020204" pitchFamily="34" charset="0"/>
                          <a:cs typeface="Arial" panose="020B0604020202020204" pitchFamily="34" charset="0"/>
                        </a:rPr>
                        <a:t>Symmetries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6</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50264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TOTAL</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21</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20</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22</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5</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70</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bl>
          </a:graphicData>
        </a:graphic>
      </p:graphicFrame>
    </p:spTree>
    <p:extLst>
      <p:ext uri="{BB962C8B-B14F-4D97-AF65-F5344CB8AC3E}">
        <p14:creationId xmlns:p14="http://schemas.microsoft.com/office/powerpoint/2010/main" val="31308121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6734" y="940036"/>
            <a:ext cx="8793620" cy="5375305"/>
          </a:xfrm>
          <a:prstGeom prst="rect">
            <a:avLst/>
          </a:prstGeom>
          <a:solidFill>
            <a:schemeClr val="bg1"/>
          </a:solidFill>
          <a:effectLst>
            <a:outerShdw blurRad="292100" dist="139700" dir="2700000" algn="tl" rotWithShape="0">
              <a:prstClr val="black">
                <a:alpha val="6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0" y="95250"/>
            <a:ext cx="9144000" cy="947738"/>
          </a:xfrm>
        </p:spPr>
        <p:txBody>
          <a:bodyPr>
            <a:noAutofit/>
          </a:bodyPr>
          <a:lstStyle/>
          <a:p>
            <a:r>
              <a:rPr lang="en-US" b="1" dirty="0">
                <a:solidFill>
                  <a:srgbClr val="000000"/>
                </a:solidFill>
              </a:rPr>
              <a:t>12 </a:t>
            </a:r>
            <a:r>
              <a:rPr lang="en-US" b="1" dirty="0" err="1">
                <a:solidFill>
                  <a:srgbClr val="000000"/>
                </a:solidFill>
              </a:rPr>
              <a:t>GeV</a:t>
            </a:r>
            <a:r>
              <a:rPr lang="en-US" b="1" dirty="0">
                <a:solidFill>
                  <a:srgbClr val="000000"/>
                </a:solidFill>
              </a:rPr>
              <a:t> Approved Experiments by PAC Days</a:t>
            </a:r>
            <a:br>
              <a:rPr lang="en-US" b="1" dirty="0">
                <a:solidFill>
                  <a:srgbClr val="000000"/>
                </a:solidFill>
              </a:rPr>
            </a:br>
            <a:endParaRPr lang="en-US" dirty="0"/>
          </a:p>
        </p:txBody>
      </p:sp>
      <p:graphicFrame>
        <p:nvGraphicFramePr>
          <p:cNvPr id="5" name="Content Placeholder 3"/>
          <p:cNvGraphicFramePr>
            <a:graphicFrameLocks/>
          </p:cNvGraphicFramePr>
          <p:nvPr>
            <p:extLst>
              <p:ext uri="{D42A27DB-BD31-4B8C-83A1-F6EECF244321}">
                <p14:modId xmlns:p14="http://schemas.microsoft.com/office/powerpoint/2010/main" val="2422933774"/>
              </p:ext>
            </p:extLst>
          </p:nvPr>
        </p:nvGraphicFramePr>
        <p:xfrm>
          <a:off x="136734" y="940036"/>
          <a:ext cx="8793620" cy="5375305"/>
        </p:xfrm>
        <a:graphic>
          <a:graphicData uri="http://schemas.openxmlformats.org/drawingml/2006/table">
            <a:tbl>
              <a:tblPr firstRow="1" bandRow="1">
                <a:tableStyleId>{073A0DAA-6AF3-43AB-8588-CEC1D06C72B9}</a:tableStyleId>
              </a:tblPr>
              <a:tblGrid>
                <a:gridCol w="4966769"/>
                <a:gridCol w="651379"/>
                <a:gridCol w="651379"/>
                <a:gridCol w="651379"/>
                <a:gridCol w="569957"/>
                <a:gridCol w="651379"/>
                <a:gridCol w="651378"/>
              </a:tblGrid>
              <a:tr h="55188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Topic</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R="182880" marT="8379"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A</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B</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C</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D</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Other</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Total</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r h="65369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The Hadron spectra as probes of </a:t>
                      </a:r>
                      <a:r>
                        <a:rPr lang="en-US" sz="1400" u="none" strike="noStrike" dirty="0" smtClean="0">
                          <a:latin typeface="Arial" panose="020B0604020202020204" pitchFamily="34" charset="0"/>
                          <a:cs typeface="Arial" panose="020B0604020202020204" pitchFamily="34" charset="0"/>
                        </a:rPr>
                        <a:t>QCD </a:t>
                      </a:r>
                      <a:r>
                        <a:rPr lang="en-US" sz="1400" u="none" strike="noStrike" dirty="0">
                          <a:latin typeface="Arial" panose="020B0604020202020204" pitchFamily="34" charset="0"/>
                          <a:cs typeface="Arial" panose="020B0604020202020204" pitchFamily="34" charset="0"/>
                        </a:rPr>
                        <a:t>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a:t>
                      </a:r>
                      <a:r>
                        <a:rPr lang="en-US" sz="1400" u="none" strike="noStrike" dirty="0" err="1">
                          <a:latin typeface="Arial" panose="020B0604020202020204" pitchFamily="34" charset="0"/>
                          <a:cs typeface="Arial" panose="020B0604020202020204" pitchFamily="34" charset="0"/>
                        </a:rPr>
                        <a:t>GluEx</a:t>
                      </a:r>
                      <a:r>
                        <a:rPr lang="en-US" sz="1400" u="none" strike="noStrike" dirty="0">
                          <a:latin typeface="Arial" panose="020B0604020202020204" pitchFamily="34" charset="0"/>
                          <a:cs typeface="Arial" panose="020B0604020202020204" pitchFamily="34" charset="0"/>
                        </a:rPr>
                        <a:t> and heavy baryon and meson spectroscopy)</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119</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540</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695</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r h="5975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smtClean="0">
                          <a:latin typeface="Arial" panose="020B0604020202020204" pitchFamily="34" charset="0"/>
                          <a:cs typeface="Arial" panose="020B0604020202020204" pitchFamily="34" charset="0"/>
                        </a:rPr>
                        <a:t>The </a:t>
                      </a:r>
                      <a:r>
                        <a:rPr lang="en-US" sz="1400" u="none" strike="noStrike" dirty="0">
                          <a:latin typeface="Arial" panose="020B0604020202020204" pitchFamily="34" charset="0"/>
                          <a:cs typeface="Arial" panose="020B0604020202020204" pitchFamily="34" charset="0"/>
                        </a:rPr>
                        <a:t>transverse structure of the </a:t>
                      </a:r>
                      <a:r>
                        <a:rPr lang="en-US" sz="1400" u="none" strike="noStrike" dirty="0" smtClean="0">
                          <a:latin typeface="Arial" panose="020B0604020202020204" pitchFamily="34" charset="0"/>
                          <a:cs typeface="Arial" panose="020B0604020202020204" pitchFamily="34" charset="0"/>
                        </a:rPr>
                        <a:t>hadrons</a:t>
                      </a:r>
                      <a:r>
                        <a:rPr lang="en-US" sz="1400" u="none" strike="noStrike" dirty="0">
                          <a:latin typeface="Arial" panose="020B0604020202020204" pitchFamily="34" charset="0"/>
                          <a:cs typeface="Arial" panose="020B0604020202020204" pitchFamily="34" charset="0"/>
                        </a:rPr>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(Elastic and transition Form Factors)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145.5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85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102</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r>
                        <a:rPr lang="en-US" sz="1400" u="none" strike="noStrike" dirty="0" smtClean="0">
                          <a:latin typeface="Arial" panose="020B0604020202020204" pitchFamily="34" charset="0"/>
                          <a:cs typeface="Arial" panose="020B0604020202020204" pitchFamily="34" charset="0"/>
                        </a:rPr>
                        <a:t>25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357.5</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r h="6216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The longitudinal structure of the hadrons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a:t>
                      </a:r>
                      <a:r>
                        <a:rPr lang="en-US" sz="1400" u="none" strike="noStrike" dirty="0" err="1">
                          <a:latin typeface="Arial" panose="020B0604020202020204" pitchFamily="34" charset="0"/>
                          <a:cs typeface="Arial" panose="020B0604020202020204" pitchFamily="34" charset="0"/>
                        </a:rPr>
                        <a:t>Unpolarized</a:t>
                      </a:r>
                      <a:r>
                        <a:rPr lang="en-US" sz="1400" u="none" strike="noStrike" dirty="0">
                          <a:latin typeface="Arial" panose="020B0604020202020204" pitchFamily="34" charset="0"/>
                          <a:cs typeface="Arial" panose="020B0604020202020204" pitchFamily="34" charset="0"/>
                        </a:rPr>
                        <a:t> and polarized </a:t>
                      </a:r>
                      <a:r>
                        <a:rPr lang="en-US" sz="1400" u="none" strike="noStrike" dirty="0" err="1">
                          <a:latin typeface="Arial" panose="020B0604020202020204" pitchFamily="34" charset="0"/>
                          <a:cs typeface="Arial" panose="020B0604020202020204" pitchFamily="34" charset="0"/>
                        </a:rPr>
                        <a:t>parton</a:t>
                      </a:r>
                      <a:r>
                        <a:rPr lang="en-US" sz="1400" u="none" strike="noStrike" dirty="0">
                          <a:latin typeface="Arial" panose="020B0604020202020204" pitchFamily="34" charset="0"/>
                          <a:cs typeface="Arial" panose="020B0604020202020204" pitchFamily="34" charset="0"/>
                        </a:rPr>
                        <a:t> distribution functions)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a:latin typeface="Arial" panose="020B0604020202020204" pitchFamily="34" charset="0"/>
                          <a:cs typeface="Arial" panose="020B0604020202020204" pitchFamily="34" charset="0"/>
                        </a:rPr>
                        <a:t>65</a:t>
                      </a:r>
                      <a:endParaRPr lang="en-US" sz="1400" b="0" i="0" u="none" strike="noStrike">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230</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165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460</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r h="80660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smtClean="0">
                          <a:latin typeface="Arial" panose="020B0604020202020204" pitchFamily="34" charset="0"/>
                          <a:cs typeface="Arial" panose="020B0604020202020204" pitchFamily="34" charset="0"/>
                        </a:rPr>
                        <a:t>The </a:t>
                      </a:r>
                      <a:r>
                        <a:rPr lang="en-US" sz="1400" u="none" strike="noStrike" dirty="0">
                          <a:latin typeface="Arial" panose="020B0604020202020204" pitchFamily="34" charset="0"/>
                          <a:cs typeface="Arial" panose="020B0604020202020204" pitchFamily="34" charset="0"/>
                        </a:rPr>
                        <a:t>3D structure of the </a:t>
                      </a:r>
                      <a:r>
                        <a:rPr lang="en-US" sz="1400" u="none" strike="noStrike" dirty="0" smtClean="0">
                          <a:latin typeface="Arial" panose="020B0604020202020204" pitchFamily="34" charset="0"/>
                          <a:cs typeface="Arial" panose="020B0604020202020204" pitchFamily="34" charset="0"/>
                        </a:rPr>
                        <a:t>hadrons  </a:t>
                      </a:r>
                      <a:r>
                        <a:rPr lang="en-US" sz="1400" u="none" strike="noStrike" dirty="0">
                          <a:latin typeface="Arial" panose="020B0604020202020204" pitchFamily="34" charset="0"/>
                          <a:cs typeface="Arial" panose="020B0604020202020204" pitchFamily="34" charset="0"/>
                        </a:rPr>
                        <a:t>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(Generalized Parton Distributions and Transverse Momentum Distributions)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409 </a:t>
                      </a:r>
                      <a:endParaRPr lang="en-US" sz="1400" b="0" i="0" u="none" strike="noStrike" dirty="0">
                        <a:solidFill>
                          <a:srgbClr val="FF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872 </a:t>
                      </a:r>
                      <a:endParaRPr lang="en-US" sz="1400" b="0" i="0" u="none" strike="noStrike" dirty="0">
                        <a:solidFill>
                          <a:srgbClr val="00206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212 </a:t>
                      </a:r>
                      <a:endParaRPr lang="en-US" sz="1400" b="0" i="0" u="none" strike="noStrike" dirty="0">
                        <a:solidFill>
                          <a:srgbClr val="00206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1493 </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r h="90813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smtClean="0">
                          <a:latin typeface="Arial" panose="020B0604020202020204" pitchFamily="34" charset="0"/>
                          <a:cs typeface="Arial" panose="020B0604020202020204" pitchFamily="34" charset="0"/>
                        </a:rPr>
                        <a:t>Hadrons </a:t>
                      </a:r>
                      <a:r>
                        <a:rPr lang="en-US" sz="1400" u="none" strike="noStrike" dirty="0">
                          <a:latin typeface="Arial" panose="020B0604020202020204" pitchFamily="34" charset="0"/>
                          <a:cs typeface="Arial" panose="020B0604020202020204" pitchFamily="34" charset="0"/>
                        </a:rPr>
                        <a:t>and cold nuclear </a:t>
                      </a:r>
                      <a:r>
                        <a:rPr lang="en-US" sz="1400" u="none" strike="noStrike" dirty="0" smtClean="0">
                          <a:latin typeface="Arial" panose="020B0604020202020204" pitchFamily="34" charset="0"/>
                          <a:cs typeface="Arial" panose="020B0604020202020204" pitchFamily="34" charset="0"/>
                        </a:rPr>
                        <a:t>matter </a:t>
                      </a:r>
                      <a:r>
                        <a:rPr lang="en-US" sz="1400" u="none" strike="noStrike" dirty="0">
                          <a:latin typeface="Arial" panose="020B0604020202020204" pitchFamily="34" charset="0"/>
                          <a:cs typeface="Arial" panose="020B0604020202020204" pitchFamily="34" charset="0"/>
                        </a:rPr>
                        <a:t>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(Medium modification of the nucleons, quark </a:t>
                      </a:r>
                      <a:r>
                        <a:rPr lang="en-US" sz="1400" u="none" strike="noStrike" dirty="0" err="1">
                          <a:latin typeface="Arial" panose="020B0604020202020204" pitchFamily="34" charset="0"/>
                          <a:cs typeface="Arial" panose="020B0604020202020204" pitchFamily="34" charset="0"/>
                        </a:rPr>
                        <a:t>hadronization</a:t>
                      </a:r>
                      <a:r>
                        <a:rPr lang="en-US" sz="1400" u="none" strike="noStrike" dirty="0">
                          <a:latin typeface="Arial" panose="020B0604020202020204" pitchFamily="34" charset="0"/>
                          <a:cs typeface="Arial" panose="020B0604020202020204" pitchFamily="34" charset="0"/>
                        </a:rPr>
                        <a:t>, N-N correlations, </a:t>
                      </a:r>
                      <a:r>
                        <a:rPr lang="en-US" sz="1400" u="none" strike="noStrike" dirty="0" err="1">
                          <a:latin typeface="Arial" panose="020B0604020202020204" pitchFamily="34" charset="0"/>
                          <a:cs typeface="Arial" panose="020B0604020202020204" pitchFamily="34" charset="0"/>
                        </a:rPr>
                        <a:t>hypernuclear</a:t>
                      </a:r>
                      <a:r>
                        <a:rPr lang="en-US" sz="1400" u="none" strike="noStrike" dirty="0">
                          <a:latin typeface="Arial" panose="020B0604020202020204" pitchFamily="34" charset="0"/>
                          <a:cs typeface="Arial" panose="020B0604020202020204" pitchFamily="34" charset="0"/>
                        </a:rPr>
                        <a:t> spectroscopy, few-body experiments)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180</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175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201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14</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570</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r h="64600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Low-energy tests of the Standard Model and Fundamental </a:t>
                      </a:r>
                      <a:r>
                        <a:rPr lang="en-US" sz="1400" u="none" strike="noStrike" dirty="0" smtClean="0">
                          <a:latin typeface="Arial" panose="020B0604020202020204" pitchFamily="34" charset="0"/>
                          <a:cs typeface="Arial" panose="020B0604020202020204" pitchFamily="34" charset="0"/>
                        </a:rPr>
                        <a:t>Symmetries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547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r>
                        <a:rPr lang="en-US" sz="1400" u="none" strike="noStrike" dirty="0" smtClean="0">
                          <a:latin typeface="Arial" panose="020B0604020202020204" pitchFamily="34" charset="0"/>
                          <a:cs typeface="Arial" panose="020B0604020202020204" pitchFamily="34" charset="0"/>
                        </a:rPr>
                        <a:t>205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FF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79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60</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891 </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r h="58981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TOTAL</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R="182880"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1346.5</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1686</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680</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644</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74</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4430.5</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bl>
          </a:graphicData>
        </a:graphic>
      </p:graphicFrame>
    </p:spTree>
    <p:extLst>
      <p:ext uri="{BB962C8B-B14F-4D97-AF65-F5344CB8AC3E}">
        <p14:creationId xmlns:p14="http://schemas.microsoft.com/office/powerpoint/2010/main" val="34185292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Issues raised by Hall B users</a:t>
            </a:r>
            <a:endParaRPr lang="en-US" dirty="0"/>
          </a:p>
        </p:txBody>
      </p:sp>
      <p:sp>
        <p:nvSpPr>
          <p:cNvPr id="3" name="Content Placeholder 2"/>
          <p:cNvSpPr>
            <a:spLocks noGrp="1"/>
          </p:cNvSpPr>
          <p:nvPr>
            <p:ph idx="1"/>
          </p:nvPr>
        </p:nvSpPr>
        <p:spPr/>
        <p:txBody>
          <a:bodyPr/>
          <a:lstStyle/>
          <a:p>
            <a:r>
              <a:rPr lang="en-US" dirty="0" smtClean="0"/>
              <a:t> Treatment of new parallel running proposals</a:t>
            </a:r>
          </a:p>
          <a:p>
            <a:pPr marL="0" indent="0">
              <a:buNone/>
            </a:pPr>
            <a:r>
              <a:rPr lang="en-US" dirty="0" smtClean="0"/>
              <a:t>		-  not listed in table for PAC closeout</a:t>
            </a:r>
          </a:p>
          <a:p>
            <a:pPr marL="0" indent="0">
              <a:buNone/>
            </a:pPr>
            <a:r>
              <a:rPr lang="en-US" dirty="0"/>
              <a:t>	</a:t>
            </a:r>
            <a:r>
              <a:rPr lang="en-US" dirty="0" smtClean="0"/>
              <a:t>	-  not listed in table in PAC report, comment material placed after LOI 		section in report</a:t>
            </a:r>
          </a:p>
          <a:p>
            <a:pPr marL="0" indent="0">
              <a:buNone/>
            </a:pPr>
            <a:r>
              <a:rPr lang="en-US" dirty="0"/>
              <a:t>	</a:t>
            </a:r>
            <a:r>
              <a:rPr lang="en-US" dirty="0" smtClean="0"/>
              <a:t>	- not listed on approved </a:t>
            </a:r>
            <a:r>
              <a:rPr lang="en-US" dirty="0" err="1" smtClean="0"/>
              <a:t>expt.s</a:t>
            </a:r>
            <a:r>
              <a:rPr lang="en-US" dirty="0" smtClean="0"/>
              <a:t> website</a:t>
            </a:r>
          </a:p>
          <a:p>
            <a:pPr marL="0" indent="0">
              <a:buNone/>
            </a:pPr>
            <a:r>
              <a:rPr lang="en-US" dirty="0"/>
              <a:t>	</a:t>
            </a:r>
            <a:r>
              <a:rPr lang="en-US" dirty="0" smtClean="0"/>
              <a:t>	-  create new category for these</a:t>
            </a:r>
          </a:p>
          <a:p>
            <a:pPr marL="0" indent="0">
              <a:buNone/>
            </a:pPr>
            <a:r>
              <a:rPr lang="en-US" dirty="0"/>
              <a:t>	</a:t>
            </a:r>
            <a:r>
              <a:rPr lang="en-US" dirty="0" smtClean="0"/>
              <a:t>	- concern that they do not have same status as approved </a:t>
            </a:r>
            <a:r>
              <a:rPr lang="en-US" dirty="0" err="1" smtClean="0"/>
              <a:t>expts</a:t>
            </a:r>
            <a:r>
              <a:rPr lang="en-US" dirty="0" smtClean="0"/>
              <a:t> in 			scheduling discussions</a:t>
            </a:r>
            <a:endParaRPr lang="en-US" dirty="0"/>
          </a:p>
          <a:p>
            <a:r>
              <a:rPr lang="en-US" dirty="0" smtClean="0"/>
              <a:t>Phone meeting – BMCK, Ent, </a:t>
            </a:r>
            <a:r>
              <a:rPr lang="en-US" dirty="0" err="1" smtClean="0"/>
              <a:t>Burkert</a:t>
            </a:r>
            <a:r>
              <a:rPr lang="en-US" dirty="0" smtClean="0"/>
              <a:t>, Ireland.</a:t>
            </a:r>
          </a:p>
          <a:p>
            <a:r>
              <a:rPr lang="en-US" dirty="0" smtClean="0"/>
              <a:t>Response letter drafted and sent</a:t>
            </a:r>
          </a:p>
          <a:p>
            <a:pPr marL="0" indent="0">
              <a:buNone/>
            </a:pPr>
            <a:r>
              <a:rPr lang="en-US" dirty="0" smtClean="0"/>
              <a:t>		- tables and report will properly include parallel proposals</a:t>
            </a:r>
          </a:p>
          <a:p>
            <a:pPr marL="0" indent="0">
              <a:buNone/>
            </a:pPr>
            <a:r>
              <a:rPr lang="en-US" dirty="0"/>
              <a:t>	</a:t>
            </a:r>
            <a:r>
              <a:rPr lang="en-US" dirty="0" smtClean="0"/>
              <a:t>	- website improved, links fixed</a:t>
            </a:r>
          </a:p>
          <a:p>
            <a:pPr marL="0" indent="0">
              <a:buNone/>
            </a:pPr>
            <a:r>
              <a:rPr lang="en-US" dirty="0"/>
              <a:t>	</a:t>
            </a:r>
            <a:r>
              <a:rPr lang="en-US" dirty="0" smtClean="0"/>
              <a:t>	- internal collaboration reports to be submitted to PAC </a:t>
            </a:r>
            <a:endParaRPr lang="en-US" dirty="0"/>
          </a:p>
          <a:p>
            <a:r>
              <a:rPr lang="en-US" dirty="0" smtClean="0"/>
              <a:t>Appreciative response from original complainants </a:t>
            </a:r>
            <a:endParaRPr lang="en-US" dirty="0"/>
          </a:p>
        </p:txBody>
      </p:sp>
    </p:spTree>
    <p:extLst>
      <p:ext uri="{BB962C8B-B14F-4D97-AF65-F5344CB8AC3E}">
        <p14:creationId xmlns:p14="http://schemas.microsoft.com/office/powerpoint/2010/main" val="65999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Language for PAC43</a:t>
            </a:r>
            <a:endParaRPr lang="en-US" dirty="0"/>
          </a:p>
        </p:txBody>
      </p:sp>
      <p:sp>
        <p:nvSpPr>
          <p:cNvPr id="3" name="Content Placeholder 2"/>
          <p:cNvSpPr>
            <a:spLocks noGrp="1"/>
          </p:cNvSpPr>
          <p:nvPr>
            <p:ph idx="1"/>
          </p:nvPr>
        </p:nvSpPr>
        <p:spPr/>
        <p:txBody>
          <a:bodyPr/>
          <a:lstStyle/>
          <a:p>
            <a:pPr marL="0" indent="0">
              <a:buNone/>
            </a:pPr>
            <a:r>
              <a:rPr lang="en-US" dirty="0"/>
              <a:t>As we started with PAC40, the Hall B collaboration should submit proposals for complete run groups at one PAC meeting, where all of the anticipated physics associated with the proposed run group will be considered. Each run group can submit up to 4 individual proposals (up to 3 physics topics plus 1 summary of additional topics) and will be granted a maximum of 4 presentations corresponding to these proposals. The PAC may consider each of these for grading, but will attempt to provide an common assessment of the whole run group. New experimental proposals that run in parallel with previously approved run groups should be considered internally by the CLAS collaboration. </a:t>
            </a:r>
            <a:r>
              <a:rPr lang="en-US" b="1" dirty="0"/>
              <a:t>It is also requested that documentation (e.g., proposal and report) from the internal review be submitted to the PAC for their information</a:t>
            </a:r>
            <a:r>
              <a:rPr lang="en-US" dirty="0"/>
              <a:t>. A CLAS representative will have the opportunity to report on these to the PAC, and the PAC will then provide comments on them in its report. Proposed parallel running in other halls should be handled in a similar fashion.</a:t>
            </a:r>
          </a:p>
        </p:txBody>
      </p:sp>
    </p:spTree>
    <p:extLst>
      <p:ext uri="{BB962C8B-B14F-4D97-AF65-F5344CB8AC3E}">
        <p14:creationId xmlns:p14="http://schemas.microsoft.com/office/powerpoint/2010/main" val="2335240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PAC43 &amp; PAC Proposal Submission</a:t>
            </a:r>
            <a:endParaRPr lang="en-US" dirty="0">
              <a:solidFill>
                <a:srgbClr val="0000FF"/>
              </a:solidFill>
            </a:endParaRPr>
          </a:p>
        </p:txBody>
      </p:sp>
      <p:sp>
        <p:nvSpPr>
          <p:cNvPr id="3" name="TextBox 2"/>
          <p:cNvSpPr txBox="1"/>
          <p:nvPr/>
        </p:nvSpPr>
        <p:spPr>
          <a:xfrm>
            <a:off x="503314" y="1057648"/>
            <a:ext cx="8135719" cy="4893647"/>
          </a:xfrm>
          <a:prstGeom prst="rect">
            <a:avLst/>
          </a:prstGeom>
          <a:noFill/>
        </p:spPr>
        <p:txBody>
          <a:bodyPr wrap="square" rtlCol="0">
            <a:spAutoFit/>
          </a:bodyPr>
          <a:lstStyle/>
          <a:p>
            <a:pPr marL="342900" indent="-342900">
              <a:buFont typeface="Arial" pitchFamily="34" charset="0"/>
              <a:buChar char="•"/>
            </a:pPr>
            <a:r>
              <a:rPr lang="en-US" sz="2400" dirty="0" smtClean="0">
                <a:latin typeface="Arial" panose="020B0604020202020204" pitchFamily="34" charset="0"/>
                <a:cs typeface="Arial" panose="020B0604020202020204" pitchFamily="34" charset="0"/>
              </a:rPr>
              <a:t>Call for new proposals for PAC43 has been sent to </a:t>
            </a:r>
            <a:r>
              <a:rPr lang="en-US" sz="2400" dirty="0" err="1" smtClean="0">
                <a:latin typeface="Arial" panose="020B0604020202020204" pitchFamily="34" charset="0"/>
                <a:cs typeface="Arial" panose="020B0604020202020204" pitchFamily="34" charset="0"/>
              </a:rPr>
              <a:t>cuga</a:t>
            </a:r>
            <a:endParaRPr lang="en-US" sz="2400" dirty="0" smtClean="0">
              <a:latin typeface="Arial" panose="020B0604020202020204" pitchFamily="34" charset="0"/>
              <a:cs typeface="Arial" panose="020B0604020202020204" pitchFamily="34" charset="0"/>
            </a:endParaRPr>
          </a:p>
          <a:p>
            <a:pPr marL="342900" indent="-342900">
              <a:buFont typeface="Arial" pitchFamily="34" charset="0"/>
              <a:buChar char="•"/>
            </a:pPr>
            <a:endParaRPr lang="en-US" sz="2400" dirty="0" smtClean="0">
              <a:latin typeface="Arial" panose="020B0604020202020204" pitchFamily="34" charset="0"/>
              <a:cs typeface="Arial" panose="020B0604020202020204" pitchFamily="34" charset="0"/>
            </a:endParaRPr>
          </a:p>
          <a:p>
            <a:pPr marL="342900" indent="-342900">
              <a:buFont typeface="Arial" pitchFamily="34" charset="0"/>
              <a:buChar char="•"/>
            </a:pPr>
            <a:r>
              <a:rPr lang="en-US" sz="2400" dirty="0" smtClean="0">
                <a:latin typeface="Arial" panose="020B0604020202020204" pitchFamily="34" charset="0"/>
                <a:cs typeface="Arial" panose="020B0604020202020204" pitchFamily="34" charset="0"/>
              </a:rPr>
              <a:t>Deadline proposal submission: May 18 by 8 am (EDT). Deadline will be strict as last time</a:t>
            </a:r>
          </a:p>
          <a:p>
            <a:pPr marL="342900" indent="-342900">
              <a:buFont typeface="Arial" pitchFamily="34" charset="0"/>
              <a:buChar char="•"/>
            </a:pPr>
            <a:endParaRPr lang="en-US" sz="2400" dirty="0" smtClean="0">
              <a:latin typeface="Arial" panose="020B0604020202020204" pitchFamily="34" charset="0"/>
              <a:cs typeface="Arial" panose="020B0604020202020204" pitchFamily="34" charset="0"/>
            </a:endParaRPr>
          </a:p>
          <a:p>
            <a:pPr marL="342900" indent="-342900">
              <a:buFont typeface="Arial" pitchFamily="34" charset="0"/>
              <a:buChar char="•"/>
            </a:pPr>
            <a:r>
              <a:rPr lang="en-US" sz="2400" dirty="0" smtClean="0">
                <a:latin typeface="Arial" panose="020B0604020202020204" pitchFamily="34" charset="0"/>
                <a:cs typeface="Arial" panose="020B0604020202020204" pitchFamily="34" charset="0"/>
              </a:rPr>
              <a:t>Will ask more detailed information on collaboration list to be able to better deal with annual user call from DOE (e.g. there are many Mark Jones’s, people do change affiliation). We need a good database we can track of user/affiliation/experiment. We are still considering how to make this easiest for all.</a:t>
            </a:r>
          </a:p>
          <a:p>
            <a:pPr marL="342900" indent="-342900">
              <a:buFont typeface="Arial" pitchFamily="34" charset="0"/>
              <a:buChar char="•"/>
            </a:pPr>
            <a:endParaRPr lang="en-US" sz="2400" dirty="0" smtClean="0">
              <a:latin typeface="Arial" panose="020B0604020202020204" pitchFamily="34" charset="0"/>
              <a:cs typeface="Arial" panose="020B0604020202020204" pitchFamily="34" charset="0"/>
            </a:endParaRPr>
          </a:p>
          <a:p>
            <a:pPr marL="342900" indent="-342900">
              <a:buFont typeface="Arial" pitchFamily="34" charset="0"/>
              <a:buChar char="•"/>
            </a:pPr>
            <a:r>
              <a:rPr lang="en-US" sz="2400" dirty="0" smtClean="0">
                <a:latin typeface="Arial" panose="020B0604020202020204" pitchFamily="34" charset="0"/>
                <a:cs typeface="Arial" panose="020B0604020202020204" pitchFamily="34" charset="0"/>
              </a:rPr>
              <a:t>PAC43 meeting scheduled for week of July 6-10</a:t>
            </a:r>
          </a:p>
        </p:txBody>
      </p:sp>
    </p:spTree>
    <p:extLst>
      <p:ext uri="{BB962C8B-B14F-4D97-AF65-F5344CB8AC3E}">
        <p14:creationId xmlns:p14="http://schemas.microsoft.com/office/powerpoint/2010/main" val="980614474"/>
      </p:ext>
    </p:extLst>
  </p:cSld>
  <p:clrMapOvr>
    <a:masterClrMapping/>
  </p:clrMapOvr>
  <p:timing>
    <p:tnLst>
      <p:par>
        <p:cTn id="1" dur="indefinite" restart="never" nodeType="tmRoot"/>
      </p:par>
    </p:tnLst>
  </p:timing>
</p:sld>
</file>

<file path=ppt/theme/theme1.xml><?xml version="1.0" encoding="utf-8"?>
<a:theme xmlns:a="http://schemas.openxmlformats.org/drawingml/2006/main" name="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10351</TotalTime>
  <Words>1461</Words>
  <Application>Microsoft Office PowerPoint</Application>
  <PresentationFormat>On-screen Show (4:3)</PresentationFormat>
  <Paragraphs>343</Paragraphs>
  <Slides>22</Slides>
  <Notes>0</Notes>
  <HiddenSlides>0</HiddenSlides>
  <MMClips>0</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JLabPowerpointMain</vt:lpstr>
      <vt:lpstr>1_JLabPowerpointMain</vt:lpstr>
      <vt:lpstr>PowerPoint Presentation</vt:lpstr>
      <vt:lpstr>Outline</vt:lpstr>
      <vt:lpstr>PAC42</vt:lpstr>
      <vt:lpstr>PowerPoint Presentation</vt:lpstr>
      <vt:lpstr>PowerPoint Presentation</vt:lpstr>
      <vt:lpstr>12 GeV Approved Experiments by PAC Days </vt:lpstr>
      <vt:lpstr>Issues raised by Hall B users</vt:lpstr>
      <vt:lpstr>New Language for PAC43</vt:lpstr>
      <vt:lpstr>PAC43 &amp; PAC Proposal Submission</vt:lpstr>
      <vt:lpstr>PAC Membership</vt:lpstr>
      <vt:lpstr>Experiment Scheduling</vt:lpstr>
      <vt:lpstr>15-Months Schedule Released </vt:lpstr>
      <vt:lpstr>Other Projects</vt:lpstr>
      <vt:lpstr>PowerPoint Presentation</vt:lpstr>
      <vt:lpstr>NSAC EIC Cost Review – Jan 26-28</vt:lpstr>
      <vt:lpstr>Preparations for Cost Review</vt:lpstr>
      <vt:lpstr>MEIC – present design</vt:lpstr>
      <vt:lpstr> NSAC LRP Schedule</vt:lpstr>
      <vt:lpstr>LRP Town Meetings</vt:lpstr>
      <vt:lpstr>PowerPoint Presentation</vt:lpstr>
      <vt:lpstr>PowerPoint Presentation</vt:lpstr>
      <vt:lpstr>Summary and Outlook</vt:lpstr>
    </vt:vector>
  </TitlesOfParts>
  <Company>Jefferson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Marybeth Stewart</dc:creator>
  <cp:lastModifiedBy>stewartm</cp:lastModifiedBy>
  <cp:revision>114</cp:revision>
  <dcterms:created xsi:type="dcterms:W3CDTF">2013-08-22T19:51:08Z</dcterms:created>
  <dcterms:modified xsi:type="dcterms:W3CDTF">2015-01-12T19:08:00Z</dcterms:modified>
</cp:coreProperties>
</file>