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9"/>
  </p:notesMasterIdLst>
  <p:handoutMasterIdLst>
    <p:handoutMasterId r:id="rId20"/>
  </p:handoutMasterIdLst>
  <p:sldIdLst>
    <p:sldId id="1496" r:id="rId2"/>
    <p:sldId id="1604" r:id="rId3"/>
    <p:sldId id="1660" r:id="rId4"/>
    <p:sldId id="1661" r:id="rId5"/>
    <p:sldId id="1662" r:id="rId6"/>
    <p:sldId id="1663" r:id="rId7"/>
    <p:sldId id="1666" r:id="rId8"/>
    <p:sldId id="1680" r:id="rId9"/>
    <p:sldId id="1668" r:id="rId10"/>
    <p:sldId id="1681" r:id="rId11"/>
    <p:sldId id="1676" r:id="rId12"/>
    <p:sldId id="1675" r:id="rId13"/>
    <p:sldId id="1673" r:id="rId14"/>
    <p:sldId id="1679" r:id="rId15"/>
    <p:sldId id="1674" r:id="rId16"/>
    <p:sldId id="1670" r:id="rId17"/>
    <p:sldId id="1671" r:id="rId18"/>
  </p:sldIdLst>
  <p:sldSz cx="9144000" cy="6858000" type="screen4x3"/>
  <p:notesSz cx="69469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AB200"/>
    <a:srgbClr val="DDDDDD"/>
    <a:srgbClr val="FF3300"/>
    <a:srgbClr val="8DB4E3"/>
    <a:srgbClr val="FFFF00"/>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14" autoAdjust="0"/>
    <p:restoredTop sz="94291" autoAdjust="0"/>
  </p:normalViewPr>
  <p:slideViewPr>
    <p:cSldViewPr>
      <p:cViewPr varScale="1">
        <p:scale>
          <a:sx n="102" d="100"/>
          <a:sy n="102" d="100"/>
        </p:scale>
        <p:origin x="-12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330" y="-12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2" y="1"/>
            <a:ext cx="3012526" cy="457972"/>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defTabSz="916600" eaLnBrk="1" hangingPunct="1">
              <a:defRPr sz="1200" dirty="0"/>
            </a:lvl1pPr>
          </a:lstStyle>
          <a:p>
            <a:pPr>
              <a:defRPr/>
            </a:pPr>
            <a:endParaRPr lang="en-US"/>
          </a:p>
        </p:txBody>
      </p:sp>
      <p:sp>
        <p:nvSpPr>
          <p:cNvPr id="297987" name="Rectangle 3"/>
          <p:cNvSpPr>
            <a:spLocks noGrp="1" noChangeArrowheads="1"/>
          </p:cNvSpPr>
          <p:nvPr>
            <p:ph type="dt" sz="quarter" idx="1"/>
          </p:nvPr>
        </p:nvSpPr>
        <p:spPr bwMode="auto">
          <a:xfrm>
            <a:off x="3932803" y="1"/>
            <a:ext cx="3012526" cy="457972"/>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algn="r" defTabSz="916600" eaLnBrk="1" hangingPunct="1">
              <a:defRPr sz="1200" dirty="0"/>
            </a:lvl1pPr>
          </a:lstStyle>
          <a:p>
            <a:pPr>
              <a:defRPr/>
            </a:pPr>
            <a:endParaRPr lang="en-US"/>
          </a:p>
        </p:txBody>
      </p:sp>
      <p:sp>
        <p:nvSpPr>
          <p:cNvPr id="297988" name="Rectangle 4"/>
          <p:cNvSpPr>
            <a:spLocks noGrp="1" noChangeArrowheads="1"/>
          </p:cNvSpPr>
          <p:nvPr>
            <p:ph type="ftr" sz="quarter" idx="2"/>
          </p:nvPr>
        </p:nvSpPr>
        <p:spPr bwMode="auto">
          <a:xfrm>
            <a:off x="2" y="8760671"/>
            <a:ext cx="3012526" cy="457972"/>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defTabSz="916600" eaLnBrk="1" hangingPunct="1">
              <a:defRPr sz="1200" dirty="0"/>
            </a:lvl1pPr>
          </a:lstStyle>
          <a:p>
            <a:pPr>
              <a:defRPr/>
            </a:pPr>
            <a:endParaRPr lang="en-US"/>
          </a:p>
        </p:txBody>
      </p:sp>
      <p:sp>
        <p:nvSpPr>
          <p:cNvPr id="297989" name="Rectangle 5"/>
          <p:cNvSpPr>
            <a:spLocks noGrp="1" noChangeArrowheads="1"/>
          </p:cNvSpPr>
          <p:nvPr>
            <p:ph type="sldNum" sz="quarter" idx="3"/>
          </p:nvPr>
        </p:nvSpPr>
        <p:spPr bwMode="auto">
          <a:xfrm>
            <a:off x="3932803" y="8760671"/>
            <a:ext cx="3012526" cy="457972"/>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algn="r" defTabSz="916600" eaLnBrk="1" hangingPunct="1">
              <a:defRPr sz="1200"/>
            </a:lvl1pPr>
          </a:lstStyle>
          <a:p>
            <a:pPr>
              <a:defRPr/>
            </a:pPr>
            <a:fld id="{59D33C77-904B-4D07-846C-C74D89B41D1F}" type="slidenum">
              <a:rPr lang="en-US"/>
              <a:pPr>
                <a:defRPr/>
              </a:pPr>
              <a:t>‹#›</a:t>
            </a:fld>
            <a:endParaRPr lang="en-US" dirty="0"/>
          </a:p>
        </p:txBody>
      </p:sp>
    </p:spTree>
    <p:extLst>
      <p:ext uri="{BB962C8B-B14F-4D97-AF65-F5344CB8AC3E}">
        <p14:creationId xmlns:p14="http://schemas.microsoft.com/office/powerpoint/2010/main" val="127995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012526" cy="459531"/>
          </a:xfrm>
          <a:prstGeom prst="rect">
            <a:avLst/>
          </a:prstGeom>
          <a:noFill/>
          <a:ln w="9525">
            <a:noFill/>
            <a:miter lim="800000"/>
            <a:headEnd/>
            <a:tailEnd/>
          </a:ln>
          <a:effectLst/>
        </p:spPr>
        <p:txBody>
          <a:bodyPr vert="horz" wrap="square" lIns="92699" tIns="46351" rIns="92699" bIns="46351" numCol="1" anchor="t" anchorCtr="0" compatLnSpc="1">
            <a:prstTxWarp prst="textNoShape">
              <a:avLst/>
            </a:prstTxWarp>
          </a:bodyPr>
          <a:lstStyle>
            <a:lvl1pPr defTabSz="927550" eaLnBrk="1" hangingPunct="1">
              <a:defRPr sz="1200" dirty="0"/>
            </a:lvl1pPr>
          </a:lstStyle>
          <a:p>
            <a:pPr>
              <a:defRPr/>
            </a:pPr>
            <a:endParaRPr lang="en-US"/>
          </a:p>
        </p:txBody>
      </p:sp>
      <p:sp>
        <p:nvSpPr>
          <p:cNvPr id="4099" name="Rectangle 3"/>
          <p:cNvSpPr>
            <a:spLocks noGrp="1" noChangeArrowheads="1"/>
          </p:cNvSpPr>
          <p:nvPr>
            <p:ph type="dt" idx="1"/>
          </p:nvPr>
        </p:nvSpPr>
        <p:spPr bwMode="auto">
          <a:xfrm>
            <a:off x="3932803" y="0"/>
            <a:ext cx="3012526" cy="459531"/>
          </a:xfrm>
          <a:prstGeom prst="rect">
            <a:avLst/>
          </a:prstGeom>
          <a:noFill/>
          <a:ln w="9525">
            <a:noFill/>
            <a:miter lim="800000"/>
            <a:headEnd/>
            <a:tailEnd/>
          </a:ln>
          <a:effectLst/>
        </p:spPr>
        <p:txBody>
          <a:bodyPr vert="horz" wrap="square" lIns="92699" tIns="46351" rIns="92699" bIns="46351" numCol="1" anchor="t" anchorCtr="0" compatLnSpc="1">
            <a:prstTxWarp prst="textNoShape">
              <a:avLst/>
            </a:prstTxWarp>
          </a:bodyPr>
          <a:lstStyle>
            <a:lvl1pPr algn="r" defTabSz="927550" eaLnBrk="1" hangingPunct="1">
              <a:defRPr sz="1200" dirty="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6338" y="693738"/>
            <a:ext cx="4605337" cy="3454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466" y="4378777"/>
            <a:ext cx="5549969" cy="4148233"/>
          </a:xfrm>
          <a:prstGeom prst="rect">
            <a:avLst/>
          </a:prstGeom>
          <a:noFill/>
          <a:ln w="9525">
            <a:noFill/>
            <a:miter lim="800000"/>
            <a:headEnd/>
            <a:tailEnd/>
          </a:ln>
          <a:effectLst/>
        </p:spPr>
        <p:txBody>
          <a:bodyPr vert="horz" wrap="square" lIns="92699" tIns="46351" rIns="92699" bIns="463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760671"/>
            <a:ext cx="3012526" cy="457972"/>
          </a:xfrm>
          <a:prstGeom prst="rect">
            <a:avLst/>
          </a:prstGeom>
          <a:noFill/>
          <a:ln w="9525">
            <a:noFill/>
            <a:miter lim="800000"/>
            <a:headEnd/>
            <a:tailEnd/>
          </a:ln>
          <a:effectLst/>
        </p:spPr>
        <p:txBody>
          <a:bodyPr vert="horz" wrap="square" lIns="92699" tIns="46351" rIns="92699" bIns="46351" numCol="1" anchor="b" anchorCtr="0" compatLnSpc="1">
            <a:prstTxWarp prst="textNoShape">
              <a:avLst/>
            </a:prstTxWarp>
          </a:bodyPr>
          <a:lstStyle>
            <a:lvl1pPr defTabSz="927550" eaLnBrk="1" hangingPunct="1">
              <a:defRPr sz="1200" dirty="0"/>
            </a:lvl1pPr>
          </a:lstStyle>
          <a:p>
            <a:pPr>
              <a:defRPr/>
            </a:pPr>
            <a:endParaRPr lang="en-US"/>
          </a:p>
        </p:txBody>
      </p:sp>
      <p:sp>
        <p:nvSpPr>
          <p:cNvPr id="4103" name="Rectangle 7"/>
          <p:cNvSpPr>
            <a:spLocks noGrp="1" noChangeArrowheads="1"/>
          </p:cNvSpPr>
          <p:nvPr>
            <p:ph type="sldNum" sz="quarter" idx="5"/>
          </p:nvPr>
        </p:nvSpPr>
        <p:spPr bwMode="auto">
          <a:xfrm>
            <a:off x="3932803" y="8760671"/>
            <a:ext cx="3012526" cy="457972"/>
          </a:xfrm>
          <a:prstGeom prst="rect">
            <a:avLst/>
          </a:prstGeom>
          <a:noFill/>
          <a:ln w="9525">
            <a:noFill/>
            <a:miter lim="800000"/>
            <a:headEnd/>
            <a:tailEnd/>
          </a:ln>
          <a:effectLst/>
        </p:spPr>
        <p:txBody>
          <a:bodyPr vert="horz" wrap="square" lIns="92699" tIns="46351" rIns="92699" bIns="46351" numCol="1" anchor="b" anchorCtr="0" compatLnSpc="1">
            <a:prstTxWarp prst="textNoShape">
              <a:avLst/>
            </a:prstTxWarp>
          </a:bodyPr>
          <a:lstStyle>
            <a:lvl1pPr algn="r" defTabSz="927550" eaLnBrk="1" hangingPunct="1">
              <a:defRPr sz="1200"/>
            </a:lvl1pPr>
          </a:lstStyle>
          <a:p>
            <a:pPr>
              <a:defRPr/>
            </a:pPr>
            <a:fld id="{1B4CF154-6C52-4FB6-9C16-246F477173A9}" type="slidenum">
              <a:rPr lang="en-US"/>
              <a:pPr>
                <a:defRPr/>
              </a:pPr>
              <a:t>‹#›</a:t>
            </a:fld>
            <a:endParaRPr lang="en-US" dirty="0"/>
          </a:p>
        </p:txBody>
      </p:sp>
    </p:spTree>
    <p:extLst>
      <p:ext uri="{BB962C8B-B14F-4D97-AF65-F5344CB8AC3E}">
        <p14:creationId xmlns:p14="http://schemas.microsoft.com/office/powerpoint/2010/main" val="165464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0244" name="Slide Number Placeholder 3"/>
          <p:cNvSpPr txBox="1">
            <a:spLocks noGrp="1"/>
          </p:cNvSpPr>
          <p:nvPr/>
        </p:nvSpPr>
        <p:spPr bwMode="auto">
          <a:xfrm>
            <a:off x="3935112" y="8757932"/>
            <a:ext cx="3010219" cy="46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7" tIns="46160" rIns="92317" bIns="4616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248A4D3-0156-4EAD-B38C-5F82DC454B6A}" type="slidenum">
              <a:rPr lang="en-US" altLang="en-US"/>
              <a:pPr algn="r" eaLnBrk="1" hangingPunct="1">
                <a:spcBef>
                  <a:spcPct val="0"/>
                </a:spcBef>
              </a:pPr>
              <a:t>5</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pPr>
                <a:defRPr/>
              </a:pPr>
              <a:t>13</a:t>
            </a:fld>
            <a:endParaRPr lang="en-US" dirty="0"/>
          </a:p>
        </p:txBody>
      </p:sp>
    </p:spTree>
    <p:extLst>
      <p:ext uri="{BB962C8B-B14F-4D97-AF65-F5344CB8AC3E}">
        <p14:creationId xmlns:p14="http://schemas.microsoft.com/office/powerpoint/2010/main" val="315824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F2430-9B29-44FD-AD5F-9E3529AC5841}" type="slidenum">
              <a:rPr lang="en-US" smtClean="0"/>
              <a:t>14</a:t>
            </a:fld>
            <a:endParaRPr lang="en-US"/>
          </a:p>
        </p:txBody>
      </p:sp>
    </p:spTree>
    <p:extLst>
      <p:ext uri="{BB962C8B-B14F-4D97-AF65-F5344CB8AC3E}">
        <p14:creationId xmlns:p14="http://schemas.microsoft.com/office/powerpoint/2010/main" val="233646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495"/>
            <a:ext cx="5734050" cy="6248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2015</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1" r:id="rId3"/>
    <p:sldLayoutId id="2147483742" r:id="rId4"/>
    <p:sldLayoutId id="2147483743" r:id="rId5"/>
    <p:sldLayoutId id="2147483744" r:id="rId6"/>
    <p:sldLayoutId id="2147483745" r:id="rId7"/>
    <p:sldLayoutId id="2147483746" r:id="rId8"/>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76200" y="6096000"/>
            <a:ext cx="8001000" cy="643766"/>
          </a:xfrm>
          <a:prstGeom prst="rect">
            <a:avLst/>
          </a:prstGeom>
          <a:noFill/>
          <a:ln w="12700">
            <a:noFill/>
            <a:miter lim="800000"/>
            <a:headEnd/>
            <a:tailEnd/>
          </a:ln>
        </p:spPr>
        <p:txBody>
          <a:bodyPr wrap="square" lIns="90487" tIns="44450" rIns="90487" bIns="44450">
            <a:spAutoFit/>
          </a:bodyPr>
          <a:lstStyle/>
          <a:p>
            <a:pPr eaLnBrk="0" hangingPunct="0"/>
            <a:r>
              <a:rPr lang="en-US" sz="2200" b="1" dirty="0">
                <a:solidFill>
                  <a:srgbClr val="FFFFFF"/>
                </a:solidFill>
                <a:latin typeface="Arial" pitchFamily="34" charset="0"/>
                <a:cs typeface="Arial" pitchFamily="34" charset="0"/>
              </a:rPr>
              <a:t>Hugh Montgomery</a:t>
            </a:r>
            <a:endParaRPr lang="en-US" sz="2200" b="1" dirty="0">
              <a:solidFill>
                <a:srgbClr val="FFFFFF"/>
              </a:solidFill>
              <a:cs typeface="Arial" charset="0"/>
            </a:endParaRPr>
          </a:p>
          <a:p>
            <a:pPr eaLnBrk="0" hangingPunct="0"/>
            <a:r>
              <a:rPr lang="en-US" sz="1400" b="1" dirty="0" smtClean="0">
                <a:solidFill>
                  <a:srgbClr val="FFFFFF"/>
                </a:solidFill>
                <a:cs typeface="Arial" charset="0"/>
              </a:rPr>
              <a:t>Jefferson Lab UGBOD January 2015</a:t>
            </a:r>
          </a:p>
        </p:txBody>
      </p:sp>
      <p:sp>
        <p:nvSpPr>
          <p:cNvPr id="4" name="Rectangle 2"/>
          <p:cNvSpPr txBox="1">
            <a:spLocks noChangeArrowheads="1"/>
          </p:cNvSpPr>
          <p:nvPr/>
        </p:nvSpPr>
        <p:spPr bwMode="auto">
          <a:xfrm>
            <a:off x="1066800" y="-152400"/>
            <a:ext cx="8001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a:defRPr/>
            </a:pPr>
            <a:r>
              <a:rPr lang="en-US" sz="3000" b="1" dirty="0" smtClean="0">
                <a:solidFill>
                  <a:srgbClr val="FFFFFF"/>
                </a:solidFill>
                <a:latin typeface="Arial" pitchFamily="34" charset="0"/>
                <a:cs typeface="Arial" pitchFamily="34" charset="0"/>
              </a:rPr>
              <a:t>Jefferson Lab </a:t>
            </a:r>
            <a:endParaRPr lang="en-US" sz="3000" b="1" dirty="0">
              <a:solidFill>
                <a:srgbClr val="FFFFFF"/>
              </a:solidFill>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8971"/>
            <a:ext cx="9144000" cy="5353050"/>
          </a:xfrm>
          <a:prstGeom prst="rect">
            <a:avLst/>
          </a:prstGeom>
        </p:spPr>
      </p:pic>
    </p:spTree>
    <p:extLst>
      <p:ext uri="{BB962C8B-B14F-4D97-AF65-F5344CB8AC3E}">
        <p14:creationId xmlns:p14="http://schemas.microsoft.com/office/powerpoint/2010/main" val="102521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2014 Commissioning</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20" b="52015"/>
          <a:stretch/>
        </p:blipFill>
        <p:spPr bwMode="auto">
          <a:xfrm>
            <a:off x="223934" y="990600"/>
            <a:ext cx="8760805" cy="236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0" t="50000" r="1740" b="4872"/>
          <a:stretch/>
        </p:blipFill>
        <p:spPr bwMode="auto">
          <a:xfrm>
            <a:off x="202161" y="3643301"/>
            <a:ext cx="8761446" cy="2577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95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3200" b="1" dirty="0" smtClean="0"/>
              <a:t>Jefferson Lab: Hall D Commissioning</a:t>
            </a:r>
            <a:endParaRPr lang="en-US" sz="3200" b="1" dirty="0"/>
          </a:p>
        </p:txBody>
      </p:sp>
      <p:sp>
        <p:nvSpPr>
          <p:cNvPr id="5" name="TextBox 4"/>
          <p:cNvSpPr txBox="1"/>
          <p:nvPr/>
        </p:nvSpPr>
        <p:spPr>
          <a:xfrm>
            <a:off x="215660" y="838200"/>
            <a:ext cx="8928340" cy="1492716"/>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Hall D complex: facility for experiments with linearly polarized photon beam </a:t>
            </a:r>
          </a:p>
          <a:p>
            <a:pPr marL="342900" indent="-342900" fontAlgn="base">
              <a:lnSpc>
                <a:spcPct val="150000"/>
              </a:lnSpc>
              <a:spcBef>
                <a:spcPct val="0"/>
              </a:spcBef>
              <a:spcAft>
                <a:spcPct val="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Main goal: search for </a:t>
            </a:r>
            <a:r>
              <a:rPr lang="en-US" sz="1600" b="1" dirty="0" err="1" smtClean="0">
                <a:latin typeface="Arial" panose="020B0604020202020204" pitchFamily="34" charset="0"/>
                <a:cs typeface="Arial" panose="020B0604020202020204" pitchFamily="34" charset="0"/>
              </a:rPr>
              <a:t>gluonic</a:t>
            </a:r>
            <a:r>
              <a:rPr lang="en-US" sz="1600" b="1" dirty="0" smtClean="0">
                <a:latin typeface="Arial" panose="020B0604020202020204" pitchFamily="34" charset="0"/>
                <a:cs typeface="Arial" panose="020B0604020202020204" pitchFamily="34" charset="0"/>
              </a:rPr>
              <a:t> excitations in light meson spectra (experiment GlueX)</a:t>
            </a:r>
          </a:p>
          <a:p>
            <a:pPr marL="342900" indent="-342900" fontAlgn="base">
              <a:lnSpc>
                <a:spcPct val="150000"/>
              </a:lnSpc>
              <a:spcBef>
                <a:spcPct val="0"/>
              </a:spcBef>
              <a:spcAft>
                <a:spcPct val="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P</a:t>
            </a:r>
            <a:r>
              <a:rPr lang="en-US" sz="1600" b="1" dirty="0" smtClean="0">
                <a:latin typeface="Arial" panose="020B0604020202020204" pitchFamily="34" charset="0"/>
                <a:cs typeface="Arial" panose="020B0604020202020204" pitchFamily="34" charset="0"/>
              </a:rPr>
              <a:t>hoton beam line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large acceptance spectrometer for charged particles &amp; photons</a:t>
            </a:r>
          </a:p>
          <a:p>
            <a:pPr marL="342900" indent="-342900" fontAlgn="base">
              <a:lnSpc>
                <a:spcPct val="150000"/>
              </a:lnSpc>
              <a:spcBef>
                <a:spcPct val="0"/>
              </a:spcBef>
              <a:spcAft>
                <a:spcPct val="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Commissioning with beam Nov.</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&amp; Dec. 2014: KPP have been demonstrated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077" t="27474" b="20070"/>
          <a:stretch/>
        </p:blipFill>
        <p:spPr>
          <a:xfrm>
            <a:off x="292294" y="2618128"/>
            <a:ext cx="4114799" cy="1328168"/>
          </a:xfrm>
          <a:prstGeom prst="rect">
            <a:avLst/>
          </a:prstGeom>
        </p:spPr>
      </p:pic>
      <p:cxnSp>
        <p:nvCxnSpPr>
          <p:cNvPr id="8" name="Straight Arrow Connector 7"/>
          <p:cNvCxnSpPr/>
          <p:nvPr/>
        </p:nvCxnSpPr>
        <p:spPr>
          <a:xfrm flipH="1">
            <a:off x="3124200" y="3152600"/>
            <a:ext cx="1143000" cy="0"/>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28685" y="2798191"/>
            <a:ext cx="391940" cy="400110"/>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2000" b="1" dirty="0" smtClean="0">
                <a:solidFill>
                  <a:srgbClr val="FFFF00"/>
                </a:solidFill>
                <a:latin typeface="+mj-lt"/>
              </a:rPr>
              <a:t>e-</a:t>
            </a:r>
            <a:r>
              <a:rPr lang="en-US" sz="1600" b="1" dirty="0" smtClean="0">
                <a:solidFill>
                  <a:srgbClr val="C00000"/>
                </a:solidFill>
                <a:latin typeface="+mj-lt"/>
              </a:rPr>
              <a:t> </a:t>
            </a:r>
            <a:endParaRPr lang="en-US" sz="1600" b="1" dirty="0">
              <a:solidFill>
                <a:srgbClr val="C00000"/>
              </a:solidFill>
              <a:latin typeface="Comic Sans MS" pitchFamily="66" charset="0"/>
            </a:endParaRPr>
          </a:p>
        </p:txBody>
      </p:sp>
      <p:cxnSp>
        <p:nvCxnSpPr>
          <p:cNvPr id="11" name="Straight Arrow Connector 10"/>
          <p:cNvCxnSpPr/>
          <p:nvPr/>
        </p:nvCxnSpPr>
        <p:spPr>
          <a:xfrm flipH="1" flipV="1">
            <a:off x="2362200" y="2895601"/>
            <a:ext cx="762000" cy="256999"/>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43200" y="2695546"/>
            <a:ext cx="391940" cy="400110"/>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2000" b="1" dirty="0" smtClean="0">
                <a:solidFill>
                  <a:srgbClr val="FFFF00"/>
                </a:solidFill>
                <a:latin typeface="+mj-lt"/>
              </a:rPr>
              <a:t>e-</a:t>
            </a:r>
            <a:r>
              <a:rPr lang="en-US" sz="1600" b="1" dirty="0" smtClean="0">
                <a:solidFill>
                  <a:srgbClr val="C00000"/>
                </a:solidFill>
                <a:latin typeface="+mj-lt"/>
              </a:rPr>
              <a:t> </a:t>
            </a:r>
            <a:endParaRPr lang="en-US" sz="1600" b="1" dirty="0">
              <a:solidFill>
                <a:srgbClr val="C00000"/>
              </a:solidFill>
              <a:latin typeface="Comic Sans MS" pitchFamily="66" charset="0"/>
            </a:endParaRPr>
          </a:p>
        </p:txBody>
      </p:sp>
      <p:cxnSp>
        <p:nvCxnSpPr>
          <p:cNvPr id="16" name="Straight Arrow Connector 15"/>
          <p:cNvCxnSpPr/>
          <p:nvPr/>
        </p:nvCxnSpPr>
        <p:spPr>
          <a:xfrm flipH="1">
            <a:off x="1371600" y="3198301"/>
            <a:ext cx="1752600" cy="0"/>
          </a:xfrm>
          <a:prstGeom prst="straightConnector1">
            <a:avLst/>
          </a:prstGeom>
          <a:ln>
            <a:solidFill>
              <a:srgbClr val="66FFFF"/>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24000" y="2752490"/>
            <a:ext cx="391940" cy="400110"/>
          </a:xfrm>
          <a:prstGeom prst="rect">
            <a:avLst/>
          </a:prstGeom>
          <a:noFill/>
          <a:effectLst>
            <a:outerShdw blurRad="50800" dist="50800" dir="5400000" algn="ctr" rotWithShape="0">
              <a:srgbClr val="000000">
                <a:alpha val="0"/>
              </a:srgbClr>
            </a:outerShdw>
          </a:effectLst>
        </p:spPr>
        <p:txBody>
          <a:bodyPr wrap="square" rtlCol="0">
            <a:spAutoFit/>
          </a:bodyPr>
          <a:lstStyle/>
          <a:p>
            <a:r>
              <a:rPr lang="el-GR" sz="2000" b="1" dirty="0" smtClean="0">
                <a:solidFill>
                  <a:srgbClr val="66FFFF"/>
                </a:solidFill>
                <a:latin typeface="+mj-lt"/>
              </a:rPr>
              <a:t>γ</a:t>
            </a:r>
            <a:endParaRPr lang="en-US" sz="1600" b="1" dirty="0">
              <a:solidFill>
                <a:srgbClr val="C00000"/>
              </a:solidFill>
              <a:latin typeface="Comic Sans MS" pitchFamily="66" charset="0"/>
            </a:endParaRPr>
          </a:p>
        </p:txBody>
      </p:sp>
      <p:sp>
        <p:nvSpPr>
          <p:cNvPr id="19" name="TextBox 18"/>
          <p:cNvSpPr txBox="1"/>
          <p:nvPr/>
        </p:nvSpPr>
        <p:spPr>
          <a:xfrm>
            <a:off x="2597008" y="2441668"/>
            <a:ext cx="1583052" cy="338453"/>
          </a:xfrm>
          <a:prstGeom prst="rect">
            <a:avLst/>
          </a:prstGeom>
        </p:spPr>
        <p:style>
          <a:lnRef idx="1">
            <a:schemeClr val="accent1"/>
          </a:lnRef>
          <a:fillRef idx="2">
            <a:schemeClr val="accent1"/>
          </a:fillRef>
          <a:effectRef idx="1">
            <a:schemeClr val="accent1"/>
          </a:effectRef>
          <a:fontRef idx="minor">
            <a:schemeClr val="dk1"/>
          </a:fontRef>
        </p:style>
        <p:txBody>
          <a:bodyPr wrap="none" lIns="91340" tIns="45670" rIns="91340" bIns="45670" rtlCol="0">
            <a:spAutoFit/>
          </a:bodyPr>
          <a:lstStyle/>
          <a:p>
            <a:r>
              <a:rPr lang="en-US" sz="1600" b="1" dirty="0" smtClean="0">
                <a:latin typeface="Arial" pitchFamily="34" charset="0"/>
                <a:cs typeface="Arial" pitchFamily="34" charset="0"/>
              </a:rPr>
              <a:t>Tagger station</a:t>
            </a:r>
            <a:endParaRPr lang="en-US" sz="1600" b="1" dirty="0">
              <a:latin typeface="Arial" pitchFamily="34" charset="0"/>
              <a:cs typeface="Arial" pitchFamily="34" charset="0"/>
            </a:endParaRPr>
          </a:p>
        </p:txBody>
      </p:sp>
      <p:sp>
        <p:nvSpPr>
          <p:cNvPr id="21" name="TextBox 20"/>
          <p:cNvSpPr txBox="1"/>
          <p:nvPr/>
        </p:nvSpPr>
        <p:spPr>
          <a:xfrm>
            <a:off x="4180060" y="4495800"/>
            <a:ext cx="391940"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dirty="0" smtClean="0">
                <a:solidFill>
                  <a:srgbClr val="C00000"/>
                </a:solidFill>
                <a:latin typeface="+mj-lt"/>
              </a:rPr>
              <a:t> </a:t>
            </a:r>
            <a:endParaRPr lang="en-US" sz="1600" b="1" dirty="0">
              <a:solidFill>
                <a:srgbClr val="C00000"/>
              </a:solidFill>
              <a:latin typeface="Comic Sans MS" pitchFamily="66" charset="0"/>
            </a:endParaRPr>
          </a:p>
        </p:txBody>
      </p:sp>
      <p:sp>
        <p:nvSpPr>
          <p:cNvPr id="22" name="Multiply 21"/>
          <p:cNvSpPr/>
          <p:nvPr/>
        </p:nvSpPr>
        <p:spPr>
          <a:xfrm>
            <a:off x="2092568" y="2676854"/>
            <a:ext cx="317307" cy="347246"/>
          </a:xfrm>
          <a:prstGeom prst="mathMultiply">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15660" y="2441669"/>
            <a:ext cx="2032240" cy="338453"/>
          </a:xfrm>
          <a:prstGeom prst="rect">
            <a:avLst/>
          </a:prstGeom>
        </p:spPr>
        <p:style>
          <a:lnRef idx="1">
            <a:schemeClr val="accent1"/>
          </a:lnRef>
          <a:fillRef idx="2">
            <a:schemeClr val="accent1"/>
          </a:fillRef>
          <a:effectRef idx="1">
            <a:schemeClr val="accent1"/>
          </a:effectRef>
          <a:fontRef idx="minor">
            <a:schemeClr val="dk1"/>
          </a:fontRef>
        </p:style>
        <p:txBody>
          <a:bodyPr wrap="square" lIns="91340" tIns="45670" rIns="91340" bIns="45670" rtlCol="0">
            <a:spAutoFit/>
          </a:bodyPr>
          <a:lstStyle/>
          <a:p>
            <a:r>
              <a:rPr lang="en-US" sz="1600" b="1" dirty="0">
                <a:latin typeface="Arial" pitchFamily="34" charset="0"/>
                <a:cs typeface="Arial" pitchFamily="34" charset="0"/>
              </a:rPr>
              <a:t>H</a:t>
            </a:r>
            <a:r>
              <a:rPr lang="en-US" sz="1600" b="1" dirty="0" smtClean="0">
                <a:latin typeface="Arial" pitchFamily="34" charset="0"/>
                <a:cs typeface="Arial" pitchFamily="34" charset="0"/>
              </a:rPr>
              <a:t>all D Experiment</a:t>
            </a:r>
            <a:endParaRPr lang="en-US" sz="1600" b="1" dirty="0">
              <a:latin typeface="Arial" pitchFamily="34" charset="0"/>
              <a:cs typeface="Arial" pitchFamily="34" charset="0"/>
            </a:endParaRPr>
          </a:p>
        </p:txBody>
      </p:sp>
      <p:cxnSp>
        <p:nvCxnSpPr>
          <p:cNvPr id="24" name="Straight Arrow Connector 23"/>
          <p:cNvCxnSpPr/>
          <p:nvPr/>
        </p:nvCxnSpPr>
        <p:spPr>
          <a:xfrm>
            <a:off x="834878" y="2752490"/>
            <a:ext cx="79522" cy="445811"/>
          </a:xfrm>
          <a:prstGeom prst="straightConnector1">
            <a:avLst/>
          </a:prstGeom>
          <a:ln w="44450">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pic>
        <p:nvPicPr>
          <p:cNvPr id="27" name="Picture 6" descr="https://logbooks.jlab.org/files/2014/11/3309427/r1515_ev366_side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0" y="4233867"/>
            <a:ext cx="3561669" cy="19517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logbooks.jlab.org/files/2014/11/3309427/r1515_ev366_bcalview.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09" r="28845" b="7558"/>
          <a:stretch/>
        </p:blipFill>
        <p:spPr bwMode="auto">
          <a:xfrm>
            <a:off x="3455515" y="3905506"/>
            <a:ext cx="2385220" cy="235017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248152" y="3547812"/>
            <a:ext cx="2048248" cy="2790470"/>
            <a:chOff x="762143" y="1348153"/>
            <a:chExt cx="2537618" cy="3310272"/>
          </a:xfrm>
        </p:grpSpPr>
        <p:pic>
          <p:nvPicPr>
            <p:cNvPr id="44" name="Picture 2" descr="https://logbooks.jlab.org/files/2014/11/3309411/vertex_z_r1505_rcut.gif"/>
            <p:cNvPicPr>
              <a:picLocks noChangeAspect="1" noChangeArrowheads="1"/>
            </p:cNvPicPr>
            <p:nvPr/>
          </p:nvPicPr>
          <p:blipFill rotWithShape="1">
            <a:blip r:embed="rId5">
              <a:extLst>
                <a:ext uri="{28A0092B-C50C-407E-A947-70E740481C1C}">
                  <a14:useLocalDpi xmlns:a14="http://schemas.microsoft.com/office/drawing/2010/main" val="0"/>
                </a:ext>
              </a:extLst>
            </a:blip>
            <a:srcRect t="7771" r="58278"/>
            <a:stretch/>
          </p:blipFill>
          <p:spPr bwMode="auto">
            <a:xfrm>
              <a:off x="762143" y="1348153"/>
              <a:ext cx="2186211" cy="3291271"/>
            </a:xfrm>
            <a:prstGeom prst="rect">
              <a:avLst/>
            </a:prstGeom>
            <a:noFill/>
            <a:ln w="15875">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cxnSp>
          <p:nvCxnSpPr>
            <p:cNvPr id="45" name="Straight Arrow Connector 24"/>
            <p:cNvCxnSpPr>
              <a:cxnSpLocks noChangeShapeType="1"/>
            </p:cNvCxnSpPr>
            <p:nvPr/>
          </p:nvCxnSpPr>
          <p:spPr bwMode="auto">
            <a:xfrm flipH="1">
              <a:off x="1960994" y="3204451"/>
              <a:ext cx="508334" cy="1026563"/>
            </a:xfrm>
            <a:prstGeom prst="straightConnector1">
              <a:avLst/>
            </a:prstGeom>
            <a:noFill/>
            <a:ln w="15875">
              <a:solidFill>
                <a:srgbClr val="C00000"/>
              </a:solidFill>
              <a:round/>
              <a:headEnd/>
              <a:tailEnd type="arrow" w="med" len="med"/>
            </a:ln>
          </p:spPr>
        </p:cxnSp>
        <p:sp>
          <p:nvSpPr>
            <p:cNvPr id="46" name="TextBox 45"/>
            <p:cNvSpPr txBox="1"/>
            <p:nvPr/>
          </p:nvSpPr>
          <p:spPr>
            <a:xfrm>
              <a:off x="1333500" y="2879999"/>
              <a:ext cx="1966261" cy="401619"/>
            </a:xfrm>
            <a:prstGeom prst="rect">
              <a:avLst/>
            </a:prstGeom>
            <a:noFill/>
            <a:ln w="15875">
              <a:noFill/>
            </a:ln>
            <a:effectLst>
              <a:outerShdw blurRad="50800" dist="50800" dir="5400000" algn="ctr" rotWithShape="0">
                <a:srgbClr val="000000">
                  <a:alpha val="0"/>
                </a:srgbClr>
              </a:outerShdw>
            </a:effectLst>
          </p:spPr>
          <p:txBody>
            <a:bodyPr wrap="square" rtlCol="0">
              <a:spAutoFit/>
            </a:bodyPr>
            <a:lstStyle/>
            <a:p>
              <a:r>
                <a:rPr lang="en-US" sz="1600" b="1" i="1" dirty="0" smtClean="0">
                  <a:solidFill>
                    <a:srgbClr val="C00000"/>
                  </a:solidFill>
                  <a:latin typeface="+mj-lt"/>
                </a:rPr>
                <a:t>Target  location </a:t>
              </a:r>
              <a:endParaRPr lang="en-US" sz="1600" b="1" i="1" dirty="0">
                <a:solidFill>
                  <a:srgbClr val="C00000"/>
                </a:solidFill>
                <a:latin typeface="Comic Sans MS" pitchFamily="66" charset="0"/>
              </a:endParaRPr>
            </a:p>
          </p:txBody>
        </p:sp>
        <p:sp>
          <p:nvSpPr>
            <p:cNvPr id="47" name="TextBox 46"/>
            <p:cNvSpPr txBox="1"/>
            <p:nvPr/>
          </p:nvSpPr>
          <p:spPr>
            <a:xfrm>
              <a:off x="1834161" y="4319871"/>
              <a:ext cx="762000" cy="338554"/>
            </a:xfrm>
            <a:prstGeom prst="rect">
              <a:avLst/>
            </a:prstGeom>
            <a:noFill/>
            <a:ln w="15875">
              <a:noFill/>
            </a:ln>
            <a:effectLst>
              <a:outerShdw blurRad="50800" dist="50800" dir="5400000" algn="ctr" rotWithShape="0">
                <a:srgbClr val="000000">
                  <a:alpha val="0"/>
                </a:srgbClr>
              </a:outerShdw>
            </a:effectLst>
          </p:spPr>
          <p:txBody>
            <a:bodyPr wrap="square" rtlCol="0">
              <a:spAutoFit/>
            </a:bodyPr>
            <a:lstStyle/>
            <a:p>
              <a:r>
                <a:rPr lang="en-US" sz="1600" b="1" dirty="0" err="1" smtClean="0">
                  <a:solidFill>
                    <a:srgbClr val="C00000"/>
                  </a:solidFill>
                  <a:latin typeface="+mj-lt"/>
                </a:rPr>
                <a:t>Z,cm</a:t>
              </a:r>
              <a:endParaRPr lang="en-US" sz="1600" b="1" dirty="0">
                <a:solidFill>
                  <a:srgbClr val="C00000"/>
                </a:solidFill>
                <a:latin typeface="Comic Sans MS" pitchFamily="66" charset="0"/>
              </a:endParaRPr>
            </a:p>
          </p:txBody>
        </p:sp>
      </p:grpSp>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1481" y="3573487"/>
            <a:ext cx="1395286" cy="263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6096000" y="6109516"/>
            <a:ext cx="1447800"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l-GR" sz="1600" b="1" dirty="0" smtClean="0">
                <a:solidFill>
                  <a:srgbClr val="C00000"/>
                </a:solidFill>
                <a:latin typeface="+mj-lt"/>
              </a:rPr>
              <a:t>γγ</a:t>
            </a:r>
            <a:r>
              <a:rPr lang="en-US" sz="1600" b="1" dirty="0" smtClean="0">
                <a:solidFill>
                  <a:srgbClr val="C00000"/>
                </a:solidFill>
                <a:latin typeface="+mj-lt"/>
              </a:rPr>
              <a:t> mass, GeV </a:t>
            </a:r>
            <a:endParaRPr lang="en-US" sz="1600" b="1" dirty="0">
              <a:solidFill>
                <a:srgbClr val="C00000"/>
              </a:solidFill>
              <a:latin typeface="Comic Sans MS" pitchFamily="66" charset="0"/>
            </a:endParaRPr>
          </a:p>
        </p:txBody>
      </p:sp>
      <p:sp>
        <p:nvSpPr>
          <p:cNvPr id="42" name="TextBox 41"/>
          <p:cNvSpPr txBox="1"/>
          <p:nvPr/>
        </p:nvSpPr>
        <p:spPr>
          <a:xfrm>
            <a:off x="6609124" y="3777019"/>
            <a:ext cx="753208"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l-GR" sz="1600" b="1" dirty="0" smtClean="0">
                <a:solidFill>
                  <a:srgbClr val="C00000"/>
                </a:solidFill>
                <a:latin typeface="+mj-lt"/>
              </a:rPr>
              <a:t>π°→γγ</a:t>
            </a:r>
            <a:r>
              <a:rPr lang="en-US" sz="1600" b="1" dirty="0" smtClean="0">
                <a:solidFill>
                  <a:srgbClr val="C00000"/>
                </a:solidFill>
                <a:latin typeface="+mj-lt"/>
              </a:rPr>
              <a:t> </a:t>
            </a:r>
            <a:endParaRPr lang="en-US" sz="1600" b="1" dirty="0">
              <a:solidFill>
                <a:srgbClr val="C00000"/>
              </a:solidFill>
              <a:latin typeface="Comic Sans MS" pitchFamily="66" charset="0"/>
            </a:endParaRPr>
          </a:p>
        </p:txBody>
      </p:sp>
      <p:sp>
        <p:nvSpPr>
          <p:cNvPr id="48" name="TextBox 47"/>
          <p:cNvSpPr txBox="1"/>
          <p:nvPr/>
        </p:nvSpPr>
        <p:spPr>
          <a:xfrm>
            <a:off x="162506" y="4267973"/>
            <a:ext cx="1557464"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dirty="0" smtClean="0">
                <a:solidFill>
                  <a:srgbClr val="1008B8"/>
                </a:solidFill>
                <a:latin typeface="+mj-lt"/>
              </a:rPr>
              <a:t>Event Display </a:t>
            </a:r>
            <a:endParaRPr lang="en-US" sz="1600" b="1" dirty="0">
              <a:solidFill>
                <a:srgbClr val="1008B8"/>
              </a:solidFill>
              <a:latin typeface="Comic Sans MS" pitchFamily="66" charset="0"/>
            </a:endParaRPr>
          </a:p>
        </p:txBody>
      </p:sp>
      <p:sp>
        <p:nvSpPr>
          <p:cNvPr id="49" name="TextBox 48"/>
          <p:cNvSpPr txBox="1"/>
          <p:nvPr/>
        </p:nvSpPr>
        <p:spPr>
          <a:xfrm>
            <a:off x="453048" y="5708540"/>
            <a:ext cx="2682092"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i="1" dirty="0" smtClean="0">
                <a:solidFill>
                  <a:srgbClr val="C00000"/>
                </a:solidFill>
                <a:latin typeface="+mj-lt"/>
              </a:rPr>
              <a:t>Electromagnetic calorimeters </a:t>
            </a:r>
            <a:endParaRPr lang="en-US" sz="1600" b="1" i="1" dirty="0">
              <a:solidFill>
                <a:srgbClr val="C00000"/>
              </a:solidFill>
              <a:latin typeface="Comic Sans MS" pitchFamily="66" charset="0"/>
            </a:endParaRPr>
          </a:p>
        </p:txBody>
      </p:sp>
      <p:cxnSp>
        <p:nvCxnSpPr>
          <p:cNvPr id="50" name="Straight Arrow Connector 49"/>
          <p:cNvCxnSpPr/>
          <p:nvPr/>
        </p:nvCxnSpPr>
        <p:spPr>
          <a:xfrm flipH="1" flipV="1">
            <a:off x="2092568" y="5545303"/>
            <a:ext cx="317308" cy="332515"/>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2398935" y="5708540"/>
            <a:ext cx="736205" cy="169278"/>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2939170" y="5793179"/>
            <a:ext cx="885485" cy="84639"/>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003999" y="4276235"/>
            <a:ext cx="1526076"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i="1" dirty="0" smtClean="0">
                <a:solidFill>
                  <a:srgbClr val="C00000"/>
                </a:solidFill>
                <a:latin typeface="+mj-lt"/>
              </a:rPr>
              <a:t>Drift chambers </a:t>
            </a:r>
            <a:endParaRPr lang="en-US" sz="1600" b="1" i="1" dirty="0">
              <a:solidFill>
                <a:srgbClr val="C00000"/>
              </a:solidFill>
              <a:latin typeface="Comic Sans MS" pitchFamily="66" charset="0"/>
            </a:endParaRPr>
          </a:p>
        </p:txBody>
      </p:sp>
      <p:cxnSp>
        <p:nvCxnSpPr>
          <p:cNvPr id="64" name="Straight Arrow Connector 63"/>
          <p:cNvCxnSpPr/>
          <p:nvPr/>
        </p:nvCxnSpPr>
        <p:spPr>
          <a:xfrm flipH="1">
            <a:off x="1719970" y="4495800"/>
            <a:ext cx="642230" cy="713941"/>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349694" y="4495800"/>
            <a:ext cx="2026336" cy="338554"/>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62505" y="6152988"/>
            <a:ext cx="4017555" cy="338554"/>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dirty="0">
                <a:solidFill>
                  <a:srgbClr val="1008B8"/>
                </a:solidFill>
                <a:latin typeface="+mj-lt"/>
              </a:rPr>
              <a:t>S</a:t>
            </a:r>
            <a:r>
              <a:rPr lang="en-US" sz="1600" b="1" dirty="0" smtClean="0">
                <a:solidFill>
                  <a:srgbClr val="1008B8"/>
                </a:solidFill>
                <a:latin typeface="+mj-lt"/>
              </a:rPr>
              <a:t>pectrometer in solenoidal magnetic field   </a:t>
            </a:r>
            <a:endParaRPr lang="en-US" sz="1600" b="1" dirty="0">
              <a:solidFill>
                <a:srgbClr val="1008B8"/>
              </a:solidFill>
              <a:latin typeface="Comic Sans MS" pitchFamily="66" charset="0"/>
            </a:endParaRPr>
          </a:p>
        </p:txBody>
      </p:sp>
      <p:sp>
        <p:nvSpPr>
          <p:cNvPr id="71" name="TextBox 70"/>
          <p:cNvSpPr txBox="1"/>
          <p:nvPr/>
        </p:nvSpPr>
        <p:spPr>
          <a:xfrm>
            <a:off x="5521851" y="3033724"/>
            <a:ext cx="1784916" cy="584674"/>
          </a:xfrm>
          <a:prstGeom prst="rect">
            <a:avLst/>
          </a:prstGeom>
          <a:solidFill>
            <a:srgbClr val="FFFF00">
              <a:alpha val="33000"/>
            </a:srgbClr>
          </a:solidFill>
        </p:spPr>
        <p:style>
          <a:lnRef idx="1">
            <a:schemeClr val="accent1"/>
          </a:lnRef>
          <a:fillRef idx="2">
            <a:schemeClr val="accent1"/>
          </a:fillRef>
          <a:effectRef idx="1">
            <a:schemeClr val="accent1"/>
          </a:effectRef>
          <a:fontRef idx="minor">
            <a:schemeClr val="dk1"/>
          </a:fontRef>
        </p:style>
        <p:txBody>
          <a:bodyPr wrap="square" lIns="91340" tIns="45670" rIns="91340" bIns="45670" rtlCol="0">
            <a:spAutoFit/>
          </a:bodyPr>
          <a:lstStyle/>
          <a:p>
            <a:r>
              <a:rPr lang="en-US" sz="1600" b="1" dirty="0" smtClean="0">
                <a:latin typeface="Arial" pitchFamily="34" charset="0"/>
                <a:cs typeface="Arial" pitchFamily="34" charset="0"/>
              </a:rPr>
              <a:t>Neutral particles reconstruction</a:t>
            </a:r>
            <a:endParaRPr lang="en-US" sz="1600" b="1" dirty="0">
              <a:latin typeface="Arial" pitchFamily="34" charset="0"/>
              <a:cs typeface="Arial" pitchFamily="34" charset="0"/>
            </a:endParaRPr>
          </a:p>
        </p:txBody>
      </p:sp>
      <p:sp>
        <p:nvSpPr>
          <p:cNvPr id="72" name="TextBox 71"/>
          <p:cNvSpPr txBox="1"/>
          <p:nvPr/>
        </p:nvSpPr>
        <p:spPr>
          <a:xfrm>
            <a:off x="7886316" y="2752490"/>
            <a:ext cx="1069287" cy="830896"/>
          </a:xfrm>
          <a:prstGeom prst="rect">
            <a:avLst/>
          </a:prstGeom>
          <a:solidFill>
            <a:srgbClr val="FFFF00">
              <a:alpha val="37000"/>
            </a:srgbClr>
          </a:solidFill>
        </p:spPr>
        <p:style>
          <a:lnRef idx="1">
            <a:schemeClr val="accent1"/>
          </a:lnRef>
          <a:fillRef idx="2">
            <a:schemeClr val="accent1"/>
          </a:fillRef>
          <a:effectRef idx="1">
            <a:schemeClr val="accent1"/>
          </a:effectRef>
          <a:fontRef idx="minor">
            <a:schemeClr val="dk1"/>
          </a:fontRef>
        </p:style>
        <p:txBody>
          <a:bodyPr wrap="square" lIns="91340" tIns="45670" rIns="91340" bIns="45670" rtlCol="0">
            <a:spAutoFit/>
          </a:bodyPr>
          <a:lstStyle/>
          <a:p>
            <a:r>
              <a:rPr lang="en-US" sz="1600" b="1" dirty="0" smtClean="0">
                <a:latin typeface="Arial" pitchFamily="34" charset="0"/>
                <a:cs typeface="Arial" pitchFamily="34" charset="0"/>
              </a:rPr>
              <a:t>Charged particles tracking </a:t>
            </a:r>
            <a:endParaRPr lang="en-US" sz="1600" b="1" dirty="0">
              <a:latin typeface="Arial" pitchFamily="34" charset="0"/>
              <a:cs typeface="Arial" pitchFamily="34" charset="0"/>
            </a:endParaRPr>
          </a:p>
        </p:txBody>
      </p:sp>
      <p:sp>
        <p:nvSpPr>
          <p:cNvPr id="73" name="TextBox 72"/>
          <p:cNvSpPr txBox="1"/>
          <p:nvPr/>
        </p:nvSpPr>
        <p:spPr>
          <a:xfrm>
            <a:off x="7709324" y="3630894"/>
            <a:ext cx="1434675" cy="584775"/>
          </a:xfrm>
          <a:prstGeom prst="rect">
            <a:avLst/>
          </a:prstGeom>
          <a:noFill/>
          <a:effectLst>
            <a:outerShdw blurRad="50800" dist="50800" dir="5400000" algn="ctr" rotWithShape="0">
              <a:srgbClr val="000000">
                <a:alpha val="0"/>
              </a:srgbClr>
            </a:outerShdw>
          </a:effectLst>
        </p:spPr>
        <p:txBody>
          <a:bodyPr wrap="square" rtlCol="0">
            <a:spAutoFit/>
          </a:bodyPr>
          <a:lstStyle/>
          <a:p>
            <a:r>
              <a:rPr lang="en-US" sz="1600" b="1" i="1" dirty="0" smtClean="0">
                <a:solidFill>
                  <a:srgbClr val="C00000"/>
                </a:solidFill>
                <a:latin typeface="+mj-lt"/>
              </a:rPr>
              <a:t>Vertex</a:t>
            </a:r>
          </a:p>
          <a:p>
            <a:r>
              <a:rPr lang="en-US" sz="1600" b="1" i="1" dirty="0" smtClean="0">
                <a:solidFill>
                  <a:srgbClr val="C00000"/>
                </a:solidFill>
                <a:latin typeface="+mj-lt"/>
              </a:rPr>
              <a:t>reconstruction </a:t>
            </a:r>
            <a:endParaRPr lang="en-US" sz="1600" b="1" i="1" dirty="0">
              <a:solidFill>
                <a:srgbClr val="C00000"/>
              </a:solidFill>
              <a:latin typeface="Comic Sans MS" pitchFamily="66" charset="0"/>
            </a:endParaRPr>
          </a:p>
        </p:txBody>
      </p:sp>
      <p:cxnSp>
        <p:nvCxnSpPr>
          <p:cNvPr id="75" name="Straight Arrow Connector 74"/>
          <p:cNvCxnSpPr/>
          <p:nvPr/>
        </p:nvCxnSpPr>
        <p:spPr>
          <a:xfrm flipH="1">
            <a:off x="453048" y="4495800"/>
            <a:ext cx="1896645" cy="512594"/>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4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V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14551"/>
            <a:ext cx="4191000" cy="3757449"/>
          </a:xfrm>
          <a:prstGeom prst="rect">
            <a:avLst/>
          </a:prstGeom>
        </p:spPr>
      </p:pic>
      <p:sp>
        <p:nvSpPr>
          <p:cNvPr id="2" name="Rectangle 1"/>
          <p:cNvSpPr/>
          <p:nvPr/>
        </p:nvSpPr>
        <p:spPr>
          <a:xfrm>
            <a:off x="0" y="76200"/>
            <a:ext cx="9144000" cy="584776"/>
          </a:xfrm>
          <a:prstGeom prst="rect">
            <a:avLst/>
          </a:prstGeom>
        </p:spPr>
        <p:txBody>
          <a:bodyPr wrap="square">
            <a:spAutoFit/>
          </a:bodyPr>
          <a:lstStyle/>
          <a:p>
            <a:pPr algn="ctr" eaLnBrk="1" hangingPunct="1">
              <a:spcBef>
                <a:spcPct val="50000"/>
              </a:spcBef>
            </a:pPr>
            <a:r>
              <a:rPr lang="en-US" sz="3200" b="1" dirty="0" smtClean="0">
                <a:solidFill>
                  <a:srgbClr val="000000"/>
                </a:solidFill>
              </a:rPr>
              <a:t>Early Science of 12 GeV Era in Halls </a:t>
            </a:r>
            <a:r>
              <a:rPr lang="en-US" sz="3200" b="1" dirty="0">
                <a:solidFill>
                  <a:srgbClr val="000000"/>
                </a:solidFill>
              </a:rPr>
              <a:t>A </a:t>
            </a:r>
            <a:r>
              <a:rPr lang="en-US" sz="3200" b="1" dirty="0" smtClean="0">
                <a:solidFill>
                  <a:srgbClr val="000000"/>
                </a:solidFill>
              </a:rPr>
              <a:t>and B</a:t>
            </a:r>
            <a:endParaRPr lang="en-US" sz="3200" b="1" dirty="0">
              <a:solidFill>
                <a:srgbClr val="000000"/>
              </a:solidFill>
            </a:endParaRPr>
          </a:p>
        </p:txBody>
      </p:sp>
      <p:sp>
        <p:nvSpPr>
          <p:cNvPr id="13" name="TextBox 12"/>
          <p:cNvSpPr txBox="1"/>
          <p:nvPr/>
        </p:nvSpPr>
        <p:spPr>
          <a:xfrm>
            <a:off x="76200" y="4461808"/>
            <a:ext cx="4343400" cy="1938992"/>
          </a:xfrm>
          <a:prstGeom prst="rect">
            <a:avLst/>
          </a:prstGeom>
          <a:noFill/>
          <a:ln w="25400">
            <a:solidFill>
              <a:srgbClr val="FF0000"/>
            </a:solidFill>
          </a:ln>
        </p:spPr>
        <p:txBody>
          <a:bodyPr wrap="square" rtlCol="0">
            <a:spAutoFit/>
          </a:bodyPr>
          <a:lstStyle/>
          <a:p>
            <a:pPr lvl="0"/>
            <a:r>
              <a:rPr lang="en-US" sz="1200" b="1" i="1" dirty="0" smtClean="0"/>
              <a:t>DVCS: A High </a:t>
            </a:r>
            <a:r>
              <a:rPr lang="en-US" sz="1200" b="1" i="1" dirty="0"/>
              <a:t>impact experiment for 3D nucleon imaging </a:t>
            </a:r>
          </a:p>
          <a:p>
            <a:pPr marL="628650" lvl="1" indent="-171450">
              <a:buFont typeface="Arial"/>
              <a:buChar char="•"/>
            </a:pPr>
            <a:r>
              <a:rPr lang="en-US" sz="1200" dirty="0"/>
              <a:t>Deeply Virtual Compton Scattering (DVCS) provides access to Generalized Parton Distributions (GPDs)</a:t>
            </a:r>
          </a:p>
          <a:p>
            <a:pPr marL="628650" lvl="1" indent="-171450">
              <a:buFont typeface="Arial"/>
              <a:buChar char="•"/>
            </a:pPr>
            <a:r>
              <a:rPr lang="en-US" sz="1200" dirty="0" smtClean="0"/>
              <a:t>Demonstration </a:t>
            </a:r>
            <a:r>
              <a:rPr lang="en-US" sz="1200" dirty="0"/>
              <a:t>of scaling </a:t>
            </a:r>
            <a:r>
              <a:rPr lang="en-US" sz="1200" dirty="0" smtClean="0"/>
              <a:t>critical to full </a:t>
            </a:r>
            <a:r>
              <a:rPr lang="en-US" sz="1200" dirty="0" err="1" smtClean="0"/>
              <a:t>JLab</a:t>
            </a:r>
            <a:r>
              <a:rPr lang="en-US" sz="1200" dirty="0" smtClean="0"/>
              <a:t> </a:t>
            </a:r>
            <a:r>
              <a:rPr lang="en-US" sz="1200" dirty="0"/>
              <a:t>12 </a:t>
            </a:r>
            <a:r>
              <a:rPr lang="en-US" sz="1200" dirty="0" err="1"/>
              <a:t>GeV</a:t>
            </a:r>
            <a:r>
              <a:rPr lang="en-US" sz="1200" dirty="0"/>
              <a:t> GPD </a:t>
            </a:r>
            <a:r>
              <a:rPr lang="en-US" sz="1200" dirty="0" smtClean="0"/>
              <a:t>program</a:t>
            </a:r>
          </a:p>
          <a:p>
            <a:r>
              <a:rPr lang="en-US" sz="1200" b="1" i="1" dirty="0" smtClean="0"/>
              <a:t>Runs concurrently with a high Q</a:t>
            </a:r>
            <a:r>
              <a:rPr lang="en-US" sz="1200" b="1" i="1" baseline="30000" dirty="0" smtClean="0"/>
              <a:t>2</a:t>
            </a:r>
            <a:r>
              <a:rPr lang="en-US" sz="1200" b="1" i="1" dirty="0" smtClean="0"/>
              <a:t> Form Factor </a:t>
            </a:r>
            <a:r>
              <a:rPr lang="en-US" sz="1200" b="1" i="1" dirty="0" err="1" smtClean="0"/>
              <a:t>G</a:t>
            </a:r>
            <a:r>
              <a:rPr lang="en-US" sz="1200" b="1" i="1" baseline="-25000" dirty="0" err="1" smtClean="0"/>
              <a:t>M</a:t>
            </a:r>
            <a:r>
              <a:rPr lang="en-US" sz="1200" b="1" i="1" baseline="30000" dirty="0" err="1" smtClean="0"/>
              <a:t>p</a:t>
            </a:r>
            <a:r>
              <a:rPr lang="en-US" sz="1200" b="1" i="1" dirty="0" smtClean="0"/>
              <a:t> experiment </a:t>
            </a:r>
          </a:p>
          <a:p>
            <a:pPr marL="628650" lvl="2" indent="-171450">
              <a:buFont typeface="Arial"/>
              <a:buChar char="•"/>
            </a:pPr>
            <a:r>
              <a:rPr lang="en-US" sz="1200" dirty="0" smtClean="0"/>
              <a:t>Enabling experiment for High Impact Super </a:t>
            </a:r>
            <a:r>
              <a:rPr lang="en-US" sz="1200" dirty="0" err="1" smtClean="0"/>
              <a:t>BigBite</a:t>
            </a:r>
            <a:r>
              <a:rPr lang="en-US" sz="1200" dirty="0" smtClean="0"/>
              <a:t> program</a:t>
            </a:r>
          </a:p>
          <a:p>
            <a:pPr marL="0" lvl="1"/>
            <a:r>
              <a:rPr lang="en-US" sz="1200" b="1" i="1" dirty="0"/>
              <a:t>7 graduate thesis students on site taking </a:t>
            </a:r>
            <a:r>
              <a:rPr lang="en-US" sz="1200" b="1" i="1" dirty="0" smtClean="0"/>
              <a:t>data</a:t>
            </a:r>
            <a:endParaRPr lang="en-US" sz="1200" b="1" i="1" dirty="0"/>
          </a:p>
        </p:txBody>
      </p:sp>
      <p:sp>
        <p:nvSpPr>
          <p:cNvPr id="5" name="TextBox 4"/>
          <p:cNvSpPr txBox="1"/>
          <p:nvPr/>
        </p:nvSpPr>
        <p:spPr>
          <a:xfrm>
            <a:off x="3200400" y="990600"/>
            <a:ext cx="1066800" cy="400110"/>
          </a:xfrm>
          <a:prstGeom prst="rect">
            <a:avLst/>
          </a:prstGeom>
          <a:noFill/>
        </p:spPr>
        <p:txBody>
          <a:bodyPr wrap="square" rtlCol="0">
            <a:spAutoFit/>
          </a:bodyPr>
          <a:lstStyle/>
          <a:p>
            <a:r>
              <a:rPr lang="en-US" sz="2000" b="1" dirty="0" smtClean="0">
                <a:solidFill>
                  <a:srgbClr val="FF0000"/>
                </a:solidFill>
              </a:rPr>
              <a:t>DVCS</a:t>
            </a:r>
            <a:endParaRPr lang="en-US" sz="2000" b="1" dirty="0">
              <a:solidFill>
                <a:srgbClr val="FF0000"/>
              </a:solidFill>
            </a:endParaRPr>
          </a:p>
        </p:txBody>
      </p:sp>
      <p:sp>
        <p:nvSpPr>
          <p:cNvPr id="6" name="TextBox 5"/>
          <p:cNvSpPr txBox="1"/>
          <p:nvPr/>
        </p:nvSpPr>
        <p:spPr>
          <a:xfrm>
            <a:off x="4953000" y="819090"/>
            <a:ext cx="3962400" cy="400110"/>
          </a:xfrm>
          <a:prstGeom prst="rect">
            <a:avLst/>
          </a:prstGeom>
          <a:noFill/>
        </p:spPr>
        <p:txBody>
          <a:bodyPr wrap="square" rtlCol="0">
            <a:spAutoFit/>
          </a:bodyPr>
          <a:lstStyle/>
          <a:p>
            <a:r>
              <a:rPr lang="en-US" sz="2000" b="1" dirty="0" smtClean="0">
                <a:solidFill>
                  <a:srgbClr val="FF0000"/>
                </a:solidFill>
                <a:latin typeface="Arial"/>
                <a:cs typeface="Arial"/>
              </a:rPr>
              <a:t>Heavy Photons Search (HPS)</a:t>
            </a:r>
          </a:p>
        </p:txBody>
      </p:sp>
      <p:pic>
        <p:nvPicPr>
          <p:cNvPr id="7" name="Picture 6" descr="clusters-fiducialcuts.png"/>
          <p:cNvPicPr>
            <a:picLocks noChangeAspect="1"/>
          </p:cNvPicPr>
          <p:nvPr/>
        </p:nvPicPr>
        <p:blipFill>
          <a:blip r:embed="rId3">
            <a:extLst>
              <a:ext uri="{28A0092B-C50C-407E-A947-70E740481C1C}">
                <a14:useLocalDpi xmlns:a14="http://schemas.microsoft.com/office/drawing/2010/main" val="0"/>
              </a:ext>
            </a:extLst>
          </a:blip>
          <a:srcRect l="49710" b="-338"/>
          <a:stretch>
            <a:fillRect/>
          </a:stretch>
        </p:blipFill>
        <p:spPr>
          <a:xfrm>
            <a:off x="4419600" y="1212071"/>
            <a:ext cx="2895600" cy="2369329"/>
          </a:xfrm>
          <a:prstGeom prst="rect">
            <a:avLst/>
          </a:prstGeom>
        </p:spPr>
      </p:pic>
      <p:sp>
        <p:nvSpPr>
          <p:cNvPr id="8" name="TextBox 7"/>
          <p:cNvSpPr txBox="1"/>
          <p:nvPr/>
        </p:nvSpPr>
        <p:spPr>
          <a:xfrm>
            <a:off x="4648200" y="5124271"/>
            <a:ext cx="4343400" cy="1200329"/>
          </a:xfrm>
          <a:prstGeom prst="rect">
            <a:avLst/>
          </a:prstGeom>
          <a:noFill/>
          <a:ln w="25400">
            <a:solidFill>
              <a:srgbClr val="FF0000"/>
            </a:solidFill>
          </a:ln>
        </p:spPr>
        <p:txBody>
          <a:bodyPr wrap="square" rtlCol="0">
            <a:spAutoFit/>
          </a:bodyPr>
          <a:lstStyle/>
          <a:p>
            <a:pPr lvl="0"/>
            <a:r>
              <a:rPr lang="en-US" sz="1200" b="1" i="1" dirty="0" smtClean="0"/>
              <a:t>HPS: High </a:t>
            </a:r>
            <a:r>
              <a:rPr lang="en-US" sz="1200" b="1" i="1" dirty="0"/>
              <a:t>impact experiment</a:t>
            </a:r>
            <a:r>
              <a:rPr lang="en-US" sz="1200" b="1" i="1" dirty="0" smtClean="0"/>
              <a:t> to search for the proposed carrier of Dark Matter interacting with Light Matter.  </a:t>
            </a:r>
          </a:p>
          <a:p>
            <a:pPr lvl="0"/>
            <a:r>
              <a:rPr lang="en-US" sz="1200" b="1" i="1" dirty="0" smtClean="0"/>
              <a:t>Test Run in December 2014 successfully completed.  Commissioned beam line and the </a:t>
            </a:r>
            <a:r>
              <a:rPr lang="en-US" sz="1200" b="1" i="1" dirty="0" err="1" smtClean="0"/>
              <a:t>e.m</a:t>
            </a:r>
            <a:r>
              <a:rPr lang="en-US" sz="1200" b="1" i="1" dirty="0" smtClean="0"/>
              <a:t>. calorimeter</a:t>
            </a:r>
          </a:p>
          <a:p>
            <a:pPr lvl="0"/>
            <a:r>
              <a:rPr lang="en-US" sz="1200" b="1" i="1" dirty="0" smtClean="0"/>
              <a:t>             </a:t>
            </a:r>
          </a:p>
          <a:p>
            <a:pPr lvl="0"/>
            <a:r>
              <a:rPr lang="en-US" sz="1200" b="1" i="1" dirty="0" smtClean="0"/>
              <a:t> 	 Funded by DOE HEP and NP.</a:t>
            </a:r>
          </a:p>
        </p:txBody>
      </p:sp>
      <p:pic>
        <p:nvPicPr>
          <p:cNvPr id="9" name="Picture 8"/>
          <p:cNvPicPr>
            <a:picLocks noChangeAspect="1"/>
          </p:cNvPicPr>
          <p:nvPr/>
        </p:nvPicPr>
        <p:blipFill>
          <a:blip r:embed="rId4"/>
          <a:srcRect b="54287"/>
          <a:stretch>
            <a:fillRect/>
          </a:stretch>
        </p:blipFill>
        <p:spPr>
          <a:xfrm>
            <a:off x="4495800" y="3657600"/>
            <a:ext cx="4511040" cy="1464958"/>
          </a:xfrm>
          <a:prstGeom prst="rect">
            <a:avLst/>
          </a:prstGeom>
        </p:spPr>
      </p:pic>
      <p:sp>
        <p:nvSpPr>
          <p:cNvPr id="10" name="TextBox 9"/>
          <p:cNvSpPr txBox="1"/>
          <p:nvPr/>
        </p:nvSpPr>
        <p:spPr>
          <a:xfrm>
            <a:off x="7239000" y="1295400"/>
            <a:ext cx="1828800" cy="1200329"/>
          </a:xfrm>
          <a:prstGeom prst="rect">
            <a:avLst/>
          </a:prstGeom>
          <a:solidFill>
            <a:srgbClr val="FFFFFF"/>
          </a:solidFill>
          <a:ln>
            <a:solidFill>
              <a:schemeClr val="tx1"/>
            </a:solidFill>
          </a:ln>
        </p:spPr>
        <p:txBody>
          <a:bodyPr wrap="square" rtlCol="0">
            <a:spAutoFit/>
          </a:bodyPr>
          <a:lstStyle/>
          <a:p>
            <a:r>
              <a:rPr lang="en-US" sz="1200" dirty="0" smtClean="0"/>
              <a:t>The peak from elastic electron-platinum scattering is used to calibrate the response of  the 420 lead-</a:t>
            </a:r>
            <a:r>
              <a:rPr lang="en-US" sz="1200" dirty="0" err="1" smtClean="0"/>
              <a:t>tungstate</a:t>
            </a:r>
            <a:r>
              <a:rPr lang="en-US" sz="1200" dirty="0" smtClean="0"/>
              <a:t> crystals.</a:t>
            </a:r>
            <a:endParaRPr lang="en-US" sz="1200" dirty="0"/>
          </a:p>
        </p:txBody>
      </p:sp>
      <p:cxnSp>
        <p:nvCxnSpPr>
          <p:cNvPr id="12" name="Straight Arrow Connector 11"/>
          <p:cNvCxnSpPr>
            <a:stCxn id="10" idx="1"/>
          </p:cNvCxnSpPr>
          <p:nvPr/>
        </p:nvCxnSpPr>
        <p:spPr bwMode="auto">
          <a:xfrm rot="10800000" flipV="1">
            <a:off x="6629400" y="1895565"/>
            <a:ext cx="609600" cy="1618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7315200" y="2667000"/>
            <a:ext cx="1752600" cy="1384995"/>
          </a:xfrm>
          <a:prstGeom prst="rect">
            <a:avLst/>
          </a:prstGeom>
          <a:solidFill>
            <a:srgbClr val="FFFFFF"/>
          </a:solidFill>
          <a:ln>
            <a:solidFill>
              <a:schemeClr val="tx1"/>
            </a:solidFill>
          </a:ln>
        </p:spPr>
        <p:txBody>
          <a:bodyPr wrap="square" rtlCol="0">
            <a:spAutoFit/>
          </a:bodyPr>
          <a:lstStyle/>
          <a:p>
            <a:r>
              <a:rPr lang="en-US" sz="1200" dirty="0" smtClean="0"/>
              <a:t>Count rate in individual crystals located near the beam (below) shows the experiment can achieve its objective to run at high luminosity.</a:t>
            </a:r>
            <a:endParaRPr lang="en-US" sz="1200" dirty="0"/>
          </a:p>
        </p:txBody>
      </p:sp>
      <p:cxnSp>
        <p:nvCxnSpPr>
          <p:cNvPr id="18" name="Straight Arrow Connector 17"/>
          <p:cNvCxnSpPr>
            <a:stCxn id="17" idx="1"/>
          </p:cNvCxnSpPr>
          <p:nvPr/>
        </p:nvCxnSpPr>
        <p:spPr bwMode="auto">
          <a:xfrm rot="10800000" flipV="1">
            <a:off x="6477000" y="3359498"/>
            <a:ext cx="838200" cy="907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Connector 22"/>
          <p:cNvCxnSpPr/>
          <p:nvPr/>
        </p:nvCxnSpPr>
        <p:spPr bwMode="auto">
          <a:xfrm rot="5400000">
            <a:off x="1715294" y="3619500"/>
            <a:ext cx="5410200" cy="1588"/>
          </a:xfrm>
          <a:prstGeom prst="line">
            <a:avLst/>
          </a:prstGeom>
          <a:solidFill>
            <a:schemeClr val="accent1"/>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349167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Federal Budget FY15</a:t>
            </a:r>
            <a:endParaRPr lang="en-US" dirty="0"/>
          </a:p>
        </p:txBody>
      </p:sp>
      <p:sp>
        <p:nvSpPr>
          <p:cNvPr id="3" name="Content Placeholder 2"/>
          <p:cNvSpPr>
            <a:spLocks noGrp="1"/>
          </p:cNvSpPr>
          <p:nvPr>
            <p:ph idx="1"/>
          </p:nvPr>
        </p:nvSpPr>
        <p:spPr>
          <a:xfrm>
            <a:off x="260685" y="842211"/>
            <a:ext cx="8578515" cy="5558589"/>
          </a:xfrm>
        </p:spPr>
        <p:txBody>
          <a:bodyPr>
            <a:noAutofit/>
          </a:bodyPr>
          <a:lstStyle/>
          <a:p>
            <a:r>
              <a:rPr lang="en-US" sz="2000" dirty="0" smtClean="0"/>
              <a:t>FY15 President’s Budget Request supports ~ 20 weeks running</a:t>
            </a:r>
            <a:endParaRPr lang="en-US" sz="2000" dirty="0"/>
          </a:p>
          <a:p>
            <a:r>
              <a:rPr lang="en-US" sz="2000" dirty="0" smtClean="0"/>
              <a:t>House Markup supported increase to ~ 27 weeks running</a:t>
            </a:r>
            <a:endParaRPr lang="en-US" sz="2000" dirty="0"/>
          </a:p>
          <a:p>
            <a:r>
              <a:rPr lang="en-US" sz="2000" dirty="0" smtClean="0"/>
              <a:t>Senate Markup supported increase to ~ 30 weeks running</a:t>
            </a:r>
          </a:p>
          <a:p>
            <a:r>
              <a:rPr lang="en-US" sz="2000" dirty="0" smtClean="0"/>
              <a:t>ONP has also encouraged us in our efforts to run for commissioning and physics</a:t>
            </a:r>
          </a:p>
          <a:p>
            <a:r>
              <a:rPr lang="en-US" sz="2000" dirty="0" smtClean="0"/>
              <a:t>In turn, we were pleased by this recognition of our need, </a:t>
            </a:r>
            <a:r>
              <a:rPr lang="en-US" sz="2000" b="1" dirty="0" smtClean="0">
                <a:solidFill>
                  <a:srgbClr val="C00000"/>
                </a:solidFill>
              </a:rPr>
              <a:t>support from users was important</a:t>
            </a:r>
          </a:p>
          <a:p>
            <a:endParaRPr lang="en-US" sz="800" dirty="0"/>
          </a:p>
          <a:p>
            <a:pPr marL="0" indent="0" algn="ctr">
              <a:buNone/>
            </a:pPr>
            <a:r>
              <a:rPr lang="en-US" sz="2000" b="1" dirty="0" smtClean="0">
                <a:solidFill>
                  <a:srgbClr val="0070C0"/>
                </a:solidFill>
              </a:rPr>
              <a:t> </a:t>
            </a:r>
            <a:r>
              <a:rPr lang="en-US" sz="2000" b="1" dirty="0">
                <a:solidFill>
                  <a:srgbClr val="0070C0"/>
                </a:solidFill>
              </a:rPr>
              <a:t>S</a:t>
            </a:r>
            <a:r>
              <a:rPr lang="en-US" sz="2000" b="1" dirty="0" smtClean="0">
                <a:solidFill>
                  <a:srgbClr val="0070C0"/>
                </a:solidFill>
              </a:rPr>
              <a:t>tarted FY15 with a Continuing Resolution</a:t>
            </a:r>
          </a:p>
          <a:p>
            <a:pPr marL="0" indent="0" algn="ctr">
              <a:buNone/>
            </a:pPr>
            <a:endParaRPr lang="en-US" sz="800" b="1" dirty="0" smtClean="0">
              <a:solidFill>
                <a:srgbClr val="0070C0"/>
              </a:solidFill>
            </a:endParaRPr>
          </a:p>
          <a:p>
            <a:pPr marL="457200" lvl="1" indent="0">
              <a:buNone/>
            </a:pPr>
            <a:r>
              <a:rPr lang="en-US" sz="2000" b="1" dirty="0" smtClean="0">
                <a:solidFill>
                  <a:srgbClr val="00B050"/>
                </a:solidFill>
              </a:rPr>
              <a:t>			We are ensured Fall Running</a:t>
            </a:r>
          </a:p>
          <a:p>
            <a:pPr marL="457200" lvl="1" indent="0">
              <a:buNone/>
            </a:pPr>
            <a:endParaRPr lang="en-US" sz="800" b="1" dirty="0" smtClean="0">
              <a:solidFill>
                <a:srgbClr val="C00000"/>
              </a:solidFill>
            </a:endParaRPr>
          </a:p>
          <a:p>
            <a:pPr marL="457200" lvl="1" indent="0" algn="ctr">
              <a:buNone/>
            </a:pPr>
            <a:r>
              <a:rPr lang="en-US" sz="2000" b="1" dirty="0" smtClean="0">
                <a:solidFill>
                  <a:srgbClr val="C00000"/>
                </a:solidFill>
              </a:rPr>
              <a:t>Omnibus appropriation provided only +$1M: </a:t>
            </a:r>
          </a:p>
          <a:p>
            <a:pPr marL="457200" lvl="1" indent="0" algn="ctr">
              <a:buNone/>
            </a:pPr>
            <a:endParaRPr lang="en-US" sz="2000" b="1" dirty="0" smtClean="0">
              <a:solidFill>
                <a:srgbClr val="C00000"/>
              </a:solidFill>
            </a:endParaRPr>
          </a:p>
          <a:p>
            <a:pPr marL="457200" lvl="1" indent="0" algn="ctr">
              <a:buNone/>
            </a:pPr>
            <a:r>
              <a:rPr lang="en-US" sz="2000" b="1" dirty="0" smtClean="0">
                <a:solidFill>
                  <a:srgbClr val="C00000"/>
                </a:solidFill>
              </a:rPr>
              <a:t>Therefore we are planning on spring run from Feb 13 to May 4.</a:t>
            </a:r>
            <a:endParaRPr lang="en-US" sz="1200" b="1" dirty="0">
              <a:solidFill>
                <a:srgbClr val="C00000"/>
              </a:solidFill>
            </a:endParaRPr>
          </a:p>
          <a:p>
            <a:pPr marL="457200" lvl="1" indent="0" algn="ctr">
              <a:buNone/>
            </a:pPr>
            <a:endParaRPr lang="en-US" sz="1050" b="1" dirty="0" smtClean="0">
              <a:solidFill>
                <a:srgbClr val="C00000"/>
              </a:solidFill>
            </a:endParaRPr>
          </a:p>
          <a:p>
            <a:pPr marL="457200" lvl="1" indent="0" algn="ctr">
              <a:buNone/>
            </a:pPr>
            <a:r>
              <a:rPr lang="en-US" sz="2000" b="1" dirty="0" smtClean="0">
                <a:solidFill>
                  <a:srgbClr val="C00000"/>
                </a:solidFill>
              </a:rPr>
              <a:t>FY16 Guidance for ONP Budget Briefing suggests no more running than in FY2015</a:t>
            </a:r>
          </a:p>
          <a:p>
            <a:pPr marL="457200" lvl="1" indent="0" algn="ctr">
              <a:buNone/>
            </a:pPr>
            <a:endParaRPr lang="en-US" sz="2000" b="1" dirty="0" smtClean="0">
              <a:solidFill>
                <a:srgbClr val="C00000"/>
              </a:solidFill>
            </a:endParaRPr>
          </a:p>
          <a:p>
            <a:pPr marL="457200" lvl="1" indent="0" algn="ctr">
              <a:buNone/>
            </a:pPr>
            <a:endParaRPr lang="en-US" sz="2000" b="1" dirty="0" smtClean="0">
              <a:solidFill>
                <a:srgbClr val="C00000"/>
              </a:solidFill>
            </a:endParaRPr>
          </a:p>
        </p:txBody>
      </p:sp>
    </p:spTree>
    <p:extLst>
      <p:ext uri="{BB962C8B-B14F-4D97-AF65-F5344CB8AC3E}">
        <p14:creationId xmlns:p14="http://schemas.microsoft.com/office/powerpoint/2010/main" val="250197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angle 96"/>
          <p:cNvSpPr>
            <a:spLocks noChangeArrowheads="1"/>
          </p:cNvSpPr>
          <p:nvPr/>
        </p:nvSpPr>
        <p:spPr bwMode="auto">
          <a:xfrm>
            <a:off x="0" y="219954"/>
            <a:ext cx="9144000" cy="588927"/>
          </a:xfrm>
          <a:prstGeom prst="rect">
            <a:avLst/>
          </a:prstGeom>
          <a:noFill/>
          <a:ln w="9525">
            <a:noFill/>
            <a:miter lim="800000"/>
            <a:headEnd/>
            <a:tailEnd/>
          </a:ln>
        </p:spPr>
        <p:txBody>
          <a:bodyPr/>
          <a:lstStyle/>
          <a:p>
            <a:pPr algn="ctr" fontAlgn="base">
              <a:spcBef>
                <a:spcPct val="0"/>
              </a:spcBef>
              <a:spcAft>
                <a:spcPct val="0"/>
              </a:spcAft>
            </a:pPr>
            <a:r>
              <a:rPr lang="en-US" sz="3200" b="1" dirty="0">
                <a:solidFill>
                  <a:srgbClr val="000000"/>
                </a:solidFill>
                <a:latin typeface="Arial" pitchFamily="34" charset="0"/>
                <a:cs typeface="Arial" pitchFamily="34" charset="0"/>
              </a:rPr>
              <a:t>Jefferson Lab </a:t>
            </a:r>
            <a:r>
              <a:rPr lang="en-US" sz="3200" b="1" dirty="0" smtClean="0">
                <a:solidFill>
                  <a:srgbClr val="000000"/>
                </a:solidFill>
                <a:latin typeface="Arial" pitchFamily="34" charset="0"/>
                <a:cs typeface="Arial" pitchFamily="34" charset="0"/>
              </a:rPr>
              <a:t>Three-Year </a:t>
            </a:r>
            <a:r>
              <a:rPr lang="en-US" sz="3200" b="1" dirty="0">
                <a:solidFill>
                  <a:srgbClr val="000000"/>
                </a:solidFill>
                <a:latin typeface="Arial" pitchFamily="34" charset="0"/>
                <a:cs typeface="Arial" pitchFamily="34" charset="0"/>
              </a:rPr>
              <a:t>Schedule</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13389" y="-76200"/>
            <a:ext cx="2578335" cy="369332"/>
          </a:xfrm>
          <a:prstGeom prst="rect">
            <a:avLst/>
          </a:prstGeom>
          <a:noFill/>
        </p:spPr>
        <p:txBody>
          <a:bodyPr wrap="none" rtlCol="0">
            <a:spAutoFit/>
          </a:bodyPr>
          <a:lstStyle/>
          <a:p>
            <a:r>
              <a:rPr lang="en-US" dirty="0" smtClean="0">
                <a:solidFill>
                  <a:srgbClr val="C00000"/>
                </a:solidFill>
              </a:rPr>
              <a:t>Jan 2015 Draft/</a:t>
            </a:r>
            <a:r>
              <a:rPr lang="en-US" dirty="0" err="1" smtClean="0">
                <a:solidFill>
                  <a:srgbClr val="C00000"/>
                </a:solidFill>
              </a:rPr>
              <a:t>Strawman</a:t>
            </a:r>
            <a:endParaRPr lang="en-US" dirty="0">
              <a:solidFill>
                <a:srgbClr val="C00000"/>
              </a:solidFill>
            </a:endParaRPr>
          </a:p>
        </p:txBody>
      </p:sp>
      <p:grpSp>
        <p:nvGrpSpPr>
          <p:cNvPr id="155" name="Group 154"/>
          <p:cNvGrpSpPr/>
          <p:nvPr/>
        </p:nvGrpSpPr>
        <p:grpSpPr>
          <a:xfrm>
            <a:off x="530775" y="769152"/>
            <a:ext cx="8156025" cy="5631648"/>
            <a:chOff x="530775" y="832931"/>
            <a:chExt cx="8156025" cy="5631648"/>
          </a:xfrm>
        </p:grpSpPr>
        <p:grpSp>
          <p:nvGrpSpPr>
            <p:cNvPr id="157" name="Group 156"/>
            <p:cNvGrpSpPr/>
            <p:nvPr/>
          </p:nvGrpSpPr>
          <p:grpSpPr>
            <a:xfrm>
              <a:off x="530775" y="832931"/>
              <a:ext cx="8156025" cy="5631648"/>
              <a:chOff x="530775" y="832931"/>
              <a:chExt cx="8156025" cy="5631648"/>
            </a:xfrm>
          </p:grpSpPr>
          <p:cxnSp>
            <p:nvCxnSpPr>
              <p:cNvPr id="169" name="Straight Connector 168"/>
              <p:cNvCxnSpPr/>
              <p:nvPr/>
            </p:nvCxnSpPr>
            <p:spPr bwMode="auto">
              <a:xfrm>
                <a:off x="4722831" y="1474531"/>
                <a:ext cx="0" cy="4627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0" name="Rectangle 169"/>
              <p:cNvSpPr/>
              <p:nvPr/>
            </p:nvSpPr>
            <p:spPr>
              <a:xfrm>
                <a:off x="636485" y="2903284"/>
                <a:ext cx="1052677" cy="405069"/>
              </a:xfrm>
              <a:prstGeom prst="rect">
                <a:avLst/>
              </a:prstGeom>
            </p:spPr>
            <p:txBody>
              <a:bodyPr wrap="none">
                <a:spAutoFit/>
              </a:bodyPr>
              <a:lstStyle/>
              <a:p>
                <a:r>
                  <a:rPr lang="en-US" b="1" dirty="0">
                    <a:solidFill>
                      <a:srgbClr val="000000"/>
                    </a:solidFill>
                    <a:latin typeface="Arial" pitchFamily="34" charset="0"/>
                    <a:cs typeface="Arial" pitchFamily="34" charset="0"/>
                  </a:rPr>
                  <a:t>Hall A</a:t>
                </a:r>
              </a:p>
            </p:txBody>
          </p:sp>
          <p:sp>
            <p:nvSpPr>
              <p:cNvPr id="171" name="Rectangle 170"/>
              <p:cNvSpPr/>
              <p:nvPr/>
            </p:nvSpPr>
            <p:spPr>
              <a:xfrm>
                <a:off x="671622" y="5661203"/>
                <a:ext cx="1063572" cy="405069"/>
              </a:xfrm>
              <a:prstGeom prst="rect">
                <a:avLst/>
              </a:prstGeom>
            </p:spPr>
            <p:txBody>
              <a:bodyPr wrap="none">
                <a:spAutoFit/>
              </a:bodyPr>
              <a:lstStyle/>
              <a:p>
                <a:r>
                  <a:rPr lang="en-US" b="1" dirty="0">
                    <a:solidFill>
                      <a:srgbClr val="000000"/>
                    </a:solidFill>
                    <a:latin typeface="Arial" pitchFamily="34" charset="0"/>
                    <a:cs typeface="Arial" pitchFamily="34" charset="0"/>
                  </a:rPr>
                  <a:t>Hall D</a:t>
                </a:r>
              </a:p>
            </p:txBody>
          </p:sp>
          <p:cxnSp>
            <p:nvCxnSpPr>
              <p:cNvPr id="172" name="Straight Connector 171"/>
              <p:cNvCxnSpPr/>
              <p:nvPr/>
            </p:nvCxnSpPr>
            <p:spPr bwMode="auto">
              <a:xfrm>
                <a:off x="2962373" y="2325653"/>
                <a:ext cx="365760"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173" name="Straight Connector 172"/>
              <p:cNvCxnSpPr/>
              <p:nvPr/>
            </p:nvCxnSpPr>
            <p:spPr bwMode="auto">
              <a:xfrm>
                <a:off x="6494002" y="1474531"/>
                <a:ext cx="0" cy="46273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4" name="Straight Connector 173"/>
              <p:cNvCxnSpPr/>
              <p:nvPr/>
            </p:nvCxnSpPr>
            <p:spPr bwMode="auto">
              <a:xfrm>
                <a:off x="8263727" y="1474531"/>
                <a:ext cx="0" cy="46273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a:off x="2957382" y="1466459"/>
                <a:ext cx="0" cy="463545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6" name="Rectangle 175"/>
              <p:cNvSpPr/>
              <p:nvPr/>
            </p:nvSpPr>
            <p:spPr bwMode="auto">
              <a:xfrm>
                <a:off x="530775" y="883733"/>
                <a:ext cx="8156025" cy="521818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77" name="Rectangle 176"/>
              <p:cNvSpPr/>
              <p:nvPr/>
            </p:nvSpPr>
            <p:spPr>
              <a:xfrm>
                <a:off x="636485" y="2057341"/>
                <a:ext cx="1242459" cy="405069"/>
              </a:xfrm>
              <a:prstGeom prst="rect">
                <a:avLst/>
              </a:prstGeom>
            </p:spPr>
            <p:txBody>
              <a:bodyPr wrap="none">
                <a:spAutoFit/>
              </a:bodyPr>
              <a:lstStyle/>
              <a:p>
                <a:r>
                  <a:rPr lang="en-US" b="1" dirty="0">
                    <a:solidFill>
                      <a:srgbClr val="000000"/>
                    </a:solidFill>
                    <a:latin typeface="Arial" pitchFamily="34" charset="0"/>
                    <a:cs typeface="Arial" pitchFamily="34" charset="0"/>
                  </a:rPr>
                  <a:t>CEBAF</a:t>
                </a:r>
              </a:p>
            </p:txBody>
          </p:sp>
          <p:sp>
            <p:nvSpPr>
              <p:cNvPr id="178" name="Rectangle 177"/>
              <p:cNvSpPr/>
              <p:nvPr/>
            </p:nvSpPr>
            <p:spPr>
              <a:xfrm>
                <a:off x="671622" y="3885905"/>
                <a:ext cx="1063572" cy="405069"/>
              </a:xfrm>
              <a:prstGeom prst="rect">
                <a:avLst/>
              </a:prstGeom>
            </p:spPr>
            <p:txBody>
              <a:bodyPr wrap="none">
                <a:spAutoFit/>
              </a:bodyPr>
              <a:lstStyle/>
              <a:p>
                <a:r>
                  <a:rPr lang="en-US" b="1" dirty="0">
                    <a:solidFill>
                      <a:srgbClr val="000000"/>
                    </a:solidFill>
                    <a:latin typeface="Arial" pitchFamily="34" charset="0"/>
                    <a:cs typeface="Arial" pitchFamily="34" charset="0"/>
                  </a:rPr>
                  <a:t>Hall B</a:t>
                </a:r>
              </a:p>
            </p:txBody>
          </p:sp>
          <p:sp>
            <p:nvSpPr>
              <p:cNvPr id="179" name="Rectangle 178"/>
              <p:cNvSpPr/>
              <p:nvPr/>
            </p:nvSpPr>
            <p:spPr>
              <a:xfrm>
                <a:off x="671622" y="4741897"/>
                <a:ext cx="1063572" cy="405069"/>
              </a:xfrm>
              <a:prstGeom prst="rect">
                <a:avLst/>
              </a:prstGeom>
            </p:spPr>
            <p:txBody>
              <a:bodyPr wrap="none">
                <a:spAutoFit/>
              </a:bodyPr>
              <a:lstStyle/>
              <a:p>
                <a:r>
                  <a:rPr lang="en-US" b="1" dirty="0">
                    <a:solidFill>
                      <a:srgbClr val="000000"/>
                    </a:solidFill>
                    <a:latin typeface="Arial" pitchFamily="34" charset="0"/>
                    <a:cs typeface="Arial" pitchFamily="34" charset="0"/>
                  </a:rPr>
                  <a:t>Hall C</a:t>
                </a:r>
              </a:p>
            </p:txBody>
          </p:sp>
          <p:sp>
            <p:nvSpPr>
              <p:cNvPr id="181" name="Rectangle 180"/>
              <p:cNvSpPr/>
              <p:nvPr/>
            </p:nvSpPr>
            <p:spPr>
              <a:xfrm>
                <a:off x="2191055" y="2011088"/>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182" name="Rectangle 181"/>
              <p:cNvSpPr/>
              <p:nvPr/>
            </p:nvSpPr>
            <p:spPr>
              <a:xfrm>
                <a:off x="2181270" y="2175005"/>
                <a:ext cx="701730" cy="286924"/>
              </a:xfrm>
              <a:prstGeom prst="rect">
                <a:avLst/>
              </a:prstGeom>
            </p:spPr>
            <p:txBody>
              <a:bodyPr wrap="none">
                <a:spAutoFit/>
              </a:bodyPr>
              <a:lstStyle/>
              <a:p>
                <a:r>
                  <a:rPr lang="en-US" sz="1100" dirty="0">
                    <a:solidFill>
                      <a:srgbClr val="000000"/>
                    </a:solidFill>
                    <a:latin typeface="Arial" pitchFamily="34" charset="0"/>
                    <a:cs typeface="Arial" pitchFamily="34" charset="0"/>
                  </a:rPr>
                  <a:t>Beam</a:t>
                </a:r>
              </a:p>
            </p:txBody>
          </p:sp>
          <p:sp>
            <p:nvSpPr>
              <p:cNvPr id="183" name="Rectangle 182"/>
              <p:cNvSpPr/>
              <p:nvPr/>
            </p:nvSpPr>
            <p:spPr>
              <a:xfrm>
                <a:off x="2174413" y="2872146"/>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184" name="Rectangle 183"/>
              <p:cNvSpPr/>
              <p:nvPr/>
            </p:nvSpPr>
            <p:spPr>
              <a:xfrm>
                <a:off x="2164628" y="3036065"/>
                <a:ext cx="701730" cy="286924"/>
              </a:xfrm>
              <a:prstGeom prst="rect">
                <a:avLst/>
              </a:prstGeom>
            </p:spPr>
            <p:txBody>
              <a:bodyPr wrap="none">
                <a:spAutoFit/>
              </a:bodyPr>
              <a:lstStyle/>
              <a:p>
                <a:r>
                  <a:rPr lang="en-US" sz="1100" dirty="0">
                    <a:solidFill>
                      <a:srgbClr val="000000"/>
                    </a:solidFill>
                    <a:latin typeface="Arial" pitchFamily="34" charset="0"/>
                    <a:cs typeface="Arial" pitchFamily="34" charset="0"/>
                  </a:rPr>
                  <a:t>Beam</a:t>
                </a:r>
              </a:p>
            </p:txBody>
          </p:sp>
          <p:sp>
            <p:nvSpPr>
              <p:cNvPr id="186" name="Rectangle 185"/>
              <p:cNvSpPr/>
              <p:nvPr/>
            </p:nvSpPr>
            <p:spPr>
              <a:xfrm>
                <a:off x="2177345" y="3870120"/>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187" name="Rectangle 186"/>
              <p:cNvSpPr/>
              <p:nvPr/>
            </p:nvSpPr>
            <p:spPr>
              <a:xfrm>
                <a:off x="2167560" y="4208876"/>
                <a:ext cx="701730" cy="286924"/>
              </a:xfrm>
              <a:prstGeom prst="rect">
                <a:avLst/>
              </a:prstGeom>
            </p:spPr>
            <p:txBody>
              <a:bodyPr wrap="none">
                <a:spAutoFit/>
              </a:bodyPr>
              <a:lstStyle/>
              <a:p>
                <a:r>
                  <a:rPr lang="en-US" sz="1100" dirty="0">
                    <a:solidFill>
                      <a:srgbClr val="000000"/>
                    </a:solidFill>
                    <a:latin typeface="Arial" pitchFamily="34" charset="0"/>
                    <a:cs typeface="Arial" pitchFamily="34" charset="0"/>
                  </a:rPr>
                  <a:t>Beam</a:t>
                </a:r>
              </a:p>
            </p:txBody>
          </p:sp>
          <p:sp>
            <p:nvSpPr>
              <p:cNvPr id="188" name="Rectangle 187"/>
              <p:cNvSpPr/>
              <p:nvPr/>
            </p:nvSpPr>
            <p:spPr>
              <a:xfrm>
                <a:off x="2177345" y="4748906"/>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189" name="Rectangle 188"/>
              <p:cNvSpPr/>
              <p:nvPr/>
            </p:nvSpPr>
            <p:spPr>
              <a:xfrm>
                <a:off x="2167560" y="5047076"/>
                <a:ext cx="701730" cy="286924"/>
              </a:xfrm>
              <a:prstGeom prst="rect">
                <a:avLst/>
              </a:prstGeom>
            </p:spPr>
            <p:txBody>
              <a:bodyPr wrap="none">
                <a:spAutoFit/>
              </a:bodyPr>
              <a:lstStyle/>
              <a:p>
                <a:r>
                  <a:rPr lang="en-US" sz="1100" dirty="0">
                    <a:solidFill>
                      <a:srgbClr val="000000"/>
                    </a:solidFill>
                    <a:latin typeface="Arial" pitchFamily="34" charset="0"/>
                    <a:cs typeface="Arial" pitchFamily="34" charset="0"/>
                  </a:rPr>
                  <a:t>Beam</a:t>
                </a:r>
              </a:p>
            </p:txBody>
          </p:sp>
          <p:sp>
            <p:nvSpPr>
              <p:cNvPr id="190" name="Rectangle 189"/>
              <p:cNvSpPr/>
              <p:nvPr/>
            </p:nvSpPr>
            <p:spPr>
              <a:xfrm>
                <a:off x="2177345" y="5651074"/>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191" name="Rectangle 190"/>
              <p:cNvSpPr/>
              <p:nvPr/>
            </p:nvSpPr>
            <p:spPr>
              <a:xfrm>
                <a:off x="2167560" y="5814991"/>
                <a:ext cx="701730" cy="286924"/>
              </a:xfrm>
              <a:prstGeom prst="rect">
                <a:avLst/>
              </a:prstGeom>
            </p:spPr>
            <p:txBody>
              <a:bodyPr wrap="none">
                <a:spAutoFit/>
              </a:bodyPr>
              <a:lstStyle/>
              <a:p>
                <a:r>
                  <a:rPr lang="en-US" sz="1100" dirty="0">
                    <a:solidFill>
                      <a:srgbClr val="000000"/>
                    </a:solidFill>
                    <a:latin typeface="Arial" pitchFamily="34" charset="0"/>
                    <a:cs typeface="Arial" pitchFamily="34" charset="0"/>
                  </a:rPr>
                  <a:t>Beam</a:t>
                </a:r>
              </a:p>
            </p:txBody>
          </p:sp>
          <p:cxnSp>
            <p:nvCxnSpPr>
              <p:cNvPr id="192" name="Straight Connector 191"/>
              <p:cNvCxnSpPr/>
              <p:nvPr/>
            </p:nvCxnSpPr>
            <p:spPr bwMode="auto">
              <a:xfrm>
                <a:off x="2085961" y="1757714"/>
                <a:ext cx="0" cy="43442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96" name="Group 195"/>
              <p:cNvGrpSpPr/>
              <p:nvPr/>
            </p:nvGrpSpPr>
            <p:grpSpPr>
              <a:xfrm>
                <a:off x="530775" y="1041967"/>
                <a:ext cx="8156025" cy="5087349"/>
                <a:chOff x="-238028" y="1230277"/>
                <a:chExt cx="6431523" cy="4638512"/>
              </a:xfrm>
            </p:grpSpPr>
            <p:sp>
              <p:nvSpPr>
                <p:cNvPr id="252" name="Rectangle 251"/>
                <p:cNvSpPr/>
                <p:nvPr/>
              </p:nvSpPr>
              <p:spPr>
                <a:xfrm>
                  <a:off x="572897" y="1604390"/>
                  <a:ext cx="1092961" cy="336747"/>
                </a:xfrm>
                <a:prstGeom prst="rect">
                  <a:avLst/>
                </a:prstGeom>
              </p:spPr>
              <p:txBody>
                <a:bodyPr wrap="none">
                  <a:spAutoFit/>
                </a:bodyPr>
                <a:lstStyle/>
                <a:p>
                  <a:r>
                    <a:rPr lang="en-US" b="1" dirty="0">
                      <a:solidFill>
                        <a:srgbClr val="000000"/>
                      </a:solidFill>
                      <a:latin typeface="Arial" pitchFamily="34" charset="0"/>
                      <a:cs typeface="Arial" pitchFamily="34" charset="0"/>
                    </a:rPr>
                    <a:t>Fiscal Year</a:t>
                  </a:r>
                </a:p>
              </p:txBody>
            </p:sp>
            <p:cxnSp>
              <p:nvCxnSpPr>
                <p:cNvPr id="253" name="Straight Connector 252"/>
                <p:cNvCxnSpPr/>
                <p:nvPr/>
              </p:nvCxnSpPr>
              <p:spPr bwMode="auto">
                <a:xfrm>
                  <a:off x="-238028" y="1868129"/>
                  <a:ext cx="64272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4" name="Rectangle 253"/>
                <p:cNvSpPr/>
                <p:nvPr/>
              </p:nvSpPr>
              <p:spPr>
                <a:xfrm>
                  <a:off x="2088038" y="1604390"/>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2015</a:t>
                  </a:r>
                  <a:endParaRPr lang="en-US" b="1" dirty="0">
                    <a:solidFill>
                      <a:srgbClr val="000000"/>
                    </a:solidFill>
                    <a:latin typeface="Arial" pitchFamily="34" charset="0"/>
                    <a:cs typeface="Arial" pitchFamily="34" charset="0"/>
                  </a:endParaRPr>
                </a:p>
              </p:txBody>
            </p:sp>
            <p:sp>
              <p:nvSpPr>
                <p:cNvPr id="255" name="Rectangle 254"/>
                <p:cNvSpPr/>
                <p:nvPr/>
              </p:nvSpPr>
              <p:spPr>
                <a:xfrm>
                  <a:off x="3487370" y="1604390"/>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2016</a:t>
                  </a:r>
                  <a:endParaRPr lang="en-US" b="1" dirty="0">
                    <a:solidFill>
                      <a:srgbClr val="000000"/>
                    </a:solidFill>
                    <a:latin typeface="Arial" pitchFamily="34" charset="0"/>
                    <a:cs typeface="Arial" pitchFamily="34" charset="0"/>
                  </a:endParaRPr>
                </a:p>
              </p:txBody>
            </p:sp>
            <p:sp>
              <p:nvSpPr>
                <p:cNvPr id="256" name="Rectangle 255"/>
                <p:cNvSpPr/>
                <p:nvPr/>
              </p:nvSpPr>
              <p:spPr>
                <a:xfrm>
                  <a:off x="4892914" y="1604390"/>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2017</a:t>
                  </a:r>
                  <a:endParaRPr lang="en-US" b="1" dirty="0">
                    <a:solidFill>
                      <a:srgbClr val="000000"/>
                    </a:solidFill>
                    <a:latin typeface="Arial" pitchFamily="34" charset="0"/>
                    <a:cs typeface="Arial" pitchFamily="34" charset="0"/>
                  </a:endParaRPr>
                </a:p>
              </p:txBody>
            </p:sp>
            <p:grpSp>
              <p:nvGrpSpPr>
                <p:cNvPr id="257" name="Group 256"/>
                <p:cNvGrpSpPr/>
                <p:nvPr/>
              </p:nvGrpSpPr>
              <p:grpSpPr>
                <a:xfrm>
                  <a:off x="2018072" y="1680011"/>
                  <a:ext cx="698090" cy="4163791"/>
                  <a:chOff x="3982065" y="954258"/>
                  <a:chExt cx="698090" cy="4163791"/>
                </a:xfrm>
              </p:grpSpPr>
              <p:cxnSp>
                <p:nvCxnSpPr>
                  <p:cNvPr id="291" name="Straight Connector 290"/>
                  <p:cNvCxnSpPr/>
                  <p:nvPr/>
                </p:nvCxnSpPr>
                <p:spPr bwMode="auto">
                  <a:xfrm>
                    <a:off x="3982065" y="954258"/>
                    <a:ext cx="0" cy="416379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93" name="Straight Connector 292"/>
                  <p:cNvCxnSpPr/>
                  <p:nvPr/>
                </p:nvCxnSpPr>
                <p:spPr bwMode="auto">
                  <a:xfrm>
                    <a:off x="4331110" y="954258"/>
                    <a:ext cx="0" cy="4163791"/>
                  </a:xfrm>
                  <a:prstGeom prst="line">
                    <a:avLst/>
                  </a:prstGeom>
                  <a:ln>
                    <a:solidFill>
                      <a:schemeClr val="bg1">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4" name="Straight Connector 293"/>
                  <p:cNvCxnSpPr/>
                  <p:nvPr/>
                </p:nvCxnSpPr>
                <p:spPr bwMode="auto">
                  <a:xfrm>
                    <a:off x="4680155" y="954258"/>
                    <a:ext cx="0" cy="416379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58" name="Group 257"/>
                <p:cNvGrpSpPr/>
                <p:nvPr/>
              </p:nvGrpSpPr>
              <p:grpSpPr>
                <a:xfrm>
                  <a:off x="3416709" y="1680011"/>
                  <a:ext cx="698090" cy="4188778"/>
                  <a:chOff x="3982065" y="954258"/>
                  <a:chExt cx="698090" cy="4188778"/>
                </a:xfrm>
              </p:grpSpPr>
              <p:cxnSp>
                <p:nvCxnSpPr>
                  <p:cNvPr id="286" name="Straight Connector 285"/>
                  <p:cNvCxnSpPr/>
                  <p:nvPr/>
                </p:nvCxnSpPr>
                <p:spPr bwMode="auto">
                  <a:xfrm>
                    <a:off x="3982065" y="954258"/>
                    <a:ext cx="0" cy="4188778"/>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7" name="Straight Connector 286"/>
                  <p:cNvCxnSpPr/>
                  <p:nvPr/>
                </p:nvCxnSpPr>
                <p:spPr bwMode="auto">
                  <a:xfrm>
                    <a:off x="4331110" y="954258"/>
                    <a:ext cx="0" cy="416379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9" name="Straight Connector 288"/>
                  <p:cNvCxnSpPr/>
                  <p:nvPr/>
                </p:nvCxnSpPr>
                <p:spPr bwMode="auto">
                  <a:xfrm>
                    <a:off x="4680155" y="954258"/>
                    <a:ext cx="0" cy="416379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59" name="Group 258"/>
                <p:cNvGrpSpPr/>
                <p:nvPr/>
              </p:nvGrpSpPr>
              <p:grpSpPr>
                <a:xfrm>
                  <a:off x="4815348" y="1680011"/>
                  <a:ext cx="698090" cy="4163794"/>
                  <a:chOff x="3982065" y="954258"/>
                  <a:chExt cx="698090" cy="4163794"/>
                </a:xfrm>
              </p:grpSpPr>
              <p:cxnSp>
                <p:nvCxnSpPr>
                  <p:cNvPr id="283" name="Straight Connector 282"/>
                  <p:cNvCxnSpPr/>
                  <p:nvPr/>
                </p:nvCxnSpPr>
                <p:spPr bwMode="auto">
                  <a:xfrm>
                    <a:off x="3982065" y="954258"/>
                    <a:ext cx="0" cy="416379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4" name="Straight Connector 283"/>
                  <p:cNvCxnSpPr/>
                  <p:nvPr/>
                </p:nvCxnSpPr>
                <p:spPr bwMode="auto">
                  <a:xfrm>
                    <a:off x="4331110" y="954258"/>
                    <a:ext cx="0" cy="416379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5" name="Straight Connector 284"/>
                  <p:cNvCxnSpPr/>
                  <p:nvPr/>
                </p:nvCxnSpPr>
                <p:spPr bwMode="auto">
                  <a:xfrm>
                    <a:off x="4680155" y="954258"/>
                    <a:ext cx="0" cy="416379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260" name="Straight Connector 259"/>
                <p:cNvCxnSpPr/>
                <p:nvPr/>
              </p:nvCxnSpPr>
              <p:spPr bwMode="auto">
                <a:xfrm>
                  <a:off x="-238028" y="1617318"/>
                  <a:ext cx="64272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1" name="Group 260"/>
                <p:cNvGrpSpPr/>
                <p:nvPr/>
              </p:nvGrpSpPr>
              <p:grpSpPr>
                <a:xfrm>
                  <a:off x="2359762" y="1389040"/>
                  <a:ext cx="711444" cy="190484"/>
                  <a:chOff x="3982065" y="1057201"/>
                  <a:chExt cx="711444" cy="190484"/>
                </a:xfrm>
              </p:grpSpPr>
              <p:cxnSp>
                <p:nvCxnSpPr>
                  <p:cNvPr id="280" name="Straight Connector 279"/>
                  <p:cNvCxnSpPr/>
                  <p:nvPr/>
                </p:nvCxnSpPr>
                <p:spPr bwMode="auto">
                  <a:xfrm>
                    <a:off x="3982065"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1" name="Straight Connector 280"/>
                  <p:cNvCxnSpPr/>
                  <p:nvPr/>
                </p:nvCxnSpPr>
                <p:spPr bwMode="auto">
                  <a:xfrm>
                    <a:off x="4331110"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82" name="Straight Connector 281"/>
                  <p:cNvCxnSpPr/>
                  <p:nvPr/>
                </p:nvCxnSpPr>
                <p:spPr bwMode="auto">
                  <a:xfrm>
                    <a:off x="4693509"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62" name="Group 261"/>
                <p:cNvGrpSpPr/>
                <p:nvPr/>
              </p:nvGrpSpPr>
              <p:grpSpPr>
                <a:xfrm>
                  <a:off x="3759573" y="1398276"/>
                  <a:ext cx="704767" cy="190484"/>
                  <a:chOff x="3982065" y="1057201"/>
                  <a:chExt cx="704767" cy="190484"/>
                </a:xfrm>
              </p:grpSpPr>
              <p:cxnSp>
                <p:nvCxnSpPr>
                  <p:cNvPr id="277" name="Straight Connector 276"/>
                  <p:cNvCxnSpPr/>
                  <p:nvPr/>
                </p:nvCxnSpPr>
                <p:spPr bwMode="auto">
                  <a:xfrm>
                    <a:off x="3982065"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78" name="Straight Connector 277"/>
                  <p:cNvCxnSpPr/>
                  <p:nvPr/>
                </p:nvCxnSpPr>
                <p:spPr bwMode="auto">
                  <a:xfrm>
                    <a:off x="4331110"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79" name="Straight Connector 278"/>
                  <p:cNvCxnSpPr/>
                  <p:nvPr/>
                </p:nvCxnSpPr>
                <p:spPr bwMode="auto">
                  <a:xfrm>
                    <a:off x="4686832"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63" name="Group 262"/>
                <p:cNvGrpSpPr/>
                <p:nvPr/>
              </p:nvGrpSpPr>
              <p:grpSpPr>
                <a:xfrm>
                  <a:off x="5171993" y="1398276"/>
                  <a:ext cx="687883" cy="190484"/>
                  <a:chOff x="4005626" y="1057201"/>
                  <a:chExt cx="687883" cy="190484"/>
                </a:xfrm>
              </p:grpSpPr>
              <p:cxnSp>
                <p:nvCxnSpPr>
                  <p:cNvPr id="274" name="Straight Connector 273"/>
                  <p:cNvCxnSpPr/>
                  <p:nvPr/>
                </p:nvCxnSpPr>
                <p:spPr bwMode="auto">
                  <a:xfrm>
                    <a:off x="4005626"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75" name="Straight Connector 274"/>
                  <p:cNvCxnSpPr/>
                  <p:nvPr/>
                </p:nvCxnSpPr>
                <p:spPr bwMode="auto">
                  <a:xfrm>
                    <a:off x="4346126"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76" name="Straight Connector 275"/>
                  <p:cNvCxnSpPr/>
                  <p:nvPr/>
                </p:nvCxnSpPr>
                <p:spPr bwMode="auto">
                  <a:xfrm>
                    <a:off x="4693509" y="1057201"/>
                    <a:ext cx="0" cy="1904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264" name="Group 263"/>
                <p:cNvGrpSpPr/>
                <p:nvPr/>
              </p:nvGrpSpPr>
              <p:grpSpPr>
                <a:xfrm>
                  <a:off x="545191" y="1230277"/>
                  <a:ext cx="5648304" cy="428872"/>
                  <a:chOff x="393216" y="5981716"/>
                  <a:chExt cx="5648304" cy="428872"/>
                </a:xfrm>
              </p:grpSpPr>
              <p:sp>
                <p:nvSpPr>
                  <p:cNvPr id="266" name="Rectangle 265"/>
                  <p:cNvSpPr/>
                  <p:nvPr/>
                </p:nvSpPr>
                <p:spPr>
                  <a:xfrm>
                    <a:off x="393216" y="6073841"/>
                    <a:ext cx="1355887" cy="336747"/>
                  </a:xfrm>
                  <a:prstGeom prst="rect">
                    <a:avLst/>
                  </a:prstGeom>
                </p:spPr>
                <p:txBody>
                  <a:bodyPr wrap="none">
                    <a:spAutoFit/>
                  </a:bodyPr>
                  <a:lstStyle/>
                  <a:p>
                    <a:r>
                      <a:rPr lang="en-US" b="1" dirty="0">
                        <a:solidFill>
                          <a:srgbClr val="000000"/>
                        </a:solidFill>
                        <a:latin typeface="Arial" pitchFamily="34" charset="0"/>
                        <a:cs typeface="Arial" pitchFamily="34" charset="0"/>
                      </a:rPr>
                      <a:t>Calendar Year</a:t>
                    </a:r>
                  </a:p>
                </p:txBody>
              </p:sp>
              <p:sp>
                <p:nvSpPr>
                  <p:cNvPr id="267" name="Rectangle 266"/>
                  <p:cNvSpPr/>
                  <p:nvPr/>
                </p:nvSpPr>
                <p:spPr>
                  <a:xfrm>
                    <a:off x="2198398" y="6073841"/>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2015</a:t>
                    </a:r>
                    <a:endParaRPr lang="en-US" b="1" dirty="0">
                      <a:solidFill>
                        <a:srgbClr val="000000"/>
                      </a:solidFill>
                      <a:latin typeface="Arial" pitchFamily="34" charset="0"/>
                      <a:cs typeface="Arial" pitchFamily="34" charset="0"/>
                    </a:endParaRPr>
                  </a:p>
                </p:txBody>
              </p:sp>
              <p:sp>
                <p:nvSpPr>
                  <p:cNvPr id="268" name="Rectangle 267"/>
                  <p:cNvSpPr/>
                  <p:nvPr/>
                </p:nvSpPr>
                <p:spPr>
                  <a:xfrm>
                    <a:off x="3581825" y="6073841"/>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2016</a:t>
                    </a:r>
                    <a:endParaRPr lang="en-US" b="1" dirty="0">
                      <a:solidFill>
                        <a:srgbClr val="000000"/>
                      </a:solidFill>
                      <a:latin typeface="Arial" pitchFamily="34" charset="0"/>
                      <a:cs typeface="Arial" pitchFamily="34" charset="0"/>
                    </a:endParaRPr>
                  </a:p>
                </p:txBody>
              </p:sp>
              <p:sp>
                <p:nvSpPr>
                  <p:cNvPr id="269" name="Rectangle 268"/>
                  <p:cNvSpPr/>
                  <p:nvPr/>
                </p:nvSpPr>
                <p:spPr>
                  <a:xfrm>
                    <a:off x="5017798" y="6073841"/>
                    <a:ext cx="550121" cy="336747"/>
                  </a:xfrm>
                  <a:prstGeom prst="rect">
                    <a:avLst/>
                  </a:prstGeom>
                </p:spPr>
                <p:txBody>
                  <a:bodyPr wrap="none">
                    <a:spAutoFit/>
                  </a:bodyPr>
                  <a:lstStyle/>
                  <a:p>
                    <a:r>
                      <a:rPr lang="en-US" b="1" dirty="0" smtClean="0">
                        <a:solidFill>
                          <a:srgbClr val="000000"/>
                        </a:solidFill>
                        <a:latin typeface="Arial" pitchFamily="34" charset="0"/>
                        <a:cs typeface="Arial" pitchFamily="34" charset="0"/>
                      </a:rPr>
                      <a:t>2017</a:t>
                    </a:r>
                    <a:endParaRPr lang="en-US" b="1" dirty="0">
                      <a:solidFill>
                        <a:srgbClr val="000000"/>
                      </a:solidFill>
                      <a:latin typeface="Arial" pitchFamily="34" charset="0"/>
                      <a:cs typeface="Arial" pitchFamily="34" charset="0"/>
                    </a:endParaRPr>
                  </a:p>
                </p:txBody>
              </p:sp>
              <p:cxnSp>
                <p:nvCxnSpPr>
                  <p:cNvPr id="270" name="Straight Connector 269"/>
                  <p:cNvCxnSpPr/>
                  <p:nvPr/>
                </p:nvCxnSpPr>
                <p:spPr bwMode="auto">
                  <a:xfrm>
                    <a:off x="1858944" y="6153632"/>
                    <a:ext cx="0" cy="1904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3256504" y="6151556"/>
                    <a:ext cx="0" cy="1904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71693" y="6151556"/>
                    <a:ext cx="0" cy="1904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6041520" y="5981716"/>
                    <a:ext cx="0" cy="19048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65" name="Straight Connector 264"/>
                <p:cNvCxnSpPr/>
                <p:nvPr/>
              </p:nvCxnSpPr>
              <p:spPr bwMode="auto">
                <a:xfrm>
                  <a:off x="-238028" y="1370286"/>
                  <a:ext cx="64272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7" name="Straight Connector 196"/>
              <p:cNvCxnSpPr/>
              <p:nvPr/>
            </p:nvCxnSpPr>
            <p:spPr bwMode="auto">
              <a:xfrm>
                <a:off x="3581772" y="2325654"/>
                <a:ext cx="502553" cy="0"/>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198" name="Straight Connector 197"/>
              <p:cNvCxnSpPr/>
              <p:nvPr/>
            </p:nvCxnSpPr>
            <p:spPr bwMode="auto">
              <a:xfrm flipV="1">
                <a:off x="4886036" y="2325655"/>
                <a:ext cx="258620"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199" name="Rectangle 198"/>
              <p:cNvSpPr/>
              <p:nvPr/>
            </p:nvSpPr>
            <p:spPr>
              <a:xfrm>
                <a:off x="1945223" y="3844927"/>
                <a:ext cx="4284705" cy="276999"/>
              </a:xfrm>
              <a:prstGeom prst="rect">
                <a:avLst/>
              </a:prstGeom>
            </p:spPr>
            <p:txBody>
              <a:bodyPr wrap="square">
                <a:spAutoFit/>
              </a:bodyPr>
              <a:lstStyle/>
              <a:p>
                <a:pPr algn="ctr"/>
                <a:r>
                  <a:rPr lang="en-US" sz="1200" i="1" dirty="0">
                    <a:solidFill>
                      <a:srgbClr val="000000"/>
                    </a:solidFill>
                    <a:latin typeface="Arial" pitchFamily="34" charset="0"/>
                    <a:cs typeface="Arial" pitchFamily="34" charset="0"/>
                  </a:rPr>
                  <a:t>CLAS12 Construction/Installation</a:t>
                </a:r>
              </a:p>
            </p:txBody>
          </p:sp>
          <p:cxnSp>
            <p:nvCxnSpPr>
              <p:cNvPr id="200" name="Straight Connector 199"/>
              <p:cNvCxnSpPr/>
              <p:nvPr/>
            </p:nvCxnSpPr>
            <p:spPr bwMode="auto">
              <a:xfrm>
                <a:off x="2968186" y="5912472"/>
                <a:ext cx="365760"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201" name="Straight Connector 200"/>
              <p:cNvCxnSpPr/>
              <p:nvPr/>
            </p:nvCxnSpPr>
            <p:spPr bwMode="auto">
              <a:xfrm>
                <a:off x="3585219" y="5912472"/>
                <a:ext cx="502920"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sp>
            <p:nvSpPr>
              <p:cNvPr id="203" name="Rectangle 202"/>
              <p:cNvSpPr/>
              <p:nvPr/>
            </p:nvSpPr>
            <p:spPr>
              <a:xfrm>
                <a:off x="4931428" y="2031455"/>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04" name="Rectangle 203"/>
              <p:cNvSpPr/>
              <p:nvPr/>
            </p:nvSpPr>
            <p:spPr>
              <a:xfrm>
                <a:off x="4960171" y="2877979"/>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05" name="Rectangle 204"/>
              <p:cNvSpPr/>
              <p:nvPr/>
            </p:nvSpPr>
            <p:spPr>
              <a:xfrm>
                <a:off x="2783423" y="4724401"/>
                <a:ext cx="2506072" cy="276999"/>
              </a:xfrm>
              <a:prstGeom prst="rect">
                <a:avLst/>
              </a:prstGeom>
            </p:spPr>
            <p:txBody>
              <a:bodyPr wrap="square">
                <a:spAutoFit/>
              </a:bodyPr>
              <a:lstStyle/>
              <a:p>
                <a:pPr algn="ctr"/>
                <a:r>
                  <a:rPr lang="en-US" sz="1200" i="1" dirty="0">
                    <a:solidFill>
                      <a:srgbClr val="000000"/>
                    </a:solidFill>
                    <a:latin typeface="Arial" pitchFamily="34" charset="0"/>
                    <a:cs typeface="Arial" pitchFamily="34" charset="0"/>
                  </a:rPr>
                  <a:t>SHMS Construction/Installation</a:t>
                </a:r>
              </a:p>
            </p:txBody>
          </p:sp>
          <p:sp>
            <p:nvSpPr>
              <p:cNvPr id="207" name="Rectangle 206"/>
              <p:cNvSpPr/>
              <p:nvPr/>
            </p:nvSpPr>
            <p:spPr>
              <a:xfrm>
                <a:off x="3564466" y="5616774"/>
                <a:ext cx="598241" cy="246221"/>
              </a:xfrm>
              <a:prstGeom prst="rect">
                <a:avLst/>
              </a:prstGeom>
            </p:spPr>
            <p:txBody>
              <a:bodyPr wrap="none">
                <a:spAutoFit/>
              </a:bodyPr>
              <a:lstStyle/>
              <a:p>
                <a:r>
                  <a:rPr lang="en-US" sz="1000" dirty="0">
                    <a:solidFill>
                      <a:srgbClr val="000000"/>
                    </a:solidFill>
                    <a:latin typeface="Arial" pitchFamily="34" charset="0"/>
                    <a:cs typeface="Arial" pitchFamily="34" charset="0"/>
                  </a:rPr>
                  <a:t>Comm.</a:t>
                </a:r>
              </a:p>
            </p:txBody>
          </p:sp>
          <p:sp>
            <p:nvSpPr>
              <p:cNvPr id="208" name="Rectangle 207"/>
              <p:cNvSpPr/>
              <p:nvPr/>
            </p:nvSpPr>
            <p:spPr>
              <a:xfrm>
                <a:off x="4937108" y="5621321"/>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09" name="Rectangle 208"/>
              <p:cNvSpPr/>
              <p:nvPr/>
            </p:nvSpPr>
            <p:spPr>
              <a:xfrm>
                <a:off x="3504685" y="2031455"/>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10" name="Rectangle 209"/>
              <p:cNvSpPr/>
              <p:nvPr/>
            </p:nvSpPr>
            <p:spPr>
              <a:xfrm>
                <a:off x="3536627" y="2877979"/>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11" name="Rectangle 210"/>
              <p:cNvSpPr/>
              <p:nvPr/>
            </p:nvSpPr>
            <p:spPr>
              <a:xfrm>
                <a:off x="2870015" y="2031455"/>
                <a:ext cx="598241" cy="246221"/>
              </a:xfrm>
              <a:prstGeom prst="rect">
                <a:avLst/>
              </a:prstGeom>
            </p:spPr>
            <p:txBody>
              <a:bodyPr wrap="none">
                <a:spAutoFit/>
              </a:bodyPr>
              <a:lstStyle/>
              <a:p>
                <a:r>
                  <a:rPr lang="en-US" sz="1000" dirty="0">
                    <a:solidFill>
                      <a:srgbClr val="000000"/>
                    </a:solidFill>
                    <a:latin typeface="Arial" pitchFamily="34" charset="0"/>
                    <a:cs typeface="Arial" pitchFamily="34" charset="0"/>
                  </a:rPr>
                  <a:t>Comm.</a:t>
                </a:r>
              </a:p>
            </p:txBody>
          </p:sp>
          <p:sp>
            <p:nvSpPr>
              <p:cNvPr id="213" name="Rectangle 212"/>
              <p:cNvSpPr/>
              <p:nvPr/>
            </p:nvSpPr>
            <p:spPr>
              <a:xfrm>
                <a:off x="2877128" y="2877979"/>
                <a:ext cx="598241" cy="246221"/>
              </a:xfrm>
              <a:prstGeom prst="rect">
                <a:avLst/>
              </a:prstGeom>
            </p:spPr>
            <p:txBody>
              <a:bodyPr wrap="none">
                <a:spAutoFit/>
              </a:bodyPr>
              <a:lstStyle/>
              <a:p>
                <a:r>
                  <a:rPr lang="en-US" sz="1000" dirty="0">
                    <a:solidFill>
                      <a:srgbClr val="000000"/>
                    </a:solidFill>
                    <a:latin typeface="Arial" pitchFamily="34" charset="0"/>
                    <a:cs typeface="Arial" pitchFamily="34" charset="0"/>
                  </a:rPr>
                  <a:t>Comm.</a:t>
                </a:r>
              </a:p>
            </p:txBody>
          </p:sp>
          <p:sp>
            <p:nvSpPr>
              <p:cNvPr id="214" name="Rectangle 213"/>
              <p:cNvSpPr/>
              <p:nvPr/>
            </p:nvSpPr>
            <p:spPr>
              <a:xfrm>
                <a:off x="2875004" y="5616774"/>
                <a:ext cx="494414" cy="246221"/>
              </a:xfrm>
              <a:prstGeom prst="rect">
                <a:avLst/>
              </a:prstGeom>
            </p:spPr>
            <p:txBody>
              <a:bodyPr wrap="none">
                <a:spAutoFit/>
              </a:bodyPr>
              <a:lstStyle/>
              <a:p>
                <a:r>
                  <a:rPr lang="en-US" sz="1000" dirty="0">
                    <a:solidFill>
                      <a:srgbClr val="000000"/>
                    </a:solidFill>
                    <a:latin typeface="Arial" pitchFamily="34" charset="0"/>
                    <a:cs typeface="Arial" pitchFamily="34" charset="0"/>
                  </a:rPr>
                  <a:t>Comm.</a:t>
                </a:r>
              </a:p>
            </p:txBody>
          </p:sp>
          <p:sp>
            <p:nvSpPr>
              <p:cNvPr id="216" name="Rectangle 215"/>
              <p:cNvSpPr/>
              <p:nvPr/>
            </p:nvSpPr>
            <p:spPr>
              <a:xfrm>
                <a:off x="2177345" y="4039543"/>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sp>
            <p:nvSpPr>
              <p:cNvPr id="218" name="Rectangle 217"/>
              <p:cNvSpPr/>
              <p:nvPr/>
            </p:nvSpPr>
            <p:spPr>
              <a:xfrm>
                <a:off x="530775" y="832931"/>
                <a:ext cx="8156025" cy="369332"/>
              </a:xfrm>
              <a:prstGeom prst="rect">
                <a:avLst/>
              </a:prstGeom>
              <a:solidFill>
                <a:schemeClr val="tx1"/>
              </a:solidFill>
            </p:spPr>
            <p:txBody>
              <a:bodyPr wrap="square">
                <a:spAutoFit/>
              </a:bodyPr>
              <a:lstStyle/>
              <a:p>
                <a:pPr algn="ctr" fontAlgn="base">
                  <a:spcBef>
                    <a:spcPct val="0"/>
                  </a:spcBef>
                  <a:spcAft>
                    <a:spcPct val="0"/>
                  </a:spcAft>
                </a:pPr>
                <a:r>
                  <a:rPr lang="en-US" b="1" dirty="0">
                    <a:solidFill>
                      <a:srgbClr val="FFFFFF"/>
                    </a:solidFill>
                    <a:latin typeface="Arial" pitchFamily="34" charset="0"/>
                    <a:cs typeface="Arial" pitchFamily="34" charset="0"/>
                  </a:rPr>
                  <a:t>Jefferson Lab </a:t>
                </a:r>
                <a:r>
                  <a:rPr lang="en-US" b="1" dirty="0" smtClean="0">
                    <a:solidFill>
                      <a:srgbClr val="FFFFFF"/>
                    </a:solidFill>
                    <a:latin typeface="Arial" pitchFamily="34" charset="0"/>
                    <a:cs typeface="Arial" pitchFamily="34" charset="0"/>
                  </a:rPr>
                  <a:t>Three-Year  Schedule</a:t>
                </a:r>
                <a:endParaRPr lang="en-US" sz="1400" b="1" dirty="0">
                  <a:solidFill>
                    <a:srgbClr val="FFFFFF"/>
                  </a:solidFill>
                  <a:latin typeface="Arial" pitchFamily="34" charset="0"/>
                  <a:cs typeface="Arial" pitchFamily="34" charset="0"/>
                </a:endParaRPr>
              </a:p>
            </p:txBody>
          </p:sp>
          <p:cxnSp>
            <p:nvCxnSpPr>
              <p:cNvPr id="220" name="Straight Connector 219"/>
              <p:cNvCxnSpPr/>
              <p:nvPr/>
            </p:nvCxnSpPr>
            <p:spPr bwMode="auto">
              <a:xfrm>
                <a:off x="2962298" y="3172347"/>
                <a:ext cx="365760"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221" name="Straight Connector 220"/>
              <p:cNvCxnSpPr/>
              <p:nvPr/>
            </p:nvCxnSpPr>
            <p:spPr bwMode="auto">
              <a:xfrm>
                <a:off x="3586941" y="3172347"/>
                <a:ext cx="502553" cy="0"/>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23" name="TextBox 222"/>
              <p:cNvSpPr txBox="1"/>
              <p:nvPr/>
            </p:nvSpPr>
            <p:spPr>
              <a:xfrm>
                <a:off x="540027" y="872068"/>
                <a:ext cx="857927" cy="276999"/>
              </a:xfrm>
              <a:prstGeom prst="rect">
                <a:avLst/>
              </a:prstGeom>
              <a:noFill/>
            </p:spPr>
            <p:txBody>
              <a:bodyPr wrap="none" rtlCol="0">
                <a:spAutoFit/>
              </a:bodyPr>
              <a:lstStyle/>
              <a:p>
                <a:r>
                  <a:rPr lang="en-US" sz="1200" i="1" dirty="0" smtClean="0">
                    <a:solidFill>
                      <a:srgbClr val="FFFFFF"/>
                    </a:solidFill>
                    <a:latin typeface="Arial" panose="020B0604020202020204" pitchFamily="34" charset="0"/>
                    <a:cs typeface="Arial" panose="020B0604020202020204" pitchFamily="34" charset="0"/>
                  </a:rPr>
                  <a:t>Jan. 2015</a:t>
                </a:r>
                <a:endParaRPr lang="en-US" sz="1200" i="1" dirty="0">
                  <a:solidFill>
                    <a:srgbClr val="FFFFFF"/>
                  </a:solidFill>
                  <a:latin typeface="Arial" panose="020B0604020202020204" pitchFamily="34" charset="0"/>
                  <a:cs typeface="Arial" panose="020B0604020202020204" pitchFamily="34" charset="0"/>
                </a:endParaRPr>
              </a:p>
            </p:txBody>
          </p:sp>
          <p:cxnSp>
            <p:nvCxnSpPr>
              <p:cNvPr id="226" name="Straight Connector 225"/>
              <p:cNvCxnSpPr/>
              <p:nvPr/>
            </p:nvCxnSpPr>
            <p:spPr bwMode="auto">
              <a:xfrm>
                <a:off x="5193148" y="5901265"/>
                <a:ext cx="539496" cy="0"/>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227" name="Straight Connector 226"/>
              <p:cNvCxnSpPr/>
              <p:nvPr/>
            </p:nvCxnSpPr>
            <p:spPr bwMode="auto">
              <a:xfrm>
                <a:off x="1905000" y="6309502"/>
                <a:ext cx="270237"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sp>
            <p:nvSpPr>
              <p:cNvPr id="228" name="Rectangle 227"/>
              <p:cNvSpPr/>
              <p:nvPr/>
            </p:nvSpPr>
            <p:spPr>
              <a:xfrm>
                <a:off x="2124438" y="6184635"/>
                <a:ext cx="2048959" cy="276999"/>
              </a:xfrm>
              <a:prstGeom prst="rect">
                <a:avLst/>
              </a:prstGeom>
            </p:spPr>
            <p:txBody>
              <a:bodyPr wrap="none">
                <a:spAutoFit/>
              </a:bodyPr>
              <a:lstStyle/>
              <a:p>
                <a:r>
                  <a:rPr lang="en-US" sz="1200" b="1" dirty="0" smtClean="0">
                    <a:solidFill>
                      <a:srgbClr val="000000"/>
                    </a:solidFill>
                    <a:latin typeface="Arial" pitchFamily="34" charset="0"/>
                    <a:cs typeface="Arial" pitchFamily="34" charset="0"/>
                  </a:rPr>
                  <a:t>Beam for Commissioning</a:t>
                </a:r>
                <a:endParaRPr lang="en-US" sz="1200" b="1" dirty="0">
                  <a:solidFill>
                    <a:srgbClr val="000000"/>
                  </a:solidFill>
                  <a:latin typeface="Arial" pitchFamily="34" charset="0"/>
                  <a:cs typeface="Arial" pitchFamily="34" charset="0"/>
                </a:endParaRPr>
              </a:p>
            </p:txBody>
          </p:sp>
          <p:cxnSp>
            <p:nvCxnSpPr>
              <p:cNvPr id="229" name="Straight Connector 228"/>
              <p:cNvCxnSpPr/>
              <p:nvPr/>
            </p:nvCxnSpPr>
            <p:spPr bwMode="auto">
              <a:xfrm>
                <a:off x="4191000" y="6323134"/>
                <a:ext cx="270237" cy="0"/>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33" name="Rectangle 232"/>
              <p:cNvSpPr/>
              <p:nvPr/>
            </p:nvSpPr>
            <p:spPr>
              <a:xfrm>
                <a:off x="4410694" y="6187580"/>
                <a:ext cx="1473480" cy="276999"/>
              </a:xfrm>
              <a:prstGeom prst="rect">
                <a:avLst/>
              </a:prstGeom>
            </p:spPr>
            <p:txBody>
              <a:bodyPr wrap="none">
                <a:spAutoFit/>
              </a:bodyPr>
              <a:lstStyle/>
              <a:p>
                <a:r>
                  <a:rPr lang="en-US" sz="1200" b="1" dirty="0" smtClean="0">
                    <a:solidFill>
                      <a:srgbClr val="000000"/>
                    </a:solidFill>
                    <a:latin typeface="Arial" pitchFamily="34" charset="0"/>
                    <a:cs typeface="Arial" pitchFamily="34" charset="0"/>
                  </a:rPr>
                  <a:t>Beam for Physics</a:t>
                </a:r>
                <a:endParaRPr lang="en-US" sz="1200" b="1" dirty="0">
                  <a:solidFill>
                    <a:srgbClr val="000000"/>
                  </a:solidFill>
                  <a:latin typeface="Arial" pitchFamily="34" charset="0"/>
                  <a:cs typeface="Arial" pitchFamily="34" charset="0"/>
                </a:endParaRPr>
              </a:p>
            </p:txBody>
          </p:sp>
          <p:cxnSp>
            <p:nvCxnSpPr>
              <p:cNvPr id="234" name="Straight Connector 233"/>
              <p:cNvCxnSpPr/>
              <p:nvPr/>
            </p:nvCxnSpPr>
            <p:spPr bwMode="auto">
              <a:xfrm>
                <a:off x="5948200" y="6317612"/>
                <a:ext cx="280932" cy="0"/>
              </a:xfrm>
              <a:prstGeom prst="line">
                <a:avLst/>
              </a:prstGeom>
              <a:solidFill>
                <a:schemeClr val="accent1"/>
              </a:solidFill>
              <a:ln w="127000" cap="flat" cmpd="sng" algn="ctr">
                <a:solidFill>
                  <a:srgbClr val="7030A0"/>
                </a:solidFill>
                <a:prstDash val="solid"/>
                <a:round/>
                <a:headEnd type="none" w="med" len="med"/>
                <a:tailEnd type="none" w="med" len="med"/>
              </a:ln>
              <a:effectLst/>
            </p:spPr>
          </p:cxnSp>
          <p:sp>
            <p:nvSpPr>
              <p:cNvPr id="235" name="Rectangle 234"/>
              <p:cNvSpPr/>
              <p:nvPr/>
            </p:nvSpPr>
            <p:spPr>
              <a:xfrm>
                <a:off x="6178333" y="6187580"/>
                <a:ext cx="1467068" cy="276999"/>
              </a:xfrm>
              <a:prstGeom prst="rect">
                <a:avLst/>
              </a:prstGeom>
            </p:spPr>
            <p:txBody>
              <a:bodyPr wrap="none">
                <a:spAutoFit/>
              </a:bodyPr>
              <a:lstStyle/>
              <a:p>
                <a:r>
                  <a:rPr lang="en-US" sz="1200" b="1" dirty="0" smtClean="0">
                    <a:solidFill>
                      <a:srgbClr val="000000"/>
                    </a:solidFill>
                    <a:latin typeface="Arial" pitchFamily="34" charset="0"/>
                    <a:cs typeface="Arial" pitchFamily="34" charset="0"/>
                  </a:rPr>
                  <a:t>Non-CLAS12 </a:t>
                </a:r>
                <a:r>
                  <a:rPr lang="en-US" sz="1200" b="1" dirty="0">
                    <a:solidFill>
                      <a:srgbClr val="000000"/>
                    </a:solidFill>
                    <a:latin typeface="Arial" pitchFamily="34" charset="0"/>
                    <a:cs typeface="Arial" pitchFamily="34" charset="0"/>
                  </a:rPr>
                  <a:t>Ops</a:t>
                </a:r>
              </a:p>
            </p:txBody>
          </p:sp>
          <p:sp>
            <p:nvSpPr>
              <p:cNvPr id="236" name="Rectangle 235"/>
              <p:cNvSpPr/>
              <p:nvPr/>
            </p:nvSpPr>
            <p:spPr>
              <a:xfrm>
                <a:off x="3352800" y="4048027"/>
                <a:ext cx="1205779" cy="246221"/>
              </a:xfrm>
              <a:prstGeom prst="rect">
                <a:avLst/>
              </a:prstGeom>
            </p:spPr>
            <p:txBody>
              <a:bodyPr wrap="none">
                <a:spAutoFit/>
              </a:bodyPr>
              <a:lstStyle/>
              <a:p>
                <a:r>
                  <a:rPr lang="en-US" sz="1000" dirty="0" smtClean="0">
                    <a:solidFill>
                      <a:srgbClr val="000000"/>
                    </a:solidFill>
                    <a:latin typeface="Arial" pitchFamily="34" charset="0"/>
                    <a:cs typeface="Arial" pitchFamily="34" charset="0"/>
                  </a:rPr>
                  <a:t>Non-CLAS12 Ops</a:t>
                </a:r>
                <a:endParaRPr lang="en-US" sz="1000" dirty="0">
                  <a:solidFill>
                    <a:srgbClr val="000000"/>
                  </a:solidFill>
                  <a:latin typeface="Arial" pitchFamily="34" charset="0"/>
                  <a:cs typeface="Arial" pitchFamily="34" charset="0"/>
                </a:endParaRPr>
              </a:p>
            </p:txBody>
          </p:sp>
          <p:sp>
            <p:nvSpPr>
              <p:cNvPr id="237" name="Rectangle 236"/>
              <p:cNvSpPr/>
              <p:nvPr/>
            </p:nvSpPr>
            <p:spPr>
              <a:xfrm>
                <a:off x="2177345" y="4894676"/>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cxnSp>
            <p:nvCxnSpPr>
              <p:cNvPr id="238" name="Straight Connector 237"/>
              <p:cNvCxnSpPr/>
              <p:nvPr/>
            </p:nvCxnSpPr>
            <p:spPr bwMode="auto">
              <a:xfrm flipV="1">
                <a:off x="6488944" y="2320057"/>
                <a:ext cx="384048"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39" name="Rectangle 238"/>
              <p:cNvSpPr/>
              <p:nvPr/>
            </p:nvSpPr>
            <p:spPr>
              <a:xfrm>
                <a:off x="6918308" y="4918453"/>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40" name="Rectangle 239"/>
              <p:cNvSpPr/>
              <p:nvPr/>
            </p:nvSpPr>
            <p:spPr>
              <a:xfrm>
                <a:off x="6613508" y="5638800"/>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cxnSp>
            <p:nvCxnSpPr>
              <p:cNvPr id="241" name="Straight Connector 240"/>
              <p:cNvCxnSpPr/>
              <p:nvPr/>
            </p:nvCxnSpPr>
            <p:spPr bwMode="auto">
              <a:xfrm flipV="1">
                <a:off x="6995344" y="2318467"/>
                <a:ext cx="438912" cy="1589"/>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42" name="Rectangle 241"/>
              <p:cNvSpPr/>
              <p:nvPr/>
            </p:nvSpPr>
            <p:spPr>
              <a:xfrm>
                <a:off x="6655029" y="2031455"/>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43" name="Rectangle 242"/>
              <p:cNvSpPr/>
              <p:nvPr/>
            </p:nvSpPr>
            <p:spPr>
              <a:xfrm>
                <a:off x="6629400" y="2876388"/>
                <a:ext cx="625492" cy="246221"/>
              </a:xfrm>
              <a:prstGeom prst="rect">
                <a:avLst/>
              </a:prstGeom>
            </p:spPr>
            <p:txBody>
              <a:bodyPr wrap="none">
                <a:spAutoFit/>
              </a:bodyPr>
              <a:lstStyle/>
              <a:p>
                <a:r>
                  <a:rPr lang="en-US" sz="1000" dirty="0">
                    <a:solidFill>
                      <a:srgbClr val="000000"/>
                    </a:solidFill>
                    <a:latin typeface="Arial" pitchFamily="34" charset="0"/>
                    <a:cs typeface="Arial" pitchFamily="34" charset="0"/>
                  </a:rPr>
                  <a:t>Physics</a:t>
                </a:r>
              </a:p>
            </p:txBody>
          </p:sp>
          <p:sp>
            <p:nvSpPr>
              <p:cNvPr id="244" name="Rectangle 243"/>
              <p:cNvSpPr/>
              <p:nvPr/>
            </p:nvSpPr>
            <p:spPr>
              <a:xfrm>
                <a:off x="6945559" y="4064178"/>
                <a:ext cx="598241" cy="246221"/>
              </a:xfrm>
              <a:prstGeom prst="rect">
                <a:avLst/>
              </a:prstGeom>
            </p:spPr>
            <p:txBody>
              <a:bodyPr wrap="none">
                <a:spAutoFit/>
              </a:bodyPr>
              <a:lstStyle/>
              <a:p>
                <a:r>
                  <a:rPr lang="en-US" sz="1000" dirty="0" smtClean="0">
                    <a:solidFill>
                      <a:srgbClr val="000000"/>
                    </a:solidFill>
                    <a:latin typeface="Arial" pitchFamily="34" charset="0"/>
                    <a:cs typeface="Arial" pitchFamily="34" charset="0"/>
                  </a:rPr>
                  <a:t>Comm.</a:t>
                </a:r>
                <a:endParaRPr lang="en-US" sz="1000" dirty="0">
                  <a:solidFill>
                    <a:srgbClr val="000000"/>
                  </a:solidFill>
                  <a:latin typeface="Arial" pitchFamily="34" charset="0"/>
                  <a:cs typeface="Arial" pitchFamily="34" charset="0"/>
                </a:endParaRPr>
              </a:p>
            </p:txBody>
          </p:sp>
          <p:cxnSp>
            <p:nvCxnSpPr>
              <p:cNvPr id="245" name="Straight Connector 244"/>
              <p:cNvCxnSpPr/>
              <p:nvPr/>
            </p:nvCxnSpPr>
            <p:spPr bwMode="auto">
              <a:xfrm flipV="1">
                <a:off x="4877076" y="5900360"/>
                <a:ext cx="256032"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246" name="Straight Connector 245"/>
              <p:cNvCxnSpPr/>
              <p:nvPr/>
            </p:nvCxnSpPr>
            <p:spPr bwMode="auto">
              <a:xfrm flipV="1">
                <a:off x="4886036" y="3166164"/>
                <a:ext cx="258620"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247" name="Straight Connector 246"/>
              <p:cNvCxnSpPr/>
              <p:nvPr/>
            </p:nvCxnSpPr>
            <p:spPr bwMode="auto">
              <a:xfrm flipV="1">
                <a:off x="6488944" y="5911413"/>
                <a:ext cx="384048" cy="1587"/>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248" name="Straight Connector 247"/>
              <p:cNvCxnSpPr/>
              <p:nvPr/>
            </p:nvCxnSpPr>
            <p:spPr bwMode="auto">
              <a:xfrm>
                <a:off x="5204634" y="2325256"/>
                <a:ext cx="540386"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249" name="Straight Connector 248"/>
              <p:cNvCxnSpPr/>
              <p:nvPr/>
            </p:nvCxnSpPr>
            <p:spPr bwMode="auto">
              <a:xfrm>
                <a:off x="5204634" y="3165765"/>
                <a:ext cx="540386"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50" name="Rectangle 249"/>
              <p:cNvSpPr/>
              <p:nvPr/>
            </p:nvSpPr>
            <p:spPr>
              <a:xfrm>
                <a:off x="6400800" y="4904687"/>
                <a:ext cx="598241" cy="246221"/>
              </a:xfrm>
              <a:prstGeom prst="rect">
                <a:avLst/>
              </a:prstGeom>
            </p:spPr>
            <p:txBody>
              <a:bodyPr wrap="none">
                <a:spAutoFit/>
              </a:bodyPr>
              <a:lstStyle/>
              <a:p>
                <a:r>
                  <a:rPr lang="en-US" sz="1000" dirty="0" smtClean="0">
                    <a:solidFill>
                      <a:srgbClr val="000000"/>
                    </a:solidFill>
                    <a:latin typeface="Arial" pitchFamily="34" charset="0"/>
                    <a:cs typeface="Arial" pitchFamily="34" charset="0"/>
                  </a:rPr>
                  <a:t>Comm.</a:t>
                </a:r>
                <a:endParaRPr lang="en-US" sz="1000" dirty="0">
                  <a:solidFill>
                    <a:srgbClr val="000000"/>
                  </a:solidFill>
                  <a:latin typeface="Arial" pitchFamily="34" charset="0"/>
                  <a:cs typeface="Arial" pitchFamily="34" charset="0"/>
                </a:endParaRPr>
              </a:p>
            </p:txBody>
          </p:sp>
          <p:sp>
            <p:nvSpPr>
              <p:cNvPr id="251" name="Rectangle 250"/>
              <p:cNvSpPr/>
              <p:nvPr/>
            </p:nvSpPr>
            <p:spPr>
              <a:xfrm>
                <a:off x="2174413" y="2705891"/>
                <a:ext cx="801338" cy="286924"/>
              </a:xfrm>
              <a:prstGeom prst="rect">
                <a:avLst/>
              </a:prstGeom>
            </p:spPr>
            <p:txBody>
              <a:bodyPr wrap="none">
                <a:spAutoFit/>
              </a:bodyPr>
              <a:lstStyle/>
              <a:p>
                <a:r>
                  <a:rPr lang="en-US" sz="1100" dirty="0">
                    <a:solidFill>
                      <a:srgbClr val="000000"/>
                    </a:solidFill>
                    <a:latin typeface="Arial" pitchFamily="34" charset="0"/>
                    <a:cs typeface="Arial" pitchFamily="34" charset="0"/>
                  </a:rPr>
                  <a:t>Activity</a:t>
                </a:r>
              </a:p>
            </p:txBody>
          </p:sp>
        </p:grpSp>
        <p:cxnSp>
          <p:nvCxnSpPr>
            <p:cNvPr id="159" name="Straight Arrow Connector 158"/>
            <p:cNvCxnSpPr/>
            <p:nvPr/>
          </p:nvCxnSpPr>
          <p:spPr bwMode="auto">
            <a:xfrm>
              <a:off x="5181600" y="3979174"/>
              <a:ext cx="1581664" cy="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1" name="Straight Arrow Connector 160"/>
            <p:cNvCxnSpPr/>
            <p:nvPr/>
          </p:nvCxnSpPr>
          <p:spPr bwMode="auto">
            <a:xfrm>
              <a:off x="5085762" y="4884148"/>
              <a:ext cx="1179444" cy="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2" name="Straight Connector 161"/>
            <p:cNvCxnSpPr/>
            <p:nvPr/>
          </p:nvCxnSpPr>
          <p:spPr bwMode="auto">
            <a:xfrm>
              <a:off x="3581302" y="4343400"/>
              <a:ext cx="502920" cy="0"/>
            </a:xfrm>
            <a:prstGeom prst="line">
              <a:avLst/>
            </a:prstGeom>
            <a:solidFill>
              <a:schemeClr val="accent1"/>
            </a:solidFill>
            <a:ln w="127000" cap="flat" cmpd="sng" algn="ctr">
              <a:solidFill>
                <a:srgbClr val="7030A0"/>
              </a:solidFill>
              <a:prstDash val="solid"/>
              <a:round/>
              <a:headEnd type="none" w="med" len="med"/>
              <a:tailEnd type="none" w="med" len="med"/>
            </a:ln>
            <a:effectLst/>
          </p:spPr>
        </p:cxnSp>
        <p:cxnSp>
          <p:nvCxnSpPr>
            <p:cNvPr id="165" name="Straight Connector 164"/>
            <p:cNvCxnSpPr/>
            <p:nvPr/>
          </p:nvCxnSpPr>
          <p:spPr bwMode="auto">
            <a:xfrm flipV="1">
              <a:off x="6994240" y="3161867"/>
              <a:ext cx="438912" cy="1589"/>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167" name="Straight Connector 166"/>
            <p:cNvCxnSpPr/>
            <p:nvPr/>
          </p:nvCxnSpPr>
          <p:spPr bwMode="auto">
            <a:xfrm flipV="1">
              <a:off x="6994240" y="5166158"/>
              <a:ext cx="438912" cy="1589"/>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168" name="Straight Connector 167"/>
            <p:cNvCxnSpPr/>
            <p:nvPr/>
          </p:nvCxnSpPr>
          <p:spPr bwMode="auto">
            <a:xfrm flipV="1">
              <a:off x="6994240" y="5914303"/>
              <a:ext cx="438912" cy="1589"/>
            </a:xfrm>
            <a:prstGeom prst="line">
              <a:avLst/>
            </a:prstGeom>
            <a:solidFill>
              <a:schemeClr val="accent1"/>
            </a:solidFill>
            <a:ln w="127000" cap="flat" cmpd="sng" algn="ctr">
              <a:solidFill>
                <a:srgbClr val="0070C0"/>
              </a:solidFill>
              <a:prstDash val="solid"/>
              <a:round/>
              <a:headEnd type="none" w="med" len="med"/>
              <a:tailEnd type="none" w="med" len="med"/>
            </a:ln>
            <a:effectLst/>
          </p:spPr>
        </p:cxnSp>
      </p:grpSp>
      <p:cxnSp>
        <p:nvCxnSpPr>
          <p:cNvPr id="295" name="Straight Connector 294"/>
          <p:cNvCxnSpPr/>
          <p:nvPr/>
        </p:nvCxnSpPr>
        <p:spPr bwMode="auto">
          <a:xfrm>
            <a:off x="6490984" y="5117821"/>
            <a:ext cx="384048"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296" name="Straight Connector 295"/>
          <p:cNvCxnSpPr/>
          <p:nvPr/>
        </p:nvCxnSpPr>
        <p:spPr bwMode="auto">
          <a:xfrm>
            <a:off x="6980513" y="4279621"/>
            <a:ext cx="453743"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297" name="Straight Connector 296"/>
          <p:cNvCxnSpPr/>
          <p:nvPr/>
        </p:nvCxnSpPr>
        <p:spPr bwMode="auto">
          <a:xfrm flipV="1">
            <a:off x="6495472" y="3101988"/>
            <a:ext cx="384048" cy="1"/>
          </a:xfrm>
          <a:prstGeom prst="line">
            <a:avLst/>
          </a:prstGeom>
          <a:solidFill>
            <a:schemeClr val="accent1"/>
          </a:solidFill>
          <a:ln w="127000" cap="flat" cmpd="sng" algn="ctr">
            <a:solidFill>
              <a:srgbClr val="0070C0"/>
            </a:solidFill>
            <a:prstDash val="solid"/>
            <a:round/>
            <a:headEnd type="none" w="med" len="med"/>
            <a:tailEnd type="none" w="med" len="med"/>
          </a:ln>
          <a:effectLst/>
        </p:spPr>
      </p:cxnSp>
      <p:sp>
        <p:nvSpPr>
          <p:cNvPr id="298" name="Rectangle 297"/>
          <p:cNvSpPr/>
          <p:nvPr/>
        </p:nvSpPr>
        <p:spPr>
          <a:xfrm>
            <a:off x="2694708" y="2631022"/>
            <a:ext cx="2506072" cy="276999"/>
          </a:xfrm>
          <a:prstGeom prst="rect">
            <a:avLst/>
          </a:prstGeom>
        </p:spPr>
        <p:txBody>
          <a:bodyPr wrap="square">
            <a:spAutoFit/>
          </a:bodyPr>
          <a:lstStyle/>
          <a:p>
            <a:pPr algn="ctr"/>
            <a:r>
              <a:rPr lang="en-US" sz="1200" i="1" dirty="0" smtClean="0">
                <a:solidFill>
                  <a:srgbClr val="000000"/>
                </a:solidFill>
                <a:latin typeface="Arial" pitchFamily="34" charset="0"/>
                <a:cs typeface="Arial" pitchFamily="34" charset="0"/>
              </a:rPr>
              <a:t>SBS </a:t>
            </a:r>
            <a:r>
              <a:rPr lang="en-US" sz="1200" i="1" dirty="0">
                <a:solidFill>
                  <a:srgbClr val="000000"/>
                </a:solidFill>
                <a:latin typeface="Arial" pitchFamily="34" charset="0"/>
                <a:cs typeface="Arial" pitchFamily="34" charset="0"/>
              </a:rPr>
              <a:t>Construction/Installation</a:t>
            </a:r>
          </a:p>
        </p:txBody>
      </p:sp>
      <p:cxnSp>
        <p:nvCxnSpPr>
          <p:cNvPr id="300" name="Straight Arrow Connector 299"/>
          <p:cNvCxnSpPr/>
          <p:nvPr/>
        </p:nvCxnSpPr>
        <p:spPr bwMode="auto">
          <a:xfrm>
            <a:off x="4937108" y="2775941"/>
            <a:ext cx="1829914" cy="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132835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1379"/>
            <a:ext cx="9144000" cy="584775"/>
          </a:xfrm>
          <a:prstGeom prst="rect">
            <a:avLst/>
          </a:prstGeom>
          <a:noFill/>
        </p:spPr>
        <p:txBody>
          <a:bodyPr wrap="square" rtlCol="0">
            <a:spAutoFit/>
          </a:bodyPr>
          <a:lstStyle/>
          <a:p>
            <a:pPr algn="ctr" fontAlgn="auto">
              <a:spcBef>
                <a:spcPts val="0"/>
              </a:spcBef>
              <a:spcAft>
                <a:spcPts val="0"/>
              </a:spcAft>
            </a:pPr>
            <a:r>
              <a:rPr lang="en-US" sz="3200" b="1" dirty="0" smtClean="0">
                <a:latin typeface="Arial" pitchFamily="34" charset="0"/>
                <a:cs typeface="Arial" pitchFamily="34" charset="0"/>
              </a:rPr>
              <a:t>Commonwealth of Virginia Funding</a:t>
            </a:r>
          </a:p>
        </p:txBody>
      </p:sp>
      <p:sp>
        <p:nvSpPr>
          <p:cNvPr id="3" name="TextBox 2"/>
          <p:cNvSpPr txBox="1"/>
          <p:nvPr/>
        </p:nvSpPr>
        <p:spPr>
          <a:xfrm>
            <a:off x="228600" y="1054671"/>
            <a:ext cx="8801100" cy="5193729"/>
          </a:xfrm>
          <a:prstGeom prst="rect">
            <a:avLst/>
          </a:prstGeom>
          <a:noFill/>
        </p:spPr>
        <p:txBody>
          <a:bodyPr wrap="square" rtlCol="0">
            <a:spAutoFit/>
          </a:bodyPr>
          <a:lstStyle/>
          <a:p>
            <a:pPr fontAlgn="auto">
              <a:spcBef>
                <a:spcPts val="0"/>
              </a:spcBef>
              <a:spcAft>
                <a:spcPts val="0"/>
              </a:spcAft>
            </a:pPr>
            <a:r>
              <a:rPr lang="en-US" sz="1950" b="1" dirty="0" smtClean="0">
                <a:solidFill>
                  <a:srgbClr val="005EA4"/>
                </a:solidFill>
                <a:latin typeface="Arial"/>
                <a:cs typeface="Arial"/>
              </a:rPr>
              <a:t>Special Request $4.6M in the FY15 - FY16 biennium to help improve Virginia’s competitive position for the Electron Ion Collider:</a:t>
            </a:r>
          </a:p>
          <a:p>
            <a:pPr fontAlgn="auto">
              <a:spcBef>
                <a:spcPts val="0"/>
              </a:spcBef>
              <a:spcAft>
                <a:spcPts val="0"/>
              </a:spcAft>
            </a:pPr>
            <a:endParaRPr lang="en-US" sz="1950" b="1" dirty="0">
              <a:solidFill>
                <a:srgbClr val="002060"/>
              </a:solidFill>
              <a:latin typeface="Arial"/>
              <a:cs typeface="Arial"/>
            </a:endParaRPr>
          </a:p>
          <a:p>
            <a:pPr algn="ctr" fontAlgn="auto">
              <a:spcBef>
                <a:spcPts val="0"/>
              </a:spcBef>
              <a:spcAft>
                <a:spcPts val="0"/>
              </a:spcAft>
            </a:pPr>
            <a:r>
              <a:rPr lang="en-US" sz="1950" dirty="0" smtClean="0">
                <a:solidFill>
                  <a:srgbClr val="C00000"/>
                </a:solidFill>
                <a:latin typeface="Arial"/>
                <a:cs typeface="Arial"/>
              </a:rPr>
              <a:t>   Virginia decided to fund no new initiatives in higher education</a:t>
            </a:r>
          </a:p>
          <a:p>
            <a:pPr algn="ctr" fontAlgn="auto">
              <a:spcBef>
                <a:spcPts val="0"/>
              </a:spcBef>
              <a:spcAft>
                <a:spcPts val="0"/>
              </a:spcAft>
            </a:pPr>
            <a:endParaRPr lang="en-US" sz="1950" dirty="0" smtClean="0">
              <a:solidFill>
                <a:srgbClr val="C00000"/>
              </a:solidFill>
              <a:latin typeface="Arial"/>
              <a:cs typeface="Arial"/>
            </a:endParaRPr>
          </a:p>
          <a:p>
            <a:pPr fontAlgn="auto">
              <a:spcBef>
                <a:spcPts val="0"/>
              </a:spcBef>
              <a:spcAft>
                <a:spcPts val="0"/>
              </a:spcAft>
            </a:pPr>
            <a:r>
              <a:rPr lang="en-US" sz="1950" dirty="0" smtClean="0">
                <a:solidFill>
                  <a:srgbClr val="0070C0"/>
                </a:solidFill>
                <a:latin typeface="Arial"/>
                <a:cs typeface="Arial"/>
              </a:rPr>
              <a:t>In Fall 2014, we met with the Department of Planning and Budgets, Secretary of Commerce, and representative of Secretary of Education.</a:t>
            </a:r>
          </a:p>
          <a:p>
            <a:pPr algn="ctr" fontAlgn="auto">
              <a:spcBef>
                <a:spcPts val="0"/>
              </a:spcBef>
              <a:spcAft>
                <a:spcPts val="0"/>
              </a:spcAft>
            </a:pPr>
            <a:endParaRPr lang="en-US" sz="1950" dirty="0" smtClean="0">
              <a:solidFill>
                <a:srgbClr val="C00000"/>
              </a:solidFill>
              <a:latin typeface="Arial"/>
              <a:cs typeface="Arial"/>
            </a:endParaRPr>
          </a:p>
          <a:p>
            <a:pPr marL="461963" indent="-461963" fontAlgn="auto">
              <a:spcBef>
                <a:spcPts val="0"/>
              </a:spcBef>
              <a:spcAft>
                <a:spcPts val="0"/>
              </a:spcAft>
              <a:buFont typeface="Arial" panose="020B0604020202020204" pitchFamily="34" charset="0"/>
              <a:buChar char="•"/>
            </a:pPr>
            <a:r>
              <a:rPr lang="en-US" sz="1950" dirty="0" smtClean="0">
                <a:solidFill>
                  <a:srgbClr val="0070C0"/>
                </a:solidFill>
                <a:latin typeface="Arial"/>
                <a:cs typeface="Arial"/>
              </a:rPr>
              <a:t>$</a:t>
            </a:r>
            <a:r>
              <a:rPr lang="en-US" sz="1950" b="1" dirty="0" smtClean="0">
                <a:solidFill>
                  <a:srgbClr val="0070C0"/>
                </a:solidFill>
                <a:latin typeface="Arial"/>
                <a:cs typeface="Arial"/>
              </a:rPr>
              <a:t>3.7M </a:t>
            </a:r>
            <a:r>
              <a:rPr lang="en-US" sz="1950" b="1" dirty="0">
                <a:solidFill>
                  <a:srgbClr val="0070C0"/>
                </a:solidFill>
                <a:latin typeface="Arial"/>
                <a:cs typeface="Arial"/>
              </a:rPr>
              <a:t>in </a:t>
            </a:r>
            <a:r>
              <a:rPr lang="en-US" sz="1950" b="1" dirty="0" smtClean="0">
                <a:solidFill>
                  <a:srgbClr val="0070C0"/>
                </a:solidFill>
                <a:latin typeface="Arial"/>
                <a:cs typeface="Arial"/>
              </a:rPr>
              <a:t>FY16 </a:t>
            </a:r>
            <a:r>
              <a:rPr lang="en-US" sz="1950" b="1" dirty="0">
                <a:solidFill>
                  <a:srgbClr val="0070C0"/>
                </a:solidFill>
                <a:latin typeface="Arial"/>
                <a:cs typeface="Arial"/>
              </a:rPr>
              <a:t>to initiate the site studies; $2.4M in FY16 to complete the site studies</a:t>
            </a:r>
          </a:p>
          <a:p>
            <a:pPr marL="461963" indent="-461963" fontAlgn="auto">
              <a:spcBef>
                <a:spcPts val="0"/>
              </a:spcBef>
              <a:spcAft>
                <a:spcPts val="0"/>
              </a:spcAft>
            </a:pPr>
            <a:endParaRPr lang="en-US" sz="1950" b="1" dirty="0">
              <a:solidFill>
                <a:srgbClr val="0070C0"/>
              </a:solidFill>
              <a:latin typeface="Arial"/>
              <a:cs typeface="Arial"/>
            </a:endParaRPr>
          </a:p>
          <a:p>
            <a:pPr marL="461963" indent="-461963" fontAlgn="auto">
              <a:spcBef>
                <a:spcPts val="0"/>
              </a:spcBef>
              <a:spcAft>
                <a:spcPts val="0"/>
              </a:spcAft>
              <a:buFont typeface="Arial" panose="020B0604020202020204" pitchFamily="34" charset="0"/>
              <a:buChar char="•"/>
            </a:pPr>
            <a:r>
              <a:rPr lang="en-US" sz="1950" b="1" dirty="0" smtClean="0">
                <a:solidFill>
                  <a:srgbClr val="0070C0"/>
                </a:solidFill>
                <a:latin typeface="Arial"/>
                <a:cs typeface="Arial"/>
              </a:rPr>
              <a:t>$0.5M </a:t>
            </a:r>
            <a:r>
              <a:rPr lang="en-US" sz="1950" b="1" dirty="0">
                <a:solidFill>
                  <a:srgbClr val="0070C0"/>
                </a:solidFill>
                <a:latin typeface="Arial"/>
                <a:cs typeface="Arial"/>
              </a:rPr>
              <a:t>in FY16 to attract a leading scientist to </a:t>
            </a:r>
            <a:r>
              <a:rPr lang="en-US" sz="1950" b="1" dirty="0" smtClean="0">
                <a:solidFill>
                  <a:srgbClr val="0070C0"/>
                </a:solidFill>
                <a:latin typeface="Arial"/>
                <a:cs typeface="Arial"/>
              </a:rPr>
              <a:t>Virginia</a:t>
            </a:r>
          </a:p>
          <a:p>
            <a:pPr marL="461963" indent="-461963" fontAlgn="auto">
              <a:spcBef>
                <a:spcPts val="0"/>
              </a:spcBef>
              <a:spcAft>
                <a:spcPts val="0"/>
              </a:spcAft>
              <a:buFont typeface="Arial" panose="020B0604020202020204" pitchFamily="34" charset="0"/>
              <a:buChar char="•"/>
            </a:pPr>
            <a:endParaRPr lang="en-US" sz="1950" dirty="0">
              <a:solidFill>
                <a:srgbClr val="000000"/>
              </a:solidFill>
              <a:latin typeface="Arial"/>
              <a:cs typeface="Arial"/>
            </a:endParaRPr>
          </a:p>
          <a:p>
            <a:pPr marL="461963" indent="-461963" fontAlgn="auto">
              <a:spcBef>
                <a:spcPts val="0"/>
              </a:spcBef>
              <a:spcAft>
                <a:spcPts val="0"/>
              </a:spcAft>
              <a:buFont typeface="Arial" panose="020B0604020202020204" pitchFamily="34" charset="0"/>
              <a:buChar char="•"/>
            </a:pPr>
            <a:r>
              <a:rPr lang="en-US" sz="1950" b="1" dirty="0" smtClean="0">
                <a:solidFill>
                  <a:srgbClr val="00B050"/>
                </a:solidFill>
                <a:latin typeface="Arial"/>
                <a:cs typeface="Arial"/>
              </a:rPr>
              <a:t>Included in Governor’s Budget for FY16</a:t>
            </a:r>
            <a:endParaRPr lang="en-US" sz="1950" b="1" dirty="0">
              <a:solidFill>
                <a:srgbClr val="00B050"/>
              </a:solidFill>
              <a:latin typeface="Arial"/>
              <a:cs typeface="Arial"/>
            </a:endParaRPr>
          </a:p>
          <a:p>
            <a:pPr fontAlgn="auto">
              <a:spcBef>
                <a:spcPts val="0"/>
              </a:spcBef>
              <a:spcAft>
                <a:spcPts val="0"/>
              </a:spcAft>
            </a:pPr>
            <a:endParaRPr lang="en-US" sz="1950" b="1" dirty="0" smtClean="0">
              <a:solidFill>
                <a:srgbClr val="2D2D8A"/>
              </a:solidFill>
              <a:latin typeface="Arial"/>
              <a:cs typeface="Arial"/>
            </a:endParaRPr>
          </a:p>
          <a:p>
            <a:pPr fontAlgn="auto">
              <a:spcBef>
                <a:spcPts val="0"/>
              </a:spcBef>
              <a:spcAft>
                <a:spcPts val="0"/>
              </a:spcAft>
            </a:pPr>
            <a:r>
              <a:rPr lang="en-US" sz="1950" b="1" dirty="0" smtClean="0">
                <a:solidFill>
                  <a:srgbClr val="005EA4"/>
                </a:solidFill>
                <a:latin typeface="Arial"/>
                <a:cs typeface="Arial"/>
              </a:rPr>
              <a:t>Annual Funding </a:t>
            </a:r>
            <a:endParaRPr lang="en-US" sz="1950" b="1" dirty="0">
              <a:solidFill>
                <a:srgbClr val="0070C0"/>
              </a:solidFill>
              <a:latin typeface="Arial"/>
              <a:cs typeface="Arial"/>
            </a:endParaRPr>
          </a:p>
          <a:p>
            <a:pPr marL="457200" indent="-457200">
              <a:buFont typeface="Arial" panose="020B0604020202020204" pitchFamily="34" charset="0"/>
              <a:buChar char="•"/>
            </a:pPr>
            <a:r>
              <a:rPr lang="en-US" sz="1950" dirty="0">
                <a:latin typeface="Arial"/>
                <a:cs typeface="Arial"/>
              </a:rPr>
              <a:t>W</a:t>
            </a:r>
            <a:r>
              <a:rPr lang="en-US" sz="1950" dirty="0" smtClean="0">
                <a:latin typeface="Arial"/>
                <a:cs typeface="Arial"/>
              </a:rPr>
              <a:t>e are to reduce the Virginia funding for FY15 by 5% and for FY16 by 7%</a:t>
            </a:r>
            <a:endParaRPr lang="en-US" sz="195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431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smtClean="0"/>
              <a:t>LCLS II at SLAC</a:t>
            </a:r>
            <a:endParaRPr lang="en-US" dirty="0"/>
          </a:p>
        </p:txBody>
      </p:sp>
      <p:sp>
        <p:nvSpPr>
          <p:cNvPr id="3" name="Content Placeholder 2"/>
          <p:cNvSpPr>
            <a:spLocks noGrp="1"/>
          </p:cNvSpPr>
          <p:nvPr>
            <p:ph idx="1"/>
          </p:nvPr>
        </p:nvSpPr>
        <p:spPr>
          <a:xfrm>
            <a:off x="412955" y="914400"/>
            <a:ext cx="8509819" cy="5334000"/>
          </a:xfrm>
        </p:spPr>
        <p:txBody>
          <a:bodyPr/>
          <a:lstStyle/>
          <a:p>
            <a:endParaRPr lang="en-US" sz="800" dirty="0" smtClean="0"/>
          </a:p>
          <a:p>
            <a:r>
              <a:rPr lang="en-US" sz="2000" dirty="0" smtClean="0"/>
              <a:t>4 </a:t>
            </a:r>
            <a:r>
              <a:rPr lang="en-US" sz="2000" dirty="0" err="1" smtClean="0"/>
              <a:t>GeV</a:t>
            </a:r>
            <a:r>
              <a:rPr lang="en-US" sz="2000" dirty="0" smtClean="0"/>
              <a:t> Superconducting </a:t>
            </a:r>
            <a:r>
              <a:rPr lang="en-US" sz="2000" dirty="0" err="1" smtClean="0"/>
              <a:t>Linac</a:t>
            </a:r>
            <a:r>
              <a:rPr lang="en-US" sz="2000" dirty="0" smtClean="0"/>
              <a:t> in existing SLAC tunnel</a:t>
            </a:r>
          </a:p>
          <a:p>
            <a:endParaRPr lang="en-US" sz="2000" dirty="0"/>
          </a:p>
          <a:p>
            <a:r>
              <a:rPr lang="en-US" sz="2000" dirty="0" smtClean="0"/>
              <a:t>Collaboration: ANL, Cornell, FNAL, LBNL, SLAC, TJNAF </a:t>
            </a:r>
          </a:p>
          <a:p>
            <a:endParaRPr lang="en-US" sz="2000" dirty="0"/>
          </a:p>
          <a:p>
            <a:r>
              <a:rPr lang="en-US" sz="2000" dirty="0" smtClean="0"/>
              <a:t>Jefferson Lab responsibilities:</a:t>
            </a:r>
          </a:p>
          <a:p>
            <a:pPr lvl="1"/>
            <a:r>
              <a:rPr lang="en-US" sz="2000" dirty="0" smtClean="0"/>
              <a:t>Cavities and </a:t>
            </a:r>
            <a:r>
              <a:rPr lang="en-US" sz="2000" dirty="0" err="1" smtClean="0"/>
              <a:t>cryomodules</a:t>
            </a:r>
            <a:r>
              <a:rPr lang="en-US" sz="2000" dirty="0" smtClean="0"/>
              <a:t> for ~ half of </a:t>
            </a:r>
            <a:r>
              <a:rPr lang="en-US" sz="2000" dirty="0" err="1" smtClean="0"/>
              <a:t>linac</a:t>
            </a:r>
            <a:r>
              <a:rPr lang="en-US" sz="2000" dirty="0" smtClean="0"/>
              <a:t> </a:t>
            </a:r>
          </a:p>
          <a:p>
            <a:pPr lvl="1"/>
            <a:r>
              <a:rPr lang="en-US" sz="2000" dirty="0" err="1" smtClean="0"/>
              <a:t>Cryoplant</a:t>
            </a:r>
            <a:r>
              <a:rPr lang="en-US" sz="2000" dirty="0" smtClean="0"/>
              <a:t> acquisition</a:t>
            </a:r>
          </a:p>
          <a:p>
            <a:pPr lvl="1"/>
            <a:r>
              <a:rPr lang="en-US" sz="2000" dirty="0" smtClean="0"/>
              <a:t>Q0 R&amp;D, Low Level RF, Machine </a:t>
            </a:r>
            <a:r>
              <a:rPr lang="en-US" sz="2000" dirty="0" err="1" smtClean="0"/>
              <a:t>Phys</a:t>
            </a:r>
            <a:endParaRPr lang="en-US" sz="2000" dirty="0" smtClean="0"/>
          </a:p>
          <a:p>
            <a:pPr lvl="1"/>
            <a:endParaRPr lang="en-US" sz="2000" dirty="0" smtClean="0"/>
          </a:p>
          <a:p>
            <a:r>
              <a:rPr lang="en-US" sz="2000" dirty="0" smtClean="0"/>
              <a:t>Reviews</a:t>
            </a:r>
          </a:p>
          <a:p>
            <a:pPr lvl="1"/>
            <a:r>
              <a:rPr lang="en-US" sz="2000" dirty="0" smtClean="0"/>
              <a:t>CD1 in Spring, AWARD made</a:t>
            </a:r>
          </a:p>
          <a:p>
            <a:pPr lvl="1"/>
            <a:r>
              <a:rPr lang="en-US" sz="2000" dirty="0" smtClean="0"/>
              <a:t>Preliminary Design Review; August, 2014 at Jefferson Lab</a:t>
            </a:r>
          </a:p>
          <a:p>
            <a:pPr lvl="1"/>
            <a:r>
              <a:rPr lang="en-US" sz="2000" dirty="0" smtClean="0"/>
              <a:t>OPA Review Sep 30, 2014 at Jefferson Lab (successful)</a:t>
            </a:r>
          </a:p>
          <a:p>
            <a:pPr lvl="1"/>
            <a:r>
              <a:rPr lang="en-US" sz="2000" dirty="0" smtClean="0"/>
              <a:t>CD2/3 in Spring 2015</a:t>
            </a:r>
            <a:endParaRPr lang="en-US" sz="800" dirty="0"/>
          </a:p>
        </p:txBody>
      </p:sp>
    </p:spTree>
    <p:extLst>
      <p:ext uri="{BB962C8B-B14F-4D97-AF65-F5344CB8AC3E}">
        <p14:creationId xmlns:p14="http://schemas.microsoft.com/office/powerpoint/2010/main" val="3735177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dirty="0" smtClean="0"/>
              <a:t>Good Management Performance Results</a:t>
            </a:r>
            <a:endParaRPr lang="en-US" dirty="0"/>
          </a:p>
          <a:p>
            <a:endParaRPr lang="en-US" sz="1100" dirty="0"/>
          </a:p>
          <a:p>
            <a:r>
              <a:rPr lang="en-US" sz="2400" dirty="0" smtClean="0"/>
              <a:t>Maintaining Science Productivity</a:t>
            </a:r>
          </a:p>
          <a:p>
            <a:endParaRPr lang="en-US" sz="1100" dirty="0"/>
          </a:p>
          <a:p>
            <a:r>
              <a:rPr lang="en-US" sz="2400" dirty="0"/>
              <a:t>Accelerator Commissioning exciting</a:t>
            </a:r>
          </a:p>
          <a:p>
            <a:endParaRPr lang="en-US" sz="1100" dirty="0" smtClean="0"/>
          </a:p>
          <a:p>
            <a:r>
              <a:rPr lang="en-US" sz="2400" dirty="0" smtClean="0"/>
              <a:t>12 </a:t>
            </a:r>
            <a:r>
              <a:rPr lang="en-US" sz="2400" dirty="0" err="1" smtClean="0"/>
              <a:t>GeV</a:t>
            </a:r>
            <a:r>
              <a:rPr lang="en-US" sz="2400" dirty="0" smtClean="0"/>
              <a:t> Project making good progress</a:t>
            </a:r>
          </a:p>
          <a:p>
            <a:pPr marL="0" indent="0">
              <a:buNone/>
            </a:pPr>
            <a:endParaRPr lang="en-US" sz="1100" dirty="0"/>
          </a:p>
          <a:p>
            <a:r>
              <a:rPr lang="en-US" sz="2400" dirty="0" smtClean="0"/>
              <a:t>Nuclear Physics Operating Budget challenges</a:t>
            </a:r>
          </a:p>
          <a:p>
            <a:pPr marL="0" indent="0">
              <a:buNone/>
            </a:pPr>
            <a:endParaRPr lang="en-US" sz="1100" dirty="0" smtClean="0"/>
          </a:p>
          <a:p>
            <a:r>
              <a:rPr lang="en-US" sz="2400" dirty="0" smtClean="0"/>
              <a:t>Collaborating on NCLS II</a:t>
            </a:r>
          </a:p>
          <a:p>
            <a:endParaRPr lang="en-US" sz="2400" dirty="0"/>
          </a:p>
          <a:p>
            <a:pPr marL="0" indent="0" algn="ctr">
              <a:buNone/>
            </a:pPr>
            <a:r>
              <a:rPr lang="en-US" sz="2400" dirty="0" smtClean="0">
                <a:solidFill>
                  <a:srgbClr val="C00000"/>
                </a:solidFill>
              </a:rPr>
              <a:t>Exciting Times Continue!</a:t>
            </a:r>
            <a:endParaRPr lang="en-US" sz="2400" dirty="0">
              <a:solidFill>
                <a:srgbClr val="C00000"/>
              </a:solidFill>
            </a:endParaRPr>
          </a:p>
        </p:txBody>
      </p:sp>
    </p:spTree>
    <p:extLst>
      <p:ext uri="{BB962C8B-B14F-4D97-AF65-F5344CB8AC3E}">
        <p14:creationId xmlns:p14="http://schemas.microsoft.com/office/powerpoint/2010/main" val="240484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000" dirty="0" smtClean="0"/>
          </a:p>
          <a:p>
            <a:r>
              <a:rPr lang="en-US" dirty="0"/>
              <a:t>JSA/Jefferson Lab Performance </a:t>
            </a:r>
            <a:r>
              <a:rPr lang="en-US" dirty="0" smtClean="0"/>
              <a:t>2014</a:t>
            </a:r>
          </a:p>
          <a:p>
            <a:endParaRPr lang="en-US" dirty="0"/>
          </a:p>
          <a:p>
            <a:r>
              <a:rPr lang="en-US" dirty="0" smtClean="0"/>
              <a:t>Highlights</a:t>
            </a:r>
          </a:p>
          <a:p>
            <a:pPr marL="0" indent="0">
              <a:buNone/>
            </a:pPr>
            <a:endParaRPr lang="en-US" dirty="0" smtClean="0"/>
          </a:p>
          <a:p>
            <a:r>
              <a:rPr lang="en-US" dirty="0" smtClean="0"/>
              <a:t>Budgets</a:t>
            </a:r>
          </a:p>
          <a:p>
            <a:pPr marL="0" indent="0">
              <a:buNone/>
            </a:pPr>
            <a:r>
              <a:rPr lang="en-US" dirty="0" smtClean="0"/>
              <a:t>	FY15 Federal Budget</a:t>
            </a:r>
          </a:p>
          <a:p>
            <a:pPr marL="0" indent="0">
              <a:buNone/>
            </a:pPr>
            <a:r>
              <a:rPr lang="en-US"/>
              <a:t>	</a:t>
            </a:r>
            <a:r>
              <a:rPr lang="en-US" smtClean="0"/>
              <a:t>(FY16 Federal Budget)</a:t>
            </a:r>
            <a:endParaRPr lang="en-US" dirty="0" smtClean="0"/>
          </a:p>
          <a:p>
            <a:pPr marL="0" indent="0">
              <a:buNone/>
            </a:pPr>
            <a:r>
              <a:rPr lang="en-US" dirty="0"/>
              <a:t>	</a:t>
            </a:r>
            <a:r>
              <a:rPr lang="en-US" dirty="0" smtClean="0"/>
              <a:t>Commonwealth of Virginia Budgets</a:t>
            </a:r>
            <a:endParaRPr lang="en-US" dirty="0"/>
          </a:p>
          <a:p>
            <a:pPr marL="0" indent="0">
              <a:buNone/>
            </a:pPr>
            <a:endParaRPr lang="en-US" dirty="0"/>
          </a:p>
          <a:p>
            <a:r>
              <a:rPr lang="en-US" dirty="0"/>
              <a:t>C</a:t>
            </a:r>
            <a:r>
              <a:rPr lang="en-US" dirty="0" smtClean="0"/>
              <a:t>onclusions</a:t>
            </a:r>
          </a:p>
          <a:p>
            <a:pPr marL="0" indent="0">
              <a:buNone/>
            </a:pPr>
            <a:endParaRPr lang="en-US" sz="2000" dirty="0" smtClean="0"/>
          </a:p>
          <a:p>
            <a:endParaRPr lang="en-US" sz="2000" dirty="0"/>
          </a:p>
        </p:txBody>
      </p:sp>
    </p:spTree>
    <p:extLst>
      <p:ext uri="{BB962C8B-B14F-4D97-AF65-F5344CB8AC3E}">
        <p14:creationId xmlns:p14="http://schemas.microsoft.com/office/powerpoint/2010/main" val="7112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200" dirty="0" smtClean="0"/>
              <a:t>Jefferson Lab: A Safe Place to Work</a:t>
            </a:r>
            <a:endParaRPr lang="en-US" sz="3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4" b="1867"/>
          <a:stretch/>
        </p:blipFill>
        <p:spPr bwMode="auto">
          <a:xfrm>
            <a:off x="355415" y="1264401"/>
            <a:ext cx="8483785" cy="5145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849928"/>
            <a:ext cx="91440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800" b="1" dirty="0" smtClean="0">
                <a:latin typeface="Arial" panose="020B0604020202020204" pitchFamily="34" charset="0"/>
                <a:cs typeface="Arial" panose="020B0604020202020204" pitchFamily="34" charset="0"/>
              </a:rPr>
              <a:t>Jefferson Lab Safety History - Injury Rates Continue Downward Trend</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35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_front_page0001.jpg"/>
          <p:cNvPicPr>
            <a:picLocks/>
          </p:cNvPicPr>
          <p:nvPr/>
        </p:nvPicPr>
        <p:blipFill>
          <a:blip r:embed="rId2" cstate="print"/>
          <a:srcRect r="3892" b="6280"/>
          <a:stretch>
            <a:fillRect/>
          </a:stretch>
        </p:blipFill>
        <p:spPr>
          <a:xfrm>
            <a:off x="37531" y="847825"/>
            <a:ext cx="3717906" cy="497016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 name="Text Box 2"/>
          <p:cNvSpPr txBox="1">
            <a:spLocks noChangeArrowheads="1"/>
          </p:cNvSpPr>
          <p:nvPr/>
        </p:nvSpPr>
        <p:spPr bwMode="auto">
          <a:xfrm>
            <a:off x="-39624" y="51816"/>
            <a:ext cx="9183624" cy="646331"/>
          </a:xfrm>
          <a:prstGeom prst="rect">
            <a:avLst/>
          </a:prstGeom>
          <a:noFill/>
          <a:ln w="9525">
            <a:noFill/>
            <a:miter lim="800000"/>
            <a:headEnd/>
            <a:tailEnd/>
          </a:ln>
        </p:spPr>
        <p:txBody>
          <a:bodyPr wrap="square">
            <a:spAutoFit/>
          </a:bodyPr>
          <a:lstStyle/>
          <a:p>
            <a:pPr algn="ctr"/>
            <a:r>
              <a:rPr lang="en-US" sz="3600" b="1" dirty="0" smtClean="0">
                <a:latin typeface="Arial" pitchFamily="34" charset="0"/>
                <a:cs typeface="Arial" pitchFamily="34" charset="0"/>
              </a:rPr>
              <a:t> Scientific Results</a:t>
            </a:r>
            <a:endParaRPr lang="en-US" sz="1400" dirty="0">
              <a:solidFill>
                <a:srgbClr val="C00000"/>
              </a:solidFill>
              <a:latin typeface="Arial" pitchFamily="34" charset="0"/>
              <a:cs typeface="Arial" pitchFamily="34" charset="0"/>
            </a:endParaRPr>
          </a:p>
        </p:txBody>
      </p:sp>
      <p:pic>
        <p:nvPicPr>
          <p:cNvPr id="7" name="Picture 6" descr="cover_v4.jpg"/>
          <p:cNvPicPr/>
          <p:nvPr/>
        </p:nvPicPr>
        <p:blipFill>
          <a:blip r:embed="rId3" cstate="print"/>
          <a:stretch>
            <a:fillRect/>
          </a:stretch>
        </p:blipFill>
        <p:spPr>
          <a:xfrm>
            <a:off x="1985820" y="2209800"/>
            <a:ext cx="3195779" cy="413132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TextBox 5"/>
          <p:cNvSpPr txBox="1"/>
          <p:nvPr/>
        </p:nvSpPr>
        <p:spPr>
          <a:xfrm>
            <a:off x="3949815" y="838200"/>
            <a:ext cx="4570482" cy="707886"/>
          </a:xfrm>
          <a:prstGeom prst="rect">
            <a:avLst/>
          </a:prstGeom>
          <a:solidFill>
            <a:srgbClr val="313EBD"/>
          </a:solidFill>
        </p:spPr>
        <p:txBody>
          <a:bodyPr wrap="none" rtlCol="0">
            <a:spAutoFit/>
          </a:bodyPr>
          <a:lstStyle/>
          <a:p>
            <a:pPr defTabSz="914400" fontAlgn="base">
              <a:spcBef>
                <a:spcPct val="0"/>
              </a:spcBef>
              <a:spcAft>
                <a:spcPct val="0"/>
              </a:spcAft>
            </a:pPr>
            <a:r>
              <a:rPr lang="en-US" sz="2000" i="1" dirty="0">
                <a:solidFill>
                  <a:schemeClr val="bg1"/>
                </a:solidFill>
                <a:latin typeface="Arial" charset="0"/>
              </a:rPr>
              <a:t>Nature</a:t>
            </a:r>
            <a:r>
              <a:rPr lang="en-US" sz="2000" dirty="0">
                <a:solidFill>
                  <a:schemeClr val="bg1"/>
                </a:solidFill>
                <a:latin typeface="Arial" charset="0"/>
              </a:rPr>
              <a:t> 506, 67–70 (06 February 2014</a:t>
            </a:r>
            <a:r>
              <a:rPr lang="en-US" sz="2000" dirty="0" smtClean="0">
                <a:solidFill>
                  <a:schemeClr val="bg1"/>
                </a:solidFill>
                <a:latin typeface="Arial" charset="0"/>
              </a:rPr>
              <a:t>)</a:t>
            </a:r>
          </a:p>
          <a:p>
            <a:pPr defTabSz="914400" fontAlgn="base">
              <a:spcBef>
                <a:spcPct val="0"/>
              </a:spcBef>
              <a:spcAft>
                <a:spcPct val="0"/>
              </a:spcAft>
            </a:pPr>
            <a:r>
              <a:rPr lang="en-US" sz="2000" b="1" dirty="0" smtClean="0">
                <a:solidFill>
                  <a:schemeClr val="bg1"/>
                </a:solidFill>
                <a:latin typeface="Arial" charset="0"/>
              </a:rPr>
              <a:t>Parity Violating DIS</a:t>
            </a:r>
            <a:endParaRPr lang="en-US" sz="1200" dirty="0">
              <a:solidFill>
                <a:schemeClr val="bg1"/>
              </a:solidFill>
              <a:latin typeface="Arial" charset="0"/>
            </a:endParaRPr>
          </a:p>
        </p:txBody>
      </p:sp>
      <p:grpSp>
        <p:nvGrpSpPr>
          <p:cNvPr id="8" name="Group 7"/>
          <p:cNvGrpSpPr/>
          <p:nvPr/>
        </p:nvGrpSpPr>
        <p:grpSpPr>
          <a:xfrm>
            <a:off x="6507513" y="1219439"/>
            <a:ext cx="2468191" cy="2513733"/>
            <a:chOff x="5939150" y="3057512"/>
            <a:chExt cx="3006041" cy="296799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150" y="3057512"/>
              <a:ext cx="3006041" cy="2967990"/>
            </a:xfrm>
            <a:prstGeom prst="rect">
              <a:avLst/>
            </a:prstGeom>
            <a:ln>
              <a:solidFill>
                <a:srgbClr val="03278B"/>
              </a:solid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0" name="Oval 9"/>
            <p:cNvSpPr/>
            <p:nvPr/>
          </p:nvSpPr>
          <p:spPr bwMode="auto">
            <a:xfrm>
              <a:off x="7192256" y="3991856"/>
              <a:ext cx="806823" cy="806823"/>
            </a:xfrm>
            <a:prstGeom prst="ellipse">
              <a:avLst/>
            </a:prstGeom>
            <a:noFill/>
            <a:ln w="9525" cap="flat" cmpd="sng" algn="ctr">
              <a:solidFill>
                <a:srgbClr val="03278B"/>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1" name="Oval 10"/>
            <p:cNvSpPr/>
            <p:nvPr/>
          </p:nvSpPr>
          <p:spPr bwMode="auto">
            <a:xfrm>
              <a:off x="6779065" y="3583978"/>
              <a:ext cx="1627267" cy="1627267"/>
            </a:xfrm>
            <a:prstGeom prst="ellipse">
              <a:avLst/>
            </a:prstGeom>
            <a:noFill/>
            <a:ln w="9525" cap="flat" cmpd="sng" algn="ctr">
              <a:solidFill>
                <a:srgbClr val="03278B"/>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sp>
        <p:nvSpPr>
          <p:cNvPr id="12" name="TextBox 11"/>
          <p:cNvSpPr txBox="1"/>
          <p:nvPr/>
        </p:nvSpPr>
        <p:spPr>
          <a:xfrm>
            <a:off x="4648200" y="3886200"/>
            <a:ext cx="4327504" cy="707886"/>
          </a:xfrm>
          <a:prstGeom prst="rect">
            <a:avLst/>
          </a:prstGeom>
          <a:solidFill>
            <a:srgbClr val="313EBD"/>
          </a:solidFill>
        </p:spPr>
        <p:txBody>
          <a:bodyPr wrap="square" rtlCol="0">
            <a:spAutoFit/>
          </a:bodyPr>
          <a:lstStyle/>
          <a:p>
            <a:pPr fontAlgn="base">
              <a:spcBef>
                <a:spcPct val="0"/>
              </a:spcBef>
              <a:spcAft>
                <a:spcPct val="0"/>
              </a:spcAft>
            </a:pPr>
            <a:r>
              <a:rPr lang="en-US" sz="2000" i="1" dirty="0">
                <a:solidFill>
                  <a:schemeClr val="bg1"/>
                </a:solidFill>
                <a:latin typeface="Arial" charset="0"/>
              </a:rPr>
              <a:t>Science  </a:t>
            </a:r>
            <a:r>
              <a:rPr lang="en-US" sz="2000" dirty="0" smtClean="0">
                <a:solidFill>
                  <a:schemeClr val="bg1"/>
                </a:solidFill>
                <a:latin typeface="Arial" charset="0"/>
              </a:rPr>
              <a:t>346, 614  (October 2014) </a:t>
            </a:r>
          </a:p>
          <a:p>
            <a:pPr fontAlgn="base">
              <a:spcBef>
                <a:spcPct val="0"/>
              </a:spcBef>
              <a:spcAft>
                <a:spcPct val="0"/>
              </a:spcAft>
            </a:pPr>
            <a:r>
              <a:rPr lang="en-US" sz="2000" b="1" dirty="0" smtClean="0">
                <a:solidFill>
                  <a:schemeClr val="bg1"/>
                </a:solidFill>
                <a:latin typeface="Arial" charset="0"/>
              </a:rPr>
              <a:t>Short Range NN Correlations</a:t>
            </a:r>
          </a:p>
        </p:txBody>
      </p:sp>
      <p:pic>
        <p:nvPicPr>
          <p:cNvPr id="13" name="Picture 12" descr="data.png"/>
          <p:cNvPicPr>
            <a:picLocks noChangeAspect="1"/>
          </p:cNvPicPr>
          <p:nvPr/>
        </p:nvPicPr>
        <p:blipFill>
          <a:blip r:embed="rId5"/>
          <a:stretch>
            <a:fillRect/>
          </a:stretch>
        </p:blipFill>
        <p:spPr>
          <a:xfrm>
            <a:off x="4648200" y="4629612"/>
            <a:ext cx="4342491" cy="1542588"/>
          </a:xfrm>
          <a:prstGeom prst="rect">
            <a:avLst/>
          </a:prstGeom>
          <a:effectLst>
            <a:outerShdw blurRad="139700" dist="1524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8106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07"/>
          <p:cNvSpPr>
            <a:spLocks noGrp="1"/>
          </p:cNvSpPr>
          <p:nvPr>
            <p:ph type="title" idx="4294967295"/>
          </p:nvPr>
        </p:nvSpPr>
        <p:spPr>
          <a:xfrm>
            <a:off x="0" y="304023"/>
            <a:ext cx="9144000" cy="524846"/>
          </a:xfrm>
        </p:spPr>
        <p:txBody>
          <a:bodyPr/>
          <a:lstStyle/>
          <a:p>
            <a:r>
              <a:rPr lang="en-US" altLang="en-US" sz="2800" dirty="0" smtClean="0"/>
              <a:t>Theory and Computation Highlight</a:t>
            </a:r>
            <a:br>
              <a:rPr lang="en-US" altLang="en-US" sz="2800" dirty="0" smtClean="0"/>
            </a:br>
            <a:r>
              <a:rPr lang="en-GB" altLang="en-US" sz="2400" i="1" dirty="0">
                <a:solidFill>
                  <a:schemeClr val="tx1"/>
                </a:solidFill>
              </a:rPr>
              <a:t>New </a:t>
            </a:r>
            <a:r>
              <a:rPr lang="en-GB" altLang="en-US" sz="2400" i="1" dirty="0" smtClean="0">
                <a:solidFill>
                  <a:schemeClr val="tx1"/>
                </a:solidFill>
              </a:rPr>
              <a:t>Technology </a:t>
            </a:r>
            <a:r>
              <a:rPr lang="en-GB" altLang="en-US" sz="2400" i="1" dirty="0">
                <a:solidFill>
                  <a:schemeClr val="tx1"/>
                </a:solidFill>
              </a:rPr>
              <a:t>+ Innovative Techniques</a:t>
            </a:r>
            <a:br>
              <a:rPr lang="en-GB" altLang="en-US" sz="2400" i="1" dirty="0">
                <a:solidFill>
                  <a:schemeClr val="tx1"/>
                </a:solidFill>
              </a:rPr>
            </a:br>
            <a:r>
              <a:rPr lang="en-US" altLang="en-US" dirty="0" smtClean="0"/>
              <a:t> </a:t>
            </a:r>
            <a:endParaRPr lang="en-US" altLang="en-US" dirty="0" smtClean="0">
              <a:solidFill>
                <a:srgbClr val="FF0000"/>
              </a:solidFill>
            </a:endParaRPr>
          </a:p>
        </p:txBody>
      </p:sp>
      <p:grpSp>
        <p:nvGrpSpPr>
          <p:cNvPr id="6147" name="Group 3"/>
          <p:cNvGrpSpPr>
            <a:grpSpLocks/>
          </p:cNvGrpSpPr>
          <p:nvPr/>
        </p:nvGrpSpPr>
        <p:grpSpPr bwMode="auto">
          <a:xfrm>
            <a:off x="1324813" y="2289994"/>
            <a:ext cx="2967037" cy="2757488"/>
            <a:chOff x="283" y="665"/>
            <a:chExt cx="2475" cy="2250"/>
          </a:xfrm>
          <a:effectLst/>
        </p:grpSpPr>
        <p:grpSp>
          <p:nvGrpSpPr>
            <p:cNvPr id="6184" name="Group 4"/>
            <p:cNvGrpSpPr>
              <a:grpSpLocks/>
            </p:cNvGrpSpPr>
            <p:nvPr/>
          </p:nvGrpSpPr>
          <p:grpSpPr bwMode="auto">
            <a:xfrm>
              <a:off x="283" y="665"/>
              <a:ext cx="2448" cy="2250"/>
              <a:chOff x="283" y="865"/>
              <a:chExt cx="2448" cy="2250"/>
            </a:xfrm>
          </p:grpSpPr>
          <p:grpSp>
            <p:nvGrpSpPr>
              <p:cNvPr id="6187" name="Group 5"/>
              <p:cNvGrpSpPr>
                <a:grpSpLocks/>
              </p:cNvGrpSpPr>
              <p:nvPr/>
            </p:nvGrpSpPr>
            <p:grpSpPr bwMode="auto">
              <a:xfrm>
                <a:off x="283" y="865"/>
                <a:ext cx="2448" cy="2250"/>
                <a:chOff x="283" y="865"/>
                <a:chExt cx="2448" cy="2250"/>
              </a:xfrm>
            </p:grpSpPr>
            <p:sp>
              <p:nvSpPr>
                <p:cNvPr id="6194" name="Rectangle 6"/>
                <p:cNvSpPr>
                  <a:spLocks noChangeArrowheads="1"/>
                </p:cNvSpPr>
                <p:nvPr/>
              </p:nvSpPr>
              <p:spPr bwMode="auto">
                <a:xfrm>
                  <a:off x="283" y="865"/>
                  <a:ext cx="2448" cy="2250"/>
                </a:xfrm>
                <a:prstGeom prst="rect">
                  <a:avLst/>
                </a:prstGeom>
                <a:solidFill>
                  <a:schemeClr val="bg1"/>
                </a:solidFill>
                <a:ln w="9525">
                  <a:solidFill>
                    <a:schemeClr val="tx1"/>
                  </a:solidFill>
                  <a:miter lim="800000"/>
                  <a:headEnd/>
                  <a:tailEnd/>
                </a:ln>
                <a:effectLst>
                  <a:outerShdw blurRad="292100" dist="139700" dir="2700000" algn="ctr" rotWithShape="0">
                    <a:srgbClr val="000000">
                      <a:alpha val="65000"/>
                    </a:srgbClr>
                  </a:outerShdw>
                </a:effec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pic>
              <p:nvPicPr>
                <p:cNvPr id="6195" name="Picture 7" descr="Kpi_Keta_master-cr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 y="1124"/>
                  <a:ext cx="2136"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6" name="Rectangle 8"/>
                <p:cNvSpPr>
                  <a:spLocks noChangeArrowheads="1"/>
                </p:cNvSpPr>
                <p:nvPr/>
              </p:nvSpPr>
              <p:spPr bwMode="auto">
                <a:xfrm>
                  <a:off x="726" y="1190"/>
                  <a:ext cx="326" cy="1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grpSp>
          <p:sp>
            <p:nvSpPr>
              <p:cNvPr id="6188" name="Text Box 9"/>
              <p:cNvSpPr txBox="1">
                <a:spLocks noChangeArrowheads="1"/>
              </p:cNvSpPr>
              <p:nvPr/>
            </p:nvSpPr>
            <p:spPr bwMode="auto">
              <a:xfrm>
                <a:off x="790" y="1004"/>
                <a:ext cx="312"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b="1" dirty="0">
                    <a:solidFill>
                      <a:schemeClr val="bg1"/>
                    </a:solidFill>
                  </a:rPr>
                  <a:t>0</a:t>
                </a:r>
                <a:r>
                  <a:rPr lang="en-GB" altLang="en-US" sz="2800" b="1" baseline="30000" dirty="0">
                    <a:solidFill>
                      <a:schemeClr val="bg1"/>
                    </a:solidFill>
                  </a:rPr>
                  <a:t>+</a:t>
                </a:r>
              </a:p>
            </p:txBody>
          </p:sp>
          <p:sp>
            <p:nvSpPr>
              <p:cNvPr id="6189" name="Text Box 10"/>
              <p:cNvSpPr txBox="1">
                <a:spLocks noChangeArrowheads="1"/>
              </p:cNvSpPr>
              <p:nvPr/>
            </p:nvSpPr>
            <p:spPr bwMode="auto">
              <a:xfrm>
                <a:off x="291" y="15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1800" b="1" dirty="0">
                    <a:latin typeface="Symbol" pitchFamily="18" charset="2"/>
                  </a:rPr>
                  <a:t>d</a:t>
                </a:r>
                <a:r>
                  <a:rPr lang="en-GB" altLang="en-US" sz="1800" b="1" baseline="-25000" dirty="0"/>
                  <a:t>0</a:t>
                </a:r>
              </a:p>
            </p:txBody>
          </p:sp>
          <p:sp>
            <p:nvSpPr>
              <p:cNvPr id="6190" name="Text Box 11"/>
              <p:cNvSpPr txBox="1">
                <a:spLocks noChangeArrowheads="1"/>
              </p:cNvSpPr>
              <p:nvPr/>
            </p:nvSpPr>
            <p:spPr bwMode="auto">
              <a:xfrm>
                <a:off x="291" y="264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1800" b="1" dirty="0">
                    <a:latin typeface="Symbol" pitchFamily="18" charset="2"/>
                  </a:rPr>
                  <a:t>h</a:t>
                </a:r>
                <a:endParaRPr lang="en-GB" altLang="en-US" sz="1800" b="1" baseline="-25000" dirty="0"/>
              </a:p>
            </p:txBody>
          </p:sp>
          <p:sp>
            <p:nvSpPr>
              <p:cNvPr id="6191" name="Text Box 12"/>
              <p:cNvSpPr txBox="1">
                <a:spLocks noChangeArrowheads="1"/>
              </p:cNvSpPr>
              <p:nvPr/>
            </p:nvSpPr>
            <p:spPr bwMode="auto">
              <a:xfrm>
                <a:off x="2374" y="1148"/>
                <a:ext cx="30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000" b="1" dirty="0">
                    <a:solidFill>
                      <a:srgbClr val="CC3300"/>
                    </a:solidFill>
                    <a:latin typeface="Symbol" pitchFamily="18" charset="2"/>
                  </a:rPr>
                  <a:t>p</a:t>
                </a:r>
                <a:r>
                  <a:rPr lang="en-GB" altLang="en-US" sz="1800" b="1" dirty="0">
                    <a:solidFill>
                      <a:srgbClr val="CC3300"/>
                    </a:solidFill>
                  </a:rPr>
                  <a:t>K</a:t>
                </a:r>
              </a:p>
            </p:txBody>
          </p:sp>
          <p:sp>
            <p:nvSpPr>
              <p:cNvPr id="6192" name="Text Box 13"/>
              <p:cNvSpPr txBox="1">
                <a:spLocks noChangeArrowheads="1"/>
              </p:cNvSpPr>
              <p:nvPr/>
            </p:nvSpPr>
            <p:spPr bwMode="auto">
              <a:xfrm>
                <a:off x="2398" y="2064"/>
                <a:ext cx="317"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000" b="1" dirty="0">
                    <a:solidFill>
                      <a:srgbClr val="008000"/>
                    </a:solidFill>
                    <a:latin typeface="Symbol" pitchFamily="18" charset="2"/>
                  </a:rPr>
                  <a:t>h</a:t>
                </a:r>
                <a:r>
                  <a:rPr lang="en-GB" altLang="en-US" sz="1800" b="1" dirty="0">
                    <a:solidFill>
                      <a:srgbClr val="008000"/>
                    </a:solidFill>
                  </a:rPr>
                  <a:t>K</a:t>
                </a:r>
              </a:p>
            </p:txBody>
          </p:sp>
          <p:sp>
            <p:nvSpPr>
              <p:cNvPr id="6193" name="Text Box 14"/>
              <p:cNvSpPr txBox="1">
                <a:spLocks noChangeArrowheads="1"/>
              </p:cNvSpPr>
              <p:nvPr/>
            </p:nvSpPr>
            <p:spPr bwMode="auto">
              <a:xfrm>
                <a:off x="2402" y="1148"/>
                <a:ext cx="30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000" b="1" dirty="0">
                    <a:solidFill>
                      <a:srgbClr val="CC3300"/>
                    </a:solidFill>
                    <a:latin typeface="Symbol" pitchFamily="18" charset="2"/>
                  </a:rPr>
                  <a:t>p</a:t>
                </a:r>
                <a:r>
                  <a:rPr lang="en-GB" altLang="en-US" sz="1800" b="1" dirty="0">
                    <a:solidFill>
                      <a:srgbClr val="CC3300"/>
                    </a:solidFill>
                  </a:rPr>
                  <a:t>K</a:t>
                </a:r>
              </a:p>
            </p:txBody>
          </p:sp>
        </p:grpSp>
        <p:sp>
          <p:nvSpPr>
            <p:cNvPr id="6185" name="Rectangle 15"/>
            <p:cNvSpPr>
              <a:spLocks noChangeArrowheads="1"/>
            </p:cNvSpPr>
            <p:nvPr/>
          </p:nvSpPr>
          <p:spPr bwMode="auto">
            <a:xfrm>
              <a:off x="2416" y="2112"/>
              <a:ext cx="288" cy="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86" name="Text Box 16"/>
            <p:cNvSpPr txBox="1">
              <a:spLocks noChangeArrowheads="1"/>
            </p:cNvSpPr>
            <p:nvPr/>
          </p:nvSpPr>
          <p:spPr bwMode="auto">
            <a:xfrm>
              <a:off x="2350" y="2080"/>
              <a:ext cx="408"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lnSpc>
                  <a:spcPct val="105000"/>
                </a:lnSpc>
                <a:spcBef>
                  <a:spcPct val="0"/>
                </a:spcBef>
                <a:buFontTx/>
                <a:buNone/>
              </a:pPr>
              <a:r>
                <a:rPr lang="en-GB" altLang="en-US" sz="1600" b="1" dirty="0"/>
                <a:t>E</a:t>
              </a:r>
              <a:r>
                <a:rPr lang="en-GB" altLang="en-US" sz="1600" b="1" baseline="-25000" dirty="0"/>
                <a:t>cm</a:t>
              </a:r>
            </a:p>
            <a:p>
              <a:pPr eaLnBrk="1" hangingPunct="1">
                <a:lnSpc>
                  <a:spcPct val="105000"/>
                </a:lnSpc>
                <a:spcBef>
                  <a:spcPct val="0"/>
                </a:spcBef>
                <a:buFontTx/>
                <a:buNone/>
              </a:pPr>
              <a:r>
                <a:rPr lang="en-GB" altLang="en-US" sz="1400" b="1" dirty="0"/>
                <a:t>  MeV</a:t>
              </a:r>
            </a:p>
          </p:txBody>
        </p:sp>
      </p:grpSp>
      <p:grpSp>
        <p:nvGrpSpPr>
          <p:cNvPr id="6148" name="Group 17"/>
          <p:cNvGrpSpPr>
            <a:grpSpLocks/>
          </p:cNvGrpSpPr>
          <p:nvPr/>
        </p:nvGrpSpPr>
        <p:grpSpPr bwMode="auto">
          <a:xfrm>
            <a:off x="4918075" y="2837682"/>
            <a:ext cx="3137602" cy="2538663"/>
            <a:chOff x="3098" y="1633"/>
            <a:chExt cx="2524" cy="2250"/>
          </a:xfrm>
        </p:grpSpPr>
        <p:grpSp>
          <p:nvGrpSpPr>
            <p:cNvPr id="6170" name="Group 18"/>
            <p:cNvGrpSpPr>
              <a:grpSpLocks/>
            </p:cNvGrpSpPr>
            <p:nvPr/>
          </p:nvGrpSpPr>
          <p:grpSpPr bwMode="auto">
            <a:xfrm>
              <a:off x="3098" y="1633"/>
              <a:ext cx="2524" cy="2250"/>
              <a:chOff x="2922" y="865"/>
              <a:chExt cx="2524" cy="2250"/>
            </a:xfrm>
          </p:grpSpPr>
          <p:sp>
            <p:nvSpPr>
              <p:cNvPr id="6173" name="Rectangle 19"/>
              <p:cNvSpPr>
                <a:spLocks noChangeArrowheads="1"/>
              </p:cNvSpPr>
              <p:nvPr/>
            </p:nvSpPr>
            <p:spPr bwMode="auto">
              <a:xfrm>
                <a:off x="2922" y="865"/>
                <a:ext cx="2524" cy="2250"/>
              </a:xfrm>
              <a:prstGeom prst="rect">
                <a:avLst/>
              </a:prstGeom>
              <a:solidFill>
                <a:schemeClr val="bg1"/>
              </a:solidFill>
              <a:ln w="9525">
                <a:solidFill>
                  <a:schemeClr val="tx1"/>
                </a:solidFill>
                <a:miter lim="800000"/>
                <a:headEnd/>
                <a:tailEnd/>
              </a:ln>
              <a:effectLst>
                <a:outerShdw blurRad="292100" dist="139700" dir="2700000" algn="ctr" rotWithShape="0">
                  <a:srgbClr val="000000">
                    <a:alpha val="65000"/>
                  </a:srgbClr>
                </a:outerShdw>
              </a:effec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pic>
            <p:nvPicPr>
              <p:cNvPr id="6174" name="Picture 20" descr="Kpi_Keta_master-crop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3" y="1158"/>
                <a:ext cx="2354"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Rectangle 21"/>
              <p:cNvSpPr>
                <a:spLocks noChangeArrowheads="1"/>
              </p:cNvSpPr>
              <p:nvPr/>
            </p:nvSpPr>
            <p:spPr bwMode="auto">
              <a:xfrm>
                <a:off x="2986" y="2819"/>
                <a:ext cx="83" cy="16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76" name="Rectangle 22"/>
              <p:cNvSpPr>
                <a:spLocks noChangeArrowheads="1"/>
              </p:cNvSpPr>
              <p:nvPr/>
            </p:nvSpPr>
            <p:spPr bwMode="auto">
              <a:xfrm>
                <a:off x="3342" y="1182"/>
                <a:ext cx="326" cy="1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77" name="Text Box 23"/>
              <p:cNvSpPr txBox="1">
                <a:spLocks noChangeArrowheads="1"/>
              </p:cNvSpPr>
              <p:nvPr/>
            </p:nvSpPr>
            <p:spPr bwMode="auto">
              <a:xfrm>
                <a:off x="3421" y="1003"/>
                <a:ext cx="312"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b="1" dirty="0">
                    <a:solidFill>
                      <a:schemeClr val="bg1"/>
                    </a:solidFill>
                  </a:rPr>
                  <a:t>2</a:t>
                </a:r>
                <a:r>
                  <a:rPr lang="en-GB" altLang="en-US" sz="2800" b="1" baseline="30000" dirty="0">
                    <a:solidFill>
                      <a:schemeClr val="bg1"/>
                    </a:solidFill>
                  </a:rPr>
                  <a:t>+</a:t>
                </a:r>
              </a:p>
            </p:txBody>
          </p:sp>
          <p:sp>
            <p:nvSpPr>
              <p:cNvPr id="6178" name="Rectangle 24"/>
              <p:cNvSpPr>
                <a:spLocks noChangeArrowheads="1"/>
              </p:cNvSpPr>
              <p:nvPr/>
            </p:nvSpPr>
            <p:spPr bwMode="auto">
              <a:xfrm>
                <a:off x="3001" y="1667"/>
                <a:ext cx="167" cy="23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79" name="Rectangle 25"/>
              <p:cNvSpPr>
                <a:spLocks noChangeArrowheads="1"/>
              </p:cNvSpPr>
              <p:nvPr/>
            </p:nvSpPr>
            <p:spPr bwMode="auto">
              <a:xfrm>
                <a:off x="3009" y="2637"/>
                <a:ext cx="129" cy="20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80" name="Text Box 26"/>
              <p:cNvSpPr txBox="1">
                <a:spLocks noChangeArrowheads="1"/>
              </p:cNvSpPr>
              <p:nvPr/>
            </p:nvSpPr>
            <p:spPr bwMode="auto">
              <a:xfrm>
                <a:off x="2939" y="15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1800" b="1" dirty="0">
                    <a:latin typeface="Symbol" pitchFamily="18" charset="2"/>
                  </a:rPr>
                  <a:t>d</a:t>
                </a:r>
                <a:r>
                  <a:rPr lang="en-GB" altLang="en-US" sz="1800" b="1" baseline="-25000" dirty="0"/>
                  <a:t>2</a:t>
                </a:r>
              </a:p>
            </p:txBody>
          </p:sp>
          <p:sp>
            <p:nvSpPr>
              <p:cNvPr id="6181" name="Text Box 27"/>
              <p:cNvSpPr txBox="1">
                <a:spLocks noChangeArrowheads="1"/>
              </p:cNvSpPr>
              <p:nvPr/>
            </p:nvSpPr>
            <p:spPr bwMode="auto">
              <a:xfrm>
                <a:off x="2939" y="264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1800" b="1" dirty="0">
                    <a:latin typeface="Symbol" pitchFamily="18" charset="2"/>
                  </a:rPr>
                  <a:t>h</a:t>
                </a:r>
                <a:endParaRPr lang="en-GB" altLang="en-US" sz="1800" b="1" baseline="-25000" dirty="0"/>
              </a:p>
            </p:txBody>
          </p:sp>
          <p:sp>
            <p:nvSpPr>
              <p:cNvPr id="6182" name="Text Box 28"/>
              <p:cNvSpPr txBox="1">
                <a:spLocks noChangeArrowheads="1"/>
              </p:cNvSpPr>
              <p:nvPr/>
            </p:nvSpPr>
            <p:spPr bwMode="auto">
              <a:xfrm>
                <a:off x="5030" y="2012"/>
                <a:ext cx="317"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000" b="1" dirty="0">
                    <a:solidFill>
                      <a:srgbClr val="008000"/>
                    </a:solidFill>
                    <a:latin typeface="Symbol" pitchFamily="18" charset="2"/>
                  </a:rPr>
                  <a:t>h</a:t>
                </a:r>
                <a:r>
                  <a:rPr lang="en-GB" altLang="en-US" sz="1800" b="1" dirty="0">
                    <a:solidFill>
                      <a:srgbClr val="008000"/>
                    </a:solidFill>
                  </a:rPr>
                  <a:t>K</a:t>
                </a:r>
              </a:p>
            </p:txBody>
          </p:sp>
          <p:sp>
            <p:nvSpPr>
              <p:cNvPr id="6183" name="Text Box 29"/>
              <p:cNvSpPr txBox="1">
                <a:spLocks noChangeArrowheads="1"/>
              </p:cNvSpPr>
              <p:nvPr/>
            </p:nvSpPr>
            <p:spPr bwMode="auto">
              <a:xfrm>
                <a:off x="5035" y="1148"/>
                <a:ext cx="30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000" b="1" dirty="0">
                    <a:solidFill>
                      <a:srgbClr val="CC3300"/>
                    </a:solidFill>
                    <a:latin typeface="Symbol" pitchFamily="18" charset="2"/>
                  </a:rPr>
                  <a:t>p</a:t>
                </a:r>
                <a:r>
                  <a:rPr lang="en-GB" altLang="en-US" sz="1800" b="1" dirty="0">
                    <a:solidFill>
                      <a:srgbClr val="CC3300"/>
                    </a:solidFill>
                  </a:rPr>
                  <a:t>K</a:t>
                </a:r>
              </a:p>
            </p:txBody>
          </p:sp>
        </p:grpSp>
        <p:sp>
          <p:nvSpPr>
            <p:cNvPr id="6171" name="Rectangle 30"/>
            <p:cNvSpPr>
              <a:spLocks noChangeArrowheads="1"/>
            </p:cNvSpPr>
            <p:nvPr/>
          </p:nvSpPr>
          <p:spPr bwMode="auto">
            <a:xfrm>
              <a:off x="5208" y="3032"/>
              <a:ext cx="320" cy="2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sp>
          <p:nvSpPr>
            <p:cNvPr id="6172" name="Text Box 31"/>
            <p:cNvSpPr txBox="1">
              <a:spLocks noChangeArrowheads="1"/>
            </p:cNvSpPr>
            <p:nvPr/>
          </p:nvSpPr>
          <p:spPr bwMode="auto">
            <a:xfrm>
              <a:off x="5214" y="3048"/>
              <a:ext cx="408"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lnSpc>
                  <a:spcPct val="105000"/>
                </a:lnSpc>
                <a:spcBef>
                  <a:spcPct val="0"/>
                </a:spcBef>
                <a:buFontTx/>
                <a:buNone/>
              </a:pPr>
              <a:r>
                <a:rPr lang="en-GB" altLang="en-US" sz="1600" b="1" dirty="0"/>
                <a:t>E</a:t>
              </a:r>
              <a:r>
                <a:rPr lang="en-GB" altLang="en-US" sz="1600" b="1" baseline="-25000" dirty="0"/>
                <a:t>cm</a:t>
              </a:r>
            </a:p>
            <a:p>
              <a:pPr eaLnBrk="1" hangingPunct="1">
                <a:lnSpc>
                  <a:spcPct val="105000"/>
                </a:lnSpc>
                <a:spcBef>
                  <a:spcPct val="0"/>
                </a:spcBef>
                <a:buFontTx/>
                <a:buNone/>
              </a:pPr>
              <a:r>
                <a:rPr lang="en-GB" altLang="en-US" sz="1400" b="1" dirty="0"/>
                <a:t>  MeV</a:t>
              </a:r>
            </a:p>
          </p:txBody>
        </p:sp>
      </p:grpSp>
      <p:grpSp>
        <p:nvGrpSpPr>
          <p:cNvPr id="6149" name="Group 32"/>
          <p:cNvGrpSpPr>
            <a:grpSpLocks/>
          </p:cNvGrpSpPr>
          <p:nvPr/>
        </p:nvGrpSpPr>
        <p:grpSpPr bwMode="auto">
          <a:xfrm>
            <a:off x="5845433" y="983484"/>
            <a:ext cx="3059334" cy="1623164"/>
            <a:chOff x="494" y="3006"/>
            <a:chExt cx="2241" cy="1249"/>
          </a:xfrm>
        </p:grpSpPr>
        <p:sp>
          <p:nvSpPr>
            <p:cNvPr id="6154" name="Rectangle 33"/>
            <p:cNvSpPr>
              <a:spLocks noChangeArrowheads="1"/>
            </p:cNvSpPr>
            <p:nvPr/>
          </p:nvSpPr>
          <p:spPr bwMode="auto">
            <a:xfrm>
              <a:off x="494" y="3024"/>
              <a:ext cx="2241" cy="1216"/>
            </a:xfrm>
            <a:prstGeom prst="rect">
              <a:avLst/>
            </a:prstGeom>
            <a:solidFill>
              <a:srgbClr val="E2D4B8"/>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grpSp>
          <p:nvGrpSpPr>
            <p:cNvPr id="6155" name="Group 34"/>
            <p:cNvGrpSpPr>
              <a:grpSpLocks/>
            </p:cNvGrpSpPr>
            <p:nvPr/>
          </p:nvGrpSpPr>
          <p:grpSpPr bwMode="auto">
            <a:xfrm>
              <a:off x="563" y="3006"/>
              <a:ext cx="2106" cy="1249"/>
              <a:chOff x="2859" y="1246"/>
              <a:chExt cx="2106" cy="1249"/>
            </a:xfrm>
          </p:grpSpPr>
          <p:sp>
            <p:nvSpPr>
              <p:cNvPr id="6156" name="Line 35"/>
              <p:cNvSpPr>
                <a:spLocks noChangeShapeType="1"/>
              </p:cNvSpPr>
              <p:nvPr/>
            </p:nvSpPr>
            <p:spPr bwMode="auto">
              <a:xfrm rot="10800000">
                <a:off x="3175" y="1470"/>
                <a:ext cx="567" cy="516"/>
              </a:xfrm>
              <a:prstGeom prst="line">
                <a:avLst/>
              </a:prstGeom>
              <a:noFill/>
              <a:ln w="28575">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7" name="Line 36"/>
              <p:cNvSpPr>
                <a:spLocks noChangeShapeType="1"/>
              </p:cNvSpPr>
              <p:nvPr/>
            </p:nvSpPr>
            <p:spPr bwMode="auto">
              <a:xfrm rot="10800000" flipV="1">
                <a:off x="3113" y="1769"/>
                <a:ext cx="662" cy="581"/>
              </a:xfrm>
              <a:prstGeom prst="line">
                <a:avLst/>
              </a:prstGeom>
              <a:noFill/>
              <a:ln w="28575">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8" name="Text Box 37"/>
              <p:cNvSpPr txBox="1">
                <a:spLocks noChangeArrowheads="1"/>
              </p:cNvSpPr>
              <p:nvPr/>
            </p:nvSpPr>
            <p:spPr bwMode="auto">
              <a:xfrm>
                <a:off x="2868" y="1247"/>
                <a:ext cx="25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spcBef>
                    <a:spcPct val="0"/>
                  </a:spcBef>
                  <a:buFontTx/>
                  <a:buNone/>
                </a:pPr>
                <a:r>
                  <a:rPr lang="en-GB" altLang="en-US" sz="2800" b="1" dirty="0">
                    <a:sym typeface="Symbol" pitchFamily="18" charset="2"/>
                  </a:rPr>
                  <a:t></a:t>
                </a:r>
                <a:endParaRPr lang="en-GB" altLang="en-US" sz="2800" b="1" baseline="30000" dirty="0">
                  <a:sym typeface="Symbol" pitchFamily="18" charset="2"/>
                </a:endParaRPr>
              </a:p>
            </p:txBody>
          </p:sp>
          <p:sp>
            <p:nvSpPr>
              <p:cNvPr id="6159" name="Text Box 38"/>
              <p:cNvSpPr txBox="1">
                <a:spLocks noChangeArrowheads="1"/>
              </p:cNvSpPr>
              <p:nvPr/>
            </p:nvSpPr>
            <p:spPr bwMode="auto">
              <a:xfrm>
                <a:off x="2859" y="2173"/>
                <a:ext cx="271"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spcBef>
                    <a:spcPct val="0"/>
                  </a:spcBef>
                  <a:buFontTx/>
                  <a:buNone/>
                </a:pPr>
                <a:r>
                  <a:rPr lang="en-GB" altLang="en-US" b="1" dirty="0">
                    <a:sym typeface="Symbol" pitchFamily="18" charset="2"/>
                  </a:rPr>
                  <a:t>K</a:t>
                </a:r>
                <a:endParaRPr lang="en-GB" altLang="en-US" b="1" baseline="30000" dirty="0">
                  <a:sym typeface="Symbol" pitchFamily="18" charset="2"/>
                </a:endParaRPr>
              </a:p>
            </p:txBody>
          </p:sp>
          <p:sp>
            <p:nvSpPr>
              <p:cNvPr id="6160" name="Line 39"/>
              <p:cNvSpPr>
                <a:spLocks noChangeShapeType="1"/>
              </p:cNvSpPr>
              <p:nvPr/>
            </p:nvSpPr>
            <p:spPr bwMode="auto">
              <a:xfrm>
                <a:off x="2920" y="1875"/>
                <a:ext cx="284"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1" name="Text Box 40"/>
              <p:cNvSpPr txBox="1">
                <a:spLocks noChangeArrowheads="1"/>
              </p:cNvSpPr>
              <p:nvPr/>
            </p:nvSpPr>
            <p:spPr bwMode="auto">
              <a:xfrm>
                <a:off x="4595" y="2173"/>
                <a:ext cx="271"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spcBef>
                    <a:spcPct val="0"/>
                  </a:spcBef>
                  <a:buFontTx/>
                  <a:buNone/>
                </a:pPr>
                <a:r>
                  <a:rPr lang="en-GB" altLang="en-US" b="1" dirty="0">
                    <a:sym typeface="Symbol" pitchFamily="18" charset="2"/>
                  </a:rPr>
                  <a:t>K</a:t>
                </a:r>
                <a:endParaRPr lang="en-GB" altLang="en-US" b="1" baseline="30000" dirty="0">
                  <a:sym typeface="Symbol" pitchFamily="18" charset="2"/>
                </a:endParaRPr>
              </a:p>
            </p:txBody>
          </p:sp>
          <p:grpSp>
            <p:nvGrpSpPr>
              <p:cNvPr id="6162" name="Group 41"/>
              <p:cNvGrpSpPr>
                <a:grpSpLocks/>
              </p:cNvGrpSpPr>
              <p:nvPr/>
            </p:nvGrpSpPr>
            <p:grpSpPr bwMode="auto">
              <a:xfrm>
                <a:off x="4494" y="1246"/>
                <a:ext cx="471" cy="367"/>
                <a:chOff x="1850" y="1254"/>
                <a:chExt cx="471" cy="367"/>
              </a:xfrm>
            </p:grpSpPr>
            <p:sp>
              <p:nvSpPr>
                <p:cNvPr id="6167" name="Text Box 42"/>
                <p:cNvSpPr txBox="1">
                  <a:spLocks noChangeArrowheads="1"/>
                </p:cNvSpPr>
                <p:nvPr/>
              </p:nvSpPr>
              <p:spPr bwMode="auto">
                <a:xfrm>
                  <a:off x="1850" y="1254"/>
                  <a:ext cx="23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spcBef>
                      <a:spcPct val="0"/>
                    </a:spcBef>
                    <a:buFontTx/>
                    <a:buNone/>
                  </a:pPr>
                  <a:r>
                    <a:rPr lang="en-GB" altLang="en-US" sz="2800" b="1" dirty="0">
                      <a:sym typeface="Symbol" pitchFamily="18" charset="2"/>
                    </a:rPr>
                    <a:t></a:t>
                  </a:r>
                  <a:endParaRPr lang="en-GB" altLang="en-US" sz="2800" b="1" baseline="30000" dirty="0">
                    <a:sym typeface="Symbol" pitchFamily="18" charset="2"/>
                  </a:endParaRPr>
                </a:p>
              </p:txBody>
            </p:sp>
            <p:sp>
              <p:nvSpPr>
                <p:cNvPr id="6168" name="Text Box 43"/>
                <p:cNvSpPr txBox="1">
                  <a:spLocks noChangeArrowheads="1"/>
                </p:cNvSpPr>
                <p:nvPr/>
              </p:nvSpPr>
              <p:spPr bwMode="auto">
                <a:xfrm>
                  <a:off x="2082" y="1254"/>
                  <a:ext cx="23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spcBef>
                      <a:spcPct val="0"/>
                    </a:spcBef>
                    <a:buFontTx/>
                    <a:buNone/>
                  </a:pPr>
                  <a:r>
                    <a:rPr lang="en-GB" altLang="en-US" sz="2800" b="1" dirty="0">
                      <a:latin typeface="Symbol" pitchFamily="18" charset="2"/>
                      <a:sym typeface="Symbol" pitchFamily="18" charset="2"/>
                    </a:rPr>
                    <a:t>h</a:t>
                  </a:r>
                  <a:endParaRPr lang="en-GB" altLang="en-US" sz="2800" b="1" baseline="30000" dirty="0">
                    <a:latin typeface="Symbol" pitchFamily="18" charset="2"/>
                    <a:sym typeface="Symbol" pitchFamily="18" charset="2"/>
                  </a:endParaRPr>
                </a:p>
              </p:txBody>
            </p:sp>
            <p:sp>
              <p:nvSpPr>
                <p:cNvPr id="6169" name="Text Box 44"/>
                <p:cNvSpPr txBox="1">
                  <a:spLocks noChangeArrowheads="1"/>
                </p:cNvSpPr>
                <p:nvPr/>
              </p:nvSpPr>
              <p:spPr bwMode="auto">
                <a:xfrm>
                  <a:off x="2006" y="1255"/>
                  <a:ext cx="19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GB" altLang="en-US" sz="2800" dirty="0"/>
                    <a:t>,</a:t>
                  </a:r>
                </a:p>
              </p:txBody>
            </p:sp>
          </p:grpSp>
          <p:grpSp>
            <p:nvGrpSpPr>
              <p:cNvPr id="6163" name="Group 45"/>
              <p:cNvGrpSpPr>
                <a:grpSpLocks/>
              </p:cNvGrpSpPr>
              <p:nvPr/>
            </p:nvGrpSpPr>
            <p:grpSpPr bwMode="auto">
              <a:xfrm>
                <a:off x="4105" y="1493"/>
                <a:ext cx="402" cy="819"/>
                <a:chOff x="4105" y="1493"/>
                <a:chExt cx="402" cy="819"/>
              </a:xfrm>
            </p:grpSpPr>
            <p:sp>
              <p:nvSpPr>
                <p:cNvPr id="6165" name="Line 46"/>
                <p:cNvSpPr>
                  <a:spLocks noChangeShapeType="1"/>
                </p:cNvSpPr>
                <p:nvPr/>
              </p:nvSpPr>
              <p:spPr bwMode="auto">
                <a:xfrm>
                  <a:off x="4128" y="1978"/>
                  <a:ext cx="379" cy="334"/>
                </a:xfrm>
                <a:prstGeom prst="line">
                  <a:avLst/>
                </a:prstGeom>
                <a:noFill/>
                <a:ln w="28575">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7"/>
                <p:cNvSpPr>
                  <a:spLocks noChangeShapeType="1"/>
                </p:cNvSpPr>
                <p:nvPr/>
              </p:nvSpPr>
              <p:spPr bwMode="auto">
                <a:xfrm flipV="1">
                  <a:off x="4105" y="1493"/>
                  <a:ext cx="357" cy="311"/>
                </a:xfrm>
                <a:prstGeom prst="line">
                  <a:avLst/>
                </a:prstGeom>
                <a:noFill/>
                <a:ln w="28575">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164" name="Oval 48"/>
              <p:cNvSpPr>
                <a:spLocks noChangeArrowheads="1"/>
              </p:cNvSpPr>
              <p:nvPr/>
            </p:nvSpPr>
            <p:spPr bwMode="auto">
              <a:xfrm rot="10800000">
                <a:off x="3435" y="1682"/>
                <a:ext cx="806" cy="415"/>
              </a:xfrm>
              <a:prstGeom prst="ellipse">
                <a:avLst/>
              </a:prstGeom>
              <a:gradFill rotWithShape="1">
                <a:gsLst>
                  <a:gs pos="0">
                    <a:schemeClr val="bg1"/>
                  </a:gs>
                  <a:gs pos="100000">
                    <a:schemeClr val="bg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sz="1800" dirty="0"/>
              </a:p>
            </p:txBody>
          </p:sp>
        </p:grpSp>
      </p:grpSp>
      <p:sp>
        <p:nvSpPr>
          <p:cNvPr id="7175" name="Text Box 52"/>
          <p:cNvSpPr txBox="1">
            <a:spLocks noChangeArrowheads="1"/>
          </p:cNvSpPr>
          <p:nvPr/>
        </p:nvSpPr>
        <p:spPr bwMode="auto">
          <a:xfrm>
            <a:off x="508000" y="1109158"/>
            <a:ext cx="35028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altLang="en-US" sz="2000" dirty="0" smtClean="0"/>
              <a:t>Lattice QCD Advance: </a:t>
            </a:r>
          </a:p>
          <a:p>
            <a:pPr eaLnBrk="1" hangingPunct="1">
              <a:defRPr/>
            </a:pPr>
            <a:r>
              <a:rPr lang="en-GB" altLang="en-US" sz="2000" dirty="0" smtClean="0"/>
              <a:t>First scattering calculation of </a:t>
            </a:r>
          </a:p>
          <a:p>
            <a:pPr eaLnBrk="1" hangingPunct="1">
              <a:defRPr/>
            </a:pPr>
            <a:r>
              <a:rPr lang="en-GB" altLang="en-US" sz="2000" u="sng" dirty="0"/>
              <a:t>I</a:t>
            </a:r>
            <a:r>
              <a:rPr lang="en-GB" altLang="en-US" sz="2000" u="sng" dirty="0" smtClean="0"/>
              <a:t>nelastic</a:t>
            </a:r>
            <a:r>
              <a:rPr lang="en-GB" altLang="en-US" sz="2000" dirty="0" smtClean="0"/>
              <a:t> channels</a:t>
            </a:r>
          </a:p>
        </p:txBody>
      </p:sp>
      <p:sp>
        <p:nvSpPr>
          <p:cNvPr id="51" name="TextBox 50"/>
          <p:cNvSpPr txBox="1"/>
          <p:nvPr/>
        </p:nvSpPr>
        <p:spPr>
          <a:xfrm>
            <a:off x="-29569" y="5263515"/>
            <a:ext cx="4578019" cy="984885"/>
          </a:xfrm>
          <a:prstGeom prst="rect">
            <a:avLst/>
          </a:prstGeom>
          <a:noFill/>
        </p:spPr>
        <p:txBody>
          <a:bodyPr wrap="square" rtlCol="0">
            <a:spAutoFit/>
          </a:bodyPr>
          <a:lstStyle/>
          <a:p>
            <a:pPr algn="ctr" defTabSz="914400"/>
            <a:r>
              <a:rPr lang="en-US" sz="1600" dirty="0" smtClean="0">
                <a:solidFill>
                  <a:srgbClr val="000000"/>
                </a:solidFill>
                <a:latin typeface="Arial" panose="020B0604020202020204" pitchFamily="34" charset="0"/>
                <a:cs typeface="Arial" panose="020B0604020202020204" pitchFamily="34" charset="0"/>
              </a:rPr>
              <a:t>Work on leadership </a:t>
            </a:r>
            <a:r>
              <a:rPr lang="en-US" sz="1600" dirty="0">
                <a:solidFill>
                  <a:srgbClr val="000000"/>
                </a:solidFill>
                <a:latin typeface="Arial" panose="020B0604020202020204" pitchFamily="34" charset="0"/>
                <a:cs typeface="Arial" panose="020B0604020202020204" pitchFamily="34" charset="0"/>
              </a:rPr>
              <a:t>GPU systems </a:t>
            </a:r>
          </a:p>
          <a:p>
            <a:pPr algn="ctr" defTabSz="914400"/>
            <a:r>
              <a:rPr lang="en-US" sz="1600" dirty="0">
                <a:solidFill>
                  <a:srgbClr val="000000"/>
                </a:solidFill>
                <a:latin typeface="Arial" panose="020B0604020202020204" pitchFamily="34" charset="0"/>
                <a:cs typeface="Arial" panose="020B0604020202020204" pitchFamily="34" charset="0"/>
              </a:rPr>
              <a:t>such as DOE Titan (ORNL) and </a:t>
            </a:r>
          </a:p>
          <a:p>
            <a:pPr algn="ctr" defTabSz="914400"/>
            <a:r>
              <a:rPr lang="en-US" sz="1600" dirty="0">
                <a:solidFill>
                  <a:srgbClr val="000000"/>
                </a:solidFill>
                <a:latin typeface="Arial" panose="020B0604020202020204" pitchFamily="34" charset="0"/>
                <a:cs typeface="Arial" panose="020B0604020202020204" pitchFamily="34" charset="0"/>
              </a:rPr>
              <a:t>NSF Blue Waters (NCSA - University of Illinois)</a:t>
            </a:r>
          </a:p>
          <a:p>
            <a:pPr algn="ctr" defTabSz="914400"/>
            <a:endParaRPr lang="en-US" sz="1000" dirty="0">
              <a:solidFill>
                <a:srgbClr val="000000"/>
              </a:solidFill>
              <a:latin typeface="Times"/>
            </a:endParaRPr>
          </a:p>
        </p:txBody>
      </p:sp>
      <p:sp>
        <p:nvSpPr>
          <p:cNvPr id="52" name="TextBox 51"/>
          <p:cNvSpPr txBox="1"/>
          <p:nvPr/>
        </p:nvSpPr>
        <p:spPr>
          <a:xfrm>
            <a:off x="4421884" y="5598828"/>
            <a:ext cx="4728667" cy="646331"/>
          </a:xfrm>
          <a:prstGeom prst="rect">
            <a:avLst/>
          </a:prstGeom>
          <a:noFill/>
        </p:spPr>
        <p:txBody>
          <a:bodyPr wrap="none" rtlCol="0">
            <a:spAutoFit/>
          </a:bodyPr>
          <a:lstStyle/>
          <a:p>
            <a:pPr algn="ctr"/>
            <a:r>
              <a:rPr lang="en-US" sz="1800" b="1" dirty="0" smtClean="0">
                <a:solidFill>
                  <a:srgbClr val="C00000"/>
                </a:solidFill>
                <a:latin typeface="Arial" panose="020B0604020202020204" pitchFamily="34" charset="0"/>
                <a:cs typeface="Arial" panose="020B0604020202020204" pitchFamily="34" charset="0"/>
              </a:rPr>
              <a:t>Large ASCR Computing Challenge Award</a:t>
            </a:r>
          </a:p>
          <a:p>
            <a:pPr algn="ctr"/>
            <a:r>
              <a:rPr lang="en-US" sz="1800" b="1" dirty="0" smtClean="0">
                <a:solidFill>
                  <a:srgbClr val="C00000"/>
                </a:solidFill>
                <a:latin typeface="Arial" panose="020B0604020202020204" pitchFamily="34" charset="0"/>
                <a:cs typeface="Arial" panose="020B0604020202020204" pitchFamily="34" charset="0"/>
              </a:rPr>
              <a:t>in </a:t>
            </a:r>
            <a:r>
              <a:rPr lang="en-US" sz="1800" b="1" dirty="0">
                <a:solidFill>
                  <a:srgbClr val="C00000"/>
                </a:solidFill>
                <a:latin typeface="Arial" panose="020B0604020202020204" pitchFamily="34" charset="0"/>
                <a:cs typeface="Arial" panose="020B0604020202020204" pitchFamily="34" charset="0"/>
              </a:rPr>
              <a:t>May </a:t>
            </a:r>
            <a:r>
              <a:rPr lang="en-US" sz="1800" b="1" dirty="0" smtClean="0">
                <a:solidFill>
                  <a:srgbClr val="C00000"/>
                </a:solidFill>
                <a:latin typeface="Arial" panose="020B0604020202020204" pitchFamily="34" charset="0"/>
                <a:cs typeface="Arial" panose="020B0604020202020204" pitchFamily="34" charset="0"/>
              </a:rPr>
              <a:t>2014:  250M core hours</a:t>
            </a:r>
            <a:endParaRPr lang="en-US" sz="18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3553401" y="1865811"/>
            <a:ext cx="3761799" cy="461665"/>
          </a:xfrm>
          <a:prstGeom prst="rect">
            <a:avLst/>
          </a:prstGeom>
          <a:noFill/>
        </p:spPr>
        <p:txBody>
          <a:bodyPr wrap="none" rtlCol="0">
            <a:spAutoFit/>
          </a:bodyPr>
          <a:lstStyle/>
          <a:p>
            <a:r>
              <a:rPr lang="en-US" b="1" dirty="0" smtClean="0">
                <a:solidFill>
                  <a:srgbClr val="00B050"/>
                </a:solidFill>
              </a:rPr>
              <a:t>Now published in PRL    </a:t>
            </a:r>
            <a:endParaRPr lang="en-US" b="1" dirty="0">
              <a:solidFill>
                <a:srgbClr val="00B050"/>
              </a:solidFill>
            </a:endParaRPr>
          </a:p>
        </p:txBody>
      </p:sp>
    </p:spTree>
    <p:extLst>
      <p:ext uri="{BB962C8B-B14F-4D97-AF65-F5344CB8AC3E}">
        <p14:creationId xmlns:p14="http://schemas.microsoft.com/office/powerpoint/2010/main" val="18294781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27" y="115737"/>
            <a:ext cx="91440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noProof="0" dirty="0" smtClean="0">
                <a:latin typeface="Arial" pitchFamily="34" charset="0"/>
                <a:ea typeface="+mj-ea"/>
                <a:cs typeface="Arial" pitchFamily="34" charset="0"/>
              </a:rPr>
              <a:t>Physical Review Letters Vol. 113, Issue 2 (11 July 2014)</a:t>
            </a:r>
            <a:endParaRPr kumimoji="0" lang="en-US" sz="2400" b="1" i="0" u="none" strike="noStrike" kern="0" cap="none" spc="0" normalizeH="0" baseline="0" noProof="0" dirty="0">
              <a:ln>
                <a:noFill/>
              </a:ln>
              <a:effectLst/>
              <a:uLnTx/>
              <a:uFillTx/>
              <a:latin typeface="Arial" pitchFamily="34" charset="0"/>
              <a:ea typeface="+mj-ea"/>
              <a:cs typeface="Arial" pitchFamily="34" charset="0"/>
            </a:endParaRPr>
          </a:p>
        </p:txBody>
      </p:sp>
      <p:grpSp>
        <p:nvGrpSpPr>
          <p:cNvPr id="5" name="Group 4"/>
          <p:cNvGrpSpPr/>
          <p:nvPr/>
        </p:nvGrpSpPr>
        <p:grpSpPr>
          <a:xfrm>
            <a:off x="834501" y="825623"/>
            <a:ext cx="7368466" cy="5575177"/>
            <a:chOff x="834501" y="825623"/>
            <a:chExt cx="7368466" cy="5575177"/>
          </a:xfrm>
        </p:grpSpPr>
        <p:sp>
          <p:nvSpPr>
            <p:cNvPr id="3" name="Rectangle 2"/>
            <p:cNvSpPr/>
            <p:nvPr/>
          </p:nvSpPr>
          <p:spPr>
            <a:xfrm>
              <a:off x="834501" y="825623"/>
              <a:ext cx="7368466" cy="5575177"/>
            </a:xfrm>
            <a:prstGeom prst="rect">
              <a:avLst/>
            </a:prstGeom>
            <a:solidFill>
              <a:schemeClr val="bg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923925" y="913753"/>
              <a:ext cx="7191375" cy="5398033"/>
              <a:chOff x="923925" y="904875"/>
              <a:chExt cx="7191375" cy="539803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6391"/>
              <a:stretch/>
            </p:blipFill>
            <p:spPr>
              <a:xfrm>
                <a:off x="928686" y="3200400"/>
                <a:ext cx="7186614" cy="310250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9139"/>
              <a:stretch/>
            </p:blipFill>
            <p:spPr>
              <a:xfrm>
                <a:off x="923925" y="1295400"/>
                <a:ext cx="7181850" cy="19812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3323"/>
              <a:stretch/>
            </p:blipFill>
            <p:spPr>
              <a:xfrm>
                <a:off x="923925" y="904875"/>
                <a:ext cx="7181850" cy="428625"/>
              </a:xfrm>
              <a:prstGeom prst="rect">
                <a:avLst/>
              </a:prstGeom>
            </p:spPr>
          </p:pic>
        </p:grpSp>
      </p:grpSp>
    </p:spTree>
    <p:extLst>
      <p:ext uri="{BB962C8B-B14F-4D97-AF65-F5344CB8AC3E}">
        <p14:creationId xmlns:p14="http://schemas.microsoft.com/office/powerpoint/2010/main" val="392776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200" dirty="0" smtClean="0"/>
              <a:t>Jefferson Lab CEBAF 12 </a:t>
            </a:r>
            <a:r>
              <a:rPr lang="en-US" sz="3200" dirty="0" err="1" smtClean="0"/>
              <a:t>GeV</a:t>
            </a:r>
            <a:r>
              <a:rPr lang="en-US" sz="3200" dirty="0" smtClean="0"/>
              <a:t> Upgrade</a:t>
            </a:r>
            <a:endParaRPr lang="en-US" sz="3200" dirty="0"/>
          </a:p>
        </p:txBody>
      </p:sp>
      <p:sp>
        <p:nvSpPr>
          <p:cNvPr id="5" name="Content Placeholder 4"/>
          <p:cNvSpPr>
            <a:spLocks noGrp="1"/>
          </p:cNvSpPr>
          <p:nvPr>
            <p:ph idx="1"/>
          </p:nvPr>
        </p:nvSpPr>
        <p:spPr>
          <a:xfrm>
            <a:off x="122821" y="1066877"/>
            <a:ext cx="6754415" cy="1318514"/>
          </a:xfrm>
        </p:spPr>
        <p:txBody>
          <a:bodyPr>
            <a:noAutofit/>
          </a:bodyPr>
          <a:lstStyle/>
          <a:p>
            <a:pPr marL="234950" indent="-234950"/>
            <a:r>
              <a:rPr lang="en-US" sz="1900" dirty="0" smtClean="0"/>
              <a:t>Civil Construction essentially complete:</a:t>
            </a:r>
          </a:p>
          <a:p>
            <a:pPr marL="234950" indent="-234950"/>
            <a:endParaRPr lang="en-US" sz="1900" dirty="0" smtClean="0"/>
          </a:p>
          <a:p>
            <a:pPr marL="234950" indent="-234950"/>
            <a:r>
              <a:rPr lang="en-US" sz="1900" dirty="0" smtClean="0"/>
              <a:t>Accelerator in commissioning:</a:t>
            </a:r>
            <a:endParaRPr lang="en-US" sz="1600" b="1" dirty="0"/>
          </a:p>
          <a:p>
            <a:pPr marL="234950" indent="-180975"/>
            <a:endParaRPr lang="en-US" sz="1600" b="1" dirty="0" smtClean="0"/>
          </a:p>
          <a:p>
            <a:pPr marL="513387" lvl="1" indent="0">
              <a:buNone/>
            </a:pPr>
            <a:endParaRPr lang="en-US" sz="1400" b="1" dirty="0" smtClean="0"/>
          </a:p>
        </p:txBody>
      </p:sp>
      <p:sp>
        <p:nvSpPr>
          <p:cNvPr id="9" name="Content Placeholder 4"/>
          <p:cNvSpPr txBox="1">
            <a:spLocks/>
          </p:cNvSpPr>
          <p:nvPr/>
        </p:nvSpPr>
        <p:spPr bwMode="auto">
          <a:xfrm>
            <a:off x="146578" y="3404469"/>
            <a:ext cx="8485358" cy="2733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914400" indent="-45720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257300" indent="-342900" algn="l" rtl="0" eaLnBrk="1" fontAlgn="base" hangingPunct="1">
              <a:spcBef>
                <a:spcPct val="20000"/>
              </a:spcBef>
              <a:spcAft>
                <a:spcPct val="0"/>
              </a:spcAft>
              <a:buChar char="•"/>
              <a:tabLst/>
              <a:defRPr sz="2400">
                <a:solidFill>
                  <a:schemeClr val="tx1"/>
                </a:solidFill>
                <a:latin typeface="Arial" pitchFamily="34" charset="0"/>
                <a:cs typeface="Arial" pitchFamily="34" charset="0"/>
              </a:defRPr>
            </a:lvl3pPr>
            <a:lvl4pPr marL="1714500" indent="-3429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234950" indent="-234950">
              <a:spcAft>
                <a:spcPts val="600"/>
              </a:spcAft>
            </a:pPr>
            <a:r>
              <a:rPr lang="en-US" sz="1900" kern="0" dirty="0" smtClean="0"/>
              <a:t>Hall A operational</a:t>
            </a:r>
          </a:p>
          <a:p>
            <a:pPr marL="234950" indent="-234950"/>
            <a:r>
              <a:rPr lang="en-US" sz="1900" kern="0" dirty="0" smtClean="0"/>
              <a:t>Hall D/</a:t>
            </a:r>
            <a:r>
              <a:rPr lang="en-US" sz="1900" kern="0" dirty="0" err="1" smtClean="0"/>
              <a:t>GlueX</a:t>
            </a:r>
            <a:r>
              <a:rPr lang="en-US" sz="1900" kern="0" dirty="0" smtClean="0"/>
              <a:t> essentially complete</a:t>
            </a:r>
          </a:p>
          <a:p>
            <a:pPr marL="576263" lvl="1" indent="-285750">
              <a:spcAft>
                <a:spcPts val="600"/>
              </a:spcAft>
            </a:pPr>
            <a:r>
              <a:rPr lang="en-US" sz="1900" kern="0" dirty="0" smtClean="0"/>
              <a:t>Commissioning in progress</a:t>
            </a:r>
          </a:p>
          <a:p>
            <a:pPr marL="234950" indent="-234950">
              <a:spcAft>
                <a:spcPts val="600"/>
              </a:spcAft>
            </a:pPr>
            <a:r>
              <a:rPr lang="en-US" sz="1900" kern="0" dirty="0" smtClean="0"/>
              <a:t>Hall B – detector installation, </a:t>
            </a:r>
            <a:r>
              <a:rPr lang="en-US" sz="1900" kern="0" dirty="0" smtClean="0">
                <a:solidFill>
                  <a:srgbClr val="C00000"/>
                </a:solidFill>
              </a:rPr>
              <a:t>magnet construction</a:t>
            </a:r>
          </a:p>
          <a:p>
            <a:pPr marL="234950" indent="-234950"/>
            <a:r>
              <a:rPr lang="en-US" sz="1900" kern="0" dirty="0" smtClean="0"/>
              <a:t>Hall C – infrastructure installation, detectors ready, </a:t>
            </a:r>
            <a:r>
              <a:rPr lang="en-US" sz="1900" kern="0" dirty="0" smtClean="0">
                <a:solidFill>
                  <a:srgbClr val="C00000"/>
                </a:solidFill>
              </a:rPr>
              <a:t>magnet construction</a:t>
            </a:r>
          </a:p>
          <a:p>
            <a:pPr marL="234950" indent="-234950"/>
            <a:r>
              <a:rPr lang="en-US" sz="1900" kern="0" dirty="0" smtClean="0"/>
              <a:t>Director’s Review, OPA Review, both in November 2014,</a:t>
            </a:r>
          </a:p>
          <a:p>
            <a:pPr marL="234950" indent="-234950"/>
            <a:r>
              <a:rPr lang="en-US" sz="1900" kern="0" dirty="0" smtClean="0">
                <a:solidFill>
                  <a:srgbClr val="C00000"/>
                </a:solidFill>
              </a:rPr>
              <a:t>Cost and Schedule Performance are an issue </a:t>
            </a:r>
          </a:p>
        </p:txBody>
      </p:sp>
      <p:sp>
        <p:nvSpPr>
          <p:cNvPr id="7" name="TextBox 6"/>
          <p:cNvSpPr txBox="1"/>
          <p:nvPr/>
        </p:nvSpPr>
        <p:spPr>
          <a:xfrm>
            <a:off x="519560" y="2490021"/>
            <a:ext cx="8347413" cy="784830"/>
          </a:xfrm>
          <a:prstGeom prst="rect">
            <a:avLst/>
          </a:prstGeom>
          <a:noFill/>
          <a:ln w="28575">
            <a:solidFill>
              <a:schemeClr val="accent2">
                <a:lumMod val="60000"/>
                <a:lumOff val="40000"/>
              </a:schemeClr>
            </a:solidFill>
          </a:ln>
        </p:spPr>
        <p:txBody>
          <a:bodyPr wrap="none" rtlCol="0">
            <a:spAutoFit/>
          </a:bodyPr>
          <a:lstStyle/>
          <a:p>
            <a:pPr>
              <a:spcAft>
                <a:spcPts val="600"/>
              </a:spcAft>
            </a:pPr>
            <a:r>
              <a:rPr lang="en-US" sz="2000" b="1" dirty="0" smtClean="0">
                <a:solidFill>
                  <a:srgbClr val="008000"/>
                </a:solidFill>
                <a:latin typeface="Arial" panose="020B0604020202020204" pitchFamily="34" charset="0"/>
                <a:cs typeface="Arial" panose="020B0604020202020204" pitchFamily="34" charset="0"/>
              </a:rPr>
              <a:t>Received CD-4A Approval ahead of schedule; ESAAB July 30, 2014</a:t>
            </a:r>
          </a:p>
          <a:p>
            <a:pPr algn="ctr"/>
            <a:r>
              <a:rPr lang="en-US" sz="2000" b="1" dirty="0" smtClean="0">
                <a:solidFill>
                  <a:srgbClr val="008000"/>
                </a:solidFill>
                <a:latin typeface="Arial" panose="020B0604020202020204" pitchFamily="34" charset="0"/>
                <a:cs typeface="Arial" panose="020B0604020202020204" pitchFamily="34" charset="0"/>
              </a:rPr>
              <a:t>‘Accelerator Project Complete and Start of Operations’</a:t>
            </a:r>
            <a:endParaRPr lang="en-US" sz="2000" b="1" dirty="0">
              <a:solidFill>
                <a:srgbClr val="008000"/>
              </a:solidFill>
              <a:latin typeface="Arial" panose="020B0604020202020204" pitchFamily="34" charset="0"/>
              <a:cs typeface="Arial" panose="020B0604020202020204" pitchFamily="34" charset="0"/>
            </a:endParaRPr>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t="6156"/>
          <a:stretch/>
        </p:blipFill>
        <p:spPr bwMode="auto">
          <a:xfrm>
            <a:off x="6416559" y="972152"/>
            <a:ext cx="2450414" cy="12928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53640926-AAD7-44D8-BBD7-CCE9431645EC}">
              <a14:shadowObscured xmlns:a14="http://schemas.microsoft.com/office/drawing/2010/main"/>
            </a:ext>
          </a:extLst>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7692" t="24273" r="27949"/>
          <a:stretch/>
        </p:blipFill>
        <p:spPr bwMode="auto">
          <a:xfrm>
            <a:off x="6923209" y="3338462"/>
            <a:ext cx="1943764" cy="171528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68948561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in December 5 Montage</a:t>
            </a:r>
            <a:endParaRPr lang="en-US" dirty="0"/>
          </a:p>
        </p:txBody>
      </p:sp>
      <p:sp>
        <p:nvSpPr>
          <p:cNvPr id="3" name="Content Placeholder 2"/>
          <p:cNvSpPr>
            <a:spLocks noGrp="1"/>
          </p:cNvSpPr>
          <p:nvPr>
            <p:ph idx="1"/>
          </p:nvPr>
        </p:nvSpPr>
        <p:spPr>
          <a:xfrm>
            <a:off x="228600" y="1143000"/>
            <a:ext cx="8763000" cy="5105400"/>
          </a:xfrm>
        </p:spPr>
        <p:txBody>
          <a:bodyPr/>
          <a:lstStyle/>
          <a:p>
            <a:pPr marL="0" indent="0">
              <a:buNone/>
            </a:pPr>
            <a:r>
              <a:rPr lang="en-US" sz="2000" dirty="0"/>
              <a:t>The status of the project was given thorough reviews – two, in fact. One was commissioned as a JSA Director’s Review and chaired by Ed Temple. The second was the DOE version, the Office of Project Assessment review. Both reviews recognized the progress we had made. However, both reviews were also concerned with our progress against the schedule and with the cost we have incurred. By this stage of the project, the dollar value remaining is a fraction of the total cost of the project. But that puts a premium on our care for these precious resources, time and money. Indeed, there was considerable emphasis on the need to treat this phase of the project, the end game, quite differently than the earlier stages. One analogy used was that in the red zone, a football game changes; with a small space in which to deploy the receivers, extra precision is required. We cannot afford the luxury of spending time on leisurely R&amp;D; we need to be taking decisions with care but with alacrity. </a:t>
            </a:r>
            <a:r>
              <a:rPr lang="en-US" sz="2000" b="1" dirty="0"/>
              <a:t>We need to look for ways to substantially strengthen our cost and schedule performance so as to ensure successful completion of the project.</a:t>
            </a:r>
            <a:endParaRPr lang="en-US" b="1" dirty="0"/>
          </a:p>
        </p:txBody>
      </p:sp>
    </p:spTree>
    <p:extLst>
      <p:ext uri="{BB962C8B-B14F-4D97-AF65-F5344CB8AC3E}">
        <p14:creationId xmlns:p14="http://schemas.microsoft.com/office/powerpoint/2010/main" val="357445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The Governor’s Visit</a:t>
            </a:r>
            <a:endParaRPr lang="en-US" dirty="0"/>
          </a:p>
        </p:txBody>
      </p:sp>
      <p:sp>
        <p:nvSpPr>
          <p:cNvPr id="4" name="TextBox 3"/>
          <p:cNvSpPr txBox="1"/>
          <p:nvPr/>
        </p:nvSpPr>
        <p:spPr>
          <a:xfrm>
            <a:off x="0" y="801284"/>
            <a:ext cx="8458200" cy="461665"/>
          </a:xfrm>
          <a:prstGeom prst="rect">
            <a:avLst/>
          </a:prstGeom>
          <a:noFill/>
        </p:spPr>
        <p:txBody>
          <a:bodyPr wrap="square" rtlCol="0">
            <a:spAutoFit/>
          </a:bodyPr>
          <a:lstStyle/>
          <a:p>
            <a:r>
              <a:rPr lang="en-US" b="1" dirty="0" smtClean="0">
                <a:solidFill>
                  <a:srgbClr val="0033CC"/>
                </a:solidFill>
                <a:latin typeface="Arial "/>
              </a:rPr>
              <a:t>CD-4A Celebration  </a:t>
            </a:r>
            <a:r>
              <a:rPr lang="en-US" b="1" dirty="0" smtClean="0">
                <a:solidFill>
                  <a:srgbClr val="0033CC"/>
                </a:solidFill>
                <a:latin typeface="Arial "/>
                <a:sym typeface="Wingdings" panose="05000000000000000000" pitchFamily="2" charset="2"/>
              </a:rPr>
              <a:t> 5 months ahead of schedule </a:t>
            </a:r>
            <a:endParaRPr lang="en-US" b="1" dirty="0">
              <a:solidFill>
                <a:srgbClr val="0033CC"/>
              </a:solidFill>
              <a:latin typeface="Arial "/>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0" y="1170616"/>
            <a:ext cx="9029450" cy="5413063"/>
          </a:xfrm>
          <a:prstGeom prst="rect">
            <a:avLst/>
          </a:prstGeom>
        </p:spPr>
      </p:pic>
    </p:spTree>
    <p:extLst>
      <p:ext uri="{BB962C8B-B14F-4D97-AF65-F5344CB8AC3E}">
        <p14:creationId xmlns:p14="http://schemas.microsoft.com/office/powerpoint/2010/main" val="288500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36298</TotalTime>
  <Words>1118</Words>
  <Application>Microsoft Office PowerPoint</Application>
  <PresentationFormat>On-screen Show (4:3)</PresentationFormat>
  <Paragraphs>228</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2_JLab_PowerPoint1</vt:lpstr>
      <vt:lpstr>PowerPoint Presentation</vt:lpstr>
      <vt:lpstr>Outline</vt:lpstr>
      <vt:lpstr>Jefferson Lab: A Safe Place to Work</vt:lpstr>
      <vt:lpstr>PowerPoint Presentation</vt:lpstr>
      <vt:lpstr>Theory and Computation Highlight New Technology + Innovative Techniques  </vt:lpstr>
      <vt:lpstr>PowerPoint Presentation</vt:lpstr>
      <vt:lpstr>Jefferson Lab CEBAF 12 GeV Upgrade</vt:lpstr>
      <vt:lpstr>Upgrade in December 5 Montage</vt:lpstr>
      <vt:lpstr>The Governor’s Visit</vt:lpstr>
      <vt:lpstr>CEBAF 2014 Commissioning</vt:lpstr>
      <vt:lpstr>Jefferson Lab: Hall D Commissioning</vt:lpstr>
      <vt:lpstr>PowerPoint Presentation</vt:lpstr>
      <vt:lpstr>Federal Budget FY15</vt:lpstr>
      <vt:lpstr>PowerPoint Presentation</vt:lpstr>
      <vt:lpstr>PowerPoint Presentation</vt:lpstr>
      <vt:lpstr>LCLS II at SLAC</vt:lpstr>
      <vt:lpstr>Conclusions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leemann</dc:creator>
  <cp:lastModifiedBy>stewartm</cp:lastModifiedBy>
  <cp:revision>3092</cp:revision>
  <cp:lastPrinted>2015-01-07T15:15:58Z</cp:lastPrinted>
  <dcterms:created xsi:type="dcterms:W3CDTF">2005-02-22T12:55:31Z</dcterms:created>
  <dcterms:modified xsi:type="dcterms:W3CDTF">2015-01-13T13:17:09Z</dcterms:modified>
</cp:coreProperties>
</file>