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0"/>
  </p:notesMasterIdLst>
  <p:sldIdLst>
    <p:sldId id="256" r:id="rId4"/>
    <p:sldId id="258" r:id="rId5"/>
    <p:sldId id="259" r:id="rId6"/>
    <p:sldId id="257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215DA-D7A3-4EEC-8C0E-CFF750FA8E4E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428113-74FB-4444-92B7-1576D0750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28113-74FB-4444-92B7-1576D07508C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61273-C791-441D-8291-B542FAC0E2C6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C203-8CBD-42F7-B757-13D9ACBF5D72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F128-EF36-473F-85AC-3FFF5F04D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C203-8CBD-42F7-B757-13D9ACBF5D72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F128-EF36-473F-85AC-3FFF5F04D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C203-8CBD-42F7-B757-13D9ACBF5D72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F128-EF36-473F-85AC-3FFF5F04D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4D7E-F728-4CA7-BAC4-097B6BDB50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FF9B-08A1-4370-BB0B-1F069E0A77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4D7E-F728-4CA7-BAC4-097B6BDB50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FF9B-08A1-4370-BB0B-1F069E0A77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4D7E-F728-4CA7-BAC4-097B6BDB50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FF9B-08A1-4370-BB0B-1F069E0A77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4D7E-F728-4CA7-BAC4-097B6BDB50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FF9B-08A1-4370-BB0B-1F069E0A77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4D7E-F728-4CA7-BAC4-097B6BDB50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FF9B-08A1-4370-BB0B-1F069E0A77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4D7E-F728-4CA7-BAC4-097B6BDB50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FF9B-08A1-4370-BB0B-1F069E0A77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4D7E-F728-4CA7-BAC4-097B6BDB50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FF9B-08A1-4370-BB0B-1F069E0A77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4D7E-F728-4CA7-BAC4-097B6BDB50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FF9B-08A1-4370-BB0B-1F069E0A77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C203-8CBD-42F7-B757-13D9ACBF5D72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F128-EF36-473F-85AC-3FFF5F04D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4D7E-F728-4CA7-BAC4-097B6BDB50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FF9B-08A1-4370-BB0B-1F069E0A77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4D7E-F728-4CA7-BAC4-097B6BDB50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FF9B-08A1-4370-BB0B-1F069E0A77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4D7E-F728-4CA7-BAC4-097B6BDB50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FF9B-08A1-4370-BB0B-1F069E0A77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2CE4-7CD9-4700-982E-D4C778511E6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6EEF-6D24-4425-AF86-AEB02AC5131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2CE4-7CD9-4700-982E-D4C778511E6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6EEF-6D24-4425-AF86-AEB02AC5131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2CE4-7CD9-4700-982E-D4C778511E6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6EEF-6D24-4425-AF86-AEB02AC5131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2CE4-7CD9-4700-982E-D4C778511E6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6EEF-6D24-4425-AF86-AEB02AC5131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2CE4-7CD9-4700-982E-D4C778511E6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6EEF-6D24-4425-AF86-AEB02AC5131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2CE4-7CD9-4700-982E-D4C778511E6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6EEF-6D24-4425-AF86-AEB02AC5131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2CE4-7CD9-4700-982E-D4C778511E6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6EEF-6D24-4425-AF86-AEB02AC5131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C203-8CBD-42F7-B757-13D9ACBF5D72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F128-EF36-473F-85AC-3FFF5F04D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2CE4-7CD9-4700-982E-D4C778511E6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6EEF-6D24-4425-AF86-AEB02AC5131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2CE4-7CD9-4700-982E-D4C778511E6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6EEF-6D24-4425-AF86-AEB02AC5131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2CE4-7CD9-4700-982E-D4C778511E6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6EEF-6D24-4425-AF86-AEB02AC5131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2CE4-7CD9-4700-982E-D4C778511E6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6EEF-6D24-4425-AF86-AEB02AC5131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C203-8CBD-42F7-B757-13D9ACBF5D72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F128-EF36-473F-85AC-3FFF5F04D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C203-8CBD-42F7-B757-13D9ACBF5D72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F128-EF36-473F-85AC-3FFF5F04D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C203-8CBD-42F7-B757-13D9ACBF5D72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F128-EF36-473F-85AC-3FFF5F04D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C203-8CBD-42F7-B757-13D9ACBF5D72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F128-EF36-473F-85AC-3FFF5F04D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C203-8CBD-42F7-B757-13D9ACBF5D72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F128-EF36-473F-85AC-3FFF5F04D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C203-8CBD-42F7-B757-13D9ACBF5D72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F128-EF36-473F-85AC-3FFF5F04D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BC203-8CBD-42F7-B757-13D9ACBF5D72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BF128-EF36-473F-85AC-3FFF5F04D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04D7E-F728-4CA7-BAC4-097B6BDB50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FF9B-08A1-4370-BB0B-1F069E0A77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32CE4-7CD9-4700-982E-D4C778511E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1/17/2011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B6EEF-6D24-4425-AF86-AEB02AC513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douglas@jlab.org" TargetMode="External"/><Relationship Id="rId2" Type="http://schemas.openxmlformats.org/officeDocument/2006/relationships/hyperlink" Target="mailto:felman@jlab.org" TargetMode="External"/><Relationship Id="rId1" Type="http://schemas.openxmlformats.org/officeDocument/2006/relationships/slideLayout" Target="../slideLayouts/slideLayout24.xml"/><Relationship Id="rId6" Type="http://schemas.openxmlformats.org/officeDocument/2006/relationships/hyperlink" Target="mailto:tennant@jlab.org" TargetMode="External"/><Relationship Id="rId5" Type="http://schemas.openxmlformats.org/officeDocument/2006/relationships/hyperlink" Target="mailto:neil@jlab.org" TargetMode="External"/><Relationship Id="rId4" Type="http://schemas.openxmlformats.org/officeDocument/2006/relationships/hyperlink" Target="mailto:evtushenk@jlab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8153400" cy="1470025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Course Overview</a:t>
            </a:r>
            <a:endParaRPr lang="en-US" sz="7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Chris Tennant, Steve Benson, David Douglas, 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Pavel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Evtushenko, George 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Neil</a:t>
            </a:r>
            <a:endParaRPr lang="en-US" sz="20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USPAS – January 2011</a:t>
            </a:r>
            <a:endParaRPr lang="en-US" sz="20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819400"/>
            <a:ext cx="9158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“Beam Measurements, Manipulation and Instrumentation at an ERL FEL Driver”</a:t>
            </a:r>
            <a:endParaRPr lang="en-US" sz="20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First Day Schedule</a:t>
            </a:r>
            <a:endParaRPr lang="en-US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839200" cy="5943600"/>
          </a:xfrm>
        </p:spPr>
        <p:txBody>
          <a:bodyPr>
            <a:noAutofit/>
          </a:bodyPr>
          <a:lstStyle/>
          <a:p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9:00 AM Arrive at CEBAF Center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Lectures/talks</a:t>
            </a:r>
          </a:p>
          <a:p>
            <a:pPr lvl="1"/>
            <a:r>
              <a:rPr lang="en-US" sz="22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“Course Overview”</a:t>
            </a:r>
            <a:endParaRPr lang="en-US" sz="2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/>
            <a:r>
              <a:rPr lang="en-US" sz="22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“Introduction to ERLs” </a:t>
            </a:r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(C. Tennant: ~30 minutes) </a:t>
            </a:r>
          </a:p>
          <a:p>
            <a:pPr lvl="1"/>
            <a:r>
              <a:rPr lang="en-US" sz="22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en-US" sz="22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JLab</a:t>
            </a:r>
            <a:r>
              <a:rPr lang="en-US" sz="22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FEL Overview” </a:t>
            </a:r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(D. Douglas: ~60 minutes) 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Lunch (off-site)</a:t>
            </a:r>
          </a:p>
          <a:p>
            <a:pPr lvl="1"/>
            <a:r>
              <a:rPr lang="en-US" sz="22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“Beam Diagnostics Overview” </a:t>
            </a:r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(P. Evtushenko: ~40 minutes) </a:t>
            </a:r>
          </a:p>
          <a:p>
            <a:pPr lvl="1"/>
            <a:r>
              <a:rPr lang="en-US" sz="22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“Using the FEL as Beam Diagnostic” </a:t>
            </a:r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(S. Benson: ~40 minutes) </a:t>
            </a:r>
          </a:p>
          <a:p>
            <a:pPr lvl="1"/>
            <a:r>
              <a:rPr lang="en-US" sz="22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“Longitudinal Matching”</a:t>
            </a:r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(D. Douglas: ~40 minutes)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FEL Tour 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5:30 PM Depart for Hotel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“Typical” Schedule</a:t>
            </a:r>
            <a:endParaRPr lang="en-US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4102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9:00 AM Arrive</a:t>
            </a:r>
          </a:p>
          <a:p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(Tuesday: meet Sue Ewing at CC)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Talk/tutorial on the beam-based measurement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Split into 2 groups of 6 students</a:t>
            </a:r>
          </a:p>
          <a:p>
            <a:pPr lvl="1"/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Group A: control room for beam-based measurements</a:t>
            </a:r>
          </a:p>
          <a:p>
            <a:pPr lvl="1"/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Group B: laboratory exercise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12:30-1:30 PM Lunch (Quark Café)</a:t>
            </a:r>
          </a:p>
          <a:p>
            <a:pPr lvl="1"/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Transportation to and from CEBAF Center provided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Groups swap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5:30 PM Depart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Evening: TBA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08083" y="577468"/>
          <a:ext cx="8321040" cy="5999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317"/>
                <a:gridCol w="1295400"/>
                <a:gridCol w="1295400"/>
                <a:gridCol w="1295400"/>
                <a:gridCol w="1295400"/>
                <a:gridCol w="1295400"/>
                <a:gridCol w="956723"/>
              </a:tblGrid>
              <a:tr h="3464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Sunday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Monday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Tuesday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Wednesday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Thursday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Friday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Saturday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51000"/>
                      </a:schemeClr>
                    </a:solidFill>
                  </a:tcPr>
                </a:tc>
              </a:tr>
              <a:tr h="153859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AM: 9-12:30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PM:1:30-5:30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lain" startAt="14"/>
                      </a:pPr>
                      <a:r>
                        <a:rPr lang="en-US" sz="1200" baseline="0" dirty="0" smtClean="0"/>
                        <a:t>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1035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r>
                        <a:rPr lang="en-US" sz="1000" dirty="0" smtClean="0"/>
                        <a:t>- Course Introduction</a:t>
                      </a:r>
                    </a:p>
                    <a:p>
                      <a:r>
                        <a:rPr lang="en-US" sz="1000" baseline="0" dirty="0" smtClean="0"/>
                        <a:t>- Lectures/Talks</a:t>
                      </a:r>
                    </a:p>
                    <a:p>
                      <a:r>
                        <a:rPr lang="en-US" sz="1000" baseline="0" dirty="0" smtClean="0"/>
                        <a:t>- Vault Tour</a:t>
                      </a:r>
                      <a:endParaRPr lang="en-US" sz="100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50" i="1" dirty="0" smtClean="0"/>
                        <a:t>Get</a:t>
                      </a:r>
                      <a:r>
                        <a:rPr lang="en-US" sz="1050" i="1" baseline="0" dirty="0" smtClean="0"/>
                        <a:t> b</a:t>
                      </a:r>
                      <a:r>
                        <a:rPr lang="en-US" sz="1050" i="1" dirty="0" smtClean="0"/>
                        <a:t>adges</a:t>
                      </a:r>
                    </a:p>
                    <a:p>
                      <a:endParaRPr lang="en-US" sz="1050" dirty="0" smtClean="0"/>
                    </a:p>
                    <a:p>
                      <a:endParaRPr lang="en-US" sz="1050" dirty="0" smtClean="0"/>
                    </a:p>
                    <a:p>
                      <a:endParaRPr lang="en-US" sz="1050" dirty="0" smtClean="0">
                        <a:solidFill>
                          <a:srgbClr val="0033CC"/>
                        </a:solidFill>
                      </a:endParaRPr>
                    </a:p>
                    <a:p>
                      <a:endParaRPr lang="en-US" sz="1050" dirty="0" smtClean="0">
                        <a:solidFill>
                          <a:srgbClr val="0033CC"/>
                        </a:solidFill>
                      </a:endParaRPr>
                    </a:p>
                    <a:p>
                      <a:pPr algn="ctr"/>
                      <a:r>
                        <a:rPr lang="en-US" sz="1100" i="1" dirty="0" smtClean="0">
                          <a:solidFill>
                            <a:srgbClr val="0033CC"/>
                          </a:solidFill>
                        </a:rPr>
                        <a:t>“Beam Size Measurement”</a:t>
                      </a:r>
                      <a:endParaRPr lang="en-US" sz="1100" i="1" dirty="0">
                        <a:solidFill>
                          <a:srgbClr val="0033CC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</a:p>
                    <a:p>
                      <a:endParaRPr lang="en-US" sz="8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2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pPr algn="ctr"/>
                      <a:r>
                        <a:rPr lang="en-US" sz="1100" i="1" dirty="0" smtClean="0">
                          <a:solidFill>
                            <a:srgbClr val="0033CC"/>
                          </a:solidFill>
                        </a:rPr>
                        <a:t>“Phasing </a:t>
                      </a:r>
                      <a:r>
                        <a:rPr lang="en-US" sz="1100" i="1" dirty="0" err="1" smtClean="0">
                          <a:solidFill>
                            <a:srgbClr val="0033CC"/>
                          </a:solidFill>
                        </a:rPr>
                        <a:t>Linac</a:t>
                      </a:r>
                      <a:r>
                        <a:rPr lang="en-US" sz="1100" i="1" dirty="0" smtClean="0">
                          <a:solidFill>
                            <a:srgbClr val="0033CC"/>
                          </a:solidFill>
                        </a:rPr>
                        <a:t> Cavities/PL/GASK”</a:t>
                      </a:r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pPr algn="ctr"/>
                      <a:r>
                        <a:rPr lang="en-US" sz="900" dirty="0" smtClean="0"/>
                        <a:t>[Computer Lab: 7-8PM]</a:t>
                      </a:r>
                      <a:endParaRPr lang="en-US" sz="9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</a:p>
                    <a:p>
                      <a:endParaRPr lang="en-US" sz="1000" dirty="0" smtClean="0"/>
                    </a:p>
                    <a:p>
                      <a:endParaRPr lang="en-US" sz="12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pPr algn="ctr"/>
                      <a:r>
                        <a:rPr lang="en-US" sz="1100" i="1" dirty="0" smtClean="0">
                          <a:solidFill>
                            <a:srgbClr val="0033CC"/>
                          </a:solidFill>
                        </a:rPr>
                        <a:t>“Bunch Length</a:t>
                      </a:r>
                      <a:r>
                        <a:rPr lang="en-US" sz="1100" i="1" baseline="0" dirty="0" smtClean="0">
                          <a:solidFill>
                            <a:srgbClr val="0033CC"/>
                          </a:solidFill>
                        </a:rPr>
                        <a:t> Measurements</a:t>
                      </a:r>
                      <a:r>
                        <a:rPr lang="en-US" sz="1100" i="1" dirty="0" smtClean="0">
                          <a:solidFill>
                            <a:srgbClr val="0033CC"/>
                          </a:solidFill>
                        </a:rPr>
                        <a:t>”</a:t>
                      </a:r>
                      <a:endParaRPr lang="en-US" sz="1100" i="1" dirty="0">
                        <a:solidFill>
                          <a:srgbClr val="0033CC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</a:p>
                    <a:p>
                      <a:endParaRPr lang="en-US" sz="400" dirty="0" smtClean="0"/>
                    </a:p>
                    <a:p>
                      <a:endParaRPr lang="en-US" sz="11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pPr algn="ctr"/>
                      <a:r>
                        <a:rPr lang="en-US" sz="1100" i="1" dirty="0" smtClean="0">
                          <a:solidFill>
                            <a:srgbClr val="0033CC"/>
                          </a:solidFill>
                        </a:rPr>
                        <a:t>“</a:t>
                      </a:r>
                      <a:r>
                        <a:rPr lang="en-US" sz="1100" i="1" dirty="0" err="1" smtClean="0">
                          <a:solidFill>
                            <a:srgbClr val="0033CC"/>
                          </a:solidFill>
                        </a:rPr>
                        <a:t>Miniphase</a:t>
                      </a:r>
                      <a:r>
                        <a:rPr lang="en-US" sz="1100" i="1" baseline="0" dirty="0" smtClean="0">
                          <a:solidFill>
                            <a:srgbClr val="0033CC"/>
                          </a:solidFill>
                        </a:rPr>
                        <a:t> Procedure</a:t>
                      </a:r>
                      <a:r>
                        <a:rPr lang="en-US" sz="1100" i="1" dirty="0" smtClean="0">
                          <a:solidFill>
                            <a:srgbClr val="0033CC"/>
                          </a:solidFill>
                        </a:rPr>
                        <a:t>”</a:t>
                      </a:r>
                      <a:endParaRPr lang="en-US" sz="900" i="1" dirty="0">
                        <a:solidFill>
                          <a:srgbClr val="0033CC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1035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pPr algn="ctr"/>
                      <a:endParaRPr lang="en-US" sz="1100" i="1" dirty="0" smtClean="0">
                        <a:solidFill>
                          <a:srgbClr val="0033CC"/>
                        </a:solidFill>
                      </a:endParaRPr>
                    </a:p>
                    <a:p>
                      <a:pPr algn="ctr"/>
                      <a:r>
                        <a:rPr lang="en-US" sz="1100" i="1" dirty="0" smtClean="0">
                          <a:solidFill>
                            <a:srgbClr val="0033CC"/>
                          </a:solidFill>
                        </a:rPr>
                        <a:t>“Check Transverse</a:t>
                      </a:r>
                      <a:r>
                        <a:rPr lang="en-US" sz="1100" i="1" baseline="0" dirty="0" smtClean="0">
                          <a:solidFill>
                            <a:srgbClr val="0033CC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100" i="1" baseline="0" dirty="0" smtClean="0">
                          <a:solidFill>
                            <a:srgbClr val="0033CC"/>
                          </a:solidFill>
                        </a:rPr>
                        <a:t>Match/Difference Orbits</a:t>
                      </a:r>
                      <a:r>
                        <a:rPr lang="en-US" sz="1100" i="1" dirty="0" smtClean="0">
                          <a:solidFill>
                            <a:srgbClr val="0033CC"/>
                          </a:solidFill>
                        </a:rPr>
                        <a:t>”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</a:p>
                    <a:p>
                      <a:endParaRPr lang="en-US" sz="1200" dirty="0" smtClean="0"/>
                    </a:p>
                    <a:p>
                      <a:endParaRPr lang="en-US" sz="14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pPr algn="ctr"/>
                      <a:endParaRPr lang="en-US" sz="1100" i="1" dirty="0" smtClean="0">
                        <a:solidFill>
                          <a:srgbClr val="0033CC"/>
                        </a:solidFill>
                      </a:endParaRPr>
                    </a:p>
                    <a:p>
                      <a:pPr algn="ctr"/>
                      <a:r>
                        <a:rPr lang="en-US" sz="1100" i="1" dirty="0" smtClean="0">
                          <a:solidFill>
                            <a:srgbClr val="0033CC"/>
                          </a:solidFill>
                        </a:rPr>
                        <a:t>“</a:t>
                      </a:r>
                      <a:r>
                        <a:rPr lang="en-US" sz="1100" i="1" dirty="0" err="1" smtClean="0">
                          <a:solidFill>
                            <a:srgbClr val="0033CC"/>
                          </a:solidFill>
                        </a:rPr>
                        <a:t>Multislit</a:t>
                      </a:r>
                      <a:r>
                        <a:rPr lang="en-US" sz="1100" i="1" baseline="0" dirty="0" smtClean="0">
                          <a:solidFill>
                            <a:srgbClr val="0033CC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100" i="1" baseline="0" dirty="0" err="1" smtClean="0">
                          <a:solidFill>
                            <a:srgbClr val="0033CC"/>
                          </a:solidFill>
                        </a:rPr>
                        <a:t>Emittance</a:t>
                      </a:r>
                      <a:r>
                        <a:rPr lang="en-US" sz="1100" i="1" baseline="0" dirty="0" smtClean="0">
                          <a:solidFill>
                            <a:srgbClr val="0033CC"/>
                          </a:solidFill>
                        </a:rPr>
                        <a:t> Measurement</a:t>
                      </a:r>
                      <a:r>
                        <a:rPr lang="en-US" sz="1100" i="1" dirty="0" smtClean="0">
                          <a:solidFill>
                            <a:srgbClr val="0033CC"/>
                          </a:solidFill>
                        </a:rPr>
                        <a:t>”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</a:p>
                    <a:p>
                      <a:endParaRPr lang="en-US" sz="1200" dirty="0" smtClean="0"/>
                    </a:p>
                    <a:p>
                      <a:endParaRPr lang="en-US" sz="14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pPr algn="ctr"/>
                      <a:endParaRPr lang="en-US" sz="1100" i="1" dirty="0" smtClean="0">
                        <a:solidFill>
                          <a:srgbClr val="0033CC"/>
                        </a:solidFill>
                      </a:endParaRPr>
                    </a:p>
                    <a:p>
                      <a:pPr algn="ctr"/>
                      <a:r>
                        <a:rPr lang="en-US" sz="1100" i="1" dirty="0" smtClean="0">
                          <a:solidFill>
                            <a:srgbClr val="0033CC"/>
                          </a:solidFill>
                        </a:rPr>
                        <a:t>“</a:t>
                      </a:r>
                      <a:r>
                        <a:rPr lang="en-US" sz="1100" i="1" dirty="0" err="1" smtClean="0">
                          <a:solidFill>
                            <a:srgbClr val="0033CC"/>
                          </a:solidFill>
                        </a:rPr>
                        <a:t>Quadrupole</a:t>
                      </a:r>
                      <a:r>
                        <a:rPr lang="en-US" sz="1100" i="1" baseline="0" dirty="0" smtClean="0">
                          <a:solidFill>
                            <a:srgbClr val="0033CC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100" i="1" baseline="0" dirty="0" smtClean="0">
                          <a:solidFill>
                            <a:srgbClr val="0033CC"/>
                          </a:solidFill>
                        </a:rPr>
                        <a:t>Centering and Scan</a:t>
                      </a:r>
                      <a:r>
                        <a:rPr lang="en-US" sz="1100" i="1" dirty="0" smtClean="0">
                          <a:solidFill>
                            <a:srgbClr val="0033CC"/>
                          </a:solidFill>
                        </a:rPr>
                        <a:t>”</a:t>
                      </a:r>
                    </a:p>
                    <a:p>
                      <a:endParaRPr lang="en-US" sz="120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pPr algn="ctr"/>
                      <a:endParaRPr lang="en-US" sz="1100" i="1" dirty="0" smtClean="0">
                        <a:solidFill>
                          <a:srgbClr val="0033CC"/>
                        </a:solidFill>
                      </a:endParaRPr>
                    </a:p>
                    <a:p>
                      <a:pPr algn="ctr"/>
                      <a:r>
                        <a:rPr lang="en-US" sz="1100" i="1" dirty="0" smtClean="0">
                          <a:solidFill>
                            <a:srgbClr val="0033CC"/>
                          </a:solidFill>
                        </a:rPr>
                        <a:t>“M55</a:t>
                      </a:r>
                      <a:r>
                        <a:rPr lang="en-US" sz="1100" i="1" baseline="0" dirty="0" smtClean="0">
                          <a:solidFill>
                            <a:srgbClr val="0033CC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100" i="1" baseline="0" dirty="0" smtClean="0">
                          <a:solidFill>
                            <a:srgbClr val="0033CC"/>
                          </a:solidFill>
                        </a:rPr>
                        <a:t>Measurement</a:t>
                      </a:r>
                      <a:r>
                        <a:rPr lang="en-US" sz="1100" i="1" dirty="0" smtClean="0">
                          <a:solidFill>
                            <a:srgbClr val="0033CC"/>
                          </a:solidFill>
                        </a:rPr>
                        <a:t>”</a:t>
                      </a:r>
                      <a:endParaRPr lang="en-US" sz="1100" i="1" dirty="0">
                        <a:solidFill>
                          <a:srgbClr val="0033CC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</a:p>
                    <a:p>
                      <a:endParaRPr lang="en-US" sz="1100" dirty="0" smtClean="0"/>
                    </a:p>
                    <a:p>
                      <a:pPr algn="ctr"/>
                      <a:r>
                        <a:rPr lang="en-US" sz="1100" i="1" dirty="0" smtClean="0">
                          <a:solidFill>
                            <a:srgbClr val="0000FF"/>
                          </a:solidFill>
                        </a:rPr>
                        <a:t>“Lasing”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381000" y="65183"/>
            <a:ext cx="8382000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57200" y="87217"/>
            <a:ext cx="8229600" cy="407164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January 2011</a:t>
            </a:r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284383" y="2801779"/>
            <a:ext cx="6492240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prstClr val="black"/>
                </a:solidFill>
              </a:rPr>
              <a:t>             LUNCH                                 </a:t>
            </a:r>
            <a:r>
              <a:rPr lang="en-US" sz="1000" dirty="0" err="1">
                <a:solidFill>
                  <a:prstClr val="black"/>
                </a:solidFill>
              </a:rPr>
              <a:t>LUNCH</a:t>
            </a:r>
            <a:r>
              <a:rPr lang="en-US" sz="1000" dirty="0">
                <a:solidFill>
                  <a:prstClr val="black"/>
                </a:solidFill>
              </a:rPr>
              <a:t>                                  </a:t>
            </a:r>
            <a:r>
              <a:rPr lang="en-US" sz="1000" dirty="0" err="1">
                <a:solidFill>
                  <a:prstClr val="black"/>
                </a:solidFill>
              </a:rPr>
              <a:t>LUNCH</a:t>
            </a:r>
            <a:r>
              <a:rPr lang="en-US" sz="1000" dirty="0">
                <a:solidFill>
                  <a:prstClr val="black"/>
                </a:solidFill>
              </a:rPr>
              <a:t>                                </a:t>
            </a:r>
            <a:r>
              <a:rPr lang="en-US" sz="1000" dirty="0" err="1">
                <a:solidFill>
                  <a:prstClr val="black"/>
                </a:solidFill>
              </a:rPr>
              <a:t>LUNCH</a:t>
            </a:r>
            <a:r>
              <a:rPr lang="en-US" sz="1000" dirty="0">
                <a:solidFill>
                  <a:prstClr val="black"/>
                </a:solidFill>
              </a:rPr>
              <a:t>                            </a:t>
            </a:r>
            <a:r>
              <a:rPr lang="en-US" sz="1000" dirty="0" err="1">
                <a:solidFill>
                  <a:prstClr val="black"/>
                </a:solidFill>
              </a:rPr>
              <a:t>LUNCH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499034" y="5180680"/>
            <a:ext cx="1261872" cy="10058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295400" y="4930966"/>
            <a:ext cx="6492240" cy="24714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prstClr val="black"/>
                </a:solidFill>
              </a:rPr>
              <a:t>             LUNCH                                </a:t>
            </a:r>
            <a:r>
              <a:rPr lang="en-US" sz="1000" dirty="0" err="1">
                <a:solidFill>
                  <a:prstClr val="black"/>
                </a:solidFill>
              </a:rPr>
              <a:t>LUNCH</a:t>
            </a:r>
            <a:r>
              <a:rPr lang="en-US" sz="1000" dirty="0">
                <a:solidFill>
                  <a:prstClr val="black"/>
                </a:solidFill>
              </a:rPr>
              <a:t>                                  </a:t>
            </a:r>
            <a:r>
              <a:rPr lang="en-US" sz="1000" dirty="0" err="1">
                <a:solidFill>
                  <a:prstClr val="black"/>
                </a:solidFill>
              </a:rPr>
              <a:t>LUNCH</a:t>
            </a:r>
            <a:r>
              <a:rPr lang="en-US" sz="1000" dirty="0">
                <a:solidFill>
                  <a:prstClr val="black"/>
                </a:solidFill>
              </a:rPr>
              <a:t>                                </a:t>
            </a:r>
            <a:r>
              <a:rPr lang="en-US" sz="1000" dirty="0" err="1">
                <a:solidFill>
                  <a:prstClr val="black"/>
                </a:solidFill>
              </a:rPr>
              <a:t>LUNCH</a:t>
            </a:r>
            <a:r>
              <a:rPr lang="en-US" sz="1000" dirty="0">
                <a:solidFill>
                  <a:prstClr val="black"/>
                </a:solidFill>
              </a:rPr>
              <a:t>                                </a:t>
            </a:r>
            <a:r>
              <a:rPr lang="en-US" sz="1000" dirty="0" err="1">
                <a:solidFill>
                  <a:prstClr val="black"/>
                </a:solidFill>
              </a:rPr>
              <a:t>LUNCH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599" y="3110672"/>
            <a:ext cx="6335617" cy="15696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There is a good chance this schedule will evolve throughout the course!</a:t>
            </a:r>
            <a:endParaRPr lang="en-US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Miscellaneous</a:t>
            </a:r>
            <a:endParaRPr lang="en-US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9436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Grading</a:t>
            </a:r>
          </a:p>
          <a:p>
            <a:pPr lvl="1"/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Will have a variety of assignments (i.e. data analysis, computer lab, lab report, HW problems, etc…); no final exam</a:t>
            </a:r>
          </a:p>
          <a:p>
            <a:pPr lvl="1"/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HOWEVER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the emphasis should be on learning as much as you can and gaining experience in a machine control room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During the course, if there is a topic or measurement you’d like covered more thoroughly, let us know! We can make ourselves available in the evenings for informal discussions, Q&amp;A sessions, etc… 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Packets…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Webpage (www.jlab.org/USPAS11)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Reminder: Computer lab Wednesday 7-8 PM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Questions? Concerns?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715962"/>
          </a:xfrm>
        </p:spPr>
        <p:txBody>
          <a:bodyPr/>
          <a:lstStyle/>
          <a:p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Contact Information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36637"/>
            <a:ext cx="8458200" cy="5364163"/>
          </a:xfrm>
        </p:spPr>
        <p:txBody>
          <a:bodyPr/>
          <a:lstStyle/>
          <a:p>
            <a:r>
              <a:rPr lang="en-US" dirty="0" smtClean="0"/>
              <a:t>Steve Benson: </a:t>
            </a:r>
            <a:r>
              <a:rPr lang="en-US" dirty="0" smtClean="0">
                <a:hlinkClick r:id="rId2"/>
              </a:rPr>
              <a:t>felman@jlab.org</a:t>
            </a:r>
            <a:endParaRPr lang="en-US" dirty="0" smtClean="0"/>
          </a:p>
          <a:p>
            <a:r>
              <a:rPr lang="en-US" dirty="0" smtClean="0"/>
              <a:t>David Douglas: </a:t>
            </a:r>
            <a:r>
              <a:rPr lang="en-US" dirty="0" smtClean="0">
                <a:hlinkClick r:id="rId3"/>
              </a:rPr>
              <a:t>douglas@jlab.org</a:t>
            </a:r>
            <a:endParaRPr lang="en-US" dirty="0" smtClean="0"/>
          </a:p>
          <a:p>
            <a:r>
              <a:rPr lang="en-US" dirty="0" err="1" smtClean="0"/>
              <a:t>Pavel</a:t>
            </a:r>
            <a:r>
              <a:rPr lang="en-US" dirty="0" smtClean="0"/>
              <a:t> Evtushenko: </a:t>
            </a:r>
            <a:r>
              <a:rPr lang="en-US" dirty="0" smtClean="0">
                <a:hlinkClick r:id="rId4"/>
              </a:rPr>
              <a:t>evtushen@jlab.org</a:t>
            </a:r>
            <a:endParaRPr lang="en-US" dirty="0" smtClean="0"/>
          </a:p>
          <a:p>
            <a:r>
              <a:rPr lang="en-US" dirty="0" smtClean="0"/>
              <a:t>George Neil: </a:t>
            </a:r>
            <a:r>
              <a:rPr lang="en-US" dirty="0" smtClean="0">
                <a:hlinkClick r:id="rId5"/>
              </a:rPr>
              <a:t>neil@jlab.org</a:t>
            </a:r>
            <a:endParaRPr lang="en-US" dirty="0" smtClean="0"/>
          </a:p>
          <a:p>
            <a:r>
              <a:rPr lang="en-US" dirty="0" smtClean="0"/>
              <a:t>Chris Tennant: </a:t>
            </a:r>
            <a:r>
              <a:rPr lang="en-US" dirty="0" smtClean="0">
                <a:hlinkClick r:id="rId6"/>
              </a:rPr>
              <a:t>tennant@jlab.org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0360631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Title_Planner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446</Words>
  <Application>Microsoft Office PowerPoint</Application>
  <PresentationFormat>On-screen Show (4:3)</PresentationFormat>
  <Paragraphs>158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Office Theme</vt:lpstr>
      <vt:lpstr>10360631</vt:lpstr>
      <vt:lpstr>1_Office Theme</vt:lpstr>
      <vt:lpstr>Course Overview</vt:lpstr>
      <vt:lpstr>First Day Schedule</vt:lpstr>
      <vt:lpstr>“Typical” Schedule</vt:lpstr>
      <vt:lpstr>January 2011</vt:lpstr>
      <vt:lpstr>Miscellaneous</vt:lpstr>
      <vt:lpstr>Contact Information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tennant</dc:creator>
  <cp:lastModifiedBy>tennant</cp:lastModifiedBy>
  <cp:revision>41</cp:revision>
  <dcterms:created xsi:type="dcterms:W3CDTF">2010-12-17T18:55:40Z</dcterms:created>
  <dcterms:modified xsi:type="dcterms:W3CDTF">2011-01-17T12:18:08Z</dcterms:modified>
</cp:coreProperties>
</file>