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59" r:id="rId7"/>
    <p:sldMasterId id="2147483771" r:id="rId8"/>
    <p:sldMasterId id="2147483783" r:id="rId9"/>
  </p:sldMasterIdLst>
  <p:notesMasterIdLst>
    <p:notesMasterId r:id="rId48"/>
  </p:notesMasterIdLst>
  <p:sldIdLst>
    <p:sldId id="256" r:id="rId10"/>
    <p:sldId id="257" r:id="rId11"/>
    <p:sldId id="272" r:id="rId12"/>
    <p:sldId id="263" r:id="rId13"/>
    <p:sldId id="258" r:id="rId14"/>
    <p:sldId id="259" r:id="rId15"/>
    <p:sldId id="323" r:id="rId16"/>
    <p:sldId id="370" r:id="rId17"/>
    <p:sldId id="261" r:id="rId18"/>
    <p:sldId id="262" r:id="rId19"/>
    <p:sldId id="325" r:id="rId20"/>
    <p:sldId id="326" r:id="rId21"/>
    <p:sldId id="327" r:id="rId22"/>
    <p:sldId id="338" r:id="rId23"/>
    <p:sldId id="347" r:id="rId24"/>
    <p:sldId id="348" r:id="rId25"/>
    <p:sldId id="373" r:id="rId26"/>
    <p:sldId id="265" r:id="rId27"/>
    <p:sldId id="270" r:id="rId28"/>
    <p:sldId id="266" r:id="rId29"/>
    <p:sldId id="350" r:id="rId30"/>
    <p:sldId id="353" r:id="rId31"/>
    <p:sldId id="362" r:id="rId32"/>
    <p:sldId id="286" r:id="rId33"/>
    <p:sldId id="264" r:id="rId34"/>
    <p:sldId id="364" r:id="rId35"/>
    <p:sldId id="374" r:id="rId36"/>
    <p:sldId id="294" r:id="rId37"/>
    <p:sldId id="377" r:id="rId38"/>
    <p:sldId id="354" r:id="rId39"/>
    <p:sldId id="369" r:id="rId40"/>
    <p:sldId id="300" r:id="rId41"/>
    <p:sldId id="357" r:id="rId42"/>
    <p:sldId id="359" r:id="rId43"/>
    <p:sldId id="361" r:id="rId44"/>
    <p:sldId id="358" r:id="rId45"/>
    <p:sldId id="375" r:id="rId46"/>
    <p:sldId id="36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8B91-5E8F-46EC-9B7E-4D6D158C0BAC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0AC2-A033-4A1F-9428-0A9E550E5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2AFF2-76E4-4263-BE75-08DFF0078A6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7713" cy="3417887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defTabSz="1216025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910E5-8C12-4522-9027-E5689F0A4339}" type="slidenum">
              <a:rPr lang="en-US"/>
              <a:pPr/>
              <a:t>29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48152-34C9-4781-9D95-E738EB70EA1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83E78-CEB8-4EEF-ABD9-94D9A727D75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F1D24-6E80-4857-A91A-43B3F3EE2FF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1443D-4C47-4920-9832-313CB60F30A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81D85-8189-4141-88AF-867FB19D93F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598CE-EF4D-49C4-97CF-88AA874A98C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83E78-CEB8-4EEF-ABD9-94D9A727D75D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83E78-CEB8-4EEF-ABD9-94D9A727D75D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-42863"/>
            <a:ext cx="2190750" cy="636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42863"/>
            <a:ext cx="6419850" cy="6367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8143875" y="6505575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  <a:latin typeface="Arial" charset="0"/>
              </a:rPr>
              <a:t>Slide </a:t>
            </a:r>
            <a:fld id="{2386F554-38E5-4271-9472-7CA7BEE00E3A}" type="slidenum">
              <a:rPr lang="en-US" altLang="en-US" sz="1000" smtClean="0">
                <a:solidFill>
                  <a:srgbClr val="FFFFFF"/>
                </a:solidFill>
                <a:latin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152400" y="144463"/>
            <a:ext cx="8839200" cy="655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-42863"/>
            <a:ext cx="2190750" cy="636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42863"/>
            <a:ext cx="6419850" cy="6367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TUO04: 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Multi-pass Recirculation/Energy Recovery In X-FEL Driver Accelerators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228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56ACAE-FAF5-4D62-951A-DCF34BAA3F6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16BD3D-A5B3-4284-8C58-86B7EA84FE0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8143875" y="6505575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  <a:latin typeface="Arial" charset="0"/>
              </a:rPr>
              <a:t>Slide </a:t>
            </a:r>
            <a:fld id="{B93D9D9F-FAE7-4633-A61C-3C918852A1E0}" type="slidenum">
              <a:rPr lang="en-US" altLang="en-US" sz="1000" smtClean="0">
                <a:solidFill>
                  <a:srgbClr val="FFFFFF"/>
                </a:solidFill>
                <a:latin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152400" y="144463"/>
            <a:ext cx="8839200" cy="655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-42863"/>
            <a:ext cx="2190750" cy="636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42863"/>
            <a:ext cx="6419850" cy="6367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8143875" y="6505575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  <a:latin typeface="Arial" charset="0"/>
              </a:rPr>
              <a:t>Slide </a:t>
            </a:r>
            <a:fld id="{B93D9D9F-FAE7-4633-A61C-3C918852A1E0}" type="slidenum">
              <a:rPr lang="en-US" altLang="en-US" sz="1000" smtClean="0">
                <a:solidFill>
                  <a:srgbClr val="FFFFFF"/>
                </a:solidFill>
                <a:latin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152400" y="144463"/>
            <a:ext cx="8839200" cy="655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-42863"/>
            <a:ext cx="2190750" cy="636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42863"/>
            <a:ext cx="6419850" cy="6367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8143875" y="6505575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  <a:latin typeface="Arial" charset="0"/>
              </a:rPr>
              <a:t>Slide </a:t>
            </a:r>
            <a:fld id="{B93D9D9F-FAE7-4633-A61C-3C918852A1E0}" type="slidenum">
              <a:rPr lang="en-US" altLang="en-US" sz="1000" smtClean="0">
                <a:solidFill>
                  <a:srgbClr val="FFFFFF"/>
                </a:solidFill>
                <a:latin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152400" y="144463"/>
            <a:ext cx="8839200" cy="655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413" y="6627813"/>
            <a:ext cx="1687512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39CA-28EA-47B3-B429-AE447A71A3F3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-42863"/>
            <a:ext cx="82296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07C7-3B2D-4C47-A8C8-E61D75A7B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B87E-C172-4880-8180-A5F92A40E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2646-7DE8-4663-992E-75023A03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5587-CE87-49AF-BEB0-A74E326FDC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A29D-F3D0-4D42-ABCA-D65C3E6FC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A36B-0565-405E-AD02-8483CD63F7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 useBgFill="1"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4559300" cy="530225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34350" y="5572125"/>
            <a:ext cx="796925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-42863"/>
            <a:ext cx="82296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8061325" y="6467475"/>
            <a:ext cx="838200" cy="325438"/>
          </a:xfrm>
          <a:prstGeom prst="rect">
            <a:avLst/>
          </a:prstGeom>
          <a:solidFill>
            <a:srgbClr val="8FC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544513"/>
            <a:ext cx="9144000" cy="152400"/>
          </a:xfrm>
          <a:prstGeom prst="rect">
            <a:avLst/>
          </a:prstGeom>
          <a:solidFill>
            <a:srgbClr val="8D8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8FC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-42863"/>
            <a:ext cx="82296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0800">
            <a:solidFill>
              <a:srgbClr val="8FC2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8143875" y="6505575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  <a:latin typeface="Arial" charset="0"/>
              </a:rPr>
              <a:t>Slide </a:t>
            </a:r>
            <a:fld id="{49468D26-694A-49D3-9BA2-4EDDFCDC8308}" type="slidenum">
              <a:rPr lang="en-US" altLang="en-US" sz="1000" smtClean="0">
                <a:solidFill>
                  <a:srgbClr val="FFFFFF"/>
                </a:solidFill>
                <a:latin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14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0413" y="6627813"/>
            <a:ext cx="16875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C.D. Tennant</a:t>
            </a: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2689225" y="6629400"/>
            <a:ext cx="350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THE COLLEGE OF WILLIAM &amp; MARY</a:t>
            </a:r>
          </a:p>
        </p:txBody>
      </p:sp>
      <p:pic>
        <p:nvPicPr>
          <p:cNvPr id="19149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6659563"/>
            <a:ext cx="5762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-42863"/>
            <a:ext cx="82296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7.xml"/><Relationship Id="rId1" Type="http://schemas.openxmlformats.org/officeDocument/2006/relationships/video" Target="file:///C:\Users\tennant\Desktop\Tennant%20Projects\CONFERENCES\USPAS%202011\INTRO%20TO%20ERLs\BBU.wmv" TargetMode="Externa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57.xml"/><Relationship Id="rId1" Type="http://schemas.openxmlformats.org/officeDocument/2006/relationships/video" Target="file:///C:\Users\tennant\Desktop\Tennant%20Projects\CONFERENCES\USPAS%202011\INTRO%20TO%20ERLs\CSR1_short.av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4582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 to ERLs</a:t>
            </a:r>
            <a:endParaRPr lang="en-US" sz="6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C. Tennant</a:t>
            </a:r>
          </a:p>
          <a:p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USPAS - January 2011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42863"/>
            <a:ext cx="8077200" cy="685801"/>
          </a:xfrm>
        </p:spPr>
        <p:txBody>
          <a:bodyPr/>
          <a:lstStyle/>
          <a:p>
            <a:r>
              <a:rPr lang="en-US" sz="3600"/>
              <a:t>ERL Landscape</a:t>
            </a:r>
            <a:r>
              <a:rPr lang="en-US"/>
              <a:t> </a:t>
            </a:r>
            <a:r>
              <a:rPr lang="en-US" b="0"/>
              <a:t>(SRF, same-cell)</a:t>
            </a:r>
          </a:p>
        </p:txBody>
      </p:sp>
      <p:pic>
        <p:nvPicPr>
          <p:cNvPr id="102412" name="Picture 12" descr="Graph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757238"/>
            <a:ext cx="7989887" cy="5707062"/>
          </a:xfrm>
          <a:prstGeom prst="rect">
            <a:avLst/>
          </a:prstGeom>
          <a:noFill/>
        </p:spPr>
      </p:pic>
      <p:sp>
        <p:nvSpPr>
          <p:cNvPr id="102430" name="Freeform 30"/>
          <p:cNvSpPr>
            <a:spLocks/>
          </p:cNvSpPr>
          <p:nvPr/>
        </p:nvSpPr>
        <p:spPr bwMode="auto">
          <a:xfrm>
            <a:off x="1720850" y="2540000"/>
            <a:ext cx="4070350" cy="3060700"/>
          </a:xfrm>
          <a:custGeom>
            <a:avLst/>
            <a:gdLst/>
            <a:ahLst/>
            <a:cxnLst>
              <a:cxn ang="0">
                <a:pos x="0" y="2016"/>
              </a:cxn>
              <a:cxn ang="0">
                <a:pos x="720" y="336"/>
              </a:cxn>
              <a:cxn ang="0">
                <a:pos x="2592" y="0"/>
              </a:cxn>
            </a:cxnLst>
            <a:rect l="0" t="0" r="r" b="b"/>
            <a:pathLst>
              <a:path w="2592" h="2016">
                <a:moveTo>
                  <a:pt x="0" y="2016"/>
                </a:moveTo>
                <a:cubicBezTo>
                  <a:pt x="144" y="1344"/>
                  <a:pt x="288" y="672"/>
                  <a:pt x="720" y="336"/>
                </a:cubicBezTo>
                <a:cubicBezTo>
                  <a:pt x="1152" y="0"/>
                  <a:pt x="1872" y="0"/>
                  <a:pt x="2592" y="0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02431" name="Freeform 31"/>
          <p:cNvSpPr>
            <a:spLocks/>
          </p:cNvSpPr>
          <p:nvPr/>
        </p:nvSpPr>
        <p:spPr bwMode="auto">
          <a:xfrm flipH="1" flipV="1">
            <a:off x="1714500" y="4584700"/>
            <a:ext cx="5461000" cy="1016000"/>
          </a:xfrm>
          <a:custGeom>
            <a:avLst/>
            <a:gdLst/>
            <a:ahLst/>
            <a:cxnLst>
              <a:cxn ang="0">
                <a:pos x="0" y="2016"/>
              </a:cxn>
              <a:cxn ang="0">
                <a:pos x="720" y="336"/>
              </a:cxn>
              <a:cxn ang="0">
                <a:pos x="2592" y="0"/>
              </a:cxn>
            </a:cxnLst>
            <a:rect l="0" t="0" r="r" b="b"/>
            <a:pathLst>
              <a:path w="2592" h="2016">
                <a:moveTo>
                  <a:pt x="0" y="2016"/>
                </a:moveTo>
                <a:cubicBezTo>
                  <a:pt x="144" y="1344"/>
                  <a:pt x="288" y="672"/>
                  <a:pt x="720" y="336"/>
                </a:cubicBezTo>
                <a:cubicBezTo>
                  <a:pt x="1152" y="0"/>
                  <a:pt x="1872" y="0"/>
                  <a:pt x="2592" y="0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 type="stealth" w="lg" len="lg"/>
            <a:tailEnd type="none" w="lg" len="lg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7700" y="820738"/>
            <a:ext cx="7989888" cy="5707062"/>
            <a:chOff x="647700" y="820738"/>
            <a:chExt cx="7989888" cy="5707062"/>
          </a:xfrm>
        </p:grpSpPr>
        <p:grpSp>
          <p:nvGrpSpPr>
            <p:cNvPr id="15" name="Group 14"/>
            <p:cNvGrpSpPr/>
            <p:nvPr/>
          </p:nvGrpSpPr>
          <p:grpSpPr>
            <a:xfrm>
              <a:off x="647700" y="820738"/>
              <a:ext cx="7989888" cy="5707062"/>
              <a:chOff x="647700" y="820738"/>
              <a:chExt cx="7989888" cy="5707062"/>
            </a:xfrm>
          </p:grpSpPr>
          <p:grpSp>
            <p:nvGrpSpPr>
              <p:cNvPr id="2" name="Group 42"/>
              <p:cNvGrpSpPr>
                <a:grpSpLocks/>
              </p:cNvGrpSpPr>
              <p:nvPr/>
            </p:nvGrpSpPr>
            <p:grpSpPr bwMode="auto">
              <a:xfrm>
                <a:off x="647700" y="820738"/>
                <a:ext cx="7989888" cy="5707062"/>
                <a:chOff x="408" y="517"/>
                <a:chExt cx="5033" cy="3595"/>
              </a:xfrm>
            </p:grpSpPr>
            <p:pic>
              <p:nvPicPr>
                <p:cNvPr id="102413" name="Picture 13" descr="Graph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8" y="517"/>
                  <a:ext cx="5033" cy="3595"/>
                </a:xfrm>
                <a:prstGeom prst="rect">
                  <a:avLst/>
                </a:prstGeom>
                <a:noFill/>
              </p:spPr>
            </p:pic>
            <p:sp>
              <p:nvSpPr>
                <p:cNvPr id="1024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258" y="2595"/>
                  <a:ext cx="797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mtClean="0">
                      <a:solidFill>
                        <a:srgbClr val="000000"/>
                      </a:solidFill>
                    </a:rPr>
                    <a:t>BNL e- Cooler</a:t>
                  </a:r>
                </a:p>
              </p:txBody>
            </p:sp>
            <p:sp>
              <p:nvSpPr>
                <p:cNvPr id="1024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104" y="1456"/>
                  <a:ext cx="496" cy="32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mtClean="0">
                      <a:solidFill>
                        <a:srgbClr val="000000"/>
                      </a:solidFill>
                    </a:rPr>
                    <a:t>Cornell ERL</a:t>
                  </a:r>
                </a:p>
              </p:txBody>
            </p:sp>
            <p:sp>
              <p:nvSpPr>
                <p:cNvPr id="102440" name="Rectangle 40"/>
                <p:cNvSpPr>
                  <a:spLocks noChangeArrowheads="1"/>
                </p:cNvSpPr>
                <p:nvPr/>
              </p:nvSpPr>
              <p:spPr bwMode="auto">
                <a:xfrm>
                  <a:off x="4959" y="2019"/>
                  <a:ext cx="288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441" name="Line 41"/>
                <p:cNvSpPr>
                  <a:spLocks noChangeShapeType="1"/>
                </p:cNvSpPr>
                <p:nvPr/>
              </p:nvSpPr>
              <p:spPr bwMode="auto">
                <a:xfrm>
                  <a:off x="5124" y="2010"/>
                  <a:ext cx="0" cy="144"/>
                </a:xfrm>
                <a:prstGeom prst="line">
                  <a:avLst/>
                </a:prstGeom>
                <a:noFill/>
                <a:ln w="1460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 bwMode="auto">
              <a:xfrm>
                <a:off x="6608285" y="2970881"/>
                <a:ext cx="685800" cy="533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947272" y="2755136"/>
              <a:ext cx="690830" cy="403953"/>
              <a:chOff x="3947272" y="2755136"/>
              <a:chExt cx="690830" cy="403953"/>
            </a:xfrm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 bwMode="auto">
              <a:xfrm>
                <a:off x="4251960" y="3067649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47272" y="2755136"/>
                <a:ext cx="69083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JLAMP</a:t>
                </a:r>
                <a:endParaRPr lang="en-US" dirty="0"/>
              </a:p>
            </p:txBody>
          </p:sp>
        </p:grpSp>
      </p:grp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5813234" y="1441068"/>
            <a:ext cx="2819400" cy="3124200"/>
          </a:xfrm>
          <a:prstGeom prst="ellipse">
            <a:avLst/>
          </a:prstGeom>
          <a:solidFill>
            <a:srgbClr val="FFFF00">
              <a:alpha val="25000"/>
            </a:srgb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95672" y="4441634"/>
            <a:ext cx="109728" cy="10972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74333" y="4365434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ALICE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0" grpId="0" animBg="1"/>
      <p:bldP spid="102431" grpId="0" animBg="1"/>
      <p:bldP spid="1024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CEBAF-ER</a:t>
            </a: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203200" y="892175"/>
            <a:ext cx="8686800" cy="29940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0000FF"/>
                </a:solidFill>
              </a:rPr>
              <a:t>Requirement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ERL-based </a:t>
            </a:r>
            <a:r>
              <a:rPr lang="en-US" sz="2000" i="1" dirty="0" smtClean="0">
                <a:solidFill>
                  <a:srgbClr val="000000"/>
                </a:solidFill>
              </a:rPr>
              <a:t>light sources</a:t>
            </a:r>
            <a:r>
              <a:rPr lang="en-US" sz="2000" dirty="0" smtClean="0">
                <a:solidFill>
                  <a:srgbClr val="000000"/>
                </a:solidFill>
              </a:rPr>
              <a:t> require energy recovering high energy beam (</a:t>
            </a:r>
            <a:r>
              <a:rPr lang="en-US" sz="2000" dirty="0" err="1" smtClean="0">
                <a:solidFill>
                  <a:srgbClr val="000000"/>
                </a:solidFill>
              </a:rPr>
              <a:t>GeV</a:t>
            </a:r>
            <a:r>
              <a:rPr lang="en-US" sz="2000" dirty="0" smtClean="0">
                <a:solidFill>
                  <a:srgbClr val="000000"/>
                </a:solidFill>
              </a:rPr>
              <a:t> scale). This is a significant extrapolation from ERL-based FELs which energy recovery on the order of 100 </a:t>
            </a:r>
            <a:r>
              <a:rPr lang="en-US" sz="2000" dirty="0" err="1" smtClean="0">
                <a:solidFill>
                  <a:srgbClr val="000000"/>
                </a:solidFill>
              </a:rPr>
              <a:t>MeV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0000FF"/>
                </a:solidFill>
              </a:rPr>
              <a:t>The Challenge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Demonstrate sufficient operational control of </a:t>
            </a:r>
            <a:r>
              <a:rPr lang="en-US" sz="2000" b="1" dirty="0" smtClean="0">
                <a:solidFill>
                  <a:srgbClr val="000000"/>
                </a:solidFill>
              </a:rPr>
              <a:t>two coupled beams</a:t>
            </a:r>
            <a:r>
              <a:rPr lang="en-US" sz="2000" dirty="0" smtClean="0">
                <a:solidFill>
                  <a:srgbClr val="000000"/>
                </a:solidFill>
              </a:rPr>
              <a:t> of </a:t>
            </a:r>
            <a:r>
              <a:rPr lang="en-US" sz="2000" b="1" dirty="0" smtClean="0">
                <a:solidFill>
                  <a:srgbClr val="000000"/>
                </a:solidFill>
              </a:rPr>
              <a:t>substantially different energies</a:t>
            </a:r>
            <a:r>
              <a:rPr lang="en-US" sz="2000" dirty="0" smtClean="0">
                <a:solidFill>
                  <a:srgbClr val="000000"/>
                </a:solidFill>
              </a:rPr>
              <a:t> in a </a:t>
            </a:r>
            <a:r>
              <a:rPr lang="en-US" sz="2000" b="1" dirty="0" smtClean="0">
                <a:solidFill>
                  <a:srgbClr val="000000"/>
                </a:solidFill>
              </a:rPr>
              <a:t>common transport channel</a:t>
            </a:r>
            <a:r>
              <a:rPr lang="en-US" sz="2000" dirty="0" smtClean="0">
                <a:solidFill>
                  <a:srgbClr val="000000"/>
                </a:solidFill>
              </a:rPr>
              <a:t>, in the presence of steering and focusing errors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203200" y="4037013"/>
            <a:ext cx="8712200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eaLnBrk="0" fontAlgn="base" hangingPunct="0">
              <a:spcBef>
                <a:spcPct val="45000"/>
              </a:spcBef>
              <a:spcAft>
                <a:spcPct val="30000"/>
              </a:spcAft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In an effort to address the issues of energy recovering a high energy beam, D. Douglas proposed a minimally invasive energy recovery experiment utilizing the CEBAF superconducting, </a:t>
            </a:r>
            <a:r>
              <a:rPr lang="en-US" sz="2000" dirty="0" err="1" smtClean="0">
                <a:solidFill>
                  <a:srgbClr val="000000"/>
                </a:solidFill>
              </a:rPr>
              <a:t>recirculating</a:t>
            </a:r>
            <a:r>
              <a:rPr lang="en-US" sz="2000" dirty="0" smtClean="0">
                <a:solidFill>
                  <a:srgbClr val="000000"/>
                </a:solidFill>
              </a:rPr>
              <a:t> linear accelerator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pic>
        <p:nvPicPr>
          <p:cNvPr id="2611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194300"/>
            <a:ext cx="8686800" cy="8890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3965389" y="5758149"/>
            <a:ext cx="15981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45000"/>
              </a:spcBef>
              <a:spcAft>
                <a:spcPct val="30000"/>
              </a:spcAft>
              <a:buSzPct val="100000"/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(JLAB TN-01-018)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-42863"/>
            <a:ext cx="8818562" cy="685801"/>
          </a:xfrm>
        </p:spPr>
        <p:txBody>
          <a:bodyPr/>
          <a:lstStyle/>
          <a:p>
            <a:r>
              <a:rPr lang="en-US"/>
              <a:t>CEBAF Modifications for Energy Recovery</a:t>
            </a:r>
          </a:p>
        </p:txBody>
      </p:sp>
      <p:grpSp>
        <p:nvGrpSpPr>
          <p:cNvPr id="2" name="Group 216"/>
          <p:cNvGrpSpPr>
            <a:grpSpLocks noChangeAspect="1"/>
          </p:cNvGrpSpPr>
          <p:nvPr/>
        </p:nvGrpSpPr>
        <p:grpSpPr bwMode="auto">
          <a:xfrm>
            <a:off x="279400" y="2119313"/>
            <a:ext cx="5740400" cy="4421187"/>
            <a:chOff x="534" y="828"/>
            <a:chExt cx="4019" cy="3096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871" y="2440"/>
              <a:ext cx="593" cy="666"/>
              <a:chOff x="144" y="336"/>
              <a:chExt cx="79" cy="89"/>
            </a:xfrm>
          </p:grpSpPr>
          <p:sp>
            <p:nvSpPr>
              <p:cNvPr id="16388" name="Oval 4"/>
              <p:cNvSpPr>
                <a:spLocks noChangeAspect="1" noChangeArrowheads="1"/>
              </p:cNvSpPr>
              <p:nvPr/>
            </p:nvSpPr>
            <p:spPr bwMode="auto">
              <a:xfrm>
                <a:off x="144" y="387"/>
                <a:ext cx="70" cy="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89" name="Freeform 5"/>
              <p:cNvSpPr>
                <a:spLocks noChangeAspect="1"/>
              </p:cNvSpPr>
              <p:nvPr/>
            </p:nvSpPr>
            <p:spPr bwMode="auto">
              <a:xfrm>
                <a:off x="144" y="360"/>
                <a:ext cx="70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26" y="63"/>
                  </a:cxn>
                  <a:cxn ang="0">
                    <a:pos x="22" y="63"/>
                  </a:cxn>
                  <a:cxn ang="0">
                    <a:pos x="18" y="62"/>
                  </a:cxn>
                  <a:cxn ang="0">
                    <a:pos x="14" y="60"/>
                  </a:cxn>
                  <a:cxn ang="0">
                    <a:pos x="11" y="59"/>
                  </a:cxn>
                  <a:cxn ang="0">
                    <a:pos x="8" y="56"/>
                  </a:cxn>
                  <a:cxn ang="0">
                    <a:pos x="7" y="55"/>
                  </a:cxn>
                  <a:cxn ang="0">
                    <a:pos x="6" y="54"/>
                  </a:cxn>
                  <a:cxn ang="0">
                    <a:pos x="4" y="51"/>
                  </a:cxn>
                  <a:cxn ang="0">
                    <a:pos x="3" y="50"/>
                  </a:cxn>
                  <a:cxn ang="0">
                    <a:pos x="0" y="47"/>
                  </a:cxn>
                  <a:cxn ang="0">
                    <a:pos x="0" y="44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43"/>
                  </a:cxn>
                  <a:cxn ang="0">
                    <a:pos x="67" y="47"/>
                  </a:cxn>
                  <a:cxn ang="0">
                    <a:pos x="66" y="51"/>
                  </a:cxn>
                  <a:cxn ang="0">
                    <a:pos x="63" y="54"/>
                  </a:cxn>
                  <a:cxn ang="0">
                    <a:pos x="62" y="56"/>
                  </a:cxn>
                  <a:cxn ang="0">
                    <a:pos x="59" y="58"/>
                  </a:cxn>
                  <a:cxn ang="0">
                    <a:pos x="58" y="59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44" y="63"/>
                  </a:cxn>
                  <a:cxn ang="0">
                    <a:pos x="39" y="63"/>
                  </a:cxn>
                  <a:cxn ang="0">
                    <a:pos x="35" y="63"/>
                  </a:cxn>
                  <a:cxn ang="0">
                    <a:pos x="31" y="64"/>
                  </a:cxn>
                </a:cxnLst>
                <a:rect l="0" t="0" r="r" b="b"/>
                <a:pathLst>
                  <a:path w="70" h="64">
                    <a:moveTo>
                      <a:pt x="31" y="64"/>
                    </a:moveTo>
                    <a:lnTo>
                      <a:pt x="26" y="63"/>
                    </a:lnTo>
                    <a:lnTo>
                      <a:pt x="22" y="63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11" y="59"/>
                    </a:lnTo>
                    <a:lnTo>
                      <a:pt x="8" y="56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43"/>
                    </a:lnTo>
                    <a:lnTo>
                      <a:pt x="67" y="47"/>
                    </a:lnTo>
                    <a:lnTo>
                      <a:pt x="66" y="51"/>
                    </a:lnTo>
                    <a:lnTo>
                      <a:pt x="63" y="54"/>
                    </a:lnTo>
                    <a:lnTo>
                      <a:pt x="62" y="56"/>
                    </a:lnTo>
                    <a:lnTo>
                      <a:pt x="59" y="58"/>
                    </a:lnTo>
                    <a:lnTo>
                      <a:pt x="58" y="59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44" y="63"/>
                    </a:lnTo>
                    <a:lnTo>
                      <a:pt x="39" y="63"/>
                    </a:lnTo>
                    <a:lnTo>
                      <a:pt x="35" y="63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0" name="Freeform 6"/>
              <p:cNvSpPr>
                <a:spLocks noChangeAspect="1"/>
              </p:cNvSpPr>
              <p:nvPr/>
            </p:nvSpPr>
            <p:spPr bwMode="auto">
              <a:xfrm>
                <a:off x="148" y="360"/>
                <a:ext cx="62" cy="63"/>
              </a:xfrm>
              <a:custGeom>
                <a:avLst/>
                <a:gdLst/>
                <a:ahLst/>
                <a:cxnLst>
                  <a:cxn ang="0">
                    <a:pos x="27" y="63"/>
                  </a:cxn>
                  <a:cxn ang="0">
                    <a:pos x="23" y="63"/>
                  </a:cxn>
                  <a:cxn ang="0">
                    <a:pos x="19" y="63"/>
                  </a:cxn>
                  <a:cxn ang="0">
                    <a:pos x="16" y="62"/>
                  </a:cxn>
                  <a:cxn ang="0">
                    <a:pos x="14" y="60"/>
                  </a:cxn>
                  <a:cxn ang="0">
                    <a:pos x="11" y="59"/>
                  </a:cxn>
                  <a:cxn ang="0">
                    <a:pos x="8" y="58"/>
                  </a:cxn>
                  <a:cxn ang="0">
                    <a:pos x="6" y="56"/>
                  </a:cxn>
                  <a:cxn ang="0">
                    <a:pos x="4" y="55"/>
                  </a:cxn>
                  <a:cxn ang="0">
                    <a:pos x="2" y="51"/>
                  </a:cxn>
                  <a:cxn ang="0">
                    <a:pos x="0" y="48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40"/>
                  </a:cxn>
                  <a:cxn ang="0">
                    <a:pos x="60" y="44"/>
                  </a:cxn>
                  <a:cxn ang="0">
                    <a:pos x="58" y="48"/>
                  </a:cxn>
                  <a:cxn ang="0">
                    <a:pos x="56" y="51"/>
                  </a:cxn>
                  <a:cxn ang="0">
                    <a:pos x="55" y="54"/>
                  </a:cxn>
                  <a:cxn ang="0">
                    <a:pos x="54" y="55"/>
                  </a:cxn>
                  <a:cxn ang="0">
                    <a:pos x="51" y="56"/>
                  </a:cxn>
                  <a:cxn ang="0">
                    <a:pos x="48" y="58"/>
                  </a:cxn>
                  <a:cxn ang="0">
                    <a:pos x="44" y="59"/>
                  </a:cxn>
                  <a:cxn ang="0">
                    <a:pos x="39" y="60"/>
                  </a:cxn>
                  <a:cxn ang="0">
                    <a:pos x="35" y="62"/>
                  </a:cxn>
                  <a:cxn ang="0">
                    <a:pos x="31" y="63"/>
                  </a:cxn>
                  <a:cxn ang="0">
                    <a:pos x="27" y="63"/>
                  </a:cxn>
                </a:cxnLst>
                <a:rect l="0" t="0" r="r" b="b"/>
                <a:pathLst>
                  <a:path w="62" h="63">
                    <a:moveTo>
                      <a:pt x="27" y="63"/>
                    </a:moveTo>
                    <a:lnTo>
                      <a:pt x="23" y="63"/>
                    </a:lnTo>
                    <a:lnTo>
                      <a:pt x="19" y="63"/>
                    </a:lnTo>
                    <a:lnTo>
                      <a:pt x="16" y="62"/>
                    </a:lnTo>
                    <a:lnTo>
                      <a:pt x="14" y="60"/>
                    </a:lnTo>
                    <a:lnTo>
                      <a:pt x="11" y="59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4" y="55"/>
                    </a:lnTo>
                    <a:lnTo>
                      <a:pt x="2" y="51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40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6" y="51"/>
                    </a:lnTo>
                    <a:lnTo>
                      <a:pt x="55" y="54"/>
                    </a:lnTo>
                    <a:lnTo>
                      <a:pt x="54" y="55"/>
                    </a:lnTo>
                    <a:lnTo>
                      <a:pt x="51" y="56"/>
                    </a:lnTo>
                    <a:lnTo>
                      <a:pt x="48" y="58"/>
                    </a:lnTo>
                    <a:lnTo>
                      <a:pt x="44" y="59"/>
                    </a:lnTo>
                    <a:lnTo>
                      <a:pt x="39" y="60"/>
                    </a:lnTo>
                    <a:lnTo>
                      <a:pt x="35" y="62"/>
                    </a:lnTo>
                    <a:lnTo>
                      <a:pt x="31" y="63"/>
                    </a:lnTo>
                    <a:lnTo>
                      <a:pt x="27" y="63"/>
                    </a:lnTo>
                    <a:close/>
                  </a:path>
                </a:pathLst>
              </a:custGeom>
              <a:solidFill>
                <a:srgbClr val="1F1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" name="Freeform 7"/>
              <p:cNvSpPr>
                <a:spLocks noChangeAspect="1"/>
              </p:cNvSpPr>
              <p:nvPr/>
            </p:nvSpPr>
            <p:spPr bwMode="auto">
              <a:xfrm>
                <a:off x="152" y="360"/>
                <a:ext cx="54" cy="63"/>
              </a:xfrm>
              <a:custGeom>
                <a:avLst/>
                <a:gdLst/>
                <a:ahLst/>
                <a:cxnLst>
                  <a:cxn ang="0">
                    <a:pos x="24" y="63"/>
                  </a:cxn>
                  <a:cxn ang="0">
                    <a:pos x="20" y="63"/>
                  </a:cxn>
                  <a:cxn ang="0">
                    <a:pos x="18" y="63"/>
                  </a:cxn>
                  <a:cxn ang="0">
                    <a:pos x="15" y="62"/>
                  </a:cxn>
                  <a:cxn ang="0">
                    <a:pos x="12" y="60"/>
                  </a:cxn>
                  <a:cxn ang="0">
                    <a:pos x="10" y="59"/>
                  </a:cxn>
                  <a:cxn ang="0">
                    <a:pos x="7" y="58"/>
                  </a:cxn>
                  <a:cxn ang="0">
                    <a:pos x="6" y="56"/>
                  </a:cxn>
                  <a:cxn ang="0">
                    <a:pos x="4" y="55"/>
                  </a:cxn>
                  <a:cxn ang="0">
                    <a:pos x="2" y="52"/>
                  </a:cxn>
                  <a:cxn ang="0">
                    <a:pos x="0" y="51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54" y="39"/>
                  </a:cxn>
                  <a:cxn ang="0">
                    <a:pos x="51" y="46"/>
                  </a:cxn>
                  <a:cxn ang="0">
                    <a:pos x="50" y="50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3" y="55"/>
                  </a:cxn>
                  <a:cxn ang="0">
                    <a:pos x="39" y="56"/>
                  </a:cxn>
                  <a:cxn ang="0">
                    <a:pos x="35" y="59"/>
                  </a:cxn>
                  <a:cxn ang="0">
                    <a:pos x="28" y="62"/>
                  </a:cxn>
                  <a:cxn ang="0">
                    <a:pos x="24" y="63"/>
                  </a:cxn>
                </a:cxnLst>
                <a:rect l="0" t="0" r="r" b="b"/>
                <a:pathLst>
                  <a:path w="54" h="63">
                    <a:moveTo>
                      <a:pt x="24" y="63"/>
                    </a:moveTo>
                    <a:lnTo>
                      <a:pt x="20" y="6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2" y="60"/>
                    </a:lnTo>
                    <a:lnTo>
                      <a:pt x="10" y="59"/>
                    </a:lnTo>
                    <a:lnTo>
                      <a:pt x="7" y="58"/>
                    </a:lnTo>
                    <a:lnTo>
                      <a:pt x="6" y="56"/>
                    </a:lnTo>
                    <a:lnTo>
                      <a:pt x="4" y="55"/>
                    </a:lnTo>
                    <a:lnTo>
                      <a:pt x="2" y="52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39"/>
                    </a:lnTo>
                    <a:lnTo>
                      <a:pt x="51" y="46"/>
                    </a:lnTo>
                    <a:lnTo>
                      <a:pt x="50" y="50"/>
                    </a:lnTo>
                    <a:lnTo>
                      <a:pt x="48" y="51"/>
                    </a:lnTo>
                    <a:lnTo>
                      <a:pt x="47" y="52"/>
                    </a:lnTo>
                    <a:lnTo>
                      <a:pt x="43" y="55"/>
                    </a:lnTo>
                    <a:lnTo>
                      <a:pt x="39" y="56"/>
                    </a:lnTo>
                    <a:lnTo>
                      <a:pt x="35" y="59"/>
                    </a:lnTo>
                    <a:lnTo>
                      <a:pt x="28" y="62"/>
                    </a:lnTo>
                    <a:lnTo>
                      <a:pt x="24" y="6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2" name="Freeform 8"/>
              <p:cNvSpPr>
                <a:spLocks noChangeAspect="1"/>
              </p:cNvSpPr>
              <p:nvPr/>
            </p:nvSpPr>
            <p:spPr bwMode="auto">
              <a:xfrm>
                <a:off x="156" y="360"/>
                <a:ext cx="46" cy="63"/>
              </a:xfrm>
              <a:custGeom>
                <a:avLst/>
                <a:gdLst/>
                <a:ahLst/>
                <a:cxnLst>
                  <a:cxn ang="0">
                    <a:pos x="22" y="63"/>
                  </a:cxn>
                  <a:cxn ang="0">
                    <a:pos x="19" y="63"/>
                  </a:cxn>
                  <a:cxn ang="0">
                    <a:pos x="15" y="63"/>
                  </a:cxn>
                  <a:cxn ang="0">
                    <a:pos x="12" y="62"/>
                  </a:cxn>
                  <a:cxn ang="0">
                    <a:pos x="11" y="62"/>
                  </a:cxn>
                  <a:cxn ang="0">
                    <a:pos x="8" y="60"/>
                  </a:cxn>
                  <a:cxn ang="0">
                    <a:pos x="7" y="59"/>
                  </a:cxn>
                  <a:cxn ang="0">
                    <a:pos x="4" y="56"/>
                  </a:cxn>
                  <a:cxn ang="0">
                    <a:pos x="2" y="55"/>
                  </a:cxn>
                  <a:cxn ang="0">
                    <a:pos x="0" y="52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38"/>
                  </a:cxn>
                  <a:cxn ang="0">
                    <a:pos x="43" y="47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1" y="58"/>
                  </a:cxn>
                  <a:cxn ang="0">
                    <a:pos x="24" y="62"/>
                  </a:cxn>
                  <a:cxn ang="0">
                    <a:pos x="22" y="63"/>
                  </a:cxn>
                </a:cxnLst>
                <a:rect l="0" t="0" r="r" b="b"/>
                <a:pathLst>
                  <a:path w="46" h="63">
                    <a:moveTo>
                      <a:pt x="22" y="63"/>
                    </a:moveTo>
                    <a:lnTo>
                      <a:pt x="19" y="63"/>
                    </a:lnTo>
                    <a:lnTo>
                      <a:pt x="15" y="63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8" y="60"/>
                    </a:lnTo>
                    <a:lnTo>
                      <a:pt x="7" y="59"/>
                    </a:lnTo>
                    <a:lnTo>
                      <a:pt x="4" y="56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38"/>
                    </a:lnTo>
                    <a:lnTo>
                      <a:pt x="43" y="47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1" y="58"/>
                    </a:lnTo>
                    <a:lnTo>
                      <a:pt x="24" y="62"/>
                    </a:lnTo>
                    <a:lnTo>
                      <a:pt x="22" y="63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3" name="Freeform 9"/>
              <p:cNvSpPr>
                <a:spLocks noChangeAspect="1"/>
              </p:cNvSpPr>
              <p:nvPr/>
            </p:nvSpPr>
            <p:spPr bwMode="auto">
              <a:xfrm>
                <a:off x="159" y="360"/>
                <a:ext cx="40" cy="63"/>
              </a:xfrm>
              <a:custGeom>
                <a:avLst/>
                <a:gdLst/>
                <a:ahLst/>
                <a:cxnLst>
                  <a:cxn ang="0">
                    <a:pos x="20" y="63"/>
                  </a:cxn>
                  <a:cxn ang="0">
                    <a:pos x="17" y="63"/>
                  </a:cxn>
                  <a:cxn ang="0">
                    <a:pos x="15" y="63"/>
                  </a:cxn>
                  <a:cxn ang="0">
                    <a:pos x="12" y="62"/>
                  </a:cxn>
                  <a:cxn ang="0">
                    <a:pos x="11" y="62"/>
                  </a:cxn>
                  <a:cxn ang="0">
                    <a:pos x="7" y="60"/>
                  </a:cxn>
                  <a:cxn ang="0">
                    <a:pos x="4" y="58"/>
                  </a:cxn>
                  <a:cxn ang="0">
                    <a:pos x="3" y="56"/>
                  </a:cxn>
                  <a:cxn ang="0">
                    <a:pos x="1" y="55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35"/>
                  </a:cxn>
                  <a:cxn ang="0">
                    <a:pos x="36" y="44"/>
                  </a:cxn>
                  <a:cxn ang="0">
                    <a:pos x="27" y="55"/>
                  </a:cxn>
                  <a:cxn ang="0">
                    <a:pos x="20" y="63"/>
                  </a:cxn>
                </a:cxnLst>
                <a:rect l="0" t="0" r="r" b="b"/>
                <a:pathLst>
                  <a:path w="40" h="63">
                    <a:moveTo>
                      <a:pt x="20" y="63"/>
                    </a:moveTo>
                    <a:lnTo>
                      <a:pt x="17" y="63"/>
                    </a:lnTo>
                    <a:lnTo>
                      <a:pt x="15" y="63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7" y="60"/>
                    </a:lnTo>
                    <a:lnTo>
                      <a:pt x="4" y="58"/>
                    </a:lnTo>
                    <a:lnTo>
                      <a:pt x="3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5"/>
                    </a:lnTo>
                    <a:lnTo>
                      <a:pt x="36" y="44"/>
                    </a:lnTo>
                    <a:lnTo>
                      <a:pt x="27" y="55"/>
                    </a:lnTo>
                    <a:lnTo>
                      <a:pt x="20" y="6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4" name="Freeform 10"/>
              <p:cNvSpPr>
                <a:spLocks noChangeAspect="1"/>
              </p:cNvSpPr>
              <p:nvPr/>
            </p:nvSpPr>
            <p:spPr bwMode="auto">
              <a:xfrm>
                <a:off x="163" y="360"/>
                <a:ext cx="32" cy="63"/>
              </a:xfrm>
              <a:custGeom>
                <a:avLst/>
                <a:gdLst/>
                <a:ahLst/>
                <a:cxnLst>
                  <a:cxn ang="0">
                    <a:pos x="17" y="63"/>
                  </a:cxn>
                  <a:cxn ang="0">
                    <a:pos x="13" y="63"/>
                  </a:cxn>
                  <a:cxn ang="0">
                    <a:pos x="9" y="62"/>
                  </a:cxn>
                  <a:cxn ang="0">
                    <a:pos x="7" y="60"/>
                  </a:cxn>
                  <a:cxn ang="0">
                    <a:pos x="4" y="59"/>
                  </a:cxn>
                  <a:cxn ang="0">
                    <a:pos x="3" y="58"/>
                  </a:cxn>
                  <a:cxn ang="0">
                    <a:pos x="1" y="56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34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7" y="47"/>
                  </a:cxn>
                  <a:cxn ang="0">
                    <a:pos x="23" y="54"/>
                  </a:cxn>
                  <a:cxn ang="0">
                    <a:pos x="17" y="63"/>
                  </a:cxn>
                </a:cxnLst>
                <a:rect l="0" t="0" r="r" b="b"/>
                <a:pathLst>
                  <a:path w="32" h="63">
                    <a:moveTo>
                      <a:pt x="17" y="63"/>
                    </a:moveTo>
                    <a:lnTo>
                      <a:pt x="13" y="63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34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7" y="47"/>
                    </a:lnTo>
                    <a:lnTo>
                      <a:pt x="23" y="54"/>
                    </a:lnTo>
                    <a:lnTo>
                      <a:pt x="17" y="63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5" name="Freeform 11"/>
              <p:cNvSpPr>
                <a:spLocks noChangeAspect="1"/>
              </p:cNvSpPr>
              <p:nvPr/>
            </p:nvSpPr>
            <p:spPr bwMode="auto">
              <a:xfrm>
                <a:off x="167" y="360"/>
                <a:ext cx="24" cy="62"/>
              </a:xfrm>
              <a:custGeom>
                <a:avLst/>
                <a:gdLst/>
                <a:ahLst/>
                <a:cxnLst>
                  <a:cxn ang="0">
                    <a:pos x="15" y="62"/>
                  </a:cxn>
                  <a:cxn ang="0">
                    <a:pos x="11" y="62"/>
                  </a:cxn>
                  <a:cxn ang="0">
                    <a:pos x="8" y="62"/>
                  </a:cxn>
                  <a:cxn ang="0">
                    <a:pos x="5" y="62"/>
                  </a:cxn>
                  <a:cxn ang="0">
                    <a:pos x="4" y="60"/>
                  </a:cxn>
                  <a:cxn ang="0">
                    <a:pos x="3" y="59"/>
                  </a:cxn>
                  <a:cxn ang="0">
                    <a:pos x="1" y="59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32"/>
                  </a:cxn>
                  <a:cxn ang="0">
                    <a:pos x="23" y="36"/>
                  </a:cxn>
                  <a:cxn ang="0">
                    <a:pos x="23" y="39"/>
                  </a:cxn>
                  <a:cxn ang="0">
                    <a:pos x="21" y="40"/>
                  </a:cxn>
                  <a:cxn ang="0">
                    <a:pos x="20" y="44"/>
                  </a:cxn>
                  <a:cxn ang="0">
                    <a:pos x="17" y="52"/>
                  </a:cxn>
                  <a:cxn ang="0">
                    <a:pos x="15" y="62"/>
                  </a:cxn>
                </a:cxnLst>
                <a:rect l="0" t="0" r="r" b="b"/>
                <a:pathLst>
                  <a:path w="24" h="62">
                    <a:moveTo>
                      <a:pt x="15" y="62"/>
                    </a:moveTo>
                    <a:lnTo>
                      <a:pt x="11" y="62"/>
                    </a:lnTo>
                    <a:lnTo>
                      <a:pt x="8" y="62"/>
                    </a:lnTo>
                    <a:lnTo>
                      <a:pt x="5" y="62"/>
                    </a:lnTo>
                    <a:lnTo>
                      <a:pt x="4" y="60"/>
                    </a:lnTo>
                    <a:lnTo>
                      <a:pt x="3" y="59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32"/>
                    </a:lnTo>
                    <a:lnTo>
                      <a:pt x="23" y="36"/>
                    </a:lnTo>
                    <a:lnTo>
                      <a:pt x="23" y="39"/>
                    </a:lnTo>
                    <a:lnTo>
                      <a:pt x="21" y="40"/>
                    </a:lnTo>
                    <a:lnTo>
                      <a:pt x="20" y="44"/>
                    </a:lnTo>
                    <a:lnTo>
                      <a:pt x="17" y="52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6" name="Freeform 12"/>
              <p:cNvSpPr>
                <a:spLocks noChangeAspect="1"/>
              </p:cNvSpPr>
              <p:nvPr/>
            </p:nvSpPr>
            <p:spPr bwMode="auto">
              <a:xfrm>
                <a:off x="171" y="360"/>
                <a:ext cx="16" cy="62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9" y="62"/>
                  </a:cxn>
                  <a:cxn ang="0">
                    <a:pos x="7" y="62"/>
                  </a:cxn>
                  <a:cxn ang="0">
                    <a:pos x="3" y="62"/>
                  </a:cxn>
                  <a:cxn ang="0">
                    <a:pos x="1" y="60"/>
                  </a:cxn>
                  <a:cxn ang="0">
                    <a:pos x="0" y="60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16" y="30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5" y="42"/>
                  </a:cxn>
                  <a:cxn ang="0">
                    <a:pos x="13" y="50"/>
                  </a:cxn>
                  <a:cxn ang="0">
                    <a:pos x="12" y="62"/>
                  </a:cxn>
                </a:cxnLst>
                <a:rect l="0" t="0" r="r" b="b"/>
                <a:pathLst>
                  <a:path w="16" h="62">
                    <a:moveTo>
                      <a:pt x="12" y="62"/>
                    </a:moveTo>
                    <a:lnTo>
                      <a:pt x="9" y="62"/>
                    </a:lnTo>
                    <a:lnTo>
                      <a:pt x="7" y="62"/>
                    </a:lnTo>
                    <a:lnTo>
                      <a:pt x="3" y="62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13" y="50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7" name="Freeform 13"/>
              <p:cNvSpPr>
                <a:spLocks noChangeAspect="1"/>
              </p:cNvSpPr>
              <p:nvPr/>
            </p:nvSpPr>
            <p:spPr bwMode="auto">
              <a:xfrm>
                <a:off x="175" y="360"/>
                <a:ext cx="9" cy="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62"/>
                  </a:cxn>
                  <a:cxn ang="0">
                    <a:pos x="5" y="63"/>
                  </a:cxn>
                  <a:cxn ang="0">
                    <a:pos x="3" y="63"/>
                  </a:cxn>
                  <a:cxn ang="0">
                    <a:pos x="0" y="63"/>
                  </a:cxn>
                  <a:cxn ang="0">
                    <a:pos x="0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63">
                    <a:moveTo>
                      <a:pt x="9" y="0"/>
                    </a:moveTo>
                    <a:lnTo>
                      <a:pt x="9" y="62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0" y="6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22" y="386"/>
                <a:ext cx="1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279F"/>
                  </a:solidFill>
                  <a:latin typeface="Arial" charset="0"/>
                </a:endParaRPr>
              </a:p>
            </p:txBody>
          </p:sp>
          <p:sp>
            <p:nvSpPr>
              <p:cNvPr id="16399" name="Oval 15"/>
              <p:cNvSpPr>
                <a:spLocks noChangeAspect="1" noChangeArrowheads="1"/>
              </p:cNvSpPr>
              <p:nvPr/>
            </p:nvSpPr>
            <p:spPr bwMode="auto">
              <a:xfrm>
                <a:off x="144" y="340"/>
                <a:ext cx="70" cy="37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16"/>
              <p:cNvGrpSpPr>
                <a:grpSpLocks noChangeAspect="1"/>
              </p:cNvGrpSpPr>
              <p:nvPr/>
            </p:nvGrpSpPr>
            <p:grpSpPr bwMode="auto">
              <a:xfrm>
                <a:off x="151" y="336"/>
                <a:ext cx="57" cy="34"/>
                <a:chOff x="113" y="279"/>
                <a:chExt cx="57" cy="34"/>
              </a:xfrm>
            </p:grpSpPr>
            <p:sp>
              <p:nvSpPr>
                <p:cNvPr id="16401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13" y="285"/>
                  <a:ext cx="57" cy="2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113" y="279"/>
                  <a:ext cx="57" cy="33"/>
                  <a:chOff x="151" y="339"/>
                  <a:chExt cx="57" cy="33"/>
                </a:xfrm>
              </p:grpSpPr>
              <p:sp>
                <p:nvSpPr>
                  <p:cNvPr id="16403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151" y="339"/>
                    <a:ext cx="57" cy="33"/>
                  </a:xfrm>
                  <a:custGeom>
                    <a:avLst/>
                    <a:gdLst/>
                    <a:ahLst/>
                    <a:cxnLst>
                      <a:cxn ang="0">
                        <a:pos x="29" y="33"/>
                      </a:cxn>
                      <a:cxn ang="0">
                        <a:pos x="34" y="33"/>
                      </a:cxn>
                      <a:cxn ang="0">
                        <a:pos x="40" y="32"/>
                      </a:cxn>
                      <a:cxn ang="0">
                        <a:pos x="44" y="31"/>
                      </a:cxn>
                      <a:cxn ang="0">
                        <a:pos x="49" y="29"/>
                      </a:cxn>
                      <a:cxn ang="0">
                        <a:pos x="52" y="27"/>
                      </a:cxn>
                      <a:cxn ang="0">
                        <a:pos x="53" y="25"/>
                      </a:cxn>
                      <a:cxn ang="0">
                        <a:pos x="54" y="24"/>
                      </a:cxn>
                      <a:cxn ang="0">
                        <a:pos x="56" y="23"/>
                      </a:cxn>
                      <a:cxn ang="0">
                        <a:pos x="56" y="21"/>
                      </a:cxn>
                      <a:cxn ang="0">
                        <a:pos x="57" y="20"/>
                      </a:cxn>
                      <a:cxn ang="0">
                        <a:pos x="57" y="19"/>
                      </a:cxn>
                      <a:cxn ang="0">
                        <a:pos x="57" y="17"/>
                      </a:cxn>
                      <a:cxn ang="0">
                        <a:pos x="56" y="16"/>
                      </a:cxn>
                      <a:cxn ang="0">
                        <a:pos x="56" y="13"/>
                      </a:cxn>
                      <a:cxn ang="0">
                        <a:pos x="54" y="12"/>
                      </a:cxn>
                      <a:cxn ang="0">
                        <a:pos x="52" y="9"/>
                      </a:cxn>
                      <a:cxn ang="0">
                        <a:pos x="49" y="5"/>
                      </a:cxn>
                      <a:cxn ang="0">
                        <a:pos x="44" y="4"/>
                      </a:cxn>
                      <a:cxn ang="0">
                        <a:pos x="42" y="3"/>
                      </a:cxn>
                      <a:cxn ang="0">
                        <a:pos x="40" y="1"/>
                      </a:cxn>
                      <a:cxn ang="0">
                        <a:pos x="37" y="0"/>
                      </a:cxn>
                      <a:cxn ang="0">
                        <a:pos x="34" y="0"/>
                      </a:cxn>
                      <a:cxn ang="0">
                        <a:pos x="32" y="0"/>
                      </a:cxn>
                      <a:cxn ang="0">
                        <a:pos x="29" y="0"/>
                      </a:cxn>
                      <a:cxn ang="0">
                        <a:pos x="25" y="0"/>
                      </a:cxn>
                      <a:cxn ang="0">
                        <a:pos x="22" y="0"/>
                      </a:cxn>
                      <a:cxn ang="0">
                        <a:pos x="20" y="0"/>
                      </a:cxn>
                      <a:cxn ang="0">
                        <a:pos x="17" y="1"/>
                      </a:cxn>
                      <a:cxn ang="0">
                        <a:pos x="14" y="3"/>
                      </a:cxn>
                      <a:cxn ang="0">
                        <a:pos x="13" y="4"/>
                      </a:cxn>
                      <a:cxn ang="0">
                        <a:pos x="9" y="5"/>
                      </a:cxn>
                      <a:cxn ang="0">
                        <a:pos x="5" y="9"/>
                      </a:cxn>
                      <a:cxn ang="0">
                        <a:pos x="2" y="12"/>
                      </a:cxn>
                      <a:cxn ang="0">
                        <a:pos x="1" y="13"/>
                      </a:cxn>
                      <a:cxn ang="0">
                        <a:pos x="1" y="16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0" y="20"/>
                      </a:cxn>
                      <a:cxn ang="0">
                        <a:pos x="1" y="21"/>
                      </a:cxn>
                      <a:cxn ang="0">
                        <a:pos x="1" y="23"/>
                      </a:cxn>
                      <a:cxn ang="0">
                        <a:pos x="2" y="24"/>
                      </a:cxn>
                      <a:cxn ang="0">
                        <a:pos x="4" y="25"/>
                      </a:cxn>
                      <a:cxn ang="0">
                        <a:pos x="5" y="27"/>
                      </a:cxn>
                      <a:cxn ang="0">
                        <a:pos x="9" y="29"/>
                      </a:cxn>
                      <a:cxn ang="0">
                        <a:pos x="13" y="31"/>
                      </a:cxn>
                      <a:cxn ang="0">
                        <a:pos x="17" y="32"/>
                      </a:cxn>
                      <a:cxn ang="0">
                        <a:pos x="22" y="33"/>
                      </a:cxn>
                      <a:cxn ang="0">
                        <a:pos x="29" y="33"/>
                      </a:cxn>
                    </a:cxnLst>
                    <a:rect l="0" t="0" r="r" b="b"/>
                    <a:pathLst>
                      <a:path w="57" h="33">
                        <a:moveTo>
                          <a:pt x="29" y="33"/>
                        </a:moveTo>
                        <a:lnTo>
                          <a:pt x="34" y="33"/>
                        </a:lnTo>
                        <a:lnTo>
                          <a:pt x="40" y="32"/>
                        </a:lnTo>
                        <a:lnTo>
                          <a:pt x="44" y="31"/>
                        </a:lnTo>
                        <a:lnTo>
                          <a:pt x="49" y="29"/>
                        </a:lnTo>
                        <a:lnTo>
                          <a:pt x="52" y="27"/>
                        </a:lnTo>
                        <a:lnTo>
                          <a:pt x="53" y="25"/>
                        </a:lnTo>
                        <a:lnTo>
                          <a:pt x="54" y="24"/>
                        </a:lnTo>
                        <a:lnTo>
                          <a:pt x="56" y="23"/>
                        </a:lnTo>
                        <a:lnTo>
                          <a:pt x="56" y="21"/>
                        </a:lnTo>
                        <a:lnTo>
                          <a:pt x="57" y="20"/>
                        </a:lnTo>
                        <a:lnTo>
                          <a:pt x="57" y="19"/>
                        </a:lnTo>
                        <a:lnTo>
                          <a:pt x="57" y="17"/>
                        </a:lnTo>
                        <a:lnTo>
                          <a:pt x="56" y="16"/>
                        </a:lnTo>
                        <a:lnTo>
                          <a:pt x="56" y="13"/>
                        </a:lnTo>
                        <a:lnTo>
                          <a:pt x="54" y="12"/>
                        </a:lnTo>
                        <a:lnTo>
                          <a:pt x="52" y="9"/>
                        </a:lnTo>
                        <a:lnTo>
                          <a:pt x="49" y="5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7" y="0"/>
                        </a:lnTo>
                        <a:lnTo>
                          <a:pt x="34" y="0"/>
                        </a:lnTo>
                        <a:lnTo>
                          <a:pt x="32" y="0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7" y="1"/>
                        </a:lnTo>
                        <a:lnTo>
                          <a:pt x="14" y="3"/>
                        </a:lnTo>
                        <a:lnTo>
                          <a:pt x="13" y="4"/>
                        </a:lnTo>
                        <a:lnTo>
                          <a:pt x="9" y="5"/>
                        </a:lnTo>
                        <a:lnTo>
                          <a:pt x="5" y="9"/>
                        </a:lnTo>
                        <a:lnTo>
                          <a:pt x="2" y="12"/>
                        </a:lnTo>
                        <a:lnTo>
                          <a:pt x="1" y="13"/>
                        </a:lnTo>
                        <a:lnTo>
                          <a:pt x="1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1" y="21"/>
                        </a:lnTo>
                        <a:lnTo>
                          <a:pt x="1" y="23"/>
                        </a:lnTo>
                        <a:lnTo>
                          <a:pt x="2" y="24"/>
                        </a:lnTo>
                        <a:lnTo>
                          <a:pt x="4" y="25"/>
                        </a:lnTo>
                        <a:lnTo>
                          <a:pt x="5" y="27"/>
                        </a:lnTo>
                        <a:lnTo>
                          <a:pt x="9" y="29"/>
                        </a:lnTo>
                        <a:lnTo>
                          <a:pt x="13" y="31"/>
                        </a:lnTo>
                        <a:lnTo>
                          <a:pt x="17" y="32"/>
                        </a:lnTo>
                        <a:lnTo>
                          <a:pt x="22" y="33"/>
                        </a:lnTo>
                        <a:lnTo>
                          <a:pt x="29" y="33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04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153" y="339"/>
                    <a:ext cx="52" cy="31"/>
                  </a:xfrm>
                  <a:custGeom>
                    <a:avLst/>
                    <a:gdLst/>
                    <a:ahLst/>
                    <a:cxnLst>
                      <a:cxn ang="0">
                        <a:pos x="27" y="31"/>
                      </a:cxn>
                      <a:cxn ang="0">
                        <a:pos x="31" y="31"/>
                      </a:cxn>
                      <a:cxn ang="0">
                        <a:pos x="36" y="29"/>
                      </a:cxn>
                      <a:cxn ang="0">
                        <a:pos x="40" y="28"/>
                      </a:cxn>
                      <a:cxn ang="0">
                        <a:pos x="44" y="27"/>
                      </a:cxn>
                      <a:cxn ang="0">
                        <a:pos x="47" y="24"/>
                      </a:cxn>
                      <a:cxn ang="0">
                        <a:pos x="50" y="23"/>
                      </a:cxn>
                      <a:cxn ang="0">
                        <a:pos x="51" y="21"/>
                      </a:cxn>
                      <a:cxn ang="0">
                        <a:pos x="51" y="20"/>
                      </a:cxn>
                      <a:cxn ang="0">
                        <a:pos x="52" y="19"/>
                      </a:cxn>
                      <a:cxn ang="0">
                        <a:pos x="52" y="17"/>
                      </a:cxn>
                      <a:cxn ang="0">
                        <a:pos x="52" y="16"/>
                      </a:cxn>
                      <a:cxn ang="0">
                        <a:pos x="51" y="15"/>
                      </a:cxn>
                      <a:cxn ang="0">
                        <a:pos x="51" y="13"/>
                      </a:cxn>
                      <a:cxn ang="0">
                        <a:pos x="50" y="11"/>
                      </a:cxn>
                      <a:cxn ang="0">
                        <a:pos x="47" y="8"/>
                      </a:cxn>
                      <a:cxn ang="0">
                        <a:pos x="44" y="5"/>
                      </a:cxn>
                      <a:cxn ang="0">
                        <a:pos x="40" y="3"/>
                      </a:cxn>
                      <a:cxn ang="0">
                        <a:pos x="36" y="1"/>
                      </a:cxn>
                      <a:cxn ang="0">
                        <a:pos x="34" y="0"/>
                      </a:cxn>
                      <a:cxn ang="0">
                        <a:pos x="31" y="0"/>
                      </a:cxn>
                      <a:cxn ang="0">
                        <a:pos x="30" y="0"/>
                      </a:cxn>
                      <a:cxn ang="0">
                        <a:pos x="27" y="0"/>
                      </a:cxn>
                      <a:cxn ang="0">
                        <a:pos x="24" y="0"/>
                      </a:cxn>
                      <a:cxn ang="0">
                        <a:pos x="22" y="0"/>
                      </a:cxn>
                      <a:cxn ang="0">
                        <a:pos x="19" y="0"/>
                      </a:cxn>
                      <a:cxn ang="0">
                        <a:pos x="16" y="1"/>
                      </a:cxn>
                      <a:cxn ang="0">
                        <a:pos x="12" y="3"/>
                      </a:cxn>
                      <a:cxn ang="0">
                        <a:pos x="8" y="5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2" y="13"/>
                      </a:cxn>
                      <a:cxn ang="0">
                        <a:pos x="2" y="15"/>
                      </a:cxn>
                      <a:cxn ang="0">
                        <a:pos x="2" y="16"/>
                      </a:cxn>
                      <a:cxn ang="0">
                        <a:pos x="0" y="17"/>
                      </a:cxn>
                      <a:cxn ang="0">
                        <a:pos x="2" y="19"/>
                      </a:cxn>
                      <a:cxn ang="0">
                        <a:pos x="2" y="20"/>
                      </a:cxn>
                      <a:cxn ang="0">
                        <a:pos x="2" y="21"/>
                      </a:cxn>
                      <a:cxn ang="0">
                        <a:pos x="3" y="23"/>
                      </a:cxn>
                      <a:cxn ang="0">
                        <a:pos x="6" y="24"/>
                      </a:cxn>
                      <a:cxn ang="0">
                        <a:pos x="8" y="27"/>
                      </a:cxn>
                      <a:cxn ang="0">
                        <a:pos x="12" y="28"/>
                      </a:cxn>
                      <a:cxn ang="0">
                        <a:pos x="16" y="29"/>
                      </a:cxn>
                      <a:cxn ang="0">
                        <a:pos x="22" y="31"/>
                      </a:cxn>
                      <a:cxn ang="0">
                        <a:pos x="27" y="31"/>
                      </a:cxn>
                    </a:cxnLst>
                    <a:rect l="0" t="0" r="r" b="b"/>
                    <a:pathLst>
                      <a:path w="52" h="31">
                        <a:moveTo>
                          <a:pt x="27" y="31"/>
                        </a:moveTo>
                        <a:lnTo>
                          <a:pt x="31" y="31"/>
                        </a:lnTo>
                        <a:lnTo>
                          <a:pt x="36" y="29"/>
                        </a:lnTo>
                        <a:lnTo>
                          <a:pt x="40" y="28"/>
                        </a:lnTo>
                        <a:lnTo>
                          <a:pt x="44" y="27"/>
                        </a:lnTo>
                        <a:lnTo>
                          <a:pt x="47" y="24"/>
                        </a:lnTo>
                        <a:lnTo>
                          <a:pt x="50" y="23"/>
                        </a:lnTo>
                        <a:lnTo>
                          <a:pt x="51" y="21"/>
                        </a:lnTo>
                        <a:lnTo>
                          <a:pt x="51" y="20"/>
                        </a:lnTo>
                        <a:lnTo>
                          <a:pt x="52" y="19"/>
                        </a:lnTo>
                        <a:lnTo>
                          <a:pt x="52" y="17"/>
                        </a:lnTo>
                        <a:lnTo>
                          <a:pt x="52" y="16"/>
                        </a:lnTo>
                        <a:lnTo>
                          <a:pt x="51" y="15"/>
                        </a:lnTo>
                        <a:lnTo>
                          <a:pt x="51" y="13"/>
                        </a:lnTo>
                        <a:lnTo>
                          <a:pt x="50" y="11"/>
                        </a:lnTo>
                        <a:lnTo>
                          <a:pt x="47" y="8"/>
                        </a:lnTo>
                        <a:lnTo>
                          <a:pt x="44" y="5"/>
                        </a:lnTo>
                        <a:lnTo>
                          <a:pt x="40" y="3"/>
                        </a:lnTo>
                        <a:lnTo>
                          <a:pt x="36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2" y="0"/>
                        </a:lnTo>
                        <a:lnTo>
                          <a:pt x="19" y="0"/>
                        </a:lnTo>
                        <a:lnTo>
                          <a:pt x="16" y="1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3"/>
                        </a:lnTo>
                        <a:lnTo>
                          <a:pt x="2" y="15"/>
                        </a:lnTo>
                        <a:lnTo>
                          <a:pt x="2" y="16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2" y="20"/>
                        </a:lnTo>
                        <a:lnTo>
                          <a:pt x="2" y="21"/>
                        </a:lnTo>
                        <a:lnTo>
                          <a:pt x="3" y="23"/>
                        </a:lnTo>
                        <a:lnTo>
                          <a:pt x="6" y="24"/>
                        </a:lnTo>
                        <a:lnTo>
                          <a:pt x="8" y="27"/>
                        </a:lnTo>
                        <a:lnTo>
                          <a:pt x="12" y="28"/>
                        </a:lnTo>
                        <a:lnTo>
                          <a:pt x="16" y="29"/>
                        </a:lnTo>
                        <a:lnTo>
                          <a:pt x="22" y="31"/>
                        </a:lnTo>
                        <a:lnTo>
                          <a:pt x="27" y="31"/>
                        </a:lnTo>
                        <a:close/>
                      </a:path>
                    </a:pathLst>
                  </a:custGeom>
                  <a:solidFill>
                    <a:srgbClr val="57575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05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157" y="339"/>
                    <a:ext cx="46" cy="27"/>
                  </a:xfrm>
                  <a:custGeom>
                    <a:avLst/>
                    <a:gdLst/>
                    <a:ahLst/>
                    <a:cxnLst>
                      <a:cxn ang="0">
                        <a:pos x="23" y="27"/>
                      </a:cxn>
                      <a:cxn ang="0">
                        <a:pos x="27" y="27"/>
                      </a:cxn>
                      <a:cxn ang="0">
                        <a:pos x="31" y="27"/>
                      </a:cxn>
                      <a:cxn ang="0">
                        <a:pos x="35" y="25"/>
                      </a:cxn>
                      <a:cxn ang="0">
                        <a:pos x="39" y="24"/>
                      </a:cxn>
                      <a:cxn ang="0">
                        <a:pos x="42" y="23"/>
                      </a:cxn>
                      <a:cxn ang="0">
                        <a:pos x="43" y="20"/>
                      </a:cxn>
                      <a:cxn ang="0">
                        <a:pos x="44" y="19"/>
                      </a:cxn>
                      <a:cxn ang="0">
                        <a:pos x="44" y="17"/>
                      </a:cxn>
                      <a:cxn ang="0">
                        <a:pos x="46" y="16"/>
                      </a:cxn>
                      <a:cxn ang="0">
                        <a:pos x="46" y="16"/>
                      </a:cxn>
                      <a:cxn ang="0">
                        <a:pos x="46" y="15"/>
                      </a:cxn>
                      <a:cxn ang="0">
                        <a:pos x="44" y="13"/>
                      </a:cxn>
                      <a:cxn ang="0">
                        <a:pos x="43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4" y="0"/>
                      </a:cxn>
                      <a:cxn ang="0">
                        <a:pos x="23" y="0"/>
                      </a:cxn>
                      <a:cxn ang="0">
                        <a:pos x="20" y="0"/>
                      </a:cxn>
                      <a:cxn ang="0">
                        <a:pos x="18" y="0"/>
                      </a:cxn>
                      <a:cxn ang="0">
                        <a:pos x="14" y="1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3" y="8"/>
                      </a:cxn>
                      <a:cxn ang="0">
                        <a:pos x="2" y="11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2" y="20"/>
                      </a:cxn>
                      <a:cxn ang="0">
                        <a:pos x="3" y="23"/>
                      </a:cxn>
                      <a:cxn ang="0">
                        <a:pos x="7" y="24"/>
                      </a:cxn>
                      <a:cxn ang="0">
                        <a:pos x="10" y="25"/>
                      </a:cxn>
                      <a:cxn ang="0">
                        <a:pos x="14" y="27"/>
                      </a:cxn>
                      <a:cxn ang="0">
                        <a:pos x="18" y="27"/>
                      </a:cxn>
                      <a:cxn ang="0">
                        <a:pos x="23" y="27"/>
                      </a:cxn>
                    </a:cxnLst>
                    <a:rect l="0" t="0" r="r" b="b"/>
                    <a:pathLst>
                      <a:path w="46" h="27">
                        <a:moveTo>
                          <a:pt x="23" y="27"/>
                        </a:moveTo>
                        <a:lnTo>
                          <a:pt x="27" y="27"/>
                        </a:lnTo>
                        <a:lnTo>
                          <a:pt x="31" y="27"/>
                        </a:lnTo>
                        <a:lnTo>
                          <a:pt x="35" y="25"/>
                        </a:lnTo>
                        <a:lnTo>
                          <a:pt x="39" y="24"/>
                        </a:lnTo>
                        <a:lnTo>
                          <a:pt x="42" y="23"/>
                        </a:lnTo>
                        <a:lnTo>
                          <a:pt x="43" y="20"/>
                        </a:lnTo>
                        <a:lnTo>
                          <a:pt x="44" y="19"/>
                        </a:lnTo>
                        <a:lnTo>
                          <a:pt x="44" y="17"/>
                        </a:lnTo>
                        <a:lnTo>
                          <a:pt x="46" y="16"/>
                        </a:lnTo>
                        <a:lnTo>
                          <a:pt x="46" y="16"/>
                        </a:lnTo>
                        <a:lnTo>
                          <a:pt x="46" y="15"/>
                        </a:lnTo>
                        <a:lnTo>
                          <a:pt x="44" y="13"/>
                        </a:lnTo>
                        <a:lnTo>
                          <a:pt x="43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3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3" y="8"/>
                        </a:lnTo>
                        <a:lnTo>
                          <a:pt x="2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2" y="20"/>
                        </a:lnTo>
                        <a:lnTo>
                          <a:pt x="3" y="23"/>
                        </a:lnTo>
                        <a:lnTo>
                          <a:pt x="7" y="24"/>
                        </a:lnTo>
                        <a:lnTo>
                          <a:pt x="10" y="25"/>
                        </a:lnTo>
                        <a:lnTo>
                          <a:pt x="14" y="27"/>
                        </a:lnTo>
                        <a:lnTo>
                          <a:pt x="18" y="27"/>
                        </a:lnTo>
                        <a:lnTo>
                          <a:pt x="23" y="27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06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160" y="339"/>
                    <a:ext cx="40" cy="24"/>
                  </a:xfrm>
                  <a:custGeom>
                    <a:avLst/>
                    <a:gdLst/>
                    <a:ahLst/>
                    <a:cxnLst>
                      <a:cxn ang="0">
                        <a:pos x="20" y="24"/>
                      </a:cxn>
                      <a:cxn ang="0">
                        <a:pos x="24" y="24"/>
                      </a:cxn>
                      <a:cxn ang="0">
                        <a:pos x="27" y="24"/>
                      </a:cxn>
                      <a:cxn ang="0">
                        <a:pos x="31" y="23"/>
                      </a:cxn>
                      <a:cxn ang="0">
                        <a:pos x="33" y="21"/>
                      </a:cxn>
                      <a:cxn ang="0">
                        <a:pos x="36" y="20"/>
                      </a:cxn>
                      <a:cxn ang="0">
                        <a:pos x="37" y="17"/>
                      </a:cxn>
                      <a:cxn ang="0">
                        <a:pos x="39" y="16"/>
                      </a:cxn>
                      <a:cxn ang="0">
                        <a:pos x="40" y="15"/>
                      </a:cxn>
                      <a:cxn ang="0">
                        <a:pos x="40" y="13"/>
                      </a:cxn>
                      <a:cxn ang="0">
                        <a:pos x="39" y="12"/>
                      </a:cxn>
                      <a:cxn ang="0">
                        <a:pos x="37" y="9"/>
                      </a:cxn>
                      <a:cxn ang="0">
                        <a:pos x="36" y="7"/>
                      </a:cxn>
                      <a:cxn ang="0">
                        <a:pos x="33" y="5"/>
                      </a:cxn>
                      <a:cxn ang="0">
                        <a:pos x="31" y="3"/>
                      </a:cxn>
                      <a:cxn ang="0">
                        <a:pos x="27" y="1"/>
                      </a:cxn>
                      <a:cxn ang="0">
                        <a:pos x="24" y="0"/>
                      </a:cxn>
                      <a:cxn ang="0">
                        <a:pos x="20" y="0"/>
                      </a:cxn>
                      <a:cxn ang="0">
                        <a:pos x="16" y="0"/>
                      </a:cxn>
                      <a:cxn ang="0">
                        <a:pos x="12" y="1"/>
                      </a:cxn>
                      <a:cxn ang="0">
                        <a:pos x="8" y="3"/>
                      </a:cxn>
                      <a:cxn ang="0">
                        <a:pos x="5" y="5"/>
                      </a:cxn>
                      <a:cxn ang="0">
                        <a:pos x="3" y="7"/>
                      </a:cxn>
                      <a:cxn ang="0">
                        <a:pos x="1" y="9"/>
                      </a:cxn>
                      <a:cxn ang="0">
                        <a:pos x="0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1" y="17"/>
                      </a:cxn>
                      <a:cxn ang="0">
                        <a:pos x="3" y="20"/>
                      </a:cxn>
                      <a:cxn ang="0">
                        <a:pos x="5" y="21"/>
                      </a:cxn>
                      <a:cxn ang="0">
                        <a:pos x="8" y="23"/>
                      </a:cxn>
                      <a:cxn ang="0">
                        <a:pos x="12" y="24"/>
                      </a:cxn>
                      <a:cxn ang="0">
                        <a:pos x="16" y="24"/>
                      </a:cxn>
                      <a:cxn ang="0">
                        <a:pos x="20" y="24"/>
                      </a:cxn>
                    </a:cxnLst>
                    <a:rect l="0" t="0" r="r" b="b"/>
                    <a:pathLst>
                      <a:path w="40" h="24">
                        <a:moveTo>
                          <a:pt x="20" y="24"/>
                        </a:moveTo>
                        <a:lnTo>
                          <a:pt x="24" y="24"/>
                        </a:lnTo>
                        <a:lnTo>
                          <a:pt x="27" y="24"/>
                        </a:lnTo>
                        <a:lnTo>
                          <a:pt x="31" y="23"/>
                        </a:lnTo>
                        <a:lnTo>
                          <a:pt x="33" y="21"/>
                        </a:lnTo>
                        <a:lnTo>
                          <a:pt x="36" y="20"/>
                        </a:lnTo>
                        <a:lnTo>
                          <a:pt x="37" y="17"/>
                        </a:lnTo>
                        <a:lnTo>
                          <a:pt x="39" y="16"/>
                        </a:lnTo>
                        <a:lnTo>
                          <a:pt x="40" y="15"/>
                        </a:lnTo>
                        <a:lnTo>
                          <a:pt x="40" y="13"/>
                        </a:lnTo>
                        <a:lnTo>
                          <a:pt x="39" y="12"/>
                        </a:lnTo>
                        <a:lnTo>
                          <a:pt x="37" y="9"/>
                        </a:lnTo>
                        <a:lnTo>
                          <a:pt x="36" y="7"/>
                        </a:lnTo>
                        <a:lnTo>
                          <a:pt x="33" y="5"/>
                        </a:lnTo>
                        <a:lnTo>
                          <a:pt x="31" y="3"/>
                        </a:lnTo>
                        <a:lnTo>
                          <a:pt x="27" y="1"/>
                        </a:lnTo>
                        <a:lnTo>
                          <a:pt x="24" y="0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8" y="3"/>
                        </a:lnTo>
                        <a:lnTo>
                          <a:pt x="5" y="5"/>
                        </a:lnTo>
                        <a:lnTo>
                          <a:pt x="3" y="7"/>
                        </a:lnTo>
                        <a:lnTo>
                          <a:pt x="1" y="9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1" y="17"/>
                        </a:lnTo>
                        <a:lnTo>
                          <a:pt x="3" y="20"/>
                        </a:lnTo>
                        <a:lnTo>
                          <a:pt x="5" y="21"/>
                        </a:lnTo>
                        <a:lnTo>
                          <a:pt x="8" y="23"/>
                        </a:lnTo>
                        <a:lnTo>
                          <a:pt x="12" y="24"/>
                        </a:lnTo>
                        <a:lnTo>
                          <a:pt x="16" y="24"/>
                        </a:lnTo>
                        <a:lnTo>
                          <a:pt x="20" y="24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07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163" y="339"/>
                    <a:ext cx="34" cy="21"/>
                  </a:xfrm>
                  <a:custGeom>
                    <a:avLst/>
                    <a:gdLst/>
                    <a:ahLst/>
                    <a:cxnLst>
                      <a:cxn ang="0">
                        <a:pos x="17" y="21"/>
                      </a:cxn>
                      <a:cxn ang="0">
                        <a:pos x="20" y="21"/>
                      </a:cxn>
                      <a:cxn ang="0">
                        <a:pos x="24" y="20"/>
                      </a:cxn>
                      <a:cxn ang="0">
                        <a:pos x="26" y="20"/>
                      </a:cxn>
                      <a:cxn ang="0">
                        <a:pos x="29" y="19"/>
                      </a:cxn>
                      <a:cxn ang="0">
                        <a:pos x="30" y="17"/>
                      </a:cxn>
                      <a:cxn ang="0">
                        <a:pos x="33" y="16"/>
                      </a:cxn>
                      <a:cxn ang="0">
                        <a:pos x="33" y="13"/>
                      </a:cxn>
                      <a:cxn ang="0">
                        <a:pos x="34" y="12"/>
                      </a:cxn>
                      <a:cxn ang="0">
                        <a:pos x="33" y="11"/>
                      </a:cxn>
                      <a:cxn ang="0">
                        <a:pos x="33" y="8"/>
                      </a:cxn>
                      <a:cxn ang="0">
                        <a:pos x="30" y="7"/>
                      </a:cxn>
                      <a:cxn ang="0">
                        <a:pos x="29" y="4"/>
                      </a:cxn>
                      <a:cxn ang="0">
                        <a:pos x="26" y="3"/>
                      </a:cxn>
                      <a:cxn ang="0">
                        <a:pos x="24" y="1"/>
                      </a:cxn>
                      <a:cxn ang="0">
                        <a:pos x="20" y="0"/>
                      </a:cxn>
                      <a:cxn ang="0">
                        <a:pos x="17" y="0"/>
                      </a:cxn>
                      <a:cxn ang="0">
                        <a:pos x="13" y="0"/>
                      </a:cxn>
                      <a:cxn ang="0">
                        <a:pos x="10" y="1"/>
                      </a:cxn>
                      <a:cxn ang="0">
                        <a:pos x="6" y="3"/>
                      </a:cxn>
                      <a:cxn ang="0">
                        <a:pos x="4" y="4"/>
                      </a:cxn>
                      <a:cxn ang="0">
                        <a:pos x="2" y="7"/>
                      </a:cxn>
                      <a:cxn ang="0">
                        <a:pos x="1" y="8"/>
                      </a:cxn>
                      <a:cxn ang="0">
                        <a:pos x="0" y="11"/>
                      </a:cxn>
                      <a:cxn ang="0">
                        <a:pos x="0" y="12"/>
                      </a:cxn>
                      <a:cxn ang="0">
                        <a:pos x="0" y="13"/>
                      </a:cxn>
                      <a:cxn ang="0">
                        <a:pos x="1" y="16"/>
                      </a:cxn>
                      <a:cxn ang="0">
                        <a:pos x="2" y="17"/>
                      </a:cxn>
                      <a:cxn ang="0">
                        <a:pos x="4" y="19"/>
                      </a:cxn>
                      <a:cxn ang="0">
                        <a:pos x="6" y="20"/>
                      </a:cxn>
                      <a:cxn ang="0">
                        <a:pos x="10" y="20"/>
                      </a:cxn>
                      <a:cxn ang="0">
                        <a:pos x="13" y="21"/>
                      </a:cxn>
                      <a:cxn ang="0">
                        <a:pos x="17" y="21"/>
                      </a:cxn>
                    </a:cxnLst>
                    <a:rect l="0" t="0" r="r" b="b"/>
                    <a:pathLst>
                      <a:path w="34" h="21">
                        <a:moveTo>
                          <a:pt x="17" y="21"/>
                        </a:moveTo>
                        <a:lnTo>
                          <a:pt x="20" y="21"/>
                        </a:lnTo>
                        <a:lnTo>
                          <a:pt x="24" y="20"/>
                        </a:lnTo>
                        <a:lnTo>
                          <a:pt x="26" y="20"/>
                        </a:lnTo>
                        <a:lnTo>
                          <a:pt x="29" y="19"/>
                        </a:lnTo>
                        <a:lnTo>
                          <a:pt x="30" y="17"/>
                        </a:lnTo>
                        <a:lnTo>
                          <a:pt x="33" y="16"/>
                        </a:lnTo>
                        <a:lnTo>
                          <a:pt x="33" y="13"/>
                        </a:lnTo>
                        <a:lnTo>
                          <a:pt x="34" y="12"/>
                        </a:lnTo>
                        <a:lnTo>
                          <a:pt x="33" y="11"/>
                        </a:lnTo>
                        <a:lnTo>
                          <a:pt x="33" y="8"/>
                        </a:lnTo>
                        <a:lnTo>
                          <a:pt x="30" y="7"/>
                        </a:lnTo>
                        <a:lnTo>
                          <a:pt x="29" y="4"/>
                        </a:lnTo>
                        <a:lnTo>
                          <a:pt x="26" y="3"/>
                        </a:lnTo>
                        <a:lnTo>
                          <a:pt x="24" y="1"/>
                        </a:lnTo>
                        <a:lnTo>
                          <a:pt x="20" y="0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6" y="3"/>
                        </a:lnTo>
                        <a:lnTo>
                          <a:pt x="4" y="4"/>
                        </a:lnTo>
                        <a:lnTo>
                          <a:pt x="2" y="7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1" y="16"/>
                        </a:lnTo>
                        <a:lnTo>
                          <a:pt x="2" y="17"/>
                        </a:lnTo>
                        <a:lnTo>
                          <a:pt x="4" y="19"/>
                        </a:lnTo>
                        <a:lnTo>
                          <a:pt x="6" y="20"/>
                        </a:lnTo>
                        <a:lnTo>
                          <a:pt x="10" y="20"/>
                        </a:lnTo>
                        <a:lnTo>
                          <a:pt x="13" y="21"/>
                        </a:lnTo>
                        <a:lnTo>
                          <a:pt x="17" y="21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08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165" y="339"/>
                    <a:ext cx="30" cy="19"/>
                  </a:xfrm>
                  <a:custGeom>
                    <a:avLst/>
                    <a:gdLst/>
                    <a:ahLst/>
                    <a:cxnLst>
                      <a:cxn ang="0">
                        <a:pos x="15" y="19"/>
                      </a:cxn>
                      <a:cxn ang="0">
                        <a:pos x="18" y="17"/>
                      </a:cxn>
                      <a:cxn ang="0">
                        <a:pos x="20" y="17"/>
                      </a:cxn>
                      <a:cxn ang="0">
                        <a:pos x="23" y="17"/>
                      </a:cxn>
                      <a:cxn ang="0">
                        <a:pos x="24" y="16"/>
                      </a:cxn>
                      <a:cxn ang="0">
                        <a:pos x="27" y="15"/>
                      </a:cxn>
                      <a:cxn ang="0">
                        <a:pos x="28" y="13"/>
                      </a:cxn>
                      <a:cxn ang="0">
                        <a:pos x="28" y="12"/>
                      </a:cxn>
                      <a:cxn ang="0">
                        <a:pos x="30" y="11"/>
                      </a:cxn>
                      <a:cxn ang="0">
                        <a:pos x="28" y="9"/>
                      </a:cxn>
                      <a:cxn ang="0">
                        <a:pos x="28" y="7"/>
                      </a:cxn>
                      <a:cxn ang="0">
                        <a:pos x="27" y="5"/>
                      </a:cxn>
                      <a:cxn ang="0">
                        <a:pos x="24" y="4"/>
                      </a:cxn>
                      <a:cxn ang="0">
                        <a:pos x="23" y="3"/>
                      </a:cxn>
                      <a:cxn ang="0">
                        <a:pos x="20" y="1"/>
                      </a:cxn>
                      <a:cxn ang="0">
                        <a:pos x="18" y="1"/>
                      </a:cxn>
                      <a:cxn ang="0">
                        <a:pos x="15" y="0"/>
                      </a:cxn>
                      <a:cxn ang="0">
                        <a:pos x="11" y="1"/>
                      </a:cxn>
                      <a:cxn ang="0">
                        <a:pos x="8" y="1"/>
                      </a:cxn>
                      <a:cxn ang="0">
                        <a:pos x="7" y="3"/>
                      </a:cxn>
                      <a:cxn ang="0">
                        <a:pos x="4" y="4"/>
                      </a:cxn>
                      <a:cxn ang="0">
                        <a:pos x="3" y="5"/>
                      </a:cxn>
                      <a:cxn ang="0">
                        <a:pos x="2" y="7"/>
                      </a:cxn>
                      <a:cxn ang="0">
                        <a:pos x="0" y="9"/>
                      </a:cxn>
                      <a:cxn ang="0">
                        <a:pos x="0" y="11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3" y="15"/>
                      </a:cxn>
                      <a:cxn ang="0">
                        <a:pos x="4" y="16"/>
                      </a:cxn>
                      <a:cxn ang="0">
                        <a:pos x="7" y="17"/>
                      </a:cxn>
                      <a:cxn ang="0">
                        <a:pos x="8" y="17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</a:cxnLst>
                    <a:rect l="0" t="0" r="r" b="b"/>
                    <a:pathLst>
                      <a:path w="30" h="19">
                        <a:moveTo>
                          <a:pt x="15" y="19"/>
                        </a:moveTo>
                        <a:lnTo>
                          <a:pt x="18" y="17"/>
                        </a:lnTo>
                        <a:lnTo>
                          <a:pt x="20" y="17"/>
                        </a:lnTo>
                        <a:lnTo>
                          <a:pt x="23" y="17"/>
                        </a:lnTo>
                        <a:lnTo>
                          <a:pt x="24" y="16"/>
                        </a:lnTo>
                        <a:lnTo>
                          <a:pt x="27" y="15"/>
                        </a:lnTo>
                        <a:lnTo>
                          <a:pt x="28" y="13"/>
                        </a:lnTo>
                        <a:lnTo>
                          <a:pt x="28" y="12"/>
                        </a:lnTo>
                        <a:lnTo>
                          <a:pt x="30" y="11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5"/>
                        </a:lnTo>
                        <a:lnTo>
                          <a:pt x="24" y="4"/>
                        </a:lnTo>
                        <a:lnTo>
                          <a:pt x="23" y="3"/>
                        </a:lnTo>
                        <a:lnTo>
                          <a:pt x="20" y="1"/>
                        </a:lnTo>
                        <a:lnTo>
                          <a:pt x="18" y="1"/>
                        </a:lnTo>
                        <a:lnTo>
                          <a:pt x="15" y="0"/>
                        </a:lnTo>
                        <a:lnTo>
                          <a:pt x="11" y="1"/>
                        </a:lnTo>
                        <a:lnTo>
                          <a:pt x="8" y="1"/>
                        </a:lnTo>
                        <a:lnTo>
                          <a:pt x="7" y="3"/>
                        </a:lnTo>
                        <a:lnTo>
                          <a:pt x="4" y="4"/>
                        </a:lnTo>
                        <a:lnTo>
                          <a:pt x="3" y="5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3" y="15"/>
                        </a:lnTo>
                        <a:lnTo>
                          <a:pt x="4" y="16"/>
                        </a:lnTo>
                        <a:lnTo>
                          <a:pt x="7" y="17"/>
                        </a:lnTo>
                        <a:lnTo>
                          <a:pt x="8" y="17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09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168" y="340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2" y="14"/>
                      </a:cxn>
                      <a:cxn ang="0">
                        <a:pos x="13" y="14"/>
                      </a:cxn>
                      <a:cxn ang="0">
                        <a:pos x="16" y="14"/>
                      </a:cxn>
                      <a:cxn ang="0">
                        <a:pos x="19" y="12"/>
                      </a:cxn>
                      <a:cxn ang="0">
                        <a:pos x="20" y="12"/>
                      </a:cxn>
                      <a:cxn ang="0">
                        <a:pos x="21" y="11"/>
                      </a:cxn>
                      <a:cxn ang="0">
                        <a:pos x="23" y="10"/>
                      </a:cxn>
                      <a:cxn ang="0">
                        <a:pos x="23" y="10"/>
                      </a:cxn>
                      <a:cxn ang="0">
                        <a:pos x="24" y="8"/>
                      </a:cxn>
                      <a:cxn ang="0">
                        <a:pos x="23" y="7"/>
                      </a:cxn>
                      <a:cxn ang="0">
                        <a:pos x="23" y="6"/>
                      </a:cxn>
                      <a:cxn ang="0">
                        <a:pos x="21" y="4"/>
                      </a:cxn>
                      <a:cxn ang="0">
                        <a:pos x="20" y="3"/>
                      </a:cxn>
                      <a:cxn ang="0">
                        <a:pos x="19" y="2"/>
                      </a:cxn>
                      <a:cxn ang="0">
                        <a:pos x="16" y="0"/>
                      </a:cxn>
                      <a:cxn ang="0">
                        <a:pos x="13" y="0"/>
                      </a:cxn>
                      <a:cxn ang="0">
                        <a:pos x="12" y="0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3" y="3"/>
                      </a:cxn>
                      <a:cxn ang="0">
                        <a:pos x="1" y="4"/>
                      </a:cxn>
                      <a:cxn ang="0">
                        <a:pos x="1" y="6"/>
                      </a:cxn>
                      <a:cxn ang="0">
                        <a:pos x="0" y="7"/>
                      </a:cxn>
                      <a:cxn ang="0">
                        <a:pos x="0" y="8"/>
                      </a:cxn>
                      <a:cxn ang="0">
                        <a:pos x="0" y="10"/>
                      </a:cxn>
                      <a:cxn ang="0">
                        <a:pos x="1" y="10"/>
                      </a:cxn>
                      <a:cxn ang="0">
                        <a:pos x="1" y="11"/>
                      </a:cxn>
                      <a:cxn ang="0">
                        <a:pos x="3" y="12"/>
                      </a:cxn>
                      <a:cxn ang="0">
                        <a:pos x="5" y="12"/>
                      </a:cxn>
                      <a:cxn ang="0">
                        <a:pos x="7" y="14"/>
                      </a:cxn>
                      <a:cxn ang="0">
                        <a:pos x="9" y="14"/>
                      </a:cxn>
                      <a:cxn ang="0">
                        <a:pos x="12" y="14"/>
                      </a:cxn>
                    </a:cxnLst>
                    <a:rect l="0" t="0" r="r" b="b"/>
                    <a:pathLst>
                      <a:path w="24" h="14">
                        <a:moveTo>
                          <a:pt x="12" y="14"/>
                        </a:moveTo>
                        <a:lnTo>
                          <a:pt x="13" y="14"/>
                        </a:lnTo>
                        <a:lnTo>
                          <a:pt x="16" y="14"/>
                        </a:lnTo>
                        <a:lnTo>
                          <a:pt x="19" y="12"/>
                        </a:lnTo>
                        <a:lnTo>
                          <a:pt x="20" y="12"/>
                        </a:lnTo>
                        <a:lnTo>
                          <a:pt x="21" y="11"/>
                        </a:lnTo>
                        <a:lnTo>
                          <a:pt x="23" y="10"/>
                        </a:lnTo>
                        <a:lnTo>
                          <a:pt x="23" y="10"/>
                        </a:lnTo>
                        <a:lnTo>
                          <a:pt x="24" y="8"/>
                        </a:lnTo>
                        <a:lnTo>
                          <a:pt x="23" y="7"/>
                        </a:lnTo>
                        <a:lnTo>
                          <a:pt x="23" y="6"/>
                        </a:lnTo>
                        <a:lnTo>
                          <a:pt x="21" y="4"/>
                        </a:lnTo>
                        <a:lnTo>
                          <a:pt x="20" y="3"/>
                        </a:lnTo>
                        <a:lnTo>
                          <a:pt x="19" y="2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0"/>
                        </a:lnTo>
                        <a:lnTo>
                          <a:pt x="1" y="11"/>
                        </a:lnTo>
                        <a:lnTo>
                          <a:pt x="3" y="12"/>
                        </a:lnTo>
                        <a:lnTo>
                          <a:pt x="5" y="12"/>
                        </a:lnTo>
                        <a:lnTo>
                          <a:pt x="7" y="14"/>
                        </a:lnTo>
                        <a:lnTo>
                          <a:pt x="9" y="14"/>
                        </a:lnTo>
                        <a:lnTo>
                          <a:pt x="12" y="14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10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171" y="340"/>
                    <a:ext cx="17" cy="11"/>
                  </a:xfrm>
                  <a:custGeom>
                    <a:avLst/>
                    <a:gdLst/>
                    <a:ahLst/>
                    <a:cxnLst>
                      <a:cxn ang="0">
                        <a:pos x="9" y="11"/>
                      </a:cxn>
                      <a:cxn ang="0">
                        <a:pos x="12" y="11"/>
                      </a:cxn>
                      <a:cxn ang="0">
                        <a:pos x="13" y="10"/>
                      </a:cxn>
                      <a:cxn ang="0">
                        <a:pos x="14" y="10"/>
                      </a:cxn>
                      <a:cxn ang="0">
                        <a:pos x="16" y="8"/>
                      </a:cxn>
                      <a:cxn ang="0">
                        <a:pos x="17" y="8"/>
                      </a:cxn>
                      <a:cxn ang="0">
                        <a:pos x="17" y="7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17" y="4"/>
                      </a:cxn>
                      <a:cxn ang="0">
                        <a:pos x="16" y="3"/>
                      </a:cxn>
                      <a:cxn ang="0">
                        <a:pos x="14" y="2"/>
                      </a:cxn>
                      <a:cxn ang="0">
                        <a:pos x="13" y="2"/>
                      </a:cxn>
                      <a:cxn ang="0">
                        <a:pos x="12" y="0"/>
                      </a:cxn>
                      <a:cxn ang="0">
                        <a:pos x="10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4" y="2"/>
                      </a:cxn>
                      <a:cxn ang="0">
                        <a:pos x="2" y="2"/>
                      </a:cxn>
                      <a:cxn ang="0">
                        <a:pos x="1" y="3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7"/>
                      </a:cxn>
                      <a:cxn ang="0">
                        <a:pos x="0" y="8"/>
                      </a:cxn>
                      <a:cxn ang="0">
                        <a:pos x="1" y="8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5" y="11"/>
                      </a:cxn>
                      <a:cxn ang="0">
                        <a:pos x="9" y="11"/>
                      </a:cxn>
                    </a:cxnLst>
                    <a:rect l="0" t="0" r="r" b="b"/>
                    <a:pathLst>
                      <a:path w="17" h="11">
                        <a:moveTo>
                          <a:pt x="9" y="11"/>
                        </a:moveTo>
                        <a:lnTo>
                          <a:pt x="12" y="11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6" y="8"/>
                        </a:lnTo>
                        <a:lnTo>
                          <a:pt x="17" y="8"/>
                        </a:lnTo>
                        <a:lnTo>
                          <a:pt x="17" y="7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2" y="0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1" y="8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5" y="11"/>
                        </a:ln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6411" name="Oval 27"/>
            <p:cNvSpPr>
              <a:spLocks noChangeAspect="1" noChangeArrowheads="1"/>
            </p:cNvSpPr>
            <p:nvPr/>
          </p:nvSpPr>
          <p:spPr bwMode="auto">
            <a:xfrm>
              <a:off x="1404" y="2230"/>
              <a:ext cx="105" cy="97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2" name="Oval 28"/>
            <p:cNvSpPr>
              <a:spLocks noChangeAspect="1" noChangeArrowheads="1"/>
            </p:cNvSpPr>
            <p:nvPr/>
          </p:nvSpPr>
          <p:spPr bwMode="auto">
            <a:xfrm>
              <a:off x="1291" y="3114"/>
              <a:ext cx="360" cy="1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3" name="Freeform 29"/>
            <p:cNvSpPr>
              <a:spLocks noChangeAspect="1"/>
            </p:cNvSpPr>
            <p:nvPr/>
          </p:nvSpPr>
          <p:spPr bwMode="auto">
            <a:xfrm>
              <a:off x="1441" y="2162"/>
              <a:ext cx="173" cy="1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8" y="19"/>
                </a:cxn>
                <a:cxn ang="0">
                  <a:pos x="0" y="9"/>
                </a:cxn>
              </a:cxnLst>
              <a:rect l="0" t="0" r="r" b="b"/>
              <a:pathLst>
                <a:path w="23" h="19">
                  <a:moveTo>
                    <a:pt x="0" y="9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8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4" name="Freeform 30"/>
            <p:cNvSpPr>
              <a:spLocks noChangeAspect="1"/>
            </p:cNvSpPr>
            <p:nvPr/>
          </p:nvSpPr>
          <p:spPr bwMode="auto">
            <a:xfrm>
              <a:off x="1441" y="2162"/>
              <a:ext cx="173" cy="1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8" y="19"/>
                </a:cxn>
                <a:cxn ang="0">
                  <a:pos x="0" y="9"/>
                </a:cxn>
              </a:cxnLst>
              <a:rect l="0" t="0" r="r" b="b"/>
              <a:pathLst>
                <a:path w="23" h="19">
                  <a:moveTo>
                    <a:pt x="0" y="9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8" y="1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5" name="Freeform 31"/>
            <p:cNvSpPr>
              <a:spLocks noChangeAspect="1"/>
            </p:cNvSpPr>
            <p:nvPr/>
          </p:nvSpPr>
          <p:spPr bwMode="auto">
            <a:xfrm>
              <a:off x="1441" y="2177"/>
              <a:ext cx="165" cy="13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8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7" y="18"/>
                </a:cxn>
              </a:cxnLst>
              <a:rect l="0" t="0" r="r" b="b"/>
              <a:pathLst>
                <a:path w="22" h="18">
                  <a:moveTo>
                    <a:pt x="7" y="18"/>
                  </a:moveTo>
                  <a:lnTo>
                    <a:pt x="0" y="8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371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6" name="Freeform 32"/>
            <p:cNvSpPr>
              <a:spLocks noChangeAspect="1"/>
            </p:cNvSpPr>
            <p:nvPr/>
          </p:nvSpPr>
          <p:spPr bwMode="auto">
            <a:xfrm>
              <a:off x="1456" y="2177"/>
              <a:ext cx="150" cy="120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0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5" y="16"/>
                </a:cxn>
              </a:cxnLst>
              <a:rect l="0" t="0" r="r" b="b"/>
              <a:pathLst>
                <a:path w="20" h="16">
                  <a:moveTo>
                    <a:pt x="5" y="16"/>
                  </a:moveTo>
                  <a:lnTo>
                    <a:pt x="0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5B41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7" name="Freeform 33"/>
            <p:cNvSpPr>
              <a:spLocks noChangeAspect="1"/>
            </p:cNvSpPr>
            <p:nvPr/>
          </p:nvSpPr>
          <p:spPr bwMode="auto">
            <a:xfrm>
              <a:off x="1456" y="2177"/>
              <a:ext cx="150" cy="113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0" y="8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5" y="15"/>
                </a:cxn>
              </a:cxnLst>
              <a:rect l="0" t="0" r="r" b="b"/>
              <a:pathLst>
                <a:path w="20" h="15">
                  <a:moveTo>
                    <a:pt x="5" y="15"/>
                  </a:moveTo>
                  <a:lnTo>
                    <a:pt x="0" y="8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8069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8" name="Freeform 34"/>
            <p:cNvSpPr>
              <a:spLocks noChangeAspect="1"/>
            </p:cNvSpPr>
            <p:nvPr/>
          </p:nvSpPr>
          <p:spPr bwMode="auto">
            <a:xfrm>
              <a:off x="1464" y="2177"/>
              <a:ext cx="142" cy="10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0" y="8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2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9" y="4"/>
                </a:cxn>
                <a:cxn ang="0">
                  <a:pos x="19" y="6"/>
                </a:cxn>
                <a:cxn ang="0">
                  <a:pos x="4" y="14"/>
                </a:cxn>
              </a:cxnLst>
              <a:rect l="0" t="0" r="r" b="b"/>
              <a:pathLst>
                <a:path w="19" h="14">
                  <a:moveTo>
                    <a:pt x="4" y="14"/>
                  </a:moveTo>
                  <a:lnTo>
                    <a:pt x="0" y="8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A99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9" name="Freeform 35"/>
            <p:cNvSpPr>
              <a:spLocks noChangeAspect="1"/>
            </p:cNvSpPr>
            <p:nvPr/>
          </p:nvSpPr>
          <p:spPr bwMode="auto">
            <a:xfrm>
              <a:off x="1471" y="2177"/>
              <a:ext cx="135" cy="90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8"/>
                </a:cxn>
                <a:cxn ang="0">
                  <a:pos x="14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3" y="12"/>
                </a:cxn>
              </a:cxnLst>
              <a:rect l="0" t="0" r="r" b="b"/>
              <a:pathLst>
                <a:path w="18" h="12">
                  <a:moveTo>
                    <a:pt x="3" y="12"/>
                  </a:moveTo>
                  <a:lnTo>
                    <a:pt x="0" y="8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4C8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20" name="Freeform 36"/>
            <p:cNvSpPr>
              <a:spLocks noChangeAspect="1"/>
            </p:cNvSpPr>
            <p:nvPr/>
          </p:nvSpPr>
          <p:spPr bwMode="auto">
            <a:xfrm>
              <a:off x="1479" y="2177"/>
              <a:ext cx="105" cy="83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13" y="0"/>
                </a:cxn>
                <a:cxn ang="0">
                  <a:pos x="14" y="4"/>
                </a:cxn>
              </a:cxnLst>
              <a:rect l="0" t="0" r="r" b="b"/>
              <a:pathLst>
                <a:path w="14" h="11">
                  <a:moveTo>
                    <a:pt x="14" y="4"/>
                  </a:moveTo>
                  <a:lnTo>
                    <a:pt x="1" y="11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21" name="Freeform 37"/>
            <p:cNvSpPr>
              <a:spLocks noChangeAspect="1"/>
            </p:cNvSpPr>
            <p:nvPr/>
          </p:nvSpPr>
          <p:spPr bwMode="auto">
            <a:xfrm>
              <a:off x="1209" y="2275"/>
              <a:ext cx="202" cy="7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0"/>
                </a:cxn>
                <a:cxn ang="0">
                  <a:pos x="27" y="5"/>
                </a:cxn>
                <a:cxn ang="0">
                  <a:pos x="14" y="10"/>
                </a:cxn>
                <a:cxn ang="0">
                  <a:pos x="0" y="5"/>
                </a:cxn>
              </a:cxnLst>
              <a:rect l="0" t="0" r="r" b="b"/>
              <a:pathLst>
                <a:path w="27" h="10">
                  <a:moveTo>
                    <a:pt x="0" y="5"/>
                  </a:moveTo>
                  <a:lnTo>
                    <a:pt x="15" y="0"/>
                  </a:lnTo>
                  <a:lnTo>
                    <a:pt x="27" y="5"/>
                  </a:lnTo>
                  <a:lnTo>
                    <a:pt x="14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FC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38"/>
            <p:cNvGrpSpPr>
              <a:grpSpLocks noChangeAspect="1"/>
            </p:cNvGrpSpPr>
            <p:nvPr/>
          </p:nvGrpSpPr>
          <p:grpSpPr bwMode="auto">
            <a:xfrm>
              <a:off x="2843" y="828"/>
              <a:ext cx="1673" cy="645"/>
              <a:chOff x="407" y="121"/>
              <a:chExt cx="212" cy="126"/>
            </a:xfrm>
          </p:grpSpPr>
          <p:sp>
            <p:nvSpPr>
              <p:cNvPr id="16423" name="Oval 39"/>
              <p:cNvSpPr>
                <a:spLocks noChangeAspect="1" noChangeArrowheads="1"/>
              </p:cNvSpPr>
              <p:nvPr/>
            </p:nvSpPr>
            <p:spPr bwMode="auto">
              <a:xfrm rot="-877064">
                <a:off x="409" y="121"/>
                <a:ext cx="210" cy="107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4" name="Freeform 40"/>
              <p:cNvSpPr>
                <a:spLocks noChangeAspect="1"/>
              </p:cNvSpPr>
              <p:nvPr/>
            </p:nvSpPr>
            <p:spPr bwMode="auto">
              <a:xfrm>
                <a:off x="407" y="142"/>
                <a:ext cx="182" cy="1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3" y="8"/>
                  </a:cxn>
                  <a:cxn ang="0">
                    <a:pos x="40" y="13"/>
                  </a:cxn>
                  <a:cxn ang="0">
                    <a:pos x="38" y="39"/>
                  </a:cxn>
                  <a:cxn ang="0">
                    <a:pos x="78" y="71"/>
                  </a:cxn>
                  <a:cxn ang="0">
                    <a:pos x="141" y="59"/>
                  </a:cxn>
                  <a:cxn ang="0">
                    <a:pos x="163" y="51"/>
                  </a:cxn>
                  <a:cxn ang="0">
                    <a:pos x="169" y="49"/>
                  </a:cxn>
                  <a:cxn ang="0">
                    <a:pos x="180" y="56"/>
                  </a:cxn>
                  <a:cxn ang="0">
                    <a:pos x="180" y="66"/>
                  </a:cxn>
                  <a:cxn ang="0">
                    <a:pos x="172" y="71"/>
                  </a:cxn>
                  <a:cxn ang="0">
                    <a:pos x="165" y="78"/>
                  </a:cxn>
                  <a:cxn ang="0">
                    <a:pos x="150" y="84"/>
                  </a:cxn>
                  <a:cxn ang="0">
                    <a:pos x="59" y="100"/>
                  </a:cxn>
                  <a:cxn ang="0">
                    <a:pos x="3" y="72"/>
                  </a:cxn>
                  <a:cxn ang="0">
                    <a:pos x="0" y="53"/>
                  </a:cxn>
                  <a:cxn ang="0">
                    <a:pos x="1" y="33"/>
                  </a:cxn>
                  <a:cxn ang="0">
                    <a:pos x="11" y="19"/>
                  </a:cxn>
                  <a:cxn ang="0">
                    <a:pos x="30" y="0"/>
                  </a:cxn>
                </a:cxnLst>
                <a:rect l="0" t="0" r="r" b="b"/>
                <a:pathLst>
                  <a:path w="182" h="105">
                    <a:moveTo>
                      <a:pt x="30" y="0"/>
                    </a:moveTo>
                    <a:cubicBezTo>
                      <a:pt x="33" y="3"/>
                      <a:pt x="39" y="7"/>
                      <a:pt x="43" y="8"/>
                    </a:cubicBezTo>
                    <a:cubicBezTo>
                      <a:pt x="41" y="12"/>
                      <a:pt x="42" y="11"/>
                      <a:pt x="40" y="13"/>
                    </a:cubicBezTo>
                    <a:cubicBezTo>
                      <a:pt x="38" y="24"/>
                      <a:pt x="38" y="24"/>
                      <a:pt x="38" y="39"/>
                    </a:cubicBezTo>
                    <a:cubicBezTo>
                      <a:pt x="38" y="63"/>
                      <a:pt x="60" y="67"/>
                      <a:pt x="78" y="71"/>
                    </a:cubicBezTo>
                    <a:cubicBezTo>
                      <a:pt x="101" y="70"/>
                      <a:pt x="119" y="64"/>
                      <a:pt x="141" y="59"/>
                    </a:cubicBezTo>
                    <a:cubicBezTo>
                      <a:pt x="147" y="53"/>
                      <a:pt x="156" y="53"/>
                      <a:pt x="163" y="51"/>
                    </a:cubicBezTo>
                    <a:cubicBezTo>
                      <a:pt x="165" y="50"/>
                      <a:pt x="169" y="49"/>
                      <a:pt x="169" y="49"/>
                    </a:cubicBezTo>
                    <a:cubicBezTo>
                      <a:pt x="174" y="44"/>
                      <a:pt x="178" y="53"/>
                      <a:pt x="180" y="56"/>
                    </a:cubicBezTo>
                    <a:cubicBezTo>
                      <a:pt x="181" y="60"/>
                      <a:pt x="182" y="62"/>
                      <a:pt x="180" y="66"/>
                    </a:cubicBezTo>
                    <a:cubicBezTo>
                      <a:pt x="179" y="69"/>
                      <a:pt x="174" y="70"/>
                      <a:pt x="172" y="71"/>
                    </a:cubicBezTo>
                    <a:cubicBezTo>
                      <a:pt x="170" y="72"/>
                      <a:pt x="167" y="76"/>
                      <a:pt x="165" y="78"/>
                    </a:cubicBezTo>
                    <a:cubicBezTo>
                      <a:pt x="162" y="81"/>
                      <a:pt x="154" y="83"/>
                      <a:pt x="150" y="84"/>
                    </a:cubicBezTo>
                    <a:cubicBezTo>
                      <a:pt x="129" y="105"/>
                      <a:pt x="81" y="100"/>
                      <a:pt x="59" y="100"/>
                    </a:cubicBezTo>
                    <a:cubicBezTo>
                      <a:pt x="43" y="98"/>
                      <a:pt x="11" y="88"/>
                      <a:pt x="3" y="72"/>
                    </a:cubicBezTo>
                    <a:cubicBezTo>
                      <a:pt x="2" y="66"/>
                      <a:pt x="2" y="59"/>
                      <a:pt x="0" y="53"/>
                    </a:cubicBezTo>
                    <a:cubicBezTo>
                      <a:pt x="0" y="46"/>
                      <a:pt x="0" y="40"/>
                      <a:pt x="1" y="33"/>
                    </a:cubicBezTo>
                    <a:cubicBezTo>
                      <a:pt x="1" y="32"/>
                      <a:pt x="10" y="20"/>
                      <a:pt x="11" y="19"/>
                    </a:cubicBezTo>
                    <a:cubicBezTo>
                      <a:pt x="16" y="14"/>
                      <a:pt x="30" y="9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25" name="Oval 41"/>
            <p:cNvSpPr>
              <a:spLocks noChangeAspect="1" noChangeArrowheads="1"/>
            </p:cNvSpPr>
            <p:nvPr/>
          </p:nvSpPr>
          <p:spPr bwMode="auto">
            <a:xfrm rot="-877064">
              <a:off x="2873" y="970"/>
              <a:ext cx="1673" cy="5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26" name="Freeform 42"/>
            <p:cNvSpPr>
              <a:spLocks noChangeAspect="1"/>
            </p:cNvSpPr>
            <p:nvPr/>
          </p:nvSpPr>
          <p:spPr bwMode="auto">
            <a:xfrm>
              <a:off x="2858" y="1083"/>
              <a:ext cx="1448" cy="5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3" y="8"/>
                </a:cxn>
                <a:cxn ang="0">
                  <a:pos x="40" y="13"/>
                </a:cxn>
                <a:cxn ang="0">
                  <a:pos x="38" y="39"/>
                </a:cxn>
                <a:cxn ang="0">
                  <a:pos x="78" y="71"/>
                </a:cxn>
                <a:cxn ang="0">
                  <a:pos x="141" y="59"/>
                </a:cxn>
                <a:cxn ang="0">
                  <a:pos x="163" y="51"/>
                </a:cxn>
                <a:cxn ang="0">
                  <a:pos x="169" y="49"/>
                </a:cxn>
                <a:cxn ang="0">
                  <a:pos x="180" y="56"/>
                </a:cxn>
                <a:cxn ang="0">
                  <a:pos x="180" y="66"/>
                </a:cxn>
                <a:cxn ang="0">
                  <a:pos x="172" y="71"/>
                </a:cxn>
                <a:cxn ang="0">
                  <a:pos x="165" y="78"/>
                </a:cxn>
                <a:cxn ang="0">
                  <a:pos x="150" y="84"/>
                </a:cxn>
                <a:cxn ang="0">
                  <a:pos x="59" y="100"/>
                </a:cxn>
                <a:cxn ang="0">
                  <a:pos x="3" y="72"/>
                </a:cxn>
                <a:cxn ang="0">
                  <a:pos x="0" y="53"/>
                </a:cxn>
                <a:cxn ang="0">
                  <a:pos x="1" y="33"/>
                </a:cxn>
                <a:cxn ang="0">
                  <a:pos x="11" y="19"/>
                </a:cxn>
                <a:cxn ang="0">
                  <a:pos x="30" y="0"/>
                </a:cxn>
              </a:cxnLst>
              <a:rect l="0" t="0" r="r" b="b"/>
              <a:pathLst>
                <a:path w="182" h="105">
                  <a:moveTo>
                    <a:pt x="30" y="0"/>
                  </a:moveTo>
                  <a:cubicBezTo>
                    <a:pt x="33" y="3"/>
                    <a:pt x="39" y="7"/>
                    <a:pt x="43" y="8"/>
                  </a:cubicBezTo>
                  <a:cubicBezTo>
                    <a:pt x="41" y="12"/>
                    <a:pt x="42" y="11"/>
                    <a:pt x="40" y="13"/>
                  </a:cubicBezTo>
                  <a:cubicBezTo>
                    <a:pt x="38" y="24"/>
                    <a:pt x="38" y="24"/>
                    <a:pt x="38" y="39"/>
                  </a:cubicBezTo>
                  <a:cubicBezTo>
                    <a:pt x="38" y="63"/>
                    <a:pt x="60" y="67"/>
                    <a:pt x="78" y="71"/>
                  </a:cubicBezTo>
                  <a:cubicBezTo>
                    <a:pt x="101" y="70"/>
                    <a:pt x="119" y="64"/>
                    <a:pt x="141" y="59"/>
                  </a:cubicBezTo>
                  <a:cubicBezTo>
                    <a:pt x="147" y="53"/>
                    <a:pt x="156" y="53"/>
                    <a:pt x="163" y="51"/>
                  </a:cubicBezTo>
                  <a:cubicBezTo>
                    <a:pt x="165" y="50"/>
                    <a:pt x="169" y="49"/>
                    <a:pt x="169" y="49"/>
                  </a:cubicBezTo>
                  <a:cubicBezTo>
                    <a:pt x="174" y="44"/>
                    <a:pt x="178" y="53"/>
                    <a:pt x="180" y="56"/>
                  </a:cubicBezTo>
                  <a:cubicBezTo>
                    <a:pt x="181" y="60"/>
                    <a:pt x="182" y="62"/>
                    <a:pt x="180" y="66"/>
                  </a:cubicBezTo>
                  <a:cubicBezTo>
                    <a:pt x="179" y="69"/>
                    <a:pt x="174" y="70"/>
                    <a:pt x="172" y="71"/>
                  </a:cubicBezTo>
                  <a:cubicBezTo>
                    <a:pt x="170" y="72"/>
                    <a:pt x="167" y="76"/>
                    <a:pt x="165" y="78"/>
                  </a:cubicBezTo>
                  <a:cubicBezTo>
                    <a:pt x="162" y="81"/>
                    <a:pt x="154" y="83"/>
                    <a:pt x="150" y="84"/>
                  </a:cubicBezTo>
                  <a:cubicBezTo>
                    <a:pt x="129" y="105"/>
                    <a:pt x="81" y="100"/>
                    <a:pt x="59" y="100"/>
                  </a:cubicBezTo>
                  <a:cubicBezTo>
                    <a:pt x="43" y="98"/>
                    <a:pt x="11" y="88"/>
                    <a:pt x="3" y="72"/>
                  </a:cubicBezTo>
                  <a:cubicBezTo>
                    <a:pt x="2" y="66"/>
                    <a:pt x="2" y="59"/>
                    <a:pt x="0" y="53"/>
                  </a:cubicBezTo>
                  <a:cubicBezTo>
                    <a:pt x="0" y="46"/>
                    <a:pt x="0" y="40"/>
                    <a:pt x="1" y="33"/>
                  </a:cubicBezTo>
                  <a:cubicBezTo>
                    <a:pt x="1" y="32"/>
                    <a:pt x="10" y="20"/>
                    <a:pt x="11" y="19"/>
                  </a:cubicBezTo>
                  <a:cubicBezTo>
                    <a:pt x="16" y="14"/>
                    <a:pt x="30" y="9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43"/>
            <p:cNvGrpSpPr>
              <a:grpSpLocks noChangeAspect="1"/>
            </p:cNvGrpSpPr>
            <p:nvPr/>
          </p:nvGrpSpPr>
          <p:grpSpPr bwMode="auto">
            <a:xfrm>
              <a:off x="2843" y="903"/>
              <a:ext cx="1695" cy="645"/>
              <a:chOff x="407" y="121"/>
              <a:chExt cx="212" cy="126"/>
            </a:xfrm>
          </p:grpSpPr>
          <p:sp>
            <p:nvSpPr>
              <p:cNvPr id="16428" name="Oval 44"/>
              <p:cNvSpPr>
                <a:spLocks noChangeAspect="1" noChangeArrowheads="1"/>
              </p:cNvSpPr>
              <p:nvPr/>
            </p:nvSpPr>
            <p:spPr bwMode="auto">
              <a:xfrm rot="-877064">
                <a:off x="409" y="12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9" name="Freeform 45"/>
              <p:cNvSpPr>
                <a:spLocks noChangeAspect="1"/>
              </p:cNvSpPr>
              <p:nvPr/>
            </p:nvSpPr>
            <p:spPr bwMode="auto">
              <a:xfrm>
                <a:off x="407" y="142"/>
                <a:ext cx="182" cy="1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3" y="8"/>
                  </a:cxn>
                  <a:cxn ang="0">
                    <a:pos x="40" y="13"/>
                  </a:cxn>
                  <a:cxn ang="0">
                    <a:pos x="38" y="39"/>
                  </a:cxn>
                  <a:cxn ang="0">
                    <a:pos x="78" y="71"/>
                  </a:cxn>
                  <a:cxn ang="0">
                    <a:pos x="141" y="59"/>
                  </a:cxn>
                  <a:cxn ang="0">
                    <a:pos x="163" y="51"/>
                  </a:cxn>
                  <a:cxn ang="0">
                    <a:pos x="169" y="49"/>
                  </a:cxn>
                  <a:cxn ang="0">
                    <a:pos x="180" y="56"/>
                  </a:cxn>
                  <a:cxn ang="0">
                    <a:pos x="180" y="66"/>
                  </a:cxn>
                  <a:cxn ang="0">
                    <a:pos x="172" y="71"/>
                  </a:cxn>
                  <a:cxn ang="0">
                    <a:pos x="165" y="78"/>
                  </a:cxn>
                  <a:cxn ang="0">
                    <a:pos x="150" y="84"/>
                  </a:cxn>
                  <a:cxn ang="0">
                    <a:pos x="59" y="100"/>
                  </a:cxn>
                  <a:cxn ang="0">
                    <a:pos x="3" y="72"/>
                  </a:cxn>
                  <a:cxn ang="0">
                    <a:pos x="0" y="53"/>
                  </a:cxn>
                  <a:cxn ang="0">
                    <a:pos x="1" y="33"/>
                  </a:cxn>
                  <a:cxn ang="0">
                    <a:pos x="11" y="19"/>
                  </a:cxn>
                  <a:cxn ang="0">
                    <a:pos x="30" y="0"/>
                  </a:cxn>
                </a:cxnLst>
                <a:rect l="0" t="0" r="r" b="b"/>
                <a:pathLst>
                  <a:path w="182" h="105">
                    <a:moveTo>
                      <a:pt x="30" y="0"/>
                    </a:moveTo>
                    <a:cubicBezTo>
                      <a:pt x="33" y="3"/>
                      <a:pt x="39" y="7"/>
                      <a:pt x="43" y="8"/>
                    </a:cubicBezTo>
                    <a:cubicBezTo>
                      <a:pt x="41" y="12"/>
                      <a:pt x="42" y="11"/>
                      <a:pt x="40" y="13"/>
                    </a:cubicBezTo>
                    <a:cubicBezTo>
                      <a:pt x="38" y="24"/>
                      <a:pt x="38" y="24"/>
                      <a:pt x="38" y="39"/>
                    </a:cubicBezTo>
                    <a:cubicBezTo>
                      <a:pt x="38" y="63"/>
                      <a:pt x="60" y="67"/>
                      <a:pt x="78" y="71"/>
                    </a:cubicBezTo>
                    <a:cubicBezTo>
                      <a:pt x="101" y="70"/>
                      <a:pt x="119" y="64"/>
                      <a:pt x="141" y="59"/>
                    </a:cubicBezTo>
                    <a:cubicBezTo>
                      <a:pt x="147" y="53"/>
                      <a:pt x="156" y="53"/>
                      <a:pt x="163" y="51"/>
                    </a:cubicBezTo>
                    <a:cubicBezTo>
                      <a:pt x="165" y="50"/>
                      <a:pt x="169" y="49"/>
                      <a:pt x="169" y="49"/>
                    </a:cubicBezTo>
                    <a:cubicBezTo>
                      <a:pt x="174" y="44"/>
                      <a:pt x="178" y="53"/>
                      <a:pt x="180" y="56"/>
                    </a:cubicBezTo>
                    <a:cubicBezTo>
                      <a:pt x="181" y="60"/>
                      <a:pt x="182" y="62"/>
                      <a:pt x="180" y="66"/>
                    </a:cubicBezTo>
                    <a:cubicBezTo>
                      <a:pt x="179" y="69"/>
                      <a:pt x="174" y="70"/>
                      <a:pt x="172" y="71"/>
                    </a:cubicBezTo>
                    <a:cubicBezTo>
                      <a:pt x="170" y="72"/>
                      <a:pt x="167" y="76"/>
                      <a:pt x="165" y="78"/>
                    </a:cubicBezTo>
                    <a:cubicBezTo>
                      <a:pt x="162" y="81"/>
                      <a:pt x="154" y="83"/>
                      <a:pt x="150" y="84"/>
                    </a:cubicBezTo>
                    <a:cubicBezTo>
                      <a:pt x="129" y="105"/>
                      <a:pt x="81" y="100"/>
                      <a:pt x="59" y="100"/>
                    </a:cubicBezTo>
                    <a:cubicBezTo>
                      <a:pt x="43" y="98"/>
                      <a:pt x="11" y="88"/>
                      <a:pt x="3" y="72"/>
                    </a:cubicBezTo>
                    <a:cubicBezTo>
                      <a:pt x="2" y="66"/>
                      <a:pt x="2" y="59"/>
                      <a:pt x="0" y="53"/>
                    </a:cubicBezTo>
                    <a:cubicBezTo>
                      <a:pt x="0" y="46"/>
                      <a:pt x="0" y="40"/>
                      <a:pt x="1" y="33"/>
                    </a:cubicBezTo>
                    <a:cubicBezTo>
                      <a:pt x="1" y="32"/>
                      <a:pt x="10" y="20"/>
                      <a:pt x="11" y="19"/>
                    </a:cubicBezTo>
                    <a:cubicBezTo>
                      <a:pt x="16" y="14"/>
                      <a:pt x="30" y="9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46"/>
            <p:cNvGrpSpPr>
              <a:grpSpLocks noChangeAspect="1"/>
            </p:cNvGrpSpPr>
            <p:nvPr/>
          </p:nvGrpSpPr>
          <p:grpSpPr bwMode="auto">
            <a:xfrm>
              <a:off x="2866" y="1090"/>
              <a:ext cx="1687" cy="772"/>
              <a:chOff x="407" y="121"/>
              <a:chExt cx="212" cy="126"/>
            </a:xfrm>
          </p:grpSpPr>
          <p:sp>
            <p:nvSpPr>
              <p:cNvPr id="16431" name="Oval 47"/>
              <p:cNvSpPr>
                <a:spLocks noChangeAspect="1" noChangeArrowheads="1"/>
              </p:cNvSpPr>
              <p:nvPr/>
            </p:nvSpPr>
            <p:spPr bwMode="auto">
              <a:xfrm rot="-877064">
                <a:off x="409" y="12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2" name="Freeform 48"/>
              <p:cNvSpPr>
                <a:spLocks noChangeAspect="1"/>
              </p:cNvSpPr>
              <p:nvPr/>
            </p:nvSpPr>
            <p:spPr bwMode="auto">
              <a:xfrm>
                <a:off x="407" y="142"/>
                <a:ext cx="182" cy="1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3" y="8"/>
                  </a:cxn>
                  <a:cxn ang="0">
                    <a:pos x="40" y="13"/>
                  </a:cxn>
                  <a:cxn ang="0">
                    <a:pos x="38" y="39"/>
                  </a:cxn>
                  <a:cxn ang="0">
                    <a:pos x="78" y="71"/>
                  </a:cxn>
                  <a:cxn ang="0">
                    <a:pos x="141" y="59"/>
                  </a:cxn>
                  <a:cxn ang="0">
                    <a:pos x="163" y="51"/>
                  </a:cxn>
                  <a:cxn ang="0">
                    <a:pos x="169" y="49"/>
                  </a:cxn>
                  <a:cxn ang="0">
                    <a:pos x="180" y="56"/>
                  </a:cxn>
                  <a:cxn ang="0">
                    <a:pos x="180" y="66"/>
                  </a:cxn>
                  <a:cxn ang="0">
                    <a:pos x="172" y="71"/>
                  </a:cxn>
                  <a:cxn ang="0">
                    <a:pos x="165" y="78"/>
                  </a:cxn>
                  <a:cxn ang="0">
                    <a:pos x="150" y="84"/>
                  </a:cxn>
                  <a:cxn ang="0">
                    <a:pos x="59" y="100"/>
                  </a:cxn>
                  <a:cxn ang="0">
                    <a:pos x="3" y="72"/>
                  </a:cxn>
                  <a:cxn ang="0">
                    <a:pos x="0" y="53"/>
                  </a:cxn>
                  <a:cxn ang="0">
                    <a:pos x="1" y="33"/>
                  </a:cxn>
                  <a:cxn ang="0">
                    <a:pos x="11" y="19"/>
                  </a:cxn>
                  <a:cxn ang="0">
                    <a:pos x="30" y="0"/>
                  </a:cxn>
                </a:cxnLst>
                <a:rect l="0" t="0" r="r" b="b"/>
                <a:pathLst>
                  <a:path w="182" h="105">
                    <a:moveTo>
                      <a:pt x="30" y="0"/>
                    </a:moveTo>
                    <a:cubicBezTo>
                      <a:pt x="33" y="3"/>
                      <a:pt x="39" y="7"/>
                      <a:pt x="43" y="8"/>
                    </a:cubicBezTo>
                    <a:cubicBezTo>
                      <a:pt x="41" y="12"/>
                      <a:pt x="42" y="11"/>
                      <a:pt x="40" y="13"/>
                    </a:cubicBezTo>
                    <a:cubicBezTo>
                      <a:pt x="38" y="24"/>
                      <a:pt x="38" y="24"/>
                      <a:pt x="38" y="39"/>
                    </a:cubicBezTo>
                    <a:cubicBezTo>
                      <a:pt x="38" y="63"/>
                      <a:pt x="60" y="67"/>
                      <a:pt x="78" y="71"/>
                    </a:cubicBezTo>
                    <a:cubicBezTo>
                      <a:pt x="101" y="70"/>
                      <a:pt x="119" y="64"/>
                      <a:pt x="141" y="59"/>
                    </a:cubicBezTo>
                    <a:cubicBezTo>
                      <a:pt x="147" y="53"/>
                      <a:pt x="156" y="53"/>
                      <a:pt x="163" y="51"/>
                    </a:cubicBezTo>
                    <a:cubicBezTo>
                      <a:pt x="165" y="50"/>
                      <a:pt x="169" y="49"/>
                      <a:pt x="169" y="49"/>
                    </a:cubicBezTo>
                    <a:cubicBezTo>
                      <a:pt x="174" y="44"/>
                      <a:pt x="178" y="53"/>
                      <a:pt x="180" y="56"/>
                    </a:cubicBezTo>
                    <a:cubicBezTo>
                      <a:pt x="181" y="60"/>
                      <a:pt x="182" y="62"/>
                      <a:pt x="180" y="66"/>
                    </a:cubicBezTo>
                    <a:cubicBezTo>
                      <a:pt x="179" y="69"/>
                      <a:pt x="174" y="70"/>
                      <a:pt x="172" y="71"/>
                    </a:cubicBezTo>
                    <a:cubicBezTo>
                      <a:pt x="170" y="72"/>
                      <a:pt x="167" y="76"/>
                      <a:pt x="165" y="78"/>
                    </a:cubicBezTo>
                    <a:cubicBezTo>
                      <a:pt x="162" y="81"/>
                      <a:pt x="154" y="83"/>
                      <a:pt x="150" y="84"/>
                    </a:cubicBezTo>
                    <a:cubicBezTo>
                      <a:pt x="129" y="105"/>
                      <a:pt x="81" y="100"/>
                      <a:pt x="59" y="100"/>
                    </a:cubicBezTo>
                    <a:cubicBezTo>
                      <a:pt x="43" y="98"/>
                      <a:pt x="11" y="88"/>
                      <a:pt x="3" y="72"/>
                    </a:cubicBezTo>
                    <a:cubicBezTo>
                      <a:pt x="2" y="66"/>
                      <a:pt x="2" y="59"/>
                      <a:pt x="0" y="53"/>
                    </a:cubicBezTo>
                    <a:cubicBezTo>
                      <a:pt x="0" y="46"/>
                      <a:pt x="0" y="40"/>
                      <a:pt x="1" y="33"/>
                    </a:cubicBezTo>
                    <a:cubicBezTo>
                      <a:pt x="1" y="32"/>
                      <a:pt x="10" y="20"/>
                      <a:pt x="11" y="19"/>
                    </a:cubicBezTo>
                    <a:cubicBezTo>
                      <a:pt x="16" y="14"/>
                      <a:pt x="30" y="9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49"/>
            <p:cNvGrpSpPr>
              <a:grpSpLocks noChangeAspect="1"/>
            </p:cNvGrpSpPr>
            <p:nvPr/>
          </p:nvGrpSpPr>
          <p:grpSpPr bwMode="auto">
            <a:xfrm>
              <a:off x="2873" y="1023"/>
              <a:ext cx="1680" cy="720"/>
              <a:chOff x="407" y="121"/>
              <a:chExt cx="212" cy="126"/>
            </a:xfrm>
          </p:grpSpPr>
          <p:sp>
            <p:nvSpPr>
              <p:cNvPr id="16434" name="Oval 50"/>
              <p:cNvSpPr>
                <a:spLocks noChangeAspect="1" noChangeArrowheads="1"/>
              </p:cNvSpPr>
              <p:nvPr/>
            </p:nvSpPr>
            <p:spPr bwMode="auto">
              <a:xfrm rot="-877064">
                <a:off x="409" y="12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5" name="Freeform 51"/>
              <p:cNvSpPr>
                <a:spLocks noChangeAspect="1"/>
              </p:cNvSpPr>
              <p:nvPr/>
            </p:nvSpPr>
            <p:spPr bwMode="auto">
              <a:xfrm>
                <a:off x="407" y="142"/>
                <a:ext cx="182" cy="1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3" y="8"/>
                  </a:cxn>
                  <a:cxn ang="0">
                    <a:pos x="40" y="13"/>
                  </a:cxn>
                  <a:cxn ang="0">
                    <a:pos x="38" y="39"/>
                  </a:cxn>
                  <a:cxn ang="0">
                    <a:pos x="78" y="71"/>
                  </a:cxn>
                  <a:cxn ang="0">
                    <a:pos x="141" y="59"/>
                  </a:cxn>
                  <a:cxn ang="0">
                    <a:pos x="163" y="51"/>
                  </a:cxn>
                  <a:cxn ang="0">
                    <a:pos x="169" y="49"/>
                  </a:cxn>
                  <a:cxn ang="0">
                    <a:pos x="180" y="56"/>
                  </a:cxn>
                  <a:cxn ang="0">
                    <a:pos x="180" y="66"/>
                  </a:cxn>
                  <a:cxn ang="0">
                    <a:pos x="172" y="71"/>
                  </a:cxn>
                  <a:cxn ang="0">
                    <a:pos x="165" y="78"/>
                  </a:cxn>
                  <a:cxn ang="0">
                    <a:pos x="150" y="84"/>
                  </a:cxn>
                  <a:cxn ang="0">
                    <a:pos x="59" y="100"/>
                  </a:cxn>
                  <a:cxn ang="0">
                    <a:pos x="3" y="72"/>
                  </a:cxn>
                  <a:cxn ang="0">
                    <a:pos x="0" y="53"/>
                  </a:cxn>
                  <a:cxn ang="0">
                    <a:pos x="1" y="33"/>
                  </a:cxn>
                  <a:cxn ang="0">
                    <a:pos x="11" y="19"/>
                  </a:cxn>
                  <a:cxn ang="0">
                    <a:pos x="30" y="0"/>
                  </a:cxn>
                </a:cxnLst>
                <a:rect l="0" t="0" r="r" b="b"/>
                <a:pathLst>
                  <a:path w="182" h="105">
                    <a:moveTo>
                      <a:pt x="30" y="0"/>
                    </a:moveTo>
                    <a:cubicBezTo>
                      <a:pt x="33" y="3"/>
                      <a:pt x="39" y="7"/>
                      <a:pt x="43" y="8"/>
                    </a:cubicBezTo>
                    <a:cubicBezTo>
                      <a:pt x="41" y="12"/>
                      <a:pt x="42" y="11"/>
                      <a:pt x="40" y="13"/>
                    </a:cubicBezTo>
                    <a:cubicBezTo>
                      <a:pt x="38" y="24"/>
                      <a:pt x="38" y="24"/>
                      <a:pt x="38" y="39"/>
                    </a:cubicBezTo>
                    <a:cubicBezTo>
                      <a:pt x="38" y="63"/>
                      <a:pt x="60" y="67"/>
                      <a:pt x="78" y="71"/>
                    </a:cubicBezTo>
                    <a:cubicBezTo>
                      <a:pt x="101" y="70"/>
                      <a:pt x="119" y="64"/>
                      <a:pt x="141" y="59"/>
                    </a:cubicBezTo>
                    <a:cubicBezTo>
                      <a:pt x="147" y="53"/>
                      <a:pt x="156" y="53"/>
                      <a:pt x="163" y="51"/>
                    </a:cubicBezTo>
                    <a:cubicBezTo>
                      <a:pt x="165" y="50"/>
                      <a:pt x="169" y="49"/>
                      <a:pt x="169" y="49"/>
                    </a:cubicBezTo>
                    <a:cubicBezTo>
                      <a:pt x="174" y="44"/>
                      <a:pt x="178" y="53"/>
                      <a:pt x="180" y="56"/>
                    </a:cubicBezTo>
                    <a:cubicBezTo>
                      <a:pt x="181" y="60"/>
                      <a:pt x="182" y="62"/>
                      <a:pt x="180" y="66"/>
                    </a:cubicBezTo>
                    <a:cubicBezTo>
                      <a:pt x="179" y="69"/>
                      <a:pt x="174" y="70"/>
                      <a:pt x="172" y="71"/>
                    </a:cubicBezTo>
                    <a:cubicBezTo>
                      <a:pt x="170" y="72"/>
                      <a:pt x="167" y="76"/>
                      <a:pt x="165" y="78"/>
                    </a:cubicBezTo>
                    <a:cubicBezTo>
                      <a:pt x="162" y="81"/>
                      <a:pt x="154" y="83"/>
                      <a:pt x="150" y="84"/>
                    </a:cubicBezTo>
                    <a:cubicBezTo>
                      <a:pt x="129" y="105"/>
                      <a:pt x="81" y="100"/>
                      <a:pt x="59" y="100"/>
                    </a:cubicBezTo>
                    <a:cubicBezTo>
                      <a:pt x="43" y="98"/>
                      <a:pt x="11" y="88"/>
                      <a:pt x="3" y="72"/>
                    </a:cubicBezTo>
                    <a:cubicBezTo>
                      <a:pt x="2" y="66"/>
                      <a:pt x="2" y="59"/>
                      <a:pt x="0" y="53"/>
                    </a:cubicBezTo>
                    <a:cubicBezTo>
                      <a:pt x="0" y="46"/>
                      <a:pt x="0" y="40"/>
                      <a:pt x="1" y="33"/>
                    </a:cubicBezTo>
                    <a:cubicBezTo>
                      <a:pt x="1" y="32"/>
                      <a:pt x="10" y="20"/>
                      <a:pt x="11" y="19"/>
                    </a:cubicBezTo>
                    <a:cubicBezTo>
                      <a:pt x="16" y="14"/>
                      <a:pt x="30" y="9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36" name="Freeform 52"/>
            <p:cNvSpPr>
              <a:spLocks noChangeAspect="1"/>
            </p:cNvSpPr>
            <p:nvPr/>
          </p:nvSpPr>
          <p:spPr bwMode="auto">
            <a:xfrm>
              <a:off x="1861" y="1488"/>
              <a:ext cx="922" cy="56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19" y="0"/>
                </a:cxn>
                <a:cxn ang="0">
                  <a:pos x="120" y="1"/>
                </a:cxn>
                <a:cxn ang="0">
                  <a:pos x="122" y="1"/>
                </a:cxn>
                <a:cxn ang="0">
                  <a:pos x="123" y="2"/>
                </a:cxn>
                <a:cxn ang="0">
                  <a:pos x="123" y="5"/>
                </a:cxn>
                <a:cxn ang="0">
                  <a:pos x="123" y="8"/>
                </a:cxn>
                <a:cxn ang="0">
                  <a:pos x="5" y="76"/>
                </a:cxn>
                <a:cxn ang="0">
                  <a:pos x="0" y="69"/>
                </a:cxn>
                <a:cxn ang="0">
                  <a:pos x="117" y="0"/>
                </a:cxn>
              </a:cxnLst>
              <a:rect l="0" t="0" r="r" b="b"/>
              <a:pathLst>
                <a:path w="123" h="76">
                  <a:moveTo>
                    <a:pt x="117" y="0"/>
                  </a:moveTo>
                  <a:lnTo>
                    <a:pt x="117" y="0"/>
                  </a:lnTo>
                  <a:lnTo>
                    <a:pt x="119" y="0"/>
                  </a:lnTo>
                  <a:lnTo>
                    <a:pt x="120" y="1"/>
                  </a:lnTo>
                  <a:lnTo>
                    <a:pt x="122" y="1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3" y="8"/>
                  </a:lnTo>
                  <a:lnTo>
                    <a:pt x="5" y="76"/>
                  </a:lnTo>
                  <a:lnTo>
                    <a:pt x="0" y="6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C5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53"/>
            <p:cNvGrpSpPr>
              <a:grpSpLocks noChangeAspect="1"/>
            </p:cNvGrpSpPr>
            <p:nvPr/>
          </p:nvGrpSpPr>
          <p:grpSpPr bwMode="auto">
            <a:xfrm>
              <a:off x="1426" y="1435"/>
              <a:ext cx="1620" cy="1095"/>
              <a:chOff x="277" y="562"/>
              <a:chExt cx="216" cy="146"/>
            </a:xfrm>
          </p:grpSpPr>
          <p:sp>
            <p:nvSpPr>
              <p:cNvPr id="16438" name="Oval 54"/>
              <p:cNvSpPr>
                <a:spLocks noChangeAspect="1" noChangeArrowheads="1"/>
              </p:cNvSpPr>
              <p:nvPr/>
            </p:nvSpPr>
            <p:spPr bwMode="auto">
              <a:xfrm rot="-877064">
                <a:off x="277" y="60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9" name="Freeform 55"/>
              <p:cNvSpPr>
                <a:spLocks noChangeAspect="1"/>
              </p:cNvSpPr>
              <p:nvPr/>
            </p:nvSpPr>
            <p:spPr bwMode="auto">
              <a:xfrm>
                <a:off x="307" y="562"/>
                <a:ext cx="186" cy="12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5" y="74"/>
                  </a:cxn>
                  <a:cxn ang="0">
                    <a:pos x="43" y="85"/>
                  </a:cxn>
                  <a:cxn ang="0">
                    <a:pos x="93" y="104"/>
                  </a:cxn>
                  <a:cxn ang="0">
                    <a:pos x="110" y="108"/>
                  </a:cxn>
                  <a:cxn ang="0">
                    <a:pos x="120" y="110"/>
                  </a:cxn>
                  <a:cxn ang="0">
                    <a:pos x="135" y="115"/>
                  </a:cxn>
                  <a:cxn ang="0">
                    <a:pos x="142" y="120"/>
                  </a:cxn>
                  <a:cxn ang="0">
                    <a:pos x="160" y="129"/>
                  </a:cxn>
                  <a:cxn ang="0">
                    <a:pos x="191" y="124"/>
                  </a:cxn>
                  <a:cxn ang="0">
                    <a:pos x="199" y="109"/>
                  </a:cxn>
                  <a:cxn ang="0">
                    <a:pos x="208" y="82"/>
                  </a:cxn>
                  <a:cxn ang="0">
                    <a:pos x="203" y="51"/>
                  </a:cxn>
                  <a:cxn ang="0">
                    <a:pos x="173" y="23"/>
                  </a:cxn>
                  <a:cxn ang="0">
                    <a:pos x="113" y="15"/>
                  </a:cxn>
                  <a:cxn ang="0">
                    <a:pos x="74" y="11"/>
                  </a:cxn>
                  <a:cxn ang="0">
                    <a:pos x="56" y="8"/>
                  </a:cxn>
                  <a:cxn ang="0">
                    <a:pos x="27" y="10"/>
                  </a:cxn>
                  <a:cxn ang="0">
                    <a:pos x="15" y="53"/>
                  </a:cxn>
                  <a:cxn ang="0">
                    <a:pos x="10" y="57"/>
                  </a:cxn>
                  <a:cxn ang="0">
                    <a:pos x="8" y="67"/>
                  </a:cxn>
                  <a:cxn ang="0">
                    <a:pos x="4" y="71"/>
                  </a:cxn>
                  <a:cxn ang="0">
                    <a:pos x="2" y="71"/>
                  </a:cxn>
                </a:cxnLst>
                <a:rect l="0" t="0" r="r" b="b"/>
                <a:pathLst>
                  <a:path w="208" h="129">
                    <a:moveTo>
                      <a:pt x="0" y="71"/>
                    </a:moveTo>
                    <a:cubicBezTo>
                      <a:pt x="5" y="72"/>
                      <a:pt x="10" y="73"/>
                      <a:pt x="15" y="74"/>
                    </a:cubicBezTo>
                    <a:cubicBezTo>
                      <a:pt x="23" y="78"/>
                      <a:pt x="34" y="82"/>
                      <a:pt x="43" y="85"/>
                    </a:cubicBezTo>
                    <a:cubicBezTo>
                      <a:pt x="56" y="98"/>
                      <a:pt x="77" y="96"/>
                      <a:pt x="93" y="104"/>
                    </a:cubicBezTo>
                    <a:cubicBezTo>
                      <a:pt x="98" y="106"/>
                      <a:pt x="105" y="107"/>
                      <a:pt x="110" y="108"/>
                    </a:cubicBezTo>
                    <a:cubicBezTo>
                      <a:pt x="113" y="109"/>
                      <a:pt x="120" y="110"/>
                      <a:pt x="120" y="110"/>
                    </a:cubicBezTo>
                    <a:cubicBezTo>
                      <a:pt x="125" y="113"/>
                      <a:pt x="129" y="114"/>
                      <a:pt x="135" y="115"/>
                    </a:cubicBezTo>
                    <a:cubicBezTo>
                      <a:pt x="139" y="117"/>
                      <a:pt x="139" y="118"/>
                      <a:pt x="142" y="120"/>
                    </a:cubicBezTo>
                    <a:cubicBezTo>
                      <a:pt x="145" y="126"/>
                      <a:pt x="154" y="128"/>
                      <a:pt x="160" y="129"/>
                    </a:cubicBezTo>
                    <a:cubicBezTo>
                      <a:pt x="174" y="128"/>
                      <a:pt x="180" y="128"/>
                      <a:pt x="191" y="124"/>
                    </a:cubicBezTo>
                    <a:cubicBezTo>
                      <a:pt x="196" y="119"/>
                      <a:pt x="196" y="114"/>
                      <a:pt x="199" y="109"/>
                    </a:cubicBezTo>
                    <a:cubicBezTo>
                      <a:pt x="201" y="100"/>
                      <a:pt x="204" y="90"/>
                      <a:pt x="208" y="82"/>
                    </a:cubicBezTo>
                    <a:cubicBezTo>
                      <a:pt x="207" y="72"/>
                      <a:pt x="208" y="60"/>
                      <a:pt x="203" y="51"/>
                    </a:cubicBezTo>
                    <a:cubicBezTo>
                      <a:pt x="198" y="27"/>
                      <a:pt x="198" y="27"/>
                      <a:pt x="173" y="23"/>
                    </a:cubicBezTo>
                    <a:cubicBezTo>
                      <a:pt x="157" y="15"/>
                      <a:pt x="131" y="16"/>
                      <a:pt x="113" y="15"/>
                    </a:cubicBezTo>
                    <a:cubicBezTo>
                      <a:pt x="100" y="13"/>
                      <a:pt x="87" y="12"/>
                      <a:pt x="74" y="11"/>
                    </a:cubicBezTo>
                    <a:cubicBezTo>
                      <a:pt x="68" y="10"/>
                      <a:pt x="62" y="10"/>
                      <a:pt x="56" y="8"/>
                    </a:cubicBezTo>
                    <a:cubicBezTo>
                      <a:pt x="46" y="8"/>
                      <a:pt x="29" y="0"/>
                      <a:pt x="27" y="10"/>
                    </a:cubicBezTo>
                    <a:cubicBezTo>
                      <a:pt x="25" y="24"/>
                      <a:pt x="32" y="51"/>
                      <a:pt x="15" y="53"/>
                    </a:cubicBezTo>
                    <a:cubicBezTo>
                      <a:pt x="10" y="55"/>
                      <a:pt x="12" y="54"/>
                      <a:pt x="10" y="57"/>
                    </a:cubicBezTo>
                    <a:cubicBezTo>
                      <a:pt x="9" y="60"/>
                      <a:pt x="10" y="64"/>
                      <a:pt x="8" y="67"/>
                    </a:cubicBezTo>
                    <a:cubicBezTo>
                      <a:pt x="3" y="73"/>
                      <a:pt x="4" y="66"/>
                      <a:pt x="4" y="71"/>
                    </a:cubicBezTo>
                    <a:lnTo>
                      <a:pt x="2" y="71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56"/>
            <p:cNvGrpSpPr>
              <a:grpSpLocks noChangeAspect="1"/>
            </p:cNvGrpSpPr>
            <p:nvPr/>
          </p:nvGrpSpPr>
          <p:grpSpPr bwMode="auto">
            <a:xfrm>
              <a:off x="1426" y="1503"/>
              <a:ext cx="1620" cy="1094"/>
              <a:chOff x="277" y="562"/>
              <a:chExt cx="216" cy="146"/>
            </a:xfrm>
          </p:grpSpPr>
          <p:sp>
            <p:nvSpPr>
              <p:cNvPr id="16441" name="Oval 57"/>
              <p:cNvSpPr>
                <a:spLocks noChangeAspect="1" noChangeArrowheads="1"/>
              </p:cNvSpPr>
              <p:nvPr/>
            </p:nvSpPr>
            <p:spPr bwMode="auto">
              <a:xfrm rot="-877064">
                <a:off x="277" y="60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2" name="Freeform 58"/>
              <p:cNvSpPr>
                <a:spLocks noChangeAspect="1"/>
              </p:cNvSpPr>
              <p:nvPr/>
            </p:nvSpPr>
            <p:spPr bwMode="auto">
              <a:xfrm>
                <a:off x="307" y="562"/>
                <a:ext cx="186" cy="12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5" y="74"/>
                  </a:cxn>
                  <a:cxn ang="0">
                    <a:pos x="43" y="85"/>
                  </a:cxn>
                  <a:cxn ang="0">
                    <a:pos x="93" y="104"/>
                  </a:cxn>
                  <a:cxn ang="0">
                    <a:pos x="110" y="108"/>
                  </a:cxn>
                  <a:cxn ang="0">
                    <a:pos x="120" y="110"/>
                  </a:cxn>
                  <a:cxn ang="0">
                    <a:pos x="135" y="115"/>
                  </a:cxn>
                  <a:cxn ang="0">
                    <a:pos x="142" y="120"/>
                  </a:cxn>
                  <a:cxn ang="0">
                    <a:pos x="160" y="129"/>
                  </a:cxn>
                  <a:cxn ang="0">
                    <a:pos x="191" y="124"/>
                  </a:cxn>
                  <a:cxn ang="0">
                    <a:pos x="199" y="109"/>
                  </a:cxn>
                  <a:cxn ang="0">
                    <a:pos x="208" y="82"/>
                  </a:cxn>
                  <a:cxn ang="0">
                    <a:pos x="203" y="51"/>
                  </a:cxn>
                  <a:cxn ang="0">
                    <a:pos x="173" y="23"/>
                  </a:cxn>
                  <a:cxn ang="0">
                    <a:pos x="113" y="15"/>
                  </a:cxn>
                  <a:cxn ang="0">
                    <a:pos x="74" y="11"/>
                  </a:cxn>
                  <a:cxn ang="0">
                    <a:pos x="56" y="8"/>
                  </a:cxn>
                  <a:cxn ang="0">
                    <a:pos x="27" y="10"/>
                  </a:cxn>
                  <a:cxn ang="0">
                    <a:pos x="15" y="53"/>
                  </a:cxn>
                  <a:cxn ang="0">
                    <a:pos x="10" y="57"/>
                  </a:cxn>
                  <a:cxn ang="0">
                    <a:pos x="8" y="67"/>
                  </a:cxn>
                  <a:cxn ang="0">
                    <a:pos x="4" y="71"/>
                  </a:cxn>
                  <a:cxn ang="0">
                    <a:pos x="2" y="71"/>
                  </a:cxn>
                </a:cxnLst>
                <a:rect l="0" t="0" r="r" b="b"/>
                <a:pathLst>
                  <a:path w="208" h="129">
                    <a:moveTo>
                      <a:pt x="0" y="71"/>
                    </a:moveTo>
                    <a:cubicBezTo>
                      <a:pt x="5" y="72"/>
                      <a:pt x="10" y="73"/>
                      <a:pt x="15" y="74"/>
                    </a:cubicBezTo>
                    <a:cubicBezTo>
                      <a:pt x="23" y="78"/>
                      <a:pt x="34" y="82"/>
                      <a:pt x="43" y="85"/>
                    </a:cubicBezTo>
                    <a:cubicBezTo>
                      <a:pt x="56" y="98"/>
                      <a:pt x="77" y="96"/>
                      <a:pt x="93" y="104"/>
                    </a:cubicBezTo>
                    <a:cubicBezTo>
                      <a:pt x="98" y="106"/>
                      <a:pt x="105" y="107"/>
                      <a:pt x="110" y="108"/>
                    </a:cubicBezTo>
                    <a:cubicBezTo>
                      <a:pt x="113" y="109"/>
                      <a:pt x="120" y="110"/>
                      <a:pt x="120" y="110"/>
                    </a:cubicBezTo>
                    <a:cubicBezTo>
                      <a:pt x="125" y="113"/>
                      <a:pt x="129" y="114"/>
                      <a:pt x="135" y="115"/>
                    </a:cubicBezTo>
                    <a:cubicBezTo>
                      <a:pt x="139" y="117"/>
                      <a:pt x="139" y="118"/>
                      <a:pt x="142" y="120"/>
                    </a:cubicBezTo>
                    <a:cubicBezTo>
                      <a:pt x="145" y="126"/>
                      <a:pt x="154" y="128"/>
                      <a:pt x="160" y="129"/>
                    </a:cubicBezTo>
                    <a:cubicBezTo>
                      <a:pt x="174" y="128"/>
                      <a:pt x="180" y="128"/>
                      <a:pt x="191" y="124"/>
                    </a:cubicBezTo>
                    <a:cubicBezTo>
                      <a:pt x="196" y="119"/>
                      <a:pt x="196" y="114"/>
                      <a:pt x="199" y="109"/>
                    </a:cubicBezTo>
                    <a:cubicBezTo>
                      <a:pt x="201" y="100"/>
                      <a:pt x="204" y="90"/>
                      <a:pt x="208" y="82"/>
                    </a:cubicBezTo>
                    <a:cubicBezTo>
                      <a:pt x="207" y="72"/>
                      <a:pt x="208" y="60"/>
                      <a:pt x="203" y="51"/>
                    </a:cubicBezTo>
                    <a:cubicBezTo>
                      <a:pt x="198" y="27"/>
                      <a:pt x="198" y="27"/>
                      <a:pt x="173" y="23"/>
                    </a:cubicBezTo>
                    <a:cubicBezTo>
                      <a:pt x="157" y="15"/>
                      <a:pt x="131" y="16"/>
                      <a:pt x="113" y="15"/>
                    </a:cubicBezTo>
                    <a:cubicBezTo>
                      <a:pt x="100" y="13"/>
                      <a:pt x="87" y="12"/>
                      <a:pt x="74" y="11"/>
                    </a:cubicBezTo>
                    <a:cubicBezTo>
                      <a:pt x="68" y="10"/>
                      <a:pt x="62" y="10"/>
                      <a:pt x="56" y="8"/>
                    </a:cubicBezTo>
                    <a:cubicBezTo>
                      <a:pt x="46" y="8"/>
                      <a:pt x="29" y="0"/>
                      <a:pt x="27" y="10"/>
                    </a:cubicBezTo>
                    <a:cubicBezTo>
                      <a:pt x="25" y="24"/>
                      <a:pt x="32" y="51"/>
                      <a:pt x="15" y="53"/>
                    </a:cubicBezTo>
                    <a:cubicBezTo>
                      <a:pt x="10" y="55"/>
                      <a:pt x="12" y="54"/>
                      <a:pt x="10" y="57"/>
                    </a:cubicBezTo>
                    <a:cubicBezTo>
                      <a:pt x="9" y="60"/>
                      <a:pt x="10" y="64"/>
                      <a:pt x="8" y="67"/>
                    </a:cubicBezTo>
                    <a:cubicBezTo>
                      <a:pt x="3" y="73"/>
                      <a:pt x="4" y="66"/>
                      <a:pt x="4" y="71"/>
                    </a:cubicBezTo>
                    <a:lnTo>
                      <a:pt x="2" y="71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59"/>
            <p:cNvGrpSpPr>
              <a:grpSpLocks noChangeAspect="1"/>
            </p:cNvGrpSpPr>
            <p:nvPr/>
          </p:nvGrpSpPr>
          <p:grpSpPr bwMode="auto">
            <a:xfrm>
              <a:off x="1434" y="1338"/>
              <a:ext cx="1619" cy="1094"/>
              <a:chOff x="219" y="189"/>
              <a:chExt cx="216" cy="146"/>
            </a:xfrm>
          </p:grpSpPr>
          <p:sp>
            <p:nvSpPr>
              <p:cNvPr id="16444" name="Oval 60"/>
              <p:cNvSpPr>
                <a:spLocks noChangeAspect="1" noChangeArrowheads="1"/>
              </p:cNvSpPr>
              <p:nvPr/>
            </p:nvSpPr>
            <p:spPr bwMode="auto">
              <a:xfrm rot="-877064">
                <a:off x="219" y="228"/>
                <a:ext cx="210" cy="107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5" name="Freeform 61"/>
              <p:cNvSpPr>
                <a:spLocks noChangeAspect="1"/>
              </p:cNvSpPr>
              <p:nvPr/>
            </p:nvSpPr>
            <p:spPr bwMode="auto">
              <a:xfrm>
                <a:off x="249" y="189"/>
                <a:ext cx="186" cy="12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5" y="74"/>
                  </a:cxn>
                  <a:cxn ang="0">
                    <a:pos x="43" y="85"/>
                  </a:cxn>
                  <a:cxn ang="0">
                    <a:pos x="93" y="104"/>
                  </a:cxn>
                  <a:cxn ang="0">
                    <a:pos x="110" y="108"/>
                  </a:cxn>
                  <a:cxn ang="0">
                    <a:pos x="120" y="110"/>
                  </a:cxn>
                  <a:cxn ang="0">
                    <a:pos x="135" y="115"/>
                  </a:cxn>
                  <a:cxn ang="0">
                    <a:pos x="142" y="120"/>
                  </a:cxn>
                  <a:cxn ang="0">
                    <a:pos x="160" y="129"/>
                  </a:cxn>
                  <a:cxn ang="0">
                    <a:pos x="191" y="124"/>
                  </a:cxn>
                  <a:cxn ang="0">
                    <a:pos x="199" y="109"/>
                  </a:cxn>
                  <a:cxn ang="0">
                    <a:pos x="208" y="82"/>
                  </a:cxn>
                  <a:cxn ang="0">
                    <a:pos x="203" y="51"/>
                  </a:cxn>
                  <a:cxn ang="0">
                    <a:pos x="173" y="23"/>
                  </a:cxn>
                  <a:cxn ang="0">
                    <a:pos x="113" y="15"/>
                  </a:cxn>
                  <a:cxn ang="0">
                    <a:pos x="74" y="11"/>
                  </a:cxn>
                  <a:cxn ang="0">
                    <a:pos x="56" y="8"/>
                  </a:cxn>
                  <a:cxn ang="0">
                    <a:pos x="27" y="10"/>
                  </a:cxn>
                  <a:cxn ang="0">
                    <a:pos x="15" y="53"/>
                  </a:cxn>
                  <a:cxn ang="0">
                    <a:pos x="10" y="57"/>
                  </a:cxn>
                  <a:cxn ang="0">
                    <a:pos x="8" y="67"/>
                  </a:cxn>
                  <a:cxn ang="0">
                    <a:pos x="4" y="71"/>
                  </a:cxn>
                  <a:cxn ang="0">
                    <a:pos x="2" y="71"/>
                  </a:cxn>
                </a:cxnLst>
                <a:rect l="0" t="0" r="r" b="b"/>
                <a:pathLst>
                  <a:path w="208" h="129">
                    <a:moveTo>
                      <a:pt x="0" y="71"/>
                    </a:moveTo>
                    <a:cubicBezTo>
                      <a:pt x="5" y="72"/>
                      <a:pt x="10" y="73"/>
                      <a:pt x="15" y="74"/>
                    </a:cubicBezTo>
                    <a:cubicBezTo>
                      <a:pt x="23" y="78"/>
                      <a:pt x="34" y="82"/>
                      <a:pt x="43" y="85"/>
                    </a:cubicBezTo>
                    <a:cubicBezTo>
                      <a:pt x="56" y="98"/>
                      <a:pt x="77" y="96"/>
                      <a:pt x="93" y="104"/>
                    </a:cubicBezTo>
                    <a:cubicBezTo>
                      <a:pt x="98" y="106"/>
                      <a:pt x="105" y="107"/>
                      <a:pt x="110" y="108"/>
                    </a:cubicBezTo>
                    <a:cubicBezTo>
                      <a:pt x="113" y="109"/>
                      <a:pt x="120" y="110"/>
                      <a:pt x="120" y="110"/>
                    </a:cubicBezTo>
                    <a:cubicBezTo>
                      <a:pt x="125" y="113"/>
                      <a:pt x="129" y="114"/>
                      <a:pt x="135" y="115"/>
                    </a:cubicBezTo>
                    <a:cubicBezTo>
                      <a:pt x="139" y="117"/>
                      <a:pt x="139" y="118"/>
                      <a:pt x="142" y="120"/>
                    </a:cubicBezTo>
                    <a:cubicBezTo>
                      <a:pt x="145" y="126"/>
                      <a:pt x="154" y="128"/>
                      <a:pt x="160" y="129"/>
                    </a:cubicBezTo>
                    <a:cubicBezTo>
                      <a:pt x="174" y="128"/>
                      <a:pt x="180" y="128"/>
                      <a:pt x="191" y="124"/>
                    </a:cubicBezTo>
                    <a:cubicBezTo>
                      <a:pt x="196" y="119"/>
                      <a:pt x="196" y="114"/>
                      <a:pt x="199" y="109"/>
                    </a:cubicBezTo>
                    <a:cubicBezTo>
                      <a:pt x="201" y="100"/>
                      <a:pt x="204" y="90"/>
                      <a:pt x="208" y="82"/>
                    </a:cubicBezTo>
                    <a:cubicBezTo>
                      <a:pt x="207" y="72"/>
                      <a:pt x="208" y="60"/>
                      <a:pt x="203" y="51"/>
                    </a:cubicBezTo>
                    <a:cubicBezTo>
                      <a:pt x="198" y="27"/>
                      <a:pt x="198" y="27"/>
                      <a:pt x="173" y="23"/>
                    </a:cubicBezTo>
                    <a:cubicBezTo>
                      <a:pt x="157" y="15"/>
                      <a:pt x="131" y="16"/>
                      <a:pt x="113" y="15"/>
                    </a:cubicBezTo>
                    <a:cubicBezTo>
                      <a:pt x="100" y="13"/>
                      <a:pt x="87" y="12"/>
                      <a:pt x="74" y="11"/>
                    </a:cubicBezTo>
                    <a:cubicBezTo>
                      <a:pt x="68" y="10"/>
                      <a:pt x="62" y="10"/>
                      <a:pt x="56" y="8"/>
                    </a:cubicBezTo>
                    <a:cubicBezTo>
                      <a:pt x="46" y="8"/>
                      <a:pt x="29" y="0"/>
                      <a:pt x="27" y="10"/>
                    </a:cubicBezTo>
                    <a:cubicBezTo>
                      <a:pt x="25" y="24"/>
                      <a:pt x="32" y="51"/>
                      <a:pt x="15" y="53"/>
                    </a:cubicBezTo>
                    <a:cubicBezTo>
                      <a:pt x="10" y="55"/>
                      <a:pt x="12" y="54"/>
                      <a:pt x="10" y="57"/>
                    </a:cubicBezTo>
                    <a:cubicBezTo>
                      <a:pt x="9" y="60"/>
                      <a:pt x="10" y="64"/>
                      <a:pt x="8" y="67"/>
                    </a:cubicBezTo>
                    <a:cubicBezTo>
                      <a:pt x="3" y="73"/>
                      <a:pt x="4" y="66"/>
                      <a:pt x="4" y="71"/>
                    </a:cubicBezTo>
                    <a:lnTo>
                      <a:pt x="2" y="71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62"/>
            <p:cNvGrpSpPr>
              <a:grpSpLocks noChangeAspect="1"/>
            </p:cNvGrpSpPr>
            <p:nvPr/>
          </p:nvGrpSpPr>
          <p:grpSpPr bwMode="auto">
            <a:xfrm>
              <a:off x="1426" y="1563"/>
              <a:ext cx="1620" cy="1094"/>
              <a:chOff x="277" y="562"/>
              <a:chExt cx="216" cy="146"/>
            </a:xfrm>
          </p:grpSpPr>
          <p:sp>
            <p:nvSpPr>
              <p:cNvPr id="16447" name="Oval 63"/>
              <p:cNvSpPr>
                <a:spLocks noChangeAspect="1" noChangeArrowheads="1"/>
              </p:cNvSpPr>
              <p:nvPr/>
            </p:nvSpPr>
            <p:spPr bwMode="auto">
              <a:xfrm rot="-877064">
                <a:off x="277" y="60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8" name="Freeform 64"/>
              <p:cNvSpPr>
                <a:spLocks noChangeAspect="1"/>
              </p:cNvSpPr>
              <p:nvPr/>
            </p:nvSpPr>
            <p:spPr bwMode="auto">
              <a:xfrm>
                <a:off x="307" y="562"/>
                <a:ext cx="186" cy="12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5" y="74"/>
                  </a:cxn>
                  <a:cxn ang="0">
                    <a:pos x="43" y="85"/>
                  </a:cxn>
                  <a:cxn ang="0">
                    <a:pos x="93" y="104"/>
                  </a:cxn>
                  <a:cxn ang="0">
                    <a:pos x="110" y="108"/>
                  </a:cxn>
                  <a:cxn ang="0">
                    <a:pos x="120" y="110"/>
                  </a:cxn>
                  <a:cxn ang="0">
                    <a:pos x="135" y="115"/>
                  </a:cxn>
                  <a:cxn ang="0">
                    <a:pos x="142" y="120"/>
                  </a:cxn>
                  <a:cxn ang="0">
                    <a:pos x="160" y="129"/>
                  </a:cxn>
                  <a:cxn ang="0">
                    <a:pos x="191" y="124"/>
                  </a:cxn>
                  <a:cxn ang="0">
                    <a:pos x="199" y="109"/>
                  </a:cxn>
                  <a:cxn ang="0">
                    <a:pos x="208" y="82"/>
                  </a:cxn>
                  <a:cxn ang="0">
                    <a:pos x="203" y="51"/>
                  </a:cxn>
                  <a:cxn ang="0">
                    <a:pos x="173" y="23"/>
                  </a:cxn>
                  <a:cxn ang="0">
                    <a:pos x="113" y="15"/>
                  </a:cxn>
                  <a:cxn ang="0">
                    <a:pos x="74" y="11"/>
                  </a:cxn>
                  <a:cxn ang="0">
                    <a:pos x="56" y="8"/>
                  </a:cxn>
                  <a:cxn ang="0">
                    <a:pos x="27" y="10"/>
                  </a:cxn>
                  <a:cxn ang="0">
                    <a:pos x="15" y="53"/>
                  </a:cxn>
                  <a:cxn ang="0">
                    <a:pos x="10" y="57"/>
                  </a:cxn>
                  <a:cxn ang="0">
                    <a:pos x="8" y="67"/>
                  </a:cxn>
                  <a:cxn ang="0">
                    <a:pos x="4" y="71"/>
                  </a:cxn>
                  <a:cxn ang="0">
                    <a:pos x="2" y="71"/>
                  </a:cxn>
                </a:cxnLst>
                <a:rect l="0" t="0" r="r" b="b"/>
                <a:pathLst>
                  <a:path w="208" h="129">
                    <a:moveTo>
                      <a:pt x="0" y="71"/>
                    </a:moveTo>
                    <a:cubicBezTo>
                      <a:pt x="5" y="72"/>
                      <a:pt x="10" y="73"/>
                      <a:pt x="15" y="74"/>
                    </a:cubicBezTo>
                    <a:cubicBezTo>
                      <a:pt x="23" y="78"/>
                      <a:pt x="34" y="82"/>
                      <a:pt x="43" y="85"/>
                    </a:cubicBezTo>
                    <a:cubicBezTo>
                      <a:pt x="56" y="98"/>
                      <a:pt x="77" y="96"/>
                      <a:pt x="93" y="104"/>
                    </a:cubicBezTo>
                    <a:cubicBezTo>
                      <a:pt x="98" y="106"/>
                      <a:pt x="105" y="107"/>
                      <a:pt x="110" y="108"/>
                    </a:cubicBezTo>
                    <a:cubicBezTo>
                      <a:pt x="113" y="109"/>
                      <a:pt x="120" y="110"/>
                      <a:pt x="120" y="110"/>
                    </a:cubicBezTo>
                    <a:cubicBezTo>
                      <a:pt x="125" y="113"/>
                      <a:pt x="129" y="114"/>
                      <a:pt x="135" y="115"/>
                    </a:cubicBezTo>
                    <a:cubicBezTo>
                      <a:pt x="139" y="117"/>
                      <a:pt x="139" y="118"/>
                      <a:pt x="142" y="120"/>
                    </a:cubicBezTo>
                    <a:cubicBezTo>
                      <a:pt x="145" y="126"/>
                      <a:pt x="154" y="128"/>
                      <a:pt x="160" y="129"/>
                    </a:cubicBezTo>
                    <a:cubicBezTo>
                      <a:pt x="174" y="128"/>
                      <a:pt x="180" y="128"/>
                      <a:pt x="191" y="124"/>
                    </a:cubicBezTo>
                    <a:cubicBezTo>
                      <a:pt x="196" y="119"/>
                      <a:pt x="196" y="114"/>
                      <a:pt x="199" y="109"/>
                    </a:cubicBezTo>
                    <a:cubicBezTo>
                      <a:pt x="201" y="100"/>
                      <a:pt x="204" y="90"/>
                      <a:pt x="208" y="82"/>
                    </a:cubicBezTo>
                    <a:cubicBezTo>
                      <a:pt x="207" y="72"/>
                      <a:pt x="208" y="60"/>
                      <a:pt x="203" y="51"/>
                    </a:cubicBezTo>
                    <a:cubicBezTo>
                      <a:pt x="198" y="27"/>
                      <a:pt x="198" y="27"/>
                      <a:pt x="173" y="23"/>
                    </a:cubicBezTo>
                    <a:cubicBezTo>
                      <a:pt x="157" y="15"/>
                      <a:pt x="131" y="16"/>
                      <a:pt x="113" y="15"/>
                    </a:cubicBezTo>
                    <a:cubicBezTo>
                      <a:pt x="100" y="13"/>
                      <a:pt x="87" y="12"/>
                      <a:pt x="74" y="11"/>
                    </a:cubicBezTo>
                    <a:cubicBezTo>
                      <a:pt x="68" y="10"/>
                      <a:pt x="62" y="10"/>
                      <a:pt x="56" y="8"/>
                    </a:cubicBezTo>
                    <a:cubicBezTo>
                      <a:pt x="46" y="8"/>
                      <a:pt x="29" y="0"/>
                      <a:pt x="27" y="10"/>
                    </a:cubicBezTo>
                    <a:cubicBezTo>
                      <a:pt x="25" y="24"/>
                      <a:pt x="32" y="51"/>
                      <a:pt x="15" y="53"/>
                    </a:cubicBezTo>
                    <a:cubicBezTo>
                      <a:pt x="10" y="55"/>
                      <a:pt x="12" y="54"/>
                      <a:pt x="10" y="57"/>
                    </a:cubicBezTo>
                    <a:cubicBezTo>
                      <a:pt x="9" y="60"/>
                      <a:pt x="10" y="64"/>
                      <a:pt x="8" y="67"/>
                    </a:cubicBezTo>
                    <a:cubicBezTo>
                      <a:pt x="3" y="73"/>
                      <a:pt x="4" y="66"/>
                      <a:pt x="4" y="71"/>
                    </a:cubicBezTo>
                    <a:lnTo>
                      <a:pt x="2" y="71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49" name="Line 65"/>
            <p:cNvSpPr>
              <a:spLocks noChangeAspect="1" noChangeShapeType="1"/>
            </p:cNvSpPr>
            <p:nvPr/>
          </p:nvSpPr>
          <p:spPr bwMode="auto">
            <a:xfrm flipV="1">
              <a:off x="901" y="2912"/>
              <a:ext cx="1170" cy="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0" name="Freeform 66"/>
            <p:cNvSpPr>
              <a:spLocks noChangeAspect="1"/>
            </p:cNvSpPr>
            <p:nvPr/>
          </p:nvSpPr>
          <p:spPr bwMode="auto">
            <a:xfrm>
              <a:off x="1861" y="1488"/>
              <a:ext cx="922" cy="577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16" y="0"/>
                </a:cxn>
                <a:cxn ang="0">
                  <a:pos x="117" y="0"/>
                </a:cxn>
                <a:cxn ang="0">
                  <a:pos x="119" y="0"/>
                </a:cxn>
                <a:cxn ang="0">
                  <a:pos x="120" y="0"/>
                </a:cxn>
                <a:cxn ang="0">
                  <a:pos x="122" y="1"/>
                </a:cxn>
                <a:cxn ang="0">
                  <a:pos x="123" y="2"/>
                </a:cxn>
                <a:cxn ang="0">
                  <a:pos x="123" y="4"/>
                </a:cxn>
                <a:cxn ang="0">
                  <a:pos x="123" y="5"/>
                </a:cxn>
                <a:cxn ang="0">
                  <a:pos x="123" y="8"/>
                </a:cxn>
                <a:cxn ang="0">
                  <a:pos x="123" y="9"/>
                </a:cxn>
                <a:cxn ang="0">
                  <a:pos x="7" y="77"/>
                </a:cxn>
                <a:cxn ang="0">
                  <a:pos x="0" y="68"/>
                </a:cxn>
              </a:cxnLst>
              <a:rect l="0" t="0" r="r" b="b"/>
              <a:pathLst>
                <a:path w="123" h="77">
                  <a:moveTo>
                    <a:pt x="0" y="68"/>
                  </a:moveTo>
                  <a:lnTo>
                    <a:pt x="116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1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7" y="7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1" name="Freeform 67"/>
            <p:cNvSpPr>
              <a:spLocks noChangeAspect="1"/>
            </p:cNvSpPr>
            <p:nvPr/>
          </p:nvSpPr>
          <p:spPr bwMode="auto">
            <a:xfrm>
              <a:off x="1861" y="1488"/>
              <a:ext cx="922" cy="577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16" y="0"/>
                </a:cxn>
                <a:cxn ang="0">
                  <a:pos x="117" y="0"/>
                </a:cxn>
                <a:cxn ang="0">
                  <a:pos x="119" y="0"/>
                </a:cxn>
                <a:cxn ang="0">
                  <a:pos x="120" y="0"/>
                </a:cxn>
                <a:cxn ang="0">
                  <a:pos x="122" y="1"/>
                </a:cxn>
                <a:cxn ang="0">
                  <a:pos x="123" y="2"/>
                </a:cxn>
                <a:cxn ang="0">
                  <a:pos x="123" y="4"/>
                </a:cxn>
                <a:cxn ang="0">
                  <a:pos x="123" y="5"/>
                </a:cxn>
                <a:cxn ang="0">
                  <a:pos x="123" y="8"/>
                </a:cxn>
                <a:cxn ang="0">
                  <a:pos x="123" y="9"/>
                </a:cxn>
                <a:cxn ang="0">
                  <a:pos x="7" y="77"/>
                </a:cxn>
                <a:cxn ang="0">
                  <a:pos x="0" y="68"/>
                </a:cxn>
              </a:cxnLst>
              <a:rect l="0" t="0" r="r" b="b"/>
              <a:pathLst>
                <a:path w="123" h="77">
                  <a:moveTo>
                    <a:pt x="0" y="68"/>
                  </a:moveTo>
                  <a:lnTo>
                    <a:pt x="116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1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7" y="77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2" name="Freeform 68"/>
            <p:cNvSpPr>
              <a:spLocks noChangeAspect="1"/>
            </p:cNvSpPr>
            <p:nvPr/>
          </p:nvSpPr>
          <p:spPr bwMode="auto">
            <a:xfrm>
              <a:off x="1846" y="1495"/>
              <a:ext cx="930" cy="577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8" y="0"/>
                </a:cxn>
                <a:cxn ang="0">
                  <a:pos x="120" y="0"/>
                </a:cxn>
                <a:cxn ang="0">
                  <a:pos x="121" y="1"/>
                </a:cxn>
                <a:cxn ang="0">
                  <a:pos x="123" y="1"/>
                </a:cxn>
                <a:cxn ang="0">
                  <a:pos x="124" y="2"/>
                </a:cxn>
                <a:cxn ang="0">
                  <a:pos x="124" y="5"/>
                </a:cxn>
                <a:cxn ang="0">
                  <a:pos x="124" y="8"/>
                </a:cxn>
                <a:cxn ang="0">
                  <a:pos x="6" y="77"/>
                </a:cxn>
                <a:cxn ang="0">
                  <a:pos x="0" y="69"/>
                </a:cxn>
                <a:cxn ang="0">
                  <a:pos x="117" y="0"/>
                </a:cxn>
              </a:cxnLst>
              <a:rect l="0" t="0" r="r" b="b"/>
              <a:pathLst>
                <a:path w="124" h="77">
                  <a:moveTo>
                    <a:pt x="117" y="0"/>
                  </a:moveTo>
                  <a:lnTo>
                    <a:pt x="118" y="0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4" y="2"/>
                  </a:lnTo>
                  <a:lnTo>
                    <a:pt x="124" y="5"/>
                  </a:lnTo>
                  <a:lnTo>
                    <a:pt x="124" y="8"/>
                  </a:lnTo>
                  <a:lnTo>
                    <a:pt x="6" y="77"/>
                  </a:lnTo>
                  <a:lnTo>
                    <a:pt x="0" y="6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D2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3" name="Freeform 69"/>
            <p:cNvSpPr>
              <a:spLocks noChangeAspect="1"/>
            </p:cNvSpPr>
            <p:nvPr/>
          </p:nvSpPr>
          <p:spPr bwMode="auto">
            <a:xfrm>
              <a:off x="1854" y="1495"/>
              <a:ext cx="914" cy="55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8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2" y="2"/>
                </a:cxn>
                <a:cxn ang="0">
                  <a:pos x="122" y="5"/>
                </a:cxn>
                <a:cxn ang="0">
                  <a:pos x="122" y="6"/>
                </a:cxn>
                <a:cxn ang="0">
                  <a:pos x="4" y="74"/>
                </a:cxn>
                <a:cxn ang="0">
                  <a:pos x="0" y="69"/>
                </a:cxn>
                <a:cxn ang="0">
                  <a:pos x="116" y="0"/>
                </a:cxn>
              </a:cxnLst>
              <a:rect l="0" t="0" r="r" b="b"/>
              <a:pathLst>
                <a:path w="122" h="74">
                  <a:moveTo>
                    <a:pt x="116" y="0"/>
                  </a:moveTo>
                  <a:lnTo>
                    <a:pt x="118" y="0"/>
                  </a:lnTo>
                  <a:lnTo>
                    <a:pt x="119" y="1"/>
                  </a:lnTo>
                  <a:lnTo>
                    <a:pt x="121" y="2"/>
                  </a:lnTo>
                  <a:lnTo>
                    <a:pt x="122" y="2"/>
                  </a:lnTo>
                  <a:lnTo>
                    <a:pt x="122" y="5"/>
                  </a:lnTo>
                  <a:lnTo>
                    <a:pt x="122" y="6"/>
                  </a:lnTo>
                  <a:lnTo>
                    <a:pt x="4" y="74"/>
                  </a:lnTo>
                  <a:lnTo>
                    <a:pt x="0" y="6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B80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4" name="Freeform 70"/>
            <p:cNvSpPr>
              <a:spLocks noChangeAspect="1"/>
            </p:cNvSpPr>
            <p:nvPr/>
          </p:nvSpPr>
          <p:spPr bwMode="auto">
            <a:xfrm>
              <a:off x="1854" y="1495"/>
              <a:ext cx="914" cy="54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8" y="1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1" y="2"/>
                </a:cxn>
                <a:cxn ang="0">
                  <a:pos x="122" y="4"/>
                </a:cxn>
                <a:cxn ang="0">
                  <a:pos x="122" y="5"/>
                </a:cxn>
                <a:cxn ang="0">
                  <a:pos x="4" y="73"/>
                </a:cxn>
                <a:cxn ang="0">
                  <a:pos x="0" y="69"/>
                </a:cxn>
                <a:cxn ang="0">
                  <a:pos x="118" y="0"/>
                </a:cxn>
              </a:cxnLst>
              <a:rect l="0" t="0" r="r" b="b"/>
              <a:pathLst>
                <a:path w="122" h="73">
                  <a:moveTo>
                    <a:pt x="118" y="0"/>
                  </a:moveTo>
                  <a:lnTo>
                    <a:pt x="118" y="1"/>
                  </a:lnTo>
                  <a:lnTo>
                    <a:pt x="119" y="1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22" y="5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CAB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5" name="Freeform 71"/>
            <p:cNvSpPr>
              <a:spLocks noChangeAspect="1"/>
            </p:cNvSpPr>
            <p:nvPr/>
          </p:nvSpPr>
          <p:spPr bwMode="auto">
            <a:xfrm>
              <a:off x="1891" y="1510"/>
              <a:ext cx="870" cy="517"/>
            </a:xfrm>
            <a:custGeom>
              <a:avLst/>
              <a:gdLst/>
              <a:ahLst/>
              <a:cxnLst>
                <a:cxn ang="0">
                  <a:pos x="116" y="3"/>
                </a:cxn>
                <a:cxn ang="0">
                  <a:pos x="1" y="69"/>
                </a:cxn>
                <a:cxn ang="0">
                  <a:pos x="0" y="67"/>
                </a:cxn>
                <a:cxn ang="0">
                  <a:pos x="113" y="0"/>
                </a:cxn>
                <a:cxn ang="0">
                  <a:pos x="116" y="3"/>
                </a:cxn>
              </a:cxnLst>
              <a:rect l="0" t="0" r="r" b="b"/>
              <a:pathLst>
                <a:path w="116" h="69">
                  <a:moveTo>
                    <a:pt x="116" y="3"/>
                  </a:moveTo>
                  <a:lnTo>
                    <a:pt x="1" y="69"/>
                  </a:lnTo>
                  <a:lnTo>
                    <a:pt x="0" y="67"/>
                  </a:lnTo>
                  <a:lnTo>
                    <a:pt x="113" y="0"/>
                  </a:lnTo>
                  <a:lnTo>
                    <a:pt x="116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6" name="Freeform 72"/>
            <p:cNvSpPr>
              <a:spLocks noChangeAspect="1"/>
            </p:cNvSpPr>
            <p:nvPr/>
          </p:nvSpPr>
          <p:spPr bwMode="auto">
            <a:xfrm>
              <a:off x="1209" y="2312"/>
              <a:ext cx="105" cy="158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4" y="21"/>
                </a:cxn>
              </a:cxnLst>
              <a:rect l="0" t="0" r="r" b="b"/>
              <a:pathLst>
                <a:path w="14" h="21">
                  <a:moveTo>
                    <a:pt x="14" y="21"/>
                  </a:moveTo>
                  <a:lnTo>
                    <a:pt x="14" y="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006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7" name="Freeform 73"/>
            <p:cNvSpPr>
              <a:spLocks noChangeAspect="1"/>
            </p:cNvSpPr>
            <p:nvPr/>
          </p:nvSpPr>
          <p:spPr bwMode="auto">
            <a:xfrm>
              <a:off x="1314" y="2312"/>
              <a:ext cx="97" cy="15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13" y="15"/>
                </a:cxn>
                <a:cxn ang="0">
                  <a:pos x="0" y="21"/>
                </a:cxn>
              </a:cxnLst>
              <a:rect l="0" t="0" r="r" b="b"/>
              <a:pathLst>
                <a:path w="13" h="21">
                  <a:moveTo>
                    <a:pt x="0" y="21"/>
                  </a:moveTo>
                  <a:lnTo>
                    <a:pt x="0" y="7"/>
                  </a:lnTo>
                  <a:lnTo>
                    <a:pt x="13" y="0"/>
                  </a:lnTo>
                  <a:lnTo>
                    <a:pt x="13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8" name="Freeform 74"/>
            <p:cNvSpPr>
              <a:spLocks noChangeAspect="1"/>
            </p:cNvSpPr>
            <p:nvPr/>
          </p:nvSpPr>
          <p:spPr bwMode="auto">
            <a:xfrm>
              <a:off x="2551" y="230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59" name="Freeform 75"/>
            <p:cNvSpPr>
              <a:spLocks noChangeAspect="1"/>
            </p:cNvSpPr>
            <p:nvPr/>
          </p:nvSpPr>
          <p:spPr bwMode="auto">
            <a:xfrm>
              <a:off x="2551" y="230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0" name="Freeform 76"/>
            <p:cNvSpPr>
              <a:spLocks noChangeAspect="1"/>
            </p:cNvSpPr>
            <p:nvPr/>
          </p:nvSpPr>
          <p:spPr bwMode="auto">
            <a:xfrm>
              <a:off x="2551" y="2380"/>
              <a:ext cx="60" cy="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1" name="Freeform 77"/>
            <p:cNvSpPr>
              <a:spLocks noChangeAspect="1"/>
            </p:cNvSpPr>
            <p:nvPr/>
          </p:nvSpPr>
          <p:spPr bwMode="auto">
            <a:xfrm>
              <a:off x="2551" y="2380"/>
              <a:ext cx="60" cy="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2" name="Freeform 78"/>
            <p:cNvSpPr>
              <a:spLocks noChangeAspect="1"/>
            </p:cNvSpPr>
            <p:nvPr/>
          </p:nvSpPr>
          <p:spPr bwMode="auto">
            <a:xfrm>
              <a:off x="2551" y="245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3" name="Freeform 79"/>
            <p:cNvSpPr>
              <a:spLocks noChangeAspect="1"/>
            </p:cNvSpPr>
            <p:nvPr/>
          </p:nvSpPr>
          <p:spPr bwMode="auto">
            <a:xfrm>
              <a:off x="2551" y="245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4" name="Freeform 80"/>
            <p:cNvSpPr>
              <a:spLocks noChangeAspect="1"/>
            </p:cNvSpPr>
            <p:nvPr/>
          </p:nvSpPr>
          <p:spPr bwMode="auto">
            <a:xfrm>
              <a:off x="2551" y="2522"/>
              <a:ext cx="60" cy="8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5" name="Freeform 81"/>
            <p:cNvSpPr>
              <a:spLocks noChangeAspect="1"/>
            </p:cNvSpPr>
            <p:nvPr/>
          </p:nvSpPr>
          <p:spPr bwMode="auto">
            <a:xfrm>
              <a:off x="2551" y="2522"/>
              <a:ext cx="60" cy="8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6" name="Freeform 82"/>
            <p:cNvSpPr>
              <a:spLocks noChangeAspect="1"/>
            </p:cNvSpPr>
            <p:nvPr/>
          </p:nvSpPr>
          <p:spPr bwMode="auto">
            <a:xfrm>
              <a:off x="2558" y="2372"/>
              <a:ext cx="60" cy="8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7" name="Freeform 83"/>
            <p:cNvSpPr>
              <a:spLocks noChangeAspect="1"/>
            </p:cNvSpPr>
            <p:nvPr/>
          </p:nvSpPr>
          <p:spPr bwMode="auto">
            <a:xfrm>
              <a:off x="2558" y="2440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8" name="Freeform 84"/>
            <p:cNvSpPr>
              <a:spLocks noChangeAspect="1"/>
            </p:cNvSpPr>
            <p:nvPr/>
          </p:nvSpPr>
          <p:spPr bwMode="auto">
            <a:xfrm>
              <a:off x="2558" y="2440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69" name="Freeform 85"/>
            <p:cNvSpPr>
              <a:spLocks noChangeAspect="1"/>
            </p:cNvSpPr>
            <p:nvPr/>
          </p:nvSpPr>
          <p:spPr bwMode="auto">
            <a:xfrm>
              <a:off x="2558" y="251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70" name="Freeform 86"/>
            <p:cNvSpPr>
              <a:spLocks noChangeAspect="1"/>
            </p:cNvSpPr>
            <p:nvPr/>
          </p:nvSpPr>
          <p:spPr bwMode="auto">
            <a:xfrm>
              <a:off x="2558" y="251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71" name="Freeform 87"/>
            <p:cNvSpPr>
              <a:spLocks noChangeAspect="1"/>
            </p:cNvSpPr>
            <p:nvPr/>
          </p:nvSpPr>
          <p:spPr bwMode="auto">
            <a:xfrm>
              <a:off x="534" y="2904"/>
              <a:ext cx="277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30" y="9"/>
                </a:cxn>
              </a:cxnLst>
              <a:rect l="0" t="0" r="r" b="b"/>
              <a:pathLst>
                <a:path w="37" h="9">
                  <a:moveTo>
                    <a:pt x="3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30" y="9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72" name="Freeform 88"/>
            <p:cNvSpPr>
              <a:spLocks noChangeAspect="1"/>
            </p:cNvSpPr>
            <p:nvPr/>
          </p:nvSpPr>
          <p:spPr bwMode="auto">
            <a:xfrm>
              <a:off x="841" y="3324"/>
              <a:ext cx="270" cy="14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11"/>
                </a:cxn>
                <a:cxn ang="0">
                  <a:pos x="9" y="19"/>
                </a:cxn>
                <a:cxn ang="0">
                  <a:pos x="36" y="7"/>
                </a:cxn>
              </a:cxnLst>
              <a:rect l="0" t="0" r="r" b="b"/>
              <a:pathLst>
                <a:path w="36" h="19">
                  <a:moveTo>
                    <a:pt x="27" y="0"/>
                  </a:moveTo>
                  <a:lnTo>
                    <a:pt x="0" y="11"/>
                  </a:lnTo>
                  <a:lnTo>
                    <a:pt x="9" y="19"/>
                  </a:lnTo>
                  <a:lnTo>
                    <a:pt x="36" y="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73" name="Freeform 89"/>
            <p:cNvSpPr>
              <a:spLocks noChangeAspect="1"/>
            </p:cNvSpPr>
            <p:nvPr/>
          </p:nvSpPr>
          <p:spPr bwMode="auto">
            <a:xfrm>
              <a:off x="1449" y="3692"/>
              <a:ext cx="232" cy="23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5"/>
                </a:cxn>
                <a:cxn ang="0">
                  <a:pos x="18" y="31"/>
                </a:cxn>
                <a:cxn ang="0">
                  <a:pos x="31" y="4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0" y="25"/>
                  </a:lnTo>
                  <a:lnTo>
                    <a:pt x="18" y="31"/>
                  </a:lnTo>
                  <a:lnTo>
                    <a:pt x="31" y="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90"/>
            <p:cNvGrpSpPr>
              <a:grpSpLocks noChangeAspect="1"/>
            </p:cNvGrpSpPr>
            <p:nvPr/>
          </p:nvGrpSpPr>
          <p:grpSpPr bwMode="auto">
            <a:xfrm>
              <a:off x="3293" y="1585"/>
              <a:ext cx="908" cy="555"/>
              <a:chOff x="467" y="222"/>
              <a:chExt cx="121" cy="74"/>
            </a:xfrm>
          </p:grpSpPr>
          <p:sp>
            <p:nvSpPr>
              <p:cNvPr id="16475" name="Freeform 91"/>
              <p:cNvSpPr>
                <a:spLocks noChangeAspect="1"/>
              </p:cNvSpPr>
              <p:nvPr/>
            </p:nvSpPr>
            <p:spPr bwMode="auto">
              <a:xfrm>
                <a:off x="467" y="222"/>
                <a:ext cx="121" cy="7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13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7" y="0"/>
                  </a:cxn>
                  <a:cxn ang="0">
                    <a:pos x="119" y="1"/>
                  </a:cxn>
                  <a:cxn ang="0">
                    <a:pos x="120" y="3"/>
                  </a:cxn>
                  <a:cxn ang="0">
                    <a:pos x="121" y="4"/>
                  </a:cxn>
                  <a:cxn ang="0">
                    <a:pos x="121" y="5"/>
                  </a:cxn>
                  <a:cxn ang="0">
                    <a:pos x="121" y="8"/>
                  </a:cxn>
                  <a:cxn ang="0">
                    <a:pos x="121" y="9"/>
                  </a:cxn>
                  <a:cxn ang="0">
                    <a:pos x="8" y="74"/>
                  </a:cxn>
                  <a:cxn ang="0">
                    <a:pos x="0" y="64"/>
                  </a:cxn>
                </a:cxnLst>
                <a:rect l="0" t="0" r="r" b="b"/>
                <a:pathLst>
                  <a:path w="121" h="74">
                    <a:moveTo>
                      <a:pt x="0" y="64"/>
                    </a:move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4"/>
                    </a:lnTo>
                    <a:lnTo>
                      <a:pt x="121" y="5"/>
                    </a:lnTo>
                    <a:lnTo>
                      <a:pt x="121" y="8"/>
                    </a:lnTo>
                    <a:lnTo>
                      <a:pt x="121" y="9"/>
                    </a:lnTo>
                    <a:lnTo>
                      <a:pt x="8" y="7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6" name="Freeform 92"/>
              <p:cNvSpPr>
                <a:spLocks noChangeAspect="1"/>
              </p:cNvSpPr>
              <p:nvPr/>
            </p:nvSpPr>
            <p:spPr bwMode="auto">
              <a:xfrm>
                <a:off x="467" y="222"/>
                <a:ext cx="121" cy="7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13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7" y="0"/>
                  </a:cxn>
                  <a:cxn ang="0">
                    <a:pos x="119" y="1"/>
                  </a:cxn>
                  <a:cxn ang="0">
                    <a:pos x="120" y="3"/>
                  </a:cxn>
                  <a:cxn ang="0">
                    <a:pos x="121" y="4"/>
                  </a:cxn>
                  <a:cxn ang="0">
                    <a:pos x="121" y="5"/>
                  </a:cxn>
                  <a:cxn ang="0">
                    <a:pos x="121" y="8"/>
                  </a:cxn>
                  <a:cxn ang="0">
                    <a:pos x="121" y="9"/>
                  </a:cxn>
                  <a:cxn ang="0">
                    <a:pos x="8" y="74"/>
                  </a:cxn>
                  <a:cxn ang="0">
                    <a:pos x="0" y="64"/>
                  </a:cxn>
                </a:cxnLst>
                <a:rect l="0" t="0" r="r" b="b"/>
                <a:pathLst>
                  <a:path w="121" h="74">
                    <a:moveTo>
                      <a:pt x="0" y="64"/>
                    </a:move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4"/>
                    </a:lnTo>
                    <a:lnTo>
                      <a:pt x="121" y="5"/>
                    </a:lnTo>
                    <a:lnTo>
                      <a:pt x="121" y="8"/>
                    </a:lnTo>
                    <a:lnTo>
                      <a:pt x="121" y="9"/>
                    </a:lnTo>
                    <a:lnTo>
                      <a:pt x="8" y="74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7" name="Freeform 93"/>
              <p:cNvSpPr>
                <a:spLocks noChangeAspect="1"/>
              </p:cNvSpPr>
              <p:nvPr/>
            </p:nvSpPr>
            <p:spPr bwMode="auto">
              <a:xfrm>
                <a:off x="467" y="223"/>
                <a:ext cx="120" cy="7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8" y="0"/>
                  </a:cxn>
                  <a:cxn ang="0">
                    <a:pos x="118" y="1"/>
                  </a:cxn>
                  <a:cxn ang="0">
                    <a:pos x="119" y="3"/>
                  </a:cxn>
                  <a:cxn ang="0">
                    <a:pos x="120" y="5"/>
                  </a:cxn>
                  <a:cxn ang="0">
                    <a:pos x="120" y="8"/>
                  </a:cxn>
                  <a:cxn ang="0">
                    <a:pos x="7" y="73"/>
                  </a:cxn>
                  <a:cxn ang="0">
                    <a:pos x="0" y="64"/>
                  </a:cxn>
                  <a:cxn ang="0">
                    <a:pos x="114" y="0"/>
                  </a:cxn>
                </a:cxnLst>
                <a:rect l="0" t="0" r="r" b="b"/>
                <a:pathLst>
                  <a:path w="120" h="73">
                    <a:moveTo>
                      <a:pt x="114" y="0"/>
                    </a:move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9" y="3"/>
                    </a:lnTo>
                    <a:lnTo>
                      <a:pt x="120" y="5"/>
                    </a:lnTo>
                    <a:lnTo>
                      <a:pt x="120" y="8"/>
                    </a:lnTo>
                    <a:lnTo>
                      <a:pt x="7" y="73"/>
                    </a:lnTo>
                    <a:lnTo>
                      <a:pt x="0" y="6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D2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8" name="Freeform 94"/>
              <p:cNvSpPr>
                <a:spLocks noChangeAspect="1"/>
              </p:cNvSpPr>
              <p:nvPr/>
            </p:nvSpPr>
            <p:spPr bwMode="auto">
              <a:xfrm>
                <a:off x="469" y="223"/>
                <a:ext cx="118" cy="7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3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7" y="1"/>
                  </a:cxn>
                  <a:cxn ang="0">
                    <a:pos x="117" y="3"/>
                  </a:cxn>
                  <a:cxn ang="0">
                    <a:pos x="118" y="5"/>
                  </a:cxn>
                  <a:cxn ang="0">
                    <a:pos x="118" y="8"/>
                  </a:cxn>
                  <a:cxn ang="0">
                    <a:pos x="5" y="72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8" h="72">
                    <a:moveTo>
                      <a:pt x="112" y="0"/>
                    </a:moveTo>
                    <a:lnTo>
                      <a:pt x="113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7" y="3"/>
                    </a:lnTo>
                    <a:lnTo>
                      <a:pt x="118" y="5"/>
                    </a:lnTo>
                    <a:lnTo>
                      <a:pt x="118" y="8"/>
                    </a:lnTo>
                    <a:lnTo>
                      <a:pt x="5" y="72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5050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9" name="Freeform 95"/>
              <p:cNvSpPr>
                <a:spLocks noChangeAspect="1"/>
              </p:cNvSpPr>
              <p:nvPr/>
            </p:nvSpPr>
            <p:spPr bwMode="auto">
              <a:xfrm>
                <a:off x="469" y="223"/>
                <a:ext cx="117" cy="7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3" y="0"/>
                  </a:cxn>
                  <a:cxn ang="0">
                    <a:pos x="115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17" y="4"/>
                  </a:cxn>
                  <a:cxn ang="0">
                    <a:pos x="117" y="7"/>
                  </a:cxn>
                  <a:cxn ang="0">
                    <a:pos x="4" y="70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7" h="70">
                    <a:moveTo>
                      <a:pt x="112" y="0"/>
                    </a:moveTo>
                    <a:lnTo>
                      <a:pt x="113" y="0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6" y="3"/>
                    </a:lnTo>
                    <a:lnTo>
                      <a:pt x="117" y="4"/>
                    </a:lnTo>
                    <a:lnTo>
                      <a:pt x="117" y="7"/>
                    </a:lnTo>
                    <a:lnTo>
                      <a:pt x="4" y="70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B8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0" name="Freeform 96"/>
              <p:cNvSpPr>
                <a:spLocks noChangeAspect="1"/>
              </p:cNvSpPr>
              <p:nvPr/>
            </p:nvSpPr>
            <p:spPr bwMode="auto">
              <a:xfrm>
                <a:off x="469" y="224"/>
                <a:ext cx="116" cy="69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3" y="1"/>
                  </a:cxn>
                  <a:cxn ang="0">
                    <a:pos x="115" y="1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4"/>
                  </a:cxn>
                  <a:cxn ang="0">
                    <a:pos x="116" y="5"/>
                  </a:cxn>
                  <a:cxn ang="0">
                    <a:pos x="4" y="69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6" h="69">
                    <a:moveTo>
                      <a:pt x="112" y="0"/>
                    </a:moveTo>
                    <a:lnTo>
                      <a:pt x="113" y="1"/>
                    </a:lnTo>
                    <a:lnTo>
                      <a:pt x="115" y="1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4"/>
                    </a:lnTo>
                    <a:lnTo>
                      <a:pt x="116" y="5"/>
                    </a:lnTo>
                    <a:lnTo>
                      <a:pt x="4" y="69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C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1" name="Freeform 97"/>
              <p:cNvSpPr>
                <a:spLocks noChangeAspect="1"/>
              </p:cNvSpPr>
              <p:nvPr/>
            </p:nvSpPr>
            <p:spPr bwMode="auto">
              <a:xfrm>
                <a:off x="469" y="225"/>
                <a:ext cx="115" cy="68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4" y="1"/>
                  </a:cxn>
                  <a:cxn ang="0">
                    <a:pos x="115" y="3"/>
                  </a:cxn>
                  <a:cxn ang="0">
                    <a:pos x="115" y="4"/>
                  </a:cxn>
                  <a:cxn ang="0">
                    <a:pos x="115" y="4"/>
                  </a:cxn>
                  <a:cxn ang="0">
                    <a:pos x="3" y="68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5" h="68">
                    <a:moveTo>
                      <a:pt x="112" y="0"/>
                    </a:moveTo>
                    <a:lnTo>
                      <a:pt x="114" y="1"/>
                    </a:lnTo>
                    <a:lnTo>
                      <a:pt x="115" y="3"/>
                    </a:lnTo>
                    <a:lnTo>
                      <a:pt x="115" y="4"/>
                    </a:lnTo>
                    <a:lnTo>
                      <a:pt x="115" y="4"/>
                    </a:lnTo>
                    <a:lnTo>
                      <a:pt x="3" y="68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DD5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82" name="Freeform 98"/>
            <p:cNvSpPr>
              <a:spLocks noChangeAspect="1"/>
            </p:cNvSpPr>
            <p:nvPr/>
          </p:nvSpPr>
          <p:spPr bwMode="auto">
            <a:xfrm>
              <a:off x="3061" y="1668"/>
              <a:ext cx="847" cy="487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" y="65"/>
                </a:cxn>
                <a:cxn ang="0">
                  <a:pos x="0" y="63"/>
                </a:cxn>
                <a:cxn ang="0">
                  <a:pos x="112" y="0"/>
                </a:cxn>
                <a:cxn ang="0">
                  <a:pos x="113" y="3"/>
                </a:cxn>
              </a:cxnLst>
              <a:rect l="0" t="0" r="r" b="b"/>
              <a:pathLst>
                <a:path w="113" h="65">
                  <a:moveTo>
                    <a:pt x="113" y="3"/>
                  </a:moveTo>
                  <a:lnTo>
                    <a:pt x="1" y="65"/>
                  </a:lnTo>
                  <a:lnTo>
                    <a:pt x="0" y="63"/>
                  </a:lnTo>
                  <a:lnTo>
                    <a:pt x="112" y="0"/>
                  </a:lnTo>
                  <a:lnTo>
                    <a:pt x="11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83" name="Freeform 99"/>
            <p:cNvSpPr>
              <a:spLocks noChangeAspect="1"/>
            </p:cNvSpPr>
            <p:nvPr/>
          </p:nvSpPr>
          <p:spPr bwMode="auto">
            <a:xfrm>
              <a:off x="2558" y="2290"/>
              <a:ext cx="60" cy="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84" name="Freeform 100"/>
            <p:cNvSpPr>
              <a:spLocks noChangeAspect="1"/>
            </p:cNvSpPr>
            <p:nvPr/>
          </p:nvSpPr>
          <p:spPr bwMode="auto">
            <a:xfrm>
              <a:off x="1291" y="2964"/>
              <a:ext cx="360" cy="330"/>
            </a:xfrm>
            <a:custGeom>
              <a:avLst/>
              <a:gdLst/>
              <a:ahLst/>
              <a:cxnLst>
                <a:cxn ang="0">
                  <a:pos x="21" y="44"/>
                </a:cxn>
                <a:cxn ang="0">
                  <a:pos x="17" y="44"/>
                </a:cxn>
                <a:cxn ang="0">
                  <a:pos x="15" y="42"/>
                </a:cxn>
                <a:cxn ang="0">
                  <a:pos x="12" y="42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8"/>
                </a:cxn>
                <a:cxn ang="0">
                  <a:pos x="3" y="36"/>
                </a:cxn>
                <a:cxn ang="0">
                  <a:pos x="1" y="34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29"/>
                </a:cxn>
                <a:cxn ang="0">
                  <a:pos x="47" y="32"/>
                </a:cxn>
                <a:cxn ang="0">
                  <a:pos x="45" y="34"/>
                </a:cxn>
                <a:cxn ang="0">
                  <a:pos x="44" y="37"/>
                </a:cxn>
                <a:cxn ang="0">
                  <a:pos x="43" y="38"/>
                </a:cxn>
                <a:cxn ang="0">
                  <a:pos x="41" y="40"/>
                </a:cxn>
                <a:cxn ang="0">
                  <a:pos x="37" y="41"/>
                </a:cxn>
                <a:cxn ang="0">
                  <a:pos x="35" y="42"/>
                </a:cxn>
                <a:cxn ang="0">
                  <a:pos x="31" y="42"/>
                </a:cxn>
                <a:cxn ang="0">
                  <a:pos x="27" y="44"/>
                </a:cxn>
                <a:cxn ang="0">
                  <a:pos x="24" y="44"/>
                </a:cxn>
                <a:cxn ang="0">
                  <a:pos x="21" y="44"/>
                </a:cxn>
              </a:cxnLst>
              <a:rect l="0" t="0" r="r" b="b"/>
              <a:pathLst>
                <a:path w="48" h="44">
                  <a:moveTo>
                    <a:pt x="21" y="44"/>
                  </a:moveTo>
                  <a:lnTo>
                    <a:pt x="17" y="44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29"/>
                  </a:lnTo>
                  <a:lnTo>
                    <a:pt x="47" y="32"/>
                  </a:lnTo>
                  <a:lnTo>
                    <a:pt x="45" y="34"/>
                  </a:lnTo>
                  <a:lnTo>
                    <a:pt x="44" y="37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37" y="41"/>
                  </a:lnTo>
                  <a:lnTo>
                    <a:pt x="35" y="42"/>
                  </a:lnTo>
                  <a:lnTo>
                    <a:pt x="31" y="42"/>
                  </a:lnTo>
                  <a:lnTo>
                    <a:pt x="27" y="44"/>
                  </a:lnTo>
                  <a:lnTo>
                    <a:pt x="24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85" name="Freeform 101"/>
            <p:cNvSpPr>
              <a:spLocks noChangeAspect="1"/>
            </p:cNvSpPr>
            <p:nvPr/>
          </p:nvSpPr>
          <p:spPr bwMode="auto">
            <a:xfrm>
              <a:off x="1314" y="2964"/>
              <a:ext cx="315" cy="330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16" y="44"/>
                </a:cxn>
                <a:cxn ang="0">
                  <a:pos x="13" y="42"/>
                </a:cxn>
                <a:cxn ang="0">
                  <a:pos x="10" y="42"/>
                </a:cxn>
                <a:cxn ang="0">
                  <a:pos x="9" y="41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2" y="37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28"/>
                </a:cxn>
                <a:cxn ang="0">
                  <a:pos x="42" y="30"/>
                </a:cxn>
                <a:cxn ang="0">
                  <a:pos x="41" y="33"/>
                </a:cxn>
                <a:cxn ang="0">
                  <a:pos x="40" y="36"/>
                </a:cxn>
                <a:cxn ang="0">
                  <a:pos x="38" y="37"/>
                </a:cxn>
                <a:cxn ang="0">
                  <a:pos x="37" y="37"/>
                </a:cxn>
                <a:cxn ang="0">
                  <a:pos x="34" y="40"/>
                </a:cxn>
                <a:cxn ang="0">
                  <a:pos x="30" y="41"/>
                </a:cxn>
                <a:cxn ang="0">
                  <a:pos x="28" y="41"/>
                </a:cxn>
                <a:cxn ang="0">
                  <a:pos x="21" y="44"/>
                </a:cxn>
                <a:cxn ang="0">
                  <a:pos x="18" y="44"/>
                </a:cxn>
              </a:cxnLst>
              <a:rect l="0" t="0" r="r" b="b"/>
              <a:pathLst>
                <a:path w="42" h="44">
                  <a:moveTo>
                    <a:pt x="18" y="44"/>
                  </a:moveTo>
                  <a:lnTo>
                    <a:pt x="16" y="44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2" y="37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1" y="33"/>
                  </a:lnTo>
                  <a:lnTo>
                    <a:pt x="40" y="36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4" y="40"/>
                  </a:lnTo>
                  <a:lnTo>
                    <a:pt x="30" y="41"/>
                  </a:lnTo>
                  <a:lnTo>
                    <a:pt x="28" y="41"/>
                  </a:lnTo>
                  <a:lnTo>
                    <a:pt x="21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86" name="Freeform 102"/>
            <p:cNvSpPr>
              <a:spLocks noChangeAspect="1"/>
            </p:cNvSpPr>
            <p:nvPr/>
          </p:nvSpPr>
          <p:spPr bwMode="auto">
            <a:xfrm>
              <a:off x="1329" y="2964"/>
              <a:ext cx="292" cy="330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15" y="44"/>
                </a:cxn>
                <a:cxn ang="0">
                  <a:pos x="12" y="42"/>
                </a:cxn>
                <a:cxn ang="0">
                  <a:pos x="11" y="42"/>
                </a:cxn>
                <a:cxn ang="0">
                  <a:pos x="8" y="41"/>
                </a:cxn>
                <a:cxn ang="0">
                  <a:pos x="6" y="40"/>
                </a:cxn>
                <a:cxn ang="0">
                  <a:pos x="3" y="38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26"/>
                </a:cxn>
                <a:cxn ang="0">
                  <a:pos x="36" y="32"/>
                </a:cxn>
                <a:cxn ang="0">
                  <a:pos x="35" y="34"/>
                </a:cxn>
                <a:cxn ang="0">
                  <a:pos x="34" y="36"/>
                </a:cxn>
                <a:cxn ang="0">
                  <a:pos x="31" y="37"/>
                </a:cxn>
                <a:cxn ang="0">
                  <a:pos x="28" y="40"/>
                </a:cxn>
                <a:cxn ang="0">
                  <a:pos x="26" y="41"/>
                </a:cxn>
                <a:cxn ang="0">
                  <a:pos x="20" y="42"/>
                </a:cxn>
                <a:cxn ang="0">
                  <a:pos x="18" y="44"/>
                </a:cxn>
              </a:cxnLst>
              <a:rect l="0" t="0" r="r" b="b"/>
              <a:pathLst>
                <a:path w="39" h="44">
                  <a:moveTo>
                    <a:pt x="18" y="44"/>
                  </a:moveTo>
                  <a:lnTo>
                    <a:pt x="15" y="44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6"/>
                  </a:lnTo>
                  <a:lnTo>
                    <a:pt x="36" y="32"/>
                  </a:lnTo>
                  <a:lnTo>
                    <a:pt x="35" y="34"/>
                  </a:lnTo>
                  <a:lnTo>
                    <a:pt x="34" y="36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26" y="41"/>
                  </a:lnTo>
                  <a:lnTo>
                    <a:pt x="20" y="42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87" name="Freeform 103"/>
            <p:cNvSpPr>
              <a:spLocks noChangeAspect="1"/>
            </p:cNvSpPr>
            <p:nvPr/>
          </p:nvSpPr>
          <p:spPr bwMode="auto">
            <a:xfrm>
              <a:off x="1351" y="2964"/>
              <a:ext cx="263" cy="330"/>
            </a:xfrm>
            <a:custGeom>
              <a:avLst/>
              <a:gdLst/>
              <a:ahLst/>
              <a:cxnLst>
                <a:cxn ang="0">
                  <a:pos x="16" y="44"/>
                </a:cxn>
                <a:cxn ang="0">
                  <a:pos x="13" y="44"/>
                </a:cxn>
                <a:cxn ang="0">
                  <a:pos x="11" y="42"/>
                </a:cxn>
                <a:cxn ang="0">
                  <a:pos x="8" y="41"/>
                </a:cxn>
                <a:cxn ang="0">
                  <a:pos x="5" y="40"/>
                </a:cxn>
                <a:cxn ang="0">
                  <a:pos x="3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9" y="34"/>
                </a:cxn>
                <a:cxn ang="0">
                  <a:pos x="27" y="36"/>
                </a:cxn>
                <a:cxn ang="0">
                  <a:pos x="23" y="40"/>
                </a:cxn>
                <a:cxn ang="0">
                  <a:pos x="16" y="44"/>
                </a:cxn>
              </a:cxnLst>
              <a:rect l="0" t="0" r="r" b="b"/>
              <a:pathLst>
                <a:path w="35" h="44">
                  <a:moveTo>
                    <a:pt x="16" y="44"/>
                  </a:moveTo>
                  <a:lnTo>
                    <a:pt x="13" y="44"/>
                  </a:lnTo>
                  <a:lnTo>
                    <a:pt x="11" y="42"/>
                  </a:lnTo>
                  <a:lnTo>
                    <a:pt x="8" y="41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88" name="Freeform 104"/>
            <p:cNvSpPr>
              <a:spLocks noChangeAspect="1"/>
            </p:cNvSpPr>
            <p:nvPr/>
          </p:nvSpPr>
          <p:spPr bwMode="auto">
            <a:xfrm>
              <a:off x="1374" y="2964"/>
              <a:ext cx="217" cy="330"/>
            </a:xfrm>
            <a:custGeom>
              <a:avLst/>
              <a:gdLst/>
              <a:ahLst/>
              <a:cxnLst>
                <a:cxn ang="0">
                  <a:pos x="14" y="44"/>
                </a:cxn>
                <a:cxn ang="0">
                  <a:pos x="10" y="42"/>
                </a:cxn>
                <a:cxn ang="0">
                  <a:pos x="6" y="42"/>
                </a:cxn>
                <a:cxn ang="0">
                  <a:pos x="4" y="41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25"/>
                </a:cxn>
                <a:cxn ang="0">
                  <a:pos x="26" y="30"/>
                </a:cxn>
                <a:cxn ang="0">
                  <a:pos x="24" y="34"/>
                </a:cxn>
                <a:cxn ang="0">
                  <a:pos x="20" y="38"/>
                </a:cxn>
                <a:cxn ang="0">
                  <a:pos x="14" y="44"/>
                </a:cxn>
              </a:cxnLst>
              <a:rect l="0" t="0" r="r" b="b"/>
              <a:pathLst>
                <a:path w="29" h="44">
                  <a:moveTo>
                    <a:pt x="14" y="44"/>
                  </a:moveTo>
                  <a:lnTo>
                    <a:pt x="10" y="42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25"/>
                  </a:lnTo>
                  <a:lnTo>
                    <a:pt x="26" y="30"/>
                  </a:lnTo>
                  <a:lnTo>
                    <a:pt x="24" y="34"/>
                  </a:lnTo>
                  <a:lnTo>
                    <a:pt x="20" y="38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89" name="Freeform 105"/>
            <p:cNvSpPr>
              <a:spLocks noChangeAspect="1"/>
            </p:cNvSpPr>
            <p:nvPr/>
          </p:nvSpPr>
          <p:spPr bwMode="auto">
            <a:xfrm>
              <a:off x="1389" y="2964"/>
              <a:ext cx="195" cy="315"/>
            </a:xfrm>
            <a:custGeom>
              <a:avLst/>
              <a:gdLst/>
              <a:ahLst/>
              <a:cxnLst>
                <a:cxn ang="0">
                  <a:pos x="14" y="42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4" y="41"/>
                </a:cxn>
                <a:cxn ang="0">
                  <a:pos x="3" y="40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24"/>
                </a:cxn>
                <a:cxn ang="0">
                  <a:pos x="23" y="29"/>
                </a:cxn>
                <a:cxn ang="0">
                  <a:pos x="14" y="42"/>
                </a:cxn>
              </a:cxnLst>
              <a:rect l="0" t="0" r="r" b="b"/>
              <a:pathLst>
                <a:path w="26" h="42">
                  <a:moveTo>
                    <a:pt x="14" y="42"/>
                  </a:moveTo>
                  <a:lnTo>
                    <a:pt x="10" y="42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24"/>
                  </a:lnTo>
                  <a:lnTo>
                    <a:pt x="23" y="29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0" name="Freeform 106"/>
            <p:cNvSpPr>
              <a:spLocks noChangeAspect="1"/>
            </p:cNvSpPr>
            <p:nvPr/>
          </p:nvSpPr>
          <p:spPr bwMode="auto">
            <a:xfrm>
              <a:off x="1411" y="2964"/>
              <a:ext cx="150" cy="315"/>
            </a:xfrm>
            <a:custGeom>
              <a:avLst/>
              <a:gdLst/>
              <a:ahLst/>
              <a:cxnLst>
                <a:cxn ang="0">
                  <a:pos x="11" y="42"/>
                </a:cxn>
                <a:cxn ang="0">
                  <a:pos x="8" y="42"/>
                </a:cxn>
                <a:cxn ang="0">
                  <a:pos x="5" y="42"/>
                </a:cxn>
                <a:cxn ang="0">
                  <a:pos x="4" y="41"/>
                </a:cxn>
                <a:cxn ang="0">
                  <a:pos x="3" y="41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22"/>
                </a:cxn>
                <a:cxn ang="0">
                  <a:pos x="19" y="25"/>
                </a:cxn>
                <a:cxn ang="0">
                  <a:pos x="19" y="28"/>
                </a:cxn>
                <a:cxn ang="0">
                  <a:pos x="17" y="30"/>
                </a:cxn>
                <a:cxn ang="0">
                  <a:pos x="15" y="36"/>
                </a:cxn>
                <a:cxn ang="0">
                  <a:pos x="11" y="42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lnTo>
                    <a:pt x="8" y="42"/>
                  </a:lnTo>
                  <a:lnTo>
                    <a:pt x="5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7" y="30"/>
                  </a:lnTo>
                  <a:lnTo>
                    <a:pt x="15" y="36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1" name="Freeform 107"/>
            <p:cNvSpPr>
              <a:spLocks noChangeAspect="1"/>
            </p:cNvSpPr>
            <p:nvPr/>
          </p:nvSpPr>
          <p:spPr bwMode="auto">
            <a:xfrm>
              <a:off x="1434" y="2964"/>
              <a:ext cx="120" cy="315"/>
            </a:xfrm>
            <a:custGeom>
              <a:avLst/>
              <a:gdLst/>
              <a:ahLst/>
              <a:cxnLst>
                <a:cxn ang="0">
                  <a:pos x="9" y="42"/>
                </a:cxn>
                <a:cxn ang="0">
                  <a:pos x="6" y="42"/>
                </a:cxn>
                <a:cxn ang="0">
                  <a:pos x="5" y="42"/>
                </a:cxn>
                <a:cxn ang="0">
                  <a:pos x="4" y="42"/>
                </a:cxn>
                <a:cxn ang="0">
                  <a:pos x="2" y="41"/>
                </a:cxn>
                <a:cxn ang="0">
                  <a:pos x="1" y="41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21"/>
                </a:cxn>
                <a:cxn ang="0">
                  <a:pos x="14" y="24"/>
                </a:cxn>
                <a:cxn ang="0">
                  <a:pos x="14" y="26"/>
                </a:cxn>
                <a:cxn ang="0">
                  <a:pos x="13" y="29"/>
                </a:cxn>
                <a:cxn ang="0">
                  <a:pos x="12" y="34"/>
                </a:cxn>
                <a:cxn ang="0">
                  <a:pos x="9" y="42"/>
                </a:cxn>
              </a:cxnLst>
              <a:rect l="0" t="0" r="r" b="b"/>
              <a:pathLst>
                <a:path w="16" h="42">
                  <a:moveTo>
                    <a:pt x="9" y="42"/>
                  </a:moveTo>
                  <a:lnTo>
                    <a:pt x="6" y="42"/>
                  </a:lnTo>
                  <a:lnTo>
                    <a:pt x="5" y="42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3" y="29"/>
                  </a:lnTo>
                  <a:lnTo>
                    <a:pt x="12" y="3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2" name="Freeform 108"/>
            <p:cNvSpPr>
              <a:spLocks noChangeAspect="1"/>
            </p:cNvSpPr>
            <p:nvPr/>
          </p:nvSpPr>
          <p:spPr bwMode="auto">
            <a:xfrm>
              <a:off x="1449" y="2964"/>
              <a:ext cx="82" cy="315"/>
            </a:xfrm>
            <a:custGeom>
              <a:avLst/>
              <a:gdLst/>
              <a:ahLst/>
              <a:cxnLst>
                <a:cxn ang="0">
                  <a:pos x="8" y="42"/>
                </a:cxn>
                <a:cxn ang="0">
                  <a:pos x="4" y="42"/>
                </a:cxn>
                <a:cxn ang="0">
                  <a:pos x="3" y="42"/>
                </a:cxn>
                <a:cxn ang="0">
                  <a:pos x="2" y="42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20"/>
                </a:cxn>
                <a:cxn ang="0">
                  <a:pos x="11" y="25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8" y="42"/>
                </a:cxn>
              </a:cxnLst>
              <a:rect l="0" t="0" r="r" b="b"/>
              <a:pathLst>
                <a:path w="11" h="42">
                  <a:moveTo>
                    <a:pt x="8" y="42"/>
                  </a:moveTo>
                  <a:lnTo>
                    <a:pt x="4" y="42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0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3" name="Freeform 109"/>
            <p:cNvSpPr>
              <a:spLocks noChangeAspect="1"/>
            </p:cNvSpPr>
            <p:nvPr/>
          </p:nvSpPr>
          <p:spPr bwMode="auto">
            <a:xfrm>
              <a:off x="1471" y="2964"/>
              <a:ext cx="53" cy="3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2"/>
                </a:cxn>
                <a:cxn ang="0">
                  <a:pos x="4" y="42"/>
                </a:cxn>
                <a:cxn ang="0">
                  <a:pos x="3" y="42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44">
                  <a:moveTo>
                    <a:pt x="7" y="0"/>
                  </a:move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0" y="44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4" name="Freeform 110"/>
            <p:cNvSpPr>
              <a:spLocks noChangeAspect="1"/>
            </p:cNvSpPr>
            <p:nvPr/>
          </p:nvSpPr>
          <p:spPr bwMode="auto">
            <a:xfrm>
              <a:off x="1861" y="1510"/>
              <a:ext cx="900" cy="532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9" y="1"/>
                </a:cxn>
                <a:cxn ang="0">
                  <a:pos x="119" y="1"/>
                </a:cxn>
                <a:cxn ang="0">
                  <a:pos x="120" y="3"/>
                </a:cxn>
                <a:cxn ang="0">
                  <a:pos x="120" y="3"/>
                </a:cxn>
                <a:cxn ang="0">
                  <a:pos x="2" y="71"/>
                </a:cxn>
                <a:cxn ang="0">
                  <a:pos x="0" y="68"/>
                </a:cxn>
                <a:cxn ang="0">
                  <a:pos x="116" y="0"/>
                </a:cxn>
              </a:cxnLst>
              <a:rect l="0" t="0" r="r" b="b"/>
              <a:pathLst>
                <a:path w="120" h="71">
                  <a:moveTo>
                    <a:pt x="116" y="0"/>
                  </a:moveTo>
                  <a:lnTo>
                    <a:pt x="119" y="1"/>
                  </a:lnTo>
                  <a:lnTo>
                    <a:pt x="119" y="1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2" y="71"/>
                  </a:lnTo>
                  <a:lnTo>
                    <a:pt x="0" y="6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DD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5" name="Line 111"/>
            <p:cNvSpPr>
              <a:spLocks noChangeAspect="1" noChangeShapeType="1"/>
            </p:cNvSpPr>
            <p:nvPr/>
          </p:nvSpPr>
          <p:spPr bwMode="auto">
            <a:xfrm flipV="1">
              <a:off x="2506" y="2297"/>
              <a:ext cx="157" cy="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6" name="Line 112"/>
            <p:cNvSpPr>
              <a:spLocks noChangeAspect="1" noChangeShapeType="1"/>
            </p:cNvSpPr>
            <p:nvPr/>
          </p:nvSpPr>
          <p:spPr bwMode="auto">
            <a:xfrm flipV="1">
              <a:off x="2529" y="2387"/>
              <a:ext cx="119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7" name="Line 113"/>
            <p:cNvSpPr>
              <a:spLocks noChangeAspect="1" noChangeShapeType="1"/>
            </p:cNvSpPr>
            <p:nvPr/>
          </p:nvSpPr>
          <p:spPr bwMode="auto">
            <a:xfrm>
              <a:off x="2648" y="2387"/>
              <a:ext cx="173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8" name="Line 114"/>
            <p:cNvSpPr>
              <a:spLocks noChangeAspect="1" noChangeShapeType="1"/>
            </p:cNvSpPr>
            <p:nvPr/>
          </p:nvSpPr>
          <p:spPr bwMode="auto">
            <a:xfrm flipV="1">
              <a:off x="2656" y="2417"/>
              <a:ext cx="165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99" name="Line 115"/>
            <p:cNvSpPr>
              <a:spLocks noChangeAspect="1" noChangeShapeType="1"/>
            </p:cNvSpPr>
            <p:nvPr/>
          </p:nvSpPr>
          <p:spPr bwMode="auto">
            <a:xfrm flipV="1">
              <a:off x="2716" y="2410"/>
              <a:ext cx="112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00" name="Line 116"/>
            <p:cNvSpPr>
              <a:spLocks noChangeAspect="1" noChangeShapeType="1"/>
            </p:cNvSpPr>
            <p:nvPr/>
          </p:nvSpPr>
          <p:spPr bwMode="auto">
            <a:xfrm flipV="1">
              <a:off x="2071" y="2800"/>
              <a:ext cx="24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01" name="Line 117"/>
            <p:cNvSpPr>
              <a:spLocks noChangeAspect="1" noChangeShapeType="1"/>
            </p:cNvSpPr>
            <p:nvPr/>
          </p:nvSpPr>
          <p:spPr bwMode="auto">
            <a:xfrm flipH="1">
              <a:off x="1899" y="2934"/>
              <a:ext cx="127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02" name="Line 118"/>
            <p:cNvSpPr>
              <a:spLocks noChangeAspect="1" noChangeShapeType="1"/>
            </p:cNvSpPr>
            <p:nvPr/>
          </p:nvSpPr>
          <p:spPr bwMode="auto">
            <a:xfrm flipH="1">
              <a:off x="1531" y="3654"/>
              <a:ext cx="128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03" name="Line 119"/>
            <p:cNvSpPr>
              <a:spLocks noChangeAspect="1" noChangeShapeType="1"/>
            </p:cNvSpPr>
            <p:nvPr/>
          </p:nvSpPr>
          <p:spPr bwMode="auto">
            <a:xfrm>
              <a:off x="1651" y="2927"/>
              <a:ext cx="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04" name="Line 120"/>
            <p:cNvSpPr>
              <a:spLocks noChangeAspect="1" noChangeShapeType="1"/>
            </p:cNvSpPr>
            <p:nvPr/>
          </p:nvSpPr>
          <p:spPr bwMode="auto">
            <a:xfrm>
              <a:off x="646" y="2942"/>
              <a:ext cx="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05" name="Line 121"/>
            <p:cNvSpPr>
              <a:spLocks noChangeAspect="1" noChangeShapeType="1"/>
            </p:cNvSpPr>
            <p:nvPr/>
          </p:nvSpPr>
          <p:spPr bwMode="auto">
            <a:xfrm flipH="1">
              <a:off x="3031" y="1270"/>
              <a:ext cx="172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06" name="Line 122"/>
            <p:cNvSpPr>
              <a:spLocks noChangeAspect="1" noChangeShapeType="1"/>
            </p:cNvSpPr>
            <p:nvPr/>
          </p:nvSpPr>
          <p:spPr bwMode="auto">
            <a:xfrm flipH="1">
              <a:off x="3023" y="1195"/>
              <a:ext cx="195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07" name="Line 123"/>
            <p:cNvSpPr>
              <a:spLocks noChangeAspect="1" noChangeShapeType="1"/>
            </p:cNvSpPr>
            <p:nvPr/>
          </p:nvSpPr>
          <p:spPr bwMode="auto">
            <a:xfrm flipH="1">
              <a:off x="3031" y="1158"/>
              <a:ext cx="142" cy="2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08" name="Line 124"/>
            <p:cNvSpPr>
              <a:spLocks noChangeAspect="1" noChangeShapeType="1"/>
            </p:cNvSpPr>
            <p:nvPr/>
          </p:nvSpPr>
          <p:spPr bwMode="auto">
            <a:xfrm flipH="1">
              <a:off x="3038" y="1090"/>
              <a:ext cx="12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12" name="Oval 128"/>
            <p:cNvSpPr>
              <a:spLocks noChangeAspect="1" noChangeArrowheads="1"/>
            </p:cNvSpPr>
            <p:nvPr/>
          </p:nvSpPr>
          <p:spPr bwMode="auto">
            <a:xfrm>
              <a:off x="1839" y="1990"/>
              <a:ext cx="90" cy="9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13" name="Oval 129"/>
            <p:cNvSpPr>
              <a:spLocks noChangeAspect="1" noChangeArrowheads="1"/>
            </p:cNvSpPr>
            <p:nvPr/>
          </p:nvSpPr>
          <p:spPr bwMode="auto">
            <a:xfrm>
              <a:off x="1509" y="3422"/>
              <a:ext cx="465" cy="2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14" name="Freeform 130"/>
            <p:cNvSpPr>
              <a:spLocks noChangeAspect="1"/>
            </p:cNvSpPr>
            <p:nvPr/>
          </p:nvSpPr>
          <p:spPr bwMode="auto">
            <a:xfrm>
              <a:off x="1809" y="3122"/>
              <a:ext cx="52" cy="4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53"/>
                </a:cxn>
                <a:cxn ang="0">
                  <a:pos x="4" y="53"/>
                </a:cxn>
                <a:cxn ang="0">
                  <a:pos x="3" y="55"/>
                </a:cxn>
                <a:cxn ang="0">
                  <a:pos x="0" y="55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55">
                  <a:moveTo>
                    <a:pt x="7" y="0"/>
                  </a:moveTo>
                  <a:lnTo>
                    <a:pt x="7" y="53"/>
                  </a:lnTo>
                  <a:lnTo>
                    <a:pt x="4" y="53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15" name="Freeform 131"/>
            <p:cNvSpPr>
              <a:spLocks noChangeAspect="1"/>
            </p:cNvSpPr>
            <p:nvPr/>
          </p:nvSpPr>
          <p:spPr bwMode="auto">
            <a:xfrm>
              <a:off x="1509" y="3249"/>
              <a:ext cx="465" cy="420"/>
            </a:xfrm>
            <a:custGeom>
              <a:avLst/>
              <a:gdLst/>
              <a:ahLst/>
              <a:cxnLst>
                <a:cxn ang="0">
                  <a:pos x="27" y="56"/>
                </a:cxn>
                <a:cxn ang="0">
                  <a:pos x="23" y="55"/>
                </a:cxn>
                <a:cxn ang="0">
                  <a:pos x="19" y="55"/>
                </a:cxn>
                <a:cxn ang="0">
                  <a:pos x="16" y="54"/>
                </a:cxn>
                <a:cxn ang="0">
                  <a:pos x="14" y="52"/>
                </a:cxn>
                <a:cxn ang="0">
                  <a:pos x="11" y="51"/>
                </a:cxn>
                <a:cxn ang="0">
                  <a:pos x="8" y="50"/>
                </a:cxn>
                <a:cxn ang="0">
                  <a:pos x="7" y="48"/>
                </a:cxn>
                <a:cxn ang="0">
                  <a:pos x="6" y="47"/>
                </a:cxn>
                <a:cxn ang="0">
                  <a:pos x="3" y="43"/>
                </a:cxn>
                <a:cxn ang="0">
                  <a:pos x="2" y="40"/>
                </a:cxn>
                <a:cxn ang="0">
                  <a:pos x="0" y="39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38"/>
                </a:cxn>
                <a:cxn ang="0">
                  <a:pos x="60" y="40"/>
                </a:cxn>
                <a:cxn ang="0">
                  <a:pos x="58" y="44"/>
                </a:cxn>
                <a:cxn ang="0">
                  <a:pos x="56" y="47"/>
                </a:cxn>
                <a:cxn ang="0">
                  <a:pos x="55" y="48"/>
                </a:cxn>
                <a:cxn ang="0">
                  <a:pos x="52" y="50"/>
                </a:cxn>
                <a:cxn ang="0">
                  <a:pos x="51" y="51"/>
                </a:cxn>
                <a:cxn ang="0">
                  <a:pos x="48" y="52"/>
                </a:cxn>
                <a:cxn ang="0">
                  <a:pos x="44" y="54"/>
                </a:cxn>
                <a:cxn ang="0">
                  <a:pos x="39" y="55"/>
                </a:cxn>
                <a:cxn ang="0">
                  <a:pos x="35" y="55"/>
                </a:cxn>
                <a:cxn ang="0">
                  <a:pos x="31" y="55"/>
                </a:cxn>
                <a:cxn ang="0">
                  <a:pos x="27" y="56"/>
                </a:cxn>
              </a:cxnLst>
              <a:rect l="0" t="0" r="r" b="b"/>
              <a:pathLst>
                <a:path w="62" h="56">
                  <a:moveTo>
                    <a:pt x="27" y="56"/>
                  </a:moveTo>
                  <a:lnTo>
                    <a:pt x="23" y="55"/>
                  </a:lnTo>
                  <a:lnTo>
                    <a:pt x="19" y="55"/>
                  </a:lnTo>
                  <a:lnTo>
                    <a:pt x="16" y="54"/>
                  </a:lnTo>
                  <a:lnTo>
                    <a:pt x="14" y="52"/>
                  </a:lnTo>
                  <a:lnTo>
                    <a:pt x="11" y="51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6" y="47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38"/>
                  </a:lnTo>
                  <a:lnTo>
                    <a:pt x="60" y="40"/>
                  </a:lnTo>
                  <a:lnTo>
                    <a:pt x="58" y="44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52" y="50"/>
                  </a:lnTo>
                  <a:lnTo>
                    <a:pt x="51" y="51"/>
                  </a:lnTo>
                  <a:lnTo>
                    <a:pt x="48" y="52"/>
                  </a:lnTo>
                  <a:lnTo>
                    <a:pt x="44" y="54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16" name="Freeform 132"/>
            <p:cNvSpPr>
              <a:spLocks noChangeAspect="1"/>
            </p:cNvSpPr>
            <p:nvPr/>
          </p:nvSpPr>
          <p:spPr bwMode="auto">
            <a:xfrm>
              <a:off x="1539" y="3249"/>
              <a:ext cx="412" cy="413"/>
            </a:xfrm>
            <a:custGeom>
              <a:avLst/>
              <a:gdLst/>
              <a:ahLst/>
              <a:cxnLst>
                <a:cxn ang="0">
                  <a:pos x="24" y="55"/>
                </a:cxn>
                <a:cxn ang="0">
                  <a:pos x="20" y="55"/>
                </a:cxn>
                <a:cxn ang="0">
                  <a:pos x="18" y="55"/>
                </a:cxn>
                <a:cxn ang="0">
                  <a:pos x="14" y="54"/>
                </a:cxn>
                <a:cxn ang="0">
                  <a:pos x="11" y="52"/>
                </a:cxn>
                <a:cxn ang="0">
                  <a:pos x="10" y="51"/>
                </a:cxn>
                <a:cxn ang="0">
                  <a:pos x="7" y="50"/>
                </a:cxn>
                <a:cxn ang="0">
                  <a:pos x="6" y="48"/>
                </a:cxn>
                <a:cxn ang="0">
                  <a:pos x="4" y="47"/>
                </a:cxn>
                <a:cxn ang="0">
                  <a:pos x="2" y="44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55" y="36"/>
                </a:cxn>
                <a:cxn ang="0">
                  <a:pos x="54" y="39"/>
                </a:cxn>
                <a:cxn ang="0">
                  <a:pos x="52" y="43"/>
                </a:cxn>
                <a:cxn ang="0">
                  <a:pos x="50" y="46"/>
                </a:cxn>
                <a:cxn ang="0">
                  <a:pos x="50" y="47"/>
                </a:cxn>
                <a:cxn ang="0">
                  <a:pos x="47" y="48"/>
                </a:cxn>
                <a:cxn ang="0">
                  <a:pos x="44" y="50"/>
                </a:cxn>
                <a:cxn ang="0">
                  <a:pos x="39" y="52"/>
                </a:cxn>
                <a:cxn ang="0">
                  <a:pos x="35" y="54"/>
                </a:cxn>
                <a:cxn ang="0">
                  <a:pos x="31" y="55"/>
                </a:cxn>
                <a:cxn ang="0">
                  <a:pos x="28" y="55"/>
                </a:cxn>
                <a:cxn ang="0">
                  <a:pos x="24" y="55"/>
                </a:cxn>
              </a:cxnLst>
              <a:rect l="0" t="0" r="r" b="b"/>
              <a:pathLst>
                <a:path w="55" h="55">
                  <a:moveTo>
                    <a:pt x="24" y="55"/>
                  </a:moveTo>
                  <a:lnTo>
                    <a:pt x="20" y="55"/>
                  </a:lnTo>
                  <a:lnTo>
                    <a:pt x="18" y="55"/>
                  </a:lnTo>
                  <a:lnTo>
                    <a:pt x="14" y="54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36"/>
                  </a:lnTo>
                  <a:lnTo>
                    <a:pt x="54" y="39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50" y="47"/>
                  </a:lnTo>
                  <a:lnTo>
                    <a:pt x="47" y="48"/>
                  </a:lnTo>
                  <a:lnTo>
                    <a:pt x="44" y="50"/>
                  </a:lnTo>
                  <a:lnTo>
                    <a:pt x="39" y="52"/>
                  </a:lnTo>
                  <a:lnTo>
                    <a:pt x="35" y="54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24" y="5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17" name="Freeform 133"/>
            <p:cNvSpPr>
              <a:spLocks noChangeAspect="1"/>
            </p:cNvSpPr>
            <p:nvPr/>
          </p:nvSpPr>
          <p:spPr bwMode="auto">
            <a:xfrm>
              <a:off x="1561" y="3249"/>
              <a:ext cx="368" cy="413"/>
            </a:xfrm>
            <a:custGeom>
              <a:avLst/>
              <a:gdLst/>
              <a:ahLst/>
              <a:cxnLst>
                <a:cxn ang="0">
                  <a:pos x="23" y="55"/>
                </a:cxn>
                <a:cxn ang="0">
                  <a:pos x="19" y="55"/>
                </a:cxn>
                <a:cxn ang="0">
                  <a:pos x="16" y="55"/>
                </a:cxn>
                <a:cxn ang="0">
                  <a:pos x="13" y="54"/>
                </a:cxn>
                <a:cxn ang="0">
                  <a:pos x="11" y="52"/>
                </a:cxn>
                <a:cxn ang="0">
                  <a:pos x="9" y="52"/>
                </a:cxn>
                <a:cxn ang="0">
                  <a:pos x="7" y="51"/>
                </a:cxn>
                <a:cxn ang="0">
                  <a:pos x="5" y="50"/>
                </a:cxn>
                <a:cxn ang="0">
                  <a:pos x="4" y="48"/>
                </a:cxn>
                <a:cxn ang="0">
                  <a:pos x="1" y="46"/>
                </a:cxn>
                <a:cxn ang="0">
                  <a:pos x="1" y="43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49" y="35"/>
                </a:cxn>
                <a:cxn ang="0">
                  <a:pos x="47" y="40"/>
                </a:cxn>
                <a:cxn ang="0">
                  <a:pos x="45" y="44"/>
                </a:cxn>
                <a:cxn ang="0">
                  <a:pos x="44" y="46"/>
                </a:cxn>
                <a:cxn ang="0">
                  <a:pos x="43" y="46"/>
                </a:cxn>
                <a:cxn ang="0">
                  <a:pos x="40" y="48"/>
                </a:cxn>
                <a:cxn ang="0">
                  <a:pos x="36" y="51"/>
                </a:cxn>
                <a:cxn ang="0">
                  <a:pos x="32" y="52"/>
                </a:cxn>
                <a:cxn ang="0">
                  <a:pos x="25" y="55"/>
                </a:cxn>
                <a:cxn ang="0">
                  <a:pos x="23" y="55"/>
                </a:cxn>
              </a:cxnLst>
              <a:rect l="0" t="0" r="r" b="b"/>
              <a:pathLst>
                <a:path w="49" h="55">
                  <a:moveTo>
                    <a:pt x="23" y="55"/>
                  </a:moveTo>
                  <a:lnTo>
                    <a:pt x="19" y="55"/>
                  </a:lnTo>
                  <a:lnTo>
                    <a:pt x="16" y="55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4" y="48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35"/>
                  </a:lnTo>
                  <a:lnTo>
                    <a:pt x="47" y="40"/>
                  </a:lnTo>
                  <a:lnTo>
                    <a:pt x="45" y="44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0" y="48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25" y="55"/>
                  </a:lnTo>
                  <a:lnTo>
                    <a:pt x="23" y="5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18" name="Freeform 134"/>
            <p:cNvSpPr>
              <a:spLocks noChangeAspect="1"/>
            </p:cNvSpPr>
            <p:nvPr/>
          </p:nvSpPr>
          <p:spPr bwMode="auto">
            <a:xfrm>
              <a:off x="1584" y="3249"/>
              <a:ext cx="337" cy="413"/>
            </a:xfrm>
            <a:custGeom>
              <a:avLst/>
              <a:gdLst/>
              <a:ahLst/>
              <a:cxnLst>
                <a:cxn ang="0">
                  <a:pos x="21" y="55"/>
                </a:cxn>
                <a:cxn ang="0">
                  <a:pos x="18" y="55"/>
                </a:cxn>
                <a:cxn ang="0">
                  <a:pos x="14" y="55"/>
                </a:cxn>
                <a:cxn ang="0">
                  <a:pos x="13" y="54"/>
                </a:cxn>
                <a:cxn ang="0">
                  <a:pos x="10" y="54"/>
                </a:cxn>
                <a:cxn ang="0">
                  <a:pos x="8" y="52"/>
                </a:cxn>
                <a:cxn ang="0">
                  <a:pos x="6" y="51"/>
                </a:cxn>
                <a:cxn ang="0">
                  <a:pos x="4" y="50"/>
                </a:cxn>
                <a:cxn ang="0">
                  <a:pos x="2" y="47"/>
                </a:cxn>
                <a:cxn ang="0">
                  <a:pos x="1" y="44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34"/>
                </a:cxn>
                <a:cxn ang="0">
                  <a:pos x="42" y="39"/>
                </a:cxn>
                <a:cxn ang="0">
                  <a:pos x="41" y="42"/>
                </a:cxn>
                <a:cxn ang="0">
                  <a:pos x="38" y="44"/>
                </a:cxn>
                <a:cxn ang="0">
                  <a:pos x="36" y="47"/>
                </a:cxn>
                <a:cxn ang="0">
                  <a:pos x="33" y="48"/>
                </a:cxn>
                <a:cxn ang="0">
                  <a:pos x="29" y="51"/>
                </a:cxn>
                <a:cxn ang="0">
                  <a:pos x="24" y="54"/>
                </a:cxn>
                <a:cxn ang="0">
                  <a:pos x="21" y="55"/>
                </a:cxn>
              </a:cxnLst>
              <a:rect l="0" t="0" r="r" b="b"/>
              <a:pathLst>
                <a:path w="45" h="55">
                  <a:moveTo>
                    <a:pt x="21" y="55"/>
                  </a:moveTo>
                  <a:lnTo>
                    <a:pt x="18" y="55"/>
                  </a:lnTo>
                  <a:lnTo>
                    <a:pt x="14" y="55"/>
                  </a:lnTo>
                  <a:lnTo>
                    <a:pt x="13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6" y="51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34"/>
                  </a:lnTo>
                  <a:lnTo>
                    <a:pt x="42" y="39"/>
                  </a:lnTo>
                  <a:lnTo>
                    <a:pt x="41" y="42"/>
                  </a:lnTo>
                  <a:lnTo>
                    <a:pt x="38" y="44"/>
                  </a:lnTo>
                  <a:lnTo>
                    <a:pt x="36" y="47"/>
                  </a:lnTo>
                  <a:lnTo>
                    <a:pt x="33" y="48"/>
                  </a:lnTo>
                  <a:lnTo>
                    <a:pt x="29" y="51"/>
                  </a:lnTo>
                  <a:lnTo>
                    <a:pt x="24" y="54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19" name="Freeform 135"/>
            <p:cNvSpPr>
              <a:spLocks noChangeAspect="1"/>
            </p:cNvSpPr>
            <p:nvPr/>
          </p:nvSpPr>
          <p:spPr bwMode="auto">
            <a:xfrm>
              <a:off x="1614" y="3249"/>
              <a:ext cx="285" cy="413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16" y="55"/>
                </a:cxn>
                <a:cxn ang="0">
                  <a:pos x="13" y="55"/>
                </a:cxn>
                <a:cxn ang="0">
                  <a:pos x="10" y="54"/>
                </a:cxn>
                <a:cxn ang="0">
                  <a:pos x="9" y="54"/>
                </a:cxn>
                <a:cxn ang="0">
                  <a:pos x="5" y="52"/>
                </a:cxn>
                <a:cxn ang="0">
                  <a:pos x="2" y="50"/>
                </a:cxn>
                <a:cxn ang="0">
                  <a:pos x="1" y="48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32"/>
                </a:cxn>
                <a:cxn ang="0">
                  <a:pos x="36" y="40"/>
                </a:cxn>
                <a:cxn ang="0">
                  <a:pos x="33" y="43"/>
                </a:cxn>
                <a:cxn ang="0">
                  <a:pos x="30" y="44"/>
                </a:cxn>
                <a:cxn ang="0">
                  <a:pos x="25" y="50"/>
                </a:cxn>
                <a:cxn ang="0">
                  <a:pos x="18" y="55"/>
                </a:cxn>
              </a:cxnLst>
              <a:rect l="0" t="0" r="r" b="b"/>
              <a:pathLst>
                <a:path w="38" h="55">
                  <a:moveTo>
                    <a:pt x="18" y="55"/>
                  </a:moveTo>
                  <a:lnTo>
                    <a:pt x="16" y="55"/>
                  </a:lnTo>
                  <a:lnTo>
                    <a:pt x="13" y="55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2"/>
                  </a:lnTo>
                  <a:lnTo>
                    <a:pt x="36" y="40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5" y="50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0" name="Freeform 136"/>
            <p:cNvSpPr>
              <a:spLocks noChangeAspect="1"/>
            </p:cNvSpPr>
            <p:nvPr/>
          </p:nvSpPr>
          <p:spPr bwMode="auto">
            <a:xfrm>
              <a:off x="1629" y="3249"/>
              <a:ext cx="255" cy="413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12" y="55"/>
                </a:cxn>
                <a:cxn ang="0">
                  <a:pos x="8" y="54"/>
                </a:cxn>
                <a:cxn ang="0">
                  <a:pos x="6" y="52"/>
                </a:cxn>
                <a:cxn ang="0">
                  <a:pos x="3" y="51"/>
                </a:cxn>
                <a:cxn ang="0">
                  <a:pos x="2" y="50"/>
                </a:cxn>
                <a:cxn ang="0">
                  <a:pos x="2" y="48"/>
                </a:cxn>
                <a:cxn ang="0">
                  <a:pos x="0" y="47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31"/>
                </a:cxn>
                <a:cxn ang="0">
                  <a:pos x="31" y="39"/>
                </a:cxn>
                <a:cxn ang="0">
                  <a:pos x="23" y="48"/>
                </a:cxn>
                <a:cxn ang="0">
                  <a:pos x="18" y="55"/>
                </a:cxn>
              </a:cxnLst>
              <a:rect l="0" t="0" r="r" b="b"/>
              <a:pathLst>
                <a:path w="34" h="55">
                  <a:moveTo>
                    <a:pt x="18" y="55"/>
                  </a:moveTo>
                  <a:lnTo>
                    <a:pt x="12" y="55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3" y="51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7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1"/>
                  </a:lnTo>
                  <a:lnTo>
                    <a:pt x="31" y="39"/>
                  </a:lnTo>
                  <a:lnTo>
                    <a:pt x="23" y="48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1" name="Freeform 137"/>
            <p:cNvSpPr>
              <a:spLocks noChangeAspect="1"/>
            </p:cNvSpPr>
            <p:nvPr/>
          </p:nvSpPr>
          <p:spPr bwMode="auto">
            <a:xfrm>
              <a:off x="1651" y="3249"/>
              <a:ext cx="218" cy="413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12" y="55"/>
                </a:cxn>
                <a:cxn ang="0">
                  <a:pos x="8" y="54"/>
                </a:cxn>
                <a:cxn ang="0">
                  <a:pos x="5" y="52"/>
                </a:cxn>
                <a:cxn ang="0">
                  <a:pos x="4" y="51"/>
                </a:cxn>
                <a:cxn ang="0">
                  <a:pos x="3" y="51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0"/>
                </a:cxn>
                <a:cxn ang="0">
                  <a:pos x="28" y="34"/>
                </a:cxn>
                <a:cxn ang="0">
                  <a:pos x="27" y="38"/>
                </a:cxn>
                <a:cxn ang="0">
                  <a:pos x="24" y="42"/>
                </a:cxn>
                <a:cxn ang="0">
                  <a:pos x="20" y="47"/>
                </a:cxn>
                <a:cxn ang="0">
                  <a:pos x="16" y="55"/>
                </a:cxn>
              </a:cxnLst>
              <a:rect l="0" t="0" r="r" b="b"/>
              <a:pathLst>
                <a:path w="29" h="55">
                  <a:moveTo>
                    <a:pt x="16" y="55"/>
                  </a:moveTo>
                  <a:lnTo>
                    <a:pt x="12" y="55"/>
                  </a:lnTo>
                  <a:lnTo>
                    <a:pt x="8" y="54"/>
                  </a:lnTo>
                  <a:lnTo>
                    <a:pt x="5" y="52"/>
                  </a:lnTo>
                  <a:lnTo>
                    <a:pt x="4" y="51"/>
                  </a:lnTo>
                  <a:lnTo>
                    <a:pt x="3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0"/>
                  </a:lnTo>
                  <a:lnTo>
                    <a:pt x="28" y="34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0" y="47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2" name="Freeform 138"/>
            <p:cNvSpPr>
              <a:spLocks noChangeAspect="1"/>
            </p:cNvSpPr>
            <p:nvPr/>
          </p:nvSpPr>
          <p:spPr bwMode="auto">
            <a:xfrm>
              <a:off x="1681" y="3249"/>
              <a:ext cx="173" cy="413"/>
            </a:xfrm>
            <a:custGeom>
              <a:avLst/>
              <a:gdLst/>
              <a:ahLst/>
              <a:cxnLst>
                <a:cxn ang="0">
                  <a:pos x="13" y="55"/>
                </a:cxn>
                <a:cxn ang="0">
                  <a:pos x="9" y="55"/>
                </a:cxn>
                <a:cxn ang="0">
                  <a:pos x="7" y="54"/>
                </a:cxn>
                <a:cxn ang="0">
                  <a:pos x="4" y="54"/>
                </a:cxn>
                <a:cxn ang="0">
                  <a:pos x="3" y="52"/>
                </a:cxn>
                <a:cxn ang="0">
                  <a:pos x="1" y="51"/>
                </a:cxn>
                <a:cxn ang="0">
                  <a:pos x="0" y="51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28"/>
                </a:cxn>
                <a:cxn ang="0">
                  <a:pos x="21" y="32"/>
                </a:cxn>
                <a:cxn ang="0">
                  <a:pos x="21" y="35"/>
                </a:cxn>
                <a:cxn ang="0">
                  <a:pos x="20" y="36"/>
                </a:cxn>
                <a:cxn ang="0">
                  <a:pos x="19" y="39"/>
                </a:cxn>
                <a:cxn ang="0">
                  <a:pos x="16" y="46"/>
                </a:cxn>
                <a:cxn ang="0">
                  <a:pos x="13" y="55"/>
                </a:cxn>
              </a:cxnLst>
              <a:rect l="0" t="0" r="r" b="b"/>
              <a:pathLst>
                <a:path w="23" h="55">
                  <a:moveTo>
                    <a:pt x="13" y="55"/>
                  </a:moveTo>
                  <a:lnTo>
                    <a:pt x="9" y="55"/>
                  </a:lnTo>
                  <a:lnTo>
                    <a:pt x="7" y="54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8"/>
                  </a:lnTo>
                  <a:lnTo>
                    <a:pt x="21" y="32"/>
                  </a:lnTo>
                  <a:lnTo>
                    <a:pt x="21" y="35"/>
                  </a:lnTo>
                  <a:lnTo>
                    <a:pt x="20" y="36"/>
                  </a:lnTo>
                  <a:lnTo>
                    <a:pt x="19" y="39"/>
                  </a:lnTo>
                  <a:lnTo>
                    <a:pt x="16" y="46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3" name="Freeform 139"/>
            <p:cNvSpPr>
              <a:spLocks noChangeAspect="1"/>
            </p:cNvSpPr>
            <p:nvPr/>
          </p:nvSpPr>
          <p:spPr bwMode="auto">
            <a:xfrm>
              <a:off x="1704" y="3249"/>
              <a:ext cx="135" cy="413"/>
            </a:xfrm>
            <a:custGeom>
              <a:avLst/>
              <a:gdLst/>
              <a:ahLst/>
              <a:cxnLst>
                <a:cxn ang="0">
                  <a:pos x="10" y="55"/>
                </a:cxn>
                <a:cxn ang="0">
                  <a:pos x="8" y="55"/>
                </a:cxn>
                <a:cxn ang="0">
                  <a:pos x="6" y="54"/>
                </a:cxn>
                <a:cxn ang="0">
                  <a:pos x="4" y="54"/>
                </a:cxn>
                <a:cxn ang="0">
                  <a:pos x="2" y="54"/>
                </a:cxn>
                <a:cxn ang="0">
                  <a:pos x="0" y="52"/>
                </a:cxn>
                <a:cxn ang="0">
                  <a:pos x="0" y="51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27"/>
                </a:cxn>
                <a:cxn ang="0">
                  <a:pos x="17" y="31"/>
                </a:cxn>
                <a:cxn ang="0">
                  <a:pos x="17" y="34"/>
                </a:cxn>
                <a:cxn ang="0">
                  <a:pos x="16" y="35"/>
                </a:cxn>
                <a:cxn ang="0">
                  <a:pos x="16" y="38"/>
                </a:cxn>
                <a:cxn ang="0">
                  <a:pos x="13" y="44"/>
                </a:cxn>
                <a:cxn ang="0">
                  <a:pos x="10" y="55"/>
                </a:cxn>
              </a:cxnLst>
              <a:rect l="0" t="0" r="r" b="b"/>
              <a:pathLst>
                <a:path w="18" h="55">
                  <a:moveTo>
                    <a:pt x="10" y="55"/>
                  </a:moveTo>
                  <a:lnTo>
                    <a:pt x="8" y="55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7" y="31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6" y="38"/>
                  </a:lnTo>
                  <a:lnTo>
                    <a:pt x="13" y="44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4" name="Freeform 140"/>
            <p:cNvSpPr>
              <a:spLocks noChangeAspect="1"/>
            </p:cNvSpPr>
            <p:nvPr/>
          </p:nvSpPr>
          <p:spPr bwMode="auto">
            <a:xfrm>
              <a:off x="1719" y="3249"/>
              <a:ext cx="105" cy="413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6" y="55"/>
                </a:cxn>
                <a:cxn ang="0">
                  <a:pos x="3" y="54"/>
                </a:cxn>
                <a:cxn ang="0">
                  <a:pos x="2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26"/>
                </a:cxn>
                <a:cxn ang="0">
                  <a:pos x="14" y="30"/>
                </a:cxn>
                <a:cxn ang="0">
                  <a:pos x="12" y="32"/>
                </a:cxn>
                <a:cxn ang="0">
                  <a:pos x="12" y="36"/>
                </a:cxn>
                <a:cxn ang="0">
                  <a:pos x="11" y="43"/>
                </a:cxn>
                <a:cxn ang="0">
                  <a:pos x="10" y="54"/>
                </a:cxn>
              </a:cxnLst>
              <a:rect l="0" t="0" r="r" b="b"/>
              <a:pathLst>
                <a:path w="14" h="55">
                  <a:moveTo>
                    <a:pt x="10" y="54"/>
                  </a:moveTo>
                  <a:lnTo>
                    <a:pt x="6" y="55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1" y="43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5" name="Oval 141"/>
            <p:cNvSpPr>
              <a:spLocks noChangeAspect="1" noChangeArrowheads="1"/>
            </p:cNvSpPr>
            <p:nvPr/>
          </p:nvSpPr>
          <p:spPr bwMode="auto">
            <a:xfrm>
              <a:off x="1509" y="3107"/>
              <a:ext cx="465" cy="24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6" name="Oval 142"/>
            <p:cNvSpPr>
              <a:spLocks noChangeAspect="1" noChangeArrowheads="1"/>
            </p:cNvSpPr>
            <p:nvPr/>
          </p:nvSpPr>
          <p:spPr bwMode="auto">
            <a:xfrm>
              <a:off x="1291" y="2845"/>
              <a:ext cx="360" cy="19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7" name="Oval 143"/>
            <p:cNvSpPr>
              <a:spLocks noChangeAspect="1" noChangeArrowheads="1"/>
            </p:cNvSpPr>
            <p:nvPr/>
          </p:nvSpPr>
          <p:spPr bwMode="auto">
            <a:xfrm>
              <a:off x="3271" y="2057"/>
              <a:ext cx="97" cy="9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8" name="Line 144"/>
            <p:cNvSpPr>
              <a:spLocks noChangeAspect="1" noChangeShapeType="1"/>
            </p:cNvSpPr>
            <p:nvPr/>
          </p:nvSpPr>
          <p:spPr bwMode="auto">
            <a:xfrm flipV="1">
              <a:off x="1674" y="2035"/>
              <a:ext cx="20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29" name="Line 145"/>
            <p:cNvSpPr>
              <a:spLocks noChangeAspect="1" noChangeShapeType="1"/>
            </p:cNvSpPr>
            <p:nvPr/>
          </p:nvSpPr>
          <p:spPr bwMode="auto">
            <a:xfrm>
              <a:off x="1674" y="1937"/>
              <a:ext cx="202" cy="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30" name="Line 146"/>
            <p:cNvSpPr>
              <a:spLocks noChangeAspect="1" noChangeShapeType="1"/>
            </p:cNvSpPr>
            <p:nvPr/>
          </p:nvSpPr>
          <p:spPr bwMode="auto">
            <a:xfrm>
              <a:off x="1674" y="2005"/>
              <a:ext cx="20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31" name="Line 147"/>
            <p:cNvSpPr>
              <a:spLocks noChangeAspect="1" noChangeShapeType="1"/>
            </p:cNvSpPr>
            <p:nvPr/>
          </p:nvSpPr>
          <p:spPr bwMode="auto">
            <a:xfrm flipH="1">
              <a:off x="4186" y="1263"/>
              <a:ext cx="6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32" name="Line 148"/>
            <p:cNvSpPr>
              <a:spLocks noChangeAspect="1" noChangeShapeType="1"/>
            </p:cNvSpPr>
            <p:nvPr/>
          </p:nvSpPr>
          <p:spPr bwMode="auto">
            <a:xfrm flipH="1">
              <a:off x="4186" y="1435"/>
              <a:ext cx="9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33" name="Line 149"/>
            <p:cNvSpPr>
              <a:spLocks noChangeAspect="1" noChangeShapeType="1"/>
            </p:cNvSpPr>
            <p:nvPr/>
          </p:nvSpPr>
          <p:spPr bwMode="auto">
            <a:xfrm flipH="1">
              <a:off x="4186" y="1533"/>
              <a:ext cx="105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34" name="Line 150"/>
            <p:cNvSpPr>
              <a:spLocks noChangeAspect="1" noChangeShapeType="1"/>
            </p:cNvSpPr>
            <p:nvPr/>
          </p:nvSpPr>
          <p:spPr bwMode="auto">
            <a:xfrm flipH="1">
              <a:off x="4186" y="1338"/>
              <a:ext cx="75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35" name="Line 151"/>
            <p:cNvSpPr>
              <a:spLocks noChangeAspect="1" noChangeShapeType="1"/>
            </p:cNvSpPr>
            <p:nvPr/>
          </p:nvSpPr>
          <p:spPr bwMode="auto">
            <a:xfrm flipH="1">
              <a:off x="4261" y="1323"/>
              <a:ext cx="37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36" name="Rectangle 152"/>
            <p:cNvSpPr>
              <a:spLocks noChangeAspect="1" noChangeArrowheads="1"/>
            </p:cNvSpPr>
            <p:nvPr/>
          </p:nvSpPr>
          <p:spPr bwMode="auto">
            <a:xfrm>
              <a:off x="2911" y="1570"/>
              <a:ext cx="39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5" name="Group 153"/>
            <p:cNvGrpSpPr>
              <a:grpSpLocks noChangeAspect="1"/>
            </p:cNvGrpSpPr>
            <p:nvPr/>
          </p:nvGrpSpPr>
          <p:grpSpPr bwMode="auto">
            <a:xfrm>
              <a:off x="1336" y="2822"/>
              <a:ext cx="270" cy="172"/>
              <a:chOff x="66" y="302"/>
              <a:chExt cx="36" cy="23"/>
            </a:xfrm>
          </p:grpSpPr>
          <p:sp>
            <p:nvSpPr>
              <p:cNvPr id="16538" name="Oval 154"/>
              <p:cNvSpPr>
                <a:spLocks noChangeAspect="1" noChangeArrowheads="1"/>
              </p:cNvSpPr>
              <p:nvPr/>
            </p:nvSpPr>
            <p:spPr bwMode="auto">
              <a:xfrm>
                <a:off x="66" y="306"/>
                <a:ext cx="36" cy="19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155"/>
              <p:cNvGrpSpPr>
                <a:grpSpLocks noChangeAspect="1"/>
              </p:cNvGrpSpPr>
              <p:nvPr/>
            </p:nvGrpSpPr>
            <p:grpSpPr bwMode="auto">
              <a:xfrm>
                <a:off x="67" y="302"/>
                <a:ext cx="34" cy="22"/>
                <a:chOff x="207" y="388"/>
                <a:chExt cx="34" cy="22"/>
              </a:xfrm>
            </p:grpSpPr>
            <p:sp>
              <p:nvSpPr>
                <p:cNvPr id="16540" name="Freeform 156"/>
                <p:cNvSpPr>
                  <a:spLocks noChangeAspect="1"/>
                </p:cNvSpPr>
                <p:nvPr/>
              </p:nvSpPr>
              <p:spPr bwMode="auto">
                <a:xfrm>
                  <a:off x="207" y="388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" y="22"/>
                    </a:cxn>
                    <a:cxn ang="0">
                      <a:pos x="20" y="22"/>
                    </a:cxn>
                    <a:cxn ang="0">
                      <a:pos x="24" y="20"/>
                    </a:cxn>
                    <a:cxn ang="0">
                      <a:pos x="26" y="20"/>
                    </a:cxn>
                    <a:cxn ang="0">
                      <a:pos x="29" y="19"/>
                    </a:cxn>
                    <a:cxn ang="0">
                      <a:pos x="32" y="18"/>
                    </a:cxn>
                    <a:cxn ang="0">
                      <a:pos x="33" y="16"/>
                    </a:cxn>
                    <a:cxn ang="0">
                      <a:pos x="34" y="14"/>
                    </a:cxn>
                    <a:cxn ang="0">
                      <a:pos x="34" y="12"/>
                    </a:cxn>
                    <a:cxn ang="0">
                      <a:pos x="34" y="10"/>
                    </a:cxn>
                    <a:cxn ang="0">
                      <a:pos x="33" y="8"/>
                    </a:cxn>
                    <a:cxn ang="0">
                      <a:pos x="32" y="6"/>
                    </a:cxn>
                    <a:cxn ang="0">
                      <a:pos x="29" y="4"/>
                    </a:cxn>
                    <a:cxn ang="0">
                      <a:pos x="26" y="3"/>
                    </a:cxn>
                    <a:cxn ang="0">
                      <a:pos x="24" y="2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10" y="2"/>
                    </a:cxn>
                    <a:cxn ang="0">
                      <a:pos x="6" y="3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1" y="8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1" y="16"/>
                    </a:cxn>
                    <a:cxn ang="0">
                      <a:pos x="2" y="18"/>
                    </a:cxn>
                    <a:cxn ang="0">
                      <a:pos x="4" y="19"/>
                    </a:cxn>
                    <a:cxn ang="0">
                      <a:pos x="6" y="20"/>
                    </a:cxn>
                    <a:cxn ang="0">
                      <a:pos x="10" y="20"/>
                    </a:cxn>
                    <a:cxn ang="0">
                      <a:pos x="13" y="22"/>
                    </a:cxn>
                    <a:cxn ang="0">
                      <a:pos x="17" y="22"/>
                    </a:cxn>
                  </a:cxnLst>
                  <a:rect l="0" t="0" r="r" b="b"/>
                  <a:pathLst>
                    <a:path w="34" h="22">
                      <a:moveTo>
                        <a:pt x="17" y="22"/>
                      </a:moveTo>
                      <a:lnTo>
                        <a:pt x="20" y="22"/>
                      </a:lnTo>
                      <a:lnTo>
                        <a:pt x="24" y="20"/>
                      </a:lnTo>
                      <a:lnTo>
                        <a:pt x="26" y="20"/>
                      </a:lnTo>
                      <a:lnTo>
                        <a:pt x="29" y="19"/>
                      </a:lnTo>
                      <a:lnTo>
                        <a:pt x="32" y="18"/>
                      </a:lnTo>
                      <a:lnTo>
                        <a:pt x="33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4" y="10"/>
                      </a:lnTo>
                      <a:lnTo>
                        <a:pt x="33" y="8"/>
                      </a:lnTo>
                      <a:lnTo>
                        <a:pt x="32" y="6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6" y="20"/>
                      </a:lnTo>
                      <a:lnTo>
                        <a:pt x="10" y="20"/>
                      </a:lnTo>
                      <a:lnTo>
                        <a:pt x="13" y="22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1" name="Freeform 157"/>
                <p:cNvSpPr>
                  <a:spLocks noChangeAspect="1"/>
                </p:cNvSpPr>
                <p:nvPr/>
              </p:nvSpPr>
              <p:spPr bwMode="auto">
                <a:xfrm>
                  <a:off x="208" y="388"/>
                  <a:ext cx="31" cy="19"/>
                </a:xfrm>
                <a:custGeom>
                  <a:avLst/>
                  <a:gdLst/>
                  <a:ahLst/>
                  <a:cxnLst>
                    <a:cxn ang="0">
                      <a:pos x="16" y="19"/>
                    </a:cxn>
                    <a:cxn ang="0">
                      <a:pos x="19" y="19"/>
                    </a:cxn>
                    <a:cxn ang="0">
                      <a:pos x="21" y="18"/>
                    </a:cxn>
                    <a:cxn ang="0">
                      <a:pos x="24" y="18"/>
                    </a:cxn>
                    <a:cxn ang="0">
                      <a:pos x="27" y="16"/>
                    </a:cxn>
                    <a:cxn ang="0">
                      <a:pos x="28" y="15"/>
                    </a:cxn>
                    <a:cxn ang="0">
                      <a:pos x="29" y="14"/>
                    </a:cxn>
                    <a:cxn ang="0">
                      <a:pos x="31" y="12"/>
                    </a:cxn>
                    <a:cxn ang="0">
                      <a:pos x="31" y="11"/>
                    </a:cxn>
                    <a:cxn ang="0">
                      <a:pos x="31" y="10"/>
                    </a:cxn>
                    <a:cxn ang="0">
                      <a:pos x="29" y="7"/>
                    </a:cxn>
                    <a:cxn ang="0">
                      <a:pos x="28" y="6"/>
                    </a:cxn>
                    <a:cxn ang="0">
                      <a:pos x="27" y="4"/>
                    </a:cxn>
                    <a:cxn ang="0">
                      <a:pos x="24" y="3"/>
                    </a:cxn>
                    <a:cxn ang="0">
                      <a:pos x="21" y="2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9" y="2"/>
                    </a:cxn>
                    <a:cxn ang="0">
                      <a:pos x="7" y="3"/>
                    </a:cxn>
                    <a:cxn ang="0">
                      <a:pos x="5" y="4"/>
                    </a:cxn>
                    <a:cxn ang="0">
                      <a:pos x="3" y="6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3" y="15"/>
                    </a:cxn>
                    <a:cxn ang="0">
                      <a:pos x="5" y="16"/>
                    </a:cxn>
                    <a:cxn ang="0">
                      <a:pos x="7" y="18"/>
                    </a:cxn>
                    <a:cxn ang="0">
                      <a:pos x="9" y="18"/>
                    </a:cxn>
                    <a:cxn ang="0">
                      <a:pos x="12" y="19"/>
                    </a:cxn>
                    <a:cxn ang="0">
                      <a:pos x="16" y="19"/>
                    </a:cxn>
                  </a:cxnLst>
                  <a:rect l="0" t="0" r="r" b="b"/>
                  <a:pathLst>
                    <a:path w="31" h="19">
                      <a:moveTo>
                        <a:pt x="16" y="19"/>
                      </a:moveTo>
                      <a:lnTo>
                        <a:pt x="19" y="19"/>
                      </a:lnTo>
                      <a:lnTo>
                        <a:pt x="21" y="18"/>
                      </a:lnTo>
                      <a:lnTo>
                        <a:pt x="24" y="18"/>
                      </a:lnTo>
                      <a:lnTo>
                        <a:pt x="27" y="16"/>
                      </a:lnTo>
                      <a:lnTo>
                        <a:pt x="28" y="15"/>
                      </a:lnTo>
                      <a:lnTo>
                        <a:pt x="29" y="14"/>
                      </a:lnTo>
                      <a:lnTo>
                        <a:pt x="31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29" y="7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2" y="19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2" name="Freeform 158"/>
                <p:cNvSpPr>
                  <a:spLocks noChangeAspect="1"/>
                </p:cNvSpPr>
                <p:nvPr/>
              </p:nvSpPr>
              <p:spPr bwMode="auto">
                <a:xfrm>
                  <a:off x="211" y="388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13" y="16"/>
                    </a:cxn>
                    <a:cxn ang="0">
                      <a:pos x="16" y="16"/>
                    </a:cxn>
                    <a:cxn ang="0">
                      <a:pos x="18" y="16"/>
                    </a:cxn>
                    <a:cxn ang="0">
                      <a:pos x="20" y="15"/>
                    </a:cxn>
                    <a:cxn ang="0">
                      <a:pos x="22" y="15"/>
                    </a:cxn>
                    <a:cxn ang="0">
                      <a:pos x="24" y="14"/>
                    </a:cxn>
                    <a:cxn ang="0">
                      <a:pos x="25" y="12"/>
                    </a:cxn>
                    <a:cxn ang="0">
                      <a:pos x="25" y="11"/>
                    </a:cxn>
                    <a:cxn ang="0">
                      <a:pos x="26" y="10"/>
                    </a:cxn>
                    <a:cxn ang="0">
                      <a:pos x="25" y="8"/>
                    </a:cxn>
                    <a:cxn ang="0">
                      <a:pos x="25" y="7"/>
                    </a:cxn>
                    <a:cxn ang="0">
                      <a:pos x="24" y="4"/>
                    </a:cxn>
                    <a:cxn ang="0">
                      <a:pos x="22" y="3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5" y="2"/>
                    </a:cxn>
                    <a:cxn ang="0">
                      <a:pos x="4" y="3"/>
                    </a:cxn>
                    <a:cxn ang="0">
                      <a:pos x="2" y="4"/>
                    </a:cxn>
                    <a:cxn ang="0">
                      <a:pos x="1" y="7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1" y="12"/>
                    </a:cxn>
                    <a:cxn ang="0">
                      <a:pos x="2" y="14"/>
                    </a:cxn>
                    <a:cxn ang="0">
                      <a:pos x="4" y="15"/>
                    </a:cxn>
                    <a:cxn ang="0">
                      <a:pos x="5" y="15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3" y="16"/>
                    </a:cxn>
                  </a:cxnLst>
                  <a:rect l="0" t="0" r="r" b="b"/>
                  <a:pathLst>
                    <a:path w="26" h="16">
                      <a:moveTo>
                        <a:pt x="13" y="16"/>
                      </a:move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4" y="14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4" y="4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4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3" name="Freeform 159"/>
                <p:cNvSpPr>
                  <a:spLocks noChangeAspect="1"/>
                </p:cNvSpPr>
                <p:nvPr/>
              </p:nvSpPr>
              <p:spPr bwMode="auto">
                <a:xfrm>
                  <a:off x="213" y="388"/>
                  <a:ext cx="22" cy="14"/>
                </a:xfrm>
                <a:custGeom>
                  <a:avLst/>
                  <a:gdLst/>
                  <a:ahLst/>
                  <a:cxnLst>
                    <a:cxn ang="0">
                      <a:pos x="11" y="14"/>
                    </a:cxn>
                    <a:cxn ang="0">
                      <a:pos x="12" y="14"/>
                    </a:cxn>
                    <a:cxn ang="0">
                      <a:pos x="15" y="14"/>
                    </a:cxn>
                    <a:cxn ang="0">
                      <a:pos x="16" y="12"/>
                    </a:cxn>
                    <a:cxn ang="0">
                      <a:pos x="19" y="12"/>
                    </a:cxn>
                    <a:cxn ang="0">
                      <a:pos x="20" y="11"/>
                    </a:cxn>
                    <a:cxn ang="0">
                      <a:pos x="20" y="11"/>
                    </a:cxn>
                    <a:cxn ang="0">
                      <a:pos x="22" y="10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20" y="6"/>
                    </a:cxn>
                    <a:cxn ang="0">
                      <a:pos x="20" y="4"/>
                    </a:cxn>
                    <a:cxn ang="0">
                      <a:pos x="19" y="3"/>
                    </a:cxn>
                    <a:cxn ang="0">
                      <a:pos x="16" y="2"/>
                    </a:cxn>
                    <a:cxn ang="0">
                      <a:pos x="15" y="2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7" y="2"/>
                    </a:cxn>
                    <a:cxn ang="0">
                      <a:pos x="4" y="2"/>
                    </a:cxn>
                    <a:cxn ang="0">
                      <a:pos x="3" y="3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2" y="11"/>
                    </a:cxn>
                    <a:cxn ang="0">
                      <a:pos x="3" y="12"/>
                    </a:cxn>
                    <a:cxn ang="0">
                      <a:pos x="4" y="12"/>
                    </a:cxn>
                    <a:cxn ang="0">
                      <a:pos x="7" y="14"/>
                    </a:cxn>
                    <a:cxn ang="0">
                      <a:pos x="8" y="14"/>
                    </a:cxn>
                    <a:cxn ang="0">
                      <a:pos x="11" y="14"/>
                    </a:cxn>
                  </a:cxnLst>
                  <a:rect l="0" t="0" r="r" b="b"/>
                  <a:pathLst>
                    <a:path w="22" h="14">
                      <a:moveTo>
                        <a:pt x="11" y="14"/>
                      </a:moveTo>
                      <a:lnTo>
                        <a:pt x="12" y="14"/>
                      </a:lnTo>
                      <a:lnTo>
                        <a:pt x="15" y="14"/>
                      </a:lnTo>
                      <a:lnTo>
                        <a:pt x="16" y="12"/>
                      </a:lnTo>
                      <a:lnTo>
                        <a:pt x="19" y="12"/>
                      </a:lnTo>
                      <a:lnTo>
                        <a:pt x="20" y="11"/>
                      </a:lnTo>
                      <a:lnTo>
                        <a:pt x="20" y="11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2" y="7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4" name="Freeform 160"/>
                <p:cNvSpPr>
                  <a:spLocks noChangeAspect="1"/>
                </p:cNvSpPr>
                <p:nvPr/>
              </p:nvSpPr>
              <p:spPr bwMode="auto">
                <a:xfrm>
                  <a:off x="215" y="388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9" y="11"/>
                    </a:cxn>
                    <a:cxn ang="0">
                      <a:pos x="12" y="11"/>
                    </a:cxn>
                    <a:cxn ang="0">
                      <a:pos x="16" y="10"/>
                    </a:cxn>
                    <a:cxn ang="0">
                      <a:pos x="16" y="10"/>
                    </a:cxn>
                    <a:cxn ang="0">
                      <a:pos x="17" y="8"/>
                    </a:cxn>
                    <a:cxn ang="0">
                      <a:pos x="17" y="8"/>
                    </a:cxn>
                    <a:cxn ang="0">
                      <a:pos x="17" y="7"/>
                    </a:cxn>
                    <a:cxn ang="0">
                      <a:pos x="17" y="6"/>
                    </a:cxn>
                    <a:cxn ang="0">
                      <a:pos x="17" y="4"/>
                    </a:cxn>
                    <a:cxn ang="0">
                      <a:pos x="16" y="4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9" y="0"/>
                    </a:cxn>
                    <a:cxn ang="0">
                      <a:pos x="8" y="2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1" y="10"/>
                    </a:cxn>
                    <a:cxn ang="0">
                      <a:pos x="2" y="10"/>
                    </a:cxn>
                    <a:cxn ang="0">
                      <a:pos x="5" y="11"/>
                    </a:cxn>
                    <a:cxn ang="0">
                      <a:pos x="9" y="11"/>
                    </a:cxn>
                  </a:cxnLst>
                  <a:rect l="0" t="0" r="r" b="b"/>
                  <a:pathLst>
                    <a:path w="17" h="11">
                      <a:moveTo>
                        <a:pt x="9" y="11"/>
                      </a:moveTo>
                      <a:lnTo>
                        <a:pt x="12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5" y="11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5" name="Freeform 161"/>
                <p:cNvSpPr>
                  <a:spLocks noChangeAspect="1"/>
                </p:cNvSpPr>
                <p:nvPr/>
              </p:nvSpPr>
              <p:spPr bwMode="auto">
                <a:xfrm>
                  <a:off x="217" y="390"/>
                  <a:ext cx="14" cy="8"/>
                </a:xfrm>
                <a:custGeom>
                  <a:avLst/>
                  <a:gdLst/>
                  <a:ahLst/>
                  <a:cxnLst>
                    <a:cxn ang="0">
                      <a:pos x="7" y="8"/>
                    </a:cxn>
                    <a:cxn ang="0">
                      <a:pos x="10" y="6"/>
                    </a:cxn>
                    <a:cxn ang="0">
                      <a:pos x="11" y="6"/>
                    </a:cxn>
                    <a:cxn ang="0">
                      <a:pos x="12" y="5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4" y="2"/>
                    </a:cxn>
                    <a:cxn ang="0">
                      <a:pos x="12" y="2"/>
                    </a:cxn>
                    <a:cxn ang="0">
                      <a:pos x="11" y="1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7" y="8"/>
                    </a:cxn>
                  </a:cxnLst>
                  <a:rect l="0" t="0" r="r" b="b"/>
                  <a:pathLst>
                    <a:path w="14" h="8">
                      <a:moveTo>
                        <a:pt x="7" y="8"/>
                      </a:move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6" name="Freeform 162"/>
                <p:cNvSpPr>
                  <a:spLocks noChangeAspect="1"/>
                </p:cNvSpPr>
                <p:nvPr/>
              </p:nvSpPr>
              <p:spPr bwMode="auto">
                <a:xfrm>
                  <a:off x="221" y="391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8" y="4"/>
                    </a:cxn>
                    <a:cxn ang="0">
                      <a:pos x="8" y="3"/>
                    </a:cxn>
                    <a:cxn ang="0">
                      <a:pos x="8" y="1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3" y="5"/>
                    </a:cxn>
                    <a:cxn ang="0">
                      <a:pos x="4" y="5"/>
                    </a:cxn>
                  </a:cxnLst>
                  <a:rect l="0" t="0" r="r" b="b"/>
                  <a:pathLst>
                    <a:path w="8" h="5">
                      <a:moveTo>
                        <a:pt x="4" y="5"/>
                      </a:move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7" name="Group 163"/>
            <p:cNvGrpSpPr>
              <a:grpSpLocks noChangeAspect="1"/>
            </p:cNvGrpSpPr>
            <p:nvPr/>
          </p:nvGrpSpPr>
          <p:grpSpPr bwMode="auto">
            <a:xfrm>
              <a:off x="1554" y="3069"/>
              <a:ext cx="375" cy="233"/>
              <a:chOff x="60" y="308"/>
              <a:chExt cx="50" cy="31"/>
            </a:xfrm>
          </p:grpSpPr>
          <p:sp>
            <p:nvSpPr>
              <p:cNvPr id="16548" name="Oval 164"/>
              <p:cNvSpPr>
                <a:spLocks noChangeAspect="1" noChangeArrowheads="1"/>
              </p:cNvSpPr>
              <p:nvPr/>
            </p:nvSpPr>
            <p:spPr bwMode="auto">
              <a:xfrm>
                <a:off x="60" y="313"/>
                <a:ext cx="50" cy="26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" name="Group 165"/>
              <p:cNvGrpSpPr>
                <a:grpSpLocks noChangeAspect="1"/>
              </p:cNvGrpSpPr>
              <p:nvPr/>
            </p:nvGrpSpPr>
            <p:grpSpPr bwMode="auto">
              <a:xfrm>
                <a:off x="61" y="308"/>
                <a:ext cx="48" cy="30"/>
                <a:chOff x="237" y="424"/>
                <a:chExt cx="48" cy="30"/>
              </a:xfrm>
            </p:grpSpPr>
            <p:sp>
              <p:nvSpPr>
                <p:cNvPr id="16550" name="Freeform 166"/>
                <p:cNvSpPr>
                  <a:spLocks noChangeAspect="1"/>
                </p:cNvSpPr>
                <p:nvPr/>
              </p:nvSpPr>
              <p:spPr bwMode="auto">
                <a:xfrm>
                  <a:off x="237" y="424"/>
                  <a:ext cx="48" cy="30"/>
                </a:xfrm>
                <a:custGeom>
                  <a:avLst/>
                  <a:gdLst/>
                  <a:ahLst/>
                  <a:cxnLst>
                    <a:cxn ang="0">
                      <a:pos x="24" y="30"/>
                    </a:cxn>
                    <a:cxn ang="0">
                      <a:pos x="30" y="30"/>
                    </a:cxn>
                    <a:cxn ang="0">
                      <a:pos x="34" y="28"/>
                    </a:cxn>
                    <a:cxn ang="0">
                      <a:pos x="38" y="27"/>
                    </a:cxn>
                    <a:cxn ang="0">
                      <a:pos x="42" y="26"/>
                    </a:cxn>
                    <a:cxn ang="0">
                      <a:pos x="44" y="23"/>
                    </a:cxn>
                    <a:cxn ang="0">
                      <a:pos x="47" y="22"/>
                    </a:cxn>
                    <a:cxn ang="0">
                      <a:pos x="48" y="20"/>
                    </a:cxn>
                    <a:cxn ang="0">
                      <a:pos x="48" y="19"/>
                    </a:cxn>
                    <a:cxn ang="0">
                      <a:pos x="48" y="18"/>
                    </a:cxn>
                    <a:cxn ang="0">
                      <a:pos x="48" y="16"/>
                    </a:cxn>
                    <a:cxn ang="0">
                      <a:pos x="48" y="15"/>
                    </a:cxn>
                    <a:cxn ang="0">
                      <a:pos x="48" y="14"/>
                    </a:cxn>
                    <a:cxn ang="0">
                      <a:pos x="47" y="11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3"/>
                    </a:cxn>
                    <a:cxn ang="0">
                      <a:pos x="34" y="2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2" y="0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1" y="3"/>
                    </a:cxn>
                    <a:cxn ang="0">
                      <a:pos x="7" y="6"/>
                    </a:cxn>
                    <a:cxn ang="0">
                      <a:pos x="4" y="8"/>
                    </a:cxn>
                    <a:cxn ang="0">
                      <a:pos x="2" y="11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19"/>
                    </a:cxn>
                    <a:cxn ang="0">
                      <a:pos x="2" y="20"/>
                    </a:cxn>
                    <a:cxn ang="0">
                      <a:pos x="2" y="22"/>
                    </a:cxn>
                    <a:cxn ang="0">
                      <a:pos x="4" y="23"/>
                    </a:cxn>
                    <a:cxn ang="0">
                      <a:pos x="7" y="26"/>
                    </a:cxn>
                    <a:cxn ang="0">
                      <a:pos x="11" y="27"/>
                    </a:cxn>
                    <a:cxn ang="0">
                      <a:pos x="15" y="28"/>
                    </a:cxn>
                    <a:cxn ang="0">
                      <a:pos x="20" y="30"/>
                    </a:cxn>
                    <a:cxn ang="0">
                      <a:pos x="24" y="30"/>
                    </a:cxn>
                  </a:cxnLst>
                  <a:rect l="0" t="0" r="r" b="b"/>
                  <a:pathLst>
                    <a:path w="48" h="30">
                      <a:moveTo>
                        <a:pt x="24" y="30"/>
                      </a:moveTo>
                      <a:lnTo>
                        <a:pt x="30" y="30"/>
                      </a:lnTo>
                      <a:lnTo>
                        <a:pt x="34" y="28"/>
                      </a:lnTo>
                      <a:lnTo>
                        <a:pt x="38" y="27"/>
                      </a:lnTo>
                      <a:lnTo>
                        <a:pt x="42" y="26"/>
                      </a:lnTo>
                      <a:lnTo>
                        <a:pt x="44" y="23"/>
                      </a:lnTo>
                      <a:lnTo>
                        <a:pt x="47" y="22"/>
                      </a:lnTo>
                      <a:lnTo>
                        <a:pt x="48" y="20"/>
                      </a:lnTo>
                      <a:lnTo>
                        <a:pt x="48" y="19"/>
                      </a:lnTo>
                      <a:lnTo>
                        <a:pt x="48" y="18"/>
                      </a:lnTo>
                      <a:lnTo>
                        <a:pt x="48" y="16"/>
                      </a:lnTo>
                      <a:lnTo>
                        <a:pt x="48" y="15"/>
                      </a:lnTo>
                      <a:lnTo>
                        <a:pt x="48" y="14"/>
                      </a:lnTo>
                      <a:lnTo>
                        <a:pt x="47" y="11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3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7" y="26"/>
                      </a:lnTo>
                      <a:lnTo>
                        <a:pt x="11" y="27"/>
                      </a:lnTo>
                      <a:lnTo>
                        <a:pt x="15" y="28"/>
                      </a:lnTo>
                      <a:lnTo>
                        <a:pt x="20" y="30"/>
                      </a:lnTo>
                      <a:lnTo>
                        <a:pt x="24" y="3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1" name="Freeform 167"/>
                <p:cNvSpPr>
                  <a:spLocks noChangeAspect="1"/>
                </p:cNvSpPr>
                <p:nvPr/>
              </p:nvSpPr>
              <p:spPr bwMode="auto">
                <a:xfrm>
                  <a:off x="240" y="424"/>
                  <a:ext cx="44" cy="27"/>
                </a:xfrm>
                <a:custGeom>
                  <a:avLst/>
                  <a:gdLst/>
                  <a:ahLst/>
                  <a:cxnLst>
                    <a:cxn ang="0">
                      <a:pos x="21" y="27"/>
                    </a:cxn>
                    <a:cxn ang="0">
                      <a:pos x="27" y="27"/>
                    </a:cxn>
                    <a:cxn ang="0">
                      <a:pos x="31" y="26"/>
                    </a:cxn>
                    <a:cxn ang="0">
                      <a:pos x="33" y="24"/>
                    </a:cxn>
                    <a:cxn ang="0">
                      <a:pos x="37" y="23"/>
                    </a:cxn>
                    <a:cxn ang="0">
                      <a:pos x="40" y="22"/>
                    </a:cxn>
                    <a:cxn ang="0">
                      <a:pos x="41" y="19"/>
                    </a:cxn>
                    <a:cxn ang="0">
                      <a:pos x="43" y="18"/>
                    </a:cxn>
                    <a:cxn ang="0">
                      <a:pos x="44" y="16"/>
                    </a:cxn>
                    <a:cxn ang="0">
                      <a:pos x="44" y="15"/>
                    </a:cxn>
                    <a:cxn ang="0">
                      <a:pos x="44" y="14"/>
                    </a:cxn>
                    <a:cxn ang="0">
                      <a:pos x="43" y="12"/>
                    </a:cxn>
                    <a:cxn ang="0">
                      <a:pos x="41" y="10"/>
                    </a:cxn>
                    <a:cxn ang="0">
                      <a:pos x="40" y="7"/>
                    </a:cxn>
                    <a:cxn ang="0">
                      <a:pos x="37" y="6"/>
                    </a:cxn>
                    <a:cxn ang="0">
                      <a:pos x="33" y="3"/>
                    </a:cxn>
                    <a:cxn ang="0">
                      <a:pos x="31" y="2"/>
                    </a:cxn>
                    <a:cxn ang="0">
                      <a:pos x="27" y="0"/>
                    </a:cxn>
                    <a:cxn ang="0">
                      <a:pos x="21" y="0"/>
                    </a:cxn>
                    <a:cxn ang="0">
                      <a:pos x="17" y="0"/>
                    </a:cxn>
                    <a:cxn ang="0">
                      <a:pos x="13" y="2"/>
                    </a:cxn>
                    <a:cxn ang="0">
                      <a:pos x="9" y="3"/>
                    </a:cxn>
                    <a:cxn ang="0">
                      <a:pos x="7" y="6"/>
                    </a:cxn>
                    <a:cxn ang="0">
                      <a:pos x="4" y="7"/>
                    </a:cxn>
                    <a:cxn ang="0">
                      <a:pos x="1" y="10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4" y="22"/>
                    </a:cxn>
                    <a:cxn ang="0">
                      <a:pos x="7" y="23"/>
                    </a:cxn>
                    <a:cxn ang="0">
                      <a:pos x="9" y="24"/>
                    </a:cxn>
                    <a:cxn ang="0">
                      <a:pos x="13" y="26"/>
                    </a:cxn>
                    <a:cxn ang="0">
                      <a:pos x="17" y="27"/>
                    </a:cxn>
                    <a:cxn ang="0">
                      <a:pos x="21" y="27"/>
                    </a:cxn>
                  </a:cxnLst>
                  <a:rect l="0" t="0" r="r" b="b"/>
                  <a:pathLst>
                    <a:path w="44" h="27">
                      <a:moveTo>
                        <a:pt x="21" y="27"/>
                      </a:moveTo>
                      <a:lnTo>
                        <a:pt x="27" y="27"/>
                      </a:lnTo>
                      <a:lnTo>
                        <a:pt x="31" y="26"/>
                      </a:lnTo>
                      <a:lnTo>
                        <a:pt x="33" y="24"/>
                      </a:lnTo>
                      <a:lnTo>
                        <a:pt x="37" y="23"/>
                      </a:lnTo>
                      <a:lnTo>
                        <a:pt x="40" y="22"/>
                      </a:lnTo>
                      <a:lnTo>
                        <a:pt x="41" y="19"/>
                      </a:lnTo>
                      <a:lnTo>
                        <a:pt x="43" y="18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3" y="12"/>
                      </a:lnTo>
                      <a:lnTo>
                        <a:pt x="41" y="10"/>
                      </a:lnTo>
                      <a:lnTo>
                        <a:pt x="40" y="7"/>
                      </a:lnTo>
                      <a:lnTo>
                        <a:pt x="37" y="6"/>
                      </a:lnTo>
                      <a:lnTo>
                        <a:pt x="33" y="3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9" y="3"/>
                      </a:lnTo>
                      <a:lnTo>
                        <a:pt x="7" y="6"/>
                      </a:lnTo>
                      <a:lnTo>
                        <a:pt x="4" y="7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4" y="22"/>
                      </a:lnTo>
                      <a:lnTo>
                        <a:pt x="7" y="23"/>
                      </a:lnTo>
                      <a:lnTo>
                        <a:pt x="9" y="24"/>
                      </a:lnTo>
                      <a:lnTo>
                        <a:pt x="13" y="26"/>
                      </a:lnTo>
                      <a:lnTo>
                        <a:pt x="17" y="27"/>
                      </a:lnTo>
                      <a:lnTo>
                        <a:pt x="21" y="27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2" name="Freeform 168"/>
                <p:cNvSpPr>
                  <a:spLocks noChangeAspect="1"/>
                </p:cNvSpPr>
                <p:nvPr/>
              </p:nvSpPr>
              <p:spPr bwMode="auto">
                <a:xfrm>
                  <a:off x="243" y="424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22" y="24"/>
                    </a:cxn>
                    <a:cxn ang="0">
                      <a:pos x="26" y="23"/>
                    </a:cxn>
                    <a:cxn ang="0">
                      <a:pos x="29" y="22"/>
                    </a:cxn>
                    <a:cxn ang="0">
                      <a:pos x="33" y="20"/>
                    </a:cxn>
                    <a:cxn ang="0">
                      <a:pos x="34" y="19"/>
                    </a:cxn>
                    <a:cxn ang="0">
                      <a:pos x="37" y="18"/>
                    </a:cxn>
                    <a:cxn ang="0">
                      <a:pos x="38" y="16"/>
                    </a:cxn>
                    <a:cxn ang="0">
                      <a:pos x="38" y="15"/>
                    </a:cxn>
                    <a:cxn ang="0">
                      <a:pos x="38" y="14"/>
                    </a:cxn>
                    <a:cxn ang="0">
                      <a:pos x="38" y="11"/>
                    </a:cxn>
                    <a:cxn ang="0">
                      <a:pos x="37" y="10"/>
                    </a:cxn>
                    <a:cxn ang="0">
                      <a:pos x="34" y="7"/>
                    </a:cxn>
                    <a:cxn ang="0">
                      <a:pos x="33" y="4"/>
                    </a:cxn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2" y="2"/>
                    </a:cxn>
                    <a:cxn ang="0">
                      <a:pos x="8" y="3"/>
                    </a:cxn>
                    <a:cxn ang="0">
                      <a:pos x="5" y="4"/>
                    </a:cxn>
                    <a:cxn ang="0">
                      <a:pos x="2" y="7"/>
                    </a:cxn>
                    <a:cxn ang="0">
                      <a:pos x="1" y="10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2" y="19"/>
                    </a:cxn>
                    <a:cxn ang="0">
                      <a:pos x="5" y="20"/>
                    </a:cxn>
                    <a:cxn ang="0">
                      <a:pos x="8" y="22"/>
                    </a:cxn>
                    <a:cxn ang="0">
                      <a:pos x="12" y="23"/>
                    </a:cxn>
                    <a:cxn ang="0">
                      <a:pos x="14" y="24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8" h="24">
                      <a:moveTo>
                        <a:pt x="18" y="24"/>
                      </a:moveTo>
                      <a:lnTo>
                        <a:pt x="22" y="24"/>
                      </a:lnTo>
                      <a:lnTo>
                        <a:pt x="26" y="23"/>
                      </a:lnTo>
                      <a:lnTo>
                        <a:pt x="29" y="22"/>
                      </a:lnTo>
                      <a:lnTo>
                        <a:pt x="33" y="20"/>
                      </a:lnTo>
                      <a:lnTo>
                        <a:pt x="34" y="19"/>
                      </a:lnTo>
                      <a:lnTo>
                        <a:pt x="37" y="18"/>
                      </a:lnTo>
                      <a:lnTo>
                        <a:pt x="38" y="16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1"/>
                      </a:lnTo>
                      <a:lnTo>
                        <a:pt x="37" y="10"/>
                      </a:lnTo>
                      <a:lnTo>
                        <a:pt x="34" y="7"/>
                      </a:lnTo>
                      <a:lnTo>
                        <a:pt x="33" y="4"/>
                      </a:lnTo>
                      <a:lnTo>
                        <a:pt x="29" y="3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2" y="19"/>
                      </a:lnTo>
                      <a:lnTo>
                        <a:pt x="5" y="20"/>
                      </a:lnTo>
                      <a:lnTo>
                        <a:pt x="8" y="22"/>
                      </a:lnTo>
                      <a:lnTo>
                        <a:pt x="12" y="23"/>
                      </a:lnTo>
                      <a:lnTo>
                        <a:pt x="14" y="24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3" name="Freeform 169"/>
                <p:cNvSpPr>
                  <a:spLocks noChangeAspect="1"/>
                </p:cNvSpPr>
                <p:nvPr/>
              </p:nvSpPr>
              <p:spPr bwMode="auto">
                <a:xfrm>
                  <a:off x="244" y="424"/>
                  <a:ext cx="35" cy="22"/>
                </a:xfrm>
                <a:custGeom>
                  <a:avLst/>
                  <a:gdLst/>
                  <a:ahLst/>
                  <a:cxnLst>
                    <a:cxn ang="0">
                      <a:pos x="17" y="22"/>
                    </a:cxn>
                    <a:cxn ang="0">
                      <a:pos x="21" y="22"/>
                    </a:cxn>
                    <a:cxn ang="0">
                      <a:pos x="24" y="20"/>
                    </a:cxn>
                    <a:cxn ang="0">
                      <a:pos x="28" y="20"/>
                    </a:cxn>
                    <a:cxn ang="0">
                      <a:pos x="29" y="19"/>
                    </a:cxn>
                    <a:cxn ang="0">
                      <a:pos x="32" y="18"/>
                    </a:cxn>
                    <a:cxn ang="0">
                      <a:pos x="33" y="16"/>
                    </a:cxn>
                    <a:cxn ang="0">
                      <a:pos x="35" y="14"/>
                    </a:cxn>
                    <a:cxn ang="0">
                      <a:pos x="35" y="12"/>
                    </a:cxn>
                    <a:cxn ang="0">
                      <a:pos x="35" y="11"/>
                    </a:cxn>
                    <a:cxn ang="0">
                      <a:pos x="33" y="8"/>
                    </a:cxn>
                    <a:cxn ang="0">
                      <a:pos x="32" y="7"/>
                    </a:cxn>
                    <a:cxn ang="0">
                      <a:pos x="29" y="4"/>
                    </a:cxn>
                    <a:cxn ang="0">
                      <a:pos x="28" y="3"/>
                    </a:cxn>
                    <a:cxn ang="0">
                      <a:pos x="24" y="2"/>
                    </a:cxn>
                    <a:cxn ang="0">
                      <a:pos x="21" y="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1" y="2"/>
                    </a:cxn>
                    <a:cxn ang="0">
                      <a:pos x="8" y="3"/>
                    </a:cxn>
                    <a:cxn ang="0">
                      <a:pos x="5" y="4"/>
                    </a:cxn>
                    <a:cxn ang="0">
                      <a:pos x="4" y="7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1" y="16"/>
                    </a:cxn>
                    <a:cxn ang="0">
                      <a:pos x="4" y="18"/>
                    </a:cxn>
                    <a:cxn ang="0">
                      <a:pos x="5" y="19"/>
                    </a:cxn>
                    <a:cxn ang="0">
                      <a:pos x="8" y="20"/>
                    </a:cxn>
                    <a:cxn ang="0">
                      <a:pos x="11" y="20"/>
                    </a:cxn>
                    <a:cxn ang="0">
                      <a:pos x="15" y="22"/>
                    </a:cxn>
                    <a:cxn ang="0">
                      <a:pos x="17" y="22"/>
                    </a:cxn>
                  </a:cxnLst>
                  <a:rect l="0" t="0" r="r" b="b"/>
                  <a:pathLst>
                    <a:path w="35" h="22">
                      <a:moveTo>
                        <a:pt x="17" y="22"/>
                      </a:moveTo>
                      <a:lnTo>
                        <a:pt x="21" y="22"/>
                      </a:lnTo>
                      <a:lnTo>
                        <a:pt x="24" y="20"/>
                      </a:lnTo>
                      <a:lnTo>
                        <a:pt x="28" y="20"/>
                      </a:lnTo>
                      <a:lnTo>
                        <a:pt x="29" y="19"/>
                      </a:lnTo>
                      <a:lnTo>
                        <a:pt x="32" y="18"/>
                      </a:lnTo>
                      <a:lnTo>
                        <a:pt x="33" y="16"/>
                      </a:lnTo>
                      <a:lnTo>
                        <a:pt x="35" y="14"/>
                      </a:lnTo>
                      <a:lnTo>
                        <a:pt x="35" y="12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2" y="7"/>
                      </a:lnTo>
                      <a:lnTo>
                        <a:pt x="29" y="4"/>
                      </a:lnTo>
                      <a:lnTo>
                        <a:pt x="28" y="3"/>
                      </a:lnTo>
                      <a:lnTo>
                        <a:pt x="24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4"/>
                      </a:lnTo>
                      <a:lnTo>
                        <a:pt x="4" y="7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4" name="Freeform 170"/>
                <p:cNvSpPr>
                  <a:spLocks noChangeAspect="1"/>
                </p:cNvSpPr>
                <p:nvPr/>
              </p:nvSpPr>
              <p:spPr bwMode="auto">
                <a:xfrm>
                  <a:off x="247" y="424"/>
                  <a:ext cx="29" cy="19"/>
                </a:xfrm>
                <a:custGeom>
                  <a:avLst/>
                  <a:gdLst/>
                  <a:ahLst/>
                  <a:cxnLst>
                    <a:cxn ang="0">
                      <a:pos x="14" y="19"/>
                    </a:cxn>
                    <a:cxn ang="0">
                      <a:pos x="18" y="19"/>
                    </a:cxn>
                    <a:cxn ang="0">
                      <a:pos x="21" y="18"/>
                    </a:cxn>
                    <a:cxn ang="0">
                      <a:pos x="24" y="18"/>
                    </a:cxn>
                    <a:cxn ang="0">
                      <a:pos x="25" y="16"/>
                    </a:cxn>
                    <a:cxn ang="0">
                      <a:pos x="28" y="15"/>
                    </a:cxn>
                    <a:cxn ang="0">
                      <a:pos x="29" y="14"/>
                    </a:cxn>
                    <a:cxn ang="0">
                      <a:pos x="29" y="12"/>
                    </a:cxn>
                    <a:cxn ang="0">
                      <a:pos x="29" y="11"/>
                    </a:cxn>
                    <a:cxn ang="0">
                      <a:pos x="29" y="10"/>
                    </a:cxn>
                    <a:cxn ang="0">
                      <a:pos x="29" y="7"/>
                    </a:cxn>
                    <a:cxn ang="0">
                      <a:pos x="28" y="6"/>
                    </a:cxn>
                    <a:cxn ang="0">
                      <a:pos x="25" y="4"/>
                    </a:cxn>
                    <a:cxn ang="0">
                      <a:pos x="24" y="3"/>
                    </a:cxn>
                    <a:cxn ang="0">
                      <a:pos x="21" y="2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9" y="2"/>
                    </a:cxn>
                    <a:cxn ang="0">
                      <a:pos x="6" y="3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2" y="15"/>
                    </a:cxn>
                    <a:cxn ang="0">
                      <a:pos x="4" y="16"/>
                    </a:cxn>
                    <a:cxn ang="0">
                      <a:pos x="6" y="18"/>
                    </a:cxn>
                    <a:cxn ang="0">
                      <a:pos x="9" y="18"/>
                    </a:cxn>
                    <a:cxn ang="0">
                      <a:pos x="12" y="19"/>
                    </a:cxn>
                    <a:cxn ang="0">
                      <a:pos x="14" y="19"/>
                    </a:cxn>
                  </a:cxnLst>
                  <a:rect l="0" t="0" r="r" b="b"/>
                  <a:pathLst>
                    <a:path w="29" h="19">
                      <a:moveTo>
                        <a:pt x="14" y="19"/>
                      </a:move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4" y="18"/>
                      </a:lnTo>
                      <a:lnTo>
                        <a:pt x="25" y="16"/>
                      </a:lnTo>
                      <a:lnTo>
                        <a:pt x="28" y="15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11"/>
                      </a:lnTo>
                      <a:lnTo>
                        <a:pt x="29" y="10"/>
                      </a:lnTo>
                      <a:lnTo>
                        <a:pt x="29" y="7"/>
                      </a:lnTo>
                      <a:lnTo>
                        <a:pt x="28" y="6"/>
                      </a:lnTo>
                      <a:lnTo>
                        <a:pt x="25" y="4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9" y="18"/>
                      </a:lnTo>
                      <a:lnTo>
                        <a:pt x="12" y="19"/>
                      </a:lnTo>
                      <a:lnTo>
                        <a:pt x="14" y="19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5" name="Freeform 171"/>
                <p:cNvSpPr>
                  <a:spLocks noChangeAspect="1"/>
                </p:cNvSpPr>
                <p:nvPr/>
              </p:nvSpPr>
              <p:spPr bwMode="auto">
                <a:xfrm>
                  <a:off x="249" y="424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12" y="16"/>
                    </a:cxn>
                    <a:cxn ang="0">
                      <a:pos x="15" y="16"/>
                    </a:cxn>
                    <a:cxn ang="0">
                      <a:pos x="18" y="15"/>
                    </a:cxn>
                    <a:cxn ang="0">
                      <a:pos x="20" y="15"/>
                    </a:cxn>
                    <a:cxn ang="0">
                      <a:pos x="22" y="14"/>
                    </a:cxn>
                    <a:cxn ang="0">
                      <a:pos x="23" y="14"/>
                    </a:cxn>
                    <a:cxn ang="0">
                      <a:pos x="24" y="12"/>
                    </a:cxn>
                    <a:cxn ang="0">
                      <a:pos x="26" y="11"/>
                    </a:cxn>
                    <a:cxn ang="0">
                      <a:pos x="26" y="10"/>
                    </a:cxn>
                    <a:cxn ang="0">
                      <a:pos x="26" y="8"/>
                    </a:cxn>
                    <a:cxn ang="0">
                      <a:pos x="24" y="7"/>
                    </a:cxn>
                    <a:cxn ang="0">
                      <a:pos x="23" y="6"/>
                    </a:cxn>
                    <a:cxn ang="0">
                      <a:pos x="22" y="4"/>
                    </a:cxn>
                    <a:cxn ang="0">
                      <a:pos x="20" y="3"/>
                    </a:cxn>
                    <a:cxn ang="0">
                      <a:pos x="18" y="2"/>
                    </a:cxn>
                    <a:cxn ang="0">
                      <a:pos x="15" y="2"/>
                    </a:cxn>
                    <a:cxn ang="0">
                      <a:pos x="12" y="0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4" y="4"/>
                    </a:cxn>
                    <a:cxn ang="0">
                      <a:pos x="3" y="6"/>
                    </a:cxn>
                    <a:cxn ang="0">
                      <a:pos x="2" y="7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2" y="12"/>
                    </a:cxn>
                    <a:cxn ang="0">
                      <a:pos x="3" y="14"/>
                    </a:cxn>
                    <a:cxn ang="0">
                      <a:pos x="4" y="14"/>
                    </a:cxn>
                    <a:cxn ang="0">
                      <a:pos x="6" y="15"/>
                    </a:cxn>
                    <a:cxn ang="0">
                      <a:pos x="8" y="15"/>
                    </a:cxn>
                    <a:cxn ang="0">
                      <a:pos x="10" y="16"/>
                    </a:cxn>
                    <a:cxn ang="0">
                      <a:pos x="12" y="16"/>
                    </a:cxn>
                  </a:cxnLst>
                  <a:rect l="0" t="0" r="r" b="b"/>
                  <a:pathLst>
                    <a:path w="26" h="16">
                      <a:moveTo>
                        <a:pt x="12" y="16"/>
                      </a:moveTo>
                      <a:lnTo>
                        <a:pt x="15" y="16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4" y="12"/>
                      </a:lnTo>
                      <a:lnTo>
                        <a:pt x="26" y="11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3" y="6"/>
                      </a:lnTo>
                      <a:lnTo>
                        <a:pt x="22" y="4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6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6" name="Freeform 172"/>
                <p:cNvSpPr>
                  <a:spLocks noChangeAspect="1"/>
                </p:cNvSpPr>
                <p:nvPr/>
              </p:nvSpPr>
              <p:spPr bwMode="auto">
                <a:xfrm>
                  <a:off x="252" y="426"/>
                  <a:ext cx="20" cy="12"/>
                </a:xfrm>
                <a:custGeom>
                  <a:avLst/>
                  <a:gdLst/>
                  <a:ahLst/>
                  <a:cxnLst>
                    <a:cxn ang="0">
                      <a:pos x="9" y="12"/>
                    </a:cxn>
                    <a:cxn ang="0">
                      <a:pos x="12" y="12"/>
                    </a:cxn>
                    <a:cxn ang="0">
                      <a:pos x="13" y="10"/>
                    </a:cxn>
                    <a:cxn ang="0">
                      <a:pos x="16" y="10"/>
                    </a:cxn>
                    <a:cxn ang="0">
                      <a:pos x="17" y="10"/>
                    </a:cxn>
                    <a:cxn ang="0">
                      <a:pos x="19" y="9"/>
                    </a:cxn>
                    <a:cxn ang="0">
                      <a:pos x="19" y="8"/>
                    </a:cxn>
                    <a:cxn ang="0">
                      <a:pos x="20" y="8"/>
                    </a:cxn>
                    <a:cxn ang="0">
                      <a:pos x="20" y="6"/>
                    </a:cxn>
                    <a:cxn ang="0">
                      <a:pos x="20" y="5"/>
                    </a:cxn>
                    <a:cxn ang="0">
                      <a:pos x="19" y="4"/>
                    </a:cxn>
                    <a:cxn ang="0">
                      <a:pos x="19" y="2"/>
                    </a:cxn>
                    <a:cxn ang="0">
                      <a:pos x="17" y="1"/>
                    </a:cxn>
                    <a:cxn ang="0">
                      <a:pos x="16" y="1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5" y="10"/>
                    </a:cxn>
                    <a:cxn ang="0">
                      <a:pos x="8" y="12"/>
                    </a:cxn>
                    <a:cxn ang="0">
                      <a:pos x="9" y="12"/>
                    </a:cxn>
                  </a:cxnLst>
                  <a:rect l="0" t="0" r="r" b="b"/>
                  <a:pathLst>
                    <a:path w="20" h="12">
                      <a:moveTo>
                        <a:pt x="9" y="12"/>
                      </a:moveTo>
                      <a:lnTo>
                        <a:pt x="12" y="12"/>
                      </a:lnTo>
                      <a:lnTo>
                        <a:pt x="13" y="10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19" y="9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8" y="12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7" name="Freeform 173"/>
                <p:cNvSpPr>
                  <a:spLocks noChangeAspect="1"/>
                </p:cNvSpPr>
                <p:nvPr/>
              </p:nvSpPr>
              <p:spPr bwMode="auto">
                <a:xfrm>
                  <a:off x="255" y="426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10" y="9"/>
                    </a:cxn>
                    <a:cxn ang="0">
                      <a:pos x="12" y="8"/>
                    </a:cxn>
                    <a:cxn ang="0">
                      <a:pos x="13" y="6"/>
                    </a:cxn>
                    <a:cxn ang="0">
                      <a:pos x="14" y="6"/>
                    </a:cxn>
                    <a:cxn ang="0">
                      <a:pos x="14" y="5"/>
                    </a:cxn>
                    <a:cxn ang="0">
                      <a:pos x="14" y="5"/>
                    </a:cxn>
                    <a:cxn ang="0">
                      <a:pos x="14" y="4"/>
                    </a:cxn>
                    <a:cxn ang="0">
                      <a:pos x="14" y="2"/>
                    </a:cxn>
                    <a:cxn ang="0">
                      <a:pos x="13" y="2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4" y="9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14" h="9">
                      <a:moveTo>
                        <a:pt x="6" y="9"/>
                      </a:moveTo>
                      <a:lnTo>
                        <a:pt x="10" y="9"/>
                      </a:lnTo>
                      <a:lnTo>
                        <a:pt x="12" y="8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8" name="Freeform 174"/>
                <p:cNvSpPr>
                  <a:spLocks noChangeAspect="1"/>
                </p:cNvSpPr>
                <p:nvPr/>
              </p:nvSpPr>
              <p:spPr bwMode="auto">
                <a:xfrm>
                  <a:off x="256" y="426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8" y="6"/>
                    </a:cxn>
                    <a:cxn ang="0">
                      <a:pos x="9" y="5"/>
                    </a:cxn>
                    <a:cxn ang="0">
                      <a:pos x="11" y="4"/>
                    </a:cxn>
                    <a:cxn ang="0">
                      <a:pos x="11" y="4"/>
                    </a:cxn>
                    <a:cxn ang="0">
                      <a:pos x="11" y="4"/>
                    </a:cxn>
                    <a:cxn ang="0">
                      <a:pos x="11" y="2"/>
                    </a:cxn>
                    <a:cxn ang="0">
                      <a:pos x="9" y="1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4" y="6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11" h="6">
                      <a:moveTo>
                        <a:pt x="5" y="6"/>
                      </a:move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559" name="Freeform 175"/>
            <p:cNvSpPr>
              <a:spLocks noChangeAspect="1"/>
            </p:cNvSpPr>
            <p:nvPr/>
          </p:nvSpPr>
          <p:spPr bwMode="auto">
            <a:xfrm>
              <a:off x="2558" y="2372"/>
              <a:ext cx="60" cy="8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60" name="Freeform 176"/>
            <p:cNvSpPr>
              <a:spLocks noChangeAspect="1"/>
            </p:cNvSpPr>
            <p:nvPr/>
          </p:nvSpPr>
          <p:spPr bwMode="auto">
            <a:xfrm>
              <a:off x="2558" y="2290"/>
              <a:ext cx="60" cy="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61" name="Line 177"/>
            <p:cNvSpPr>
              <a:spLocks noChangeAspect="1" noChangeShapeType="1"/>
            </p:cNvSpPr>
            <p:nvPr/>
          </p:nvSpPr>
          <p:spPr bwMode="auto">
            <a:xfrm flipV="1">
              <a:off x="2828" y="2117"/>
              <a:ext cx="480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70" name="Line 186"/>
            <p:cNvSpPr>
              <a:spLocks noChangeAspect="1" noChangeShapeType="1"/>
            </p:cNvSpPr>
            <p:nvPr/>
          </p:nvSpPr>
          <p:spPr bwMode="auto">
            <a:xfrm flipV="1">
              <a:off x="2783" y="1368"/>
              <a:ext cx="248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71" name="Line 187"/>
            <p:cNvSpPr>
              <a:spLocks noChangeAspect="1" noChangeShapeType="1"/>
            </p:cNvSpPr>
            <p:nvPr/>
          </p:nvSpPr>
          <p:spPr bwMode="auto">
            <a:xfrm flipV="1">
              <a:off x="2783" y="1368"/>
              <a:ext cx="248" cy="14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72" name="Line 188"/>
            <p:cNvSpPr>
              <a:spLocks noChangeAspect="1" noChangeShapeType="1"/>
            </p:cNvSpPr>
            <p:nvPr/>
          </p:nvSpPr>
          <p:spPr bwMode="auto">
            <a:xfrm flipV="1">
              <a:off x="1614" y="2035"/>
              <a:ext cx="262" cy="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73" name="Line 189"/>
            <p:cNvSpPr>
              <a:spLocks noChangeAspect="1" noChangeShapeType="1"/>
            </p:cNvSpPr>
            <p:nvPr/>
          </p:nvSpPr>
          <p:spPr bwMode="auto">
            <a:xfrm flipH="1">
              <a:off x="1389" y="2267"/>
              <a:ext cx="60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190"/>
            <p:cNvGrpSpPr>
              <a:grpSpLocks noChangeAspect="1"/>
            </p:cNvGrpSpPr>
            <p:nvPr/>
          </p:nvGrpSpPr>
          <p:grpSpPr bwMode="auto">
            <a:xfrm>
              <a:off x="1389" y="1008"/>
              <a:ext cx="2842" cy="1402"/>
              <a:chOff x="1389" y="1008"/>
              <a:chExt cx="2842" cy="1402"/>
            </a:xfrm>
          </p:grpSpPr>
          <p:grpSp>
            <p:nvGrpSpPr>
              <p:cNvPr id="20" name="Group 191"/>
              <p:cNvGrpSpPr>
                <a:grpSpLocks noChangeAspect="1"/>
              </p:cNvGrpSpPr>
              <p:nvPr/>
            </p:nvGrpSpPr>
            <p:grpSpPr bwMode="auto">
              <a:xfrm>
                <a:off x="1681" y="1008"/>
                <a:ext cx="2550" cy="1402"/>
                <a:chOff x="1681" y="1008"/>
                <a:chExt cx="2550" cy="1402"/>
              </a:xfrm>
            </p:grpSpPr>
            <p:sp>
              <p:nvSpPr>
                <p:cNvPr id="16576" name="Line 1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23" y="1008"/>
                  <a:ext cx="143" cy="367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77" name="Line 1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93" y="1180"/>
                  <a:ext cx="38" cy="405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1681" y="1840"/>
                  <a:ext cx="1635" cy="570"/>
                  <a:chOff x="1681" y="1840"/>
                  <a:chExt cx="1635" cy="570"/>
                </a:xfrm>
              </p:grpSpPr>
              <p:sp>
                <p:nvSpPr>
                  <p:cNvPr id="16579" name="Line 1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56" y="2297"/>
                    <a:ext cx="172" cy="113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580" name="Line 1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81" y="1840"/>
                    <a:ext cx="188" cy="187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581" name="Line 1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151" y="2110"/>
                    <a:ext cx="165" cy="105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582" name="Line 19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21" y="2372"/>
                    <a:ext cx="75" cy="38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2" name="Group 199"/>
              <p:cNvGrpSpPr>
                <a:grpSpLocks noChangeAspect="1"/>
              </p:cNvGrpSpPr>
              <p:nvPr/>
            </p:nvGrpSpPr>
            <p:grpSpPr bwMode="auto">
              <a:xfrm>
                <a:off x="1389" y="2035"/>
                <a:ext cx="487" cy="270"/>
                <a:chOff x="1389" y="2035"/>
                <a:chExt cx="487" cy="270"/>
              </a:xfrm>
            </p:grpSpPr>
            <p:sp>
              <p:nvSpPr>
                <p:cNvPr id="16584" name="Line 2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14" y="2035"/>
                  <a:ext cx="262" cy="157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85" name="Line 2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89" y="2267"/>
                  <a:ext cx="60" cy="38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6592" name="Text Box 208"/>
          <p:cNvSpPr txBox="1">
            <a:spLocks noChangeArrowheads="1"/>
          </p:cNvSpPr>
          <p:nvPr/>
        </p:nvSpPr>
        <p:spPr bwMode="auto">
          <a:xfrm>
            <a:off x="101600" y="825500"/>
            <a:ext cx="3733800" cy="717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Modifications include the installation of:</a:t>
            </a:r>
          </a:p>
        </p:txBody>
      </p:sp>
      <p:sp>
        <p:nvSpPr>
          <p:cNvPr id="16593" name="Text Box 209"/>
          <p:cNvSpPr txBox="1">
            <a:spLocks noChangeArrowheads="1"/>
          </p:cNvSpPr>
          <p:nvPr/>
        </p:nvSpPr>
        <p:spPr bwMode="auto">
          <a:xfrm>
            <a:off x="211138" y="1689100"/>
            <a:ext cx="3687762" cy="3476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baseline="-25000" smtClean="0">
                <a:solidFill>
                  <a:srgbClr val="0000FF"/>
                </a:solidFill>
              </a:rPr>
              <a:t>RF</a:t>
            </a:r>
            <a:r>
              <a:rPr lang="en-US" sz="2000" smtClean="0">
                <a:solidFill>
                  <a:srgbClr val="0000FF"/>
                </a:solidFill>
              </a:rPr>
              <a:t>/2</a:t>
            </a:r>
            <a:r>
              <a:rPr lang="en-US" sz="20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path length delay chicane</a:t>
            </a:r>
          </a:p>
        </p:txBody>
      </p:sp>
      <p:sp>
        <p:nvSpPr>
          <p:cNvPr id="16594" name="Text Box 210"/>
          <p:cNvSpPr txBox="1">
            <a:spLocks noChangeArrowheads="1"/>
          </p:cNvSpPr>
          <p:nvPr/>
        </p:nvSpPr>
        <p:spPr bwMode="auto">
          <a:xfrm>
            <a:off x="190500" y="2122488"/>
            <a:ext cx="2603500" cy="6064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Dump and </a:t>
            </a:r>
            <a:r>
              <a:rPr lang="en-US" sz="2000" dirty="0" err="1" smtClean="0">
                <a:solidFill>
                  <a:srgbClr val="0000FF"/>
                </a:solidFill>
              </a:rPr>
              <a:t>beamline</a:t>
            </a:r>
            <a:r>
              <a:rPr lang="en-US" sz="2000" dirty="0" smtClean="0">
                <a:solidFill>
                  <a:srgbClr val="0000FF"/>
                </a:solidFill>
              </a:rPr>
              <a:t>  with diagnostics</a:t>
            </a:r>
          </a:p>
        </p:txBody>
      </p:sp>
      <p:grpSp>
        <p:nvGrpSpPr>
          <p:cNvPr id="23" name="Group 178"/>
          <p:cNvGrpSpPr>
            <a:grpSpLocks noChangeAspect="1"/>
          </p:cNvGrpSpPr>
          <p:nvPr/>
        </p:nvGrpSpPr>
        <p:grpSpPr bwMode="auto">
          <a:xfrm>
            <a:off x="3594100" y="4064000"/>
            <a:ext cx="428625" cy="285750"/>
            <a:chOff x="412" y="356"/>
            <a:chExt cx="36" cy="24"/>
          </a:xfrm>
        </p:grpSpPr>
        <p:sp>
          <p:nvSpPr>
            <p:cNvPr id="16563" name="Line 179"/>
            <p:cNvSpPr>
              <a:spLocks noChangeAspect="1" noChangeShapeType="1"/>
            </p:cNvSpPr>
            <p:nvPr/>
          </p:nvSpPr>
          <p:spPr bwMode="auto">
            <a:xfrm flipH="1" flipV="1">
              <a:off x="434" y="359"/>
              <a:ext cx="8" cy="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64" name="AutoShape 180"/>
            <p:cNvSpPr>
              <a:spLocks noChangeAspect="1" noChangeArrowheads="1"/>
            </p:cNvSpPr>
            <p:nvPr/>
          </p:nvSpPr>
          <p:spPr bwMode="auto">
            <a:xfrm rot="-1910547">
              <a:off x="441" y="356"/>
              <a:ext cx="7" cy="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65" name="AutoShape 181"/>
            <p:cNvSpPr>
              <a:spLocks noChangeAspect="1" noChangeArrowheads="1"/>
            </p:cNvSpPr>
            <p:nvPr/>
          </p:nvSpPr>
          <p:spPr bwMode="auto">
            <a:xfrm rot="-1910547">
              <a:off x="412" y="374"/>
              <a:ext cx="7" cy="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66" name="Line 182"/>
            <p:cNvSpPr>
              <a:spLocks noChangeAspect="1" noChangeShapeType="1"/>
            </p:cNvSpPr>
            <p:nvPr/>
          </p:nvSpPr>
          <p:spPr bwMode="auto">
            <a:xfrm flipH="1">
              <a:off x="418" y="367"/>
              <a:ext cx="3" cy="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67" name="Line 183"/>
            <p:cNvSpPr>
              <a:spLocks noChangeAspect="1" noChangeShapeType="1"/>
            </p:cNvSpPr>
            <p:nvPr/>
          </p:nvSpPr>
          <p:spPr bwMode="auto">
            <a:xfrm flipH="1">
              <a:off x="426" y="361"/>
              <a:ext cx="3" cy="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68" name="AutoShape 184"/>
            <p:cNvSpPr>
              <a:spLocks noChangeAspect="1" noChangeArrowheads="1"/>
            </p:cNvSpPr>
            <p:nvPr/>
          </p:nvSpPr>
          <p:spPr bwMode="auto">
            <a:xfrm rot="-1910547">
              <a:off x="420" y="362"/>
              <a:ext cx="7" cy="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69" name="AutoShape 185"/>
            <p:cNvSpPr>
              <a:spLocks noChangeAspect="1" noChangeArrowheads="1"/>
            </p:cNvSpPr>
            <p:nvPr/>
          </p:nvSpPr>
          <p:spPr bwMode="auto">
            <a:xfrm rot="-1910547">
              <a:off x="428" y="357"/>
              <a:ext cx="7" cy="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125"/>
          <p:cNvGrpSpPr>
            <a:grpSpLocks noChangeAspect="1"/>
          </p:cNvGrpSpPr>
          <p:nvPr/>
        </p:nvGrpSpPr>
        <p:grpSpPr bwMode="auto">
          <a:xfrm>
            <a:off x="3594100" y="3848100"/>
            <a:ext cx="560388" cy="142875"/>
            <a:chOff x="415" y="285"/>
            <a:chExt cx="47" cy="12"/>
          </a:xfrm>
        </p:grpSpPr>
        <p:sp>
          <p:nvSpPr>
            <p:cNvPr id="16510" name="AutoShape 126"/>
            <p:cNvSpPr>
              <a:spLocks noChangeAspect="1" noChangeArrowheads="1"/>
            </p:cNvSpPr>
            <p:nvPr/>
          </p:nvSpPr>
          <p:spPr bwMode="auto">
            <a:xfrm>
              <a:off x="415" y="285"/>
              <a:ext cx="10" cy="11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511" name="Line 127"/>
            <p:cNvSpPr>
              <a:spLocks noChangeAspect="1" noChangeShapeType="1"/>
            </p:cNvSpPr>
            <p:nvPr/>
          </p:nvSpPr>
          <p:spPr bwMode="auto">
            <a:xfrm flipH="1" flipV="1">
              <a:off x="424" y="291"/>
              <a:ext cx="38" cy="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17"/>
          <p:cNvGrpSpPr>
            <a:grpSpLocks/>
          </p:cNvGrpSpPr>
          <p:nvPr/>
        </p:nvGrpSpPr>
        <p:grpSpPr bwMode="auto">
          <a:xfrm>
            <a:off x="5473700" y="1125538"/>
            <a:ext cx="3594100" cy="2466975"/>
            <a:chOff x="3400" y="685"/>
            <a:chExt cx="2264" cy="1554"/>
          </a:xfrm>
        </p:grpSpPr>
        <p:pic>
          <p:nvPicPr>
            <p:cNvPr id="16598" name="Picture 214" descr="Du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0" y="685"/>
              <a:ext cx="2255" cy="1554"/>
            </a:xfrm>
            <a:prstGeom prst="rect">
              <a:avLst/>
            </a:prstGeom>
            <a:noFill/>
          </p:spPr>
        </p:pic>
        <p:sp>
          <p:nvSpPr>
            <p:cNvPr id="16590" name="AutoShape 206"/>
            <p:cNvSpPr>
              <a:spLocks noChangeArrowheads="1"/>
            </p:cNvSpPr>
            <p:nvPr/>
          </p:nvSpPr>
          <p:spPr bwMode="auto">
            <a:xfrm>
              <a:off x="3408" y="685"/>
              <a:ext cx="2256" cy="1547"/>
            </a:xfrm>
            <a:prstGeom prst="wedgeRectCallout">
              <a:avLst>
                <a:gd name="adj1" fmla="val -97208"/>
                <a:gd name="adj2" fmla="val 5756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00279F"/>
                </a:solidFill>
                <a:latin typeface="Arial" charset="0"/>
              </a:endParaRPr>
            </a:p>
          </p:txBody>
        </p:sp>
      </p:grpSp>
      <p:grpSp>
        <p:nvGrpSpPr>
          <p:cNvPr id="26" name="Group 219"/>
          <p:cNvGrpSpPr>
            <a:grpSpLocks/>
          </p:cNvGrpSpPr>
          <p:nvPr/>
        </p:nvGrpSpPr>
        <p:grpSpPr bwMode="auto">
          <a:xfrm>
            <a:off x="4802188" y="3759200"/>
            <a:ext cx="2017712" cy="2741613"/>
            <a:chOff x="3009" y="2360"/>
            <a:chExt cx="1271" cy="1727"/>
          </a:xfrm>
        </p:grpSpPr>
        <p:pic>
          <p:nvPicPr>
            <p:cNvPr id="16599" name="Picture 215" descr="Chic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9" y="2364"/>
              <a:ext cx="1271" cy="1720"/>
            </a:xfrm>
            <a:prstGeom prst="rect">
              <a:avLst/>
            </a:prstGeom>
            <a:noFill/>
          </p:spPr>
        </p:pic>
        <p:sp>
          <p:nvSpPr>
            <p:cNvPr id="16588" name="AutoShape 204"/>
            <p:cNvSpPr>
              <a:spLocks noChangeArrowheads="1"/>
            </p:cNvSpPr>
            <p:nvPr/>
          </p:nvSpPr>
          <p:spPr bwMode="auto">
            <a:xfrm>
              <a:off x="3016" y="2360"/>
              <a:ext cx="1261" cy="1727"/>
            </a:xfrm>
            <a:prstGeom prst="wedgeRectCallout">
              <a:avLst>
                <a:gd name="adj1" fmla="val -97838"/>
                <a:gd name="adj2" fmla="val -3171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 smtClean="0">
                <a:solidFill>
                  <a:srgbClr val="00279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3" grpId="0"/>
      <p:bldP spid="165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1" name="Picture 83" descr="Picture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885825"/>
            <a:ext cx="6827838" cy="550227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42863"/>
            <a:ext cx="8229600" cy="685801"/>
          </a:xfrm>
        </p:spPr>
        <p:txBody>
          <a:bodyPr/>
          <a:lstStyle/>
          <a:p>
            <a:r>
              <a:rPr lang="en-US"/>
              <a:t>“1 Pass Up / 1 Pass Down” Operation</a:t>
            </a:r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800100" y="3862388"/>
            <a:ext cx="969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Injector</a:t>
            </a: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2108200" y="2070100"/>
            <a:ext cx="2451100" cy="1371600"/>
            <a:chOff x="920" y="1304"/>
            <a:chExt cx="1544" cy="864"/>
          </a:xfrm>
        </p:grpSpPr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 flipV="1">
              <a:off x="1320" y="1544"/>
              <a:ext cx="912" cy="624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97" name="Text Box 89"/>
            <p:cNvSpPr txBox="1">
              <a:spLocks noChangeArrowheads="1"/>
            </p:cNvSpPr>
            <p:nvPr/>
          </p:nvSpPr>
          <p:spPr bwMode="auto">
            <a:xfrm>
              <a:off x="920" y="1872"/>
              <a:ext cx="5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CC00"/>
                  </a:solidFill>
                </a:rPr>
                <a:t>55 MeV</a:t>
              </a:r>
            </a:p>
          </p:txBody>
        </p:sp>
        <p:sp>
          <p:nvSpPr>
            <p:cNvPr id="17498" name="Text Box 90"/>
            <p:cNvSpPr txBox="1">
              <a:spLocks noChangeArrowheads="1"/>
            </p:cNvSpPr>
            <p:nvPr/>
          </p:nvSpPr>
          <p:spPr bwMode="auto">
            <a:xfrm>
              <a:off x="1856" y="1304"/>
              <a:ext cx="6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CC00"/>
                  </a:solidFill>
                </a:rPr>
                <a:t>555 MeV</a:t>
              </a:r>
            </a:p>
          </p:txBody>
        </p:sp>
      </p:grp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2908300" y="2870200"/>
            <a:ext cx="2603500" cy="1365250"/>
            <a:chOff x="1832" y="1808"/>
            <a:chExt cx="1640" cy="860"/>
          </a:xfrm>
        </p:grpSpPr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 flipV="1">
              <a:off x="1984" y="1816"/>
              <a:ext cx="912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501" name="Text Box 93"/>
            <p:cNvSpPr txBox="1">
              <a:spLocks noChangeArrowheads="1"/>
            </p:cNvSpPr>
            <p:nvPr/>
          </p:nvSpPr>
          <p:spPr bwMode="auto">
            <a:xfrm>
              <a:off x="2864" y="1808"/>
              <a:ext cx="6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FF0000"/>
                  </a:solidFill>
                </a:rPr>
                <a:t>555 MeV</a:t>
              </a:r>
            </a:p>
          </p:txBody>
        </p:sp>
        <p:sp>
          <p:nvSpPr>
            <p:cNvPr id="17502" name="Text Box 94"/>
            <p:cNvSpPr txBox="1">
              <a:spLocks noChangeArrowheads="1"/>
            </p:cNvSpPr>
            <p:nvPr/>
          </p:nvSpPr>
          <p:spPr bwMode="auto">
            <a:xfrm>
              <a:off x="1832" y="2456"/>
              <a:ext cx="6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FF0000"/>
                  </a:solidFill>
                </a:rPr>
                <a:t>1055 MeV</a:t>
              </a:r>
            </a:p>
          </p:txBody>
        </p:sp>
      </p:grp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5626100" y="3435350"/>
            <a:ext cx="2489200" cy="1377950"/>
            <a:chOff x="3016" y="2232"/>
            <a:chExt cx="1568" cy="868"/>
          </a:xfrm>
        </p:grpSpPr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 flipH="1">
              <a:off x="3104" y="2232"/>
              <a:ext cx="912" cy="624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99" name="Text Box 91"/>
            <p:cNvSpPr txBox="1">
              <a:spLocks noChangeArrowheads="1"/>
            </p:cNvSpPr>
            <p:nvPr/>
          </p:nvSpPr>
          <p:spPr bwMode="auto">
            <a:xfrm>
              <a:off x="3016" y="2888"/>
              <a:ext cx="6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CC00"/>
                  </a:solidFill>
                </a:rPr>
                <a:t>1055 MeV</a:t>
              </a:r>
            </a:p>
          </p:txBody>
        </p:sp>
        <p:sp>
          <p:nvSpPr>
            <p:cNvPr id="17503" name="Text Box 95"/>
            <p:cNvSpPr txBox="1">
              <a:spLocks noChangeArrowheads="1"/>
            </p:cNvSpPr>
            <p:nvPr/>
          </p:nvSpPr>
          <p:spPr bwMode="auto">
            <a:xfrm>
              <a:off x="3976" y="2260"/>
              <a:ext cx="6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CC00"/>
                  </a:solidFill>
                </a:rPr>
                <a:t>555 MeV</a:t>
              </a:r>
            </a:p>
          </p:txBody>
        </p:sp>
      </p:grp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4521200" y="2679700"/>
            <a:ext cx="2336800" cy="1397000"/>
            <a:chOff x="2848" y="1688"/>
            <a:chExt cx="1472" cy="880"/>
          </a:xfrm>
        </p:grpSpPr>
        <p:sp>
          <p:nvSpPr>
            <p:cNvPr id="17495" name="Line 87"/>
            <p:cNvSpPr>
              <a:spLocks noChangeShapeType="1"/>
            </p:cNvSpPr>
            <p:nvPr/>
          </p:nvSpPr>
          <p:spPr bwMode="auto">
            <a:xfrm flipH="1">
              <a:off x="3296" y="1944"/>
              <a:ext cx="912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500" name="Text Box 92"/>
            <p:cNvSpPr txBox="1">
              <a:spLocks noChangeArrowheads="1"/>
            </p:cNvSpPr>
            <p:nvPr/>
          </p:nvSpPr>
          <p:spPr bwMode="auto">
            <a:xfrm>
              <a:off x="2848" y="2304"/>
              <a:ext cx="5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FF0000"/>
                  </a:solidFill>
                </a:rPr>
                <a:t>55 MeV</a:t>
              </a:r>
            </a:p>
          </p:txBody>
        </p:sp>
        <p:sp>
          <p:nvSpPr>
            <p:cNvPr id="17504" name="Text Box 96"/>
            <p:cNvSpPr txBox="1">
              <a:spLocks noChangeArrowheads="1"/>
            </p:cNvSpPr>
            <p:nvPr/>
          </p:nvSpPr>
          <p:spPr bwMode="auto">
            <a:xfrm>
              <a:off x="3712" y="1688"/>
              <a:ext cx="6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FF0000"/>
                  </a:solidFill>
                </a:rPr>
                <a:t>555 MeV</a:t>
              </a:r>
            </a:p>
          </p:txBody>
        </p:sp>
      </p:grpSp>
      <p:sp>
        <p:nvSpPr>
          <p:cNvPr id="17509" name="Text Box 101"/>
          <p:cNvSpPr txBox="1">
            <a:spLocks noChangeArrowheads="1"/>
          </p:cNvSpPr>
          <p:nvPr/>
        </p:nvSpPr>
        <p:spPr bwMode="auto">
          <a:xfrm>
            <a:off x="111125" y="850900"/>
            <a:ext cx="4954588" cy="4032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</a:rPr>
              <a:t>Linacs</a:t>
            </a:r>
            <a:r>
              <a:rPr lang="en-US" sz="2000" dirty="0" smtClean="0">
                <a:solidFill>
                  <a:srgbClr val="000000"/>
                </a:solidFill>
              </a:rPr>
              <a:t> set to provide 500 </a:t>
            </a:r>
            <a:r>
              <a:rPr lang="en-US" sz="2000" dirty="0" err="1" smtClean="0">
                <a:solidFill>
                  <a:srgbClr val="000000"/>
                </a:solidFill>
              </a:rPr>
              <a:t>MeV</a:t>
            </a:r>
            <a:r>
              <a:rPr lang="en-US" sz="2000" dirty="0" smtClean="0">
                <a:solidFill>
                  <a:srgbClr val="000000"/>
                </a:solidFill>
              </a:rPr>
              <a:t> energy gain</a:t>
            </a:r>
          </a:p>
        </p:txBody>
      </p:sp>
      <p:grpSp>
        <p:nvGrpSpPr>
          <p:cNvPr id="6" name="Group 122"/>
          <p:cNvGrpSpPr>
            <a:grpSpLocks noChangeAspect="1"/>
          </p:cNvGrpSpPr>
          <p:nvPr/>
        </p:nvGrpSpPr>
        <p:grpSpPr bwMode="auto">
          <a:xfrm>
            <a:off x="4876800" y="4648200"/>
            <a:ext cx="3810000" cy="1638300"/>
            <a:chOff x="3072" y="2928"/>
            <a:chExt cx="2400" cy="1032"/>
          </a:xfrm>
        </p:grpSpPr>
        <p:grpSp>
          <p:nvGrpSpPr>
            <p:cNvPr id="7" name="Group 117"/>
            <p:cNvGrpSpPr>
              <a:grpSpLocks noChangeAspect="1"/>
            </p:cNvGrpSpPr>
            <p:nvPr/>
          </p:nvGrpSpPr>
          <p:grpSpPr bwMode="auto">
            <a:xfrm>
              <a:off x="3072" y="2928"/>
              <a:ext cx="2352" cy="816"/>
              <a:chOff x="3072" y="2928"/>
              <a:chExt cx="2352" cy="816"/>
            </a:xfrm>
          </p:grpSpPr>
          <p:grpSp>
            <p:nvGrpSpPr>
              <p:cNvPr id="8" name="Group 113"/>
              <p:cNvGrpSpPr>
                <a:grpSpLocks noChangeAspect="1"/>
              </p:cNvGrpSpPr>
              <p:nvPr/>
            </p:nvGrpSpPr>
            <p:grpSpPr bwMode="auto">
              <a:xfrm>
                <a:off x="3696" y="3360"/>
                <a:ext cx="1728" cy="384"/>
                <a:chOff x="3576" y="3288"/>
                <a:chExt cx="1728" cy="384"/>
              </a:xfrm>
            </p:grpSpPr>
            <p:pic>
              <p:nvPicPr>
                <p:cNvPr id="17519" name="Picture 111" descr="Picture4 copy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00" y="3312"/>
                  <a:ext cx="1689" cy="333"/>
                </a:xfrm>
                <a:prstGeom prst="rect">
                  <a:avLst/>
                </a:prstGeom>
                <a:noFill/>
              </p:spPr>
            </p:pic>
            <p:sp>
              <p:nvSpPr>
                <p:cNvPr id="17520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3288"/>
                  <a:ext cx="1728" cy="3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522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72" y="2928"/>
                <a:ext cx="624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23" name="Line 1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72" y="2928"/>
                <a:ext cx="624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24" name="Line 1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72" y="2928"/>
                <a:ext cx="2352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526" name="Freeform 118"/>
            <p:cNvSpPr>
              <a:spLocks noChangeAspect="1"/>
            </p:cNvSpPr>
            <p:nvPr/>
          </p:nvSpPr>
          <p:spPr bwMode="auto">
            <a:xfrm>
              <a:off x="3080" y="2936"/>
              <a:ext cx="610" cy="7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816"/>
                </a:cxn>
                <a:cxn ang="0">
                  <a:pos x="624" y="432"/>
                </a:cxn>
                <a:cxn ang="0">
                  <a:pos x="0" y="0"/>
                </a:cxn>
              </a:cxnLst>
              <a:rect l="0" t="0" r="r" b="b"/>
              <a:pathLst>
                <a:path w="624" h="816">
                  <a:moveTo>
                    <a:pt x="0" y="0"/>
                  </a:moveTo>
                  <a:lnTo>
                    <a:pt x="624" y="816"/>
                  </a:lnTo>
                  <a:lnTo>
                    <a:pt x="624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527" name="Freeform 119"/>
            <p:cNvSpPr>
              <a:spLocks noChangeAspect="1"/>
            </p:cNvSpPr>
            <p:nvPr/>
          </p:nvSpPr>
          <p:spPr bwMode="auto">
            <a:xfrm>
              <a:off x="3088" y="2932"/>
              <a:ext cx="2321" cy="426"/>
            </a:xfrm>
            <a:custGeom>
              <a:avLst/>
              <a:gdLst/>
              <a:ahLst/>
              <a:cxnLst>
                <a:cxn ang="0">
                  <a:pos x="624" y="432"/>
                </a:cxn>
                <a:cxn ang="0">
                  <a:pos x="2352" y="432"/>
                </a:cxn>
                <a:cxn ang="0">
                  <a:pos x="0" y="0"/>
                </a:cxn>
                <a:cxn ang="0">
                  <a:pos x="624" y="432"/>
                </a:cxn>
              </a:cxnLst>
              <a:rect l="0" t="0" r="r" b="b"/>
              <a:pathLst>
                <a:path w="2352" h="432">
                  <a:moveTo>
                    <a:pt x="624" y="432"/>
                  </a:moveTo>
                  <a:lnTo>
                    <a:pt x="2352" y="432"/>
                  </a:lnTo>
                  <a:lnTo>
                    <a:pt x="0" y="0"/>
                  </a:lnTo>
                  <a:lnTo>
                    <a:pt x="624" y="432"/>
                  </a:lnTo>
                  <a:close/>
                </a:path>
              </a:pathLst>
            </a:custGeom>
            <a:solidFill>
              <a:srgbClr val="96969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528" name="Text Box 120"/>
            <p:cNvSpPr txBox="1">
              <a:spLocks noChangeAspect="1" noChangeArrowheads="1"/>
            </p:cNvSpPr>
            <p:nvPr/>
          </p:nvSpPr>
          <p:spPr bwMode="auto">
            <a:xfrm>
              <a:off x="3776" y="3773"/>
              <a:ext cx="863" cy="18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sz="1600" baseline="-25000" smtClean="0">
                  <a:solidFill>
                    <a:srgbClr val="000000"/>
                  </a:solidFill>
                </a:rPr>
                <a:t>RF</a:t>
              </a:r>
              <a:r>
                <a:rPr lang="en-US" sz="1600" smtClean="0">
                  <a:solidFill>
                    <a:srgbClr val="000000"/>
                  </a:solidFill>
                </a:rPr>
                <a:t>/2</a:t>
              </a: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600" smtClean="0">
                  <a:solidFill>
                    <a:srgbClr val="000000"/>
                  </a:solidFill>
                </a:rPr>
                <a:t>chicane</a:t>
              </a:r>
            </a:p>
          </p:txBody>
        </p:sp>
        <p:sp>
          <p:nvSpPr>
            <p:cNvPr id="17529" name="Text Box 121"/>
            <p:cNvSpPr txBox="1">
              <a:spLocks noChangeAspect="1" noChangeArrowheads="1"/>
            </p:cNvSpPr>
            <p:nvPr/>
          </p:nvSpPr>
          <p:spPr bwMode="auto">
            <a:xfrm>
              <a:off x="4648" y="3773"/>
              <a:ext cx="824" cy="18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1600" smtClean="0">
                  <a:solidFill>
                    <a:srgbClr val="000000"/>
                  </a:solidFill>
                </a:rPr>
                <a:t>Beam dump</a:t>
              </a:r>
            </a:p>
          </p:txBody>
        </p:sp>
      </p:grpSp>
      <p:sp>
        <p:nvSpPr>
          <p:cNvPr id="17534" name="Text Box 126"/>
          <p:cNvSpPr txBox="1">
            <a:spLocks noChangeArrowheads="1"/>
          </p:cNvSpPr>
          <p:nvPr/>
        </p:nvSpPr>
        <p:spPr bwMode="auto">
          <a:xfrm>
            <a:off x="7296150" y="68738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Arc 1</a:t>
            </a:r>
          </a:p>
        </p:txBody>
      </p:sp>
      <p:sp>
        <p:nvSpPr>
          <p:cNvPr id="17535" name="Text Box 127"/>
          <p:cNvSpPr txBox="1">
            <a:spLocks noChangeArrowheads="1"/>
          </p:cNvSpPr>
          <p:nvPr/>
        </p:nvSpPr>
        <p:spPr bwMode="auto">
          <a:xfrm>
            <a:off x="2413000" y="43688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Arc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-42863"/>
            <a:ext cx="8915400" cy="685801"/>
          </a:xfrm>
        </p:spPr>
        <p:txBody>
          <a:bodyPr/>
          <a:lstStyle/>
          <a:p>
            <a:r>
              <a:rPr lang="en-US"/>
              <a:t>Summary of CEBAF-ER Experimental Run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92075" y="2632075"/>
            <a:ext cx="4640263" cy="3925888"/>
            <a:chOff x="119" y="553"/>
            <a:chExt cx="3318" cy="2807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448" y="1404"/>
              <a:ext cx="2090" cy="1956"/>
              <a:chOff x="181" y="254"/>
              <a:chExt cx="533" cy="499"/>
            </a:xfrm>
          </p:grpSpPr>
          <p:sp>
            <p:nvSpPr>
              <p:cNvPr id="241669" name="Oval 5"/>
              <p:cNvSpPr>
                <a:spLocks noChangeAspect="1" noChangeArrowheads="1"/>
              </p:cNvSpPr>
              <p:nvPr/>
            </p:nvSpPr>
            <p:spPr bwMode="auto">
              <a:xfrm>
                <a:off x="297" y="527"/>
                <a:ext cx="14" cy="13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670" name="Oval 6"/>
              <p:cNvSpPr>
                <a:spLocks noChangeAspect="1" noChangeArrowheads="1"/>
              </p:cNvSpPr>
              <p:nvPr/>
            </p:nvSpPr>
            <p:spPr bwMode="auto">
              <a:xfrm>
                <a:off x="226" y="606"/>
                <a:ext cx="70" cy="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226" y="556"/>
                <a:ext cx="70" cy="104"/>
                <a:chOff x="145" y="337"/>
                <a:chExt cx="70" cy="104"/>
              </a:xfrm>
            </p:grpSpPr>
            <p:sp>
              <p:nvSpPr>
                <p:cNvPr id="241672" name="Freeform 8"/>
                <p:cNvSpPr>
                  <a:spLocks noChangeAspect="1"/>
                </p:cNvSpPr>
                <p:nvPr/>
              </p:nvSpPr>
              <p:spPr bwMode="auto">
                <a:xfrm>
                  <a:off x="145" y="360"/>
                  <a:ext cx="70" cy="64"/>
                </a:xfrm>
                <a:custGeom>
                  <a:avLst/>
                  <a:gdLst/>
                  <a:ahLst/>
                  <a:cxnLst>
                    <a:cxn ang="0">
                      <a:pos x="31" y="64"/>
                    </a:cxn>
                    <a:cxn ang="0">
                      <a:pos x="26" y="63"/>
                    </a:cxn>
                    <a:cxn ang="0">
                      <a:pos x="22" y="63"/>
                    </a:cxn>
                    <a:cxn ang="0">
                      <a:pos x="18" y="62"/>
                    </a:cxn>
                    <a:cxn ang="0">
                      <a:pos x="14" y="60"/>
                    </a:cxn>
                    <a:cxn ang="0">
                      <a:pos x="11" y="59"/>
                    </a:cxn>
                    <a:cxn ang="0">
                      <a:pos x="8" y="56"/>
                    </a:cxn>
                    <a:cxn ang="0">
                      <a:pos x="7" y="55"/>
                    </a:cxn>
                    <a:cxn ang="0">
                      <a:pos x="6" y="54"/>
                    </a:cxn>
                    <a:cxn ang="0">
                      <a:pos x="4" y="51"/>
                    </a:cxn>
                    <a:cxn ang="0">
                      <a:pos x="3" y="50"/>
                    </a:cxn>
                    <a:cxn ang="0">
                      <a:pos x="0" y="47"/>
                    </a:cxn>
                    <a:cxn ang="0">
                      <a:pos x="0" y="44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70" y="0"/>
                    </a:cxn>
                    <a:cxn ang="0">
                      <a:pos x="70" y="43"/>
                    </a:cxn>
                    <a:cxn ang="0">
                      <a:pos x="67" y="47"/>
                    </a:cxn>
                    <a:cxn ang="0">
                      <a:pos x="66" y="51"/>
                    </a:cxn>
                    <a:cxn ang="0">
                      <a:pos x="63" y="54"/>
                    </a:cxn>
                    <a:cxn ang="0">
                      <a:pos x="62" y="56"/>
                    </a:cxn>
                    <a:cxn ang="0">
                      <a:pos x="59" y="58"/>
                    </a:cxn>
                    <a:cxn ang="0">
                      <a:pos x="58" y="59"/>
                    </a:cxn>
                    <a:cxn ang="0">
                      <a:pos x="55" y="59"/>
                    </a:cxn>
                    <a:cxn ang="0">
                      <a:pos x="50" y="62"/>
                    </a:cxn>
                    <a:cxn ang="0">
                      <a:pos x="44" y="63"/>
                    </a:cxn>
                    <a:cxn ang="0">
                      <a:pos x="39" y="63"/>
                    </a:cxn>
                    <a:cxn ang="0">
                      <a:pos x="35" y="63"/>
                    </a:cxn>
                    <a:cxn ang="0">
                      <a:pos x="31" y="64"/>
                    </a:cxn>
                  </a:cxnLst>
                  <a:rect l="0" t="0" r="r" b="b"/>
                  <a:pathLst>
                    <a:path w="70" h="64">
                      <a:moveTo>
                        <a:pt x="31" y="64"/>
                      </a:moveTo>
                      <a:lnTo>
                        <a:pt x="26" y="63"/>
                      </a:lnTo>
                      <a:lnTo>
                        <a:pt x="22" y="63"/>
                      </a:lnTo>
                      <a:lnTo>
                        <a:pt x="18" y="62"/>
                      </a:lnTo>
                      <a:lnTo>
                        <a:pt x="14" y="60"/>
                      </a:lnTo>
                      <a:lnTo>
                        <a:pt x="11" y="59"/>
                      </a:lnTo>
                      <a:lnTo>
                        <a:pt x="8" y="56"/>
                      </a:lnTo>
                      <a:lnTo>
                        <a:pt x="7" y="55"/>
                      </a:lnTo>
                      <a:lnTo>
                        <a:pt x="6" y="54"/>
                      </a:lnTo>
                      <a:lnTo>
                        <a:pt x="4" y="51"/>
                      </a:lnTo>
                      <a:lnTo>
                        <a:pt x="3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43"/>
                      </a:lnTo>
                      <a:lnTo>
                        <a:pt x="67" y="47"/>
                      </a:lnTo>
                      <a:lnTo>
                        <a:pt x="66" y="51"/>
                      </a:lnTo>
                      <a:lnTo>
                        <a:pt x="63" y="54"/>
                      </a:lnTo>
                      <a:lnTo>
                        <a:pt x="62" y="56"/>
                      </a:lnTo>
                      <a:lnTo>
                        <a:pt x="59" y="58"/>
                      </a:lnTo>
                      <a:lnTo>
                        <a:pt x="58" y="59"/>
                      </a:lnTo>
                      <a:lnTo>
                        <a:pt x="55" y="59"/>
                      </a:lnTo>
                      <a:lnTo>
                        <a:pt x="50" y="62"/>
                      </a:lnTo>
                      <a:lnTo>
                        <a:pt x="44" y="63"/>
                      </a:lnTo>
                      <a:lnTo>
                        <a:pt x="39" y="63"/>
                      </a:lnTo>
                      <a:lnTo>
                        <a:pt x="35" y="63"/>
                      </a:lnTo>
                      <a:lnTo>
                        <a:pt x="3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673" name="Freeform 9"/>
                <p:cNvSpPr>
                  <a:spLocks noChangeAspect="1"/>
                </p:cNvSpPr>
                <p:nvPr/>
              </p:nvSpPr>
              <p:spPr bwMode="auto">
                <a:xfrm>
                  <a:off x="149" y="360"/>
                  <a:ext cx="62" cy="63"/>
                </a:xfrm>
                <a:custGeom>
                  <a:avLst/>
                  <a:gdLst/>
                  <a:ahLst/>
                  <a:cxnLst>
                    <a:cxn ang="0">
                      <a:pos x="27" y="63"/>
                    </a:cxn>
                    <a:cxn ang="0">
                      <a:pos x="23" y="63"/>
                    </a:cxn>
                    <a:cxn ang="0">
                      <a:pos x="19" y="63"/>
                    </a:cxn>
                    <a:cxn ang="0">
                      <a:pos x="16" y="62"/>
                    </a:cxn>
                    <a:cxn ang="0">
                      <a:pos x="14" y="60"/>
                    </a:cxn>
                    <a:cxn ang="0">
                      <a:pos x="11" y="59"/>
                    </a:cxn>
                    <a:cxn ang="0">
                      <a:pos x="8" y="58"/>
                    </a:cxn>
                    <a:cxn ang="0">
                      <a:pos x="6" y="56"/>
                    </a:cxn>
                    <a:cxn ang="0">
                      <a:pos x="4" y="55"/>
                    </a:cxn>
                    <a:cxn ang="0">
                      <a:pos x="2" y="51"/>
                    </a:cxn>
                    <a:cxn ang="0">
                      <a:pos x="0" y="48"/>
                    </a:cxn>
                    <a:cxn ang="0">
                      <a:pos x="0" y="47"/>
                    </a:cxn>
                    <a:cxn ang="0">
                      <a:pos x="0" y="46"/>
                    </a:cxn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40"/>
                    </a:cxn>
                    <a:cxn ang="0">
                      <a:pos x="60" y="44"/>
                    </a:cxn>
                    <a:cxn ang="0">
                      <a:pos x="58" y="48"/>
                    </a:cxn>
                    <a:cxn ang="0">
                      <a:pos x="56" y="51"/>
                    </a:cxn>
                    <a:cxn ang="0">
                      <a:pos x="55" y="54"/>
                    </a:cxn>
                    <a:cxn ang="0">
                      <a:pos x="54" y="55"/>
                    </a:cxn>
                    <a:cxn ang="0">
                      <a:pos x="51" y="56"/>
                    </a:cxn>
                    <a:cxn ang="0">
                      <a:pos x="48" y="58"/>
                    </a:cxn>
                    <a:cxn ang="0">
                      <a:pos x="44" y="59"/>
                    </a:cxn>
                    <a:cxn ang="0">
                      <a:pos x="39" y="60"/>
                    </a:cxn>
                    <a:cxn ang="0">
                      <a:pos x="35" y="62"/>
                    </a:cxn>
                    <a:cxn ang="0">
                      <a:pos x="31" y="63"/>
                    </a:cxn>
                    <a:cxn ang="0">
                      <a:pos x="27" y="63"/>
                    </a:cxn>
                  </a:cxnLst>
                  <a:rect l="0" t="0" r="r" b="b"/>
                  <a:pathLst>
                    <a:path w="62" h="63">
                      <a:moveTo>
                        <a:pt x="27" y="63"/>
                      </a:moveTo>
                      <a:lnTo>
                        <a:pt x="23" y="63"/>
                      </a:lnTo>
                      <a:lnTo>
                        <a:pt x="19" y="63"/>
                      </a:lnTo>
                      <a:lnTo>
                        <a:pt x="16" y="62"/>
                      </a:lnTo>
                      <a:lnTo>
                        <a:pt x="14" y="60"/>
                      </a:lnTo>
                      <a:lnTo>
                        <a:pt x="11" y="59"/>
                      </a:lnTo>
                      <a:lnTo>
                        <a:pt x="8" y="58"/>
                      </a:lnTo>
                      <a:lnTo>
                        <a:pt x="6" y="56"/>
                      </a:lnTo>
                      <a:lnTo>
                        <a:pt x="4" y="55"/>
                      </a:lnTo>
                      <a:lnTo>
                        <a:pt x="2" y="51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40"/>
                      </a:lnTo>
                      <a:lnTo>
                        <a:pt x="60" y="44"/>
                      </a:lnTo>
                      <a:lnTo>
                        <a:pt x="58" y="48"/>
                      </a:lnTo>
                      <a:lnTo>
                        <a:pt x="56" y="51"/>
                      </a:lnTo>
                      <a:lnTo>
                        <a:pt x="55" y="54"/>
                      </a:lnTo>
                      <a:lnTo>
                        <a:pt x="54" y="55"/>
                      </a:lnTo>
                      <a:lnTo>
                        <a:pt x="51" y="56"/>
                      </a:lnTo>
                      <a:lnTo>
                        <a:pt x="48" y="58"/>
                      </a:lnTo>
                      <a:lnTo>
                        <a:pt x="44" y="59"/>
                      </a:lnTo>
                      <a:lnTo>
                        <a:pt x="39" y="60"/>
                      </a:lnTo>
                      <a:lnTo>
                        <a:pt x="35" y="62"/>
                      </a:lnTo>
                      <a:lnTo>
                        <a:pt x="31" y="63"/>
                      </a:lnTo>
                      <a:lnTo>
                        <a:pt x="27" y="63"/>
                      </a:lnTo>
                      <a:close/>
                    </a:path>
                  </a:pathLst>
                </a:custGeom>
                <a:solidFill>
                  <a:srgbClr val="1F1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674" name="Freeform 10"/>
                <p:cNvSpPr>
                  <a:spLocks noChangeAspect="1"/>
                </p:cNvSpPr>
                <p:nvPr/>
              </p:nvSpPr>
              <p:spPr bwMode="auto">
                <a:xfrm>
                  <a:off x="153" y="360"/>
                  <a:ext cx="54" cy="63"/>
                </a:xfrm>
                <a:custGeom>
                  <a:avLst/>
                  <a:gdLst/>
                  <a:ahLst/>
                  <a:cxnLst>
                    <a:cxn ang="0">
                      <a:pos x="24" y="63"/>
                    </a:cxn>
                    <a:cxn ang="0">
                      <a:pos x="20" y="63"/>
                    </a:cxn>
                    <a:cxn ang="0">
                      <a:pos x="18" y="63"/>
                    </a:cxn>
                    <a:cxn ang="0">
                      <a:pos x="15" y="62"/>
                    </a:cxn>
                    <a:cxn ang="0">
                      <a:pos x="12" y="60"/>
                    </a:cxn>
                    <a:cxn ang="0">
                      <a:pos x="10" y="59"/>
                    </a:cxn>
                    <a:cxn ang="0">
                      <a:pos x="7" y="58"/>
                    </a:cxn>
                    <a:cxn ang="0">
                      <a:pos x="6" y="56"/>
                    </a:cxn>
                    <a:cxn ang="0">
                      <a:pos x="4" y="55"/>
                    </a:cxn>
                    <a:cxn ang="0">
                      <a:pos x="2" y="52"/>
                    </a:cxn>
                    <a:cxn ang="0">
                      <a:pos x="0" y="51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54" y="0"/>
                    </a:cxn>
                    <a:cxn ang="0">
                      <a:pos x="54" y="39"/>
                    </a:cxn>
                    <a:cxn ang="0">
                      <a:pos x="51" y="46"/>
                    </a:cxn>
                    <a:cxn ang="0">
                      <a:pos x="50" y="50"/>
                    </a:cxn>
                    <a:cxn ang="0">
                      <a:pos x="48" y="51"/>
                    </a:cxn>
                    <a:cxn ang="0">
                      <a:pos x="47" y="52"/>
                    </a:cxn>
                    <a:cxn ang="0">
                      <a:pos x="43" y="55"/>
                    </a:cxn>
                    <a:cxn ang="0">
                      <a:pos x="39" y="56"/>
                    </a:cxn>
                    <a:cxn ang="0">
                      <a:pos x="35" y="59"/>
                    </a:cxn>
                    <a:cxn ang="0">
                      <a:pos x="28" y="62"/>
                    </a:cxn>
                    <a:cxn ang="0">
                      <a:pos x="24" y="63"/>
                    </a:cxn>
                  </a:cxnLst>
                  <a:rect l="0" t="0" r="r" b="b"/>
                  <a:pathLst>
                    <a:path w="54" h="63">
                      <a:moveTo>
                        <a:pt x="24" y="63"/>
                      </a:moveTo>
                      <a:lnTo>
                        <a:pt x="20" y="63"/>
                      </a:lnTo>
                      <a:lnTo>
                        <a:pt x="18" y="63"/>
                      </a:lnTo>
                      <a:lnTo>
                        <a:pt x="15" y="62"/>
                      </a:lnTo>
                      <a:lnTo>
                        <a:pt x="12" y="60"/>
                      </a:lnTo>
                      <a:lnTo>
                        <a:pt x="10" y="59"/>
                      </a:lnTo>
                      <a:lnTo>
                        <a:pt x="7" y="58"/>
                      </a:lnTo>
                      <a:lnTo>
                        <a:pt x="6" y="56"/>
                      </a:lnTo>
                      <a:lnTo>
                        <a:pt x="4" y="55"/>
                      </a:lnTo>
                      <a:lnTo>
                        <a:pt x="2" y="52"/>
                      </a:lnTo>
                      <a:lnTo>
                        <a:pt x="0" y="51"/>
                      </a:lnTo>
                      <a:lnTo>
                        <a:pt x="0" y="48"/>
                      </a:ln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54" y="39"/>
                      </a:lnTo>
                      <a:lnTo>
                        <a:pt x="51" y="46"/>
                      </a:lnTo>
                      <a:lnTo>
                        <a:pt x="50" y="50"/>
                      </a:lnTo>
                      <a:lnTo>
                        <a:pt x="48" y="51"/>
                      </a:lnTo>
                      <a:lnTo>
                        <a:pt x="47" y="52"/>
                      </a:lnTo>
                      <a:lnTo>
                        <a:pt x="43" y="55"/>
                      </a:lnTo>
                      <a:lnTo>
                        <a:pt x="39" y="56"/>
                      </a:lnTo>
                      <a:lnTo>
                        <a:pt x="35" y="59"/>
                      </a:lnTo>
                      <a:lnTo>
                        <a:pt x="28" y="62"/>
                      </a:lnTo>
                      <a:lnTo>
                        <a:pt x="24" y="63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675" name="Freeform 11"/>
                <p:cNvSpPr>
                  <a:spLocks noChangeAspect="1"/>
                </p:cNvSpPr>
                <p:nvPr/>
              </p:nvSpPr>
              <p:spPr bwMode="auto">
                <a:xfrm>
                  <a:off x="157" y="360"/>
                  <a:ext cx="46" cy="63"/>
                </a:xfrm>
                <a:custGeom>
                  <a:avLst/>
                  <a:gdLst/>
                  <a:ahLst/>
                  <a:cxnLst>
                    <a:cxn ang="0">
                      <a:pos x="22" y="63"/>
                    </a:cxn>
                    <a:cxn ang="0">
                      <a:pos x="19" y="63"/>
                    </a:cxn>
                    <a:cxn ang="0">
                      <a:pos x="15" y="63"/>
                    </a:cxn>
                    <a:cxn ang="0">
                      <a:pos x="12" y="62"/>
                    </a:cxn>
                    <a:cxn ang="0">
                      <a:pos x="11" y="62"/>
                    </a:cxn>
                    <a:cxn ang="0">
                      <a:pos x="8" y="60"/>
                    </a:cxn>
                    <a:cxn ang="0">
                      <a:pos x="7" y="59"/>
                    </a:cxn>
                    <a:cxn ang="0">
                      <a:pos x="4" y="56"/>
                    </a:cxn>
                    <a:cxn ang="0">
                      <a:pos x="2" y="55"/>
                    </a:cxn>
                    <a:cxn ang="0">
                      <a:pos x="0" y="52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46" y="0"/>
                    </a:cxn>
                    <a:cxn ang="0">
                      <a:pos x="46" y="38"/>
                    </a:cxn>
                    <a:cxn ang="0">
                      <a:pos x="43" y="47"/>
                    </a:cxn>
                    <a:cxn ang="0">
                      <a:pos x="40" y="50"/>
                    </a:cxn>
                    <a:cxn ang="0">
                      <a:pos x="38" y="52"/>
                    </a:cxn>
                    <a:cxn ang="0">
                      <a:pos x="31" y="58"/>
                    </a:cxn>
                    <a:cxn ang="0">
                      <a:pos x="24" y="62"/>
                    </a:cxn>
                    <a:cxn ang="0">
                      <a:pos x="22" y="63"/>
                    </a:cxn>
                  </a:cxnLst>
                  <a:rect l="0" t="0" r="r" b="b"/>
                  <a:pathLst>
                    <a:path w="46" h="63">
                      <a:moveTo>
                        <a:pt x="22" y="63"/>
                      </a:moveTo>
                      <a:lnTo>
                        <a:pt x="19" y="63"/>
                      </a:lnTo>
                      <a:lnTo>
                        <a:pt x="15" y="63"/>
                      </a:lnTo>
                      <a:lnTo>
                        <a:pt x="12" y="62"/>
                      </a:lnTo>
                      <a:lnTo>
                        <a:pt x="11" y="62"/>
                      </a:lnTo>
                      <a:lnTo>
                        <a:pt x="8" y="60"/>
                      </a:lnTo>
                      <a:lnTo>
                        <a:pt x="7" y="59"/>
                      </a:lnTo>
                      <a:lnTo>
                        <a:pt x="4" y="56"/>
                      </a:lnTo>
                      <a:lnTo>
                        <a:pt x="2" y="55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0"/>
                      </a:lnTo>
                      <a:lnTo>
                        <a:pt x="46" y="0"/>
                      </a:lnTo>
                      <a:lnTo>
                        <a:pt x="46" y="38"/>
                      </a:lnTo>
                      <a:lnTo>
                        <a:pt x="43" y="47"/>
                      </a:lnTo>
                      <a:lnTo>
                        <a:pt x="40" y="50"/>
                      </a:lnTo>
                      <a:lnTo>
                        <a:pt x="38" y="52"/>
                      </a:lnTo>
                      <a:lnTo>
                        <a:pt x="31" y="58"/>
                      </a:lnTo>
                      <a:lnTo>
                        <a:pt x="24" y="62"/>
                      </a:lnTo>
                      <a:lnTo>
                        <a:pt x="22" y="63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676" name="Freeform 12"/>
                <p:cNvSpPr>
                  <a:spLocks noChangeAspect="1"/>
                </p:cNvSpPr>
                <p:nvPr/>
              </p:nvSpPr>
              <p:spPr bwMode="auto">
                <a:xfrm>
                  <a:off x="160" y="360"/>
                  <a:ext cx="40" cy="63"/>
                </a:xfrm>
                <a:custGeom>
                  <a:avLst/>
                  <a:gdLst/>
                  <a:ahLst/>
                  <a:cxnLst>
                    <a:cxn ang="0">
                      <a:pos x="20" y="63"/>
                    </a:cxn>
                    <a:cxn ang="0">
                      <a:pos x="17" y="63"/>
                    </a:cxn>
                    <a:cxn ang="0">
                      <a:pos x="15" y="63"/>
                    </a:cxn>
                    <a:cxn ang="0">
                      <a:pos x="12" y="62"/>
                    </a:cxn>
                    <a:cxn ang="0">
                      <a:pos x="11" y="62"/>
                    </a:cxn>
                    <a:cxn ang="0">
                      <a:pos x="7" y="60"/>
                    </a:cxn>
                    <a:cxn ang="0">
                      <a:pos x="4" y="58"/>
                    </a:cxn>
                    <a:cxn ang="0">
                      <a:pos x="3" y="56"/>
                    </a:cxn>
                    <a:cxn ang="0">
                      <a:pos x="1" y="55"/>
                    </a:cxn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35"/>
                    </a:cxn>
                    <a:cxn ang="0">
                      <a:pos x="36" y="44"/>
                    </a:cxn>
                    <a:cxn ang="0">
                      <a:pos x="27" y="55"/>
                    </a:cxn>
                    <a:cxn ang="0">
                      <a:pos x="20" y="63"/>
                    </a:cxn>
                  </a:cxnLst>
                  <a:rect l="0" t="0" r="r" b="b"/>
                  <a:pathLst>
                    <a:path w="40" h="63">
                      <a:moveTo>
                        <a:pt x="20" y="63"/>
                      </a:moveTo>
                      <a:lnTo>
                        <a:pt x="17" y="63"/>
                      </a:lnTo>
                      <a:lnTo>
                        <a:pt x="15" y="63"/>
                      </a:lnTo>
                      <a:lnTo>
                        <a:pt x="12" y="62"/>
                      </a:lnTo>
                      <a:lnTo>
                        <a:pt x="11" y="62"/>
                      </a:lnTo>
                      <a:lnTo>
                        <a:pt x="7" y="60"/>
                      </a:lnTo>
                      <a:lnTo>
                        <a:pt x="4" y="58"/>
                      </a:lnTo>
                      <a:lnTo>
                        <a:pt x="3" y="56"/>
                      </a:lnTo>
                      <a:lnTo>
                        <a:pt x="1" y="55"/>
                      </a:lnTo>
                      <a:lnTo>
                        <a:pt x="0" y="54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35"/>
                      </a:lnTo>
                      <a:lnTo>
                        <a:pt x="36" y="44"/>
                      </a:lnTo>
                      <a:lnTo>
                        <a:pt x="27" y="55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677" name="Freeform 13"/>
                <p:cNvSpPr>
                  <a:spLocks noChangeAspect="1"/>
                </p:cNvSpPr>
                <p:nvPr/>
              </p:nvSpPr>
              <p:spPr bwMode="auto">
                <a:xfrm>
                  <a:off x="164" y="360"/>
                  <a:ext cx="32" cy="63"/>
                </a:xfrm>
                <a:custGeom>
                  <a:avLst/>
                  <a:gdLst/>
                  <a:ahLst/>
                  <a:cxnLst>
                    <a:cxn ang="0">
                      <a:pos x="17" y="63"/>
                    </a:cxn>
                    <a:cxn ang="0">
                      <a:pos x="13" y="63"/>
                    </a:cxn>
                    <a:cxn ang="0">
                      <a:pos x="9" y="62"/>
                    </a:cxn>
                    <a:cxn ang="0">
                      <a:pos x="7" y="60"/>
                    </a:cxn>
                    <a:cxn ang="0">
                      <a:pos x="4" y="59"/>
                    </a:cxn>
                    <a:cxn ang="0">
                      <a:pos x="3" y="58"/>
                    </a:cxn>
                    <a:cxn ang="0">
                      <a:pos x="1" y="56"/>
                    </a:cxn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32" y="0"/>
                    </a:cxn>
                    <a:cxn ang="0">
                      <a:pos x="32" y="34"/>
                    </a:cxn>
                    <a:cxn ang="0">
                      <a:pos x="31" y="39"/>
                    </a:cxn>
                    <a:cxn ang="0">
                      <a:pos x="29" y="42"/>
                    </a:cxn>
                    <a:cxn ang="0">
                      <a:pos x="27" y="47"/>
                    </a:cxn>
                    <a:cxn ang="0">
                      <a:pos x="23" y="54"/>
                    </a:cxn>
                    <a:cxn ang="0">
                      <a:pos x="17" y="63"/>
                    </a:cxn>
                  </a:cxnLst>
                  <a:rect l="0" t="0" r="r" b="b"/>
                  <a:pathLst>
                    <a:path w="32" h="63">
                      <a:moveTo>
                        <a:pt x="17" y="63"/>
                      </a:moveTo>
                      <a:lnTo>
                        <a:pt x="13" y="63"/>
                      </a:lnTo>
                      <a:lnTo>
                        <a:pt x="9" y="62"/>
                      </a:lnTo>
                      <a:lnTo>
                        <a:pt x="7" y="60"/>
                      </a:lnTo>
                      <a:lnTo>
                        <a:pt x="4" y="59"/>
                      </a:lnTo>
                      <a:lnTo>
                        <a:pt x="3" y="58"/>
                      </a:lnTo>
                      <a:lnTo>
                        <a:pt x="1" y="56"/>
                      </a:lnTo>
                      <a:lnTo>
                        <a:pt x="0" y="55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34"/>
                      </a:lnTo>
                      <a:lnTo>
                        <a:pt x="31" y="39"/>
                      </a:lnTo>
                      <a:lnTo>
                        <a:pt x="29" y="42"/>
                      </a:lnTo>
                      <a:lnTo>
                        <a:pt x="27" y="47"/>
                      </a:lnTo>
                      <a:lnTo>
                        <a:pt x="23" y="54"/>
                      </a:lnTo>
                      <a:lnTo>
                        <a:pt x="17" y="63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678" name="Freeform 14"/>
                <p:cNvSpPr>
                  <a:spLocks noChangeAspect="1"/>
                </p:cNvSpPr>
                <p:nvPr/>
              </p:nvSpPr>
              <p:spPr bwMode="auto">
                <a:xfrm>
                  <a:off x="168" y="360"/>
                  <a:ext cx="24" cy="62"/>
                </a:xfrm>
                <a:custGeom>
                  <a:avLst/>
                  <a:gdLst/>
                  <a:ahLst/>
                  <a:cxnLst>
                    <a:cxn ang="0">
                      <a:pos x="15" y="62"/>
                    </a:cxn>
                    <a:cxn ang="0">
                      <a:pos x="11" y="62"/>
                    </a:cxn>
                    <a:cxn ang="0">
                      <a:pos x="8" y="62"/>
                    </a:cxn>
                    <a:cxn ang="0">
                      <a:pos x="5" y="62"/>
                    </a:cxn>
                    <a:cxn ang="0">
                      <a:pos x="4" y="60"/>
                    </a:cxn>
                    <a:cxn ang="0">
                      <a:pos x="3" y="59"/>
                    </a:cxn>
                    <a:cxn ang="0">
                      <a:pos x="1" y="59"/>
                    </a:cxn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4" y="32"/>
                    </a:cxn>
                    <a:cxn ang="0">
                      <a:pos x="23" y="36"/>
                    </a:cxn>
                    <a:cxn ang="0">
                      <a:pos x="23" y="39"/>
                    </a:cxn>
                    <a:cxn ang="0">
                      <a:pos x="21" y="40"/>
                    </a:cxn>
                    <a:cxn ang="0">
                      <a:pos x="20" y="44"/>
                    </a:cxn>
                    <a:cxn ang="0">
                      <a:pos x="17" y="52"/>
                    </a:cxn>
                    <a:cxn ang="0">
                      <a:pos x="15" y="62"/>
                    </a:cxn>
                  </a:cxnLst>
                  <a:rect l="0" t="0" r="r" b="b"/>
                  <a:pathLst>
                    <a:path w="24" h="62">
                      <a:moveTo>
                        <a:pt x="15" y="62"/>
                      </a:move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5" y="62"/>
                      </a:lnTo>
                      <a:lnTo>
                        <a:pt x="4" y="60"/>
                      </a:lnTo>
                      <a:lnTo>
                        <a:pt x="3" y="59"/>
                      </a:lnTo>
                      <a:lnTo>
                        <a:pt x="1" y="59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4" y="32"/>
                      </a:lnTo>
                      <a:lnTo>
                        <a:pt x="23" y="36"/>
                      </a:lnTo>
                      <a:lnTo>
                        <a:pt x="23" y="39"/>
                      </a:lnTo>
                      <a:lnTo>
                        <a:pt x="21" y="40"/>
                      </a:lnTo>
                      <a:lnTo>
                        <a:pt x="20" y="44"/>
                      </a:lnTo>
                      <a:lnTo>
                        <a:pt x="17" y="52"/>
                      </a:lnTo>
                      <a:lnTo>
                        <a:pt x="15" y="6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679" name="Freeform 15"/>
                <p:cNvSpPr>
                  <a:spLocks noChangeAspect="1"/>
                </p:cNvSpPr>
                <p:nvPr/>
              </p:nvSpPr>
              <p:spPr bwMode="auto">
                <a:xfrm>
                  <a:off x="172" y="360"/>
                  <a:ext cx="16" cy="62"/>
                </a:xfrm>
                <a:custGeom>
                  <a:avLst/>
                  <a:gdLst/>
                  <a:ahLst/>
                  <a:cxnLst>
                    <a:cxn ang="0">
                      <a:pos x="12" y="62"/>
                    </a:cxn>
                    <a:cxn ang="0">
                      <a:pos x="9" y="62"/>
                    </a:cxn>
                    <a:cxn ang="0">
                      <a:pos x="7" y="62"/>
                    </a:cxn>
                    <a:cxn ang="0">
                      <a:pos x="3" y="62"/>
                    </a:cxn>
                    <a:cxn ang="0">
                      <a:pos x="1" y="60"/>
                    </a:cxn>
                    <a:cxn ang="0">
                      <a:pos x="0" y="60"/>
                    </a:cxn>
                    <a:cxn ang="0">
                      <a:pos x="0" y="2"/>
                    </a:cxn>
                    <a:cxn ang="0">
                      <a:pos x="16" y="0"/>
                    </a:cxn>
                    <a:cxn ang="0">
                      <a:pos x="16" y="30"/>
                    </a:cxn>
                    <a:cxn ang="0">
                      <a:pos x="16" y="34"/>
                    </a:cxn>
                    <a:cxn ang="0">
                      <a:pos x="16" y="36"/>
                    </a:cxn>
                    <a:cxn ang="0">
                      <a:pos x="15" y="38"/>
                    </a:cxn>
                    <a:cxn ang="0">
                      <a:pos x="15" y="42"/>
                    </a:cxn>
                    <a:cxn ang="0">
                      <a:pos x="13" y="50"/>
                    </a:cxn>
                    <a:cxn ang="0">
                      <a:pos x="12" y="62"/>
                    </a:cxn>
                  </a:cxnLst>
                  <a:rect l="0" t="0" r="r" b="b"/>
                  <a:pathLst>
                    <a:path w="16" h="62">
                      <a:moveTo>
                        <a:pt x="12" y="62"/>
                      </a:moveTo>
                      <a:lnTo>
                        <a:pt x="9" y="62"/>
                      </a:lnTo>
                      <a:lnTo>
                        <a:pt x="7" y="62"/>
                      </a:lnTo>
                      <a:lnTo>
                        <a:pt x="3" y="62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2"/>
                      </a:lnTo>
                      <a:lnTo>
                        <a:pt x="16" y="0"/>
                      </a:lnTo>
                      <a:lnTo>
                        <a:pt x="16" y="30"/>
                      </a:lnTo>
                      <a:lnTo>
                        <a:pt x="16" y="34"/>
                      </a:lnTo>
                      <a:lnTo>
                        <a:pt x="16" y="36"/>
                      </a:lnTo>
                      <a:lnTo>
                        <a:pt x="15" y="38"/>
                      </a:lnTo>
                      <a:lnTo>
                        <a:pt x="15" y="42"/>
                      </a:lnTo>
                      <a:lnTo>
                        <a:pt x="13" y="50"/>
                      </a:lnTo>
                      <a:lnTo>
                        <a:pt x="12" y="6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680" name="Freeform 16"/>
                <p:cNvSpPr>
                  <a:spLocks noChangeAspect="1"/>
                </p:cNvSpPr>
                <p:nvPr/>
              </p:nvSpPr>
              <p:spPr bwMode="auto">
                <a:xfrm>
                  <a:off x="176" y="360"/>
                  <a:ext cx="9" cy="63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9" y="62"/>
                    </a:cxn>
                    <a:cxn ang="0">
                      <a:pos x="5" y="63"/>
                    </a:cxn>
                    <a:cxn ang="0">
                      <a:pos x="3" y="63"/>
                    </a:cxn>
                    <a:cxn ang="0">
                      <a:pos x="0" y="63"/>
                    </a:cxn>
                    <a:cxn ang="0">
                      <a:pos x="0" y="2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" h="63">
                      <a:moveTo>
                        <a:pt x="9" y="0"/>
                      </a:moveTo>
                      <a:lnTo>
                        <a:pt x="9" y="62"/>
                      </a:lnTo>
                      <a:lnTo>
                        <a:pt x="5" y="63"/>
                      </a:lnTo>
                      <a:lnTo>
                        <a:pt x="3" y="63"/>
                      </a:lnTo>
                      <a:lnTo>
                        <a:pt x="0" y="63"/>
                      </a:lnTo>
                      <a:lnTo>
                        <a:pt x="0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681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1" y="391"/>
                  <a:ext cx="1" cy="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4168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" y="340"/>
                  <a:ext cx="70" cy="37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151" y="337"/>
                  <a:ext cx="57" cy="33"/>
                  <a:chOff x="151" y="339"/>
                  <a:chExt cx="57" cy="33"/>
                </a:xfrm>
              </p:grpSpPr>
              <p:sp>
                <p:nvSpPr>
                  <p:cNvPr id="241684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151" y="339"/>
                    <a:ext cx="57" cy="33"/>
                  </a:xfrm>
                  <a:custGeom>
                    <a:avLst/>
                    <a:gdLst/>
                    <a:ahLst/>
                    <a:cxnLst>
                      <a:cxn ang="0">
                        <a:pos x="29" y="33"/>
                      </a:cxn>
                      <a:cxn ang="0">
                        <a:pos x="34" y="33"/>
                      </a:cxn>
                      <a:cxn ang="0">
                        <a:pos x="40" y="32"/>
                      </a:cxn>
                      <a:cxn ang="0">
                        <a:pos x="44" y="31"/>
                      </a:cxn>
                      <a:cxn ang="0">
                        <a:pos x="49" y="29"/>
                      </a:cxn>
                      <a:cxn ang="0">
                        <a:pos x="52" y="27"/>
                      </a:cxn>
                      <a:cxn ang="0">
                        <a:pos x="53" y="25"/>
                      </a:cxn>
                      <a:cxn ang="0">
                        <a:pos x="54" y="24"/>
                      </a:cxn>
                      <a:cxn ang="0">
                        <a:pos x="56" y="23"/>
                      </a:cxn>
                      <a:cxn ang="0">
                        <a:pos x="56" y="21"/>
                      </a:cxn>
                      <a:cxn ang="0">
                        <a:pos x="57" y="20"/>
                      </a:cxn>
                      <a:cxn ang="0">
                        <a:pos x="57" y="19"/>
                      </a:cxn>
                      <a:cxn ang="0">
                        <a:pos x="57" y="17"/>
                      </a:cxn>
                      <a:cxn ang="0">
                        <a:pos x="56" y="16"/>
                      </a:cxn>
                      <a:cxn ang="0">
                        <a:pos x="56" y="13"/>
                      </a:cxn>
                      <a:cxn ang="0">
                        <a:pos x="54" y="12"/>
                      </a:cxn>
                      <a:cxn ang="0">
                        <a:pos x="52" y="9"/>
                      </a:cxn>
                      <a:cxn ang="0">
                        <a:pos x="49" y="5"/>
                      </a:cxn>
                      <a:cxn ang="0">
                        <a:pos x="44" y="4"/>
                      </a:cxn>
                      <a:cxn ang="0">
                        <a:pos x="42" y="3"/>
                      </a:cxn>
                      <a:cxn ang="0">
                        <a:pos x="40" y="1"/>
                      </a:cxn>
                      <a:cxn ang="0">
                        <a:pos x="37" y="0"/>
                      </a:cxn>
                      <a:cxn ang="0">
                        <a:pos x="34" y="0"/>
                      </a:cxn>
                      <a:cxn ang="0">
                        <a:pos x="32" y="0"/>
                      </a:cxn>
                      <a:cxn ang="0">
                        <a:pos x="29" y="0"/>
                      </a:cxn>
                      <a:cxn ang="0">
                        <a:pos x="25" y="0"/>
                      </a:cxn>
                      <a:cxn ang="0">
                        <a:pos x="22" y="0"/>
                      </a:cxn>
                      <a:cxn ang="0">
                        <a:pos x="20" y="0"/>
                      </a:cxn>
                      <a:cxn ang="0">
                        <a:pos x="17" y="1"/>
                      </a:cxn>
                      <a:cxn ang="0">
                        <a:pos x="14" y="3"/>
                      </a:cxn>
                      <a:cxn ang="0">
                        <a:pos x="13" y="4"/>
                      </a:cxn>
                      <a:cxn ang="0">
                        <a:pos x="9" y="5"/>
                      </a:cxn>
                      <a:cxn ang="0">
                        <a:pos x="5" y="9"/>
                      </a:cxn>
                      <a:cxn ang="0">
                        <a:pos x="2" y="12"/>
                      </a:cxn>
                      <a:cxn ang="0">
                        <a:pos x="1" y="13"/>
                      </a:cxn>
                      <a:cxn ang="0">
                        <a:pos x="1" y="16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0" y="20"/>
                      </a:cxn>
                      <a:cxn ang="0">
                        <a:pos x="1" y="21"/>
                      </a:cxn>
                      <a:cxn ang="0">
                        <a:pos x="1" y="23"/>
                      </a:cxn>
                      <a:cxn ang="0">
                        <a:pos x="2" y="24"/>
                      </a:cxn>
                      <a:cxn ang="0">
                        <a:pos x="4" y="25"/>
                      </a:cxn>
                      <a:cxn ang="0">
                        <a:pos x="5" y="27"/>
                      </a:cxn>
                      <a:cxn ang="0">
                        <a:pos x="9" y="29"/>
                      </a:cxn>
                      <a:cxn ang="0">
                        <a:pos x="13" y="31"/>
                      </a:cxn>
                      <a:cxn ang="0">
                        <a:pos x="17" y="32"/>
                      </a:cxn>
                      <a:cxn ang="0">
                        <a:pos x="22" y="33"/>
                      </a:cxn>
                      <a:cxn ang="0">
                        <a:pos x="29" y="33"/>
                      </a:cxn>
                    </a:cxnLst>
                    <a:rect l="0" t="0" r="r" b="b"/>
                    <a:pathLst>
                      <a:path w="57" h="33">
                        <a:moveTo>
                          <a:pt x="29" y="33"/>
                        </a:moveTo>
                        <a:lnTo>
                          <a:pt x="34" y="33"/>
                        </a:lnTo>
                        <a:lnTo>
                          <a:pt x="40" y="32"/>
                        </a:lnTo>
                        <a:lnTo>
                          <a:pt x="44" y="31"/>
                        </a:lnTo>
                        <a:lnTo>
                          <a:pt x="49" y="29"/>
                        </a:lnTo>
                        <a:lnTo>
                          <a:pt x="52" y="27"/>
                        </a:lnTo>
                        <a:lnTo>
                          <a:pt x="53" y="25"/>
                        </a:lnTo>
                        <a:lnTo>
                          <a:pt x="54" y="24"/>
                        </a:lnTo>
                        <a:lnTo>
                          <a:pt x="56" y="23"/>
                        </a:lnTo>
                        <a:lnTo>
                          <a:pt x="56" y="21"/>
                        </a:lnTo>
                        <a:lnTo>
                          <a:pt x="57" y="20"/>
                        </a:lnTo>
                        <a:lnTo>
                          <a:pt x="57" y="19"/>
                        </a:lnTo>
                        <a:lnTo>
                          <a:pt x="57" y="17"/>
                        </a:lnTo>
                        <a:lnTo>
                          <a:pt x="56" y="16"/>
                        </a:lnTo>
                        <a:lnTo>
                          <a:pt x="56" y="13"/>
                        </a:lnTo>
                        <a:lnTo>
                          <a:pt x="54" y="12"/>
                        </a:lnTo>
                        <a:lnTo>
                          <a:pt x="52" y="9"/>
                        </a:lnTo>
                        <a:lnTo>
                          <a:pt x="49" y="5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7" y="0"/>
                        </a:lnTo>
                        <a:lnTo>
                          <a:pt x="34" y="0"/>
                        </a:lnTo>
                        <a:lnTo>
                          <a:pt x="32" y="0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7" y="1"/>
                        </a:lnTo>
                        <a:lnTo>
                          <a:pt x="14" y="3"/>
                        </a:lnTo>
                        <a:lnTo>
                          <a:pt x="13" y="4"/>
                        </a:lnTo>
                        <a:lnTo>
                          <a:pt x="9" y="5"/>
                        </a:lnTo>
                        <a:lnTo>
                          <a:pt x="5" y="9"/>
                        </a:lnTo>
                        <a:lnTo>
                          <a:pt x="2" y="12"/>
                        </a:lnTo>
                        <a:lnTo>
                          <a:pt x="1" y="13"/>
                        </a:lnTo>
                        <a:lnTo>
                          <a:pt x="1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1" y="21"/>
                        </a:lnTo>
                        <a:lnTo>
                          <a:pt x="1" y="23"/>
                        </a:lnTo>
                        <a:lnTo>
                          <a:pt x="2" y="24"/>
                        </a:lnTo>
                        <a:lnTo>
                          <a:pt x="4" y="25"/>
                        </a:lnTo>
                        <a:lnTo>
                          <a:pt x="5" y="27"/>
                        </a:lnTo>
                        <a:lnTo>
                          <a:pt x="9" y="29"/>
                        </a:lnTo>
                        <a:lnTo>
                          <a:pt x="13" y="31"/>
                        </a:lnTo>
                        <a:lnTo>
                          <a:pt x="17" y="32"/>
                        </a:lnTo>
                        <a:lnTo>
                          <a:pt x="22" y="33"/>
                        </a:lnTo>
                        <a:lnTo>
                          <a:pt x="29" y="33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685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153" y="339"/>
                    <a:ext cx="52" cy="31"/>
                  </a:xfrm>
                  <a:custGeom>
                    <a:avLst/>
                    <a:gdLst/>
                    <a:ahLst/>
                    <a:cxnLst>
                      <a:cxn ang="0">
                        <a:pos x="27" y="31"/>
                      </a:cxn>
                      <a:cxn ang="0">
                        <a:pos x="31" y="31"/>
                      </a:cxn>
                      <a:cxn ang="0">
                        <a:pos x="36" y="29"/>
                      </a:cxn>
                      <a:cxn ang="0">
                        <a:pos x="40" y="28"/>
                      </a:cxn>
                      <a:cxn ang="0">
                        <a:pos x="44" y="27"/>
                      </a:cxn>
                      <a:cxn ang="0">
                        <a:pos x="47" y="24"/>
                      </a:cxn>
                      <a:cxn ang="0">
                        <a:pos x="50" y="23"/>
                      </a:cxn>
                      <a:cxn ang="0">
                        <a:pos x="51" y="21"/>
                      </a:cxn>
                      <a:cxn ang="0">
                        <a:pos x="51" y="20"/>
                      </a:cxn>
                      <a:cxn ang="0">
                        <a:pos x="52" y="19"/>
                      </a:cxn>
                      <a:cxn ang="0">
                        <a:pos x="52" y="17"/>
                      </a:cxn>
                      <a:cxn ang="0">
                        <a:pos x="52" y="16"/>
                      </a:cxn>
                      <a:cxn ang="0">
                        <a:pos x="51" y="15"/>
                      </a:cxn>
                      <a:cxn ang="0">
                        <a:pos x="51" y="13"/>
                      </a:cxn>
                      <a:cxn ang="0">
                        <a:pos x="50" y="11"/>
                      </a:cxn>
                      <a:cxn ang="0">
                        <a:pos x="47" y="8"/>
                      </a:cxn>
                      <a:cxn ang="0">
                        <a:pos x="44" y="5"/>
                      </a:cxn>
                      <a:cxn ang="0">
                        <a:pos x="40" y="3"/>
                      </a:cxn>
                      <a:cxn ang="0">
                        <a:pos x="36" y="1"/>
                      </a:cxn>
                      <a:cxn ang="0">
                        <a:pos x="34" y="0"/>
                      </a:cxn>
                      <a:cxn ang="0">
                        <a:pos x="31" y="0"/>
                      </a:cxn>
                      <a:cxn ang="0">
                        <a:pos x="30" y="0"/>
                      </a:cxn>
                      <a:cxn ang="0">
                        <a:pos x="27" y="0"/>
                      </a:cxn>
                      <a:cxn ang="0">
                        <a:pos x="24" y="0"/>
                      </a:cxn>
                      <a:cxn ang="0">
                        <a:pos x="22" y="0"/>
                      </a:cxn>
                      <a:cxn ang="0">
                        <a:pos x="19" y="0"/>
                      </a:cxn>
                      <a:cxn ang="0">
                        <a:pos x="16" y="1"/>
                      </a:cxn>
                      <a:cxn ang="0">
                        <a:pos x="12" y="3"/>
                      </a:cxn>
                      <a:cxn ang="0">
                        <a:pos x="8" y="5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2" y="13"/>
                      </a:cxn>
                      <a:cxn ang="0">
                        <a:pos x="2" y="15"/>
                      </a:cxn>
                      <a:cxn ang="0">
                        <a:pos x="2" y="16"/>
                      </a:cxn>
                      <a:cxn ang="0">
                        <a:pos x="0" y="17"/>
                      </a:cxn>
                      <a:cxn ang="0">
                        <a:pos x="2" y="19"/>
                      </a:cxn>
                      <a:cxn ang="0">
                        <a:pos x="2" y="20"/>
                      </a:cxn>
                      <a:cxn ang="0">
                        <a:pos x="2" y="21"/>
                      </a:cxn>
                      <a:cxn ang="0">
                        <a:pos x="3" y="23"/>
                      </a:cxn>
                      <a:cxn ang="0">
                        <a:pos x="6" y="24"/>
                      </a:cxn>
                      <a:cxn ang="0">
                        <a:pos x="8" y="27"/>
                      </a:cxn>
                      <a:cxn ang="0">
                        <a:pos x="12" y="28"/>
                      </a:cxn>
                      <a:cxn ang="0">
                        <a:pos x="16" y="29"/>
                      </a:cxn>
                      <a:cxn ang="0">
                        <a:pos x="22" y="31"/>
                      </a:cxn>
                      <a:cxn ang="0">
                        <a:pos x="27" y="31"/>
                      </a:cxn>
                    </a:cxnLst>
                    <a:rect l="0" t="0" r="r" b="b"/>
                    <a:pathLst>
                      <a:path w="52" h="31">
                        <a:moveTo>
                          <a:pt x="27" y="31"/>
                        </a:moveTo>
                        <a:lnTo>
                          <a:pt x="31" y="31"/>
                        </a:lnTo>
                        <a:lnTo>
                          <a:pt x="36" y="29"/>
                        </a:lnTo>
                        <a:lnTo>
                          <a:pt x="40" y="28"/>
                        </a:lnTo>
                        <a:lnTo>
                          <a:pt x="44" y="27"/>
                        </a:lnTo>
                        <a:lnTo>
                          <a:pt x="47" y="24"/>
                        </a:lnTo>
                        <a:lnTo>
                          <a:pt x="50" y="23"/>
                        </a:lnTo>
                        <a:lnTo>
                          <a:pt x="51" y="21"/>
                        </a:lnTo>
                        <a:lnTo>
                          <a:pt x="51" y="20"/>
                        </a:lnTo>
                        <a:lnTo>
                          <a:pt x="52" y="19"/>
                        </a:lnTo>
                        <a:lnTo>
                          <a:pt x="52" y="17"/>
                        </a:lnTo>
                        <a:lnTo>
                          <a:pt x="52" y="16"/>
                        </a:lnTo>
                        <a:lnTo>
                          <a:pt x="51" y="15"/>
                        </a:lnTo>
                        <a:lnTo>
                          <a:pt x="51" y="13"/>
                        </a:lnTo>
                        <a:lnTo>
                          <a:pt x="50" y="11"/>
                        </a:lnTo>
                        <a:lnTo>
                          <a:pt x="47" y="8"/>
                        </a:lnTo>
                        <a:lnTo>
                          <a:pt x="44" y="5"/>
                        </a:lnTo>
                        <a:lnTo>
                          <a:pt x="40" y="3"/>
                        </a:lnTo>
                        <a:lnTo>
                          <a:pt x="36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2" y="0"/>
                        </a:lnTo>
                        <a:lnTo>
                          <a:pt x="19" y="0"/>
                        </a:lnTo>
                        <a:lnTo>
                          <a:pt x="16" y="1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3"/>
                        </a:lnTo>
                        <a:lnTo>
                          <a:pt x="2" y="15"/>
                        </a:lnTo>
                        <a:lnTo>
                          <a:pt x="2" y="16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2" y="20"/>
                        </a:lnTo>
                        <a:lnTo>
                          <a:pt x="2" y="21"/>
                        </a:lnTo>
                        <a:lnTo>
                          <a:pt x="3" y="23"/>
                        </a:lnTo>
                        <a:lnTo>
                          <a:pt x="6" y="24"/>
                        </a:lnTo>
                        <a:lnTo>
                          <a:pt x="8" y="27"/>
                        </a:lnTo>
                        <a:lnTo>
                          <a:pt x="12" y="28"/>
                        </a:lnTo>
                        <a:lnTo>
                          <a:pt x="16" y="29"/>
                        </a:lnTo>
                        <a:lnTo>
                          <a:pt x="22" y="31"/>
                        </a:lnTo>
                        <a:lnTo>
                          <a:pt x="27" y="31"/>
                        </a:lnTo>
                        <a:close/>
                      </a:path>
                    </a:pathLst>
                  </a:custGeom>
                  <a:solidFill>
                    <a:srgbClr val="57575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686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157" y="339"/>
                    <a:ext cx="46" cy="27"/>
                  </a:xfrm>
                  <a:custGeom>
                    <a:avLst/>
                    <a:gdLst/>
                    <a:ahLst/>
                    <a:cxnLst>
                      <a:cxn ang="0">
                        <a:pos x="23" y="27"/>
                      </a:cxn>
                      <a:cxn ang="0">
                        <a:pos x="27" y="27"/>
                      </a:cxn>
                      <a:cxn ang="0">
                        <a:pos x="31" y="27"/>
                      </a:cxn>
                      <a:cxn ang="0">
                        <a:pos x="35" y="25"/>
                      </a:cxn>
                      <a:cxn ang="0">
                        <a:pos x="39" y="24"/>
                      </a:cxn>
                      <a:cxn ang="0">
                        <a:pos x="42" y="23"/>
                      </a:cxn>
                      <a:cxn ang="0">
                        <a:pos x="43" y="20"/>
                      </a:cxn>
                      <a:cxn ang="0">
                        <a:pos x="44" y="19"/>
                      </a:cxn>
                      <a:cxn ang="0">
                        <a:pos x="44" y="17"/>
                      </a:cxn>
                      <a:cxn ang="0">
                        <a:pos x="46" y="16"/>
                      </a:cxn>
                      <a:cxn ang="0">
                        <a:pos x="46" y="16"/>
                      </a:cxn>
                      <a:cxn ang="0">
                        <a:pos x="46" y="15"/>
                      </a:cxn>
                      <a:cxn ang="0">
                        <a:pos x="44" y="13"/>
                      </a:cxn>
                      <a:cxn ang="0">
                        <a:pos x="43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4" y="0"/>
                      </a:cxn>
                      <a:cxn ang="0">
                        <a:pos x="23" y="0"/>
                      </a:cxn>
                      <a:cxn ang="0">
                        <a:pos x="20" y="0"/>
                      </a:cxn>
                      <a:cxn ang="0">
                        <a:pos x="18" y="0"/>
                      </a:cxn>
                      <a:cxn ang="0">
                        <a:pos x="14" y="1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3" y="8"/>
                      </a:cxn>
                      <a:cxn ang="0">
                        <a:pos x="2" y="11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2" y="20"/>
                      </a:cxn>
                      <a:cxn ang="0">
                        <a:pos x="3" y="23"/>
                      </a:cxn>
                      <a:cxn ang="0">
                        <a:pos x="7" y="24"/>
                      </a:cxn>
                      <a:cxn ang="0">
                        <a:pos x="10" y="25"/>
                      </a:cxn>
                      <a:cxn ang="0">
                        <a:pos x="14" y="27"/>
                      </a:cxn>
                      <a:cxn ang="0">
                        <a:pos x="18" y="27"/>
                      </a:cxn>
                      <a:cxn ang="0">
                        <a:pos x="23" y="27"/>
                      </a:cxn>
                    </a:cxnLst>
                    <a:rect l="0" t="0" r="r" b="b"/>
                    <a:pathLst>
                      <a:path w="46" h="27">
                        <a:moveTo>
                          <a:pt x="23" y="27"/>
                        </a:moveTo>
                        <a:lnTo>
                          <a:pt x="27" y="27"/>
                        </a:lnTo>
                        <a:lnTo>
                          <a:pt x="31" y="27"/>
                        </a:lnTo>
                        <a:lnTo>
                          <a:pt x="35" y="25"/>
                        </a:lnTo>
                        <a:lnTo>
                          <a:pt x="39" y="24"/>
                        </a:lnTo>
                        <a:lnTo>
                          <a:pt x="42" y="23"/>
                        </a:lnTo>
                        <a:lnTo>
                          <a:pt x="43" y="20"/>
                        </a:lnTo>
                        <a:lnTo>
                          <a:pt x="44" y="19"/>
                        </a:lnTo>
                        <a:lnTo>
                          <a:pt x="44" y="17"/>
                        </a:lnTo>
                        <a:lnTo>
                          <a:pt x="46" y="16"/>
                        </a:lnTo>
                        <a:lnTo>
                          <a:pt x="46" y="16"/>
                        </a:lnTo>
                        <a:lnTo>
                          <a:pt x="46" y="15"/>
                        </a:lnTo>
                        <a:lnTo>
                          <a:pt x="44" y="13"/>
                        </a:lnTo>
                        <a:lnTo>
                          <a:pt x="43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3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3" y="8"/>
                        </a:lnTo>
                        <a:lnTo>
                          <a:pt x="2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2" y="20"/>
                        </a:lnTo>
                        <a:lnTo>
                          <a:pt x="3" y="23"/>
                        </a:lnTo>
                        <a:lnTo>
                          <a:pt x="7" y="24"/>
                        </a:lnTo>
                        <a:lnTo>
                          <a:pt x="10" y="25"/>
                        </a:lnTo>
                        <a:lnTo>
                          <a:pt x="14" y="27"/>
                        </a:lnTo>
                        <a:lnTo>
                          <a:pt x="18" y="27"/>
                        </a:lnTo>
                        <a:lnTo>
                          <a:pt x="23" y="27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687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160" y="339"/>
                    <a:ext cx="40" cy="24"/>
                  </a:xfrm>
                  <a:custGeom>
                    <a:avLst/>
                    <a:gdLst/>
                    <a:ahLst/>
                    <a:cxnLst>
                      <a:cxn ang="0">
                        <a:pos x="20" y="24"/>
                      </a:cxn>
                      <a:cxn ang="0">
                        <a:pos x="24" y="24"/>
                      </a:cxn>
                      <a:cxn ang="0">
                        <a:pos x="27" y="24"/>
                      </a:cxn>
                      <a:cxn ang="0">
                        <a:pos x="31" y="23"/>
                      </a:cxn>
                      <a:cxn ang="0">
                        <a:pos x="33" y="21"/>
                      </a:cxn>
                      <a:cxn ang="0">
                        <a:pos x="36" y="20"/>
                      </a:cxn>
                      <a:cxn ang="0">
                        <a:pos x="37" y="17"/>
                      </a:cxn>
                      <a:cxn ang="0">
                        <a:pos x="39" y="16"/>
                      </a:cxn>
                      <a:cxn ang="0">
                        <a:pos x="40" y="15"/>
                      </a:cxn>
                      <a:cxn ang="0">
                        <a:pos x="40" y="13"/>
                      </a:cxn>
                      <a:cxn ang="0">
                        <a:pos x="39" y="12"/>
                      </a:cxn>
                      <a:cxn ang="0">
                        <a:pos x="37" y="9"/>
                      </a:cxn>
                      <a:cxn ang="0">
                        <a:pos x="36" y="7"/>
                      </a:cxn>
                      <a:cxn ang="0">
                        <a:pos x="33" y="5"/>
                      </a:cxn>
                      <a:cxn ang="0">
                        <a:pos x="31" y="3"/>
                      </a:cxn>
                      <a:cxn ang="0">
                        <a:pos x="27" y="1"/>
                      </a:cxn>
                      <a:cxn ang="0">
                        <a:pos x="24" y="0"/>
                      </a:cxn>
                      <a:cxn ang="0">
                        <a:pos x="20" y="0"/>
                      </a:cxn>
                      <a:cxn ang="0">
                        <a:pos x="16" y="0"/>
                      </a:cxn>
                      <a:cxn ang="0">
                        <a:pos x="12" y="1"/>
                      </a:cxn>
                      <a:cxn ang="0">
                        <a:pos x="8" y="3"/>
                      </a:cxn>
                      <a:cxn ang="0">
                        <a:pos x="5" y="5"/>
                      </a:cxn>
                      <a:cxn ang="0">
                        <a:pos x="3" y="7"/>
                      </a:cxn>
                      <a:cxn ang="0">
                        <a:pos x="1" y="9"/>
                      </a:cxn>
                      <a:cxn ang="0">
                        <a:pos x="0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1" y="17"/>
                      </a:cxn>
                      <a:cxn ang="0">
                        <a:pos x="3" y="20"/>
                      </a:cxn>
                      <a:cxn ang="0">
                        <a:pos x="5" y="21"/>
                      </a:cxn>
                      <a:cxn ang="0">
                        <a:pos x="8" y="23"/>
                      </a:cxn>
                      <a:cxn ang="0">
                        <a:pos x="12" y="24"/>
                      </a:cxn>
                      <a:cxn ang="0">
                        <a:pos x="16" y="24"/>
                      </a:cxn>
                      <a:cxn ang="0">
                        <a:pos x="20" y="24"/>
                      </a:cxn>
                    </a:cxnLst>
                    <a:rect l="0" t="0" r="r" b="b"/>
                    <a:pathLst>
                      <a:path w="40" h="24">
                        <a:moveTo>
                          <a:pt x="20" y="24"/>
                        </a:moveTo>
                        <a:lnTo>
                          <a:pt x="24" y="24"/>
                        </a:lnTo>
                        <a:lnTo>
                          <a:pt x="27" y="24"/>
                        </a:lnTo>
                        <a:lnTo>
                          <a:pt x="31" y="23"/>
                        </a:lnTo>
                        <a:lnTo>
                          <a:pt x="33" y="21"/>
                        </a:lnTo>
                        <a:lnTo>
                          <a:pt x="36" y="20"/>
                        </a:lnTo>
                        <a:lnTo>
                          <a:pt x="37" y="17"/>
                        </a:lnTo>
                        <a:lnTo>
                          <a:pt x="39" y="16"/>
                        </a:lnTo>
                        <a:lnTo>
                          <a:pt x="40" y="15"/>
                        </a:lnTo>
                        <a:lnTo>
                          <a:pt x="40" y="13"/>
                        </a:lnTo>
                        <a:lnTo>
                          <a:pt x="39" y="12"/>
                        </a:lnTo>
                        <a:lnTo>
                          <a:pt x="37" y="9"/>
                        </a:lnTo>
                        <a:lnTo>
                          <a:pt x="36" y="7"/>
                        </a:lnTo>
                        <a:lnTo>
                          <a:pt x="33" y="5"/>
                        </a:lnTo>
                        <a:lnTo>
                          <a:pt x="31" y="3"/>
                        </a:lnTo>
                        <a:lnTo>
                          <a:pt x="27" y="1"/>
                        </a:lnTo>
                        <a:lnTo>
                          <a:pt x="24" y="0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8" y="3"/>
                        </a:lnTo>
                        <a:lnTo>
                          <a:pt x="5" y="5"/>
                        </a:lnTo>
                        <a:lnTo>
                          <a:pt x="3" y="7"/>
                        </a:lnTo>
                        <a:lnTo>
                          <a:pt x="1" y="9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1" y="17"/>
                        </a:lnTo>
                        <a:lnTo>
                          <a:pt x="3" y="20"/>
                        </a:lnTo>
                        <a:lnTo>
                          <a:pt x="5" y="21"/>
                        </a:lnTo>
                        <a:lnTo>
                          <a:pt x="8" y="23"/>
                        </a:lnTo>
                        <a:lnTo>
                          <a:pt x="12" y="24"/>
                        </a:lnTo>
                        <a:lnTo>
                          <a:pt x="16" y="24"/>
                        </a:lnTo>
                        <a:lnTo>
                          <a:pt x="20" y="24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688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163" y="339"/>
                    <a:ext cx="34" cy="21"/>
                  </a:xfrm>
                  <a:custGeom>
                    <a:avLst/>
                    <a:gdLst/>
                    <a:ahLst/>
                    <a:cxnLst>
                      <a:cxn ang="0">
                        <a:pos x="17" y="21"/>
                      </a:cxn>
                      <a:cxn ang="0">
                        <a:pos x="20" y="21"/>
                      </a:cxn>
                      <a:cxn ang="0">
                        <a:pos x="24" y="20"/>
                      </a:cxn>
                      <a:cxn ang="0">
                        <a:pos x="26" y="20"/>
                      </a:cxn>
                      <a:cxn ang="0">
                        <a:pos x="29" y="19"/>
                      </a:cxn>
                      <a:cxn ang="0">
                        <a:pos x="30" y="17"/>
                      </a:cxn>
                      <a:cxn ang="0">
                        <a:pos x="33" y="16"/>
                      </a:cxn>
                      <a:cxn ang="0">
                        <a:pos x="33" y="13"/>
                      </a:cxn>
                      <a:cxn ang="0">
                        <a:pos x="34" y="12"/>
                      </a:cxn>
                      <a:cxn ang="0">
                        <a:pos x="33" y="11"/>
                      </a:cxn>
                      <a:cxn ang="0">
                        <a:pos x="33" y="8"/>
                      </a:cxn>
                      <a:cxn ang="0">
                        <a:pos x="30" y="7"/>
                      </a:cxn>
                      <a:cxn ang="0">
                        <a:pos x="29" y="4"/>
                      </a:cxn>
                      <a:cxn ang="0">
                        <a:pos x="26" y="3"/>
                      </a:cxn>
                      <a:cxn ang="0">
                        <a:pos x="24" y="1"/>
                      </a:cxn>
                      <a:cxn ang="0">
                        <a:pos x="20" y="0"/>
                      </a:cxn>
                      <a:cxn ang="0">
                        <a:pos x="17" y="0"/>
                      </a:cxn>
                      <a:cxn ang="0">
                        <a:pos x="13" y="0"/>
                      </a:cxn>
                      <a:cxn ang="0">
                        <a:pos x="10" y="1"/>
                      </a:cxn>
                      <a:cxn ang="0">
                        <a:pos x="6" y="3"/>
                      </a:cxn>
                      <a:cxn ang="0">
                        <a:pos x="4" y="4"/>
                      </a:cxn>
                      <a:cxn ang="0">
                        <a:pos x="2" y="7"/>
                      </a:cxn>
                      <a:cxn ang="0">
                        <a:pos x="1" y="8"/>
                      </a:cxn>
                      <a:cxn ang="0">
                        <a:pos x="0" y="11"/>
                      </a:cxn>
                      <a:cxn ang="0">
                        <a:pos x="0" y="12"/>
                      </a:cxn>
                      <a:cxn ang="0">
                        <a:pos x="0" y="13"/>
                      </a:cxn>
                      <a:cxn ang="0">
                        <a:pos x="1" y="16"/>
                      </a:cxn>
                      <a:cxn ang="0">
                        <a:pos x="2" y="17"/>
                      </a:cxn>
                      <a:cxn ang="0">
                        <a:pos x="4" y="19"/>
                      </a:cxn>
                      <a:cxn ang="0">
                        <a:pos x="6" y="20"/>
                      </a:cxn>
                      <a:cxn ang="0">
                        <a:pos x="10" y="20"/>
                      </a:cxn>
                      <a:cxn ang="0">
                        <a:pos x="13" y="21"/>
                      </a:cxn>
                      <a:cxn ang="0">
                        <a:pos x="17" y="21"/>
                      </a:cxn>
                    </a:cxnLst>
                    <a:rect l="0" t="0" r="r" b="b"/>
                    <a:pathLst>
                      <a:path w="34" h="21">
                        <a:moveTo>
                          <a:pt x="17" y="21"/>
                        </a:moveTo>
                        <a:lnTo>
                          <a:pt x="20" y="21"/>
                        </a:lnTo>
                        <a:lnTo>
                          <a:pt x="24" y="20"/>
                        </a:lnTo>
                        <a:lnTo>
                          <a:pt x="26" y="20"/>
                        </a:lnTo>
                        <a:lnTo>
                          <a:pt x="29" y="19"/>
                        </a:lnTo>
                        <a:lnTo>
                          <a:pt x="30" y="17"/>
                        </a:lnTo>
                        <a:lnTo>
                          <a:pt x="33" y="16"/>
                        </a:lnTo>
                        <a:lnTo>
                          <a:pt x="33" y="13"/>
                        </a:lnTo>
                        <a:lnTo>
                          <a:pt x="34" y="12"/>
                        </a:lnTo>
                        <a:lnTo>
                          <a:pt x="33" y="11"/>
                        </a:lnTo>
                        <a:lnTo>
                          <a:pt x="33" y="8"/>
                        </a:lnTo>
                        <a:lnTo>
                          <a:pt x="30" y="7"/>
                        </a:lnTo>
                        <a:lnTo>
                          <a:pt x="29" y="4"/>
                        </a:lnTo>
                        <a:lnTo>
                          <a:pt x="26" y="3"/>
                        </a:lnTo>
                        <a:lnTo>
                          <a:pt x="24" y="1"/>
                        </a:lnTo>
                        <a:lnTo>
                          <a:pt x="20" y="0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6" y="3"/>
                        </a:lnTo>
                        <a:lnTo>
                          <a:pt x="4" y="4"/>
                        </a:lnTo>
                        <a:lnTo>
                          <a:pt x="2" y="7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1" y="16"/>
                        </a:lnTo>
                        <a:lnTo>
                          <a:pt x="2" y="17"/>
                        </a:lnTo>
                        <a:lnTo>
                          <a:pt x="4" y="19"/>
                        </a:lnTo>
                        <a:lnTo>
                          <a:pt x="6" y="20"/>
                        </a:lnTo>
                        <a:lnTo>
                          <a:pt x="10" y="20"/>
                        </a:lnTo>
                        <a:lnTo>
                          <a:pt x="13" y="21"/>
                        </a:lnTo>
                        <a:lnTo>
                          <a:pt x="17" y="21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689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165" y="339"/>
                    <a:ext cx="30" cy="19"/>
                  </a:xfrm>
                  <a:custGeom>
                    <a:avLst/>
                    <a:gdLst/>
                    <a:ahLst/>
                    <a:cxnLst>
                      <a:cxn ang="0">
                        <a:pos x="15" y="19"/>
                      </a:cxn>
                      <a:cxn ang="0">
                        <a:pos x="18" y="17"/>
                      </a:cxn>
                      <a:cxn ang="0">
                        <a:pos x="20" y="17"/>
                      </a:cxn>
                      <a:cxn ang="0">
                        <a:pos x="23" y="17"/>
                      </a:cxn>
                      <a:cxn ang="0">
                        <a:pos x="24" y="16"/>
                      </a:cxn>
                      <a:cxn ang="0">
                        <a:pos x="27" y="15"/>
                      </a:cxn>
                      <a:cxn ang="0">
                        <a:pos x="28" y="13"/>
                      </a:cxn>
                      <a:cxn ang="0">
                        <a:pos x="28" y="12"/>
                      </a:cxn>
                      <a:cxn ang="0">
                        <a:pos x="30" y="11"/>
                      </a:cxn>
                      <a:cxn ang="0">
                        <a:pos x="28" y="9"/>
                      </a:cxn>
                      <a:cxn ang="0">
                        <a:pos x="28" y="7"/>
                      </a:cxn>
                      <a:cxn ang="0">
                        <a:pos x="27" y="5"/>
                      </a:cxn>
                      <a:cxn ang="0">
                        <a:pos x="24" y="4"/>
                      </a:cxn>
                      <a:cxn ang="0">
                        <a:pos x="23" y="3"/>
                      </a:cxn>
                      <a:cxn ang="0">
                        <a:pos x="20" y="1"/>
                      </a:cxn>
                      <a:cxn ang="0">
                        <a:pos x="18" y="1"/>
                      </a:cxn>
                      <a:cxn ang="0">
                        <a:pos x="15" y="0"/>
                      </a:cxn>
                      <a:cxn ang="0">
                        <a:pos x="11" y="1"/>
                      </a:cxn>
                      <a:cxn ang="0">
                        <a:pos x="8" y="1"/>
                      </a:cxn>
                      <a:cxn ang="0">
                        <a:pos x="7" y="3"/>
                      </a:cxn>
                      <a:cxn ang="0">
                        <a:pos x="4" y="4"/>
                      </a:cxn>
                      <a:cxn ang="0">
                        <a:pos x="3" y="5"/>
                      </a:cxn>
                      <a:cxn ang="0">
                        <a:pos x="2" y="7"/>
                      </a:cxn>
                      <a:cxn ang="0">
                        <a:pos x="0" y="9"/>
                      </a:cxn>
                      <a:cxn ang="0">
                        <a:pos x="0" y="11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3" y="15"/>
                      </a:cxn>
                      <a:cxn ang="0">
                        <a:pos x="4" y="16"/>
                      </a:cxn>
                      <a:cxn ang="0">
                        <a:pos x="7" y="17"/>
                      </a:cxn>
                      <a:cxn ang="0">
                        <a:pos x="8" y="17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</a:cxnLst>
                    <a:rect l="0" t="0" r="r" b="b"/>
                    <a:pathLst>
                      <a:path w="30" h="19">
                        <a:moveTo>
                          <a:pt x="15" y="19"/>
                        </a:moveTo>
                        <a:lnTo>
                          <a:pt x="18" y="17"/>
                        </a:lnTo>
                        <a:lnTo>
                          <a:pt x="20" y="17"/>
                        </a:lnTo>
                        <a:lnTo>
                          <a:pt x="23" y="17"/>
                        </a:lnTo>
                        <a:lnTo>
                          <a:pt x="24" y="16"/>
                        </a:lnTo>
                        <a:lnTo>
                          <a:pt x="27" y="15"/>
                        </a:lnTo>
                        <a:lnTo>
                          <a:pt x="28" y="13"/>
                        </a:lnTo>
                        <a:lnTo>
                          <a:pt x="28" y="12"/>
                        </a:lnTo>
                        <a:lnTo>
                          <a:pt x="30" y="11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5"/>
                        </a:lnTo>
                        <a:lnTo>
                          <a:pt x="24" y="4"/>
                        </a:lnTo>
                        <a:lnTo>
                          <a:pt x="23" y="3"/>
                        </a:lnTo>
                        <a:lnTo>
                          <a:pt x="20" y="1"/>
                        </a:lnTo>
                        <a:lnTo>
                          <a:pt x="18" y="1"/>
                        </a:lnTo>
                        <a:lnTo>
                          <a:pt x="15" y="0"/>
                        </a:lnTo>
                        <a:lnTo>
                          <a:pt x="11" y="1"/>
                        </a:lnTo>
                        <a:lnTo>
                          <a:pt x="8" y="1"/>
                        </a:lnTo>
                        <a:lnTo>
                          <a:pt x="7" y="3"/>
                        </a:lnTo>
                        <a:lnTo>
                          <a:pt x="4" y="4"/>
                        </a:lnTo>
                        <a:lnTo>
                          <a:pt x="3" y="5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3" y="15"/>
                        </a:lnTo>
                        <a:lnTo>
                          <a:pt x="4" y="16"/>
                        </a:lnTo>
                        <a:lnTo>
                          <a:pt x="7" y="17"/>
                        </a:lnTo>
                        <a:lnTo>
                          <a:pt x="8" y="17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690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168" y="340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2" y="14"/>
                      </a:cxn>
                      <a:cxn ang="0">
                        <a:pos x="13" y="14"/>
                      </a:cxn>
                      <a:cxn ang="0">
                        <a:pos x="16" y="14"/>
                      </a:cxn>
                      <a:cxn ang="0">
                        <a:pos x="19" y="12"/>
                      </a:cxn>
                      <a:cxn ang="0">
                        <a:pos x="20" y="12"/>
                      </a:cxn>
                      <a:cxn ang="0">
                        <a:pos x="21" y="11"/>
                      </a:cxn>
                      <a:cxn ang="0">
                        <a:pos x="23" y="10"/>
                      </a:cxn>
                      <a:cxn ang="0">
                        <a:pos x="23" y="10"/>
                      </a:cxn>
                      <a:cxn ang="0">
                        <a:pos x="24" y="8"/>
                      </a:cxn>
                      <a:cxn ang="0">
                        <a:pos x="23" y="7"/>
                      </a:cxn>
                      <a:cxn ang="0">
                        <a:pos x="23" y="6"/>
                      </a:cxn>
                      <a:cxn ang="0">
                        <a:pos x="21" y="4"/>
                      </a:cxn>
                      <a:cxn ang="0">
                        <a:pos x="20" y="3"/>
                      </a:cxn>
                      <a:cxn ang="0">
                        <a:pos x="19" y="2"/>
                      </a:cxn>
                      <a:cxn ang="0">
                        <a:pos x="16" y="0"/>
                      </a:cxn>
                      <a:cxn ang="0">
                        <a:pos x="13" y="0"/>
                      </a:cxn>
                      <a:cxn ang="0">
                        <a:pos x="12" y="0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3" y="3"/>
                      </a:cxn>
                      <a:cxn ang="0">
                        <a:pos x="1" y="4"/>
                      </a:cxn>
                      <a:cxn ang="0">
                        <a:pos x="1" y="6"/>
                      </a:cxn>
                      <a:cxn ang="0">
                        <a:pos x="0" y="7"/>
                      </a:cxn>
                      <a:cxn ang="0">
                        <a:pos x="0" y="8"/>
                      </a:cxn>
                      <a:cxn ang="0">
                        <a:pos x="0" y="10"/>
                      </a:cxn>
                      <a:cxn ang="0">
                        <a:pos x="1" y="10"/>
                      </a:cxn>
                      <a:cxn ang="0">
                        <a:pos x="1" y="11"/>
                      </a:cxn>
                      <a:cxn ang="0">
                        <a:pos x="3" y="12"/>
                      </a:cxn>
                      <a:cxn ang="0">
                        <a:pos x="5" y="12"/>
                      </a:cxn>
                      <a:cxn ang="0">
                        <a:pos x="7" y="14"/>
                      </a:cxn>
                      <a:cxn ang="0">
                        <a:pos x="9" y="14"/>
                      </a:cxn>
                      <a:cxn ang="0">
                        <a:pos x="12" y="14"/>
                      </a:cxn>
                    </a:cxnLst>
                    <a:rect l="0" t="0" r="r" b="b"/>
                    <a:pathLst>
                      <a:path w="24" h="14">
                        <a:moveTo>
                          <a:pt x="12" y="14"/>
                        </a:moveTo>
                        <a:lnTo>
                          <a:pt x="13" y="14"/>
                        </a:lnTo>
                        <a:lnTo>
                          <a:pt x="16" y="14"/>
                        </a:lnTo>
                        <a:lnTo>
                          <a:pt x="19" y="12"/>
                        </a:lnTo>
                        <a:lnTo>
                          <a:pt x="20" y="12"/>
                        </a:lnTo>
                        <a:lnTo>
                          <a:pt x="21" y="11"/>
                        </a:lnTo>
                        <a:lnTo>
                          <a:pt x="23" y="10"/>
                        </a:lnTo>
                        <a:lnTo>
                          <a:pt x="23" y="10"/>
                        </a:lnTo>
                        <a:lnTo>
                          <a:pt x="24" y="8"/>
                        </a:lnTo>
                        <a:lnTo>
                          <a:pt x="23" y="7"/>
                        </a:lnTo>
                        <a:lnTo>
                          <a:pt x="23" y="6"/>
                        </a:lnTo>
                        <a:lnTo>
                          <a:pt x="21" y="4"/>
                        </a:lnTo>
                        <a:lnTo>
                          <a:pt x="20" y="3"/>
                        </a:lnTo>
                        <a:lnTo>
                          <a:pt x="19" y="2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0"/>
                        </a:lnTo>
                        <a:lnTo>
                          <a:pt x="1" y="11"/>
                        </a:lnTo>
                        <a:lnTo>
                          <a:pt x="3" y="12"/>
                        </a:lnTo>
                        <a:lnTo>
                          <a:pt x="5" y="12"/>
                        </a:lnTo>
                        <a:lnTo>
                          <a:pt x="7" y="14"/>
                        </a:lnTo>
                        <a:lnTo>
                          <a:pt x="9" y="14"/>
                        </a:lnTo>
                        <a:lnTo>
                          <a:pt x="12" y="14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691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171" y="340"/>
                    <a:ext cx="17" cy="11"/>
                  </a:xfrm>
                  <a:custGeom>
                    <a:avLst/>
                    <a:gdLst/>
                    <a:ahLst/>
                    <a:cxnLst>
                      <a:cxn ang="0">
                        <a:pos x="9" y="11"/>
                      </a:cxn>
                      <a:cxn ang="0">
                        <a:pos x="12" y="11"/>
                      </a:cxn>
                      <a:cxn ang="0">
                        <a:pos x="13" y="10"/>
                      </a:cxn>
                      <a:cxn ang="0">
                        <a:pos x="14" y="10"/>
                      </a:cxn>
                      <a:cxn ang="0">
                        <a:pos x="16" y="8"/>
                      </a:cxn>
                      <a:cxn ang="0">
                        <a:pos x="17" y="8"/>
                      </a:cxn>
                      <a:cxn ang="0">
                        <a:pos x="17" y="7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17" y="4"/>
                      </a:cxn>
                      <a:cxn ang="0">
                        <a:pos x="16" y="3"/>
                      </a:cxn>
                      <a:cxn ang="0">
                        <a:pos x="14" y="2"/>
                      </a:cxn>
                      <a:cxn ang="0">
                        <a:pos x="13" y="2"/>
                      </a:cxn>
                      <a:cxn ang="0">
                        <a:pos x="12" y="0"/>
                      </a:cxn>
                      <a:cxn ang="0">
                        <a:pos x="10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4" y="2"/>
                      </a:cxn>
                      <a:cxn ang="0">
                        <a:pos x="2" y="2"/>
                      </a:cxn>
                      <a:cxn ang="0">
                        <a:pos x="1" y="3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7"/>
                      </a:cxn>
                      <a:cxn ang="0">
                        <a:pos x="0" y="8"/>
                      </a:cxn>
                      <a:cxn ang="0">
                        <a:pos x="1" y="8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5" y="11"/>
                      </a:cxn>
                      <a:cxn ang="0">
                        <a:pos x="9" y="11"/>
                      </a:cxn>
                    </a:cxnLst>
                    <a:rect l="0" t="0" r="r" b="b"/>
                    <a:pathLst>
                      <a:path w="17" h="11">
                        <a:moveTo>
                          <a:pt x="9" y="11"/>
                        </a:moveTo>
                        <a:lnTo>
                          <a:pt x="12" y="11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6" y="8"/>
                        </a:lnTo>
                        <a:lnTo>
                          <a:pt x="17" y="8"/>
                        </a:lnTo>
                        <a:lnTo>
                          <a:pt x="17" y="7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2" y="0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1" y="8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5" y="11"/>
                        </a:ln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41692" name="Oval 28"/>
              <p:cNvSpPr>
                <a:spLocks noChangeAspect="1" noChangeArrowheads="1"/>
              </p:cNvSpPr>
              <p:nvPr/>
            </p:nvSpPr>
            <p:spPr bwMode="auto">
              <a:xfrm>
                <a:off x="282" y="645"/>
                <a:ext cx="48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693" name="Freeform 29"/>
              <p:cNvSpPr>
                <a:spLocks noChangeAspect="1"/>
              </p:cNvSpPr>
              <p:nvPr/>
            </p:nvSpPr>
            <p:spPr bwMode="auto">
              <a:xfrm>
                <a:off x="698" y="254"/>
                <a:ext cx="16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0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8"/>
                  </a:cxn>
                  <a:cxn ang="0">
                    <a:pos x="15" y="16"/>
                  </a:cxn>
                  <a:cxn ang="0">
                    <a:pos x="15" y="15"/>
                  </a:cxn>
                  <a:cxn ang="0">
                    <a:pos x="15" y="14"/>
                  </a:cxn>
                  <a:cxn ang="0">
                    <a:pos x="16" y="10"/>
                  </a:cxn>
                  <a:cxn ang="0">
                    <a:pos x="15" y="7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1" y="12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0" y="16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3" y="16"/>
                  </a:cxn>
                  <a:cxn ang="0">
                    <a:pos x="0" y="20"/>
                  </a:cxn>
                </a:cxnLst>
                <a:rect l="0" t="0" r="r" b="b"/>
                <a:pathLst>
                  <a:path w="16" h="20">
                    <a:moveTo>
                      <a:pt x="0" y="20"/>
                    </a:moveTo>
                    <a:lnTo>
                      <a:pt x="8" y="20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8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6" y="10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3" y="1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694" name="Freeform 30"/>
              <p:cNvSpPr>
                <a:spLocks noChangeAspect="1"/>
              </p:cNvSpPr>
              <p:nvPr/>
            </p:nvSpPr>
            <p:spPr bwMode="auto">
              <a:xfrm>
                <a:off x="302" y="518"/>
                <a:ext cx="23" cy="1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0" y="1"/>
                  </a:cxn>
                  <a:cxn ang="0">
                    <a:pos x="21" y="3"/>
                  </a:cxn>
                  <a:cxn ang="0">
                    <a:pos x="23" y="4"/>
                  </a:cxn>
                  <a:cxn ang="0">
                    <a:pos x="23" y="5"/>
                  </a:cxn>
                  <a:cxn ang="0">
                    <a:pos x="23" y="7"/>
                  </a:cxn>
                  <a:cxn ang="0">
                    <a:pos x="23" y="8"/>
                  </a:cxn>
                  <a:cxn ang="0">
                    <a:pos x="23" y="11"/>
                  </a:cxn>
                  <a:cxn ang="0">
                    <a:pos x="8" y="19"/>
                  </a:cxn>
                  <a:cxn ang="0">
                    <a:pos x="0" y="9"/>
                  </a:cxn>
                </a:cxnLst>
                <a:rect l="0" t="0" r="r" b="b"/>
                <a:pathLst>
                  <a:path w="23" h="19">
                    <a:moveTo>
                      <a:pt x="0" y="9"/>
                    </a:move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8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300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695" name="Freeform 31"/>
              <p:cNvSpPr>
                <a:spLocks noChangeAspect="1"/>
              </p:cNvSpPr>
              <p:nvPr/>
            </p:nvSpPr>
            <p:spPr bwMode="auto">
              <a:xfrm>
                <a:off x="302" y="518"/>
                <a:ext cx="23" cy="1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0" y="1"/>
                  </a:cxn>
                  <a:cxn ang="0">
                    <a:pos x="21" y="3"/>
                  </a:cxn>
                  <a:cxn ang="0">
                    <a:pos x="23" y="4"/>
                  </a:cxn>
                  <a:cxn ang="0">
                    <a:pos x="23" y="5"/>
                  </a:cxn>
                  <a:cxn ang="0">
                    <a:pos x="23" y="7"/>
                  </a:cxn>
                  <a:cxn ang="0">
                    <a:pos x="23" y="8"/>
                  </a:cxn>
                  <a:cxn ang="0">
                    <a:pos x="23" y="11"/>
                  </a:cxn>
                  <a:cxn ang="0">
                    <a:pos x="8" y="19"/>
                  </a:cxn>
                  <a:cxn ang="0">
                    <a:pos x="0" y="9"/>
                  </a:cxn>
                </a:cxnLst>
                <a:rect l="0" t="0" r="r" b="b"/>
                <a:pathLst>
                  <a:path w="23" h="19">
                    <a:moveTo>
                      <a:pt x="0" y="9"/>
                    </a:move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8" y="19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696" name="Freeform 32"/>
              <p:cNvSpPr>
                <a:spLocks noChangeAspect="1"/>
              </p:cNvSpPr>
              <p:nvPr/>
            </p:nvSpPr>
            <p:spPr bwMode="auto">
              <a:xfrm>
                <a:off x="303" y="519"/>
                <a:ext cx="22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0" y="8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7" y="18"/>
                  </a:cxn>
                </a:cxnLst>
                <a:rect l="0" t="0" r="r" b="b"/>
                <a:pathLst>
                  <a:path w="22" h="18">
                    <a:moveTo>
                      <a:pt x="7" y="18"/>
                    </a:moveTo>
                    <a:lnTo>
                      <a:pt x="0" y="8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371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697" name="Freeform 33"/>
              <p:cNvSpPr>
                <a:spLocks noChangeAspect="1"/>
              </p:cNvSpPr>
              <p:nvPr/>
            </p:nvSpPr>
            <p:spPr bwMode="auto">
              <a:xfrm>
                <a:off x="305" y="519"/>
                <a:ext cx="20" cy="16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0" y="8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8" y="3"/>
                  </a:cxn>
                  <a:cxn ang="0">
                    <a:pos x="20" y="4"/>
                  </a:cxn>
                  <a:cxn ang="0">
                    <a:pos x="20" y="7"/>
                  </a:cxn>
                  <a:cxn ang="0">
                    <a:pos x="5" y="16"/>
                  </a:cxn>
                </a:cxnLst>
                <a:rect l="0" t="0" r="r" b="b"/>
                <a:pathLst>
                  <a:path w="20" h="16">
                    <a:moveTo>
                      <a:pt x="5" y="16"/>
                    </a:moveTo>
                    <a:lnTo>
                      <a:pt x="0" y="8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5B4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698" name="Freeform 34"/>
              <p:cNvSpPr>
                <a:spLocks noChangeAspect="1"/>
              </p:cNvSpPr>
              <p:nvPr/>
            </p:nvSpPr>
            <p:spPr bwMode="auto">
              <a:xfrm>
                <a:off x="305" y="519"/>
                <a:ext cx="20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8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18" y="3"/>
                  </a:cxn>
                  <a:cxn ang="0">
                    <a:pos x="20" y="4"/>
                  </a:cxn>
                  <a:cxn ang="0">
                    <a:pos x="20" y="7"/>
                  </a:cxn>
                  <a:cxn ang="0">
                    <a:pos x="5" y="15"/>
                  </a:cxn>
                </a:cxnLst>
                <a:rect l="0" t="0" r="r" b="b"/>
                <a:pathLst>
                  <a:path w="20" h="15">
                    <a:moveTo>
                      <a:pt x="5" y="15"/>
                    </a:moveTo>
                    <a:lnTo>
                      <a:pt x="0" y="8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8069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699" name="Freeform 35"/>
              <p:cNvSpPr>
                <a:spLocks noChangeAspect="1"/>
              </p:cNvSpPr>
              <p:nvPr/>
            </p:nvSpPr>
            <p:spPr bwMode="auto">
              <a:xfrm>
                <a:off x="306" y="519"/>
                <a:ext cx="19" cy="14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0" y="8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7" y="3"/>
                  </a:cxn>
                  <a:cxn ang="0">
                    <a:pos x="19" y="4"/>
                  </a:cxn>
                  <a:cxn ang="0">
                    <a:pos x="19" y="6"/>
                  </a:cxn>
                  <a:cxn ang="0">
                    <a:pos x="4" y="14"/>
                  </a:cxn>
                </a:cxnLst>
                <a:rect l="0" t="0" r="r" b="b"/>
                <a:pathLst>
                  <a:path w="19" h="14">
                    <a:moveTo>
                      <a:pt x="4" y="14"/>
                    </a:moveTo>
                    <a:lnTo>
                      <a:pt x="0" y="8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A99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00" name="Freeform 36"/>
              <p:cNvSpPr>
                <a:spLocks noChangeAspect="1"/>
              </p:cNvSpPr>
              <p:nvPr/>
            </p:nvSpPr>
            <p:spPr bwMode="auto">
              <a:xfrm>
                <a:off x="307" y="519"/>
                <a:ext cx="18" cy="1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8"/>
                  </a:cxn>
                  <a:cxn ang="0">
                    <a:pos x="14" y="0"/>
                  </a:cxn>
                  <a:cxn ang="0">
                    <a:pos x="15" y="2"/>
                  </a:cxn>
                  <a:cxn ang="0">
                    <a:pos x="16" y="3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3" y="12"/>
                  </a:cxn>
                </a:cxnLst>
                <a:rect l="0" t="0" r="r" b="b"/>
                <a:pathLst>
                  <a:path w="18" h="12">
                    <a:moveTo>
                      <a:pt x="3" y="12"/>
                    </a:moveTo>
                    <a:lnTo>
                      <a:pt x="0" y="8"/>
                    </a:lnTo>
                    <a:lnTo>
                      <a:pt x="14" y="0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D4C8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01" name="Freeform 37"/>
              <p:cNvSpPr>
                <a:spLocks noChangeAspect="1"/>
              </p:cNvSpPr>
              <p:nvPr/>
            </p:nvSpPr>
            <p:spPr bwMode="auto">
              <a:xfrm>
                <a:off x="309" y="519"/>
                <a:ext cx="14" cy="11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13" y="0"/>
                  </a:cxn>
                  <a:cxn ang="0">
                    <a:pos x="14" y="4"/>
                  </a:cxn>
                </a:cxnLst>
                <a:rect l="0" t="0" r="r" b="b"/>
                <a:pathLst>
                  <a:path w="14" h="11">
                    <a:moveTo>
                      <a:pt x="14" y="4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02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295" y="532"/>
                <a:ext cx="8" cy="5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03" name="Freeform 39"/>
              <p:cNvSpPr>
                <a:spLocks noChangeAspect="1"/>
              </p:cNvSpPr>
              <p:nvPr/>
            </p:nvSpPr>
            <p:spPr bwMode="auto">
              <a:xfrm>
                <a:off x="271" y="533"/>
                <a:ext cx="27" cy="1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5" y="0"/>
                  </a:cxn>
                  <a:cxn ang="0">
                    <a:pos x="27" y="5"/>
                  </a:cxn>
                  <a:cxn ang="0">
                    <a:pos x="14" y="10"/>
                  </a:cxn>
                  <a:cxn ang="0">
                    <a:pos x="0" y="5"/>
                  </a:cxn>
                </a:cxnLst>
                <a:rect l="0" t="0" r="r" b="b"/>
                <a:pathLst>
                  <a:path w="27" h="10">
                    <a:moveTo>
                      <a:pt x="0" y="5"/>
                    </a:moveTo>
                    <a:lnTo>
                      <a:pt x="15" y="0"/>
                    </a:lnTo>
                    <a:lnTo>
                      <a:pt x="27" y="5"/>
                    </a:lnTo>
                    <a:lnTo>
                      <a:pt x="14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7FC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" name="Group 40"/>
              <p:cNvGrpSpPr>
                <a:grpSpLocks noChangeAspect="1"/>
              </p:cNvGrpSpPr>
              <p:nvPr/>
            </p:nvGrpSpPr>
            <p:grpSpPr bwMode="auto">
              <a:xfrm>
                <a:off x="489" y="340"/>
                <a:ext cx="212" cy="126"/>
                <a:chOff x="407" y="121"/>
                <a:chExt cx="212" cy="126"/>
              </a:xfrm>
            </p:grpSpPr>
            <p:sp>
              <p:nvSpPr>
                <p:cNvPr id="241705" name="Oval 41"/>
                <p:cNvSpPr>
                  <a:spLocks noChangeAspect="1" noChangeArrowheads="1"/>
                </p:cNvSpPr>
                <p:nvPr/>
              </p:nvSpPr>
              <p:spPr bwMode="auto">
                <a:xfrm rot="-877064">
                  <a:off x="409" y="121"/>
                  <a:ext cx="210" cy="107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706" name="Freeform 42"/>
                <p:cNvSpPr>
                  <a:spLocks noChangeAspect="1"/>
                </p:cNvSpPr>
                <p:nvPr/>
              </p:nvSpPr>
              <p:spPr bwMode="auto">
                <a:xfrm>
                  <a:off x="407" y="142"/>
                  <a:ext cx="182" cy="10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43" y="8"/>
                    </a:cxn>
                    <a:cxn ang="0">
                      <a:pos x="40" y="13"/>
                    </a:cxn>
                    <a:cxn ang="0">
                      <a:pos x="38" y="39"/>
                    </a:cxn>
                    <a:cxn ang="0">
                      <a:pos x="78" y="71"/>
                    </a:cxn>
                    <a:cxn ang="0">
                      <a:pos x="141" y="59"/>
                    </a:cxn>
                    <a:cxn ang="0">
                      <a:pos x="163" y="51"/>
                    </a:cxn>
                    <a:cxn ang="0">
                      <a:pos x="169" y="49"/>
                    </a:cxn>
                    <a:cxn ang="0">
                      <a:pos x="180" y="56"/>
                    </a:cxn>
                    <a:cxn ang="0">
                      <a:pos x="180" y="66"/>
                    </a:cxn>
                    <a:cxn ang="0">
                      <a:pos x="172" y="71"/>
                    </a:cxn>
                    <a:cxn ang="0">
                      <a:pos x="165" y="78"/>
                    </a:cxn>
                    <a:cxn ang="0">
                      <a:pos x="150" y="84"/>
                    </a:cxn>
                    <a:cxn ang="0">
                      <a:pos x="59" y="100"/>
                    </a:cxn>
                    <a:cxn ang="0">
                      <a:pos x="3" y="72"/>
                    </a:cxn>
                    <a:cxn ang="0">
                      <a:pos x="0" y="53"/>
                    </a:cxn>
                    <a:cxn ang="0">
                      <a:pos x="1" y="33"/>
                    </a:cxn>
                    <a:cxn ang="0">
                      <a:pos x="11" y="19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82" h="105">
                      <a:moveTo>
                        <a:pt x="30" y="0"/>
                      </a:moveTo>
                      <a:cubicBezTo>
                        <a:pt x="33" y="3"/>
                        <a:pt x="39" y="7"/>
                        <a:pt x="43" y="8"/>
                      </a:cubicBezTo>
                      <a:cubicBezTo>
                        <a:pt x="41" y="12"/>
                        <a:pt x="42" y="11"/>
                        <a:pt x="40" y="13"/>
                      </a:cubicBezTo>
                      <a:cubicBezTo>
                        <a:pt x="38" y="24"/>
                        <a:pt x="38" y="24"/>
                        <a:pt x="38" y="39"/>
                      </a:cubicBezTo>
                      <a:cubicBezTo>
                        <a:pt x="38" y="63"/>
                        <a:pt x="60" y="67"/>
                        <a:pt x="78" y="71"/>
                      </a:cubicBezTo>
                      <a:cubicBezTo>
                        <a:pt x="101" y="70"/>
                        <a:pt x="119" y="64"/>
                        <a:pt x="141" y="59"/>
                      </a:cubicBezTo>
                      <a:cubicBezTo>
                        <a:pt x="147" y="53"/>
                        <a:pt x="156" y="53"/>
                        <a:pt x="163" y="51"/>
                      </a:cubicBezTo>
                      <a:cubicBezTo>
                        <a:pt x="165" y="50"/>
                        <a:pt x="169" y="49"/>
                        <a:pt x="169" y="49"/>
                      </a:cubicBezTo>
                      <a:cubicBezTo>
                        <a:pt x="174" y="44"/>
                        <a:pt x="178" y="53"/>
                        <a:pt x="180" y="56"/>
                      </a:cubicBezTo>
                      <a:cubicBezTo>
                        <a:pt x="181" y="60"/>
                        <a:pt x="182" y="62"/>
                        <a:pt x="180" y="66"/>
                      </a:cubicBezTo>
                      <a:cubicBezTo>
                        <a:pt x="179" y="69"/>
                        <a:pt x="174" y="70"/>
                        <a:pt x="172" y="71"/>
                      </a:cubicBezTo>
                      <a:cubicBezTo>
                        <a:pt x="170" y="72"/>
                        <a:pt x="167" y="76"/>
                        <a:pt x="165" y="78"/>
                      </a:cubicBezTo>
                      <a:cubicBezTo>
                        <a:pt x="162" y="81"/>
                        <a:pt x="154" y="83"/>
                        <a:pt x="150" y="84"/>
                      </a:cubicBezTo>
                      <a:cubicBezTo>
                        <a:pt x="129" y="105"/>
                        <a:pt x="81" y="100"/>
                        <a:pt x="59" y="100"/>
                      </a:cubicBezTo>
                      <a:cubicBezTo>
                        <a:pt x="43" y="98"/>
                        <a:pt x="11" y="88"/>
                        <a:pt x="3" y="72"/>
                      </a:cubicBezTo>
                      <a:cubicBezTo>
                        <a:pt x="2" y="66"/>
                        <a:pt x="2" y="59"/>
                        <a:pt x="0" y="53"/>
                      </a:cubicBezTo>
                      <a:cubicBezTo>
                        <a:pt x="0" y="46"/>
                        <a:pt x="0" y="40"/>
                        <a:pt x="1" y="33"/>
                      </a:cubicBezTo>
                      <a:cubicBezTo>
                        <a:pt x="1" y="32"/>
                        <a:pt x="10" y="20"/>
                        <a:pt x="11" y="19"/>
                      </a:cubicBezTo>
                      <a:cubicBezTo>
                        <a:pt x="16" y="14"/>
                        <a:pt x="30" y="9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43"/>
              <p:cNvGrpSpPr>
                <a:grpSpLocks noChangeAspect="1"/>
              </p:cNvGrpSpPr>
              <p:nvPr/>
            </p:nvGrpSpPr>
            <p:grpSpPr bwMode="auto">
              <a:xfrm>
                <a:off x="491" y="359"/>
                <a:ext cx="212" cy="126"/>
                <a:chOff x="407" y="121"/>
                <a:chExt cx="212" cy="126"/>
              </a:xfrm>
            </p:grpSpPr>
            <p:sp>
              <p:nvSpPr>
                <p:cNvPr id="241708" name="Oval 44"/>
                <p:cNvSpPr>
                  <a:spLocks noChangeAspect="1" noChangeArrowheads="1"/>
                </p:cNvSpPr>
                <p:nvPr/>
              </p:nvSpPr>
              <p:spPr bwMode="auto">
                <a:xfrm rot="-877064">
                  <a:off x="409" y="121"/>
                  <a:ext cx="210" cy="10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709" name="Freeform 45"/>
                <p:cNvSpPr>
                  <a:spLocks noChangeAspect="1"/>
                </p:cNvSpPr>
                <p:nvPr/>
              </p:nvSpPr>
              <p:spPr bwMode="auto">
                <a:xfrm>
                  <a:off x="407" y="142"/>
                  <a:ext cx="182" cy="10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43" y="8"/>
                    </a:cxn>
                    <a:cxn ang="0">
                      <a:pos x="40" y="13"/>
                    </a:cxn>
                    <a:cxn ang="0">
                      <a:pos x="38" y="39"/>
                    </a:cxn>
                    <a:cxn ang="0">
                      <a:pos x="78" y="71"/>
                    </a:cxn>
                    <a:cxn ang="0">
                      <a:pos x="141" y="59"/>
                    </a:cxn>
                    <a:cxn ang="0">
                      <a:pos x="163" y="51"/>
                    </a:cxn>
                    <a:cxn ang="0">
                      <a:pos x="169" y="49"/>
                    </a:cxn>
                    <a:cxn ang="0">
                      <a:pos x="180" y="56"/>
                    </a:cxn>
                    <a:cxn ang="0">
                      <a:pos x="180" y="66"/>
                    </a:cxn>
                    <a:cxn ang="0">
                      <a:pos x="172" y="71"/>
                    </a:cxn>
                    <a:cxn ang="0">
                      <a:pos x="165" y="78"/>
                    </a:cxn>
                    <a:cxn ang="0">
                      <a:pos x="150" y="84"/>
                    </a:cxn>
                    <a:cxn ang="0">
                      <a:pos x="59" y="100"/>
                    </a:cxn>
                    <a:cxn ang="0">
                      <a:pos x="3" y="72"/>
                    </a:cxn>
                    <a:cxn ang="0">
                      <a:pos x="0" y="53"/>
                    </a:cxn>
                    <a:cxn ang="0">
                      <a:pos x="1" y="33"/>
                    </a:cxn>
                    <a:cxn ang="0">
                      <a:pos x="11" y="19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82" h="105">
                      <a:moveTo>
                        <a:pt x="30" y="0"/>
                      </a:moveTo>
                      <a:cubicBezTo>
                        <a:pt x="33" y="3"/>
                        <a:pt x="39" y="7"/>
                        <a:pt x="43" y="8"/>
                      </a:cubicBezTo>
                      <a:cubicBezTo>
                        <a:pt x="41" y="12"/>
                        <a:pt x="42" y="11"/>
                        <a:pt x="40" y="13"/>
                      </a:cubicBezTo>
                      <a:cubicBezTo>
                        <a:pt x="38" y="24"/>
                        <a:pt x="38" y="24"/>
                        <a:pt x="38" y="39"/>
                      </a:cubicBezTo>
                      <a:cubicBezTo>
                        <a:pt x="38" y="63"/>
                        <a:pt x="60" y="67"/>
                        <a:pt x="78" y="71"/>
                      </a:cubicBezTo>
                      <a:cubicBezTo>
                        <a:pt x="101" y="70"/>
                        <a:pt x="119" y="64"/>
                        <a:pt x="141" y="59"/>
                      </a:cubicBezTo>
                      <a:cubicBezTo>
                        <a:pt x="147" y="53"/>
                        <a:pt x="156" y="53"/>
                        <a:pt x="163" y="51"/>
                      </a:cubicBezTo>
                      <a:cubicBezTo>
                        <a:pt x="165" y="50"/>
                        <a:pt x="169" y="49"/>
                        <a:pt x="169" y="49"/>
                      </a:cubicBezTo>
                      <a:cubicBezTo>
                        <a:pt x="174" y="44"/>
                        <a:pt x="178" y="53"/>
                        <a:pt x="180" y="56"/>
                      </a:cubicBezTo>
                      <a:cubicBezTo>
                        <a:pt x="181" y="60"/>
                        <a:pt x="182" y="62"/>
                        <a:pt x="180" y="66"/>
                      </a:cubicBezTo>
                      <a:cubicBezTo>
                        <a:pt x="179" y="69"/>
                        <a:pt x="174" y="70"/>
                        <a:pt x="172" y="71"/>
                      </a:cubicBezTo>
                      <a:cubicBezTo>
                        <a:pt x="170" y="72"/>
                        <a:pt x="167" y="76"/>
                        <a:pt x="165" y="78"/>
                      </a:cubicBezTo>
                      <a:cubicBezTo>
                        <a:pt x="162" y="81"/>
                        <a:pt x="154" y="83"/>
                        <a:pt x="150" y="84"/>
                      </a:cubicBezTo>
                      <a:cubicBezTo>
                        <a:pt x="129" y="105"/>
                        <a:pt x="81" y="100"/>
                        <a:pt x="59" y="100"/>
                      </a:cubicBezTo>
                      <a:cubicBezTo>
                        <a:pt x="43" y="98"/>
                        <a:pt x="11" y="88"/>
                        <a:pt x="3" y="72"/>
                      </a:cubicBezTo>
                      <a:cubicBezTo>
                        <a:pt x="2" y="66"/>
                        <a:pt x="2" y="59"/>
                        <a:pt x="0" y="53"/>
                      </a:cubicBezTo>
                      <a:cubicBezTo>
                        <a:pt x="0" y="46"/>
                        <a:pt x="0" y="40"/>
                        <a:pt x="1" y="33"/>
                      </a:cubicBezTo>
                      <a:cubicBezTo>
                        <a:pt x="1" y="32"/>
                        <a:pt x="10" y="20"/>
                        <a:pt x="11" y="19"/>
                      </a:cubicBezTo>
                      <a:cubicBezTo>
                        <a:pt x="16" y="14"/>
                        <a:pt x="30" y="9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46"/>
              <p:cNvGrpSpPr>
                <a:grpSpLocks noChangeAspect="1"/>
              </p:cNvGrpSpPr>
              <p:nvPr/>
            </p:nvGrpSpPr>
            <p:grpSpPr bwMode="auto">
              <a:xfrm>
                <a:off x="489" y="350"/>
                <a:ext cx="212" cy="126"/>
                <a:chOff x="407" y="121"/>
                <a:chExt cx="212" cy="126"/>
              </a:xfrm>
            </p:grpSpPr>
            <p:sp>
              <p:nvSpPr>
                <p:cNvPr id="241711" name="Oval 47"/>
                <p:cNvSpPr>
                  <a:spLocks noChangeAspect="1" noChangeArrowheads="1"/>
                </p:cNvSpPr>
                <p:nvPr/>
              </p:nvSpPr>
              <p:spPr bwMode="auto">
                <a:xfrm rot="-877064">
                  <a:off x="409" y="121"/>
                  <a:ext cx="210" cy="10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712" name="Freeform 48"/>
                <p:cNvSpPr>
                  <a:spLocks noChangeAspect="1"/>
                </p:cNvSpPr>
                <p:nvPr/>
              </p:nvSpPr>
              <p:spPr bwMode="auto">
                <a:xfrm>
                  <a:off x="407" y="142"/>
                  <a:ext cx="182" cy="10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43" y="8"/>
                    </a:cxn>
                    <a:cxn ang="0">
                      <a:pos x="40" y="13"/>
                    </a:cxn>
                    <a:cxn ang="0">
                      <a:pos x="38" y="39"/>
                    </a:cxn>
                    <a:cxn ang="0">
                      <a:pos x="78" y="71"/>
                    </a:cxn>
                    <a:cxn ang="0">
                      <a:pos x="141" y="59"/>
                    </a:cxn>
                    <a:cxn ang="0">
                      <a:pos x="163" y="51"/>
                    </a:cxn>
                    <a:cxn ang="0">
                      <a:pos x="169" y="49"/>
                    </a:cxn>
                    <a:cxn ang="0">
                      <a:pos x="180" y="56"/>
                    </a:cxn>
                    <a:cxn ang="0">
                      <a:pos x="180" y="66"/>
                    </a:cxn>
                    <a:cxn ang="0">
                      <a:pos x="172" y="71"/>
                    </a:cxn>
                    <a:cxn ang="0">
                      <a:pos x="165" y="78"/>
                    </a:cxn>
                    <a:cxn ang="0">
                      <a:pos x="150" y="84"/>
                    </a:cxn>
                    <a:cxn ang="0">
                      <a:pos x="59" y="100"/>
                    </a:cxn>
                    <a:cxn ang="0">
                      <a:pos x="3" y="72"/>
                    </a:cxn>
                    <a:cxn ang="0">
                      <a:pos x="0" y="53"/>
                    </a:cxn>
                    <a:cxn ang="0">
                      <a:pos x="1" y="33"/>
                    </a:cxn>
                    <a:cxn ang="0">
                      <a:pos x="11" y="19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82" h="105">
                      <a:moveTo>
                        <a:pt x="30" y="0"/>
                      </a:moveTo>
                      <a:cubicBezTo>
                        <a:pt x="33" y="3"/>
                        <a:pt x="39" y="7"/>
                        <a:pt x="43" y="8"/>
                      </a:cubicBezTo>
                      <a:cubicBezTo>
                        <a:pt x="41" y="12"/>
                        <a:pt x="42" y="11"/>
                        <a:pt x="40" y="13"/>
                      </a:cubicBezTo>
                      <a:cubicBezTo>
                        <a:pt x="38" y="24"/>
                        <a:pt x="38" y="24"/>
                        <a:pt x="38" y="39"/>
                      </a:cubicBezTo>
                      <a:cubicBezTo>
                        <a:pt x="38" y="63"/>
                        <a:pt x="60" y="67"/>
                        <a:pt x="78" y="71"/>
                      </a:cubicBezTo>
                      <a:cubicBezTo>
                        <a:pt x="101" y="70"/>
                        <a:pt x="119" y="64"/>
                        <a:pt x="141" y="59"/>
                      </a:cubicBezTo>
                      <a:cubicBezTo>
                        <a:pt x="147" y="53"/>
                        <a:pt x="156" y="53"/>
                        <a:pt x="163" y="51"/>
                      </a:cubicBezTo>
                      <a:cubicBezTo>
                        <a:pt x="165" y="50"/>
                        <a:pt x="169" y="49"/>
                        <a:pt x="169" y="49"/>
                      </a:cubicBezTo>
                      <a:cubicBezTo>
                        <a:pt x="174" y="44"/>
                        <a:pt x="178" y="53"/>
                        <a:pt x="180" y="56"/>
                      </a:cubicBezTo>
                      <a:cubicBezTo>
                        <a:pt x="181" y="60"/>
                        <a:pt x="182" y="62"/>
                        <a:pt x="180" y="66"/>
                      </a:cubicBezTo>
                      <a:cubicBezTo>
                        <a:pt x="179" y="69"/>
                        <a:pt x="174" y="70"/>
                        <a:pt x="172" y="71"/>
                      </a:cubicBezTo>
                      <a:cubicBezTo>
                        <a:pt x="170" y="72"/>
                        <a:pt x="167" y="76"/>
                        <a:pt x="165" y="78"/>
                      </a:cubicBezTo>
                      <a:cubicBezTo>
                        <a:pt x="162" y="81"/>
                        <a:pt x="154" y="83"/>
                        <a:pt x="150" y="84"/>
                      </a:cubicBezTo>
                      <a:cubicBezTo>
                        <a:pt x="129" y="105"/>
                        <a:pt x="81" y="100"/>
                        <a:pt x="59" y="100"/>
                      </a:cubicBezTo>
                      <a:cubicBezTo>
                        <a:pt x="43" y="98"/>
                        <a:pt x="11" y="88"/>
                        <a:pt x="3" y="72"/>
                      </a:cubicBezTo>
                      <a:cubicBezTo>
                        <a:pt x="2" y="66"/>
                        <a:pt x="2" y="59"/>
                        <a:pt x="0" y="53"/>
                      </a:cubicBezTo>
                      <a:cubicBezTo>
                        <a:pt x="0" y="46"/>
                        <a:pt x="0" y="40"/>
                        <a:pt x="1" y="33"/>
                      </a:cubicBezTo>
                      <a:cubicBezTo>
                        <a:pt x="1" y="32"/>
                        <a:pt x="10" y="20"/>
                        <a:pt x="11" y="19"/>
                      </a:cubicBezTo>
                      <a:cubicBezTo>
                        <a:pt x="16" y="14"/>
                        <a:pt x="30" y="9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49"/>
              <p:cNvGrpSpPr>
                <a:grpSpLocks noChangeAspect="1"/>
              </p:cNvGrpSpPr>
              <p:nvPr/>
            </p:nvGrpSpPr>
            <p:grpSpPr bwMode="auto">
              <a:xfrm>
                <a:off x="492" y="375"/>
                <a:ext cx="212" cy="126"/>
                <a:chOff x="407" y="121"/>
                <a:chExt cx="212" cy="126"/>
              </a:xfrm>
            </p:grpSpPr>
            <p:sp>
              <p:nvSpPr>
                <p:cNvPr id="241714" name="Oval 50"/>
                <p:cNvSpPr>
                  <a:spLocks noChangeAspect="1" noChangeArrowheads="1"/>
                </p:cNvSpPr>
                <p:nvPr/>
              </p:nvSpPr>
              <p:spPr bwMode="auto">
                <a:xfrm rot="-877064">
                  <a:off x="409" y="121"/>
                  <a:ext cx="210" cy="10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715" name="Freeform 51"/>
                <p:cNvSpPr>
                  <a:spLocks noChangeAspect="1"/>
                </p:cNvSpPr>
                <p:nvPr/>
              </p:nvSpPr>
              <p:spPr bwMode="auto">
                <a:xfrm>
                  <a:off x="407" y="142"/>
                  <a:ext cx="182" cy="10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43" y="8"/>
                    </a:cxn>
                    <a:cxn ang="0">
                      <a:pos x="40" y="13"/>
                    </a:cxn>
                    <a:cxn ang="0">
                      <a:pos x="38" y="39"/>
                    </a:cxn>
                    <a:cxn ang="0">
                      <a:pos x="78" y="71"/>
                    </a:cxn>
                    <a:cxn ang="0">
                      <a:pos x="141" y="59"/>
                    </a:cxn>
                    <a:cxn ang="0">
                      <a:pos x="163" y="51"/>
                    </a:cxn>
                    <a:cxn ang="0">
                      <a:pos x="169" y="49"/>
                    </a:cxn>
                    <a:cxn ang="0">
                      <a:pos x="180" y="56"/>
                    </a:cxn>
                    <a:cxn ang="0">
                      <a:pos x="180" y="66"/>
                    </a:cxn>
                    <a:cxn ang="0">
                      <a:pos x="172" y="71"/>
                    </a:cxn>
                    <a:cxn ang="0">
                      <a:pos x="165" y="78"/>
                    </a:cxn>
                    <a:cxn ang="0">
                      <a:pos x="150" y="84"/>
                    </a:cxn>
                    <a:cxn ang="0">
                      <a:pos x="59" y="100"/>
                    </a:cxn>
                    <a:cxn ang="0">
                      <a:pos x="3" y="72"/>
                    </a:cxn>
                    <a:cxn ang="0">
                      <a:pos x="0" y="53"/>
                    </a:cxn>
                    <a:cxn ang="0">
                      <a:pos x="1" y="33"/>
                    </a:cxn>
                    <a:cxn ang="0">
                      <a:pos x="11" y="19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82" h="105">
                      <a:moveTo>
                        <a:pt x="30" y="0"/>
                      </a:moveTo>
                      <a:cubicBezTo>
                        <a:pt x="33" y="3"/>
                        <a:pt x="39" y="7"/>
                        <a:pt x="43" y="8"/>
                      </a:cubicBezTo>
                      <a:cubicBezTo>
                        <a:pt x="41" y="12"/>
                        <a:pt x="42" y="11"/>
                        <a:pt x="40" y="13"/>
                      </a:cubicBezTo>
                      <a:cubicBezTo>
                        <a:pt x="38" y="24"/>
                        <a:pt x="38" y="24"/>
                        <a:pt x="38" y="39"/>
                      </a:cubicBezTo>
                      <a:cubicBezTo>
                        <a:pt x="38" y="63"/>
                        <a:pt x="60" y="67"/>
                        <a:pt x="78" y="71"/>
                      </a:cubicBezTo>
                      <a:cubicBezTo>
                        <a:pt x="101" y="70"/>
                        <a:pt x="119" y="64"/>
                        <a:pt x="141" y="59"/>
                      </a:cubicBezTo>
                      <a:cubicBezTo>
                        <a:pt x="147" y="53"/>
                        <a:pt x="156" y="53"/>
                        <a:pt x="163" y="51"/>
                      </a:cubicBezTo>
                      <a:cubicBezTo>
                        <a:pt x="165" y="50"/>
                        <a:pt x="169" y="49"/>
                        <a:pt x="169" y="49"/>
                      </a:cubicBezTo>
                      <a:cubicBezTo>
                        <a:pt x="174" y="44"/>
                        <a:pt x="178" y="53"/>
                        <a:pt x="180" y="56"/>
                      </a:cubicBezTo>
                      <a:cubicBezTo>
                        <a:pt x="181" y="60"/>
                        <a:pt x="182" y="62"/>
                        <a:pt x="180" y="66"/>
                      </a:cubicBezTo>
                      <a:cubicBezTo>
                        <a:pt x="179" y="69"/>
                        <a:pt x="174" y="70"/>
                        <a:pt x="172" y="71"/>
                      </a:cubicBezTo>
                      <a:cubicBezTo>
                        <a:pt x="170" y="72"/>
                        <a:pt x="167" y="76"/>
                        <a:pt x="165" y="78"/>
                      </a:cubicBezTo>
                      <a:cubicBezTo>
                        <a:pt x="162" y="81"/>
                        <a:pt x="154" y="83"/>
                        <a:pt x="150" y="84"/>
                      </a:cubicBezTo>
                      <a:cubicBezTo>
                        <a:pt x="129" y="105"/>
                        <a:pt x="81" y="100"/>
                        <a:pt x="59" y="100"/>
                      </a:cubicBezTo>
                      <a:cubicBezTo>
                        <a:pt x="43" y="98"/>
                        <a:pt x="11" y="88"/>
                        <a:pt x="3" y="72"/>
                      </a:cubicBezTo>
                      <a:cubicBezTo>
                        <a:pt x="2" y="66"/>
                        <a:pt x="2" y="59"/>
                        <a:pt x="0" y="53"/>
                      </a:cubicBezTo>
                      <a:cubicBezTo>
                        <a:pt x="0" y="46"/>
                        <a:pt x="0" y="40"/>
                        <a:pt x="1" y="33"/>
                      </a:cubicBezTo>
                      <a:cubicBezTo>
                        <a:pt x="1" y="32"/>
                        <a:pt x="10" y="20"/>
                        <a:pt x="11" y="19"/>
                      </a:cubicBezTo>
                      <a:cubicBezTo>
                        <a:pt x="16" y="14"/>
                        <a:pt x="30" y="9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52"/>
              <p:cNvGrpSpPr>
                <a:grpSpLocks noChangeAspect="1"/>
              </p:cNvGrpSpPr>
              <p:nvPr/>
            </p:nvGrpSpPr>
            <p:grpSpPr bwMode="auto">
              <a:xfrm>
                <a:off x="493" y="366"/>
                <a:ext cx="212" cy="126"/>
                <a:chOff x="407" y="121"/>
                <a:chExt cx="212" cy="126"/>
              </a:xfrm>
            </p:grpSpPr>
            <p:sp>
              <p:nvSpPr>
                <p:cNvPr id="241717" name="Oval 53"/>
                <p:cNvSpPr>
                  <a:spLocks noChangeAspect="1" noChangeArrowheads="1"/>
                </p:cNvSpPr>
                <p:nvPr/>
              </p:nvSpPr>
              <p:spPr bwMode="auto">
                <a:xfrm rot="-877064">
                  <a:off x="409" y="121"/>
                  <a:ext cx="210" cy="10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718" name="Freeform 54"/>
                <p:cNvSpPr>
                  <a:spLocks noChangeAspect="1"/>
                </p:cNvSpPr>
                <p:nvPr/>
              </p:nvSpPr>
              <p:spPr bwMode="auto">
                <a:xfrm>
                  <a:off x="407" y="142"/>
                  <a:ext cx="182" cy="10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43" y="8"/>
                    </a:cxn>
                    <a:cxn ang="0">
                      <a:pos x="40" y="13"/>
                    </a:cxn>
                    <a:cxn ang="0">
                      <a:pos x="38" y="39"/>
                    </a:cxn>
                    <a:cxn ang="0">
                      <a:pos x="78" y="71"/>
                    </a:cxn>
                    <a:cxn ang="0">
                      <a:pos x="141" y="59"/>
                    </a:cxn>
                    <a:cxn ang="0">
                      <a:pos x="163" y="51"/>
                    </a:cxn>
                    <a:cxn ang="0">
                      <a:pos x="169" y="49"/>
                    </a:cxn>
                    <a:cxn ang="0">
                      <a:pos x="180" y="56"/>
                    </a:cxn>
                    <a:cxn ang="0">
                      <a:pos x="180" y="66"/>
                    </a:cxn>
                    <a:cxn ang="0">
                      <a:pos x="172" y="71"/>
                    </a:cxn>
                    <a:cxn ang="0">
                      <a:pos x="165" y="78"/>
                    </a:cxn>
                    <a:cxn ang="0">
                      <a:pos x="150" y="84"/>
                    </a:cxn>
                    <a:cxn ang="0">
                      <a:pos x="59" y="100"/>
                    </a:cxn>
                    <a:cxn ang="0">
                      <a:pos x="3" y="72"/>
                    </a:cxn>
                    <a:cxn ang="0">
                      <a:pos x="0" y="53"/>
                    </a:cxn>
                    <a:cxn ang="0">
                      <a:pos x="1" y="33"/>
                    </a:cxn>
                    <a:cxn ang="0">
                      <a:pos x="11" y="19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82" h="105">
                      <a:moveTo>
                        <a:pt x="30" y="0"/>
                      </a:moveTo>
                      <a:cubicBezTo>
                        <a:pt x="33" y="3"/>
                        <a:pt x="39" y="7"/>
                        <a:pt x="43" y="8"/>
                      </a:cubicBezTo>
                      <a:cubicBezTo>
                        <a:pt x="41" y="12"/>
                        <a:pt x="42" y="11"/>
                        <a:pt x="40" y="13"/>
                      </a:cubicBezTo>
                      <a:cubicBezTo>
                        <a:pt x="38" y="24"/>
                        <a:pt x="38" y="24"/>
                        <a:pt x="38" y="39"/>
                      </a:cubicBezTo>
                      <a:cubicBezTo>
                        <a:pt x="38" y="63"/>
                        <a:pt x="60" y="67"/>
                        <a:pt x="78" y="71"/>
                      </a:cubicBezTo>
                      <a:cubicBezTo>
                        <a:pt x="101" y="70"/>
                        <a:pt x="119" y="64"/>
                        <a:pt x="141" y="59"/>
                      </a:cubicBezTo>
                      <a:cubicBezTo>
                        <a:pt x="147" y="53"/>
                        <a:pt x="156" y="53"/>
                        <a:pt x="163" y="51"/>
                      </a:cubicBezTo>
                      <a:cubicBezTo>
                        <a:pt x="165" y="50"/>
                        <a:pt x="169" y="49"/>
                        <a:pt x="169" y="49"/>
                      </a:cubicBezTo>
                      <a:cubicBezTo>
                        <a:pt x="174" y="44"/>
                        <a:pt x="178" y="53"/>
                        <a:pt x="180" y="56"/>
                      </a:cubicBezTo>
                      <a:cubicBezTo>
                        <a:pt x="181" y="60"/>
                        <a:pt x="182" y="62"/>
                        <a:pt x="180" y="66"/>
                      </a:cubicBezTo>
                      <a:cubicBezTo>
                        <a:pt x="179" y="69"/>
                        <a:pt x="174" y="70"/>
                        <a:pt x="172" y="71"/>
                      </a:cubicBezTo>
                      <a:cubicBezTo>
                        <a:pt x="170" y="72"/>
                        <a:pt x="167" y="76"/>
                        <a:pt x="165" y="78"/>
                      </a:cubicBezTo>
                      <a:cubicBezTo>
                        <a:pt x="162" y="81"/>
                        <a:pt x="154" y="83"/>
                        <a:pt x="150" y="84"/>
                      </a:cubicBezTo>
                      <a:cubicBezTo>
                        <a:pt x="129" y="105"/>
                        <a:pt x="81" y="100"/>
                        <a:pt x="59" y="100"/>
                      </a:cubicBezTo>
                      <a:cubicBezTo>
                        <a:pt x="43" y="98"/>
                        <a:pt x="11" y="88"/>
                        <a:pt x="3" y="72"/>
                      </a:cubicBezTo>
                      <a:cubicBezTo>
                        <a:pt x="2" y="66"/>
                        <a:pt x="2" y="59"/>
                        <a:pt x="0" y="53"/>
                      </a:cubicBezTo>
                      <a:cubicBezTo>
                        <a:pt x="0" y="46"/>
                        <a:pt x="0" y="40"/>
                        <a:pt x="1" y="33"/>
                      </a:cubicBezTo>
                      <a:cubicBezTo>
                        <a:pt x="1" y="32"/>
                        <a:pt x="10" y="20"/>
                        <a:pt x="11" y="19"/>
                      </a:cubicBezTo>
                      <a:cubicBezTo>
                        <a:pt x="16" y="14"/>
                        <a:pt x="30" y="9"/>
                        <a:pt x="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1719" name="Freeform 55"/>
              <p:cNvSpPr>
                <a:spLocks noChangeAspect="1"/>
              </p:cNvSpPr>
              <p:nvPr/>
            </p:nvSpPr>
            <p:spPr bwMode="auto">
              <a:xfrm>
                <a:off x="358" y="428"/>
                <a:ext cx="123" cy="7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19" y="0"/>
                  </a:cxn>
                  <a:cxn ang="0">
                    <a:pos x="120" y="1"/>
                  </a:cxn>
                  <a:cxn ang="0">
                    <a:pos x="122" y="1"/>
                  </a:cxn>
                  <a:cxn ang="0">
                    <a:pos x="123" y="2"/>
                  </a:cxn>
                  <a:cxn ang="0">
                    <a:pos x="123" y="5"/>
                  </a:cxn>
                  <a:cxn ang="0">
                    <a:pos x="123" y="8"/>
                  </a:cxn>
                  <a:cxn ang="0">
                    <a:pos x="5" y="76"/>
                  </a:cxn>
                  <a:cxn ang="0">
                    <a:pos x="0" y="69"/>
                  </a:cxn>
                  <a:cxn ang="0">
                    <a:pos x="117" y="0"/>
                  </a:cxn>
                </a:cxnLst>
                <a:rect l="0" t="0" r="r" b="b"/>
                <a:pathLst>
                  <a:path w="123" h="76">
                    <a:moveTo>
                      <a:pt x="117" y="0"/>
                    </a:moveTo>
                    <a:lnTo>
                      <a:pt x="117" y="0"/>
                    </a:lnTo>
                    <a:lnTo>
                      <a:pt x="119" y="0"/>
                    </a:lnTo>
                    <a:lnTo>
                      <a:pt x="120" y="1"/>
                    </a:lnTo>
                    <a:lnTo>
                      <a:pt x="122" y="1"/>
                    </a:lnTo>
                    <a:lnTo>
                      <a:pt x="123" y="2"/>
                    </a:lnTo>
                    <a:lnTo>
                      <a:pt x="123" y="5"/>
                    </a:lnTo>
                    <a:lnTo>
                      <a:pt x="123" y="8"/>
                    </a:lnTo>
                    <a:lnTo>
                      <a:pt x="5" y="76"/>
                    </a:lnTo>
                    <a:lnTo>
                      <a:pt x="0" y="6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C56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" name="Group 56"/>
              <p:cNvGrpSpPr>
                <a:grpSpLocks noChangeAspect="1"/>
              </p:cNvGrpSpPr>
              <p:nvPr/>
            </p:nvGrpSpPr>
            <p:grpSpPr bwMode="auto">
              <a:xfrm>
                <a:off x="300" y="421"/>
                <a:ext cx="216" cy="146"/>
                <a:chOff x="277" y="562"/>
                <a:chExt cx="216" cy="146"/>
              </a:xfrm>
            </p:grpSpPr>
            <p:sp>
              <p:nvSpPr>
                <p:cNvPr id="241721" name="Oval 57"/>
                <p:cNvSpPr>
                  <a:spLocks noChangeAspect="1" noChangeArrowheads="1"/>
                </p:cNvSpPr>
                <p:nvPr/>
              </p:nvSpPr>
              <p:spPr bwMode="auto">
                <a:xfrm rot="-877064">
                  <a:off x="277" y="601"/>
                  <a:ext cx="210" cy="10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722" name="Freeform 58"/>
                <p:cNvSpPr>
                  <a:spLocks noChangeAspect="1"/>
                </p:cNvSpPr>
                <p:nvPr/>
              </p:nvSpPr>
              <p:spPr bwMode="auto">
                <a:xfrm>
                  <a:off x="307" y="562"/>
                  <a:ext cx="186" cy="120"/>
                </a:xfrm>
                <a:custGeom>
                  <a:avLst/>
                  <a:gdLst/>
                  <a:ahLst/>
                  <a:cxnLst>
                    <a:cxn ang="0">
                      <a:pos x="0" y="71"/>
                    </a:cxn>
                    <a:cxn ang="0">
                      <a:pos x="15" y="74"/>
                    </a:cxn>
                    <a:cxn ang="0">
                      <a:pos x="43" y="85"/>
                    </a:cxn>
                    <a:cxn ang="0">
                      <a:pos x="93" y="104"/>
                    </a:cxn>
                    <a:cxn ang="0">
                      <a:pos x="110" y="108"/>
                    </a:cxn>
                    <a:cxn ang="0">
                      <a:pos x="120" y="110"/>
                    </a:cxn>
                    <a:cxn ang="0">
                      <a:pos x="135" y="115"/>
                    </a:cxn>
                    <a:cxn ang="0">
                      <a:pos x="142" y="120"/>
                    </a:cxn>
                    <a:cxn ang="0">
                      <a:pos x="160" y="129"/>
                    </a:cxn>
                    <a:cxn ang="0">
                      <a:pos x="191" y="124"/>
                    </a:cxn>
                    <a:cxn ang="0">
                      <a:pos x="199" y="109"/>
                    </a:cxn>
                    <a:cxn ang="0">
                      <a:pos x="208" y="82"/>
                    </a:cxn>
                    <a:cxn ang="0">
                      <a:pos x="203" y="51"/>
                    </a:cxn>
                    <a:cxn ang="0">
                      <a:pos x="173" y="23"/>
                    </a:cxn>
                    <a:cxn ang="0">
                      <a:pos x="113" y="15"/>
                    </a:cxn>
                    <a:cxn ang="0">
                      <a:pos x="74" y="11"/>
                    </a:cxn>
                    <a:cxn ang="0">
                      <a:pos x="56" y="8"/>
                    </a:cxn>
                    <a:cxn ang="0">
                      <a:pos x="27" y="10"/>
                    </a:cxn>
                    <a:cxn ang="0">
                      <a:pos x="15" y="53"/>
                    </a:cxn>
                    <a:cxn ang="0">
                      <a:pos x="10" y="57"/>
                    </a:cxn>
                    <a:cxn ang="0">
                      <a:pos x="8" y="67"/>
                    </a:cxn>
                    <a:cxn ang="0">
                      <a:pos x="4" y="71"/>
                    </a:cxn>
                    <a:cxn ang="0">
                      <a:pos x="2" y="71"/>
                    </a:cxn>
                  </a:cxnLst>
                  <a:rect l="0" t="0" r="r" b="b"/>
                  <a:pathLst>
                    <a:path w="208" h="129">
                      <a:moveTo>
                        <a:pt x="0" y="71"/>
                      </a:moveTo>
                      <a:cubicBezTo>
                        <a:pt x="5" y="72"/>
                        <a:pt x="10" y="73"/>
                        <a:pt x="15" y="74"/>
                      </a:cubicBezTo>
                      <a:cubicBezTo>
                        <a:pt x="23" y="78"/>
                        <a:pt x="34" y="82"/>
                        <a:pt x="43" y="85"/>
                      </a:cubicBezTo>
                      <a:cubicBezTo>
                        <a:pt x="56" y="98"/>
                        <a:pt x="77" y="96"/>
                        <a:pt x="93" y="104"/>
                      </a:cubicBezTo>
                      <a:cubicBezTo>
                        <a:pt x="98" y="106"/>
                        <a:pt x="105" y="107"/>
                        <a:pt x="110" y="108"/>
                      </a:cubicBezTo>
                      <a:cubicBezTo>
                        <a:pt x="113" y="109"/>
                        <a:pt x="120" y="110"/>
                        <a:pt x="120" y="110"/>
                      </a:cubicBezTo>
                      <a:cubicBezTo>
                        <a:pt x="125" y="113"/>
                        <a:pt x="129" y="114"/>
                        <a:pt x="135" y="115"/>
                      </a:cubicBezTo>
                      <a:cubicBezTo>
                        <a:pt x="139" y="117"/>
                        <a:pt x="139" y="118"/>
                        <a:pt x="142" y="120"/>
                      </a:cubicBezTo>
                      <a:cubicBezTo>
                        <a:pt x="145" y="126"/>
                        <a:pt x="154" y="128"/>
                        <a:pt x="160" y="129"/>
                      </a:cubicBezTo>
                      <a:cubicBezTo>
                        <a:pt x="174" y="128"/>
                        <a:pt x="180" y="128"/>
                        <a:pt x="191" y="124"/>
                      </a:cubicBezTo>
                      <a:cubicBezTo>
                        <a:pt x="196" y="119"/>
                        <a:pt x="196" y="114"/>
                        <a:pt x="199" y="109"/>
                      </a:cubicBezTo>
                      <a:cubicBezTo>
                        <a:pt x="201" y="100"/>
                        <a:pt x="204" y="90"/>
                        <a:pt x="208" y="82"/>
                      </a:cubicBezTo>
                      <a:cubicBezTo>
                        <a:pt x="207" y="72"/>
                        <a:pt x="208" y="60"/>
                        <a:pt x="203" y="51"/>
                      </a:cubicBezTo>
                      <a:cubicBezTo>
                        <a:pt x="198" y="27"/>
                        <a:pt x="198" y="27"/>
                        <a:pt x="173" y="23"/>
                      </a:cubicBezTo>
                      <a:cubicBezTo>
                        <a:pt x="157" y="15"/>
                        <a:pt x="131" y="16"/>
                        <a:pt x="113" y="15"/>
                      </a:cubicBezTo>
                      <a:cubicBezTo>
                        <a:pt x="100" y="13"/>
                        <a:pt x="87" y="12"/>
                        <a:pt x="74" y="11"/>
                      </a:cubicBezTo>
                      <a:cubicBezTo>
                        <a:pt x="68" y="10"/>
                        <a:pt x="62" y="10"/>
                        <a:pt x="56" y="8"/>
                      </a:cubicBezTo>
                      <a:cubicBezTo>
                        <a:pt x="46" y="8"/>
                        <a:pt x="29" y="0"/>
                        <a:pt x="27" y="10"/>
                      </a:cubicBezTo>
                      <a:cubicBezTo>
                        <a:pt x="25" y="24"/>
                        <a:pt x="32" y="51"/>
                        <a:pt x="15" y="53"/>
                      </a:cubicBezTo>
                      <a:cubicBezTo>
                        <a:pt x="10" y="55"/>
                        <a:pt x="12" y="54"/>
                        <a:pt x="10" y="57"/>
                      </a:cubicBezTo>
                      <a:cubicBezTo>
                        <a:pt x="9" y="60"/>
                        <a:pt x="10" y="64"/>
                        <a:pt x="8" y="67"/>
                      </a:cubicBezTo>
                      <a:cubicBezTo>
                        <a:pt x="3" y="73"/>
                        <a:pt x="4" y="66"/>
                        <a:pt x="4" y="71"/>
                      </a:cubicBezTo>
                      <a:lnTo>
                        <a:pt x="2" y="71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59"/>
              <p:cNvGrpSpPr>
                <a:grpSpLocks noChangeAspect="1"/>
              </p:cNvGrpSpPr>
              <p:nvPr/>
            </p:nvGrpSpPr>
            <p:grpSpPr bwMode="auto">
              <a:xfrm>
                <a:off x="300" y="430"/>
                <a:ext cx="216" cy="146"/>
                <a:chOff x="277" y="562"/>
                <a:chExt cx="216" cy="146"/>
              </a:xfrm>
            </p:grpSpPr>
            <p:sp>
              <p:nvSpPr>
                <p:cNvPr id="241724" name="Oval 60"/>
                <p:cNvSpPr>
                  <a:spLocks noChangeAspect="1" noChangeArrowheads="1"/>
                </p:cNvSpPr>
                <p:nvPr/>
              </p:nvSpPr>
              <p:spPr bwMode="auto">
                <a:xfrm rot="-877064">
                  <a:off x="277" y="601"/>
                  <a:ext cx="210" cy="10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725" name="Freeform 61"/>
                <p:cNvSpPr>
                  <a:spLocks noChangeAspect="1"/>
                </p:cNvSpPr>
                <p:nvPr/>
              </p:nvSpPr>
              <p:spPr bwMode="auto">
                <a:xfrm>
                  <a:off x="307" y="562"/>
                  <a:ext cx="186" cy="120"/>
                </a:xfrm>
                <a:custGeom>
                  <a:avLst/>
                  <a:gdLst/>
                  <a:ahLst/>
                  <a:cxnLst>
                    <a:cxn ang="0">
                      <a:pos x="0" y="71"/>
                    </a:cxn>
                    <a:cxn ang="0">
                      <a:pos x="15" y="74"/>
                    </a:cxn>
                    <a:cxn ang="0">
                      <a:pos x="43" y="85"/>
                    </a:cxn>
                    <a:cxn ang="0">
                      <a:pos x="93" y="104"/>
                    </a:cxn>
                    <a:cxn ang="0">
                      <a:pos x="110" y="108"/>
                    </a:cxn>
                    <a:cxn ang="0">
                      <a:pos x="120" y="110"/>
                    </a:cxn>
                    <a:cxn ang="0">
                      <a:pos x="135" y="115"/>
                    </a:cxn>
                    <a:cxn ang="0">
                      <a:pos x="142" y="120"/>
                    </a:cxn>
                    <a:cxn ang="0">
                      <a:pos x="160" y="129"/>
                    </a:cxn>
                    <a:cxn ang="0">
                      <a:pos x="191" y="124"/>
                    </a:cxn>
                    <a:cxn ang="0">
                      <a:pos x="199" y="109"/>
                    </a:cxn>
                    <a:cxn ang="0">
                      <a:pos x="208" y="82"/>
                    </a:cxn>
                    <a:cxn ang="0">
                      <a:pos x="203" y="51"/>
                    </a:cxn>
                    <a:cxn ang="0">
                      <a:pos x="173" y="23"/>
                    </a:cxn>
                    <a:cxn ang="0">
                      <a:pos x="113" y="15"/>
                    </a:cxn>
                    <a:cxn ang="0">
                      <a:pos x="74" y="11"/>
                    </a:cxn>
                    <a:cxn ang="0">
                      <a:pos x="56" y="8"/>
                    </a:cxn>
                    <a:cxn ang="0">
                      <a:pos x="27" y="10"/>
                    </a:cxn>
                    <a:cxn ang="0">
                      <a:pos x="15" y="53"/>
                    </a:cxn>
                    <a:cxn ang="0">
                      <a:pos x="10" y="57"/>
                    </a:cxn>
                    <a:cxn ang="0">
                      <a:pos x="8" y="67"/>
                    </a:cxn>
                    <a:cxn ang="0">
                      <a:pos x="4" y="71"/>
                    </a:cxn>
                    <a:cxn ang="0">
                      <a:pos x="2" y="71"/>
                    </a:cxn>
                  </a:cxnLst>
                  <a:rect l="0" t="0" r="r" b="b"/>
                  <a:pathLst>
                    <a:path w="208" h="129">
                      <a:moveTo>
                        <a:pt x="0" y="71"/>
                      </a:moveTo>
                      <a:cubicBezTo>
                        <a:pt x="5" y="72"/>
                        <a:pt x="10" y="73"/>
                        <a:pt x="15" y="74"/>
                      </a:cubicBezTo>
                      <a:cubicBezTo>
                        <a:pt x="23" y="78"/>
                        <a:pt x="34" y="82"/>
                        <a:pt x="43" y="85"/>
                      </a:cubicBezTo>
                      <a:cubicBezTo>
                        <a:pt x="56" y="98"/>
                        <a:pt x="77" y="96"/>
                        <a:pt x="93" y="104"/>
                      </a:cubicBezTo>
                      <a:cubicBezTo>
                        <a:pt x="98" y="106"/>
                        <a:pt x="105" y="107"/>
                        <a:pt x="110" y="108"/>
                      </a:cubicBezTo>
                      <a:cubicBezTo>
                        <a:pt x="113" y="109"/>
                        <a:pt x="120" y="110"/>
                        <a:pt x="120" y="110"/>
                      </a:cubicBezTo>
                      <a:cubicBezTo>
                        <a:pt x="125" y="113"/>
                        <a:pt x="129" y="114"/>
                        <a:pt x="135" y="115"/>
                      </a:cubicBezTo>
                      <a:cubicBezTo>
                        <a:pt x="139" y="117"/>
                        <a:pt x="139" y="118"/>
                        <a:pt x="142" y="120"/>
                      </a:cubicBezTo>
                      <a:cubicBezTo>
                        <a:pt x="145" y="126"/>
                        <a:pt x="154" y="128"/>
                        <a:pt x="160" y="129"/>
                      </a:cubicBezTo>
                      <a:cubicBezTo>
                        <a:pt x="174" y="128"/>
                        <a:pt x="180" y="128"/>
                        <a:pt x="191" y="124"/>
                      </a:cubicBezTo>
                      <a:cubicBezTo>
                        <a:pt x="196" y="119"/>
                        <a:pt x="196" y="114"/>
                        <a:pt x="199" y="109"/>
                      </a:cubicBezTo>
                      <a:cubicBezTo>
                        <a:pt x="201" y="100"/>
                        <a:pt x="204" y="90"/>
                        <a:pt x="208" y="82"/>
                      </a:cubicBezTo>
                      <a:cubicBezTo>
                        <a:pt x="207" y="72"/>
                        <a:pt x="208" y="60"/>
                        <a:pt x="203" y="51"/>
                      </a:cubicBezTo>
                      <a:cubicBezTo>
                        <a:pt x="198" y="27"/>
                        <a:pt x="198" y="27"/>
                        <a:pt x="173" y="23"/>
                      </a:cubicBezTo>
                      <a:cubicBezTo>
                        <a:pt x="157" y="15"/>
                        <a:pt x="131" y="16"/>
                        <a:pt x="113" y="15"/>
                      </a:cubicBezTo>
                      <a:cubicBezTo>
                        <a:pt x="100" y="13"/>
                        <a:pt x="87" y="12"/>
                        <a:pt x="74" y="11"/>
                      </a:cubicBezTo>
                      <a:cubicBezTo>
                        <a:pt x="68" y="10"/>
                        <a:pt x="62" y="10"/>
                        <a:pt x="56" y="8"/>
                      </a:cubicBezTo>
                      <a:cubicBezTo>
                        <a:pt x="46" y="8"/>
                        <a:pt x="29" y="0"/>
                        <a:pt x="27" y="10"/>
                      </a:cubicBezTo>
                      <a:cubicBezTo>
                        <a:pt x="25" y="24"/>
                        <a:pt x="32" y="51"/>
                        <a:pt x="15" y="53"/>
                      </a:cubicBezTo>
                      <a:cubicBezTo>
                        <a:pt x="10" y="55"/>
                        <a:pt x="12" y="54"/>
                        <a:pt x="10" y="57"/>
                      </a:cubicBezTo>
                      <a:cubicBezTo>
                        <a:pt x="9" y="60"/>
                        <a:pt x="10" y="64"/>
                        <a:pt x="8" y="67"/>
                      </a:cubicBezTo>
                      <a:cubicBezTo>
                        <a:pt x="3" y="73"/>
                        <a:pt x="4" y="66"/>
                        <a:pt x="4" y="71"/>
                      </a:cubicBezTo>
                      <a:lnTo>
                        <a:pt x="2" y="71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62"/>
              <p:cNvGrpSpPr>
                <a:grpSpLocks noChangeAspect="1"/>
              </p:cNvGrpSpPr>
              <p:nvPr/>
            </p:nvGrpSpPr>
            <p:grpSpPr bwMode="auto">
              <a:xfrm>
                <a:off x="301" y="408"/>
                <a:ext cx="216" cy="146"/>
                <a:chOff x="219" y="189"/>
                <a:chExt cx="216" cy="146"/>
              </a:xfrm>
            </p:grpSpPr>
            <p:sp>
              <p:nvSpPr>
                <p:cNvPr id="241727" name="Oval 63"/>
                <p:cNvSpPr>
                  <a:spLocks noChangeAspect="1" noChangeArrowheads="1"/>
                </p:cNvSpPr>
                <p:nvPr/>
              </p:nvSpPr>
              <p:spPr bwMode="auto">
                <a:xfrm rot="-877064">
                  <a:off x="219" y="228"/>
                  <a:ext cx="210" cy="107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728" name="Freeform 64"/>
                <p:cNvSpPr>
                  <a:spLocks noChangeAspect="1"/>
                </p:cNvSpPr>
                <p:nvPr/>
              </p:nvSpPr>
              <p:spPr bwMode="auto">
                <a:xfrm>
                  <a:off x="249" y="189"/>
                  <a:ext cx="186" cy="120"/>
                </a:xfrm>
                <a:custGeom>
                  <a:avLst/>
                  <a:gdLst/>
                  <a:ahLst/>
                  <a:cxnLst>
                    <a:cxn ang="0">
                      <a:pos x="0" y="71"/>
                    </a:cxn>
                    <a:cxn ang="0">
                      <a:pos x="15" y="74"/>
                    </a:cxn>
                    <a:cxn ang="0">
                      <a:pos x="43" y="85"/>
                    </a:cxn>
                    <a:cxn ang="0">
                      <a:pos x="93" y="104"/>
                    </a:cxn>
                    <a:cxn ang="0">
                      <a:pos x="110" y="108"/>
                    </a:cxn>
                    <a:cxn ang="0">
                      <a:pos x="120" y="110"/>
                    </a:cxn>
                    <a:cxn ang="0">
                      <a:pos x="135" y="115"/>
                    </a:cxn>
                    <a:cxn ang="0">
                      <a:pos x="142" y="120"/>
                    </a:cxn>
                    <a:cxn ang="0">
                      <a:pos x="160" y="129"/>
                    </a:cxn>
                    <a:cxn ang="0">
                      <a:pos x="191" y="124"/>
                    </a:cxn>
                    <a:cxn ang="0">
                      <a:pos x="199" y="109"/>
                    </a:cxn>
                    <a:cxn ang="0">
                      <a:pos x="208" y="82"/>
                    </a:cxn>
                    <a:cxn ang="0">
                      <a:pos x="203" y="51"/>
                    </a:cxn>
                    <a:cxn ang="0">
                      <a:pos x="173" y="23"/>
                    </a:cxn>
                    <a:cxn ang="0">
                      <a:pos x="113" y="15"/>
                    </a:cxn>
                    <a:cxn ang="0">
                      <a:pos x="74" y="11"/>
                    </a:cxn>
                    <a:cxn ang="0">
                      <a:pos x="56" y="8"/>
                    </a:cxn>
                    <a:cxn ang="0">
                      <a:pos x="27" y="10"/>
                    </a:cxn>
                    <a:cxn ang="0">
                      <a:pos x="15" y="53"/>
                    </a:cxn>
                    <a:cxn ang="0">
                      <a:pos x="10" y="57"/>
                    </a:cxn>
                    <a:cxn ang="0">
                      <a:pos x="8" y="67"/>
                    </a:cxn>
                    <a:cxn ang="0">
                      <a:pos x="4" y="71"/>
                    </a:cxn>
                    <a:cxn ang="0">
                      <a:pos x="2" y="71"/>
                    </a:cxn>
                  </a:cxnLst>
                  <a:rect l="0" t="0" r="r" b="b"/>
                  <a:pathLst>
                    <a:path w="208" h="129">
                      <a:moveTo>
                        <a:pt x="0" y="71"/>
                      </a:moveTo>
                      <a:cubicBezTo>
                        <a:pt x="5" y="72"/>
                        <a:pt x="10" y="73"/>
                        <a:pt x="15" y="74"/>
                      </a:cubicBezTo>
                      <a:cubicBezTo>
                        <a:pt x="23" y="78"/>
                        <a:pt x="34" y="82"/>
                        <a:pt x="43" y="85"/>
                      </a:cubicBezTo>
                      <a:cubicBezTo>
                        <a:pt x="56" y="98"/>
                        <a:pt x="77" y="96"/>
                        <a:pt x="93" y="104"/>
                      </a:cubicBezTo>
                      <a:cubicBezTo>
                        <a:pt x="98" y="106"/>
                        <a:pt x="105" y="107"/>
                        <a:pt x="110" y="108"/>
                      </a:cubicBezTo>
                      <a:cubicBezTo>
                        <a:pt x="113" y="109"/>
                        <a:pt x="120" y="110"/>
                        <a:pt x="120" y="110"/>
                      </a:cubicBezTo>
                      <a:cubicBezTo>
                        <a:pt x="125" y="113"/>
                        <a:pt x="129" y="114"/>
                        <a:pt x="135" y="115"/>
                      </a:cubicBezTo>
                      <a:cubicBezTo>
                        <a:pt x="139" y="117"/>
                        <a:pt x="139" y="118"/>
                        <a:pt x="142" y="120"/>
                      </a:cubicBezTo>
                      <a:cubicBezTo>
                        <a:pt x="145" y="126"/>
                        <a:pt x="154" y="128"/>
                        <a:pt x="160" y="129"/>
                      </a:cubicBezTo>
                      <a:cubicBezTo>
                        <a:pt x="174" y="128"/>
                        <a:pt x="180" y="128"/>
                        <a:pt x="191" y="124"/>
                      </a:cubicBezTo>
                      <a:cubicBezTo>
                        <a:pt x="196" y="119"/>
                        <a:pt x="196" y="114"/>
                        <a:pt x="199" y="109"/>
                      </a:cubicBezTo>
                      <a:cubicBezTo>
                        <a:pt x="201" y="100"/>
                        <a:pt x="204" y="90"/>
                        <a:pt x="208" y="82"/>
                      </a:cubicBezTo>
                      <a:cubicBezTo>
                        <a:pt x="207" y="72"/>
                        <a:pt x="208" y="60"/>
                        <a:pt x="203" y="51"/>
                      </a:cubicBezTo>
                      <a:cubicBezTo>
                        <a:pt x="198" y="27"/>
                        <a:pt x="198" y="27"/>
                        <a:pt x="173" y="23"/>
                      </a:cubicBezTo>
                      <a:cubicBezTo>
                        <a:pt x="157" y="15"/>
                        <a:pt x="131" y="16"/>
                        <a:pt x="113" y="15"/>
                      </a:cubicBezTo>
                      <a:cubicBezTo>
                        <a:pt x="100" y="13"/>
                        <a:pt x="87" y="12"/>
                        <a:pt x="74" y="11"/>
                      </a:cubicBezTo>
                      <a:cubicBezTo>
                        <a:pt x="68" y="10"/>
                        <a:pt x="62" y="10"/>
                        <a:pt x="56" y="8"/>
                      </a:cubicBezTo>
                      <a:cubicBezTo>
                        <a:pt x="46" y="8"/>
                        <a:pt x="29" y="0"/>
                        <a:pt x="27" y="10"/>
                      </a:cubicBezTo>
                      <a:cubicBezTo>
                        <a:pt x="25" y="24"/>
                        <a:pt x="32" y="51"/>
                        <a:pt x="15" y="53"/>
                      </a:cubicBezTo>
                      <a:cubicBezTo>
                        <a:pt x="10" y="55"/>
                        <a:pt x="12" y="54"/>
                        <a:pt x="10" y="57"/>
                      </a:cubicBezTo>
                      <a:cubicBezTo>
                        <a:pt x="9" y="60"/>
                        <a:pt x="10" y="64"/>
                        <a:pt x="8" y="67"/>
                      </a:cubicBezTo>
                      <a:cubicBezTo>
                        <a:pt x="3" y="73"/>
                        <a:pt x="4" y="66"/>
                        <a:pt x="4" y="71"/>
                      </a:cubicBezTo>
                      <a:lnTo>
                        <a:pt x="2" y="71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65"/>
              <p:cNvGrpSpPr>
                <a:grpSpLocks noChangeAspect="1"/>
              </p:cNvGrpSpPr>
              <p:nvPr/>
            </p:nvGrpSpPr>
            <p:grpSpPr bwMode="auto">
              <a:xfrm>
                <a:off x="300" y="438"/>
                <a:ext cx="216" cy="146"/>
                <a:chOff x="277" y="562"/>
                <a:chExt cx="216" cy="146"/>
              </a:xfrm>
            </p:grpSpPr>
            <p:sp>
              <p:nvSpPr>
                <p:cNvPr id="241730" name="Oval 66"/>
                <p:cNvSpPr>
                  <a:spLocks noChangeAspect="1" noChangeArrowheads="1"/>
                </p:cNvSpPr>
                <p:nvPr/>
              </p:nvSpPr>
              <p:spPr bwMode="auto">
                <a:xfrm rot="-877064">
                  <a:off x="277" y="601"/>
                  <a:ext cx="210" cy="10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731" name="Freeform 67"/>
                <p:cNvSpPr>
                  <a:spLocks noChangeAspect="1"/>
                </p:cNvSpPr>
                <p:nvPr/>
              </p:nvSpPr>
              <p:spPr bwMode="auto">
                <a:xfrm>
                  <a:off x="307" y="562"/>
                  <a:ext cx="186" cy="120"/>
                </a:xfrm>
                <a:custGeom>
                  <a:avLst/>
                  <a:gdLst/>
                  <a:ahLst/>
                  <a:cxnLst>
                    <a:cxn ang="0">
                      <a:pos x="0" y="71"/>
                    </a:cxn>
                    <a:cxn ang="0">
                      <a:pos x="15" y="74"/>
                    </a:cxn>
                    <a:cxn ang="0">
                      <a:pos x="43" y="85"/>
                    </a:cxn>
                    <a:cxn ang="0">
                      <a:pos x="93" y="104"/>
                    </a:cxn>
                    <a:cxn ang="0">
                      <a:pos x="110" y="108"/>
                    </a:cxn>
                    <a:cxn ang="0">
                      <a:pos x="120" y="110"/>
                    </a:cxn>
                    <a:cxn ang="0">
                      <a:pos x="135" y="115"/>
                    </a:cxn>
                    <a:cxn ang="0">
                      <a:pos x="142" y="120"/>
                    </a:cxn>
                    <a:cxn ang="0">
                      <a:pos x="160" y="129"/>
                    </a:cxn>
                    <a:cxn ang="0">
                      <a:pos x="191" y="124"/>
                    </a:cxn>
                    <a:cxn ang="0">
                      <a:pos x="199" y="109"/>
                    </a:cxn>
                    <a:cxn ang="0">
                      <a:pos x="208" y="82"/>
                    </a:cxn>
                    <a:cxn ang="0">
                      <a:pos x="203" y="51"/>
                    </a:cxn>
                    <a:cxn ang="0">
                      <a:pos x="173" y="23"/>
                    </a:cxn>
                    <a:cxn ang="0">
                      <a:pos x="113" y="15"/>
                    </a:cxn>
                    <a:cxn ang="0">
                      <a:pos x="74" y="11"/>
                    </a:cxn>
                    <a:cxn ang="0">
                      <a:pos x="56" y="8"/>
                    </a:cxn>
                    <a:cxn ang="0">
                      <a:pos x="27" y="10"/>
                    </a:cxn>
                    <a:cxn ang="0">
                      <a:pos x="15" y="53"/>
                    </a:cxn>
                    <a:cxn ang="0">
                      <a:pos x="10" y="57"/>
                    </a:cxn>
                    <a:cxn ang="0">
                      <a:pos x="8" y="67"/>
                    </a:cxn>
                    <a:cxn ang="0">
                      <a:pos x="4" y="71"/>
                    </a:cxn>
                    <a:cxn ang="0">
                      <a:pos x="2" y="71"/>
                    </a:cxn>
                  </a:cxnLst>
                  <a:rect l="0" t="0" r="r" b="b"/>
                  <a:pathLst>
                    <a:path w="208" h="129">
                      <a:moveTo>
                        <a:pt x="0" y="71"/>
                      </a:moveTo>
                      <a:cubicBezTo>
                        <a:pt x="5" y="72"/>
                        <a:pt x="10" y="73"/>
                        <a:pt x="15" y="74"/>
                      </a:cubicBezTo>
                      <a:cubicBezTo>
                        <a:pt x="23" y="78"/>
                        <a:pt x="34" y="82"/>
                        <a:pt x="43" y="85"/>
                      </a:cubicBezTo>
                      <a:cubicBezTo>
                        <a:pt x="56" y="98"/>
                        <a:pt x="77" y="96"/>
                        <a:pt x="93" y="104"/>
                      </a:cubicBezTo>
                      <a:cubicBezTo>
                        <a:pt x="98" y="106"/>
                        <a:pt x="105" y="107"/>
                        <a:pt x="110" y="108"/>
                      </a:cubicBezTo>
                      <a:cubicBezTo>
                        <a:pt x="113" y="109"/>
                        <a:pt x="120" y="110"/>
                        <a:pt x="120" y="110"/>
                      </a:cubicBezTo>
                      <a:cubicBezTo>
                        <a:pt x="125" y="113"/>
                        <a:pt x="129" y="114"/>
                        <a:pt x="135" y="115"/>
                      </a:cubicBezTo>
                      <a:cubicBezTo>
                        <a:pt x="139" y="117"/>
                        <a:pt x="139" y="118"/>
                        <a:pt x="142" y="120"/>
                      </a:cubicBezTo>
                      <a:cubicBezTo>
                        <a:pt x="145" y="126"/>
                        <a:pt x="154" y="128"/>
                        <a:pt x="160" y="129"/>
                      </a:cubicBezTo>
                      <a:cubicBezTo>
                        <a:pt x="174" y="128"/>
                        <a:pt x="180" y="128"/>
                        <a:pt x="191" y="124"/>
                      </a:cubicBezTo>
                      <a:cubicBezTo>
                        <a:pt x="196" y="119"/>
                        <a:pt x="196" y="114"/>
                        <a:pt x="199" y="109"/>
                      </a:cubicBezTo>
                      <a:cubicBezTo>
                        <a:pt x="201" y="100"/>
                        <a:pt x="204" y="90"/>
                        <a:pt x="208" y="82"/>
                      </a:cubicBezTo>
                      <a:cubicBezTo>
                        <a:pt x="207" y="72"/>
                        <a:pt x="208" y="60"/>
                        <a:pt x="203" y="51"/>
                      </a:cubicBezTo>
                      <a:cubicBezTo>
                        <a:pt x="198" y="27"/>
                        <a:pt x="198" y="27"/>
                        <a:pt x="173" y="23"/>
                      </a:cubicBezTo>
                      <a:cubicBezTo>
                        <a:pt x="157" y="15"/>
                        <a:pt x="131" y="16"/>
                        <a:pt x="113" y="15"/>
                      </a:cubicBezTo>
                      <a:cubicBezTo>
                        <a:pt x="100" y="13"/>
                        <a:pt x="87" y="12"/>
                        <a:pt x="74" y="11"/>
                      </a:cubicBezTo>
                      <a:cubicBezTo>
                        <a:pt x="68" y="10"/>
                        <a:pt x="62" y="10"/>
                        <a:pt x="56" y="8"/>
                      </a:cubicBezTo>
                      <a:cubicBezTo>
                        <a:pt x="46" y="8"/>
                        <a:pt x="29" y="0"/>
                        <a:pt x="27" y="10"/>
                      </a:cubicBezTo>
                      <a:cubicBezTo>
                        <a:pt x="25" y="24"/>
                        <a:pt x="32" y="51"/>
                        <a:pt x="15" y="53"/>
                      </a:cubicBezTo>
                      <a:cubicBezTo>
                        <a:pt x="10" y="55"/>
                        <a:pt x="12" y="54"/>
                        <a:pt x="10" y="57"/>
                      </a:cubicBezTo>
                      <a:cubicBezTo>
                        <a:pt x="9" y="60"/>
                        <a:pt x="10" y="64"/>
                        <a:pt x="8" y="67"/>
                      </a:cubicBezTo>
                      <a:cubicBezTo>
                        <a:pt x="3" y="73"/>
                        <a:pt x="4" y="66"/>
                        <a:pt x="4" y="71"/>
                      </a:cubicBezTo>
                      <a:lnTo>
                        <a:pt x="2" y="71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1732" name="Line 68"/>
              <p:cNvSpPr>
                <a:spLocks noChangeAspect="1" noChangeShapeType="1"/>
              </p:cNvSpPr>
              <p:nvPr/>
            </p:nvSpPr>
            <p:spPr bwMode="auto">
              <a:xfrm flipV="1">
                <a:off x="230" y="618"/>
                <a:ext cx="156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33" name="Freeform 69"/>
              <p:cNvSpPr>
                <a:spLocks noChangeAspect="1"/>
              </p:cNvSpPr>
              <p:nvPr/>
            </p:nvSpPr>
            <p:spPr bwMode="auto">
              <a:xfrm>
                <a:off x="358" y="428"/>
                <a:ext cx="123" cy="77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6" y="0"/>
                  </a:cxn>
                  <a:cxn ang="0">
                    <a:pos x="117" y="0"/>
                  </a:cxn>
                  <a:cxn ang="0">
                    <a:pos x="119" y="0"/>
                  </a:cxn>
                  <a:cxn ang="0">
                    <a:pos x="120" y="0"/>
                  </a:cxn>
                  <a:cxn ang="0">
                    <a:pos x="122" y="1"/>
                  </a:cxn>
                  <a:cxn ang="0">
                    <a:pos x="123" y="2"/>
                  </a:cxn>
                  <a:cxn ang="0">
                    <a:pos x="123" y="4"/>
                  </a:cxn>
                  <a:cxn ang="0">
                    <a:pos x="123" y="5"/>
                  </a:cxn>
                  <a:cxn ang="0">
                    <a:pos x="123" y="8"/>
                  </a:cxn>
                  <a:cxn ang="0">
                    <a:pos x="123" y="9"/>
                  </a:cxn>
                  <a:cxn ang="0">
                    <a:pos x="7" y="77"/>
                  </a:cxn>
                  <a:cxn ang="0">
                    <a:pos x="0" y="68"/>
                  </a:cxn>
                </a:cxnLst>
                <a:rect l="0" t="0" r="r" b="b"/>
                <a:pathLst>
                  <a:path w="123" h="77">
                    <a:moveTo>
                      <a:pt x="0" y="68"/>
                    </a:moveTo>
                    <a:lnTo>
                      <a:pt x="116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2" y="1"/>
                    </a:lnTo>
                    <a:lnTo>
                      <a:pt x="123" y="2"/>
                    </a:lnTo>
                    <a:lnTo>
                      <a:pt x="123" y="4"/>
                    </a:lnTo>
                    <a:lnTo>
                      <a:pt x="123" y="5"/>
                    </a:lnTo>
                    <a:lnTo>
                      <a:pt x="123" y="8"/>
                    </a:lnTo>
                    <a:lnTo>
                      <a:pt x="123" y="9"/>
                    </a:lnTo>
                    <a:lnTo>
                      <a:pt x="7" y="7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34" name="Freeform 70"/>
              <p:cNvSpPr>
                <a:spLocks noChangeAspect="1"/>
              </p:cNvSpPr>
              <p:nvPr/>
            </p:nvSpPr>
            <p:spPr bwMode="auto">
              <a:xfrm>
                <a:off x="358" y="428"/>
                <a:ext cx="123" cy="77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6" y="0"/>
                  </a:cxn>
                  <a:cxn ang="0">
                    <a:pos x="117" y="0"/>
                  </a:cxn>
                  <a:cxn ang="0">
                    <a:pos x="119" y="0"/>
                  </a:cxn>
                  <a:cxn ang="0">
                    <a:pos x="120" y="0"/>
                  </a:cxn>
                  <a:cxn ang="0">
                    <a:pos x="122" y="1"/>
                  </a:cxn>
                  <a:cxn ang="0">
                    <a:pos x="123" y="2"/>
                  </a:cxn>
                  <a:cxn ang="0">
                    <a:pos x="123" y="4"/>
                  </a:cxn>
                  <a:cxn ang="0">
                    <a:pos x="123" y="5"/>
                  </a:cxn>
                  <a:cxn ang="0">
                    <a:pos x="123" y="8"/>
                  </a:cxn>
                  <a:cxn ang="0">
                    <a:pos x="123" y="9"/>
                  </a:cxn>
                  <a:cxn ang="0">
                    <a:pos x="7" y="77"/>
                  </a:cxn>
                  <a:cxn ang="0">
                    <a:pos x="0" y="68"/>
                  </a:cxn>
                </a:cxnLst>
                <a:rect l="0" t="0" r="r" b="b"/>
                <a:pathLst>
                  <a:path w="123" h="77">
                    <a:moveTo>
                      <a:pt x="0" y="68"/>
                    </a:moveTo>
                    <a:lnTo>
                      <a:pt x="116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2" y="1"/>
                    </a:lnTo>
                    <a:lnTo>
                      <a:pt x="123" y="2"/>
                    </a:lnTo>
                    <a:lnTo>
                      <a:pt x="123" y="4"/>
                    </a:lnTo>
                    <a:lnTo>
                      <a:pt x="123" y="5"/>
                    </a:lnTo>
                    <a:lnTo>
                      <a:pt x="123" y="8"/>
                    </a:lnTo>
                    <a:lnTo>
                      <a:pt x="123" y="9"/>
                    </a:lnTo>
                    <a:lnTo>
                      <a:pt x="7" y="77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35" name="Freeform 71"/>
              <p:cNvSpPr>
                <a:spLocks noChangeAspect="1"/>
              </p:cNvSpPr>
              <p:nvPr/>
            </p:nvSpPr>
            <p:spPr bwMode="auto">
              <a:xfrm>
                <a:off x="357" y="428"/>
                <a:ext cx="124" cy="77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8" y="0"/>
                  </a:cxn>
                  <a:cxn ang="0">
                    <a:pos x="120" y="0"/>
                  </a:cxn>
                  <a:cxn ang="0">
                    <a:pos x="121" y="1"/>
                  </a:cxn>
                  <a:cxn ang="0">
                    <a:pos x="123" y="1"/>
                  </a:cxn>
                  <a:cxn ang="0">
                    <a:pos x="124" y="2"/>
                  </a:cxn>
                  <a:cxn ang="0">
                    <a:pos x="124" y="5"/>
                  </a:cxn>
                  <a:cxn ang="0">
                    <a:pos x="124" y="8"/>
                  </a:cxn>
                  <a:cxn ang="0">
                    <a:pos x="6" y="77"/>
                  </a:cxn>
                  <a:cxn ang="0">
                    <a:pos x="0" y="69"/>
                  </a:cxn>
                  <a:cxn ang="0">
                    <a:pos x="117" y="0"/>
                  </a:cxn>
                </a:cxnLst>
                <a:rect l="0" t="0" r="r" b="b"/>
                <a:pathLst>
                  <a:path w="124" h="77">
                    <a:moveTo>
                      <a:pt x="117" y="0"/>
                    </a:moveTo>
                    <a:lnTo>
                      <a:pt x="118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4" y="2"/>
                    </a:lnTo>
                    <a:lnTo>
                      <a:pt x="124" y="5"/>
                    </a:lnTo>
                    <a:lnTo>
                      <a:pt x="124" y="8"/>
                    </a:lnTo>
                    <a:lnTo>
                      <a:pt x="6" y="77"/>
                    </a:lnTo>
                    <a:lnTo>
                      <a:pt x="0" y="6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D2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36" name="Freeform 72"/>
              <p:cNvSpPr>
                <a:spLocks noChangeAspect="1"/>
              </p:cNvSpPr>
              <p:nvPr/>
            </p:nvSpPr>
            <p:spPr bwMode="auto">
              <a:xfrm>
                <a:off x="359" y="428"/>
                <a:ext cx="122" cy="74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8" y="0"/>
                  </a:cxn>
                  <a:cxn ang="0">
                    <a:pos x="119" y="1"/>
                  </a:cxn>
                  <a:cxn ang="0">
                    <a:pos x="121" y="2"/>
                  </a:cxn>
                  <a:cxn ang="0">
                    <a:pos x="122" y="2"/>
                  </a:cxn>
                  <a:cxn ang="0">
                    <a:pos x="122" y="5"/>
                  </a:cxn>
                  <a:cxn ang="0">
                    <a:pos x="122" y="6"/>
                  </a:cxn>
                  <a:cxn ang="0">
                    <a:pos x="4" y="74"/>
                  </a:cxn>
                  <a:cxn ang="0">
                    <a:pos x="0" y="69"/>
                  </a:cxn>
                  <a:cxn ang="0">
                    <a:pos x="116" y="0"/>
                  </a:cxn>
                </a:cxnLst>
                <a:rect l="0" t="0" r="r" b="b"/>
                <a:pathLst>
                  <a:path w="122" h="74">
                    <a:moveTo>
                      <a:pt x="116" y="0"/>
                    </a:moveTo>
                    <a:lnTo>
                      <a:pt x="118" y="0"/>
                    </a:lnTo>
                    <a:lnTo>
                      <a:pt x="119" y="1"/>
                    </a:lnTo>
                    <a:lnTo>
                      <a:pt x="121" y="2"/>
                    </a:lnTo>
                    <a:lnTo>
                      <a:pt x="122" y="2"/>
                    </a:lnTo>
                    <a:lnTo>
                      <a:pt x="122" y="5"/>
                    </a:lnTo>
                    <a:lnTo>
                      <a:pt x="122" y="6"/>
                    </a:lnTo>
                    <a:lnTo>
                      <a:pt x="4" y="74"/>
                    </a:lnTo>
                    <a:lnTo>
                      <a:pt x="0" y="6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B8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37" name="Freeform 73"/>
              <p:cNvSpPr>
                <a:spLocks noChangeAspect="1"/>
              </p:cNvSpPr>
              <p:nvPr/>
            </p:nvSpPr>
            <p:spPr bwMode="auto">
              <a:xfrm>
                <a:off x="359" y="428"/>
                <a:ext cx="122" cy="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18" y="1"/>
                  </a:cxn>
                  <a:cxn ang="0">
                    <a:pos x="119" y="1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4"/>
                  </a:cxn>
                  <a:cxn ang="0">
                    <a:pos x="122" y="5"/>
                  </a:cxn>
                  <a:cxn ang="0">
                    <a:pos x="4" y="73"/>
                  </a:cxn>
                  <a:cxn ang="0">
                    <a:pos x="0" y="69"/>
                  </a:cxn>
                  <a:cxn ang="0">
                    <a:pos x="118" y="0"/>
                  </a:cxn>
                </a:cxnLst>
                <a:rect l="0" t="0" r="r" b="b"/>
                <a:pathLst>
                  <a:path w="122" h="73">
                    <a:moveTo>
                      <a:pt x="118" y="0"/>
                    </a:moveTo>
                    <a:lnTo>
                      <a:pt x="118" y="1"/>
                    </a:lnTo>
                    <a:lnTo>
                      <a:pt x="119" y="1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4"/>
                    </a:lnTo>
                    <a:lnTo>
                      <a:pt x="122" y="5"/>
                    </a:lnTo>
                    <a:lnTo>
                      <a:pt x="4" y="73"/>
                    </a:lnTo>
                    <a:lnTo>
                      <a:pt x="0" y="69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C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38" name="Freeform 74"/>
              <p:cNvSpPr>
                <a:spLocks noChangeAspect="1"/>
              </p:cNvSpPr>
              <p:nvPr/>
            </p:nvSpPr>
            <p:spPr bwMode="auto">
              <a:xfrm>
                <a:off x="365" y="429"/>
                <a:ext cx="116" cy="69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1" y="69"/>
                  </a:cxn>
                  <a:cxn ang="0">
                    <a:pos x="0" y="67"/>
                  </a:cxn>
                  <a:cxn ang="0">
                    <a:pos x="113" y="0"/>
                  </a:cxn>
                  <a:cxn ang="0">
                    <a:pos x="116" y="3"/>
                  </a:cxn>
                </a:cxnLst>
                <a:rect l="0" t="0" r="r" b="b"/>
                <a:pathLst>
                  <a:path w="116" h="69">
                    <a:moveTo>
                      <a:pt x="116" y="3"/>
                    </a:moveTo>
                    <a:lnTo>
                      <a:pt x="1" y="69"/>
                    </a:lnTo>
                    <a:lnTo>
                      <a:pt x="0" y="67"/>
                    </a:lnTo>
                    <a:lnTo>
                      <a:pt x="113" y="0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39" name="Freeform 75"/>
              <p:cNvSpPr>
                <a:spLocks noChangeAspect="1"/>
              </p:cNvSpPr>
              <p:nvPr/>
            </p:nvSpPr>
            <p:spPr bwMode="auto">
              <a:xfrm>
                <a:off x="271" y="538"/>
                <a:ext cx="14" cy="21"/>
              </a:xfrm>
              <a:custGeom>
                <a:avLst/>
                <a:gdLst/>
                <a:ahLst/>
                <a:cxnLst>
                  <a:cxn ang="0">
                    <a:pos x="14" y="21"/>
                  </a:cxn>
                  <a:cxn ang="0">
                    <a:pos x="14" y="7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4" y="21"/>
                  </a:cxn>
                </a:cxnLst>
                <a:rect l="0" t="0" r="r" b="b"/>
                <a:pathLst>
                  <a:path w="14" h="21">
                    <a:moveTo>
                      <a:pt x="14" y="21"/>
                    </a:moveTo>
                    <a:lnTo>
                      <a:pt x="14" y="7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6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0" name="Freeform 76"/>
              <p:cNvSpPr>
                <a:spLocks noChangeAspect="1"/>
              </p:cNvSpPr>
              <p:nvPr/>
            </p:nvSpPr>
            <p:spPr bwMode="auto">
              <a:xfrm>
                <a:off x="285" y="538"/>
                <a:ext cx="13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13" y="15"/>
                  </a:cxn>
                  <a:cxn ang="0">
                    <a:pos x="0" y="21"/>
                  </a:cxn>
                </a:cxnLst>
                <a:rect l="0" t="0" r="r" b="b"/>
                <a:pathLst>
                  <a:path w="13" h="21">
                    <a:moveTo>
                      <a:pt x="0" y="21"/>
                    </a:moveTo>
                    <a:lnTo>
                      <a:pt x="0" y="7"/>
                    </a:lnTo>
                    <a:lnTo>
                      <a:pt x="13" y="0"/>
                    </a:lnTo>
                    <a:lnTo>
                      <a:pt x="13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1" name="Freeform 77"/>
              <p:cNvSpPr>
                <a:spLocks noChangeAspect="1"/>
              </p:cNvSpPr>
              <p:nvPr/>
            </p:nvSpPr>
            <p:spPr bwMode="auto">
              <a:xfrm>
                <a:off x="450" y="537"/>
                <a:ext cx="8" cy="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8" y="6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2" name="Freeform 78"/>
              <p:cNvSpPr>
                <a:spLocks noChangeAspect="1"/>
              </p:cNvSpPr>
              <p:nvPr/>
            </p:nvSpPr>
            <p:spPr bwMode="auto">
              <a:xfrm>
                <a:off x="450" y="537"/>
                <a:ext cx="8" cy="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8" y="6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3" name="Freeform 79"/>
              <p:cNvSpPr>
                <a:spLocks noChangeAspect="1"/>
              </p:cNvSpPr>
              <p:nvPr/>
            </p:nvSpPr>
            <p:spPr bwMode="auto">
              <a:xfrm>
                <a:off x="450" y="547"/>
                <a:ext cx="8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4" name="Freeform 80"/>
              <p:cNvSpPr>
                <a:spLocks noChangeAspect="1"/>
              </p:cNvSpPr>
              <p:nvPr/>
            </p:nvSpPr>
            <p:spPr bwMode="auto">
              <a:xfrm>
                <a:off x="450" y="547"/>
                <a:ext cx="8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5" name="Freeform 81"/>
              <p:cNvSpPr>
                <a:spLocks noChangeAspect="1"/>
              </p:cNvSpPr>
              <p:nvPr/>
            </p:nvSpPr>
            <p:spPr bwMode="auto">
              <a:xfrm>
                <a:off x="450" y="557"/>
                <a:ext cx="8" cy="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6" name="Freeform 82"/>
              <p:cNvSpPr>
                <a:spLocks noChangeAspect="1"/>
              </p:cNvSpPr>
              <p:nvPr/>
            </p:nvSpPr>
            <p:spPr bwMode="auto">
              <a:xfrm>
                <a:off x="450" y="557"/>
                <a:ext cx="8" cy="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7" name="Freeform 83"/>
              <p:cNvSpPr>
                <a:spLocks noChangeAspect="1"/>
              </p:cNvSpPr>
              <p:nvPr/>
            </p:nvSpPr>
            <p:spPr bwMode="auto">
              <a:xfrm>
                <a:off x="450" y="566"/>
                <a:ext cx="8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8" name="Freeform 84"/>
              <p:cNvSpPr>
                <a:spLocks noChangeAspect="1"/>
              </p:cNvSpPr>
              <p:nvPr/>
            </p:nvSpPr>
            <p:spPr bwMode="auto">
              <a:xfrm>
                <a:off x="450" y="566"/>
                <a:ext cx="8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49" name="Freeform 85"/>
              <p:cNvSpPr>
                <a:spLocks noChangeAspect="1"/>
              </p:cNvSpPr>
              <p:nvPr/>
            </p:nvSpPr>
            <p:spPr bwMode="auto">
              <a:xfrm>
                <a:off x="451" y="546"/>
                <a:ext cx="8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0" name="Freeform 86"/>
              <p:cNvSpPr>
                <a:spLocks noChangeAspect="1"/>
              </p:cNvSpPr>
              <p:nvPr/>
            </p:nvSpPr>
            <p:spPr bwMode="auto">
              <a:xfrm>
                <a:off x="451" y="546"/>
                <a:ext cx="8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1" name="Freeform 87"/>
              <p:cNvSpPr>
                <a:spLocks noChangeAspect="1"/>
              </p:cNvSpPr>
              <p:nvPr/>
            </p:nvSpPr>
            <p:spPr bwMode="auto">
              <a:xfrm>
                <a:off x="451" y="555"/>
                <a:ext cx="8" cy="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8" y="6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2" name="Freeform 88"/>
              <p:cNvSpPr>
                <a:spLocks noChangeAspect="1"/>
              </p:cNvSpPr>
              <p:nvPr/>
            </p:nvSpPr>
            <p:spPr bwMode="auto">
              <a:xfrm>
                <a:off x="451" y="555"/>
                <a:ext cx="8" cy="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8" y="6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3" name="Freeform 89"/>
              <p:cNvSpPr>
                <a:spLocks noChangeAspect="1"/>
              </p:cNvSpPr>
              <p:nvPr/>
            </p:nvSpPr>
            <p:spPr bwMode="auto">
              <a:xfrm>
                <a:off x="451" y="565"/>
                <a:ext cx="8" cy="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4" name="Freeform 90"/>
              <p:cNvSpPr>
                <a:spLocks noChangeAspect="1"/>
              </p:cNvSpPr>
              <p:nvPr/>
            </p:nvSpPr>
            <p:spPr bwMode="auto">
              <a:xfrm>
                <a:off x="451" y="565"/>
                <a:ext cx="8" cy="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5" name="Freeform 91"/>
              <p:cNvSpPr>
                <a:spLocks noChangeAspect="1"/>
              </p:cNvSpPr>
              <p:nvPr/>
            </p:nvSpPr>
            <p:spPr bwMode="auto">
              <a:xfrm>
                <a:off x="181" y="617"/>
                <a:ext cx="37" cy="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30" y="9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lnTo>
                      <a:pt x="10" y="0"/>
                    </a:lnTo>
                    <a:lnTo>
                      <a:pt x="0" y="9"/>
                    </a:lnTo>
                    <a:lnTo>
                      <a:pt x="30" y="9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6" name="Freeform 92"/>
              <p:cNvSpPr>
                <a:spLocks noChangeAspect="1"/>
              </p:cNvSpPr>
              <p:nvPr/>
            </p:nvSpPr>
            <p:spPr bwMode="auto">
              <a:xfrm>
                <a:off x="222" y="673"/>
                <a:ext cx="36" cy="1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11"/>
                  </a:cxn>
                  <a:cxn ang="0">
                    <a:pos x="9" y="19"/>
                  </a:cxn>
                  <a:cxn ang="0">
                    <a:pos x="36" y="7"/>
                  </a:cxn>
                </a:cxnLst>
                <a:rect l="0" t="0" r="r" b="b"/>
                <a:pathLst>
                  <a:path w="36" h="19">
                    <a:moveTo>
                      <a:pt x="27" y="0"/>
                    </a:moveTo>
                    <a:lnTo>
                      <a:pt x="0" y="11"/>
                    </a:lnTo>
                    <a:lnTo>
                      <a:pt x="9" y="19"/>
                    </a:lnTo>
                    <a:lnTo>
                      <a:pt x="36" y="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7" name="Freeform 93"/>
              <p:cNvSpPr>
                <a:spLocks noChangeAspect="1"/>
              </p:cNvSpPr>
              <p:nvPr/>
            </p:nvSpPr>
            <p:spPr bwMode="auto">
              <a:xfrm>
                <a:off x="303" y="722"/>
                <a:ext cx="31" cy="3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5"/>
                  </a:cxn>
                  <a:cxn ang="0">
                    <a:pos x="18" y="31"/>
                  </a:cxn>
                  <a:cxn ang="0">
                    <a:pos x="31" y="4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lnTo>
                      <a:pt x="0" y="25"/>
                    </a:lnTo>
                    <a:lnTo>
                      <a:pt x="18" y="31"/>
                    </a:lnTo>
                    <a:lnTo>
                      <a:pt x="31" y="4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8" name="Freeform 94"/>
              <p:cNvSpPr>
                <a:spLocks noChangeAspect="1"/>
              </p:cNvSpPr>
              <p:nvPr/>
            </p:nvSpPr>
            <p:spPr bwMode="auto">
              <a:xfrm>
                <a:off x="549" y="441"/>
                <a:ext cx="121" cy="7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13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7" y="0"/>
                  </a:cxn>
                  <a:cxn ang="0">
                    <a:pos x="119" y="1"/>
                  </a:cxn>
                  <a:cxn ang="0">
                    <a:pos x="120" y="3"/>
                  </a:cxn>
                  <a:cxn ang="0">
                    <a:pos x="121" y="4"/>
                  </a:cxn>
                  <a:cxn ang="0">
                    <a:pos x="121" y="5"/>
                  </a:cxn>
                  <a:cxn ang="0">
                    <a:pos x="121" y="8"/>
                  </a:cxn>
                  <a:cxn ang="0">
                    <a:pos x="121" y="9"/>
                  </a:cxn>
                  <a:cxn ang="0">
                    <a:pos x="8" y="74"/>
                  </a:cxn>
                  <a:cxn ang="0">
                    <a:pos x="0" y="64"/>
                  </a:cxn>
                </a:cxnLst>
                <a:rect l="0" t="0" r="r" b="b"/>
                <a:pathLst>
                  <a:path w="121" h="74">
                    <a:moveTo>
                      <a:pt x="0" y="64"/>
                    </a:move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4"/>
                    </a:lnTo>
                    <a:lnTo>
                      <a:pt x="121" y="5"/>
                    </a:lnTo>
                    <a:lnTo>
                      <a:pt x="121" y="8"/>
                    </a:lnTo>
                    <a:lnTo>
                      <a:pt x="121" y="9"/>
                    </a:lnTo>
                    <a:lnTo>
                      <a:pt x="8" y="7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59" name="Freeform 95"/>
              <p:cNvSpPr>
                <a:spLocks noChangeAspect="1"/>
              </p:cNvSpPr>
              <p:nvPr/>
            </p:nvSpPr>
            <p:spPr bwMode="auto">
              <a:xfrm>
                <a:off x="549" y="441"/>
                <a:ext cx="121" cy="7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13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7" y="0"/>
                  </a:cxn>
                  <a:cxn ang="0">
                    <a:pos x="119" y="1"/>
                  </a:cxn>
                  <a:cxn ang="0">
                    <a:pos x="120" y="3"/>
                  </a:cxn>
                  <a:cxn ang="0">
                    <a:pos x="121" y="4"/>
                  </a:cxn>
                  <a:cxn ang="0">
                    <a:pos x="121" y="5"/>
                  </a:cxn>
                  <a:cxn ang="0">
                    <a:pos x="121" y="8"/>
                  </a:cxn>
                  <a:cxn ang="0">
                    <a:pos x="121" y="9"/>
                  </a:cxn>
                  <a:cxn ang="0">
                    <a:pos x="8" y="74"/>
                  </a:cxn>
                  <a:cxn ang="0">
                    <a:pos x="0" y="64"/>
                  </a:cxn>
                </a:cxnLst>
                <a:rect l="0" t="0" r="r" b="b"/>
                <a:pathLst>
                  <a:path w="121" h="74">
                    <a:moveTo>
                      <a:pt x="0" y="64"/>
                    </a:move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4"/>
                    </a:lnTo>
                    <a:lnTo>
                      <a:pt x="121" y="5"/>
                    </a:lnTo>
                    <a:lnTo>
                      <a:pt x="121" y="8"/>
                    </a:lnTo>
                    <a:lnTo>
                      <a:pt x="121" y="9"/>
                    </a:lnTo>
                    <a:lnTo>
                      <a:pt x="8" y="74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0" name="Freeform 96"/>
              <p:cNvSpPr>
                <a:spLocks noChangeAspect="1"/>
              </p:cNvSpPr>
              <p:nvPr/>
            </p:nvSpPr>
            <p:spPr bwMode="auto">
              <a:xfrm>
                <a:off x="550" y="441"/>
                <a:ext cx="120" cy="7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8" y="0"/>
                  </a:cxn>
                  <a:cxn ang="0">
                    <a:pos x="118" y="1"/>
                  </a:cxn>
                  <a:cxn ang="0">
                    <a:pos x="119" y="3"/>
                  </a:cxn>
                  <a:cxn ang="0">
                    <a:pos x="120" y="5"/>
                  </a:cxn>
                  <a:cxn ang="0">
                    <a:pos x="120" y="8"/>
                  </a:cxn>
                  <a:cxn ang="0">
                    <a:pos x="7" y="73"/>
                  </a:cxn>
                  <a:cxn ang="0">
                    <a:pos x="0" y="64"/>
                  </a:cxn>
                  <a:cxn ang="0">
                    <a:pos x="114" y="0"/>
                  </a:cxn>
                </a:cxnLst>
                <a:rect l="0" t="0" r="r" b="b"/>
                <a:pathLst>
                  <a:path w="120" h="73">
                    <a:moveTo>
                      <a:pt x="114" y="0"/>
                    </a:move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9" y="3"/>
                    </a:lnTo>
                    <a:lnTo>
                      <a:pt x="120" y="5"/>
                    </a:lnTo>
                    <a:lnTo>
                      <a:pt x="120" y="8"/>
                    </a:lnTo>
                    <a:lnTo>
                      <a:pt x="7" y="73"/>
                    </a:lnTo>
                    <a:lnTo>
                      <a:pt x="0" y="6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D2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1" name="Freeform 97"/>
              <p:cNvSpPr>
                <a:spLocks noChangeAspect="1"/>
              </p:cNvSpPr>
              <p:nvPr/>
            </p:nvSpPr>
            <p:spPr bwMode="auto">
              <a:xfrm>
                <a:off x="552" y="441"/>
                <a:ext cx="118" cy="7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3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7" y="1"/>
                  </a:cxn>
                  <a:cxn ang="0">
                    <a:pos x="117" y="3"/>
                  </a:cxn>
                  <a:cxn ang="0">
                    <a:pos x="118" y="5"/>
                  </a:cxn>
                  <a:cxn ang="0">
                    <a:pos x="118" y="8"/>
                  </a:cxn>
                  <a:cxn ang="0">
                    <a:pos x="5" y="72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8" h="72">
                    <a:moveTo>
                      <a:pt x="112" y="0"/>
                    </a:moveTo>
                    <a:lnTo>
                      <a:pt x="113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7" y="3"/>
                    </a:lnTo>
                    <a:lnTo>
                      <a:pt x="118" y="5"/>
                    </a:lnTo>
                    <a:lnTo>
                      <a:pt x="118" y="8"/>
                    </a:lnTo>
                    <a:lnTo>
                      <a:pt x="5" y="72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5050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2" name="Freeform 98"/>
              <p:cNvSpPr>
                <a:spLocks noChangeAspect="1"/>
              </p:cNvSpPr>
              <p:nvPr/>
            </p:nvSpPr>
            <p:spPr bwMode="auto">
              <a:xfrm>
                <a:off x="553" y="441"/>
                <a:ext cx="117" cy="7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3" y="0"/>
                  </a:cxn>
                  <a:cxn ang="0">
                    <a:pos x="115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17" y="4"/>
                  </a:cxn>
                  <a:cxn ang="0">
                    <a:pos x="117" y="7"/>
                  </a:cxn>
                  <a:cxn ang="0">
                    <a:pos x="4" y="70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7" h="70">
                    <a:moveTo>
                      <a:pt x="112" y="0"/>
                    </a:moveTo>
                    <a:lnTo>
                      <a:pt x="113" y="0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6" y="3"/>
                    </a:lnTo>
                    <a:lnTo>
                      <a:pt x="117" y="4"/>
                    </a:lnTo>
                    <a:lnTo>
                      <a:pt x="117" y="7"/>
                    </a:lnTo>
                    <a:lnTo>
                      <a:pt x="4" y="70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B8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3" name="Freeform 99"/>
              <p:cNvSpPr>
                <a:spLocks noChangeAspect="1"/>
              </p:cNvSpPr>
              <p:nvPr/>
            </p:nvSpPr>
            <p:spPr bwMode="auto">
              <a:xfrm>
                <a:off x="553" y="441"/>
                <a:ext cx="116" cy="69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3" y="1"/>
                  </a:cxn>
                  <a:cxn ang="0">
                    <a:pos x="115" y="1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4"/>
                  </a:cxn>
                  <a:cxn ang="0">
                    <a:pos x="116" y="5"/>
                  </a:cxn>
                  <a:cxn ang="0">
                    <a:pos x="4" y="69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6" h="69">
                    <a:moveTo>
                      <a:pt x="112" y="0"/>
                    </a:moveTo>
                    <a:lnTo>
                      <a:pt x="113" y="1"/>
                    </a:lnTo>
                    <a:lnTo>
                      <a:pt x="115" y="1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4"/>
                    </a:lnTo>
                    <a:lnTo>
                      <a:pt x="116" y="5"/>
                    </a:lnTo>
                    <a:lnTo>
                      <a:pt x="4" y="69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C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4" name="Freeform 100"/>
              <p:cNvSpPr>
                <a:spLocks noChangeAspect="1"/>
              </p:cNvSpPr>
              <p:nvPr/>
            </p:nvSpPr>
            <p:spPr bwMode="auto">
              <a:xfrm>
                <a:off x="554" y="441"/>
                <a:ext cx="115" cy="68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4" y="1"/>
                  </a:cxn>
                  <a:cxn ang="0">
                    <a:pos x="115" y="3"/>
                  </a:cxn>
                  <a:cxn ang="0">
                    <a:pos x="115" y="4"/>
                  </a:cxn>
                  <a:cxn ang="0">
                    <a:pos x="115" y="4"/>
                  </a:cxn>
                  <a:cxn ang="0">
                    <a:pos x="3" y="68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5" h="68">
                    <a:moveTo>
                      <a:pt x="112" y="0"/>
                    </a:moveTo>
                    <a:lnTo>
                      <a:pt x="114" y="1"/>
                    </a:lnTo>
                    <a:lnTo>
                      <a:pt x="115" y="3"/>
                    </a:lnTo>
                    <a:lnTo>
                      <a:pt x="115" y="4"/>
                    </a:lnTo>
                    <a:lnTo>
                      <a:pt x="115" y="4"/>
                    </a:lnTo>
                    <a:lnTo>
                      <a:pt x="3" y="68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DD5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5" name="Freeform 101"/>
              <p:cNvSpPr>
                <a:spLocks noChangeAspect="1"/>
              </p:cNvSpPr>
              <p:nvPr/>
            </p:nvSpPr>
            <p:spPr bwMode="auto">
              <a:xfrm>
                <a:off x="518" y="452"/>
                <a:ext cx="113" cy="65"/>
              </a:xfrm>
              <a:custGeom>
                <a:avLst/>
                <a:gdLst/>
                <a:ahLst/>
                <a:cxnLst>
                  <a:cxn ang="0">
                    <a:pos x="113" y="3"/>
                  </a:cxn>
                  <a:cxn ang="0">
                    <a:pos x="1" y="65"/>
                  </a:cxn>
                  <a:cxn ang="0">
                    <a:pos x="0" y="63"/>
                  </a:cxn>
                  <a:cxn ang="0">
                    <a:pos x="112" y="0"/>
                  </a:cxn>
                  <a:cxn ang="0">
                    <a:pos x="113" y="3"/>
                  </a:cxn>
                </a:cxnLst>
                <a:rect l="0" t="0" r="r" b="b"/>
                <a:pathLst>
                  <a:path w="113" h="65">
                    <a:moveTo>
                      <a:pt x="113" y="3"/>
                    </a:moveTo>
                    <a:lnTo>
                      <a:pt x="1" y="65"/>
                    </a:lnTo>
                    <a:lnTo>
                      <a:pt x="0" y="63"/>
                    </a:lnTo>
                    <a:lnTo>
                      <a:pt x="112" y="0"/>
                    </a:lnTo>
                    <a:lnTo>
                      <a:pt x="113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6" name="Freeform 102"/>
              <p:cNvSpPr>
                <a:spLocks noChangeAspect="1"/>
              </p:cNvSpPr>
              <p:nvPr/>
            </p:nvSpPr>
            <p:spPr bwMode="auto">
              <a:xfrm>
                <a:off x="451" y="535"/>
                <a:ext cx="8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7" name="Freeform 103"/>
              <p:cNvSpPr>
                <a:spLocks noChangeAspect="1"/>
              </p:cNvSpPr>
              <p:nvPr/>
            </p:nvSpPr>
            <p:spPr bwMode="auto">
              <a:xfrm>
                <a:off x="451" y="535"/>
                <a:ext cx="8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8" y="7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8" name="Freeform 104"/>
              <p:cNvSpPr>
                <a:spLocks noChangeAspect="1"/>
              </p:cNvSpPr>
              <p:nvPr/>
            </p:nvSpPr>
            <p:spPr bwMode="auto">
              <a:xfrm>
                <a:off x="282" y="625"/>
                <a:ext cx="48" cy="44"/>
              </a:xfrm>
              <a:custGeom>
                <a:avLst/>
                <a:gdLst/>
                <a:ahLst/>
                <a:cxnLst>
                  <a:cxn ang="0">
                    <a:pos x="21" y="44"/>
                  </a:cxn>
                  <a:cxn ang="0">
                    <a:pos x="17" y="44"/>
                  </a:cxn>
                  <a:cxn ang="0">
                    <a:pos x="15" y="42"/>
                  </a:cxn>
                  <a:cxn ang="0">
                    <a:pos x="12" y="42"/>
                  </a:cxn>
                  <a:cxn ang="0">
                    <a:pos x="9" y="41"/>
                  </a:cxn>
                  <a:cxn ang="0">
                    <a:pos x="8" y="40"/>
                  </a:cxn>
                  <a:cxn ang="0">
                    <a:pos x="5" y="38"/>
                  </a:cxn>
                  <a:cxn ang="0">
                    <a:pos x="3" y="36"/>
                  </a:cxn>
                  <a:cxn ang="0">
                    <a:pos x="1" y="34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9"/>
                  </a:cxn>
                  <a:cxn ang="0">
                    <a:pos x="47" y="32"/>
                  </a:cxn>
                  <a:cxn ang="0">
                    <a:pos x="45" y="34"/>
                  </a:cxn>
                  <a:cxn ang="0">
                    <a:pos x="44" y="37"/>
                  </a:cxn>
                  <a:cxn ang="0">
                    <a:pos x="43" y="38"/>
                  </a:cxn>
                  <a:cxn ang="0">
                    <a:pos x="41" y="40"/>
                  </a:cxn>
                  <a:cxn ang="0">
                    <a:pos x="37" y="41"/>
                  </a:cxn>
                  <a:cxn ang="0">
                    <a:pos x="35" y="42"/>
                  </a:cxn>
                  <a:cxn ang="0">
                    <a:pos x="31" y="42"/>
                  </a:cxn>
                  <a:cxn ang="0">
                    <a:pos x="27" y="44"/>
                  </a:cxn>
                  <a:cxn ang="0">
                    <a:pos x="24" y="44"/>
                  </a:cxn>
                  <a:cxn ang="0">
                    <a:pos x="21" y="44"/>
                  </a:cxn>
                </a:cxnLst>
                <a:rect l="0" t="0" r="r" b="b"/>
                <a:pathLst>
                  <a:path w="48" h="44">
                    <a:moveTo>
                      <a:pt x="21" y="44"/>
                    </a:moveTo>
                    <a:lnTo>
                      <a:pt x="17" y="44"/>
                    </a:lnTo>
                    <a:lnTo>
                      <a:pt x="15" y="42"/>
                    </a:lnTo>
                    <a:lnTo>
                      <a:pt x="12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9"/>
                    </a:lnTo>
                    <a:lnTo>
                      <a:pt x="47" y="32"/>
                    </a:lnTo>
                    <a:lnTo>
                      <a:pt x="45" y="34"/>
                    </a:lnTo>
                    <a:lnTo>
                      <a:pt x="44" y="37"/>
                    </a:lnTo>
                    <a:lnTo>
                      <a:pt x="43" y="38"/>
                    </a:lnTo>
                    <a:lnTo>
                      <a:pt x="41" y="40"/>
                    </a:lnTo>
                    <a:lnTo>
                      <a:pt x="37" y="41"/>
                    </a:lnTo>
                    <a:lnTo>
                      <a:pt x="35" y="42"/>
                    </a:lnTo>
                    <a:lnTo>
                      <a:pt x="31" y="42"/>
                    </a:lnTo>
                    <a:lnTo>
                      <a:pt x="27" y="44"/>
                    </a:lnTo>
                    <a:lnTo>
                      <a:pt x="24" y="44"/>
                    </a:lnTo>
                    <a:lnTo>
                      <a:pt x="2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69" name="Freeform 105"/>
              <p:cNvSpPr>
                <a:spLocks noChangeAspect="1"/>
              </p:cNvSpPr>
              <p:nvPr/>
            </p:nvSpPr>
            <p:spPr bwMode="auto">
              <a:xfrm>
                <a:off x="285" y="625"/>
                <a:ext cx="42" cy="44"/>
              </a:xfrm>
              <a:custGeom>
                <a:avLst/>
                <a:gdLst/>
                <a:ahLst/>
                <a:cxnLst>
                  <a:cxn ang="0">
                    <a:pos x="18" y="44"/>
                  </a:cxn>
                  <a:cxn ang="0">
                    <a:pos x="16" y="44"/>
                  </a:cxn>
                  <a:cxn ang="0">
                    <a:pos x="13" y="42"/>
                  </a:cxn>
                  <a:cxn ang="0">
                    <a:pos x="10" y="42"/>
                  </a:cxn>
                  <a:cxn ang="0">
                    <a:pos x="9" y="41"/>
                  </a:cxn>
                  <a:cxn ang="0">
                    <a:pos x="6" y="40"/>
                  </a:cxn>
                  <a:cxn ang="0">
                    <a:pos x="5" y="40"/>
                  </a:cxn>
                  <a:cxn ang="0">
                    <a:pos x="2" y="37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1" y="33"/>
                  </a:cxn>
                  <a:cxn ang="0">
                    <a:pos x="40" y="36"/>
                  </a:cxn>
                  <a:cxn ang="0">
                    <a:pos x="38" y="37"/>
                  </a:cxn>
                  <a:cxn ang="0">
                    <a:pos x="37" y="37"/>
                  </a:cxn>
                  <a:cxn ang="0">
                    <a:pos x="34" y="40"/>
                  </a:cxn>
                  <a:cxn ang="0">
                    <a:pos x="30" y="41"/>
                  </a:cxn>
                  <a:cxn ang="0">
                    <a:pos x="28" y="41"/>
                  </a:cxn>
                  <a:cxn ang="0">
                    <a:pos x="21" y="44"/>
                  </a:cxn>
                  <a:cxn ang="0">
                    <a:pos x="18" y="44"/>
                  </a:cxn>
                </a:cxnLst>
                <a:rect l="0" t="0" r="r" b="b"/>
                <a:pathLst>
                  <a:path w="42" h="44">
                    <a:moveTo>
                      <a:pt x="18" y="44"/>
                    </a:moveTo>
                    <a:lnTo>
                      <a:pt x="16" y="44"/>
                    </a:lnTo>
                    <a:lnTo>
                      <a:pt x="13" y="42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2" y="37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1" y="33"/>
                    </a:lnTo>
                    <a:lnTo>
                      <a:pt x="40" y="36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4" y="40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1" y="44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0" name="Freeform 106"/>
              <p:cNvSpPr>
                <a:spLocks noChangeAspect="1"/>
              </p:cNvSpPr>
              <p:nvPr/>
            </p:nvSpPr>
            <p:spPr bwMode="auto">
              <a:xfrm>
                <a:off x="287" y="625"/>
                <a:ext cx="39" cy="44"/>
              </a:xfrm>
              <a:custGeom>
                <a:avLst/>
                <a:gdLst/>
                <a:ahLst/>
                <a:cxnLst>
                  <a:cxn ang="0">
                    <a:pos x="18" y="44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11" y="42"/>
                  </a:cxn>
                  <a:cxn ang="0">
                    <a:pos x="8" y="41"/>
                  </a:cxn>
                  <a:cxn ang="0">
                    <a:pos x="6" y="40"/>
                  </a:cxn>
                  <a:cxn ang="0">
                    <a:pos x="3" y="38"/>
                  </a:cxn>
                  <a:cxn ang="0">
                    <a:pos x="2" y="36"/>
                  </a:cxn>
                  <a:cxn ang="0">
                    <a:pos x="0" y="34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26"/>
                  </a:cxn>
                  <a:cxn ang="0">
                    <a:pos x="36" y="32"/>
                  </a:cxn>
                  <a:cxn ang="0">
                    <a:pos x="35" y="34"/>
                  </a:cxn>
                  <a:cxn ang="0">
                    <a:pos x="34" y="36"/>
                  </a:cxn>
                  <a:cxn ang="0">
                    <a:pos x="31" y="37"/>
                  </a:cxn>
                  <a:cxn ang="0">
                    <a:pos x="28" y="40"/>
                  </a:cxn>
                  <a:cxn ang="0">
                    <a:pos x="26" y="41"/>
                  </a:cxn>
                  <a:cxn ang="0">
                    <a:pos x="20" y="42"/>
                  </a:cxn>
                  <a:cxn ang="0">
                    <a:pos x="18" y="44"/>
                  </a:cxn>
                </a:cxnLst>
                <a:rect l="0" t="0" r="r" b="b"/>
                <a:pathLst>
                  <a:path w="39" h="44">
                    <a:moveTo>
                      <a:pt x="18" y="44"/>
                    </a:moveTo>
                    <a:lnTo>
                      <a:pt x="15" y="44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36" y="32"/>
                    </a:lnTo>
                    <a:lnTo>
                      <a:pt x="35" y="34"/>
                    </a:lnTo>
                    <a:lnTo>
                      <a:pt x="34" y="36"/>
                    </a:lnTo>
                    <a:lnTo>
                      <a:pt x="31" y="37"/>
                    </a:lnTo>
                    <a:lnTo>
                      <a:pt x="28" y="40"/>
                    </a:lnTo>
                    <a:lnTo>
                      <a:pt x="26" y="41"/>
                    </a:lnTo>
                    <a:lnTo>
                      <a:pt x="20" y="42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1" name="Freeform 107"/>
              <p:cNvSpPr>
                <a:spLocks noChangeAspect="1"/>
              </p:cNvSpPr>
              <p:nvPr/>
            </p:nvSpPr>
            <p:spPr bwMode="auto">
              <a:xfrm>
                <a:off x="290" y="625"/>
                <a:ext cx="35" cy="44"/>
              </a:xfrm>
              <a:custGeom>
                <a:avLst/>
                <a:gdLst/>
                <a:ahLst/>
                <a:cxnLst>
                  <a:cxn ang="0">
                    <a:pos x="16" y="44"/>
                  </a:cxn>
                  <a:cxn ang="0">
                    <a:pos x="13" y="44"/>
                  </a:cxn>
                  <a:cxn ang="0">
                    <a:pos x="11" y="42"/>
                  </a:cxn>
                  <a:cxn ang="0">
                    <a:pos x="8" y="41"/>
                  </a:cxn>
                  <a:cxn ang="0">
                    <a:pos x="5" y="40"/>
                  </a:cxn>
                  <a:cxn ang="0">
                    <a:pos x="3" y="38"/>
                  </a:cxn>
                  <a:cxn ang="0">
                    <a:pos x="1" y="37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5"/>
                  </a:cxn>
                  <a:cxn ang="0">
                    <a:pos x="31" y="32"/>
                  </a:cxn>
                  <a:cxn ang="0">
                    <a:pos x="29" y="34"/>
                  </a:cxn>
                  <a:cxn ang="0">
                    <a:pos x="27" y="36"/>
                  </a:cxn>
                  <a:cxn ang="0">
                    <a:pos x="23" y="40"/>
                  </a:cxn>
                  <a:cxn ang="0">
                    <a:pos x="16" y="44"/>
                  </a:cxn>
                </a:cxnLst>
                <a:rect l="0" t="0" r="r" b="b"/>
                <a:pathLst>
                  <a:path w="35" h="44">
                    <a:moveTo>
                      <a:pt x="16" y="44"/>
                    </a:moveTo>
                    <a:lnTo>
                      <a:pt x="13" y="44"/>
                    </a:lnTo>
                    <a:lnTo>
                      <a:pt x="11" y="42"/>
                    </a:lnTo>
                    <a:lnTo>
                      <a:pt x="8" y="41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5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7" y="36"/>
                    </a:lnTo>
                    <a:lnTo>
                      <a:pt x="23" y="40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555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2" name="Freeform 108"/>
              <p:cNvSpPr>
                <a:spLocks noChangeAspect="1"/>
              </p:cNvSpPr>
              <p:nvPr/>
            </p:nvSpPr>
            <p:spPr bwMode="auto">
              <a:xfrm>
                <a:off x="293" y="625"/>
                <a:ext cx="29" cy="44"/>
              </a:xfrm>
              <a:custGeom>
                <a:avLst/>
                <a:gdLst/>
                <a:ahLst/>
                <a:cxnLst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42"/>
                  </a:cxn>
                  <a:cxn ang="0">
                    <a:pos x="4" y="41"/>
                  </a:cxn>
                  <a:cxn ang="0">
                    <a:pos x="2" y="40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25"/>
                  </a:cxn>
                  <a:cxn ang="0">
                    <a:pos x="26" y="30"/>
                  </a:cxn>
                  <a:cxn ang="0">
                    <a:pos x="24" y="34"/>
                  </a:cxn>
                  <a:cxn ang="0">
                    <a:pos x="20" y="38"/>
                  </a:cxn>
                  <a:cxn ang="0">
                    <a:pos x="14" y="44"/>
                  </a:cxn>
                </a:cxnLst>
                <a:rect l="0" t="0" r="r" b="b"/>
                <a:pathLst>
                  <a:path w="29" h="44">
                    <a:moveTo>
                      <a:pt x="14" y="44"/>
                    </a:moveTo>
                    <a:lnTo>
                      <a:pt x="10" y="42"/>
                    </a:lnTo>
                    <a:lnTo>
                      <a:pt x="6" y="42"/>
                    </a:lnTo>
                    <a:lnTo>
                      <a:pt x="4" y="41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25"/>
                    </a:lnTo>
                    <a:lnTo>
                      <a:pt x="26" y="30"/>
                    </a:lnTo>
                    <a:lnTo>
                      <a:pt x="24" y="34"/>
                    </a:lnTo>
                    <a:lnTo>
                      <a:pt x="20" y="38"/>
                    </a:lnTo>
                    <a:lnTo>
                      <a:pt x="14" y="44"/>
                    </a:lnTo>
                    <a:close/>
                  </a:path>
                </a:pathLst>
              </a:custGeom>
              <a:solidFill>
                <a:srgbClr val="7171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3" name="Freeform 109"/>
              <p:cNvSpPr>
                <a:spLocks noChangeAspect="1"/>
              </p:cNvSpPr>
              <p:nvPr/>
            </p:nvSpPr>
            <p:spPr bwMode="auto">
              <a:xfrm>
                <a:off x="295" y="625"/>
                <a:ext cx="26" cy="42"/>
              </a:xfrm>
              <a:custGeom>
                <a:avLst/>
                <a:gdLst/>
                <a:ahLst/>
                <a:cxnLst>
                  <a:cxn ang="0">
                    <a:pos x="14" y="42"/>
                  </a:cxn>
                  <a:cxn ang="0">
                    <a:pos x="10" y="42"/>
                  </a:cxn>
                  <a:cxn ang="0">
                    <a:pos x="7" y="42"/>
                  </a:cxn>
                  <a:cxn ang="0">
                    <a:pos x="4" y="41"/>
                  </a:cxn>
                  <a:cxn ang="0">
                    <a:pos x="3" y="40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0" y="37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4"/>
                  </a:cxn>
                  <a:cxn ang="0">
                    <a:pos x="23" y="29"/>
                  </a:cxn>
                  <a:cxn ang="0">
                    <a:pos x="14" y="42"/>
                  </a:cxn>
                </a:cxnLst>
                <a:rect l="0" t="0" r="r" b="b"/>
                <a:pathLst>
                  <a:path w="26" h="42">
                    <a:moveTo>
                      <a:pt x="14" y="42"/>
                    </a:moveTo>
                    <a:lnTo>
                      <a:pt x="10" y="42"/>
                    </a:lnTo>
                    <a:lnTo>
                      <a:pt x="7" y="42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4"/>
                    </a:lnTo>
                    <a:lnTo>
                      <a:pt x="23" y="29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4" name="Freeform 110"/>
              <p:cNvSpPr>
                <a:spLocks noChangeAspect="1"/>
              </p:cNvSpPr>
              <p:nvPr/>
            </p:nvSpPr>
            <p:spPr bwMode="auto">
              <a:xfrm>
                <a:off x="298" y="625"/>
                <a:ext cx="20" cy="42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8" y="42"/>
                  </a:cxn>
                  <a:cxn ang="0">
                    <a:pos x="5" y="42"/>
                  </a:cxn>
                  <a:cxn ang="0">
                    <a:pos x="4" y="41"/>
                  </a:cxn>
                  <a:cxn ang="0">
                    <a:pos x="3" y="41"/>
                  </a:cxn>
                  <a:cxn ang="0">
                    <a:pos x="0" y="40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22"/>
                  </a:cxn>
                  <a:cxn ang="0">
                    <a:pos x="19" y="25"/>
                  </a:cxn>
                  <a:cxn ang="0">
                    <a:pos x="19" y="28"/>
                  </a:cxn>
                  <a:cxn ang="0">
                    <a:pos x="17" y="30"/>
                  </a:cxn>
                  <a:cxn ang="0">
                    <a:pos x="15" y="36"/>
                  </a:cxn>
                  <a:cxn ang="0">
                    <a:pos x="11" y="42"/>
                  </a:cxn>
                </a:cxnLst>
                <a:rect l="0" t="0" r="r" b="b"/>
                <a:pathLst>
                  <a:path w="20" h="42">
                    <a:moveTo>
                      <a:pt x="11" y="42"/>
                    </a:moveTo>
                    <a:lnTo>
                      <a:pt x="8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19" y="25"/>
                    </a:lnTo>
                    <a:lnTo>
                      <a:pt x="19" y="28"/>
                    </a:lnTo>
                    <a:lnTo>
                      <a:pt x="17" y="30"/>
                    </a:lnTo>
                    <a:lnTo>
                      <a:pt x="15" y="36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5" name="Freeform 111"/>
              <p:cNvSpPr>
                <a:spLocks noChangeAspect="1"/>
              </p:cNvSpPr>
              <p:nvPr/>
            </p:nvSpPr>
            <p:spPr bwMode="auto">
              <a:xfrm>
                <a:off x="301" y="625"/>
                <a:ext cx="16" cy="42"/>
              </a:xfrm>
              <a:custGeom>
                <a:avLst/>
                <a:gdLst/>
                <a:ahLst/>
                <a:cxnLst>
                  <a:cxn ang="0">
                    <a:pos x="9" y="42"/>
                  </a:cxn>
                  <a:cxn ang="0">
                    <a:pos x="6" y="42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1"/>
                  </a:cxn>
                  <a:cxn ang="0">
                    <a:pos x="1" y="41"/>
                  </a:cxn>
                  <a:cxn ang="0">
                    <a:pos x="0" y="40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1"/>
                  </a:cxn>
                  <a:cxn ang="0">
                    <a:pos x="14" y="24"/>
                  </a:cxn>
                  <a:cxn ang="0">
                    <a:pos x="14" y="26"/>
                  </a:cxn>
                  <a:cxn ang="0">
                    <a:pos x="13" y="29"/>
                  </a:cxn>
                  <a:cxn ang="0">
                    <a:pos x="12" y="34"/>
                  </a:cxn>
                  <a:cxn ang="0">
                    <a:pos x="9" y="42"/>
                  </a:cxn>
                </a:cxnLst>
                <a:rect l="0" t="0" r="r" b="b"/>
                <a:pathLst>
                  <a:path w="16" h="42">
                    <a:moveTo>
                      <a:pt x="9" y="42"/>
                    </a:moveTo>
                    <a:lnTo>
                      <a:pt x="6" y="42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1"/>
                    </a:lnTo>
                    <a:lnTo>
                      <a:pt x="1" y="41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1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3" y="29"/>
                    </a:lnTo>
                    <a:lnTo>
                      <a:pt x="12" y="34"/>
                    </a:lnTo>
                    <a:lnTo>
                      <a:pt x="9" y="42"/>
                    </a:lnTo>
                    <a:close/>
                  </a:path>
                </a:pathLst>
              </a:custGeom>
              <a:solidFill>
                <a:srgbClr val="C7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6" name="Freeform 112"/>
              <p:cNvSpPr>
                <a:spLocks noChangeAspect="1"/>
              </p:cNvSpPr>
              <p:nvPr/>
            </p:nvSpPr>
            <p:spPr bwMode="auto">
              <a:xfrm>
                <a:off x="303" y="625"/>
                <a:ext cx="11" cy="42"/>
              </a:xfrm>
              <a:custGeom>
                <a:avLst/>
                <a:gdLst/>
                <a:ahLst/>
                <a:cxnLst>
                  <a:cxn ang="0">
                    <a:pos x="8" y="42"/>
                  </a:cxn>
                  <a:cxn ang="0">
                    <a:pos x="4" y="42"/>
                  </a:cxn>
                  <a:cxn ang="0">
                    <a:pos x="3" y="42"/>
                  </a:cxn>
                  <a:cxn ang="0">
                    <a:pos x="2" y="42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0"/>
                  </a:cxn>
                  <a:cxn ang="0">
                    <a:pos x="11" y="25"/>
                  </a:cxn>
                  <a:cxn ang="0">
                    <a:pos x="10" y="28"/>
                  </a:cxn>
                  <a:cxn ang="0">
                    <a:pos x="10" y="34"/>
                  </a:cxn>
                  <a:cxn ang="0">
                    <a:pos x="8" y="42"/>
                  </a:cxn>
                </a:cxnLst>
                <a:rect l="0" t="0" r="r" b="b"/>
                <a:pathLst>
                  <a:path w="11" h="42">
                    <a:moveTo>
                      <a:pt x="8" y="42"/>
                    </a:moveTo>
                    <a:lnTo>
                      <a:pt x="4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0"/>
                    </a:lnTo>
                    <a:lnTo>
                      <a:pt x="11" y="25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7" name="Freeform 113"/>
              <p:cNvSpPr>
                <a:spLocks noChangeAspect="1"/>
              </p:cNvSpPr>
              <p:nvPr/>
            </p:nvSpPr>
            <p:spPr bwMode="auto">
              <a:xfrm>
                <a:off x="306" y="625"/>
                <a:ext cx="7" cy="4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42"/>
                  </a:cxn>
                  <a:cxn ang="0">
                    <a:pos x="4" y="42"/>
                  </a:cxn>
                  <a:cxn ang="0">
                    <a:pos x="3" y="42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44">
                    <a:moveTo>
                      <a:pt x="7" y="0"/>
                    </a:moveTo>
                    <a:lnTo>
                      <a:pt x="7" y="42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8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481" y="412"/>
                <a:ext cx="33" cy="2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79" name="Freeform 115"/>
              <p:cNvSpPr>
                <a:spLocks noChangeAspect="1"/>
              </p:cNvSpPr>
              <p:nvPr/>
            </p:nvSpPr>
            <p:spPr bwMode="auto">
              <a:xfrm>
                <a:off x="361" y="429"/>
                <a:ext cx="120" cy="71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9" y="1"/>
                  </a:cxn>
                  <a:cxn ang="0">
                    <a:pos x="119" y="1"/>
                  </a:cxn>
                  <a:cxn ang="0">
                    <a:pos x="120" y="3"/>
                  </a:cxn>
                  <a:cxn ang="0">
                    <a:pos x="120" y="3"/>
                  </a:cxn>
                  <a:cxn ang="0">
                    <a:pos x="2" y="71"/>
                  </a:cxn>
                  <a:cxn ang="0">
                    <a:pos x="0" y="68"/>
                  </a:cxn>
                  <a:cxn ang="0">
                    <a:pos x="116" y="0"/>
                  </a:cxn>
                </a:cxnLst>
                <a:rect l="0" t="0" r="r" b="b"/>
                <a:pathLst>
                  <a:path w="120" h="71">
                    <a:moveTo>
                      <a:pt x="116" y="0"/>
                    </a:moveTo>
                    <a:lnTo>
                      <a:pt x="119" y="1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0" y="3"/>
                    </a:lnTo>
                    <a:lnTo>
                      <a:pt x="2" y="71"/>
                    </a:lnTo>
                    <a:lnTo>
                      <a:pt x="0" y="6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DD5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0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325" y="501"/>
                <a:ext cx="35" cy="2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1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444" y="536"/>
                <a:ext cx="21" cy="8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2" name="Line 118"/>
              <p:cNvSpPr>
                <a:spLocks noChangeAspect="1" noChangeShapeType="1"/>
              </p:cNvSpPr>
              <p:nvPr/>
            </p:nvSpPr>
            <p:spPr bwMode="auto">
              <a:xfrm>
                <a:off x="464" y="536"/>
                <a:ext cx="23" cy="15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3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447" y="548"/>
                <a:ext cx="16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4" name="Line 120"/>
              <p:cNvSpPr>
                <a:spLocks noChangeAspect="1" noChangeShapeType="1"/>
              </p:cNvSpPr>
              <p:nvPr/>
            </p:nvSpPr>
            <p:spPr bwMode="auto">
              <a:xfrm>
                <a:off x="463" y="548"/>
                <a:ext cx="23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5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464" y="552"/>
                <a:ext cx="22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6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472" y="551"/>
                <a:ext cx="15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7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386" y="603"/>
                <a:ext cx="32" cy="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8" name="Line 124"/>
              <p:cNvSpPr>
                <a:spLocks noChangeAspect="1" noChangeShapeType="1"/>
              </p:cNvSpPr>
              <p:nvPr/>
            </p:nvSpPr>
            <p:spPr bwMode="auto">
              <a:xfrm flipH="1">
                <a:off x="363" y="621"/>
                <a:ext cx="17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89" name="Line 125"/>
              <p:cNvSpPr>
                <a:spLocks noChangeAspect="1" noChangeShapeType="1"/>
              </p:cNvSpPr>
              <p:nvPr/>
            </p:nvSpPr>
            <p:spPr bwMode="auto">
              <a:xfrm flipH="1">
                <a:off x="314" y="717"/>
                <a:ext cx="17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0" name="Line 126"/>
              <p:cNvSpPr>
                <a:spLocks noChangeAspect="1" noChangeShapeType="1"/>
              </p:cNvSpPr>
              <p:nvPr/>
            </p:nvSpPr>
            <p:spPr bwMode="auto">
              <a:xfrm>
                <a:off x="330" y="620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1" name="Line 127"/>
              <p:cNvSpPr>
                <a:spLocks noChangeAspect="1" noChangeShapeType="1"/>
              </p:cNvSpPr>
              <p:nvPr/>
            </p:nvSpPr>
            <p:spPr bwMode="auto">
              <a:xfrm>
                <a:off x="196" y="622"/>
                <a:ext cx="3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2" name="Line 128"/>
              <p:cNvSpPr>
                <a:spLocks noChangeAspect="1" noChangeShapeType="1"/>
              </p:cNvSpPr>
              <p:nvPr/>
            </p:nvSpPr>
            <p:spPr bwMode="auto">
              <a:xfrm flipH="1">
                <a:off x="513" y="398"/>
                <a:ext cx="22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3" name="Line 129"/>
              <p:cNvSpPr>
                <a:spLocks noChangeAspect="1" noChangeShapeType="1"/>
              </p:cNvSpPr>
              <p:nvPr/>
            </p:nvSpPr>
            <p:spPr bwMode="auto">
              <a:xfrm flipH="1">
                <a:off x="514" y="392"/>
                <a:ext cx="17" cy="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4" name="Line 130"/>
              <p:cNvSpPr>
                <a:spLocks noChangeAspect="1" noChangeShapeType="1"/>
              </p:cNvSpPr>
              <p:nvPr/>
            </p:nvSpPr>
            <p:spPr bwMode="auto">
              <a:xfrm flipH="1">
                <a:off x="514" y="385"/>
                <a:ext cx="15" cy="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5" name="Line 131"/>
              <p:cNvSpPr>
                <a:spLocks noChangeAspect="1" noChangeShapeType="1"/>
              </p:cNvSpPr>
              <p:nvPr/>
            </p:nvSpPr>
            <p:spPr bwMode="auto">
              <a:xfrm flipH="1">
                <a:off x="513" y="366"/>
                <a:ext cx="14" cy="4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6" name="Line 132"/>
              <p:cNvSpPr>
                <a:spLocks noChangeAspect="1" noChangeShapeType="1"/>
              </p:cNvSpPr>
              <p:nvPr/>
            </p:nvSpPr>
            <p:spPr bwMode="auto">
              <a:xfrm flipH="1">
                <a:off x="515" y="376"/>
                <a:ext cx="12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7" name="AutoShape 133"/>
              <p:cNvSpPr>
                <a:spLocks noChangeAspect="1" noChangeArrowheads="1"/>
              </p:cNvSpPr>
              <p:nvPr/>
            </p:nvSpPr>
            <p:spPr bwMode="auto">
              <a:xfrm>
                <a:off x="498" y="502"/>
                <a:ext cx="10" cy="11"/>
              </a:xfrm>
              <a:prstGeom prst="cube">
                <a:avLst>
                  <a:gd name="adj" fmla="val 25000"/>
                </a:avLst>
              </a:prstGeom>
              <a:solidFill>
                <a:srgbClr val="FFFFCC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8" name="Line 1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07" y="508"/>
                <a:ext cx="38" cy="6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799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487" y="530"/>
                <a:ext cx="35" cy="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00" name="Line 1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14" y="527"/>
                <a:ext cx="7" cy="2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01" name="AutoShape 137"/>
              <p:cNvSpPr>
                <a:spLocks noChangeAspect="1" noChangeArrowheads="1"/>
              </p:cNvSpPr>
              <p:nvPr/>
            </p:nvSpPr>
            <p:spPr bwMode="auto">
              <a:xfrm rot="-1910547">
                <a:off x="521" y="524"/>
                <a:ext cx="7" cy="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02" name="AutoShape 138"/>
              <p:cNvSpPr>
                <a:spLocks noChangeAspect="1" noChangeArrowheads="1"/>
              </p:cNvSpPr>
              <p:nvPr/>
            </p:nvSpPr>
            <p:spPr bwMode="auto">
              <a:xfrm rot="-1910547">
                <a:off x="508" y="525"/>
                <a:ext cx="7" cy="5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03" name="AutoShape 139"/>
              <p:cNvSpPr>
                <a:spLocks noChangeAspect="1" noChangeArrowheads="1"/>
              </p:cNvSpPr>
              <p:nvPr/>
            </p:nvSpPr>
            <p:spPr bwMode="auto">
              <a:xfrm rot="-1910547">
                <a:off x="492" y="542"/>
                <a:ext cx="7" cy="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04" name="AutoShape 140"/>
              <p:cNvSpPr>
                <a:spLocks noChangeAspect="1" noChangeArrowheads="1"/>
              </p:cNvSpPr>
              <p:nvPr/>
            </p:nvSpPr>
            <p:spPr bwMode="auto">
              <a:xfrm rot="-1910547">
                <a:off x="500" y="530"/>
                <a:ext cx="7" cy="6"/>
              </a:xfrm>
              <a:prstGeom prst="cube">
                <a:avLst>
                  <a:gd name="adj" fmla="val 25000"/>
                </a:avLst>
              </a:prstGeom>
              <a:solidFill>
                <a:srgbClr val="99CC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05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498" y="535"/>
                <a:ext cx="3" cy="8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06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506" y="530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07" name="Oval 143"/>
              <p:cNvSpPr>
                <a:spLocks noChangeAspect="1" noChangeArrowheads="1"/>
              </p:cNvSpPr>
              <p:nvPr/>
            </p:nvSpPr>
            <p:spPr bwMode="auto">
              <a:xfrm>
                <a:off x="354" y="495"/>
                <a:ext cx="12" cy="1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08" name="Oval 144"/>
              <p:cNvSpPr>
                <a:spLocks noChangeAspect="1" noChangeArrowheads="1"/>
              </p:cNvSpPr>
              <p:nvPr/>
            </p:nvSpPr>
            <p:spPr bwMode="auto">
              <a:xfrm>
                <a:off x="311" y="686"/>
                <a:ext cx="62" cy="3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" name="Group 145"/>
              <p:cNvGrpSpPr>
                <a:grpSpLocks noChangeAspect="1"/>
              </p:cNvGrpSpPr>
              <p:nvPr/>
            </p:nvGrpSpPr>
            <p:grpSpPr bwMode="auto">
              <a:xfrm>
                <a:off x="311" y="641"/>
                <a:ext cx="62" cy="78"/>
                <a:chOff x="229" y="422"/>
                <a:chExt cx="62" cy="78"/>
              </a:xfrm>
            </p:grpSpPr>
            <p:sp>
              <p:nvSpPr>
                <p:cNvPr id="241810" name="Freeform 146"/>
                <p:cNvSpPr>
                  <a:spLocks noChangeAspect="1"/>
                </p:cNvSpPr>
                <p:nvPr/>
              </p:nvSpPr>
              <p:spPr bwMode="auto">
                <a:xfrm>
                  <a:off x="269" y="427"/>
                  <a:ext cx="7" cy="5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3" y="55"/>
                    </a:cxn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55">
                      <a:moveTo>
                        <a:pt x="7" y="0"/>
                      </a:move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3" y="55"/>
                      </a:lnTo>
                      <a:lnTo>
                        <a:pt x="0" y="55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11" name="Freeform 147"/>
                <p:cNvSpPr>
                  <a:spLocks noChangeAspect="1"/>
                </p:cNvSpPr>
                <p:nvPr/>
              </p:nvSpPr>
              <p:spPr bwMode="auto">
                <a:xfrm>
                  <a:off x="229" y="444"/>
                  <a:ext cx="62" cy="56"/>
                </a:xfrm>
                <a:custGeom>
                  <a:avLst/>
                  <a:gdLst/>
                  <a:ahLst/>
                  <a:cxnLst>
                    <a:cxn ang="0">
                      <a:pos x="27" y="56"/>
                    </a:cxn>
                    <a:cxn ang="0">
                      <a:pos x="23" y="55"/>
                    </a:cxn>
                    <a:cxn ang="0">
                      <a:pos x="19" y="55"/>
                    </a:cxn>
                    <a:cxn ang="0">
                      <a:pos x="16" y="54"/>
                    </a:cxn>
                    <a:cxn ang="0">
                      <a:pos x="14" y="52"/>
                    </a:cxn>
                    <a:cxn ang="0">
                      <a:pos x="11" y="51"/>
                    </a:cxn>
                    <a:cxn ang="0">
                      <a:pos x="8" y="50"/>
                    </a:cxn>
                    <a:cxn ang="0">
                      <a:pos x="7" y="48"/>
                    </a:cxn>
                    <a:cxn ang="0">
                      <a:pos x="6" y="47"/>
                    </a:cxn>
                    <a:cxn ang="0">
                      <a:pos x="3" y="43"/>
                    </a:cxn>
                    <a:cxn ang="0">
                      <a:pos x="2" y="40"/>
                    </a:cxn>
                    <a:cxn ang="0">
                      <a:pos x="0" y="39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62" y="0"/>
                    </a:cxn>
                    <a:cxn ang="0">
                      <a:pos x="62" y="38"/>
                    </a:cxn>
                    <a:cxn ang="0">
                      <a:pos x="60" y="40"/>
                    </a:cxn>
                    <a:cxn ang="0">
                      <a:pos x="58" y="44"/>
                    </a:cxn>
                    <a:cxn ang="0">
                      <a:pos x="56" y="47"/>
                    </a:cxn>
                    <a:cxn ang="0">
                      <a:pos x="55" y="48"/>
                    </a:cxn>
                    <a:cxn ang="0">
                      <a:pos x="52" y="50"/>
                    </a:cxn>
                    <a:cxn ang="0">
                      <a:pos x="51" y="51"/>
                    </a:cxn>
                    <a:cxn ang="0">
                      <a:pos x="48" y="52"/>
                    </a:cxn>
                    <a:cxn ang="0">
                      <a:pos x="44" y="54"/>
                    </a:cxn>
                    <a:cxn ang="0">
                      <a:pos x="39" y="55"/>
                    </a:cxn>
                    <a:cxn ang="0">
                      <a:pos x="35" y="55"/>
                    </a:cxn>
                    <a:cxn ang="0">
                      <a:pos x="31" y="55"/>
                    </a:cxn>
                    <a:cxn ang="0">
                      <a:pos x="27" y="56"/>
                    </a:cxn>
                  </a:cxnLst>
                  <a:rect l="0" t="0" r="r" b="b"/>
                  <a:pathLst>
                    <a:path w="62" h="56">
                      <a:moveTo>
                        <a:pt x="27" y="56"/>
                      </a:moveTo>
                      <a:lnTo>
                        <a:pt x="23" y="55"/>
                      </a:lnTo>
                      <a:lnTo>
                        <a:pt x="19" y="55"/>
                      </a:lnTo>
                      <a:lnTo>
                        <a:pt x="16" y="54"/>
                      </a:lnTo>
                      <a:lnTo>
                        <a:pt x="14" y="52"/>
                      </a:lnTo>
                      <a:lnTo>
                        <a:pt x="11" y="51"/>
                      </a:lnTo>
                      <a:lnTo>
                        <a:pt x="8" y="50"/>
                      </a:lnTo>
                      <a:lnTo>
                        <a:pt x="7" y="48"/>
                      </a:lnTo>
                      <a:lnTo>
                        <a:pt x="6" y="47"/>
                      </a:lnTo>
                      <a:lnTo>
                        <a:pt x="3" y="43"/>
                      </a:lnTo>
                      <a:lnTo>
                        <a:pt x="2" y="40"/>
                      </a:ln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38"/>
                      </a:lnTo>
                      <a:lnTo>
                        <a:pt x="60" y="40"/>
                      </a:lnTo>
                      <a:lnTo>
                        <a:pt x="58" y="44"/>
                      </a:lnTo>
                      <a:lnTo>
                        <a:pt x="56" y="47"/>
                      </a:lnTo>
                      <a:lnTo>
                        <a:pt x="55" y="48"/>
                      </a:lnTo>
                      <a:lnTo>
                        <a:pt x="52" y="50"/>
                      </a:lnTo>
                      <a:lnTo>
                        <a:pt x="51" y="51"/>
                      </a:lnTo>
                      <a:lnTo>
                        <a:pt x="48" y="52"/>
                      </a:lnTo>
                      <a:lnTo>
                        <a:pt x="44" y="54"/>
                      </a:lnTo>
                      <a:lnTo>
                        <a:pt x="39" y="55"/>
                      </a:lnTo>
                      <a:lnTo>
                        <a:pt x="35" y="55"/>
                      </a:lnTo>
                      <a:lnTo>
                        <a:pt x="31" y="55"/>
                      </a:lnTo>
                      <a:lnTo>
                        <a:pt x="27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12" name="Freeform 148"/>
                <p:cNvSpPr>
                  <a:spLocks noChangeAspect="1"/>
                </p:cNvSpPr>
                <p:nvPr/>
              </p:nvSpPr>
              <p:spPr bwMode="auto">
                <a:xfrm>
                  <a:off x="233" y="444"/>
                  <a:ext cx="55" cy="55"/>
                </a:xfrm>
                <a:custGeom>
                  <a:avLst/>
                  <a:gdLst/>
                  <a:ahLst/>
                  <a:cxnLst>
                    <a:cxn ang="0">
                      <a:pos x="24" y="55"/>
                    </a:cxn>
                    <a:cxn ang="0">
                      <a:pos x="20" y="55"/>
                    </a:cxn>
                    <a:cxn ang="0">
                      <a:pos x="18" y="55"/>
                    </a:cxn>
                    <a:cxn ang="0">
                      <a:pos x="14" y="54"/>
                    </a:cxn>
                    <a:cxn ang="0">
                      <a:pos x="11" y="52"/>
                    </a:cxn>
                    <a:cxn ang="0">
                      <a:pos x="10" y="51"/>
                    </a:cxn>
                    <a:cxn ang="0">
                      <a:pos x="7" y="50"/>
                    </a:cxn>
                    <a:cxn ang="0">
                      <a:pos x="6" y="48"/>
                    </a:cxn>
                    <a:cxn ang="0">
                      <a:pos x="4" y="47"/>
                    </a:cxn>
                    <a:cxn ang="0">
                      <a:pos x="2" y="44"/>
                    </a:cxn>
                    <a:cxn ang="0">
                      <a:pos x="0" y="42"/>
                    </a:cxn>
                    <a:cxn ang="0">
                      <a:pos x="0" y="40"/>
                    </a:cxn>
                    <a:cxn ang="0">
                      <a:pos x="0" y="0"/>
                    </a:cxn>
                    <a:cxn ang="0">
                      <a:pos x="55" y="0"/>
                    </a:cxn>
                    <a:cxn ang="0">
                      <a:pos x="55" y="36"/>
                    </a:cxn>
                    <a:cxn ang="0">
                      <a:pos x="54" y="39"/>
                    </a:cxn>
                    <a:cxn ang="0">
                      <a:pos x="52" y="43"/>
                    </a:cxn>
                    <a:cxn ang="0">
                      <a:pos x="50" y="46"/>
                    </a:cxn>
                    <a:cxn ang="0">
                      <a:pos x="50" y="47"/>
                    </a:cxn>
                    <a:cxn ang="0">
                      <a:pos x="47" y="48"/>
                    </a:cxn>
                    <a:cxn ang="0">
                      <a:pos x="44" y="50"/>
                    </a:cxn>
                    <a:cxn ang="0">
                      <a:pos x="39" y="52"/>
                    </a:cxn>
                    <a:cxn ang="0">
                      <a:pos x="35" y="54"/>
                    </a:cxn>
                    <a:cxn ang="0">
                      <a:pos x="31" y="55"/>
                    </a:cxn>
                    <a:cxn ang="0">
                      <a:pos x="28" y="55"/>
                    </a:cxn>
                    <a:cxn ang="0">
                      <a:pos x="24" y="55"/>
                    </a:cxn>
                  </a:cxnLst>
                  <a:rect l="0" t="0" r="r" b="b"/>
                  <a:pathLst>
                    <a:path w="55" h="55">
                      <a:moveTo>
                        <a:pt x="24" y="55"/>
                      </a:moveTo>
                      <a:lnTo>
                        <a:pt x="20" y="55"/>
                      </a:lnTo>
                      <a:lnTo>
                        <a:pt x="18" y="55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10" y="51"/>
                      </a:lnTo>
                      <a:lnTo>
                        <a:pt x="7" y="50"/>
                      </a:lnTo>
                      <a:lnTo>
                        <a:pt x="6" y="48"/>
                      </a:lnTo>
                      <a:lnTo>
                        <a:pt x="4" y="47"/>
                      </a:lnTo>
                      <a:lnTo>
                        <a:pt x="2" y="44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55" y="0"/>
                      </a:lnTo>
                      <a:lnTo>
                        <a:pt x="55" y="36"/>
                      </a:lnTo>
                      <a:lnTo>
                        <a:pt x="54" y="39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50" y="47"/>
                      </a:lnTo>
                      <a:lnTo>
                        <a:pt x="47" y="48"/>
                      </a:lnTo>
                      <a:lnTo>
                        <a:pt x="44" y="50"/>
                      </a:lnTo>
                      <a:lnTo>
                        <a:pt x="39" y="52"/>
                      </a:lnTo>
                      <a:lnTo>
                        <a:pt x="35" y="54"/>
                      </a:lnTo>
                      <a:lnTo>
                        <a:pt x="31" y="55"/>
                      </a:lnTo>
                      <a:lnTo>
                        <a:pt x="28" y="55"/>
                      </a:lnTo>
                      <a:lnTo>
                        <a:pt x="24" y="55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13" name="Freeform 149"/>
                <p:cNvSpPr>
                  <a:spLocks noChangeAspect="1"/>
                </p:cNvSpPr>
                <p:nvPr/>
              </p:nvSpPr>
              <p:spPr bwMode="auto">
                <a:xfrm>
                  <a:off x="236" y="444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23" y="55"/>
                    </a:cxn>
                    <a:cxn ang="0">
                      <a:pos x="19" y="55"/>
                    </a:cxn>
                    <a:cxn ang="0">
                      <a:pos x="16" y="55"/>
                    </a:cxn>
                    <a:cxn ang="0">
                      <a:pos x="13" y="54"/>
                    </a:cxn>
                    <a:cxn ang="0">
                      <a:pos x="11" y="52"/>
                    </a:cxn>
                    <a:cxn ang="0">
                      <a:pos x="9" y="52"/>
                    </a:cxn>
                    <a:cxn ang="0">
                      <a:pos x="7" y="51"/>
                    </a:cxn>
                    <a:cxn ang="0">
                      <a:pos x="5" y="50"/>
                    </a:cxn>
                    <a:cxn ang="0">
                      <a:pos x="4" y="48"/>
                    </a:cxn>
                    <a:cxn ang="0">
                      <a:pos x="1" y="46"/>
                    </a:cxn>
                    <a:cxn ang="0">
                      <a:pos x="1" y="43"/>
                    </a:cxn>
                    <a:cxn ang="0">
                      <a:pos x="0" y="42"/>
                    </a:cxn>
                    <a:cxn ang="0">
                      <a:pos x="0" y="0"/>
                    </a:cxn>
                    <a:cxn ang="0">
                      <a:pos x="49" y="0"/>
                    </a:cxn>
                    <a:cxn ang="0">
                      <a:pos x="49" y="35"/>
                    </a:cxn>
                    <a:cxn ang="0">
                      <a:pos x="47" y="40"/>
                    </a:cxn>
                    <a:cxn ang="0">
                      <a:pos x="45" y="44"/>
                    </a:cxn>
                    <a:cxn ang="0">
                      <a:pos x="44" y="46"/>
                    </a:cxn>
                    <a:cxn ang="0">
                      <a:pos x="43" y="46"/>
                    </a:cxn>
                    <a:cxn ang="0">
                      <a:pos x="40" y="48"/>
                    </a:cxn>
                    <a:cxn ang="0">
                      <a:pos x="36" y="51"/>
                    </a:cxn>
                    <a:cxn ang="0">
                      <a:pos x="32" y="52"/>
                    </a:cxn>
                    <a:cxn ang="0">
                      <a:pos x="25" y="55"/>
                    </a:cxn>
                    <a:cxn ang="0">
                      <a:pos x="23" y="55"/>
                    </a:cxn>
                  </a:cxnLst>
                  <a:rect l="0" t="0" r="r" b="b"/>
                  <a:pathLst>
                    <a:path w="49" h="55">
                      <a:moveTo>
                        <a:pt x="23" y="55"/>
                      </a:moveTo>
                      <a:lnTo>
                        <a:pt x="19" y="55"/>
                      </a:lnTo>
                      <a:lnTo>
                        <a:pt x="16" y="55"/>
                      </a:lnTo>
                      <a:lnTo>
                        <a:pt x="13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1"/>
                      </a:lnTo>
                      <a:lnTo>
                        <a:pt x="5" y="50"/>
                      </a:lnTo>
                      <a:lnTo>
                        <a:pt x="4" y="48"/>
                      </a:lnTo>
                      <a:lnTo>
                        <a:pt x="1" y="46"/>
                      </a:lnTo>
                      <a:lnTo>
                        <a:pt x="1" y="43"/>
                      </a:lnTo>
                      <a:lnTo>
                        <a:pt x="0" y="42"/>
                      </a:lnTo>
                      <a:lnTo>
                        <a:pt x="0" y="0"/>
                      </a:lnTo>
                      <a:lnTo>
                        <a:pt x="49" y="0"/>
                      </a:lnTo>
                      <a:lnTo>
                        <a:pt x="49" y="35"/>
                      </a:lnTo>
                      <a:lnTo>
                        <a:pt x="47" y="40"/>
                      </a:lnTo>
                      <a:lnTo>
                        <a:pt x="45" y="44"/>
                      </a:lnTo>
                      <a:lnTo>
                        <a:pt x="44" y="46"/>
                      </a:lnTo>
                      <a:lnTo>
                        <a:pt x="43" y="46"/>
                      </a:lnTo>
                      <a:lnTo>
                        <a:pt x="40" y="48"/>
                      </a:lnTo>
                      <a:lnTo>
                        <a:pt x="36" y="51"/>
                      </a:lnTo>
                      <a:lnTo>
                        <a:pt x="32" y="52"/>
                      </a:lnTo>
                      <a:lnTo>
                        <a:pt x="25" y="55"/>
                      </a:lnTo>
                      <a:lnTo>
                        <a:pt x="23" y="5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14" name="Freeform 150"/>
                <p:cNvSpPr>
                  <a:spLocks noChangeAspect="1"/>
                </p:cNvSpPr>
                <p:nvPr/>
              </p:nvSpPr>
              <p:spPr bwMode="auto">
                <a:xfrm>
                  <a:off x="239" y="444"/>
                  <a:ext cx="45" cy="55"/>
                </a:xfrm>
                <a:custGeom>
                  <a:avLst/>
                  <a:gdLst/>
                  <a:ahLst/>
                  <a:cxnLst>
                    <a:cxn ang="0">
                      <a:pos x="21" y="55"/>
                    </a:cxn>
                    <a:cxn ang="0">
                      <a:pos x="18" y="55"/>
                    </a:cxn>
                    <a:cxn ang="0">
                      <a:pos x="14" y="55"/>
                    </a:cxn>
                    <a:cxn ang="0">
                      <a:pos x="13" y="54"/>
                    </a:cxn>
                    <a:cxn ang="0">
                      <a:pos x="10" y="54"/>
                    </a:cxn>
                    <a:cxn ang="0">
                      <a:pos x="8" y="52"/>
                    </a:cxn>
                    <a:cxn ang="0">
                      <a:pos x="6" y="51"/>
                    </a:cxn>
                    <a:cxn ang="0">
                      <a:pos x="4" y="50"/>
                    </a:cxn>
                    <a:cxn ang="0">
                      <a:pos x="2" y="47"/>
                    </a:cxn>
                    <a:cxn ang="0">
                      <a:pos x="1" y="44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45" y="0"/>
                    </a:cxn>
                    <a:cxn ang="0">
                      <a:pos x="45" y="34"/>
                    </a:cxn>
                    <a:cxn ang="0">
                      <a:pos x="42" y="39"/>
                    </a:cxn>
                    <a:cxn ang="0">
                      <a:pos x="41" y="42"/>
                    </a:cxn>
                    <a:cxn ang="0">
                      <a:pos x="38" y="44"/>
                    </a:cxn>
                    <a:cxn ang="0">
                      <a:pos x="36" y="47"/>
                    </a:cxn>
                    <a:cxn ang="0">
                      <a:pos x="33" y="48"/>
                    </a:cxn>
                    <a:cxn ang="0">
                      <a:pos x="29" y="51"/>
                    </a:cxn>
                    <a:cxn ang="0">
                      <a:pos x="24" y="54"/>
                    </a:cxn>
                    <a:cxn ang="0">
                      <a:pos x="21" y="55"/>
                    </a:cxn>
                  </a:cxnLst>
                  <a:rect l="0" t="0" r="r" b="b"/>
                  <a:pathLst>
                    <a:path w="45" h="55">
                      <a:moveTo>
                        <a:pt x="21" y="55"/>
                      </a:move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3" y="54"/>
                      </a:lnTo>
                      <a:lnTo>
                        <a:pt x="10" y="54"/>
                      </a:lnTo>
                      <a:lnTo>
                        <a:pt x="8" y="52"/>
                      </a:lnTo>
                      <a:lnTo>
                        <a:pt x="6" y="51"/>
                      </a:lnTo>
                      <a:lnTo>
                        <a:pt x="4" y="50"/>
                      </a:lnTo>
                      <a:lnTo>
                        <a:pt x="2" y="47"/>
                      </a:lnTo>
                      <a:lnTo>
                        <a:pt x="1" y="44"/>
                      </a:ln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34"/>
                      </a:lnTo>
                      <a:lnTo>
                        <a:pt x="42" y="39"/>
                      </a:lnTo>
                      <a:lnTo>
                        <a:pt x="41" y="42"/>
                      </a:lnTo>
                      <a:lnTo>
                        <a:pt x="38" y="44"/>
                      </a:lnTo>
                      <a:lnTo>
                        <a:pt x="36" y="47"/>
                      </a:lnTo>
                      <a:lnTo>
                        <a:pt x="33" y="48"/>
                      </a:lnTo>
                      <a:lnTo>
                        <a:pt x="29" y="51"/>
                      </a:lnTo>
                      <a:lnTo>
                        <a:pt x="24" y="54"/>
                      </a:lnTo>
                      <a:lnTo>
                        <a:pt x="21" y="55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15" name="Freeform 151"/>
                <p:cNvSpPr>
                  <a:spLocks noChangeAspect="1"/>
                </p:cNvSpPr>
                <p:nvPr/>
              </p:nvSpPr>
              <p:spPr bwMode="auto">
                <a:xfrm>
                  <a:off x="243" y="444"/>
                  <a:ext cx="38" cy="55"/>
                </a:xfrm>
                <a:custGeom>
                  <a:avLst/>
                  <a:gdLst/>
                  <a:ahLst/>
                  <a:cxnLst>
                    <a:cxn ang="0">
                      <a:pos x="18" y="55"/>
                    </a:cxn>
                    <a:cxn ang="0">
                      <a:pos x="16" y="55"/>
                    </a:cxn>
                    <a:cxn ang="0">
                      <a:pos x="13" y="55"/>
                    </a:cxn>
                    <a:cxn ang="0">
                      <a:pos x="10" y="54"/>
                    </a:cxn>
                    <a:cxn ang="0">
                      <a:pos x="9" y="54"/>
                    </a:cxn>
                    <a:cxn ang="0">
                      <a:pos x="5" y="52"/>
                    </a:cxn>
                    <a:cxn ang="0">
                      <a:pos x="2" y="50"/>
                    </a:cxn>
                    <a:cxn ang="0">
                      <a:pos x="1" y="48"/>
                    </a:cxn>
                    <a:cxn ang="0">
                      <a:pos x="0" y="47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32"/>
                    </a:cxn>
                    <a:cxn ang="0">
                      <a:pos x="36" y="40"/>
                    </a:cxn>
                    <a:cxn ang="0">
                      <a:pos x="33" y="43"/>
                    </a:cxn>
                    <a:cxn ang="0">
                      <a:pos x="30" y="44"/>
                    </a:cxn>
                    <a:cxn ang="0">
                      <a:pos x="25" y="50"/>
                    </a:cxn>
                    <a:cxn ang="0">
                      <a:pos x="18" y="55"/>
                    </a:cxn>
                  </a:cxnLst>
                  <a:rect l="0" t="0" r="r" b="b"/>
                  <a:pathLst>
                    <a:path w="38" h="55">
                      <a:moveTo>
                        <a:pt x="18" y="55"/>
                      </a:move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0" y="54"/>
                      </a:lnTo>
                      <a:lnTo>
                        <a:pt x="9" y="54"/>
                      </a:lnTo>
                      <a:lnTo>
                        <a:pt x="5" y="52"/>
                      </a:lnTo>
                      <a:lnTo>
                        <a:pt x="2" y="50"/>
                      </a:lnTo>
                      <a:lnTo>
                        <a:pt x="1" y="48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32"/>
                      </a:lnTo>
                      <a:lnTo>
                        <a:pt x="36" y="40"/>
                      </a:lnTo>
                      <a:lnTo>
                        <a:pt x="33" y="43"/>
                      </a:lnTo>
                      <a:lnTo>
                        <a:pt x="30" y="44"/>
                      </a:lnTo>
                      <a:lnTo>
                        <a:pt x="25" y="50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16" name="Freeform 152"/>
                <p:cNvSpPr>
                  <a:spLocks noChangeAspect="1"/>
                </p:cNvSpPr>
                <p:nvPr/>
              </p:nvSpPr>
              <p:spPr bwMode="auto">
                <a:xfrm>
                  <a:off x="245" y="444"/>
                  <a:ext cx="34" cy="55"/>
                </a:xfrm>
                <a:custGeom>
                  <a:avLst/>
                  <a:gdLst/>
                  <a:ahLst/>
                  <a:cxnLst>
                    <a:cxn ang="0">
                      <a:pos x="18" y="55"/>
                    </a:cxn>
                    <a:cxn ang="0">
                      <a:pos x="12" y="55"/>
                    </a:cxn>
                    <a:cxn ang="0">
                      <a:pos x="8" y="54"/>
                    </a:cxn>
                    <a:cxn ang="0">
                      <a:pos x="6" y="52"/>
                    </a:cxn>
                    <a:cxn ang="0">
                      <a:pos x="3" y="51"/>
                    </a:cxn>
                    <a:cxn ang="0">
                      <a:pos x="2" y="50"/>
                    </a:cxn>
                    <a:cxn ang="0">
                      <a:pos x="2" y="48"/>
                    </a:cxn>
                    <a:cxn ang="0">
                      <a:pos x="0" y="47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31"/>
                    </a:cxn>
                    <a:cxn ang="0">
                      <a:pos x="31" y="39"/>
                    </a:cxn>
                    <a:cxn ang="0">
                      <a:pos x="23" y="48"/>
                    </a:cxn>
                    <a:cxn ang="0">
                      <a:pos x="18" y="55"/>
                    </a:cxn>
                  </a:cxnLst>
                  <a:rect l="0" t="0" r="r" b="b"/>
                  <a:pathLst>
                    <a:path w="34" h="55">
                      <a:moveTo>
                        <a:pt x="18" y="55"/>
                      </a:moveTo>
                      <a:lnTo>
                        <a:pt x="12" y="55"/>
                      </a:lnTo>
                      <a:lnTo>
                        <a:pt x="8" y="54"/>
                      </a:lnTo>
                      <a:lnTo>
                        <a:pt x="6" y="52"/>
                      </a:lnTo>
                      <a:lnTo>
                        <a:pt x="3" y="51"/>
                      </a:lnTo>
                      <a:lnTo>
                        <a:pt x="2" y="50"/>
                      </a:lnTo>
                      <a:lnTo>
                        <a:pt x="2" y="48"/>
                      </a:lnTo>
                      <a:lnTo>
                        <a:pt x="0" y="47"/>
                      </a:lnTo>
                      <a:lnTo>
                        <a:pt x="0" y="0"/>
                      </a:lnTo>
                      <a:lnTo>
                        <a:pt x="34" y="0"/>
                      </a:lnTo>
                      <a:lnTo>
                        <a:pt x="34" y="31"/>
                      </a:lnTo>
                      <a:lnTo>
                        <a:pt x="31" y="39"/>
                      </a:lnTo>
                      <a:lnTo>
                        <a:pt x="23" y="48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17" name="Freeform 153"/>
                <p:cNvSpPr>
                  <a:spLocks noChangeAspect="1"/>
                </p:cNvSpPr>
                <p:nvPr/>
              </p:nvSpPr>
              <p:spPr bwMode="auto">
                <a:xfrm>
                  <a:off x="248" y="444"/>
                  <a:ext cx="29" cy="55"/>
                </a:xfrm>
                <a:custGeom>
                  <a:avLst/>
                  <a:gdLst/>
                  <a:ahLst/>
                  <a:cxnLst>
                    <a:cxn ang="0">
                      <a:pos x="16" y="55"/>
                    </a:cxn>
                    <a:cxn ang="0">
                      <a:pos x="12" y="55"/>
                    </a:cxn>
                    <a:cxn ang="0">
                      <a:pos x="8" y="54"/>
                    </a:cxn>
                    <a:cxn ang="0">
                      <a:pos x="5" y="52"/>
                    </a:cxn>
                    <a:cxn ang="0">
                      <a:pos x="4" y="51"/>
                    </a:cxn>
                    <a:cxn ang="0">
                      <a:pos x="3" y="51"/>
                    </a:cxn>
                    <a:cxn ang="0">
                      <a:pos x="1" y="50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29" y="30"/>
                    </a:cxn>
                    <a:cxn ang="0">
                      <a:pos x="28" y="34"/>
                    </a:cxn>
                    <a:cxn ang="0">
                      <a:pos x="27" y="38"/>
                    </a:cxn>
                    <a:cxn ang="0">
                      <a:pos x="24" y="42"/>
                    </a:cxn>
                    <a:cxn ang="0">
                      <a:pos x="20" y="47"/>
                    </a:cxn>
                    <a:cxn ang="0">
                      <a:pos x="16" y="55"/>
                    </a:cxn>
                  </a:cxnLst>
                  <a:rect l="0" t="0" r="r" b="b"/>
                  <a:pathLst>
                    <a:path w="29" h="55">
                      <a:moveTo>
                        <a:pt x="16" y="55"/>
                      </a:moveTo>
                      <a:lnTo>
                        <a:pt x="12" y="55"/>
                      </a:lnTo>
                      <a:lnTo>
                        <a:pt x="8" y="54"/>
                      </a:lnTo>
                      <a:lnTo>
                        <a:pt x="5" y="52"/>
                      </a:lnTo>
                      <a:lnTo>
                        <a:pt x="4" y="51"/>
                      </a:lnTo>
                      <a:lnTo>
                        <a:pt x="3" y="51"/>
                      </a:lnTo>
                      <a:lnTo>
                        <a:pt x="1" y="50"/>
                      </a:lnTo>
                      <a:lnTo>
                        <a:pt x="0" y="48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30"/>
                      </a:lnTo>
                      <a:lnTo>
                        <a:pt x="28" y="34"/>
                      </a:lnTo>
                      <a:lnTo>
                        <a:pt x="27" y="38"/>
                      </a:lnTo>
                      <a:lnTo>
                        <a:pt x="24" y="42"/>
                      </a:lnTo>
                      <a:lnTo>
                        <a:pt x="20" y="47"/>
                      </a:lnTo>
                      <a:lnTo>
                        <a:pt x="16" y="5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18" name="Freeform 154"/>
                <p:cNvSpPr>
                  <a:spLocks noChangeAspect="1"/>
                </p:cNvSpPr>
                <p:nvPr/>
              </p:nvSpPr>
              <p:spPr bwMode="auto">
                <a:xfrm>
                  <a:off x="252" y="444"/>
                  <a:ext cx="23" cy="55"/>
                </a:xfrm>
                <a:custGeom>
                  <a:avLst/>
                  <a:gdLst/>
                  <a:ahLst/>
                  <a:cxnLst>
                    <a:cxn ang="0">
                      <a:pos x="13" y="55"/>
                    </a:cxn>
                    <a:cxn ang="0">
                      <a:pos x="9" y="55"/>
                    </a:cxn>
                    <a:cxn ang="0">
                      <a:pos x="7" y="54"/>
                    </a:cxn>
                    <a:cxn ang="0">
                      <a:pos x="4" y="54"/>
                    </a:cxn>
                    <a:cxn ang="0">
                      <a:pos x="3" y="52"/>
                    </a:cxn>
                    <a:cxn ang="0">
                      <a:pos x="1" y="51"/>
                    </a:cxn>
                    <a:cxn ang="0">
                      <a:pos x="0" y="51"/>
                    </a:cxn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23" y="0"/>
                    </a:cxn>
                    <a:cxn ang="0">
                      <a:pos x="23" y="28"/>
                    </a:cxn>
                    <a:cxn ang="0">
                      <a:pos x="21" y="32"/>
                    </a:cxn>
                    <a:cxn ang="0">
                      <a:pos x="21" y="35"/>
                    </a:cxn>
                    <a:cxn ang="0">
                      <a:pos x="20" y="36"/>
                    </a:cxn>
                    <a:cxn ang="0">
                      <a:pos x="19" y="39"/>
                    </a:cxn>
                    <a:cxn ang="0">
                      <a:pos x="16" y="46"/>
                    </a:cxn>
                    <a:cxn ang="0">
                      <a:pos x="13" y="55"/>
                    </a:cxn>
                  </a:cxnLst>
                  <a:rect l="0" t="0" r="r" b="b"/>
                  <a:pathLst>
                    <a:path w="23" h="55">
                      <a:moveTo>
                        <a:pt x="13" y="55"/>
                      </a:moveTo>
                      <a:lnTo>
                        <a:pt x="9" y="55"/>
                      </a:lnTo>
                      <a:lnTo>
                        <a:pt x="7" y="54"/>
                      </a:lnTo>
                      <a:lnTo>
                        <a:pt x="4" y="54"/>
                      </a:lnTo>
                      <a:lnTo>
                        <a:pt x="3" y="52"/>
                      </a:lnTo>
                      <a:lnTo>
                        <a:pt x="1" y="51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28"/>
                      </a:lnTo>
                      <a:lnTo>
                        <a:pt x="21" y="32"/>
                      </a:lnTo>
                      <a:lnTo>
                        <a:pt x="21" y="35"/>
                      </a:lnTo>
                      <a:lnTo>
                        <a:pt x="20" y="36"/>
                      </a:lnTo>
                      <a:lnTo>
                        <a:pt x="19" y="39"/>
                      </a:lnTo>
                      <a:lnTo>
                        <a:pt x="16" y="46"/>
                      </a:lnTo>
                      <a:lnTo>
                        <a:pt x="13" y="5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19" name="Freeform 155"/>
                <p:cNvSpPr>
                  <a:spLocks noChangeAspect="1"/>
                </p:cNvSpPr>
                <p:nvPr/>
              </p:nvSpPr>
              <p:spPr bwMode="auto">
                <a:xfrm>
                  <a:off x="255" y="444"/>
                  <a:ext cx="18" cy="55"/>
                </a:xfrm>
                <a:custGeom>
                  <a:avLst/>
                  <a:gdLst/>
                  <a:ahLst/>
                  <a:cxnLst>
                    <a:cxn ang="0">
                      <a:pos x="10" y="55"/>
                    </a:cxn>
                    <a:cxn ang="0">
                      <a:pos x="8" y="55"/>
                    </a:cxn>
                    <a:cxn ang="0">
                      <a:pos x="6" y="54"/>
                    </a:cxn>
                    <a:cxn ang="0">
                      <a:pos x="4" y="54"/>
                    </a:cxn>
                    <a:cxn ang="0">
                      <a:pos x="2" y="54"/>
                    </a:cxn>
                    <a:cxn ang="0">
                      <a:pos x="0" y="52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27"/>
                    </a:cxn>
                    <a:cxn ang="0">
                      <a:pos x="17" y="31"/>
                    </a:cxn>
                    <a:cxn ang="0">
                      <a:pos x="17" y="34"/>
                    </a:cxn>
                    <a:cxn ang="0">
                      <a:pos x="16" y="35"/>
                    </a:cxn>
                    <a:cxn ang="0">
                      <a:pos x="16" y="38"/>
                    </a:cxn>
                    <a:cxn ang="0">
                      <a:pos x="13" y="44"/>
                    </a:cxn>
                    <a:cxn ang="0">
                      <a:pos x="10" y="55"/>
                    </a:cxn>
                  </a:cxnLst>
                  <a:rect l="0" t="0" r="r" b="b"/>
                  <a:pathLst>
                    <a:path w="18" h="55">
                      <a:moveTo>
                        <a:pt x="10" y="55"/>
                      </a:moveTo>
                      <a:lnTo>
                        <a:pt x="8" y="55"/>
                      </a:lnTo>
                      <a:lnTo>
                        <a:pt x="6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8" y="27"/>
                      </a:lnTo>
                      <a:lnTo>
                        <a:pt x="17" y="31"/>
                      </a:lnTo>
                      <a:lnTo>
                        <a:pt x="17" y="34"/>
                      </a:lnTo>
                      <a:lnTo>
                        <a:pt x="16" y="35"/>
                      </a:lnTo>
                      <a:lnTo>
                        <a:pt x="16" y="38"/>
                      </a:lnTo>
                      <a:lnTo>
                        <a:pt x="13" y="44"/>
                      </a:lnTo>
                      <a:lnTo>
                        <a:pt x="10" y="5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20" name="Freeform 156"/>
                <p:cNvSpPr>
                  <a:spLocks noChangeAspect="1"/>
                </p:cNvSpPr>
                <p:nvPr/>
              </p:nvSpPr>
              <p:spPr bwMode="auto">
                <a:xfrm>
                  <a:off x="257" y="444"/>
                  <a:ext cx="14" cy="55"/>
                </a:xfrm>
                <a:custGeom>
                  <a:avLst/>
                  <a:gdLst/>
                  <a:ahLst/>
                  <a:cxnLst>
                    <a:cxn ang="0">
                      <a:pos x="10" y="54"/>
                    </a:cxn>
                    <a:cxn ang="0">
                      <a:pos x="6" y="55"/>
                    </a:cxn>
                    <a:cxn ang="0">
                      <a:pos x="3" y="54"/>
                    </a:cxn>
                    <a:cxn ang="0">
                      <a:pos x="2" y="54"/>
                    </a:cxn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14" y="26"/>
                    </a:cxn>
                    <a:cxn ang="0">
                      <a:pos x="14" y="30"/>
                    </a:cxn>
                    <a:cxn ang="0">
                      <a:pos x="12" y="32"/>
                    </a:cxn>
                    <a:cxn ang="0">
                      <a:pos x="12" y="36"/>
                    </a:cxn>
                    <a:cxn ang="0">
                      <a:pos x="11" y="43"/>
                    </a:cxn>
                    <a:cxn ang="0">
                      <a:pos x="10" y="54"/>
                    </a:cxn>
                  </a:cxnLst>
                  <a:rect l="0" t="0" r="r" b="b"/>
                  <a:pathLst>
                    <a:path w="14" h="55">
                      <a:moveTo>
                        <a:pt x="10" y="54"/>
                      </a:moveTo>
                      <a:lnTo>
                        <a:pt x="6" y="55"/>
                      </a:lnTo>
                      <a:lnTo>
                        <a:pt x="3" y="54"/>
                      </a:lnTo>
                      <a:lnTo>
                        <a:pt x="2" y="54"/>
                      </a:lnTo>
                      <a:lnTo>
                        <a:pt x="0" y="5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6"/>
                      </a:lnTo>
                      <a:lnTo>
                        <a:pt x="14" y="30"/>
                      </a:lnTo>
                      <a:lnTo>
                        <a:pt x="12" y="32"/>
                      </a:lnTo>
                      <a:lnTo>
                        <a:pt x="12" y="36"/>
                      </a:lnTo>
                      <a:lnTo>
                        <a:pt x="11" y="43"/>
                      </a:lnTo>
                      <a:lnTo>
                        <a:pt x="10" y="54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21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229" y="425"/>
                  <a:ext cx="62" cy="3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" name="Group 158"/>
                <p:cNvGrpSpPr>
                  <a:grpSpLocks noChangeAspect="1"/>
                </p:cNvGrpSpPr>
                <p:nvPr/>
              </p:nvGrpSpPr>
              <p:grpSpPr bwMode="auto">
                <a:xfrm>
                  <a:off x="236" y="422"/>
                  <a:ext cx="48" cy="30"/>
                  <a:chOff x="237" y="424"/>
                  <a:chExt cx="48" cy="30"/>
                </a:xfrm>
              </p:grpSpPr>
              <p:sp>
                <p:nvSpPr>
                  <p:cNvPr id="241823" name="Freeform 159"/>
                  <p:cNvSpPr>
                    <a:spLocks noChangeAspect="1"/>
                  </p:cNvSpPr>
                  <p:nvPr/>
                </p:nvSpPr>
                <p:spPr bwMode="auto">
                  <a:xfrm>
                    <a:off x="237" y="424"/>
                    <a:ext cx="48" cy="30"/>
                  </a:xfrm>
                  <a:custGeom>
                    <a:avLst/>
                    <a:gdLst/>
                    <a:ahLst/>
                    <a:cxnLst>
                      <a:cxn ang="0">
                        <a:pos x="24" y="30"/>
                      </a:cxn>
                      <a:cxn ang="0">
                        <a:pos x="30" y="30"/>
                      </a:cxn>
                      <a:cxn ang="0">
                        <a:pos x="34" y="28"/>
                      </a:cxn>
                      <a:cxn ang="0">
                        <a:pos x="38" y="27"/>
                      </a:cxn>
                      <a:cxn ang="0">
                        <a:pos x="42" y="26"/>
                      </a:cxn>
                      <a:cxn ang="0">
                        <a:pos x="44" y="23"/>
                      </a:cxn>
                      <a:cxn ang="0">
                        <a:pos x="47" y="22"/>
                      </a:cxn>
                      <a:cxn ang="0">
                        <a:pos x="48" y="20"/>
                      </a:cxn>
                      <a:cxn ang="0">
                        <a:pos x="48" y="19"/>
                      </a:cxn>
                      <a:cxn ang="0">
                        <a:pos x="48" y="18"/>
                      </a:cxn>
                      <a:cxn ang="0">
                        <a:pos x="48" y="16"/>
                      </a:cxn>
                      <a:cxn ang="0">
                        <a:pos x="48" y="15"/>
                      </a:cxn>
                      <a:cxn ang="0">
                        <a:pos x="48" y="14"/>
                      </a:cxn>
                      <a:cxn ang="0">
                        <a:pos x="47" y="11"/>
                      </a:cxn>
                      <a:cxn ang="0">
                        <a:pos x="44" y="8"/>
                      </a:cxn>
                      <a:cxn ang="0">
                        <a:pos x="42" y="6"/>
                      </a:cxn>
                      <a:cxn ang="0">
                        <a:pos x="38" y="3"/>
                      </a:cxn>
                      <a:cxn ang="0">
                        <a:pos x="34" y="2"/>
                      </a:cxn>
                      <a:cxn ang="0">
                        <a:pos x="30" y="0"/>
                      </a:cxn>
                      <a:cxn ang="0">
                        <a:pos x="27" y="0"/>
                      </a:cxn>
                      <a:cxn ang="0">
                        <a:pos x="24" y="0"/>
                      </a:cxn>
                      <a:cxn ang="0">
                        <a:pos x="22" y="0"/>
                      </a:cxn>
                      <a:cxn ang="0">
                        <a:pos x="20" y="0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7" y="6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4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0" y="19"/>
                      </a:cxn>
                      <a:cxn ang="0">
                        <a:pos x="2" y="20"/>
                      </a:cxn>
                      <a:cxn ang="0">
                        <a:pos x="2" y="22"/>
                      </a:cxn>
                      <a:cxn ang="0">
                        <a:pos x="4" y="23"/>
                      </a:cxn>
                      <a:cxn ang="0">
                        <a:pos x="7" y="26"/>
                      </a:cxn>
                      <a:cxn ang="0">
                        <a:pos x="11" y="27"/>
                      </a:cxn>
                      <a:cxn ang="0">
                        <a:pos x="15" y="28"/>
                      </a:cxn>
                      <a:cxn ang="0">
                        <a:pos x="20" y="30"/>
                      </a:cxn>
                      <a:cxn ang="0">
                        <a:pos x="24" y="30"/>
                      </a:cxn>
                    </a:cxnLst>
                    <a:rect l="0" t="0" r="r" b="b"/>
                    <a:pathLst>
                      <a:path w="48" h="30">
                        <a:moveTo>
                          <a:pt x="24" y="30"/>
                        </a:moveTo>
                        <a:lnTo>
                          <a:pt x="30" y="30"/>
                        </a:lnTo>
                        <a:lnTo>
                          <a:pt x="34" y="28"/>
                        </a:lnTo>
                        <a:lnTo>
                          <a:pt x="38" y="27"/>
                        </a:lnTo>
                        <a:lnTo>
                          <a:pt x="42" y="26"/>
                        </a:lnTo>
                        <a:lnTo>
                          <a:pt x="44" y="23"/>
                        </a:lnTo>
                        <a:lnTo>
                          <a:pt x="47" y="22"/>
                        </a:lnTo>
                        <a:lnTo>
                          <a:pt x="48" y="20"/>
                        </a:lnTo>
                        <a:lnTo>
                          <a:pt x="48" y="19"/>
                        </a:lnTo>
                        <a:lnTo>
                          <a:pt x="48" y="18"/>
                        </a:lnTo>
                        <a:lnTo>
                          <a:pt x="48" y="16"/>
                        </a:lnTo>
                        <a:lnTo>
                          <a:pt x="48" y="15"/>
                        </a:lnTo>
                        <a:lnTo>
                          <a:pt x="48" y="14"/>
                        </a:lnTo>
                        <a:lnTo>
                          <a:pt x="47" y="11"/>
                        </a:lnTo>
                        <a:lnTo>
                          <a:pt x="44" y="8"/>
                        </a:lnTo>
                        <a:lnTo>
                          <a:pt x="42" y="6"/>
                        </a:lnTo>
                        <a:lnTo>
                          <a:pt x="38" y="3"/>
                        </a:lnTo>
                        <a:lnTo>
                          <a:pt x="34" y="2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6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2" y="20"/>
                        </a:lnTo>
                        <a:lnTo>
                          <a:pt x="2" y="22"/>
                        </a:lnTo>
                        <a:lnTo>
                          <a:pt x="4" y="23"/>
                        </a:lnTo>
                        <a:lnTo>
                          <a:pt x="7" y="26"/>
                        </a:lnTo>
                        <a:lnTo>
                          <a:pt x="11" y="27"/>
                        </a:lnTo>
                        <a:lnTo>
                          <a:pt x="15" y="28"/>
                        </a:lnTo>
                        <a:lnTo>
                          <a:pt x="20" y="30"/>
                        </a:lnTo>
                        <a:lnTo>
                          <a:pt x="24" y="3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824" name="Freeform 160"/>
                  <p:cNvSpPr>
                    <a:spLocks noChangeAspect="1"/>
                  </p:cNvSpPr>
                  <p:nvPr/>
                </p:nvSpPr>
                <p:spPr bwMode="auto">
                  <a:xfrm>
                    <a:off x="240" y="424"/>
                    <a:ext cx="44" cy="27"/>
                  </a:xfrm>
                  <a:custGeom>
                    <a:avLst/>
                    <a:gdLst/>
                    <a:ahLst/>
                    <a:cxnLst>
                      <a:cxn ang="0">
                        <a:pos x="21" y="27"/>
                      </a:cxn>
                      <a:cxn ang="0">
                        <a:pos x="27" y="27"/>
                      </a:cxn>
                      <a:cxn ang="0">
                        <a:pos x="31" y="26"/>
                      </a:cxn>
                      <a:cxn ang="0">
                        <a:pos x="33" y="24"/>
                      </a:cxn>
                      <a:cxn ang="0">
                        <a:pos x="37" y="23"/>
                      </a:cxn>
                      <a:cxn ang="0">
                        <a:pos x="40" y="22"/>
                      </a:cxn>
                      <a:cxn ang="0">
                        <a:pos x="41" y="19"/>
                      </a:cxn>
                      <a:cxn ang="0">
                        <a:pos x="43" y="18"/>
                      </a:cxn>
                      <a:cxn ang="0">
                        <a:pos x="44" y="16"/>
                      </a:cxn>
                      <a:cxn ang="0">
                        <a:pos x="44" y="15"/>
                      </a:cxn>
                      <a:cxn ang="0">
                        <a:pos x="44" y="14"/>
                      </a:cxn>
                      <a:cxn ang="0">
                        <a:pos x="43" y="12"/>
                      </a:cxn>
                      <a:cxn ang="0">
                        <a:pos x="41" y="10"/>
                      </a:cxn>
                      <a:cxn ang="0">
                        <a:pos x="40" y="7"/>
                      </a:cxn>
                      <a:cxn ang="0">
                        <a:pos x="37" y="6"/>
                      </a:cxn>
                      <a:cxn ang="0">
                        <a:pos x="33" y="3"/>
                      </a:cxn>
                      <a:cxn ang="0">
                        <a:pos x="31" y="2"/>
                      </a:cxn>
                      <a:cxn ang="0">
                        <a:pos x="27" y="0"/>
                      </a:cxn>
                      <a:cxn ang="0">
                        <a:pos x="21" y="0"/>
                      </a:cxn>
                      <a:cxn ang="0">
                        <a:pos x="17" y="0"/>
                      </a:cxn>
                      <a:cxn ang="0">
                        <a:pos x="13" y="2"/>
                      </a:cxn>
                      <a:cxn ang="0">
                        <a:pos x="9" y="3"/>
                      </a:cxn>
                      <a:cxn ang="0">
                        <a:pos x="7" y="6"/>
                      </a:cxn>
                      <a:cxn ang="0">
                        <a:pos x="4" y="7"/>
                      </a:cxn>
                      <a:cxn ang="0">
                        <a:pos x="1" y="10"/>
                      </a:cxn>
                      <a:cxn ang="0">
                        <a:pos x="0" y="12"/>
                      </a:cxn>
                      <a:cxn ang="0">
                        <a:pos x="0" y="14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8"/>
                      </a:cxn>
                      <a:cxn ang="0">
                        <a:pos x="1" y="19"/>
                      </a:cxn>
                      <a:cxn ang="0">
                        <a:pos x="4" y="22"/>
                      </a:cxn>
                      <a:cxn ang="0">
                        <a:pos x="7" y="23"/>
                      </a:cxn>
                      <a:cxn ang="0">
                        <a:pos x="9" y="24"/>
                      </a:cxn>
                      <a:cxn ang="0">
                        <a:pos x="13" y="26"/>
                      </a:cxn>
                      <a:cxn ang="0">
                        <a:pos x="17" y="27"/>
                      </a:cxn>
                      <a:cxn ang="0">
                        <a:pos x="21" y="27"/>
                      </a:cxn>
                    </a:cxnLst>
                    <a:rect l="0" t="0" r="r" b="b"/>
                    <a:pathLst>
                      <a:path w="44" h="27">
                        <a:moveTo>
                          <a:pt x="21" y="27"/>
                        </a:moveTo>
                        <a:lnTo>
                          <a:pt x="27" y="27"/>
                        </a:lnTo>
                        <a:lnTo>
                          <a:pt x="31" y="26"/>
                        </a:lnTo>
                        <a:lnTo>
                          <a:pt x="33" y="24"/>
                        </a:lnTo>
                        <a:lnTo>
                          <a:pt x="37" y="23"/>
                        </a:lnTo>
                        <a:lnTo>
                          <a:pt x="40" y="22"/>
                        </a:lnTo>
                        <a:lnTo>
                          <a:pt x="41" y="19"/>
                        </a:lnTo>
                        <a:lnTo>
                          <a:pt x="43" y="18"/>
                        </a:lnTo>
                        <a:lnTo>
                          <a:pt x="44" y="16"/>
                        </a:lnTo>
                        <a:lnTo>
                          <a:pt x="44" y="15"/>
                        </a:lnTo>
                        <a:lnTo>
                          <a:pt x="44" y="14"/>
                        </a:lnTo>
                        <a:lnTo>
                          <a:pt x="43" y="12"/>
                        </a:lnTo>
                        <a:lnTo>
                          <a:pt x="41" y="10"/>
                        </a:lnTo>
                        <a:lnTo>
                          <a:pt x="40" y="7"/>
                        </a:lnTo>
                        <a:lnTo>
                          <a:pt x="37" y="6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27" y="0"/>
                        </a:ln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9" y="3"/>
                        </a:lnTo>
                        <a:lnTo>
                          <a:pt x="7" y="6"/>
                        </a:lnTo>
                        <a:lnTo>
                          <a:pt x="4" y="7"/>
                        </a:lnTo>
                        <a:lnTo>
                          <a:pt x="1" y="10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1" y="19"/>
                        </a:lnTo>
                        <a:lnTo>
                          <a:pt x="4" y="22"/>
                        </a:lnTo>
                        <a:lnTo>
                          <a:pt x="7" y="23"/>
                        </a:lnTo>
                        <a:lnTo>
                          <a:pt x="9" y="24"/>
                        </a:lnTo>
                        <a:lnTo>
                          <a:pt x="13" y="26"/>
                        </a:lnTo>
                        <a:lnTo>
                          <a:pt x="17" y="27"/>
                        </a:lnTo>
                        <a:lnTo>
                          <a:pt x="21" y="27"/>
                        </a:lnTo>
                        <a:close/>
                      </a:path>
                    </a:pathLst>
                  </a:custGeom>
                  <a:solidFill>
                    <a:srgbClr val="57575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825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243" y="424"/>
                    <a:ext cx="38" cy="24"/>
                  </a:xfrm>
                  <a:custGeom>
                    <a:avLst/>
                    <a:gdLst/>
                    <a:ahLst/>
                    <a:cxnLst>
                      <a:cxn ang="0">
                        <a:pos x="18" y="24"/>
                      </a:cxn>
                      <a:cxn ang="0">
                        <a:pos x="22" y="24"/>
                      </a:cxn>
                      <a:cxn ang="0">
                        <a:pos x="26" y="23"/>
                      </a:cxn>
                      <a:cxn ang="0">
                        <a:pos x="29" y="22"/>
                      </a:cxn>
                      <a:cxn ang="0">
                        <a:pos x="33" y="20"/>
                      </a:cxn>
                      <a:cxn ang="0">
                        <a:pos x="34" y="19"/>
                      </a:cxn>
                      <a:cxn ang="0">
                        <a:pos x="37" y="18"/>
                      </a:cxn>
                      <a:cxn ang="0">
                        <a:pos x="38" y="16"/>
                      </a:cxn>
                      <a:cxn ang="0">
                        <a:pos x="38" y="15"/>
                      </a:cxn>
                      <a:cxn ang="0">
                        <a:pos x="38" y="14"/>
                      </a:cxn>
                      <a:cxn ang="0">
                        <a:pos x="38" y="11"/>
                      </a:cxn>
                      <a:cxn ang="0">
                        <a:pos x="37" y="10"/>
                      </a:cxn>
                      <a:cxn ang="0">
                        <a:pos x="34" y="7"/>
                      </a:cxn>
                      <a:cxn ang="0">
                        <a:pos x="33" y="4"/>
                      </a:cxn>
                      <a:cxn ang="0">
                        <a:pos x="29" y="3"/>
                      </a:cxn>
                      <a:cxn ang="0">
                        <a:pos x="26" y="2"/>
                      </a:cxn>
                      <a:cxn ang="0">
                        <a:pos x="22" y="0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2" y="2"/>
                      </a:cxn>
                      <a:cxn ang="0">
                        <a:pos x="8" y="3"/>
                      </a:cxn>
                      <a:cxn ang="0">
                        <a:pos x="5" y="4"/>
                      </a:cxn>
                      <a:cxn ang="0">
                        <a:pos x="2" y="7"/>
                      </a:cxn>
                      <a:cxn ang="0">
                        <a:pos x="1" y="10"/>
                      </a:cxn>
                      <a:cxn ang="0">
                        <a:pos x="0" y="11"/>
                      </a:cxn>
                      <a:cxn ang="0">
                        <a:pos x="0" y="14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1" y="18"/>
                      </a:cxn>
                      <a:cxn ang="0">
                        <a:pos x="2" y="19"/>
                      </a:cxn>
                      <a:cxn ang="0">
                        <a:pos x="5" y="20"/>
                      </a:cxn>
                      <a:cxn ang="0">
                        <a:pos x="8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8" y="24"/>
                      </a:cxn>
                    </a:cxnLst>
                    <a:rect l="0" t="0" r="r" b="b"/>
                    <a:pathLst>
                      <a:path w="38" h="24">
                        <a:moveTo>
                          <a:pt x="18" y="24"/>
                        </a:moveTo>
                        <a:lnTo>
                          <a:pt x="22" y="24"/>
                        </a:lnTo>
                        <a:lnTo>
                          <a:pt x="26" y="23"/>
                        </a:lnTo>
                        <a:lnTo>
                          <a:pt x="29" y="22"/>
                        </a:lnTo>
                        <a:lnTo>
                          <a:pt x="33" y="20"/>
                        </a:lnTo>
                        <a:lnTo>
                          <a:pt x="34" y="19"/>
                        </a:lnTo>
                        <a:lnTo>
                          <a:pt x="37" y="18"/>
                        </a:lnTo>
                        <a:lnTo>
                          <a:pt x="38" y="16"/>
                        </a:lnTo>
                        <a:lnTo>
                          <a:pt x="38" y="15"/>
                        </a:lnTo>
                        <a:lnTo>
                          <a:pt x="38" y="14"/>
                        </a:lnTo>
                        <a:lnTo>
                          <a:pt x="38" y="11"/>
                        </a:lnTo>
                        <a:lnTo>
                          <a:pt x="37" y="10"/>
                        </a:lnTo>
                        <a:lnTo>
                          <a:pt x="34" y="7"/>
                        </a:lnTo>
                        <a:lnTo>
                          <a:pt x="33" y="4"/>
                        </a:lnTo>
                        <a:lnTo>
                          <a:pt x="29" y="3"/>
                        </a:lnTo>
                        <a:lnTo>
                          <a:pt x="26" y="2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2" y="2"/>
                        </a:lnTo>
                        <a:lnTo>
                          <a:pt x="8" y="3"/>
                        </a:lnTo>
                        <a:lnTo>
                          <a:pt x="5" y="4"/>
                        </a:lnTo>
                        <a:lnTo>
                          <a:pt x="2" y="7"/>
                        </a:lnTo>
                        <a:lnTo>
                          <a:pt x="1" y="10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1" y="18"/>
                        </a:lnTo>
                        <a:lnTo>
                          <a:pt x="2" y="19"/>
                        </a:lnTo>
                        <a:lnTo>
                          <a:pt x="5" y="20"/>
                        </a:lnTo>
                        <a:lnTo>
                          <a:pt x="8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8" y="24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826" name="Freeform 162"/>
                  <p:cNvSpPr>
                    <a:spLocks noChangeAspect="1"/>
                  </p:cNvSpPr>
                  <p:nvPr/>
                </p:nvSpPr>
                <p:spPr bwMode="auto">
                  <a:xfrm>
                    <a:off x="244" y="424"/>
                    <a:ext cx="35" cy="22"/>
                  </a:xfrm>
                  <a:custGeom>
                    <a:avLst/>
                    <a:gdLst/>
                    <a:ahLst/>
                    <a:cxnLst>
                      <a:cxn ang="0">
                        <a:pos x="17" y="22"/>
                      </a:cxn>
                      <a:cxn ang="0">
                        <a:pos x="21" y="22"/>
                      </a:cxn>
                      <a:cxn ang="0">
                        <a:pos x="24" y="20"/>
                      </a:cxn>
                      <a:cxn ang="0">
                        <a:pos x="28" y="20"/>
                      </a:cxn>
                      <a:cxn ang="0">
                        <a:pos x="29" y="19"/>
                      </a:cxn>
                      <a:cxn ang="0">
                        <a:pos x="32" y="18"/>
                      </a:cxn>
                      <a:cxn ang="0">
                        <a:pos x="33" y="16"/>
                      </a:cxn>
                      <a:cxn ang="0">
                        <a:pos x="35" y="14"/>
                      </a:cxn>
                      <a:cxn ang="0">
                        <a:pos x="35" y="12"/>
                      </a:cxn>
                      <a:cxn ang="0">
                        <a:pos x="35" y="11"/>
                      </a:cxn>
                      <a:cxn ang="0">
                        <a:pos x="33" y="8"/>
                      </a:cxn>
                      <a:cxn ang="0">
                        <a:pos x="32" y="7"/>
                      </a:cxn>
                      <a:cxn ang="0">
                        <a:pos x="29" y="4"/>
                      </a:cxn>
                      <a:cxn ang="0">
                        <a:pos x="28" y="3"/>
                      </a:cxn>
                      <a:cxn ang="0">
                        <a:pos x="24" y="2"/>
                      </a:cxn>
                      <a:cxn ang="0">
                        <a:pos x="21" y="0"/>
                      </a:cxn>
                      <a:cxn ang="0">
                        <a:pos x="17" y="0"/>
                      </a:cxn>
                      <a:cxn ang="0">
                        <a:pos x="15" y="0"/>
                      </a:cxn>
                      <a:cxn ang="0">
                        <a:pos x="11" y="2"/>
                      </a:cxn>
                      <a:cxn ang="0">
                        <a:pos x="8" y="3"/>
                      </a:cxn>
                      <a:cxn ang="0">
                        <a:pos x="5" y="4"/>
                      </a:cxn>
                      <a:cxn ang="0">
                        <a:pos x="4" y="7"/>
                      </a:cxn>
                      <a:cxn ang="0">
                        <a:pos x="1" y="8"/>
                      </a:cxn>
                      <a:cxn ang="0">
                        <a:pos x="1" y="11"/>
                      </a:cxn>
                      <a:cxn ang="0">
                        <a:pos x="0" y="12"/>
                      </a:cxn>
                      <a:cxn ang="0">
                        <a:pos x="1" y="14"/>
                      </a:cxn>
                      <a:cxn ang="0">
                        <a:pos x="1" y="16"/>
                      </a:cxn>
                      <a:cxn ang="0">
                        <a:pos x="4" y="18"/>
                      </a:cxn>
                      <a:cxn ang="0">
                        <a:pos x="5" y="19"/>
                      </a:cxn>
                      <a:cxn ang="0">
                        <a:pos x="8" y="20"/>
                      </a:cxn>
                      <a:cxn ang="0">
                        <a:pos x="11" y="20"/>
                      </a:cxn>
                      <a:cxn ang="0">
                        <a:pos x="15" y="22"/>
                      </a:cxn>
                      <a:cxn ang="0">
                        <a:pos x="17" y="22"/>
                      </a:cxn>
                    </a:cxnLst>
                    <a:rect l="0" t="0" r="r" b="b"/>
                    <a:pathLst>
                      <a:path w="35" h="22">
                        <a:moveTo>
                          <a:pt x="17" y="22"/>
                        </a:moveTo>
                        <a:lnTo>
                          <a:pt x="21" y="22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29" y="19"/>
                        </a:lnTo>
                        <a:lnTo>
                          <a:pt x="32" y="18"/>
                        </a:lnTo>
                        <a:lnTo>
                          <a:pt x="33" y="16"/>
                        </a:lnTo>
                        <a:lnTo>
                          <a:pt x="35" y="14"/>
                        </a:lnTo>
                        <a:lnTo>
                          <a:pt x="35" y="12"/>
                        </a:lnTo>
                        <a:lnTo>
                          <a:pt x="35" y="11"/>
                        </a:lnTo>
                        <a:lnTo>
                          <a:pt x="33" y="8"/>
                        </a:lnTo>
                        <a:lnTo>
                          <a:pt x="32" y="7"/>
                        </a:lnTo>
                        <a:lnTo>
                          <a:pt x="29" y="4"/>
                        </a:lnTo>
                        <a:lnTo>
                          <a:pt x="28" y="3"/>
                        </a:lnTo>
                        <a:lnTo>
                          <a:pt x="24" y="2"/>
                        </a:ln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1" y="2"/>
                        </a:lnTo>
                        <a:lnTo>
                          <a:pt x="8" y="3"/>
                        </a:lnTo>
                        <a:lnTo>
                          <a:pt x="5" y="4"/>
                        </a:lnTo>
                        <a:lnTo>
                          <a:pt x="4" y="7"/>
                        </a:lnTo>
                        <a:lnTo>
                          <a:pt x="1" y="8"/>
                        </a:lnTo>
                        <a:lnTo>
                          <a:pt x="1" y="11"/>
                        </a:lnTo>
                        <a:lnTo>
                          <a:pt x="0" y="12"/>
                        </a:lnTo>
                        <a:lnTo>
                          <a:pt x="1" y="14"/>
                        </a:lnTo>
                        <a:lnTo>
                          <a:pt x="1" y="16"/>
                        </a:lnTo>
                        <a:lnTo>
                          <a:pt x="4" y="18"/>
                        </a:lnTo>
                        <a:lnTo>
                          <a:pt x="5" y="19"/>
                        </a:lnTo>
                        <a:lnTo>
                          <a:pt x="8" y="20"/>
                        </a:lnTo>
                        <a:lnTo>
                          <a:pt x="11" y="20"/>
                        </a:lnTo>
                        <a:lnTo>
                          <a:pt x="15" y="22"/>
                        </a:lnTo>
                        <a:lnTo>
                          <a:pt x="17" y="22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827" name="Freeform 163"/>
                  <p:cNvSpPr>
                    <a:spLocks noChangeAspect="1"/>
                  </p:cNvSpPr>
                  <p:nvPr/>
                </p:nvSpPr>
                <p:spPr bwMode="auto">
                  <a:xfrm>
                    <a:off x="247" y="424"/>
                    <a:ext cx="29" cy="19"/>
                  </a:xfrm>
                  <a:custGeom>
                    <a:avLst/>
                    <a:gdLst/>
                    <a:ahLst/>
                    <a:cxnLst>
                      <a:cxn ang="0">
                        <a:pos x="14" y="19"/>
                      </a:cxn>
                      <a:cxn ang="0">
                        <a:pos x="18" y="19"/>
                      </a:cxn>
                      <a:cxn ang="0">
                        <a:pos x="21" y="18"/>
                      </a:cxn>
                      <a:cxn ang="0">
                        <a:pos x="24" y="18"/>
                      </a:cxn>
                      <a:cxn ang="0">
                        <a:pos x="25" y="16"/>
                      </a:cxn>
                      <a:cxn ang="0">
                        <a:pos x="28" y="15"/>
                      </a:cxn>
                      <a:cxn ang="0">
                        <a:pos x="29" y="14"/>
                      </a:cxn>
                      <a:cxn ang="0">
                        <a:pos x="29" y="12"/>
                      </a:cxn>
                      <a:cxn ang="0">
                        <a:pos x="29" y="11"/>
                      </a:cxn>
                      <a:cxn ang="0">
                        <a:pos x="29" y="10"/>
                      </a:cxn>
                      <a:cxn ang="0">
                        <a:pos x="29" y="7"/>
                      </a:cxn>
                      <a:cxn ang="0">
                        <a:pos x="28" y="6"/>
                      </a:cxn>
                      <a:cxn ang="0">
                        <a:pos x="25" y="4"/>
                      </a:cxn>
                      <a:cxn ang="0">
                        <a:pos x="24" y="3"/>
                      </a:cxn>
                      <a:cxn ang="0">
                        <a:pos x="21" y="2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9" y="2"/>
                      </a:cxn>
                      <a:cxn ang="0">
                        <a:pos x="6" y="3"/>
                      </a:cxn>
                      <a:cxn ang="0">
                        <a:pos x="4" y="4"/>
                      </a:cxn>
                      <a:cxn ang="0">
                        <a:pos x="2" y="6"/>
                      </a:cxn>
                      <a:cxn ang="0">
                        <a:pos x="1" y="7"/>
                      </a:cxn>
                      <a:cxn ang="0">
                        <a:pos x="0" y="10"/>
                      </a:cxn>
                      <a:cxn ang="0">
                        <a:pos x="0" y="11"/>
                      </a:cxn>
                      <a:cxn ang="0">
                        <a:pos x="0" y="12"/>
                      </a:cxn>
                      <a:cxn ang="0">
                        <a:pos x="1" y="14"/>
                      </a:cxn>
                      <a:cxn ang="0">
                        <a:pos x="2" y="15"/>
                      </a:cxn>
                      <a:cxn ang="0">
                        <a:pos x="4" y="16"/>
                      </a:cxn>
                      <a:cxn ang="0">
                        <a:pos x="6" y="18"/>
                      </a:cxn>
                      <a:cxn ang="0">
                        <a:pos x="9" y="18"/>
                      </a:cxn>
                      <a:cxn ang="0">
                        <a:pos x="12" y="19"/>
                      </a:cxn>
                      <a:cxn ang="0">
                        <a:pos x="14" y="19"/>
                      </a:cxn>
                    </a:cxnLst>
                    <a:rect l="0" t="0" r="r" b="b"/>
                    <a:pathLst>
                      <a:path w="29" h="19">
                        <a:moveTo>
                          <a:pt x="14" y="19"/>
                        </a:moveTo>
                        <a:lnTo>
                          <a:pt x="18" y="19"/>
                        </a:lnTo>
                        <a:lnTo>
                          <a:pt x="21" y="18"/>
                        </a:lnTo>
                        <a:lnTo>
                          <a:pt x="24" y="18"/>
                        </a:lnTo>
                        <a:lnTo>
                          <a:pt x="25" y="16"/>
                        </a:lnTo>
                        <a:lnTo>
                          <a:pt x="28" y="15"/>
                        </a:lnTo>
                        <a:lnTo>
                          <a:pt x="29" y="14"/>
                        </a:lnTo>
                        <a:lnTo>
                          <a:pt x="29" y="12"/>
                        </a:lnTo>
                        <a:lnTo>
                          <a:pt x="29" y="11"/>
                        </a:lnTo>
                        <a:lnTo>
                          <a:pt x="29" y="10"/>
                        </a:lnTo>
                        <a:lnTo>
                          <a:pt x="29" y="7"/>
                        </a:lnTo>
                        <a:lnTo>
                          <a:pt x="28" y="6"/>
                        </a:lnTo>
                        <a:lnTo>
                          <a:pt x="25" y="4"/>
                        </a:lnTo>
                        <a:lnTo>
                          <a:pt x="24" y="3"/>
                        </a:lnTo>
                        <a:lnTo>
                          <a:pt x="21" y="2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2"/>
                        </a:lnTo>
                        <a:lnTo>
                          <a:pt x="6" y="3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1" y="14"/>
                        </a:lnTo>
                        <a:lnTo>
                          <a:pt x="2" y="15"/>
                        </a:lnTo>
                        <a:lnTo>
                          <a:pt x="4" y="16"/>
                        </a:lnTo>
                        <a:lnTo>
                          <a:pt x="6" y="18"/>
                        </a:lnTo>
                        <a:lnTo>
                          <a:pt x="9" y="18"/>
                        </a:lnTo>
                        <a:lnTo>
                          <a:pt x="12" y="19"/>
                        </a:lnTo>
                        <a:lnTo>
                          <a:pt x="14" y="19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828" name="Freeform 164"/>
                  <p:cNvSpPr>
                    <a:spLocks noChangeAspect="1"/>
                  </p:cNvSpPr>
                  <p:nvPr/>
                </p:nvSpPr>
                <p:spPr bwMode="auto">
                  <a:xfrm>
                    <a:off x="249" y="424"/>
                    <a:ext cx="26" cy="16"/>
                  </a:xfrm>
                  <a:custGeom>
                    <a:avLst/>
                    <a:gdLst/>
                    <a:ahLst/>
                    <a:cxnLst>
                      <a:cxn ang="0">
                        <a:pos x="12" y="16"/>
                      </a:cxn>
                      <a:cxn ang="0">
                        <a:pos x="15" y="16"/>
                      </a:cxn>
                      <a:cxn ang="0">
                        <a:pos x="18" y="15"/>
                      </a:cxn>
                      <a:cxn ang="0">
                        <a:pos x="20" y="15"/>
                      </a:cxn>
                      <a:cxn ang="0">
                        <a:pos x="22" y="14"/>
                      </a:cxn>
                      <a:cxn ang="0">
                        <a:pos x="23" y="14"/>
                      </a:cxn>
                      <a:cxn ang="0">
                        <a:pos x="24" y="12"/>
                      </a:cxn>
                      <a:cxn ang="0">
                        <a:pos x="26" y="11"/>
                      </a:cxn>
                      <a:cxn ang="0">
                        <a:pos x="26" y="10"/>
                      </a:cxn>
                      <a:cxn ang="0">
                        <a:pos x="26" y="8"/>
                      </a:cxn>
                      <a:cxn ang="0">
                        <a:pos x="24" y="7"/>
                      </a:cxn>
                      <a:cxn ang="0">
                        <a:pos x="23" y="6"/>
                      </a:cxn>
                      <a:cxn ang="0">
                        <a:pos x="22" y="4"/>
                      </a:cxn>
                      <a:cxn ang="0">
                        <a:pos x="20" y="3"/>
                      </a:cxn>
                      <a:cxn ang="0">
                        <a:pos x="18" y="2"/>
                      </a:cxn>
                      <a:cxn ang="0">
                        <a:pos x="15" y="2"/>
                      </a:cxn>
                      <a:cxn ang="0">
                        <a:pos x="12" y="0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6" y="3"/>
                      </a:cxn>
                      <a:cxn ang="0">
                        <a:pos x="4" y="4"/>
                      </a:cxn>
                      <a:cxn ang="0">
                        <a:pos x="3" y="6"/>
                      </a:cxn>
                      <a:cxn ang="0">
                        <a:pos x="2" y="7"/>
                      </a:cxn>
                      <a:cxn ang="0">
                        <a:pos x="0" y="8"/>
                      </a:cxn>
                      <a:cxn ang="0">
                        <a:pos x="0" y="10"/>
                      </a:cxn>
                      <a:cxn ang="0">
                        <a:pos x="0" y="11"/>
                      </a:cxn>
                      <a:cxn ang="0">
                        <a:pos x="2" y="12"/>
                      </a:cxn>
                      <a:cxn ang="0">
                        <a:pos x="3" y="14"/>
                      </a:cxn>
                      <a:cxn ang="0">
                        <a:pos x="4" y="14"/>
                      </a:cxn>
                      <a:cxn ang="0">
                        <a:pos x="6" y="15"/>
                      </a:cxn>
                      <a:cxn ang="0">
                        <a:pos x="8" y="15"/>
                      </a:cxn>
                      <a:cxn ang="0">
                        <a:pos x="10" y="16"/>
                      </a:cxn>
                      <a:cxn ang="0">
                        <a:pos x="12" y="16"/>
                      </a:cxn>
                    </a:cxnLst>
                    <a:rect l="0" t="0" r="r" b="b"/>
                    <a:pathLst>
                      <a:path w="26" h="16">
                        <a:moveTo>
                          <a:pt x="12" y="16"/>
                        </a:moveTo>
                        <a:lnTo>
                          <a:pt x="15" y="16"/>
                        </a:lnTo>
                        <a:lnTo>
                          <a:pt x="18" y="15"/>
                        </a:lnTo>
                        <a:lnTo>
                          <a:pt x="20" y="15"/>
                        </a:lnTo>
                        <a:lnTo>
                          <a:pt x="22" y="14"/>
                        </a:lnTo>
                        <a:lnTo>
                          <a:pt x="23" y="14"/>
                        </a:lnTo>
                        <a:lnTo>
                          <a:pt x="24" y="12"/>
                        </a:lnTo>
                        <a:lnTo>
                          <a:pt x="26" y="11"/>
                        </a:lnTo>
                        <a:lnTo>
                          <a:pt x="26" y="10"/>
                        </a:lnTo>
                        <a:lnTo>
                          <a:pt x="26" y="8"/>
                        </a:lnTo>
                        <a:lnTo>
                          <a:pt x="24" y="7"/>
                        </a:lnTo>
                        <a:lnTo>
                          <a:pt x="23" y="6"/>
                        </a:lnTo>
                        <a:lnTo>
                          <a:pt x="22" y="4"/>
                        </a:lnTo>
                        <a:lnTo>
                          <a:pt x="20" y="3"/>
                        </a:lnTo>
                        <a:lnTo>
                          <a:pt x="18" y="2"/>
                        </a:lnTo>
                        <a:lnTo>
                          <a:pt x="15" y="2"/>
                        </a:lnTo>
                        <a:lnTo>
                          <a:pt x="12" y="0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6" y="3"/>
                        </a:lnTo>
                        <a:lnTo>
                          <a:pt x="4" y="4"/>
                        </a:lnTo>
                        <a:lnTo>
                          <a:pt x="3" y="6"/>
                        </a:lnTo>
                        <a:lnTo>
                          <a:pt x="2" y="7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2" y="12"/>
                        </a:lnTo>
                        <a:lnTo>
                          <a:pt x="3" y="14"/>
                        </a:lnTo>
                        <a:lnTo>
                          <a:pt x="4" y="14"/>
                        </a:lnTo>
                        <a:lnTo>
                          <a:pt x="6" y="15"/>
                        </a:lnTo>
                        <a:lnTo>
                          <a:pt x="8" y="15"/>
                        </a:lnTo>
                        <a:lnTo>
                          <a:pt x="10" y="16"/>
                        </a:lnTo>
                        <a:lnTo>
                          <a:pt x="12" y="16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829" name="Freeform 165"/>
                  <p:cNvSpPr>
                    <a:spLocks noChangeAspect="1"/>
                  </p:cNvSpPr>
                  <p:nvPr/>
                </p:nvSpPr>
                <p:spPr bwMode="auto">
                  <a:xfrm>
                    <a:off x="252" y="426"/>
                    <a:ext cx="20" cy="12"/>
                  </a:xfrm>
                  <a:custGeom>
                    <a:avLst/>
                    <a:gdLst/>
                    <a:ahLst/>
                    <a:cxnLst>
                      <a:cxn ang="0">
                        <a:pos x="9" y="12"/>
                      </a:cxn>
                      <a:cxn ang="0">
                        <a:pos x="12" y="12"/>
                      </a:cxn>
                      <a:cxn ang="0">
                        <a:pos x="13" y="10"/>
                      </a:cxn>
                      <a:cxn ang="0">
                        <a:pos x="16" y="10"/>
                      </a:cxn>
                      <a:cxn ang="0">
                        <a:pos x="17" y="10"/>
                      </a:cxn>
                      <a:cxn ang="0">
                        <a:pos x="19" y="9"/>
                      </a:cxn>
                      <a:cxn ang="0">
                        <a:pos x="19" y="8"/>
                      </a:cxn>
                      <a:cxn ang="0">
                        <a:pos x="20" y="8"/>
                      </a:cxn>
                      <a:cxn ang="0">
                        <a:pos x="20" y="6"/>
                      </a:cxn>
                      <a:cxn ang="0">
                        <a:pos x="20" y="5"/>
                      </a:cxn>
                      <a:cxn ang="0">
                        <a:pos x="19" y="4"/>
                      </a:cxn>
                      <a:cxn ang="0">
                        <a:pos x="19" y="2"/>
                      </a:cxn>
                      <a:cxn ang="0">
                        <a:pos x="17" y="1"/>
                      </a:cxn>
                      <a:cxn ang="0">
                        <a:pos x="16" y="1"/>
                      </a:cxn>
                      <a:cxn ang="0">
                        <a:pos x="13" y="0"/>
                      </a:cxn>
                      <a:cxn ang="0">
                        <a:pos x="12" y="0"/>
                      </a:cxn>
                      <a:cxn ang="0">
                        <a:pos x="9" y="0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1" y="2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1" y="9"/>
                      </a:cxn>
                      <a:cxn ang="0">
                        <a:pos x="3" y="10"/>
                      </a:cxn>
                      <a:cxn ang="0">
                        <a:pos x="4" y="10"/>
                      </a:cxn>
                      <a:cxn ang="0">
                        <a:pos x="5" y="10"/>
                      </a:cxn>
                      <a:cxn ang="0">
                        <a:pos x="8" y="12"/>
                      </a:cxn>
                      <a:cxn ang="0">
                        <a:pos x="9" y="12"/>
                      </a:cxn>
                    </a:cxnLst>
                    <a:rect l="0" t="0" r="r" b="b"/>
                    <a:pathLst>
                      <a:path w="20" h="12">
                        <a:moveTo>
                          <a:pt x="9" y="12"/>
                        </a:moveTo>
                        <a:lnTo>
                          <a:pt x="12" y="12"/>
                        </a:lnTo>
                        <a:lnTo>
                          <a:pt x="13" y="10"/>
                        </a:lnTo>
                        <a:lnTo>
                          <a:pt x="16" y="10"/>
                        </a:lnTo>
                        <a:lnTo>
                          <a:pt x="17" y="10"/>
                        </a:lnTo>
                        <a:lnTo>
                          <a:pt x="19" y="9"/>
                        </a:lnTo>
                        <a:lnTo>
                          <a:pt x="19" y="8"/>
                        </a:lnTo>
                        <a:lnTo>
                          <a:pt x="20" y="8"/>
                        </a:lnTo>
                        <a:lnTo>
                          <a:pt x="20" y="6"/>
                        </a:lnTo>
                        <a:lnTo>
                          <a:pt x="20" y="5"/>
                        </a:lnTo>
                        <a:lnTo>
                          <a:pt x="19" y="4"/>
                        </a:lnTo>
                        <a:lnTo>
                          <a:pt x="19" y="2"/>
                        </a:lnTo>
                        <a:lnTo>
                          <a:pt x="17" y="1"/>
                        </a:lnTo>
                        <a:lnTo>
                          <a:pt x="16" y="1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1" y="9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5" y="10"/>
                        </a:lnTo>
                        <a:lnTo>
                          <a:pt x="8" y="12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830" name="Freeform 166"/>
                  <p:cNvSpPr>
                    <a:spLocks noChangeAspect="1"/>
                  </p:cNvSpPr>
                  <p:nvPr/>
                </p:nvSpPr>
                <p:spPr bwMode="auto">
                  <a:xfrm>
                    <a:off x="255" y="426"/>
                    <a:ext cx="14" cy="9"/>
                  </a:xfrm>
                  <a:custGeom>
                    <a:avLst/>
                    <a:gdLst/>
                    <a:ahLst/>
                    <a:cxnLst>
                      <a:cxn ang="0">
                        <a:pos x="6" y="9"/>
                      </a:cxn>
                      <a:cxn ang="0">
                        <a:pos x="10" y="9"/>
                      </a:cxn>
                      <a:cxn ang="0">
                        <a:pos x="12" y="8"/>
                      </a:cxn>
                      <a:cxn ang="0">
                        <a:pos x="13" y="6"/>
                      </a:cxn>
                      <a:cxn ang="0">
                        <a:pos x="14" y="6"/>
                      </a:cxn>
                      <a:cxn ang="0">
                        <a:pos x="14" y="5"/>
                      </a:cxn>
                      <a:cxn ang="0">
                        <a:pos x="14" y="5"/>
                      </a:cxn>
                      <a:cxn ang="0">
                        <a:pos x="14" y="4"/>
                      </a:cxn>
                      <a:cxn ang="0">
                        <a:pos x="14" y="2"/>
                      </a:cxn>
                      <a:cxn ang="0">
                        <a:pos x="13" y="2"/>
                      </a:cxn>
                      <a:cxn ang="0">
                        <a:pos x="12" y="1"/>
                      </a:cxn>
                      <a:cxn ang="0">
                        <a:pos x="12" y="1"/>
                      </a:cxn>
                      <a:cxn ang="0">
                        <a:pos x="10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4" y="0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1" y="6"/>
                      </a:cxn>
                      <a:cxn ang="0">
                        <a:pos x="1" y="8"/>
                      </a:cxn>
                      <a:cxn ang="0">
                        <a:pos x="4" y="9"/>
                      </a:cxn>
                      <a:cxn ang="0">
                        <a:pos x="6" y="9"/>
                      </a:cxn>
                    </a:cxnLst>
                    <a:rect l="0" t="0" r="r" b="b"/>
                    <a:pathLst>
                      <a:path w="14" h="9">
                        <a:moveTo>
                          <a:pt x="6" y="9"/>
                        </a:moveTo>
                        <a:lnTo>
                          <a:pt x="10" y="9"/>
                        </a:lnTo>
                        <a:lnTo>
                          <a:pt x="12" y="8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4" y="5"/>
                        </a:lnTo>
                        <a:lnTo>
                          <a:pt x="14" y="4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8"/>
                        </a:lnTo>
                        <a:lnTo>
                          <a:pt x="4" y="9"/>
                        </a:lnTo>
                        <a:lnTo>
                          <a:pt x="6" y="9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1831" name="Freeform 167"/>
                  <p:cNvSpPr>
                    <a:spLocks noChangeAspect="1"/>
                  </p:cNvSpPr>
                  <p:nvPr/>
                </p:nvSpPr>
                <p:spPr bwMode="auto">
                  <a:xfrm>
                    <a:off x="256" y="426"/>
                    <a:ext cx="11" cy="6"/>
                  </a:xfrm>
                  <a:custGeom>
                    <a:avLst/>
                    <a:gdLst/>
                    <a:ahLst/>
                    <a:cxnLst>
                      <a:cxn ang="0">
                        <a:pos x="5" y="6"/>
                      </a:cxn>
                      <a:cxn ang="0">
                        <a:pos x="8" y="6"/>
                      </a:cxn>
                      <a:cxn ang="0">
                        <a:pos x="9" y="5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5" y="0"/>
                      </a:cxn>
                      <a:cxn ang="0">
                        <a:pos x="4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4" y="6"/>
                      </a:cxn>
                      <a:cxn ang="0">
                        <a:pos x="5" y="6"/>
                      </a:cxn>
                    </a:cxnLst>
                    <a:rect l="0" t="0" r="r" b="b"/>
                    <a:pathLst>
                      <a:path w="11" h="6">
                        <a:moveTo>
                          <a:pt x="5" y="6"/>
                        </a:moveTo>
                        <a:lnTo>
                          <a:pt x="8" y="6"/>
                        </a:lnTo>
                        <a:lnTo>
                          <a:pt x="9" y="5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41832" name="Oval 168"/>
              <p:cNvSpPr>
                <a:spLocks noChangeAspect="1" noChangeArrowheads="1"/>
              </p:cNvSpPr>
              <p:nvPr/>
            </p:nvSpPr>
            <p:spPr bwMode="auto">
              <a:xfrm>
                <a:off x="282" y="609"/>
                <a:ext cx="48" cy="2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169"/>
              <p:cNvGrpSpPr>
                <a:grpSpLocks noChangeAspect="1"/>
              </p:cNvGrpSpPr>
              <p:nvPr/>
            </p:nvGrpSpPr>
            <p:grpSpPr bwMode="auto">
              <a:xfrm>
                <a:off x="290" y="606"/>
                <a:ext cx="34" cy="22"/>
                <a:chOff x="207" y="388"/>
                <a:chExt cx="34" cy="22"/>
              </a:xfrm>
            </p:grpSpPr>
            <p:sp>
              <p:nvSpPr>
                <p:cNvPr id="241834" name="Freeform 170"/>
                <p:cNvSpPr>
                  <a:spLocks noChangeAspect="1"/>
                </p:cNvSpPr>
                <p:nvPr/>
              </p:nvSpPr>
              <p:spPr bwMode="auto">
                <a:xfrm>
                  <a:off x="207" y="388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" y="22"/>
                    </a:cxn>
                    <a:cxn ang="0">
                      <a:pos x="20" y="22"/>
                    </a:cxn>
                    <a:cxn ang="0">
                      <a:pos x="24" y="20"/>
                    </a:cxn>
                    <a:cxn ang="0">
                      <a:pos x="26" y="20"/>
                    </a:cxn>
                    <a:cxn ang="0">
                      <a:pos x="29" y="19"/>
                    </a:cxn>
                    <a:cxn ang="0">
                      <a:pos x="32" y="18"/>
                    </a:cxn>
                    <a:cxn ang="0">
                      <a:pos x="33" y="16"/>
                    </a:cxn>
                    <a:cxn ang="0">
                      <a:pos x="34" y="14"/>
                    </a:cxn>
                    <a:cxn ang="0">
                      <a:pos x="34" y="12"/>
                    </a:cxn>
                    <a:cxn ang="0">
                      <a:pos x="34" y="10"/>
                    </a:cxn>
                    <a:cxn ang="0">
                      <a:pos x="33" y="8"/>
                    </a:cxn>
                    <a:cxn ang="0">
                      <a:pos x="32" y="6"/>
                    </a:cxn>
                    <a:cxn ang="0">
                      <a:pos x="29" y="4"/>
                    </a:cxn>
                    <a:cxn ang="0">
                      <a:pos x="26" y="3"/>
                    </a:cxn>
                    <a:cxn ang="0">
                      <a:pos x="24" y="2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10" y="2"/>
                    </a:cxn>
                    <a:cxn ang="0">
                      <a:pos x="6" y="3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1" y="8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1" y="16"/>
                    </a:cxn>
                    <a:cxn ang="0">
                      <a:pos x="2" y="18"/>
                    </a:cxn>
                    <a:cxn ang="0">
                      <a:pos x="4" y="19"/>
                    </a:cxn>
                    <a:cxn ang="0">
                      <a:pos x="6" y="20"/>
                    </a:cxn>
                    <a:cxn ang="0">
                      <a:pos x="10" y="20"/>
                    </a:cxn>
                    <a:cxn ang="0">
                      <a:pos x="13" y="22"/>
                    </a:cxn>
                    <a:cxn ang="0">
                      <a:pos x="17" y="22"/>
                    </a:cxn>
                  </a:cxnLst>
                  <a:rect l="0" t="0" r="r" b="b"/>
                  <a:pathLst>
                    <a:path w="34" h="22">
                      <a:moveTo>
                        <a:pt x="17" y="22"/>
                      </a:moveTo>
                      <a:lnTo>
                        <a:pt x="20" y="22"/>
                      </a:lnTo>
                      <a:lnTo>
                        <a:pt x="24" y="20"/>
                      </a:lnTo>
                      <a:lnTo>
                        <a:pt x="26" y="20"/>
                      </a:lnTo>
                      <a:lnTo>
                        <a:pt x="29" y="19"/>
                      </a:lnTo>
                      <a:lnTo>
                        <a:pt x="32" y="18"/>
                      </a:lnTo>
                      <a:lnTo>
                        <a:pt x="33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4" y="10"/>
                      </a:lnTo>
                      <a:lnTo>
                        <a:pt x="33" y="8"/>
                      </a:lnTo>
                      <a:lnTo>
                        <a:pt x="32" y="6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6" y="20"/>
                      </a:lnTo>
                      <a:lnTo>
                        <a:pt x="10" y="20"/>
                      </a:lnTo>
                      <a:lnTo>
                        <a:pt x="13" y="22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35" name="Freeform 171"/>
                <p:cNvSpPr>
                  <a:spLocks noChangeAspect="1"/>
                </p:cNvSpPr>
                <p:nvPr/>
              </p:nvSpPr>
              <p:spPr bwMode="auto">
                <a:xfrm>
                  <a:off x="208" y="388"/>
                  <a:ext cx="31" cy="19"/>
                </a:xfrm>
                <a:custGeom>
                  <a:avLst/>
                  <a:gdLst/>
                  <a:ahLst/>
                  <a:cxnLst>
                    <a:cxn ang="0">
                      <a:pos x="16" y="19"/>
                    </a:cxn>
                    <a:cxn ang="0">
                      <a:pos x="19" y="19"/>
                    </a:cxn>
                    <a:cxn ang="0">
                      <a:pos x="21" y="18"/>
                    </a:cxn>
                    <a:cxn ang="0">
                      <a:pos x="24" y="18"/>
                    </a:cxn>
                    <a:cxn ang="0">
                      <a:pos x="27" y="16"/>
                    </a:cxn>
                    <a:cxn ang="0">
                      <a:pos x="28" y="15"/>
                    </a:cxn>
                    <a:cxn ang="0">
                      <a:pos x="29" y="14"/>
                    </a:cxn>
                    <a:cxn ang="0">
                      <a:pos x="31" y="12"/>
                    </a:cxn>
                    <a:cxn ang="0">
                      <a:pos x="31" y="11"/>
                    </a:cxn>
                    <a:cxn ang="0">
                      <a:pos x="31" y="10"/>
                    </a:cxn>
                    <a:cxn ang="0">
                      <a:pos x="29" y="7"/>
                    </a:cxn>
                    <a:cxn ang="0">
                      <a:pos x="28" y="6"/>
                    </a:cxn>
                    <a:cxn ang="0">
                      <a:pos x="27" y="4"/>
                    </a:cxn>
                    <a:cxn ang="0">
                      <a:pos x="24" y="3"/>
                    </a:cxn>
                    <a:cxn ang="0">
                      <a:pos x="21" y="2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9" y="2"/>
                    </a:cxn>
                    <a:cxn ang="0">
                      <a:pos x="7" y="3"/>
                    </a:cxn>
                    <a:cxn ang="0">
                      <a:pos x="5" y="4"/>
                    </a:cxn>
                    <a:cxn ang="0">
                      <a:pos x="3" y="6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3" y="15"/>
                    </a:cxn>
                    <a:cxn ang="0">
                      <a:pos x="5" y="16"/>
                    </a:cxn>
                    <a:cxn ang="0">
                      <a:pos x="7" y="18"/>
                    </a:cxn>
                    <a:cxn ang="0">
                      <a:pos x="9" y="18"/>
                    </a:cxn>
                    <a:cxn ang="0">
                      <a:pos x="12" y="19"/>
                    </a:cxn>
                    <a:cxn ang="0">
                      <a:pos x="16" y="19"/>
                    </a:cxn>
                  </a:cxnLst>
                  <a:rect l="0" t="0" r="r" b="b"/>
                  <a:pathLst>
                    <a:path w="31" h="19">
                      <a:moveTo>
                        <a:pt x="16" y="19"/>
                      </a:moveTo>
                      <a:lnTo>
                        <a:pt x="19" y="19"/>
                      </a:lnTo>
                      <a:lnTo>
                        <a:pt x="21" y="18"/>
                      </a:lnTo>
                      <a:lnTo>
                        <a:pt x="24" y="18"/>
                      </a:lnTo>
                      <a:lnTo>
                        <a:pt x="27" y="16"/>
                      </a:lnTo>
                      <a:lnTo>
                        <a:pt x="28" y="15"/>
                      </a:lnTo>
                      <a:lnTo>
                        <a:pt x="29" y="14"/>
                      </a:lnTo>
                      <a:lnTo>
                        <a:pt x="31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29" y="7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2" y="19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36" name="Freeform 172"/>
                <p:cNvSpPr>
                  <a:spLocks noChangeAspect="1"/>
                </p:cNvSpPr>
                <p:nvPr/>
              </p:nvSpPr>
              <p:spPr bwMode="auto">
                <a:xfrm>
                  <a:off x="211" y="388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13" y="16"/>
                    </a:cxn>
                    <a:cxn ang="0">
                      <a:pos x="16" y="16"/>
                    </a:cxn>
                    <a:cxn ang="0">
                      <a:pos x="18" y="16"/>
                    </a:cxn>
                    <a:cxn ang="0">
                      <a:pos x="20" y="15"/>
                    </a:cxn>
                    <a:cxn ang="0">
                      <a:pos x="22" y="15"/>
                    </a:cxn>
                    <a:cxn ang="0">
                      <a:pos x="24" y="14"/>
                    </a:cxn>
                    <a:cxn ang="0">
                      <a:pos x="25" y="12"/>
                    </a:cxn>
                    <a:cxn ang="0">
                      <a:pos x="25" y="11"/>
                    </a:cxn>
                    <a:cxn ang="0">
                      <a:pos x="26" y="10"/>
                    </a:cxn>
                    <a:cxn ang="0">
                      <a:pos x="25" y="8"/>
                    </a:cxn>
                    <a:cxn ang="0">
                      <a:pos x="25" y="7"/>
                    </a:cxn>
                    <a:cxn ang="0">
                      <a:pos x="24" y="4"/>
                    </a:cxn>
                    <a:cxn ang="0">
                      <a:pos x="22" y="3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5" y="2"/>
                    </a:cxn>
                    <a:cxn ang="0">
                      <a:pos x="4" y="3"/>
                    </a:cxn>
                    <a:cxn ang="0">
                      <a:pos x="2" y="4"/>
                    </a:cxn>
                    <a:cxn ang="0">
                      <a:pos x="1" y="7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1" y="12"/>
                    </a:cxn>
                    <a:cxn ang="0">
                      <a:pos x="2" y="14"/>
                    </a:cxn>
                    <a:cxn ang="0">
                      <a:pos x="4" y="15"/>
                    </a:cxn>
                    <a:cxn ang="0">
                      <a:pos x="5" y="15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3" y="16"/>
                    </a:cxn>
                  </a:cxnLst>
                  <a:rect l="0" t="0" r="r" b="b"/>
                  <a:pathLst>
                    <a:path w="26" h="16">
                      <a:moveTo>
                        <a:pt x="13" y="16"/>
                      </a:move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4" y="14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4" y="4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4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37" name="Freeform 173"/>
                <p:cNvSpPr>
                  <a:spLocks noChangeAspect="1"/>
                </p:cNvSpPr>
                <p:nvPr/>
              </p:nvSpPr>
              <p:spPr bwMode="auto">
                <a:xfrm>
                  <a:off x="213" y="388"/>
                  <a:ext cx="22" cy="14"/>
                </a:xfrm>
                <a:custGeom>
                  <a:avLst/>
                  <a:gdLst/>
                  <a:ahLst/>
                  <a:cxnLst>
                    <a:cxn ang="0">
                      <a:pos x="11" y="14"/>
                    </a:cxn>
                    <a:cxn ang="0">
                      <a:pos x="12" y="14"/>
                    </a:cxn>
                    <a:cxn ang="0">
                      <a:pos x="15" y="14"/>
                    </a:cxn>
                    <a:cxn ang="0">
                      <a:pos x="16" y="12"/>
                    </a:cxn>
                    <a:cxn ang="0">
                      <a:pos x="19" y="12"/>
                    </a:cxn>
                    <a:cxn ang="0">
                      <a:pos x="20" y="11"/>
                    </a:cxn>
                    <a:cxn ang="0">
                      <a:pos x="20" y="11"/>
                    </a:cxn>
                    <a:cxn ang="0">
                      <a:pos x="22" y="10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20" y="6"/>
                    </a:cxn>
                    <a:cxn ang="0">
                      <a:pos x="20" y="4"/>
                    </a:cxn>
                    <a:cxn ang="0">
                      <a:pos x="19" y="3"/>
                    </a:cxn>
                    <a:cxn ang="0">
                      <a:pos x="16" y="2"/>
                    </a:cxn>
                    <a:cxn ang="0">
                      <a:pos x="15" y="2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7" y="2"/>
                    </a:cxn>
                    <a:cxn ang="0">
                      <a:pos x="4" y="2"/>
                    </a:cxn>
                    <a:cxn ang="0">
                      <a:pos x="3" y="3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2" y="11"/>
                    </a:cxn>
                    <a:cxn ang="0">
                      <a:pos x="3" y="12"/>
                    </a:cxn>
                    <a:cxn ang="0">
                      <a:pos x="4" y="12"/>
                    </a:cxn>
                    <a:cxn ang="0">
                      <a:pos x="7" y="14"/>
                    </a:cxn>
                    <a:cxn ang="0">
                      <a:pos x="8" y="14"/>
                    </a:cxn>
                    <a:cxn ang="0">
                      <a:pos x="11" y="14"/>
                    </a:cxn>
                  </a:cxnLst>
                  <a:rect l="0" t="0" r="r" b="b"/>
                  <a:pathLst>
                    <a:path w="22" h="14">
                      <a:moveTo>
                        <a:pt x="11" y="14"/>
                      </a:moveTo>
                      <a:lnTo>
                        <a:pt x="12" y="14"/>
                      </a:lnTo>
                      <a:lnTo>
                        <a:pt x="15" y="14"/>
                      </a:lnTo>
                      <a:lnTo>
                        <a:pt x="16" y="12"/>
                      </a:lnTo>
                      <a:lnTo>
                        <a:pt x="19" y="12"/>
                      </a:lnTo>
                      <a:lnTo>
                        <a:pt x="20" y="11"/>
                      </a:lnTo>
                      <a:lnTo>
                        <a:pt x="20" y="11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2" y="7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38" name="Freeform 174"/>
                <p:cNvSpPr>
                  <a:spLocks noChangeAspect="1"/>
                </p:cNvSpPr>
                <p:nvPr/>
              </p:nvSpPr>
              <p:spPr bwMode="auto">
                <a:xfrm>
                  <a:off x="215" y="388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9" y="11"/>
                    </a:cxn>
                    <a:cxn ang="0">
                      <a:pos x="12" y="11"/>
                    </a:cxn>
                    <a:cxn ang="0">
                      <a:pos x="16" y="10"/>
                    </a:cxn>
                    <a:cxn ang="0">
                      <a:pos x="16" y="10"/>
                    </a:cxn>
                    <a:cxn ang="0">
                      <a:pos x="17" y="8"/>
                    </a:cxn>
                    <a:cxn ang="0">
                      <a:pos x="17" y="8"/>
                    </a:cxn>
                    <a:cxn ang="0">
                      <a:pos x="17" y="7"/>
                    </a:cxn>
                    <a:cxn ang="0">
                      <a:pos x="17" y="6"/>
                    </a:cxn>
                    <a:cxn ang="0">
                      <a:pos x="17" y="4"/>
                    </a:cxn>
                    <a:cxn ang="0">
                      <a:pos x="16" y="4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9" y="0"/>
                    </a:cxn>
                    <a:cxn ang="0">
                      <a:pos x="8" y="2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1" y="10"/>
                    </a:cxn>
                    <a:cxn ang="0">
                      <a:pos x="2" y="10"/>
                    </a:cxn>
                    <a:cxn ang="0">
                      <a:pos x="5" y="11"/>
                    </a:cxn>
                    <a:cxn ang="0">
                      <a:pos x="9" y="11"/>
                    </a:cxn>
                  </a:cxnLst>
                  <a:rect l="0" t="0" r="r" b="b"/>
                  <a:pathLst>
                    <a:path w="17" h="11">
                      <a:moveTo>
                        <a:pt x="9" y="11"/>
                      </a:moveTo>
                      <a:lnTo>
                        <a:pt x="12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5" y="11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39" name="Freeform 175"/>
                <p:cNvSpPr>
                  <a:spLocks noChangeAspect="1"/>
                </p:cNvSpPr>
                <p:nvPr/>
              </p:nvSpPr>
              <p:spPr bwMode="auto">
                <a:xfrm>
                  <a:off x="217" y="390"/>
                  <a:ext cx="14" cy="8"/>
                </a:xfrm>
                <a:custGeom>
                  <a:avLst/>
                  <a:gdLst/>
                  <a:ahLst/>
                  <a:cxnLst>
                    <a:cxn ang="0">
                      <a:pos x="7" y="8"/>
                    </a:cxn>
                    <a:cxn ang="0">
                      <a:pos x="10" y="6"/>
                    </a:cxn>
                    <a:cxn ang="0">
                      <a:pos x="11" y="6"/>
                    </a:cxn>
                    <a:cxn ang="0">
                      <a:pos x="12" y="5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4" y="2"/>
                    </a:cxn>
                    <a:cxn ang="0">
                      <a:pos x="12" y="2"/>
                    </a:cxn>
                    <a:cxn ang="0">
                      <a:pos x="11" y="1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7" y="8"/>
                    </a:cxn>
                  </a:cxnLst>
                  <a:rect l="0" t="0" r="r" b="b"/>
                  <a:pathLst>
                    <a:path w="14" h="8">
                      <a:moveTo>
                        <a:pt x="7" y="8"/>
                      </a:move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840" name="Freeform 176"/>
                <p:cNvSpPr>
                  <a:spLocks noChangeAspect="1"/>
                </p:cNvSpPr>
                <p:nvPr/>
              </p:nvSpPr>
              <p:spPr bwMode="auto">
                <a:xfrm>
                  <a:off x="221" y="391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8" y="4"/>
                    </a:cxn>
                    <a:cxn ang="0">
                      <a:pos x="8" y="3"/>
                    </a:cxn>
                    <a:cxn ang="0">
                      <a:pos x="8" y="1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3" y="5"/>
                    </a:cxn>
                    <a:cxn ang="0">
                      <a:pos x="4" y="5"/>
                    </a:cxn>
                  </a:cxnLst>
                  <a:rect l="0" t="0" r="r" b="b"/>
                  <a:pathLst>
                    <a:path w="8" h="5">
                      <a:moveTo>
                        <a:pt x="4" y="5"/>
                      </a:move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1841" name="Oval 177"/>
              <p:cNvSpPr>
                <a:spLocks noChangeAspect="1" noChangeArrowheads="1"/>
              </p:cNvSpPr>
              <p:nvPr/>
            </p:nvSpPr>
            <p:spPr bwMode="auto">
              <a:xfrm>
                <a:off x="546" y="504"/>
                <a:ext cx="13" cy="1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42" name="Line 178"/>
              <p:cNvSpPr>
                <a:spLocks noChangeAspect="1" noChangeShapeType="1"/>
              </p:cNvSpPr>
              <p:nvPr/>
            </p:nvSpPr>
            <p:spPr bwMode="auto">
              <a:xfrm>
                <a:off x="334" y="475"/>
                <a:ext cx="25" cy="25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43" name="Line 179"/>
              <p:cNvSpPr>
                <a:spLocks noChangeAspect="1" noChangeShapeType="1"/>
              </p:cNvSpPr>
              <p:nvPr/>
            </p:nvSpPr>
            <p:spPr bwMode="auto">
              <a:xfrm flipV="1">
                <a:off x="333" y="501"/>
                <a:ext cx="27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44" name="Line 180"/>
              <p:cNvSpPr>
                <a:spLocks noChangeAspect="1" noChangeShapeType="1"/>
              </p:cNvSpPr>
              <p:nvPr/>
            </p:nvSpPr>
            <p:spPr bwMode="auto">
              <a:xfrm>
                <a:off x="333" y="488"/>
                <a:ext cx="27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45" name="Line 181"/>
              <p:cNvSpPr>
                <a:spLocks noChangeAspect="1" noChangeShapeType="1"/>
              </p:cNvSpPr>
              <p:nvPr/>
            </p:nvSpPr>
            <p:spPr bwMode="auto">
              <a:xfrm>
                <a:off x="333" y="497"/>
                <a:ext cx="27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846" name="Line 182"/>
              <p:cNvSpPr>
                <a:spLocks noChangeAspect="1" noChangeShapeType="1"/>
              </p:cNvSpPr>
              <p:nvPr/>
            </p:nvSpPr>
            <p:spPr bwMode="auto">
              <a:xfrm flipV="1">
                <a:off x="528" y="511"/>
                <a:ext cx="22" cy="14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1847" name="AutoShape 183"/>
            <p:cNvSpPr>
              <a:spLocks noChangeAspect="1" noChangeArrowheads="1"/>
            </p:cNvSpPr>
            <p:nvPr/>
          </p:nvSpPr>
          <p:spPr bwMode="auto">
            <a:xfrm>
              <a:off x="1217" y="553"/>
              <a:ext cx="1223" cy="1027"/>
            </a:xfrm>
            <a:prstGeom prst="wedgeRectCallout">
              <a:avLst>
                <a:gd name="adj1" fmla="val 23079"/>
                <a:gd name="adj2" fmla="val 118704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450" tIns="15224" rIns="30450" bIns="1522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1848" name="AutoShape 184"/>
            <p:cNvSpPr>
              <a:spLocks noChangeAspect="1" noChangeArrowheads="1"/>
            </p:cNvSpPr>
            <p:nvPr/>
          </p:nvSpPr>
          <p:spPr bwMode="auto">
            <a:xfrm>
              <a:off x="119" y="1251"/>
              <a:ext cx="996" cy="839"/>
            </a:xfrm>
            <a:prstGeom prst="wedgeRectCallout">
              <a:avLst>
                <a:gd name="adj1" fmla="val 104722"/>
                <a:gd name="adj2" fmla="val 82241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450" tIns="15224" rIns="30450" bIns="1522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1849" name="Picture 185" descr="2L10 Viewer Zoom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1217" y="561"/>
              <a:ext cx="1227" cy="1031"/>
            </a:xfrm>
            <a:prstGeom prst="rect">
              <a:avLst/>
            </a:prstGeom>
            <a:noFill/>
          </p:spPr>
        </p:pic>
        <p:pic>
          <p:nvPicPr>
            <p:cNvPr id="241850" name="Picture 186" descr="Dump OTR Zoom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127" y="1251"/>
              <a:ext cx="996" cy="839"/>
            </a:xfrm>
            <a:prstGeom prst="rect">
              <a:avLst/>
            </a:prstGeom>
            <a:noFill/>
          </p:spPr>
        </p:pic>
        <p:sp>
          <p:nvSpPr>
            <p:cNvPr id="241851" name="Text Box 187"/>
            <p:cNvSpPr txBox="1">
              <a:spLocks noChangeAspect="1" noChangeArrowheads="1"/>
            </p:cNvSpPr>
            <p:nvPr/>
          </p:nvSpPr>
          <p:spPr bwMode="auto">
            <a:xfrm>
              <a:off x="1439" y="1384"/>
              <a:ext cx="82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FFFFFF"/>
                  </a:solidFill>
                </a:rPr>
                <a:t>2L10 Viewer</a:t>
              </a:r>
            </a:p>
          </p:txBody>
        </p:sp>
        <p:sp>
          <p:nvSpPr>
            <p:cNvPr id="241852" name="Text Box 188"/>
            <p:cNvSpPr txBox="1">
              <a:spLocks noChangeAspect="1" noChangeArrowheads="1"/>
            </p:cNvSpPr>
            <p:nvPr/>
          </p:nvSpPr>
          <p:spPr bwMode="auto">
            <a:xfrm>
              <a:off x="235" y="1896"/>
              <a:ext cx="74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FFFFFF"/>
                  </a:solidFill>
                </a:rPr>
                <a:t>Dump OTR</a:t>
              </a:r>
            </a:p>
          </p:txBody>
        </p:sp>
        <p:sp>
          <p:nvSpPr>
            <p:cNvPr id="241853" name="Line 189"/>
            <p:cNvSpPr>
              <a:spLocks noChangeAspect="1" noChangeShapeType="1"/>
            </p:cNvSpPr>
            <p:nvPr/>
          </p:nvSpPr>
          <p:spPr bwMode="auto">
            <a:xfrm flipH="1">
              <a:off x="2357" y="2043"/>
              <a:ext cx="8" cy="9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pic>
          <p:nvPicPr>
            <p:cNvPr id="241854" name="Picture 190" descr="1A SLM Zo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0" y="2102"/>
              <a:ext cx="1058" cy="870"/>
            </a:xfrm>
            <a:prstGeom prst="rect">
              <a:avLst/>
            </a:prstGeom>
            <a:noFill/>
          </p:spPr>
        </p:pic>
        <p:sp>
          <p:nvSpPr>
            <p:cNvPr id="241855" name="Text Box 191"/>
            <p:cNvSpPr txBox="1">
              <a:spLocks noChangeAspect="1" noChangeArrowheads="1"/>
            </p:cNvSpPr>
            <p:nvPr/>
          </p:nvSpPr>
          <p:spPr bwMode="auto">
            <a:xfrm>
              <a:off x="2689" y="2775"/>
              <a:ext cx="36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FFFFFF"/>
                  </a:solidFill>
                </a:rPr>
                <a:t>SLM</a:t>
              </a:r>
            </a:p>
          </p:txBody>
        </p:sp>
        <p:sp>
          <p:nvSpPr>
            <p:cNvPr id="241856" name="Text Box 192"/>
            <p:cNvSpPr txBox="1">
              <a:spLocks noChangeAspect="1" noChangeArrowheads="1"/>
            </p:cNvSpPr>
            <p:nvPr/>
          </p:nvSpPr>
          <p:spPr bwMode="auto">
            <a:xfrm>
              <a:off x="2368" y="2180"/>
              <a:ext cx="55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FFFF00"/>
                  </a:solidFill>
                </a:rPr>
                <a:t>1</a:t>
              </a:r>
              <a:r>
                <a:rPr lang="en-US" sz="1400" baseline="30000" smtClean="0">
                  <a:solidFill>
                    <a:srgbClr val="FFFF00"/>
                  </a:solidFill>
                </a:rPr>
                <a:t>st</a:t>
              </a:r>
              <a:r>
                <a:rPr lang="en-US" sz="1400" smtClean="0">
                  <a:solidFill>
                    <a:srgbClr val="FFFF00"/>
                  </a:solidFill>
                </a:rPr>
                <a:t> pass</a:t>
              </a:r>
            </a:p>
          </p:txBody>
        </p:sp>
        <p:sp>
          <p:nvSpPr>
            <p:cNvPr id="241857" name="Text Box 193"/>
            <p:cNvSpPr txBox="1">
              <a:spLocks noChangeAspect="1" noChangeArrowheads="1"/>
            </p:cNvSpPr>
            <p:nvPr/>
          </p:nvSpPr>
          <p:spPr bwMode="auto">
            <a:xfrm>
              <a:off x="2855" y="2187"/>
              <a:ext cx="58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FFFF00"/>
                  </a:solidFill>
                </a:rPr>
                <a:t>2</a:t>
              </a:r>
              <a:r>
                <a:rPr lang="en-US" sz="1400" baseline="30000" smtClean="0">
                  <a:solidFill>
                    <a:srgbClr val="FFFF00"/>
                  </a:solidFill>
                </a:rPr>
                <a:t>nd</a:t>
              </a:r>
              <a:r>
                <a:rPr lang="en-US" sz="1400" smtClean="0">
                  <a:solidFill>
                    <a:srgbClr val="FFFF00"/>
                  </a:solidFill>
                </a:rPr>
                <a:t> pass</a:t>
              </a:r>
            </a:p>
          </p:txBody>
        </p:sp>
        <p:sp>
          <p:nvSpPr>
            <p:cNvPr id="241858" name="AutoShape 194"/>
            <p:cNvSpPr>
              <a:spLocks noChangeAspect="1" noChangeArrowheads="1"/>
            </p:cNvSpPr>
            <p:nvPr/>
          </p:nvSpPr>
          <p:spPr bwMode="auto">
            <a:xfrm>
              <a:off x="2353" y="2109"/>
              <a:ext cx="1055" cy="863"/>
            </a:xfrm>
            <a:prstGeom prst="wedgeRectCallout">
              <a:avLst>
                <a:gd name="adj1" fmla="val -48144"/>
                <a:gd name="adj2" fmla="val -91366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450" tIns="15224" rIns="30450" bIns="1522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1859" name="Text Box 195"/>
          <p:cNvSpPr txBox="1">
            <a:spLocks noChangeArrowheads="1"/>
          </p:cNvSpPr>
          <p:nvPr/>
        </p:nvSpPr>
        <p:spPr bwMode="auto">
          <a:xfrm>
            <a:off x="114300" y="27559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March 2003</a:t>
            </a:r>
          </a:p>
        </p:txBody>
      </p:sp>
      <p:sp>
        <p:nvSpPr>
          <p:cNvPr id="241861" name="Rectangle 197"/>
          <p:cNvSpPr>
            <a:spLocks noChangeArrowheads="1"/>
          </p:cNvSpPr>
          <p:nvPr/>
        </p:nvSpPr>
        <p:spPr bwMode="auto">
          <a:xfrm>
            <a:off x="5156200" y="4575175"/>
            <a:ext cx="3835400" cy="1317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Tested the dynamic range by demonstrating high final-to-injector energy ratios (</a:t>
            </a:r>
            <a:r>
              <a:rPr lang="en-US" sz="2000" dirty="0" err="1" smtClean="0">
                <a:solidFill>
                  <a:srgbClr val="00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final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inj</a:t>
            </a:r>
            <a:r>
              <a:rPr lang="en-US" sz="2000" dirty="0" smtClean="0">
                <a:solidFill>
                  <a:srgbClr val="000000"/>
                </a:solidFill>
              </a:rPr>
              <a:t>) of </a:t>
            </a:r>
            <a:r>
              <a:rPr lang="en-US" sz="2000" b="1" dirty="0" smtClean="0">
                <a:solidFill>
                  <a:srgbClr val="000000"/>
                </a:solidFill>
              </a:rPr>
              <a:t>20:1</a:t>
            </a:r>
            <a:r>
              <a:rPr lang="en-US" sz="2000" dirty="0" smtClean="0">
                <a:solidFill>
                  <a:srgbClr val="000000"/>
                </a:solidFill>
              </a:rPr>
              <a:t> and </a:t>
            </a:r>
            <a:r>
              <a:rPr lang="en-US" sz="2000" b="1" dirty="0" smtClean="0">
                <a:solidFill>
                  <a:srgbClr val="000000"/>
                </a:solidFill>
              </a:rPr>
              <a:t>50:1</a:t>
            </a:r>
          </a:p>
        </p:txBody>
      </p:sp>
      <p:grpSp>
        <p:nvGrpSpPr>
          <p:cNvPr id="18" name="Group 198"/>
          <p:cNvGrpSpPr>
            <a:grpSpLocks noChangeAspect="1"/>
          </p:cNvGrpSpPr>
          <p:nvPr/>
        </p:nvGrpSpPr>
        <p:grpSpPr bwMode="auto">
          <a:xfrm>
            <a:off x="296863" y="744538"/>
            <a:ext cx="3055937" cy="1828800"/>
            <a:chOff x="187" y="469"/>
            <a:chExt cx="1925" cy="1152"/>
          </a:xfrm>
        </p:grpSpPr>
        <p:sp>
          <p:nvSpPr>
            <p:cNvPr id="241863" name="Line 199"/>
            <p:cNvSpPr>
              <a:spLocks noChangeAspect="1" noChangeShapeType="1"/>
            </p:cNvSpPr>
            <p:nvPr/>
          </p:nvSpPr>
          <p:spPr bwMode="auto">
            <a:xfrm>
              <a:off x="657" y="1112"/>
              <a:ext cx="115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stealth" w="sm" len="sm"/>
              <a:tailEnd type="stealth" w="sm" len="sm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241864" name="Text Box 200"/>
            <p:cNvSpPr txBox="1">
              <a:spLocks noChangeAspect="1" noChangeArrowheads="1"/>
            </p:cNvSpPr>
            <p:nvPr/>
          </p:nvSpPr>
          <p:spPr bwMode="auto">
            <a:xfrm>
              <a:off x="1103" y="1044"/>
              <a:ext cx="350" cy="13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</a:rPr>
                <a:t>250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00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sz="1000" smtClean="0">
                  <a:solidFill>
                    <a:srgbClr val="000000"/>
                  </a:solidFill>
                </a:rPr>
                <a:t>s</a:t>
              </a:r>
            </a:p>
          </p:txBody>
        </p:sp>
        <p:pic>
          <p:nvPicPr>
            <p:cNvPr id="241865" name="Picture 201" descr="Graph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" y="469"/>
              <a:ext cx="1848" cy="1057"/>
            </a:xfrm>
            <a:prstGeom prst="rect">
              <a:avLst/>
            </a:prstGeom>
            <a:noFill/>
          </p:spPr>
        </p:pic>
        <p:sp>
          <p:nvSpPr>
            <p:cNvPr id="241866" name="Text Box 202"/>
            <p:cNvSpPr txBox="1">
              <a:spLocks noChangeAspect="1" noChangeArrowheads="1"/>
            </p:cNvSpPr>
            <p:nvPr/>
          </p:nvSpPr>
          <p:spPr bwMode="auto">
            <a:xfrm rot="16200000">
              <a:off x="-117" y="824"/>
              <a:ext cx="78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Voltage </a:t>
              </a:r>
              <a:r>
                <a:rPr lang="en-US" sz="800" smtClean="0">
                  <a:solidFill>
                    <a:srgbClr val="000000"/>
                  </a:solidFill>
                </a:rPr>
                <a:t>(arb. units)</a:t>
              </a:r>
            </a:p>
          </p:txBody>
        </p:sp>
        <p:sp>
          <p:nvSpPr>
            <p:cNvPr id="241867" name="Text Box 203"/>
            <p:cNvSpPr txBox="1">
              <a:spLocks noChangeAspect="1" noChangeArrowheads="1"/>
            </p:cNvSpPr>
            <p:nvPr/>
          </p:nvSpPr>
          <p:spPr bwMode="auto">
            <a:xfrm>
              <a:off x="962" y="1448"/>
              <a:ext cx="47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Time </a:t>
              </a:r>
              <a:r>
                <a:rPr lang="en-US" sz="800" smtClean="0">
                  <a:solidFill>
                    <a:srgbClr val="000000"/>
                  </a:solidFill>
                </a:rPr>
                <a:t>(</a:t>
              </a:r>
              <a:r>
                <a:rPr lang="en-US" sz="80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sz="800" smtClean="0">
                  <a:solidFill>
                    <a:srgbClr val="000000"/>
                  </a:solidFill>
                </a:rPr>
                <a:t>s)</a:t>
              </a:r>
            </a:p>
          </p:txBody>
        </p:sp>
        <p:sp>
          <p:nvSpPr>
            <p:cNvPr id="241868" name="Rectangle 204"/>
            <p:cNvSpPr>
              <a:spLocks noChangeAspect="1" noChangeArrowheads="1"/>
            </p:cNvSpPr>
            <p:nvPr/>
          </p:nvSpPr>
          <p:spPr bwMode="auto">
            <a:xfrm>
              <a:off x="513" y="1143"/>
              <a:ext cx="449" cy="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1872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3810000" y="901700"/>
            <a:ext cx="5181600" cy="3365500"/>
          </a:xfrm>
          <a:noFill/>
          <a:ln w="6350">
            <a:noFill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/>
              <a:t>Achievements</a:t>
            </a:r>
          </a:p>
          <a:p>
            <a:pPr>
              <a:buFont typeface="Wingdings" pitchFamily="2" charset="2"/>
              <a:buNone/>
            </a:pPr>
            <a:endParaRPr lang="en-US" sz="1000" dirty="0"/>
          </a:p>
          <a:p>
            <a:pPr algn="just"/>
            <a:r>
              <a:rPr lang="en-US" sz="2000" dirty="0"/>
              <a:t>Demonstrated the feasibility of energy recovering a </a:t>
            </a:r>
            <a:r>
              <a:rPr lang="en-US" sz="2000" dirty="0">
                <a:solidFill>
                  <a:srgbClr val="0000FF"/>
                </a:solidFill>
              </a:rPr>
              <a:t>high energy</a:t>
            </a:r>
            <a:r>
              <a:rPr lang="en-US" sz="2000" dirty="0"/>
              <a:t> (1 </a:t>
            </a:r>
            <a:r>
              <a:rPr lang="en-US" sz="2000" dirty="0" err="1"/>
              <a:t>GeV</a:t>
            </a:r>
            <a:r>
              <a:rPr lang="en-US" sz="2000" dirty="0"/>
              <a:t>) beam through a </a:t>
            </a:r>
            <a:r>
              <a:rPr lang="en-US" sz="2000" dirty="0">
                <a:solidFill>
                  <a:srgbClr val="0000FF"/>
                </a:solidFill>
              </a:rPr>
              <a:t>large</a:t>
            </a:r>
            <a:r>
              <a:rPr lang="en-US" sz="2000" dirty="0"/>
              <a:t> (~1 km circumference), </a:t>
            </a:r>
            <a:r>
              <a:rPr lang="en-US" sz="2000" dirty="0">
                <a:solidFill>
                  <a:srgbClr val="0000FF"/>
                </a:solidFill>
              </a:rPr>
              <a:t>superconducting</a:t>
            </a:r>
            <a:r>
              <a:rPr lang="en-US" sz="2000" dirty="0"/>
              <a:t> (300+ cavities) machine</a:t>
            </a:r>
          </a:p>
          <a:p>
            <a:pPr algn="just"/>
            <a:r>
              <a:rPr lang="en-US" sz="2000" dirty="0"/>
              <a:t>80 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dirty="0" err="1"/>
              <a:t>A</a:t>
            </a:r>
            <a:r>
              <a:rPr lang="en-US" sz="2000" dirty="0"/>
              <a:t> of CW beam accelerated to 1055 </a:t>
            </a:r>
            <a:r>
              <a:rPr lang="en-US" sz="2000" dirty="0" err="1"/>
              <a:t>MeV</a:t>
            </a:r>
            <a:r>
              <a:rPr lang="en-US" sz="2000" dirty="0"/>
              <a:t> and energy recovered at 55 </a:t>
            </a:r>
            <a:r>
              <a:rPr lang="en-US" sz="2000" dirty="0" err="1"/>
              <a:t>MeV</a:t>
            </a:r>
            <a:endParaRPr lang="en-US" sz="2000" dirty="0"/>
          </a:p>
          <a:p>
            <a:pPr algn="just"/>
            <a:r>
              <a:rPr lang="en-US" sz="2000" dirty="0"/>
              <a:t>1 µA of CW beam, accelerated to 1020 </a:t>
            </a:r>
            <a:r>
              <a:rPr lang="en-US" sz="2000" dirty="0" err="1"/>
              <a:t>MeV</a:t>
            </a:r>
            <a:r>
              <a:rPr lang="en-US" sz="2000" dirty="0"/>
              <a:t> and energy recovered at 20 </a:t>
            </a:r>
            <a:r>
              <a:rPr lang="en-US" sz="2000" dirty="0" err="1"/>
              <a:t>MeV</a:t>
            </a:r>
            <a:endParaRPr lang="en-US" sz="1000" dirty="0"/>
          </a:p>
        </p:txBody>
      </p:sp>
      <p:sp>
        <p:nvSpPr>
          <p:cNvPr id="241876" name="Rectangle 212"/>
          <p:cNvSpPr>
            <a:spLocks noChangeArrowheads="1"/>
          </p:cNvSpPr>
          <p:nvPr/>
        </p:nvSpPr>
        <p:spPr bwMode="auto">
          <a:xfrm>
            <a:off x="5422900" y="6019800"/>
            <a:ext cx="313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400" i="1" smtClean="0">
                <a:solidFill>
                  <a:srgbClr val="000000"/>
                </a:solidFill>
              </a:rPr>
              <a:t>FEL Demo 5:1  </a:t>
            </a:r>
            <a:r>
              <a:rPr lang="en-US" sz="1400" smtClean="0">
                <a:solidFill>
                  <a:srgbClr val="000000"/>
                </a:solidFill>
              </a:rPr>
              <a:t>|| </a:t>
            </a:r>
            <a:r>
              <a:rPr lang="en-US" sz="1400" i="1" smtClean="0">
                <a:solidFill>
                  <a:srgbClr val="000000"/>
                </a:solidFill>
              </a:rPr>
              <a:t> FEL Upgrade 16:1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1"/>
          <p:cNvGrpSpPr>
            <a:grpSpLocks noChangeAspect="1"/>
          </p:cNvGrpSpPr>
          <p:nvPr/>
        </p:nvGrpSpPr>
        <p:grpSpPr>
          <a:xfrm>
            <a:off x="1524195" y="913140"/>
            <a:ext cx="6035040" cy="3706715"/>
            <a:chOff x="1524195" y="936890"/>
            <a:chExt cx="6035040" cy="3706715"/>
          </a:xfrm>
        </p:grpSpPr>
        <p:pic>
          <p:nvPicPr>
            <p:cNvPr id="37" name="Picture 5" descr="felposter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195" y="936890"/>
              <a:ext cx="6035040" cy="3706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8" name="Picture 6" descr="wigassyrnder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8415" y="1159330"/>
              <a:ext cx="2308266" cy="11997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</p:spPr>
        </p:pic>
      </p:grp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176650" y="4062350"/>
            <a:ext cx="2178482" cy="4037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IR FEL Demo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4325" y="4964875"/>
            <a:ext cx="8991600" cy="17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Chose SRF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linac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to maintain superior beam quality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CW operation allows high average output power at modest charge per bunch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Invoking energy recovery increases system efficiency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IR FEL Demo recovered 48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of 5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beam through a single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cryomodule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Established a world record of 2.3 kW output laser power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762000" y="0"/>
            <a:ext cx="75819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Jefferson Lab FEL: Past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V_cl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2476" y="1753595"/>
            <a:ext cx="4846320" cy="435905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3825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Jefferson Lab FEL: Present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IR_cl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6080" y="914400"/>
            <a:ext cx="6217920" cy="548547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7086" y="883922"/>
          <a:ext cx="5094515" cy="2468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98914"/>
                <a:gridCol w="1709921"/>
                <a:gridCol w="1185680"/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Beam Parameters</a:t>
                      </a:r>
                      <a:endParaRPr lang="en-US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Specification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Achieved</a:t>
                      </a:r>
                      <a:endParaRPr lang="en-US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Energy {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MeV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145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</a:t>
                      </a: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Peak Current {A}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ymbol" pitchFamily="18" charset="2"/>
                          <a:ea typeface="Tahoma" pitchFamily="34" charset="0"/>
                          <a:cs typeface="Tahoma" pitchFamily="34" charset="0"/>
                        </a:rPr>
                        <a:t>s</a:t>
                      </a:r>
                      <a:r>
                        <a:rPr lang="en-US" sz="1600" baseline="-25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{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ps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} at wiggler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0.20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0.13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ymbol" pitchFamily="18" charset="2"/>
                          <a:ea typeface="Tahoma" pitchFamily="34" charset="0"/>
                          <a:cs typeface="Tahoma" pitchFamily="34" charset="0"/>
                        </a:rPr>
                        <a:t>s</a:t>
                      </a:r>
                      <a:r>
                        <a:rPr lang="en-US" sz="1600" baseline="-25000" dirty="0" err="1" smtClean="0">
                          <a:latin typeface="Symbol" pitchFamily="18" charset="2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  <a:r>
                        <a:rPr lang="en-US" sz="1600" baseline="-25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{%} at wiggler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0.3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ymbol" pitchFamily="18" charset="2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r>
                        <a:rPr lang="en-US" sz="1600" baseline="-25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x,y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rms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{mm-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mrad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}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aseline="0" dirty="0" err="1" smtClean="0">
                          <a:latin typeface="Symbol" pitchFamily="18" charset="2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r>
                        <a:rPr lang="en-US" sz="1600" baseline="-25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rms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{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keV-ps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}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10575" y="961193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DC Gun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145832">
            <a:off x="5345875" y="3081173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SRF </a:t>
            </a:r>
            <a:r>
              <a:rPr lang="en-US" sz="1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Linac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059494">
            <a:off x="6359000" y="4124739"/>
            <a:ext cx="19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UV FEL Transport Line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63478" y="2086540"/>
            <a:ext cx="5181600" cy="3793318"/>
            <a:chOff x="3763478" y="2086540"/>
            <a:chExt cx="5181600" cy="3793318"/>
          </a:xfrm>
        </p:grpSpPr>
        <p:sp>
          <p:nvSpPr>
            <p:cNvPr id="19" name="Rectangle 18"/>
            <p:cNvSpPr/>
            <p:nvPr/>
          </p:nvSpPr>
          <p:spPr bwMode="auto">
            <a:xfrm rot="2868901">
              <a:off x="6183086" y="1404185"/>
              <a:ext cx="342383" cy="518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rot="19529346">
              <a:off x="3993904" y="5651258"/>
              <a:ext cx="632264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18913815">
              <a:off x="7980712" y="2086540"/>
              <a:ext cx="842551" cy="20292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14837" y="487680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Dump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059494">
            <a:off x="6839311" y="2600736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 Wiggler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059494">
            <a:off x="5245703" y="3665442"/>
            <a:ext cx="16385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Bunching Chicane</a:t>
            </a:r>
            <a:endParaRPr lang="en-US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an ERL?</a:t>
            </a:r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 do you want an ERL?</a:t>
            </a:r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History of ERLs at Jefferson Lab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CEBAF with Energy Recovery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FEL Drivers (Demo and Upgrade)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Dynamical Issues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Halo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Longitudinal Match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Incomplete Energy Recovery</a:t>
            </a:r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Collective effects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Beam Breakup (BBU)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Coherent Synchrotron Radiation (CSR)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Transverse and Longitudinal Space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32" y="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Dynamics Issues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791200"/>
          </a:xfrm>
        </p:spPr>
        <p:txBody>
          <a:bodyPr>
            <a:normAutofit fontScale="32500" lnSpcReduction="20000"/>
          </a:bodyPr>
          <a:lstStyle/>
          <a:p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space charge</a:t>
            </a:r>
          </a:p>
          <a:p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BBU</a:t>
            </a:r>
          </a:p>
          <a:p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other wakes/impedances</a:t>
            </a:r>
          </a:p>
          <a:p>
            <a:pPr lvl="1"/>
            <a:r>
              <a:rPr lang="en-US" sz="5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linac, vacuum chamber, diagnostic </a:t>
            </a:r>
            <a:r>
              <a:rPr lang="en-US" sz="5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impedences</a:t>
            </a:r>
            <a:endParaRPr lang="en-US" sz="5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5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resistive wall</a:t>
            </a:r>
          </a:p>
          <a:p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vacuum effects</a:t>
            </a:r>
          </a:p>
          <a:p>
            <a:pPr lvl="1"/>
            <a:r>
              <a:rPr lang="en-US" sz="5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ions</a:t>
            </a:r>
          </a:p>
          <a:p>
            <a:pPr lvl="1"/>
            <a:r>
              <a:rPr lang="en-US" sz="5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gas scattering</a:t>
            </a:r>
          </a:p>
          <a:p>
            <a:r>
              <a:rPr lang="en-US" sz="6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intrabeam</a:t>
            </a:r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scattering</a:t>
            </a:r>
          </a:p>
          <a:p>
            <a:pPr lvl="1"/>
            <a:r>
              <a:rPr lang="en-US" sz="5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IBS</a:t>
            </a:r>
          </a:p>
          <a:p>
            <a:pPr lvl="1"/>
            <a:r>
              <a:rPr lang="en-US" sz="5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Touschek</a:t>
            </a:r>
            <a:endParaRPr lang="en-US" sz="5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halo </a:t>
            </a:r>
          </a:p>
          <a:p>
            <a:pPr lvl="1"/>
            <a:r>
              <a:rPr lang="en-US" sz="5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lvl="1"/>
            <a:r>
              <a:rPr lang="en-US" sz="5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gas scattering</a:t>
            </a:r>
          </a:p>
          <a:p>
            <a:pPr lvl="1"/>
            <a:r>
              <a:rPr lang="en-US" sz="5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formation processes</a:t>
            </a:r>
          </a:p>
          <a:p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Coherent SR</a:t>
            </a:r>
          </a:p>
          <a:p>
            <a:pPr lvl="1"/>
            <a:r>
              <a:rPr lang="en-US" sz="5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microbunching</a:t>
            </a:r>
            <a:r>
              <a:rPr lang="en-US" sz="5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instabilities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867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Incoherent SR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emittance, </a:t>
            </a:r>
            <a:r>
              <a:rPr lang="en-US" sz="18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d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/p...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Error analysis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Alignment</a:t>
            </a:r>
          </a:p>
          <a:p>
            <a:pPr lvl="2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Magnets, cavities, diagnostics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Powering</a:t>
            </a:r>
          </a:p>
          <a:p>
            <a:pPr lvl="2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Excitation, ripple, reproducibility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field tolerance</a:t>
            </a:r>
          </a:p>
          <a:p>
            <a:pPr lvl="2"/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Homogeniety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calibration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timing &amp; synchronism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phase &amp; gradient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diagnostic errors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RF drive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transient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1910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D. Douglas)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05000" y="73025"/>
            <a:ext cx="5562600" cy="5365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Halo in CW Systems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91600" cy="6096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is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extremely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non-uniform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some places the transverse distribution looks like 2 or 3 superposed Gaussians in one or both directions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dispersed locations, the beam shows structure (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filamentation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that appears to evolve through the system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Huge operational problem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Many potential sources</a:t>
            </a:r>
          </a:p>
          <a:p>
            <a:pPr lvl="1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Ghost pulses from drive laser</a:t>
            </a:r>
          </a:p>
          <a:p>
            <a:pPr lvl="1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Cathode temporal relaxation</a:t>
            </a:r>
          </a:p>
          <a:p>
            <a:pPr lvl="1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Scattered light on cathode</a:t>
            </a:r>
          </a:p>
          <a:p>
            <a:pPr lvl="1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Cathode damage </a:t>
            </a:r>
          </a:p>
          <a:p>
            <a:pPr lvl="1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Field emission from gun surfaces </a:t>
            </a:r>
          </a:p>
          <a:p>
            <a:pPr lvl="1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Space charge/other nonlinear dynamical processes</a:t>
            </a:r>
          </a:p>
          <a:p>
            <a:pPr lvl="1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Gas scattering</a:t>
            </a:r>
          </a:p>
          <a:p>
            <a:pPr lvl="1"/>
            <a:r>
              <a:rPr lang="en-US" sz="1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Intrabeam</a:t>
            </a:r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scattering</a:t>
            </a:r>
          </a:p>
          <a:p>
            <a:pPr lvl="1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Dark current  from SRF cavities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Much of our tuning-up time is spent getting halo to “fit” though (can’t throw it away; get activation and heating damage; can’t collimate it, it just gets mad…)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Need to avoid “putting power where you don’t want it”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3797" y="6550223"/>
            <a:ext cx="1910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D. Douglas)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is an ERL?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do you want an ERL?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History of ERLs at Jefferson Lab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CEBAF with </a:t>
            </a:r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Energy Recovery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FEL Drivers (Demo and Upgrade)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Dynamical Issues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Halo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Longitudinal Match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Incomplete Energy Recovery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Collective effects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Breakup (BBU)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Coherent Synchrotron Radiation (CSR)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Transverse and Longitudinal Space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F01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4876"/>
            <a:ext cx="8229600" cy="5868324"/>
          </a:xfrm>
          <a:prstGeom prst="rect">
            <a:avLst/>
          </a:prstGeom>
          <a:noFill/>
        </p:spPr>
      </p:pic>
      <p:pic>
        <p:nvPicPr>
          <p:cNvPr id="8" name="Picture 2" descr="3F04#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4876"/>
            <a:ext cx="8229600" cy="5868324"/>
          </a:xfrm>
          <a:prstGeom prst="rect">
            <a:avLst/>
          </a:prstGeom>
          <a:noFill/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034" y="6530784"/>
            <a:ext cx="2430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Evtushenko)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3F05#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4876"/>
            <a:ext cx="8229600" cy="5868324"/>
          </a:xfrm>
          <a:prstGeom prst="rect">
            <a:avLst/>
          </a:prstGeom>
          <a:noFill/>
        </p:spPr>
      </p:pic>
      <p:pic>
        <p:nvPicPr>
          <p:cNvPr id="10" name="Picture 2" descr="3F06#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84876"/>
            <a:ext cx="8229600" cy="5868324"/>
          </a:xfrm>
          <a:prstGeom prst="rect">
            <a:avLst/>
          </a:prstGeom>
          <a:noFill/>
        </p:spPr>
      </p:pic>
      <p:pic>
        <p:nvPicPr>
          <p:cNvPr id="11" name="Picture 2" descr="3F08#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84876"/>
            <a:ext cx="8229600" cy="5868324"/>
          </a:xfrm>
          <a:prstGeom prst="rect">
            <a:avLst/>
          </a:prstGeom>
          <a:noFill/>
        </p:spPr>
      </p:pic>
      <p:pic>
        <p:nvPicPr>
          <p:cNvPr id="12" name="Picture 2" descr="3F09#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84876"/>
            <a:ext cx="8229600" cy="5868324"/>
          </a:xfrm>
          <a:prstGeom prst="rect">
            <a:avLst/>
          </a:prstGeom>
          <a:noFill/>
        </p:spPr>
      </p:pic>
      <p:pic>
        <p:nvPicPr>
          <p:cNvPr id="13" name="Picture 2" descr="3F012#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670588"/>
            <a:ext cx="8229600" cy="58683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79783" y="11017"/>
            <a:ext cx="386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3F Region: Drift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5"/>
          <p:cNvGrpSpPr>
            <a:grpSpLocks noChangeAspect="1"/>
          </p:cNvGrpSpPr>
          <p:nvPr/>
        </p:nvGrpSpPr>
        <p:grpSpPr>
          <a:xfrm>
            <a:off x="28636" y="2952079"/>
            <a:ext cx="9082313" cy="3656206"/>
            <a:chOff x="0" y="1371600"/>
            <a:chExt cx="9144000" cy="3886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1371600"/>
              <a:ext cx="9144000" cy="365760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pic>
          <p:nvPicPr>
            <p:cNvPr id="8" name="Picture 7" descr="0G_beam_cr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972" y="1757670"/>
              <a:ext cx="1280160" cy="1268558"/>
            </a:xfrm>
            <a:prstGeom prst="rect">
              <a:avLst/>
            </a:prstGeom>
          </p:spPr>
        </p:pic>
        <p:pic>
          <p:nvPicPr>
            <p:cNvPr id="9" name="Picture 8" descr="0G_elegan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3069772"/>
              <a:ext cx="1828800" cy="1880839"/>
            </a:xfrm>
            <a:prstGeom prst="rect">
              <a:avLst/>
            </a:prstGeom>
          </p:spPr>
        </p:pic>
        <p:pic>
          <p:nvPicPr>
            <p:cNvPr id="10" name="Picture 9" descr="m1000G_beam_cro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0058" y="1774372"/>
              <a:ext cx="1280160" cy="1257094"/>
            </a:xfrm>
            <a:prstGeom prst="rect">
              <a:avLst/>
            </a:prstGeom>
          </p:spPr>
        </p:pic>
        <p:pic>
          <p:nvPicPr>
            <p:cNvPr id="11" name="Picture 10" descr="m1000G_elegan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0" y="3069770"/>
              <a:ext cx="1828800" cy="1880839"/>
            </a:xfrm>
            <a:prstGeom prst="rect">
              <a:avLst/>
            </a:prstGeom>
          </p:spPr>
        </p:pic>
        <p:pic>
          <p:nvPicPr>
            <p:cNvPr id="12" name="Picture 11" descr="m2000G_beam_cro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144" y="1773142"/>
              <a:ext cx="1280160" cy="1253088"/>
            </a:xfrm>
            <a:prstGeom prst="rect">
              <a:avLst/>
            </a:prstGeom>
          </p:spPr>
        </p:pic>
        <p:pic>
          <p:nvPicPr>
            <p:cNvPr id="13" name="Picture 12" descr="m2000G_elega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072161"/>
              <a:ext cx="1828800" cy="1880839"/>
            </a:xfrm>
            <a:prstGeom prst="rect">
              <a:avLst/>
            </a:prstGeom>
          </p:spPr>
        </p:pic>
        <p:pic>
          <p:nvPicPr>
            <p:cNvPr id="14" name="Picture 13" descr="p1000G_beam_crop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0240" y="1757705"/>
              <a:ext cx="1280160" cy="1268523"/>
            </a:xfrm>
            <a:prstGeom prst="rect">
              <a:avLst/>
            </a:prstGeom>
          </p:spPr>
        </p:pic>
        <p:pic>
          <p:nvPicPr>
            <p:cNvPr id="15" name="Picture 14" descr="p1000G_elegant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6400" y="3069772"/>
              <a:ext cx="1828800" cy="1880839"/>
            </a:xfrm>
            <a:prstGeom prst="rect">
              <a:avLst/>
            </a:prstGeom>
          </p:spPr>
        </p:pic>
        <p:pic>
          <p:nvPicPr>
            <p:cNvPr id="16" name="Picture 15" descr="p2000G_beam_crop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48152" y="1763486"/>
              <a:ext cx="1280160" cy="1257094"/>
            </a:xfrm>
            <a:prstGeom prst="rect">
              <a:avLst/>
            </a:prstGeom>
          </p:spPr>
        </p:pic>
        <p:pic>
          <p:nvPicPr>
            <p:cNvPr id="17" name="Picture 16" descr="p2000G_elegan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200" y="3069772"/>
              <a:ext cx="1828800" cy="188083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0" y="4800600"/>
              <a:ext cx="9144000" cy="457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05597" y="4814667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3500 G</a:t>
              </a:r>
              <a:endParaRPr lang="en-US" sz="1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6133" y="4814667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500 G</a:t>
              </a:r>
              <a:endParaRPr lang="en-US"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3811" y="4803780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2500 G</a:t>
              </a:r>
              <a:endParaRPr lang="en-US" sz="1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61286" y="4809809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500 G</a:t>
              </a:r>
              <a:endParaRPr lang="en-US" sz="1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699" y="4814668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1500 G</a:t>
              </a:r>
              <a:endParaRPr lang="en-US" sz="1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1042544" y="2413630"/>
              <a:ext cx="1234440" cy="1588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6200000">
              <a:off x="1520720" y="2274577"/>
              <a:ext cx="57579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 mm</a:t>
              </a:r>
              <a:endParaRPr lang="en-US"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5633" y="1389331"/>
              <a:ext cx="575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 mm</a:t>
              </a:r>
              <a:endParaRPr lang="en-US"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293649" y="1676400"/>
              <a:ext cx="1234440" cy="1588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8650" y="35625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Transverse Phase Space Tomography</a:t>
            </a:r>
            <a:endParaRPr lang="en-US" sz="36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59"/>
          <p:cNvGrpSpPr>
            <a:grpSpLocks noChangeAspect="1"/>
          </p:cNvGrpSpPr>
          <p:nvPr/>
        </p:nvGrpSpPr>
        <p:grpSpPr>
          <a:xfrm>
            <a:off x="4858000" y="1009400"/>
            <a:ext cx="4114800" cy="1639611"/>
            <a:chOff x="4858000" y="1009400"/>
            <a:chExt cx="4114800" cy="1639611"/>
          </a:xfrm>
        </p:grpSpPr>
        <p:pic>
          <p:nvPicPr>
            <p:cNvPr id="30" name="Picture 29" descr="tomo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8000" y="1009400"/>
              <a:ext cx="4114800" cy="16396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7315200" y="1481141"/>
              <a:ext cx="795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monitor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4244443" y="1676408"/>
              <a:ext cx="15534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observation point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64275" y="850075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3F region setup as six 90</a:t>
            </a:r>
            <a:r>
              <a:rPr lang="en-US" kern="0" baseline="30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matched FODO periods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Scan quad from 1500 G to 5500 G and observe beam at downstream viewer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generates an effective rotation of 157˚ of the horizontal phase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550" y="-11875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Phase Space Reconstruction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16"/>
          <p:cNvGrpSpPr>
            <a:grpSpLocks noChangeAspect="1"/>
          </p:cNvGrpSpPr>
          <p:nvPr/>
        </p:nvGrpSpPr>
        <p:grpSpPr>
          <a:xfrm>
            <a:off x="269175" y="3243549"/>
            <a:ext cx="3388425" cy="3400474"/>
            <a:chOff x="594303" y="3208607"/>
            <a:chExt cx="2987097" cy="2997719"/>
          </a:xfrm>
        </p:grpSpPr>
        <p:pic>
          <p:nvPicPr>
            <p:cNvPr id="4" name="Picture 3" descr="3F08 [30 profiles] [bins IN 250] [bins OUT 250] [100 iterations] [profiles centered]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767" y="3208607"/>
              <a:ext cx="2976633" cy="29977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Group 15"/>
            <p:cNvGrpSpPr/>
            <p:nvPr/>
          </p:nvGrpSpPr>
          <p:grpSpPr>
            <a:xfrm>
              <a:off x="594303" y="3217225"/>
              <a:ext cx="1092715" cy="1099365"/>
              <a:chOff x="594303" y="3217225"/>
              <a:chExt cx="1092715" cy="1099365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>
                <a:off x="633044" y="3907669"/>
                <a:ext cx="656386" cy="132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>
                <a:off x="1013649" y="3575478"/>
                <a:ext cx="656387" cy="132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979773" y="3217225"/>
                <a:ext cx="7072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mm</a:t>
                </a:r>
                <a:endParaRPr lang="en-US" sz="16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350806" y="3734540"/>
                <a:ext cx="8255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mrad</a:t>
                </a:r>
                <a:endParaRPr lang="en-US" sz="16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" name="TextBox 4"/>
          <p:cNvSpPr txBox="1"/>
          <p:nvPr/>
        </p:nvSpPr>
        <p:spPr>
          <a:xfrm>
            <a:off x="1333000" y="2110820"/>
            <a:ext cx="240085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i="1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15.36 mm-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000000"/>
                </a:solidFill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i="1" baseline="-250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0.48 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1.14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75" y="838200"/>
            <a:ext cx="6131625" cy="1447800"/>
          </a:xfrm>
          <a:noFill/>
        </p:spPr>
        <p:txBody>
          <a:bodyPr/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Maximum Entropy algorithm</a:t>
            </a:r>
            <a:r>
              <a:rPr lang="en-US" sz="1800" dirty="0" smtClean="0"/>
              <a:t>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(J.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Scheins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TESLA 2004-08)</a:t>
            </a:r>
            <a:endParaRPr lang="en-US" sz="1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Most likely solution while minimizing artifacts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Reconstructed horizontal phase space at 115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MeV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Extracted parameters:</a:t>
            </a:r>
          </a:p>
        </p:txBody>
      </p:sp>
      <p:pic>
        <p:nvPicPr>
          <p:cNvPr id="13" name="Picture 2" descr="C:\Tennant Projects\10 kW FEL\TOMOGRAPHY\DOCUMENTATION\FIGURES\BeforeMP_contou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9080" y="1874113"/>
            <a:ext cx="4846320" cy="475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397186" y="72811"/>
            <a:ext cx="4918014" cy="582211"/>
          </a:xfrm>
        </p:spPr>
        <p:txBody>
          <a:bodyPr/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Function of an ERL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3581400"/>
          </a:xfrm>
        </p:spPr>
        <p:txBody>
          <a:bodyPr/>
          <a:lstStyle/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We’ve discussed some of the details of ERLs but how do you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them?</a:t>
            </a: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some point the beam interacts with a target, makes light, </a:t>
            </a:r>
            <a:r>
              <a:rPr 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something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which typically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takes energy out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degrades the phase space</a:t>
            </a: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creates challenges for energy recovery</a:t>
            </a: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a result, ERL operation is not just a matter of riding the RF crest up and RF trough back down…</a:t>
            </a:r>
          </a:p>
        </p:txBody>
      </p:sp>
      <p:pic>
        <p:nvPicPr>
          <p:cNvPr id="4" name="Picture 3" descr="eas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451" y="4431255"/>
            <a:ext cx="4572000" cy="2274345"/>
          </a:xfrm>
          <a:prstGeom prst="rect">
            <a:avLst/>
          </a:prstGeom>
        </p:spPr>
      </p:pic>
      <p:pic>
        <p:nvPicPr>
          <p:cNvPr id="5" name="Picture 4" descr="h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6481" y="4267200"/>
            <a:ext cx="5029200" cy="250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8120" y="27389"/>
            <a:ext cx="4143764" cy="582211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Longitudinal Match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26670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	Longitudinal Match to Wiggler</a:t>
            </a:r>
          </a:p>
          <a:p>
            <a:pPr marL="742950" indent="-742950">
              <a:buNone/>
            </a:pPr>
            <a:endParaRPr lang="en-US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Inject long, low-energy-spread bunch to avoid LSC problems</a:t>
            </a:r>
          </a:p>
          <a:p>
            <a:pPr lvl="2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need (1-1.5)</a:t>
            </a:r>
            <a:r>
              <a:rPr lang="en-US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°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rms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with 1497 MHz RF at 135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pC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our machine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Chirp on the rising part of the RF waveform</a:t>
            </a:r>
          </a:p>
          <a:p>
            <a:pPr lvl="2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Alleviates LSC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Compress (to required order, including curvature and torsion compensation) using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recirculator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momentum compactions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</a:t>
            </a:r>
            <a:r>
              <a:rPr lang="en-US" sz="16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T</a:t>
            </a:r>
            <a:r>
              <a:rPr lang="en-US" sz="16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566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W</a:t>
            </a:r>
            <a:r>
              <a:rPr lang="en-US" sz="16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5666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26144"/>
            <a:ext cx="9144000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en-US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	  Longitudinal Match to Dump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</a:pPr>
            <a:endParaRPr lang="en-US" sz="800" kern="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FEL exhaust bunch is short with very large energy spread (10-15%)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Therefore, must energy compress during energy recovery to avoid beam loss </a:t>
            </a:r>
            <a:r>
              <a:rPr lang="en-US" sz="2000" kern="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linac</a:t>
            </a: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during energy recovery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Recovered bunch </a:t>
            </a:r>
            <a:r>
              <a:rPr lang="en-US" sz="2000" kern="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centroid</a:t>
            </a: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usually </a:t>
            </a:r>
            <a:r>
              <a:rPr lang="en-US" sz="2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</a:t>
            </a: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180</a:t>
            </a:r>
            <a:r>
              <a:rPr lang="en-US" sz="2000" kern="0" baseline="30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out of phase with first pass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specific longitudinal match, energy and energy spread at dump does not depend on lasing efficiency, exhaust energy, or exhaust energy spread</a:t>
            </a:r>
            <a:endParaRPr lang="en-US" sz="2400" kern="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3797" y="6550223"/>
            <a:ext cx="1910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D. Douglas)</a:t>
            </a:r>
            <a:endParaRPr lang="en-US" sz="1400" i="1" dirty="0">
              <a:solidFill>
                <a:srgbClr val="000000">
                  <a:lumMod val="50000"/>
                  <a:lumOff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"/>
            <a:ext cx="8829675" cy="6857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Longitudinal Match for ERL-Driven FEL</a:t>
            </a:r>
            <a:endParaRPr lang="en-US" sz="4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209925" y="1735138"/>
            <a:ext cx="2438400" cy="228600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199313" y="1100138"/>
            <a:ext cx="838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6037263" y="1268413"/>
            <a:ext cx="116046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5662613" y="722313"/>
            <a:ext cx="1033462" cy="911225"/>
            <a:chOff x="3264" y="1920"/>
            <a:chExt cx="1306" cy="1152"/>
          </a:xfrm>
        </p:grpSpPr>
        <p:sp>
          <p:nvSpPr>
            <p:cNvPr id="22589" name="Line 7"/>
            <p:cNvSpPr>
              <a:spLocks noChangeAspect="1" noChangeShapeType="1"/>
            </p:cNvSpPr>
            <p:nvPr/>
          </p:nvSpPr>
          <p:spPr bwMode="auto">
            <a:xfrm flipV="1">
              <a:off x="3792" y="211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90" name="Line 8"/>
            <p:cNvSpPr>
              <a:spLocks noChangeAspect="1" noChangeShapeType="1"/>
            </p:cNvSpPr>
            <p:nvPr/>
          </p:nvSpPr>
          <p:spPr bwMode="auto">
            <a:xfrm>
              <a:off x="3264" y="259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91" name="Text Box 9"/>
            <p:cNvSpPr txBox="1">
              <a:spLocks noChangeAspect="1" noChangeArrowheads="1"/>
            </p:cNvSpPr>
            <p:nvPr/>
          </p:nvSpPr>
          <p:spPr bwMode="auto">
            <a:xfrm>
              <a:off x="3695" y="1920"/>
              <a:ext cx="251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22592" name="Text Box 10"/>
            <p:cNvSpPr txBox="1">
              <a:spLocks noChangeAspect="1" noChangeArrowheads="1"/>
            </p:cNvSpPr>
            <p:nvPr/>
          </p:nvSpPr>
          <p:spPr bwMode="auto">
            <a:xfrm>
              <a:off x="4319" y="2458"/>
              <a:ext cx="25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22593" name="Oval 11"/>
            <p:cNvSpPr>
              <a:spLocks noChangeAspect="1" noChangeArrowheads="1"/>
            </p:cNvSpPr>
            <p:nvPr/>
          </p:nvSpPr>
          <p:spPr bwMode="auto">
            <a:xfrm>
              <a:off x="3360" y="2531"/>
              <a:ext cx="864" cy="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7"/>
          <p:cNvGrpSpPr>
            <a:grpSpLocks noChangeAspect="1"/>
          </p:cNvGrpSpPr>
          <p:nvPr/>
        </p:nvGrpSpPr>
        <p:grpSpPr bwMode="auto">
          <a:xfrm>
            <a:off x="3278188" y="2614613"/>
            <a:ext cx="1033462" cy="911225"/>
            <a:chOff x="171" y="1935"/>
            <a:chExt cx="1306" cy="1152"/>
          </a:xfrm>
        </p:grpSpPr>
        <p:sp>
          <p:nvSpPr>
            <p:cNvPr id="22579" name="Line 18"/>
            <p:cNvSpPr>
              <a:spLocks noChangeAspect="1" noChangeShapeType="1"/>
            </p:cNvSpPr>
            <p:nvPr/>
          </p:nvSpPr>
          <p:spPr bwMode="auto">
            <a:xfrm flipV="1">
              <a:off x="699" y="2127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80" name="Line 19"/>
            <p:cNvSpPr>
              <a:spLocks noChangeAspect="1" noChangeShapeType="1"/>
            </p:cNvSpPr>
            <p:nvPr/>
          </p:nvSpPr>
          <p:spPr bwMode="auto">
            <a:xfrm>
              <a:off x="171" y="2607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81" name="Text Box 20"/>
            <p:cNvSpPr txBox="1">
              <a:spLocks noChangeAspect="1" noChangeArrowheads="1"/>
            </p:cNvSpPr>
            <p:nvPr/>
          </p:nvSpPr>
          <p:spPr bwMode="auto">
            <a:xfrm>
              <a:off x="602" y="1935"/>
              <a:ext cx="251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22582" name="Text Box 21"/>
            <p:cNvSpPr txBox="1">
              <a:spLocks noChangeAspect="1" noChangeArrowheads="1"/>
            </p:cNvSpPr>
            <p:nvPr/>
          </p:nvSpPr>
          <p:spPr bwMode="auto">
            <a:xfrm>
              <a:off x="1226" y="2473"/>
              <a:ext cx="25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22583" name="Oval 22"/>
            <p:cNvSpPr>
              <a:spLocks noChangeAspect="1" noChangeArrowheads="1"/>
            </p:cNvSpPr>
            <p:nvPr/>
          </p:nvSpPr>
          <p:spPr bwMode="auto">
            <a:xfrm rot="5400000">
              <a:off x="273" y="2528"/>
              <a:ext cx="864" cy="159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2359025" y="839788"/>
            <a:ext cx="1096963" cy="914400"/>
            <a:chOff x="2359025" y="839788"/>
            <a:chExt cx="1096963" cy="91440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419350" y="839788"/>
              <a:ext cx="1036638" cy="914400"/>
              <a:chOff x="1524" y="1165"/>
              <a:chExt cx="653" cy="576"/>
            </a:xfrm>
          </p:grpSpPr>
          <p:sp>
            <p:nvSpPr>
              <p:cNvPr id="22585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1788" y="1261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86" name="Line 14"/>
              <p:cNvSpPr>
                <a:spLocks noChangeAspect="1" noChangeShapeType="1"/>
              </p:cNvSpPr>
              <p:nvPr/>
            </p:nvSpPr>
            <p:spPr bwMode="auto">
              <a:xfrm>
                <a:off x="1524" y="1501"/>
                <a:ext cx="5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87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740" y="1165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prstClr val="black"/>
                    </a:solidFill>
                  </a:rPr>
                  <a:t>E</a:t>
                </a:r>
              </a:p>
            </p:txBody>
          </p:sp>
          <p:sp>
            <p:nvSpPr>
              <p:cNvPr id="22588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2052" y="1434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prstClr val="black"/>
                    </a:solidFill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2576" name="Oval 25"/>
            <p:cNvSpPr>
              <a:spLocks noChangeAspect="1" noChangeArrowheads="1"/>
            </p:cNvSpPr>
            <p:nvPr/>
          </p:nvSpPr>
          <p:spPr bwMode="auto">
            <a:xfrm rot="18900000">
              <a:off x="2359025" y="1327151"/>
              <a:ext cx="960438" cy="968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40" name="Line 39"/>
          <p:cNvSpPr>
            <a:spLocks noChangeShapeType="1"/>
          </p:cNvSpPr>
          <p:nvPr/>
        </p:nvSpPr>
        <p:spPr bwMode="auto">
          <a:xfrm flipH="1">
            <a:off x="2293938" y="1862138"/>
            <a:ext cx="725487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1" name="Line 40"/>
          <p:cNvSpPr>
            <a:spLocks noChangeShapeType="1"/>
          </p:cNvSpPr>
          <p:nvPr/>
        </p:nvSpPr>
        <p:spPr bwMode="auto">
          <a:xfrm flipH="1" flipV="1">
            <a:off x="1519238" y="1851025"/>
            <a:ext cx="167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2" name="Arc 41"/>
          <p:cNvSpPr>
            <a:spLocks/>
          </p:cNvSpPr>
          <p:nvPr/>
        </p:nvSpPr>
        <p:spPr bwMode="auto">
          <a:xfrm flipH="1">
            <a:off x="590550" y="1844675"/>
            <a:ext cx="936625" cy="1812925"/>
          </a:xfrm>
          <a:custGeom>
            <a:avLst/>
            <a:gdLst>
              <a:gd name="T0" fmla="*/ 0 w 21600"/>
              <a:gd name="T1" fmla="*/ 0 h 43198"/>
              <a:gd name="T2" fmla="*/ 2147483647 w 21600"/>
              <a:gd name="T3" fmla="*/ 2147483647 h 43198"/>
              <a:gd name="T4" fmla="*/ 0 w 21600"/>
              <a:gd name="T5" fmla="*/ 2147483647 h 43198"/>
              <a:gd name="T6" fmla="*/ 0 60000 65536"/>
              <a:gd name="T7" fmla="*/ 0 60000 65536"/>
              <a:gd name="T8" fmla="*/ 0 60000 65536"/>
              <a:gd name="T9" fmla="*/ 0 w 21600"/>
              <a:gd name="T10" fmla="*/ 0 h 43198"/>
              <a:gd name="T11" fmla="*/ 21600 w 21600"/>
              <a:gd name="T12" fmla="*/ 43198 h 43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15"/>
                  <a:pt x="12106" y="43037"/>
                  <a:pt x="293" y="43198"/>
                </a:cubicBezTo>
              </a:path>
              <a:path w="21600" h="4319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15"/>
                  <a:pt x="12106" y="43037"/>
                  <a:pt x="293" y="4319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3" name="Line 42"/>
          <p:cNvSpPr>
            <a:spLocks noChangeShapeType="1"/>
          </p:cNvSpPr>
          <p:nvPr/>
        </p:nvSpPr>
        <p:spPr bwMode="auto">
          <a:xfrm>
            <a:off x="1490663" y="3657600"/>
            <a:ext cx="2511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4" name="Line 43"/>
          <p:cNvSpPr>
            <a:spLocks noChangeShapeType="1"/>
          </p:cNvSpPr>
          <p:nvPr/>
        </p:nvSpPr>
        <p:spPr bwMode="auto">
          <a:xfrm flipH="1" flipV="1">
            <a:off x="5651500" y="1844675"/>
            <a:ext cx="167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5" name="Arc 44"/>
          <p:cNvSpPr>
            <a:spLocks/>
          </p:cNvSpPr>
          <p:nvPr/>
        </p:nvSpPr>
        <p:spPr bwMode="auto">
          <a:xfrm>
            <a:off x="7332663" y="1844675"/>
            <a:ext cx="941387" cy="1812925"/>
          </a:xfrm>
          <a:custGeom>
            <a:avLst/>
            <a:gdLst>
              <a:gd name="T0" fmla="*/ 2147483647 w 21710"/>
              <a:gd name="T1" fmla="*/ 0 h 43200"/>
              <a:gd name="T2" fmla="*/ 0 w 21710"/>
              <a:gd name="T3" fmla="*/ 2147483647 h 43200"/>
              <a:gd name="T4" fmla="*/ 2147483647 w 21710"/>
              <a:gd name="T5" fmla="*/ 2147483647 h 43200"/>
              <a:gd name="T6" fmla="*/ 0 60000 65536"/>
              <a:gd name="T7" fmla="*/ 0 60000 65536"/>
              <a:gd name="T8" fmla="*/ 0 60000 65536"/>
              <a:gd name="T9" fmla="*/ 0 w 21710"/>
              <a:gd name="T10" fmla="*/ 0 h 43200"/>
              <a:gd name="T11" fmla="*/ 21710 w 2171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0" h="43200" fill="none" extrusionOk="0">
                <a:moveTo>
                  <a:pt x="109" y="0"/>
                </a:moveTo>
                <a:cubicBezTo>
                  <a:pt x="12039" y="0"/>
                  <a:pt x="21710" y="9670"/>
                  <a:pt x="21710" y="21600"/>
                </a:cubicBezTo>
                <a:cubicBezTo>
                  <a:pt x="21710" y="33529"/>
                  <a:pt x="12039" y="43200"/>
                  <a:pt x="110" y="43200"/>
                </a:cubicBezTo>
                <a:cubicBezTo>
                  <a:pt x="73" y="43200"/>
                  <a:pt x="36" y="43199"/>
                  <a:pt x="0" y="43199"/>
                </a:cubicBezTo>
              </a:path>
              <a:path w="21710" h="43200" stroke="0" extrusionOk="0">
                <a:moveTo>
                  <a:pt x="109" y="0"/>
                </a:moveTo>
                <a:cubicBezTo>
                  <a:pt x="12039" y="0"/>
                  <a:pt x="21710" y="9670"/>
                  <a:pt x="21710" y="21600"/>
                </a:cubicBezTo>
                <a:cubicBezTo>
                  <a:pt x="21710" y="33529"/>
                  <a:pt x="12039" y="43200"/>
                  <a:pt x="110" y="43200"/>
                </a:cubicBezTo>
                <a:cubicBezTo>
                  <a:pt x="73" y="43200"/>
                  <a:pt x="36" y="43199"/>
                  <a:pt x="0" y="43199"/>
                </a:cubicBezTo>
                <a:lnTo>
                  <a:pt x="11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6" name="Line 45"/>
          <p:cNvSpPr>
            <a:spLocks noChangeShapeType="1"/>
          </p:cNvSpPr>
          <p:nvPr/>
        </p:nvSpPr>
        <p:spPr bwMode="auto">
          <a:xfrm>
            <a:off x="4818063" y="3659188"/>
            <a:ext cx="2511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7" name="Rectangle 46"/>
          <p:cNvSpPr>
            <a:spLocks noChangeArrowheads="1"/>
          </p:cNvSpPr>
          <p:nvPr/>
        </p:nvSpPr>
        <p:spPr bwMode="auto">
          <a:xfrm>
            <a:off x="3995738" y="3502025"/>
            <a:ext cx="8128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49" name="Text Box 54"/>
          <p:cNvSpPr txBox="1">
            <a:spLocks noChangeArrowheads="1"/>
          </p:cNvSpPr>
          <p:nvPr/>
        </p:nvSpPr>
        <p:spPr bwMode="auto">
          <a:xfrm>
            <a:off x="7150100" y="105886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injector</a:t>
            </a:r>
          </a:p>
        </p:txBody>
      </p:sp>
      <p:sp>
        <p:nvSpPr>
          <p:cNvPr id="22550" name="Text Box 55"/>
          <p:cNvSpPr txBox="1">
            <a:spLocks noChangeArrowheads="1"/>
          </p:cNvSpPr>
          <p:nvPr/>
        </p:nvSpPr>
        <p:spPr bwMode="auto">
          <a:xfrm>
            <a:off x="1503363" y="200342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dump</a:t>
            </a:r>
          </a:p>
        </p:txBody>
      </p:sp>
      <p:sp>
        <p:nvSpPr>
          <p:cNvPr id="22551" name="Rectangle 56"/>
          <p:cNvSpPr>
            <a:spLocks noChangeArrowheads="1"/>
          </p:cNvSpPr>
          <p:nvPr/>
        </p:nvSpPr>
        <p:spPr bwMode="auto">
          <a:xfrm>
            <a:off x="1455738" y="2046288"/>
            <a:ext cx="838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52" name="Text Box 57"/>
          <p:cNvSpPr txBox="1">
            <a:spLocks noChangeArrowheads="1"/>
          </p:cNvSpPr>
          <p:nvPr/>
        </p:nvSpPr>
        <p:spPr bwMode="auto">
          <a:xfrm>
            <a:off x="3943350" y="34671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wiggler</a:t>
            </a:r>
          </a:p>
        </p:txBody>
      </p:sp>
      <p:sp>
        <p:nvSpPr>
          <p:cNvPr id="22553" name="Text Box 58"/>
          <p:cNvSpPr txBox="1">
            <a:spLocks noChangeArrowheads="1"/>
          </p:cNvSpPr>
          <p:nvPr/>
        </p:nvSpPr>
        <p:spPr bwMode="auto">
          <a:xfrm>
            <a:off x="4086225" y="16605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linac</a:t>
            </a:r>
          </a:p>
        </p:txBody>
      </p:sp>
      <p:sp>
        <p:nvSpPr>
          <p:cNvPr id="67" name="Rectangle 4"/>
          <p:cNvSpPr txBox="1">
            <a:spLocks noChangeArrowheads="1"/>
          </p:cNvSpPr>
          <p:nvPr/>
        </p:nvSpPr>
        <p:spPr>
          <a:xfrm>
            <a:off x="119349" y="4191000"/>
            <a:ext cx="8915400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Important Features: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 transient when FEL turns off/on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phase transient at reinjection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transient beam loading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Must provide adequate RF power to manage these transients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en-US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 transients at dump when system properly tuned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Properly designed system can readily manage nonlinear effects: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Sextupoles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compensate RF curvature, </a:t>
            </a:r>
            <a:r>
              <a:rPr lang="en-US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octupoles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manage torsion…</a:t>
            </a:r>
          </a:p>
        </p:txBody>
      </p:sp>
      <p:grpSp>
        <p:nvGrpSpPr>
          <p:cNvPr id="6" name="Group 68"/>
          <p:cNvGrpSpPr/>
          <p:nvPr/>
        </p:nvGrpSpPr>
        <p:grpSpPr>
          <a:xfrm>
            <a:off x="1189038" y="2262188"/>
            <a:ext cx="1371600" cy="914400"/>
            <a:chOff x="1189038" y="2262188"/>
            <a:chExt cx="1371600" cy="914400"/>
          </a:xfrm>
        </p:grpSpPr>
        <p:grpSp>
          <p:nvGrpSpPr>
            <p:cNvPr id="7" name="Group 47"/>
            <p:cNvGrpSpPr>
              <a:grpSpLocks noChangeAspect="1"/>
            </p:cNvGrpSpPr>
            <p:nvPr/>
          </p:nvGrpSpPr>
          <p:grpSpPr bwMode="auto">
            <a:xfrm>
              <a:off x="1189038" y="2262188"/>
              <a:ext cx="1371600" cy="914400"/>
              <a:chOff x="3729" y="2346"/>
              <a:chExt cx="1727" cy="1152"/>
            </a:xfrm>
          </p:grpSpPr>
          <p:sp>
            <p:nvSpPr>
              <p:cNvPr id="22561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4587" y="253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62" name="Line 49"/>
              <p:cNvSpPr>
                <a:spLocks noChangeAspect="1" noChangeShapeType="1"/>
              </p:cNvSpPr>
              <p:nvPr/>
            </p:nvSpPr>
            <p:spPr bwMode="auto">
              <a:xfrm>
                <a:off x="4059" y="3018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63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4491" y="2346"/>
                <a:ext cx="249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prstClr val="black"/>
                    </a:solidFill>
                  </a:rPr>
                  <a:t>E</a:t>
                </a:r>
              </a:p>
            </p:txBody>
          </p:sp>
          <p:sp>
            <p:nvSpPr>
              <p:cNvPr id="22564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5114" y="2884"/>
                <a:ext cx="250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prstClr val="black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2565" name="Oval 52"/>
              <p:cNvSpPr>
                <a:spLocks noChangeAspect="1" noChangeArrowheads="1"/>
              </p:cNvSpPr>
              <p:nvPr/>
            </p:nvSpPr>
            <p:spPr bwMode="auto">
              <a:xfrm>
                <a:off x="3729" y="2936"/>
                <a:ext cx="1727" cy="15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" name="Oval 11"/>
            <p:cNvSpPr>
              <a:spLocks noChangeAspect="1" noChangeArrowheads="1"/>
            </p:cNvSpPr>
            <p:nvPr/>
          </p:nvSpPr>
          <p:spPr bwMode="auto">
            <a:xfrm>
              <a:off x="1699980" y="2748660"/>
              <a:ext cx="683699" cy="965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6135688" y="2082800"/>
            <a:ext cx="1922462" cy="917575"/>
            <a:chOff x="6135688" y="2082800"/>
            <a:chExt cx="1922462" cy="917575"/>
          </a:xfrm>
        </p:grpSpPr>
        <p:grpSp>
          <p:nvGrpSpPr>
            <p:cNvPr id="9" name="Group 59"/>
            <p:cNvGrpSpPr>
              <a:grpSpLocks/>
            </p:cNvGrpSpPr>
            <p:nvPr/>
          </p:nvGrpSpPr>
          <p:grpSpPr bwMode="auto">
            <a:xfrm>
              <a:off x="6135688" y="2082800"/>
              <a:ext cx="1922462" cy="917575"/>
              <a:chOff x="3619" y="1840"/>
              <a:chExt cx="1211" cy="578"/>
            </a:xfrm>
          </p:grpSpPr>
          <p:sp>
            <p:nvSpPr>
              <p:cNvPr id="22555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4239" y="1936"/>
                <a:ext cx="0" cy="4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56" name="Line 61"/>
              <p:cNvSpPr>
                <a:spLocks noChangeAspect="1" noChangeShapeType="1"/>
              </p:cNvSpPr>
              <p:nvPr/>
            </p:nvSpPr>
            <p:spPr bwMode="auto">
              <a:xfrm>
                <a:off x="3974" y="2177"/>
                <a:ext cx="5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57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4191" y="1840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prstClr val="black"/>
                    </a:solidFill>
                  </a:rPr>
                  <a:t>E</a:t>
                </a:r>
              </a:p>
            </p:txBody>
          </p:sp>
          <p:sp>
            <p:nvSpPr>
              <p:cNvPr id="22558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504" y="2109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prstClr val="black"/>
                    </a:solidFill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2559" name="Oval 64"/>
              <p:cNvSpPr>
                <a:spLocks noChangeAspect="1" noChangeArrowheads="1"/>
              </p:cNvSpPr>
              <p:nvPr/>
            </p:nvSpPr>
            <p:spPr bwMode="auto">
              <a:xfrm rot="-2700000">
                <a:off x="3619" y="2171"/>
                <a:ext cx="1211" cy="51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0" name="Oval 64"/>
            <p:cNvSpPr>
              <a:spLocks noChangeArrowheads="1"/>
            </p:cNvSpPr>
            <p:nvPr/>
          </p:nvSpPr>
          <p:spPr bwMode="auto">
            <a:xfrm rot="18900000">
              <a:off x="6874715" y="2368496"/>
              <a:ext cx="914400" cy="809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71" name="Oval 37"/>
          <p:cNvSpPr>
            <a:spLocks noChangeAspect="1" noChangeArrowheads="1"/>
          </p:cNvSpPr>
          <p:nvPr/>
        </p:nvSpPr>
        <p:spPr bwMode="auto">
          <a:xfrm rot="5400000">
            <a:off x="4403045" y="3245061"/>
            <a:ext cx="1374762" cy="126593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75"/>
          <p:cNvGrpSpPr/>
          <p:nvPr/>
        </p:nvGrpSpPr>
        <p:grpSpPr>
          <a:xfrm>
            <a:off x="4665663" y="2616200"/>
            <a:ext cx="1039812" cy="917039"/>
            <a:chOff x="4665663" y="2616200"/>
            <a:chExt cx="1039812" cy="917039"/>
          </a:xfrm>
        </p:grpSpPr>
        <p:sp>
          <p:nvSpPr>
            <p:cNvPr id="22567" name="Line 33"/>
            <p:cNvSpPr>
              <a:spLocks noChangeAspect="1" noChangeShapeType="1"/>
            </p:cNvSpPr>
            <p:nvPr/>
          </p:nvSpPr>
          <p:spPr bwMode="auto">
            <a:xfrm flipV="1">
              <a:off x="5086046" y="2769040"/>
              <a:ext cx="0" cy="764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68" name="Line 34"/>
            <p:cNvSpPr>
              <a:spLocks noChangeAspect="1" noChangeShapeType="1"/>
            </p:cNvSpPr>
            <p:nvPr/>
          </p:nvSpPr>
          <p:spPr bwMode="auto">
            <a:xfrm>
              <a:off x="4665663" y="3151139"/>
              <a:ext cx="8789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69" name="Text Box 35"/>
            <p:cNvSpPr txBox="1">
              <a:spLocks noChangeAspect="1" noChangeArrowheads="1"/>
            </p:cNvSpPr>
            <p:nvPr/>
          </p:nvSpPr>
          <p:spPr bwMode="auto">
            <a:xfrm>
              <a:off x="5010409" y="2616200"/>
              <a:ext cx="198249" cy="3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22570" name="Text Box 36"/>
            <p:cNvSpPr txBox="1">
              <a:spLocks noChangeAspect="1" noChangeArrowheads="1"/>
            </p:cNvSpPr>
            <p:nvPr/>
          </p:nvSpPr>
          <p:spPr bwMode="auto">
            <a:xfrm>
              <a:off x="5507226" y="3042878"/>
              <a:ext cx="198249" cy="3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72" name="Oval 22"/>
            <p:cNvSpPr>
              <a:spLocks noChangeAspect="1" noChangeArrowheads="1"/>
            </p:cNvSpPr>
            <p:nvPr/>
          </p:nvSpPr>
          <p:spPr bwMode="auto">
            <a:xfrm rot="5400000">
              <a:off x="4740168" y="3093173"/>
              <a:ext cx="683419" cy="125820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50223"/>
            <a:ext cx="1910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D. Douglas)</a:t>
            </a:r>
            <a:endParaRPr lang="en-US" sz="1400" i="1" dirty="0">
              <a:solidFill>
                <a:srgbClr val="000000">
                  <a:lumMod val="50000"/>
                  <a:lumOff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1" grpId="0" animBg="1"/>
      <p:bldP spid="22571" grpId="1" animBg="1"/>
      <p:bldP spid="22571" grpId="2" animBg="1"/>
      <p:bldP spid="22571" grpId="3" animBg="1"/>
      <p:bldP spid="22571" grpId="4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650"/>
            <a:ext cx="7772400" cy="6689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Incomplete Energy Recovery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>
          <a:xfrm>
            <a:off x="28700" y="4091050"/>
            <a:ext cx="6448300" cy="2209800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During lasing, the beam central energy drops and energy spread increases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Deceleration must occur far enough up the RF waveform to prevent beam from falling into trough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 first order the deceleration phase must exceed: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116775" y="1048195"/>
            <a:ext cx="1382182" cy="2926080"/>
            <a:chOff x="762000" y="1625832"/>
            <a:chExt cx="2103120" cy="4452308"/>
          </a:xfrm>
        </p:grpSpPr>
        <p:pic>
          <p:nvPicPr>
            <p:cNvPr id="69" name="Picture 68" descr="no las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1625832"/>
              <a:ext cx="2091585" cy="1491791"/>
            </a:xfrm>
            <a:prstGeom prst="rect">
              <a:avLst/>
            </a:prstGeom>
            <a:noFill/>
          </p:spPr>
        </p:pic>
        <p:pic>
          <p:nvPicPr>
            <p:cNvPr id="71" name="Picture 70" descr="weak lasi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3102245"/>
              <a:ext cx="2103120" cy="1499482"/>
            </a:xfrm>
            <a:prstGeom prst="rect">
              <a:avLst/>
            </a:prstGeom>
            <a:noFill/>
          </p:spPr>
        </p:pic>
        <p:pic>
          <p:nvPicPr>
            <p:cNvPr id="73" name="Picture 72" descr="strong lasi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578658"/>
              <a:ext cx="2103120" cy="1499482"/>
            </a:xfrm>
            <a:prstGeom prst="rect">
              <a:avLst/>
            </a:prstGeom>
            <a:noFill/>
          </p:spPr>
        </p:pic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1115469" y="1664417"/>
              <a:ext cx="1406428" cy="46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no lasing </a:t>
              </a:r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879820" y="3134903"/>
              <a:ext cx="1752599" cy="46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weak lasing </a:t>
              </a: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776728" y="4607456"/>
              <a:ext cx="1958788" cy="46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strong lasing </a:t>
              </a:r>
            </a:p>
          </p:txBody>
        </p:sp>
      </p:grpSp>
      <p:grpSp>
        <p:nvGrpSpPr>
          <p:cNvPr id="77" name="Group 21"/>
          <p:cNvGrpSpPr/>
          <p:nvPr/>
        </p:nvGrpSpPr>
        <p:grpSpPr>
          <a:xfrm>
            <a:off x="1671450" y="954974"/>
            <a:ext cx="1692011" cy="3017520"/>
            <a:chOff x="1671450" y="954974"/>
            <a:chExt cx="1692011" cy="3017520"/>
          </a:xfrm>
        </p:grpSpPr>
        <p:pic>
          <p:nvPicPr>
            <p:cNvPr id="78" name="Picture 77" descr="Edro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1450" y="954974"/>
              <a:ext cx="1692011" cy="3017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2145475" y="106185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19350" y="2055115"/>
              <a:ext cx="271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3505200" y="5791200"/>
          <a:ext cx="2057400" cy="706582"/>
        </p:xfrm>
        <a:graphic>
          <a:graphicData uri="http://schemas.openxmlformats.org/presentationml/2006/ole">
            <p:oleObj spid="_x0000_s253954" name="Equation" r:id="rId8" imgW="1257120" imgH="431640" progId="Equation.3">
              <p:embed/>
            </p:oleObj>
          </a:graphicData>
        </a:graphic>
      </p:graphicFrame>
      <p:grpSp>
        <p:nvGrpSpPr>
          <p:cNvPr id="82" name="Group 39"/>
          <p:cNvGrpSpPr/>
          <p:nvPr/>
        </p:nvGrpSpPr>
        <p:grpSpPr>
          <a:xfrm>
            <a:off x="3607125" y="1053145"/>
            <a:ext cx="5331029" cy="2926080"/>
            <a:chOff x="3607125" y="1053145"/>
            <a:chExt cx="5331029" cy="2926080"/>
          </a:xfrm>
        </p:grpSpPr>
        <p:grpSp>
          <p:nvGrpSpPr>
            <p:cNvPr id="83" name="Group 27"/>
            <p:cNvGrpSpPr/>
            <p:nvPr/>
          </p:nvGrpSpPr>
          <p:grpSpPr>
            <a:xfrm>
              <a:off x="3607125" y="1053145"/>
              <a:ext cx="5331029" cy="2926080"/>
              <a:chOff x="3607125" y="1053145"/>
              <a:chExt cx="5331029" cy="2926080"/>
            </a:xfrm>
          </p:grpSpPr>
          <p:pic>
            <p:nvPicPr>
              <p:cNvPr id="89" name="Picture 88" descr="incompleteER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607125" y="1053145"/>
                <a:ext cx="5331029" cy="292608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3796072" y="1131125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2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8505700" y="2133600"/>
                <a:ext cx="2712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endParaRPr lang="en-US" sz="2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4" name="Group 38"/>
            <p:cNvGrpSpPr/>
            <p:nvPr/>
          </p:nvGrpSpPr>
          <p:grpSpPr>
            <a:xfrm>
              <a:off x="4495800" y="1700944"/>
              <a:ext cx="2286000" cy="1956656"/>
              <a:chOff x="4495800" y="1700944"/>
              <a:chExt cx="2286000" cy="1956656"/>
            </a:xfrm>
          </p:grpSpPr>
          <p:cxnSp>
            <p:nvCxnSpPr>
              <p:cNvPr id="85" name="Straight Connector 84"/>
              <p:cNvCxnSpPr/>
              <p:nvPr/>
            </p:nvCxnSpPr>
            <p:spPr bwMode="auto">
              <a:xfrm rot="5400000">
                <a:off x="3570415" y="2637410"/>
                <a:ext cx="187452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5400000">
                <a:off x="6672741" y="3496091"/>
                <a:ext cx="18288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Arrow Connector 86"/>
              <p:cNvCxnSpPr/>
              <p:nvPr/>
            </p:nvCxnSpPr>
            <p:spPr bwMode="auto">
              <a:xfrm rot="10800000">
                <a:off x="4495800" y="3505200"/>
                <a:ext cx="22860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arrow" w="lg" len="lg"/>
                <a:tailEnd type="arrow" w="lg" len="lg"/>
              </a:ln>
              <a:effectLst/>
            </p:spPr>
          </p:cxnSp>
          <p:sp>
            <p:nvSpPr>
              <p:cNvPr id="88" name="TextBox 87"/>
              <p:cNvSpPr txBox="1"/>
              <p:nvPr/>
            </p:nvSpPr>
            <p:spPr>
              <a:xfrm>
                <a:off x="5403275" y="3349823"/>
                <a:ext cx="575799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FFFFFF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180˚</a:t>
                </a:r>
                <a:endParaRPr lang="en-US" sz="1400" dirty="0">
                  <a:solidFill>
                    <a:srgbClr val="FFFFFF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92" name="Right Arrow 91"/>
          <p:cNvSpPr/>
          <p:nvPr/>
        </p:nvSpPr>
        <p:spPr bwMode="auto">
          <a:xfrm>
            <a:off x="7389425" y="3733800"/>
            <a:ext cx="457200" cy="17615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93" name="Group 24"/>
          <p:cNvGrpSpPr/>
          <p:nvPr/>
        </p:nvGrpSpPr>
        <p:grpSpPr>
          <a:xfrm>
            <a:off x="3605150" y="1066800"/>
            <a:ext cx="5331029" cy="2926080"/>
            <a:chOff x="3601196" y="1054925"/>
            <a:chExt cx="5331029" cy="2926080"/>
          </a:xfrm>
        </p:grpSpPr>
        <p:grpSp>
          <p:nvGrpSpPr>
            <p:cNvPr id="94" name="Group 79"/>
            <p:cNvGrpSpPr/>
            <p:nvPr/>
          </p:nvGrpSpPr>
          <p:grpSpPr>
            <a:xfrm>
              <a:off x="3601196" y="1054925"/>
              <a:ext cx="5331029" cy="2926080"/>
              <a:chOff x="3601196" y="1036320"/>
              <a:chExt cx="5331029" cy="2926080"/>
            </a:xfrm>
          </p:grpSpPr>
          <p:pic>
            <p:nvPicPr>
              <p:cNvPr id="97" name="Picture 96" descr="perfectER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01196" y="1036320"/>
                <a:ext cx="5331029" cy="2926080"/>
              </a:xfrm>
              <a:prstGeom prst="rect">
                <a:avLst/>
              </a:prstGeom>
            </p:spPr>
          </p:pic>
          <p:sp>
            <p:nvSpPr>
              <p:cNvPr id="98" name="Right Arrow 97"/>
              <p:cNvSpPr/>
              <p:nvPr/>
            </p:nvSpPr>
            <p:spPr bwMode="auto">
              <a:xfrm rot="-7860000">
                <a:off x="6842772" y="3221143"/>
                <a:ext cx="381000" cy="152400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3796072" y="1126175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498775" y="2133600"/>
              <a:ext cx="271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44"/>
          <p:cNvGrpSpPr/>
          <p:nvPr/>
        </p:nvGrpSpPr>
        <p:grpSpPr>
          <a:xfrm>
            <a:off x="4516763" y="1705699"/>
            <a:ext cx="2148840" cy="1944781"/>
            <a:chOff x="4516763" y="5124994"/>
            <a:chExt cx="2148840" cy="1944781"/>
          </a:xfrm>
        </p:grpSpPr>
        <p:cxnSp>
          <p:nvCxnSpPr>
            <p:cNvPr id="100" name="Straight Connector 99"/>
            <p:cNvCxnSpPr/>
            <p:nvPr/>
          </p:nvCxnSpPr>
          <p:spPr bwMode="auto">
            <a:xfrm rot="5400000">
              <a:off x="3582291" y="6061460"/>
              <a:ext cx="18745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rot="5400000">
              <a:off x="6496962" y="6839101"/>
              <a:ext cx="32004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rot="10800000">
              <a:off x="4516763" y="6917375"/>
              <a:ext cx="214884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103" name="TextBox 102"/>
            <p:cNvSpPr txBox="1"/>
            <p:nvPr/>
          </p:nvSpPr>
          <p:spPr>
            <a:xfrm>
              <a:off x="5300651" y="6761998"/>
              <a:ext cx="81785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FFFF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180˚</a:t>
              </a:r>
              <a:r>
                <a:rPr lang="en-US" sz="1400" dirty="0" smtClean="0">
                  <a:solidFill>
                    <a:srgbClr val="FFFFFF">
                      <a:lumMod val="50000"/>
                    </a:srgbClr>
                  </a:solidFill>
                  <a:latin typeface="Symbol" pitchFamily="18" charset="2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400" dirty="0" smtClean="0">
                  <a:solidFill>
                    <a:srgbClr val="FFFFFF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smtClean="0">
                  <a:solidFill>
                    <a:srgbClr val="FFFFFF">
                      <a:lumMod val="50000"/>
                    </a:srgbClr>
                  </a:solidFill>
                  <a:latin typeface="Symbol" pitchFamily="18" charset="2"/>
                  <a:ea typeface="Tahoma" pitchFamily="34" charset="0"/>
                  <a:cs typeface="Tahoma" pitchFamily="34" charset="0"/>
                </a:rPr>
                <a:t>d</a:t>
              </a:r>
              <a:endParaRPr lang="en-US" sz="1400" dirty="0">
                <a:solidFill>
                  <a:srgbClr val="FFFFFF">
                    <a:lumMod val="50000"/>
                  </a:srgbClr>
                </a:solidFill>
                <a:latin typeface="Symbol" pitchFamily="18" charset="2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4" name="Group 63"/>
          <p:cNvGrpSpPr/>
          <p:nvPr/>
        </p:nvGrpSpPr>
        <p:grpSpPr>
          <a:xfrm>
            <a:off x="6698421" y="4114800"/>
            <a:ext cx="2307029" cy="2313147"/>
            <a:chOff x="6698421" y="4114800"/>
            <a:chExt cx="2307029" cy="2313147"/>
          </a:xfrm>
        </p:grpSpPr>
        <p:pic>
          <p:nvPicPr>
            <p:cNvPr id="105" name="Picture 104" descr="m20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19450" y="4114800"/>
              <a:ext cx="2286000" cy="2286000"/>
            </a:xfrm>
            <a:prstGeom prst="rect">
              <a:avLst/>
            </a:prstGeom>
          </p:spPr>
        </p:pic>
        <p:grpSp>
          <p:nvGrpSpPr>
            <p:cNvPr id="106" name="Group 57"/>
            <p:cNvGrpSpPr/>
            <p:nvPr/>
          </p:nvGrpSpPr>
          <p:grpSpPr>
            <a:xfrm>
              <a:off x="6698421" y="4528354"/>
              <a:ext cx="1902653" cy="1899593"/>
              <a:chOff x="6698421" y="4528354"/>
              <a:chExt cx="1902653" cy="1899593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6743696" y="4733926"/>
                <a:ext cx="1524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 rot="5400000">
                <a:off x="7910515" y="5910263"/>
                <a:ext cx="1524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 rot="16200000">
                <a:off x="6195399" y="5031376"/>
                <a:ext cx="12522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Ave. Current (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a.u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.)</a:t>
                </a:r>
                <a:endPara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353304" y="6181726"/>
                <a:ext cx="124777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Ave. Current (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a.u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.)</a:t>
                </a:r>
                <a:endPara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1" name="Group 64"/>
          <p:cNvGrpSpPr/>
          <p:nvPr/>
        </p:nvGrpSpPr>
        <p:grpSpPr>
          <a:xfrm>
            <a:off x="6707575" y="4114800"/>
            <a:ext cx="2314700" cy="2309293"/>
            <a:chOff x="3476500" y="4162300"/>
            <a:chExt cx="2314700" cy="2309293"/>
          </a:xfrm>
        </p:grpSpPr>
        <p:pic>
          <p:nvPicPr>
            <p:cNvPr id="112" name="Picture 111" descr="m10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5200" y="4162300"/>
              <a:ext cx="2286000" cy="2286000"/>
            </a:xfrm>
            <a:prstGeom prst="rect">
              <a:avLst/>
            </a:prstGeom>
          </p:spPr>
        </p:pic>
        <p:grpSp>
          <p:nvGrpSpPr>
            <p:cNvPr id="113" name="Group 58"/>
            <p:cNvGrpSpPr/>
            <p:nvPr/>
          </p:nvGrpSpPr>
          <p:grpSpPr>
            <a:xfrm>
              <a:off x="3476500" y="4572000"/>
              <a:ext cx="1902653" cy="1899593"/>
              <a:chOff x="6698421" y="4528354"/>
              <a:chExt cx="1902653" cy="1899593"/>
            </a:xfrm>
          </p:grpSpPr>
          <p:sp>
            <p:nvSpPr>
              <p:cNvPr id="114" name="Rectangle 113"/>
              <p:cNvSpPr/>
              <p:nvPr/>
            </p:nvSpPr>
            <p:spPr bwMode="auto">
              <a:xfrm>
                <a:off x="6743696" y="4733926"/>
                <a:ext cx="1524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 rot="5400000">
                <a:off x="7910515" y="5910263"/>
                <a:ext cx="1524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 rot="16200000">
                <a:off x="6195399" y="5031376"/>
                <a:ext cx="12522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Ave. Current (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a.u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.)</a:t>
                </a:r>
                <a:endPara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353304" y="6181726"/>
                <a:ext cx="124777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Ave. Current (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a.u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.)</a:t>
                </a:r>
                <a:endPara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an ERL?</a:t>
            </a:r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 do you want an ERL?</a:t>
            </a:r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History of ERLs at Jefferson Lab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CEBAF with Energy Recovery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FEL Drivers (Demo and Upgrade)</a:t>
            </a:r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Beam Dynamical Issues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Halo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Longitudinal Match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Incomplete Energy Recovery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Collective effects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Breakup (BBU)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Coherent Synchrotron Radiation (CSR)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Transverse and Longitudinal Space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906617" y="21115"/>
            <a:ext cx="3720571" cy="582211"/>
          </a:xfrm>
        </p:spPr>
        <p:txBody>
          <a:bodyPr/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Collective Effects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44462" y="990600"/>
            <a:ext cx="8847138" cy="5486400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ERLs function to generate high brightness, high power beams</a:t>
            </a:r>
          </a:p>
          <a:p>
            <a:pPr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Very bright, high power beams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many phenomena are relevant </a:t>
            </a:r>
          </a:p>
          <a:p>
            <a:pPr lvl="1"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interacts with itself</a:t>
            </a:r>
          </a:p>
          <a:p>
            <a:pPr lvl="2"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Longitudinal space charge (LSC)</a:t>
            </a:r>
          </a:p>
          <a:p>
            <a:pPr lvl="2"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Coherent Synchrotron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Radation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(CSR)</a:t>
            </a:r>
          </a:p>
          <a:p>
            <a:pPr lvl="3"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Microbunch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Instability (MBI)</a:t>
            </a:r>
          </a:p>
          <a:p>
            <a:pPr lvl="1"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interacts with environment</a:t>
            </a:r>
          </a:p>
          <a:p>
            <a:pPr lvl="2"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Breakup (BBU)</a:t>
            </a:r>
          </a:p>
          <a:p>
            <a:pPr lvl="2"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Resistive wall</a:t>
            </a:r>
          </a:p>
          <a:p>
            <a:pPr lvl="2"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Environmental wakes/impedances…</a:t>
            </a:r>
          </a:p>
          <a:p>
            <a:pPr lvl="1"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Stray power deposition</a:t>
            </a:r>
          </a:p>
          <a:p>
            <a:pPr lvl="2"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Propagating HOMs, CSR/THz, halo, etc…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910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D. Douglas)</a:t>
            </a:r>
            <a:endParaRPr lang="en-US" sz="1400" i="1" dirty="0">
              <a:solidFill>
                <a:srgbClr val="000000">
                  <a:lumMod val="50000"/>
                  <a:lumOff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169" y="76200"/>
            <a:ext cx="6634831" cy="582211"/>
          </a:xfrm>
        </p:spPr>
        <p:txBody>
          <a:bodyPr/>
          <a:lstStyle/>
          <a:p>
            <a:r>
              <a:rPr lang="en-US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Multipass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Beam Breakup (BBU)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55650" y="1271076"/>
            <a:ext cx="7621231" cy="3563938"/>
            <a:chOff x="188" y="62"/>
            <a:chExt cx="812" cy="380"/>
          </a:xfrm>
        </p:grpSpPr>
        <p:sp>
          <p:nvSpPr>
            <p:cNvPr id="391172" name="Line 4"/>
            <p:cNvSpPr>
              <a:spLocks noChangeAspect="1" noChangeShapeType="1"/>
            </p:cNvSpPr>
            <p:nvPr/>
          </p:nvSpPr>
          <p:spPr bwMode="auto">
            <a:xfrm>
              <a:off x="403" y="62"/>
              <a:ext cx="403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188" y="62"/>
              <a:ext cx="812" cy="380"/>
              <a:chOff x="188" y="62"/>
              <a:chExt cx="812" cy="380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204" y="62"/>
                <a:ext cx="796" cy="305"/>
                <a:chOff x="1620" y="1800"/>
                <a:chExt cx="10080" cy="3960"/>
              </a:xfrm>
            </p:grpSpPr>
            <p:grpSp>
              <p:nvGrpSpPr>
                <p:cNvPr id="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9180" y="1800"/>
                  <a:ext cx="2520" cy="3960"/>
                  <a:chOff x="5040" y="1800"/>
                  <a:chExt cx="2520" cy="2880"/>
                </a:xfrm>
              </p:grpSpPr>
              <p:sp>
                <p:nvSpPr>
                  <p:cNvPr id="391176" name="Arc 8"/>
                  <p:cNvSpPr>
                    <a:spLocks noChangeAspect="1"/>
                  </p:cNvSpPr>
                  <p:nvPr/>
                </p:nvSpPr>
                <p:spPr bwMode="auto">
                  <a:xfrm>
                    <a:off x="5040" y="1800"/>
                    <a:ext cx="2520" cy="144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177" name="Arc 9"/>
                  <p:cNvSpPr>
                    <a:spLocks noChangeAspect="1"/>
                  </p:cNvSpPr>
                  <p:nvPr/>
                </p:nvSpPr>
                <p:spPr bwMode="auto">
                  <a:xfrm rot="10821139" flipH="1">
                    <a:off x="5040" y="3240"/>
                    <a:ext cx="2520" cy="144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0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1620" y="1800"/>
                  <a:ext cx="2520" cy="3960"/>
                  <a:chOff x="5040" y="1800"/>
                  <a:chExt cx="2520" cy="2880"/>
                </a:xfrm>
              </p:grpSpPr>
              <p:sp>
                <p:nvSpPr>
                  <p:cNvPr id="391179" name="Arc 11"/>
                  <p:cNvSpPr>
                    <a:spLocks noChangeAspect="1"/>
                  </p:cNvSpPr>
                  <p:nvPr/>
                </p:nvSpPr>
                <p:spPr bwMode="auto">
                  <a:xfrm>
                    <a:off x="5040" y="1800"/>
                    <a:ext cx="2520" cy="144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180" name="Arc 12"/>
                  <p:cNvSpPr>
                    <a:spLocks noChangeAspect="1"/>
                  </p:cNvSpPr>
                  <p:nvPr/>
                </p:nvSpPr>
                <p:spPr bwMode="auto">
                  <a:xfrm rot="10821139" flipH="1">
                    <a:off x="5040" y="3240"/>
                    <a:ext cx="2520" cy="144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1181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4140" y="5760"/>
                  <a:ext cx="5040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4"/>
              <p:cNvGrpSpPr>
                <a:grpSpLocks noChangeAspect="1"/>
              </p:cNvGrpSpPr>
              <p:nvPr/>
            </p:nvGrpSpPr>
            <p:grpSpPr bwMode="auto">
              <a:xfrm>
                <a:off x="188" y="373"/>
                <a:ext cx="213" cy="69"/>
                <a:chOff x="188" y="373"/>
                <a:chExt cx="213" cy="69"/>
              </a:xfrm>
            </p:grpSpPr>
            <p:sp>
              <p:nvSpPr>
                <p:cNvPr id="391183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188" y="442"/>
                  <a:ext cx="118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184" name="Line 16"/>
                <p:cNvSpPr>
                  <a:spLocks noChangeAspect="1" noChangeShapeType="1"/>
                </p:cNvSpPr>
                <p:nvPr/>
              </p:nvSpPr>
              <p:spPr bwMode="auto">
                <a:xfrm rot="21151892" flipV="1">
                  <a:off x="301" y="373"/>
                  <a:ext cx="100" cy="62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762000" y="4752900"/>
            <a:ext cx="549137" cy="158314"/>
            <a:chOff x="246" y="2714"/>
            <a:chExt cx="323" cy="86"/>
          </a:xfrm>
        </p:grpSpPr>
        <p:sp>
          <p:nvSpPr>
            <p:cNvPr id="391187" name="Oval 19"/>
            <p:cNvSpPr>
              <a:spLocks noChangeAspect="1" noChangeArrowheads="1"/>
            </p:cNvSpPr>
            <p:nvPr/>
          </p:nvSpPr>
          <p:spPr bwMode="auto">
            <a:xfrm>
              <a:off x="246" y="2714"/>
              <a:ext cx="87" cy="8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88" name="Line 20"/>
            <p:cNvSpPr>
              <a:spLocks noChangeAspect="1" noChangeShapeType="1"/>
            </p:cNvSpPr>
            <p:nvPr/>
          </p:nvSpPr>
          <p:spPr bwMode="auto">
            <a:xfrm>
              <a:off x="281" y="2759"/>
              <a:ext cx="288" cy="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1189" name="Text Box 21"/>
          <p:cNvSpPr txBox="1">
            <a:spLocks noChangeArrowheads="1"/>
          </p:cNvSpPr>
          <p:nvPr/>
        </p:nvSpPr>
        <p:spPr bwMode="auto">
          <a:xfrm>
            <a:off x="0" y="6400800"/>
            <a:ext cx="91440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0" dirty="0">
                <a:latin typeface="Tahoma" pitchFamily="34" charset="0"/>
                <a:ea typeface="Tahoma" pitchFamily="34" charset="0"/>
                <a:cs typeface="Tahoma" pitchFamily="34" charset="0"/>
              </a:rPr>
              <a:t>positive feedback between the </a:t>
            </a:r>
            <a:r>
              <a:rPr lang="en-US" b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recirculated</a:t>
            </a:r>
            <a:r>
              <a:rPr lang="en-US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0" dirty="0">
                <a:latin typeface="Tahoma" pitchFamily="34" charset="0"/>
                <a:ea typeface="Tahoma" pitchFamily="34" charset="0"/>
                <a:cs typeface="Tahoma" pitchFamily="34" charset="0"/>
              </a:rPr>
              <a:t>beam and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poorly</a:t>
            </a:r>
            <a:r>
              <a:rPr lang="en-US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0" dirty="0">
                <a:latin typeface="Tahoma" pitchFamily="34" charset="0"/>
                <a:ea typeface="Tahoma" pitchFamily="34" charset="0"/>
                <a:cs typeface="Tahoma" pitchFamily="34" charset="0"/>
              </a:rPr>
              <a:t>damped dipole HOMs</a:t>
            </a:r>
          </a:p>
        </p:txBody>
      </p:sp>
      <p:sp>
        <p:nvSpPr>
          <p:cNvPr id="391190" name="Freeform 22"/>
          <p:cNvSpPr>
            <a:spLocks/>
          </p:cNvSpPr>
          <p:nvPr/>
        </p:nvSpPr>
        <p:spPr bwMode="auto">
          <a:xfrm>
            <a:off x="685800" y="1066800"/>
            <a:ext cx="7848600" cy="3387214"/>
          </a:xfrm>
          <a:custGeom>
            <a:avLst/>
            <a:gdLst/>
            <a:ahLst/>
            <a:cxnLst>
              <a:cxn ang="0">
                <a:pos x="2264" y="1688"/>
              </a:cxn>
              <a:cxn ang="0">
                <a:pos x="2504" y="1784"/>
              </a:cxn>
              <a:cxn ang="0">
                <a:pos x="2744" y="1736"/>
              </a:cxn>
              <a:cxn ang="0">
                <a:pos x="2984" y="1640"/>
              </a:cxn>
              <a:cxn ang="0">
                <a:pos x="3176" y="1592"/>
              </a:cxn>
              <a:cxn ang="0">
                <a:pos x="3320" y="1592"/>
              </a:cxn>
              <a:cxn ang="0">
                <a:pos x="3512" y="1688"/>
              </a:cxn>
              <a:cxn ang="0">
                <a:pos x="3608" y="1688"/>
              </a:cxn>
              <a:cxn ang="0">
                <a:pos x="3704" y="1640"/>
              </a:cxn>
              <a:cxn ang="0">
                <a:pos x="3800" y="1544"/>
              </a:cxn>
              <a:cxn ang="0">
                <a:pos x="3896" y="1304"/>
              </a:cxn>
              <a:cxn ang="0">
                <a:pos x="4136" y="1256"/>
              </a:cxn>
              <a:cxn ang="0">
                <a:pos x="4232" y="1064"/>
              </a:cxn>
              <a:cxn ang="0">
                <a:pos x="4184" y="872"/>
              </a:cxn>
              <a:cxn ang="0">
                <a:pos x="4040" y="728"/>
              </a:cxn>
              <a:cxn ang="0">
                <a:pos x="4040" y="392"/>
              </a:cxn>
              <a:cxn ang="0">
                <a:pos x="3992" y="200"/>
              </a:cxn>
              <a:cxn ang="0">
                <a:pos x="3752" y="200"/>
              </a:cxn>
              <a:cxn ang="0">
                <a:pos x="3512" y="200"/>
              </a:cxn>
              <a:cxn ang="0">
                <a:pos x="3224" y="104"/>
              </a:cxn>
              <a:cxn ang="0">
                <a:pos x="3032" y="8"/>
              </a:cxn>
              <a:cxn ang="0">
                <a:pos x="2888" y="56"/>
              </a:cxn>
              <a:cxn ang="0">
                <a:pos x="2648" y="152"/>
              </a:cxn>
              <a:cxn ang="0">
                <a:pos x="2504" y="200"/>
              </a:cxn>
              <a:cxn ang="0">
                <a:pos x="2312" y="152"/>
              </a:cxn>
              <a:cxn ang="0">
                <a:pos x="2120" y="104"/>
              </a:cxn>
              <a:cxn ang="0">
                <a:pos x="1880" y="8"/>
              </a:cxn>
              <a:cxn ang="0">
                <a:pos x="1592" y="56"/>
              </a:cxn>
              <a:cxn ang="0">
                <a:pos x="1400" y="152"/>
              </a:cxn>
              <a:cxn ang="0">
                <a:pos x="1208" y="200"/>
              </a:cxn>
              <a:cxn ang="0">
                <a:pos x="968" y="152"/>
              </a:cxn>
              <a:cxn ang="0">
                <a:pos x="680" y="104"/>
              </a:cxn>
              <a:cxn ang="0">
                <a:pos x="488" y="152"/>
              </a:cxn>
              <a:cxn ang="0">
                <a:pos x="440" y="392"/>
              </a:cxn>
              <a:cxn ang="0">
                <a:pos x="392" y="488"/>
              </a:cxn>
              <a:cxn ang="0">
                <a:pos x="200" y="584"/>
              </a:cxn>
              <a:cxn ang="0">
                <a:pos x="56" y="680"/>
              </a:cxn>
              <a:cxn ang="0">
                <a:pos x="8" y="776"/>
              </a:cxn>
              <a:cxn ang="0">
                <a:pos x="104" y="920"/>
              </a:cxn>
              <a:cxn ang="0">
                <a:pos x="200" y="1016"/>
              </a:cxn>
              <a:cxn ang="0">
                <a:pos x="296" y="1112"/>
              </a:cxn>
              <a:cxn ang="0">
                <a:pos x="344" y="1256"/>
              </a:cxn>
              <a:cxn ang="0">
                <a:pos x="344" y="1448"/>
              </a:cxn>
              <a:cxn ang="0">
                <a:pos x="440" y="1640"/>
              </a:cxn>
              <a:cxn ang="0">
                <a:pos x="584" y="1640"/>
              </a:cxn>
              <a:cxn ang="0">
                <a:pos x="776" y="1592"/>
              </a:cxn>
              <a:cxn ang="0">
                <a:pos x="968" y="1592"/>
              </a:cxn>
              <a:cxn ang="0">
                <a:pos x="1112" y="1640"/>
              </a:cxn>
              <a:cxn ang="0">
                <a:pos x="1304" y="1784"/>
              </a:cxn>
              <a:cxn ang="0">
                <a:pos x="1496" y="1832"/>
              </a:cxn>
              <a:cxn ang="0">
                <a:pos x="1832" y="1736"/>
              </a:cxn>
              <a:cxn ang="0">
                <a:pos x="2120" y="1592"/>
              </a:cxn>
              <a:cxn ang="0">
                <a:pos x="2264" y="1448"/>
              </a:cxn>
            </a:cxnLst>
            <a:rect l="0" t="0" r="r" b="b"/>
            <a:pathLst>
              <a:path w="4240" h="1840">
                <a:moveTo>
                  <a:pt x="2264" y="1688"/>
                </a:moveTo>
                <a:cubicBezTo>
                  <a:pt x="2344" y="1732"/>
                  <a:pt x="2424" y="1776"/>
                  <a:pt x="2504" y="1784"/>
                </a:cubicBezTo>
                <a:cubicBezTo>
                  <a:pt x="2584" y="1792"/>
                  <a:pt x="2664" y="1760"/>
                  <a:pt x="2744" y="1736"/>
                </a:cubicBezTo>
                <a:cubicBezTo>
                  <a:pt x="2824" y="1712"/>
                  <a:pt x="2912" y="1664"/>
                  <a:pt x="2984" y="1640"/>
                </a:cubicBezTo>
                <a:cubicBezTo>
                  <a:pt x="3056" y="1616"/>
                  <a:pt x="3120" y="1600"/>
                  <a:pt x="3176" y="1592"/>
                </a:cubicBezTo>
                <a:cubicBezTo>
                  <a:pt x="3232" y="1584"/>
                  <a:pt x="3264" y="1576"/>
                  <a:pt x="3320" y="1592"/>
                </a:cubicBezTo>
                <a:cubicBezTo>
                  <a:pt x="3376" y="1608"/>
                  <a:pt x="3464" y="1672"/>
                  <a:pt x="3512" y="1688"/>
                </a:cubicBezTo>
                <a:cubicBezTo>
                  <a:pt x="3560" y="1704"/>
                  <a:pt x="3576" y="1696"/>
                  <a:pt x="3608" y="1688"/>
                </a:cubicBezTo>
                <a:cubicBezTo>
                  <a:pt x="3640" y="1680"/>
                  <a:pt x="3672" y="1664"/>
                  <a:pt x="3704" y="1640"/>
                </a:cubicBezTo>
                <a:cubicBezTo>
                  <a:pt x="3736" y="1616"/>
                  <a:pt x="3768" y="1600"/>
                  <a:pt x="3800" y="1544"/>
                </a:cubicBezTo>
                <a:cubicBezTo>
                  <a:pt x="3832" y="1488"/>
                  <a:pt x="3840" y="1352"/>
                  <a:pt x="3896" y="1304"/>
                </a:cubicBezTo>
                <a:cubicBezTo>
                  <a:pt x="3952" y="1256"/>
                  <a:pt x="4080" y="1296"/>
                  <a:pt x="4136" y="1256"/>
                </a:cubicBezTo>
                <a:cubicBezTo>
                  <a:pt x="4192" y="1216"/>
                  <a:pt x="4224" y="1128"/>
                  <a:pt x="4232" y="1064"/>
                </a:cubicBezTo>
                <a:cubicBezTo>
                  <a:pt x="4240" y="1000"/>
                  <a:pt x="4216" y="928"/>
                  <a:pt x="4184" y="872"/>
                </a:cubicBezTo>
                <a:cubicBezTo>
                  <a:pt x="4152" y="816"/>
                  <a:pt x="4064" y="808"/>
                  <a:pt x="4040" y="728"/>
                </a:cubicBezTo>
                <a:cubicBezTo>
                  <a:pt x="4016" y="648"/>
                  <a:pt x="4048" y="480"/>
                  <a:pt x="4040" y="392"/>
                </a:cubicBezTo>
                <a:cubicBezTo>
                  <a:pt x="4032" y="304"/>
                  <a:pt x="4040" y="232"/>
                  <a:pt x="3992" y="200"/>
                </a:cubicBezTo>
                <a:cubicBezTo>
                  <a:pt x="3944" y="168"/>
                  <a:pt x="3832" y="200"/>
                  <a:pt x="3752" y="200"/>
                </a:cubicBezTo>
                <a:cubicBezTo>
                  <a:pt x="3672" y="200"/>
                  <a:pt x="3600" y="216"/>
                  <a:pt x="3512" y="200"/>
                </a:cubicBezTo>
                <a:cubicBezTo>
                  <a:pt x="3424" y="184"/>
                  <a:pt x="3304" y="136"/>
                  <a:pt x="3224" y="104"/>
                </a:cubicBezTo>
                <a:cubicBezTo>
                  <a:pt x="3144" y="72"/>
                  <a:pt x="3088" y="16"/>
                  <a:pt x="3032" y="8"/>
                </a:cubicBezTo>
                <a:cubicBezTo>
                  <a:pt x="2976" y="0"/>
                  <a:pt x="2952" y="32"/>
                  <a:pt x="2888" y="56"/>
                </a:cubicBezTo>
                <a:cubicBezTo>
                  <a:pt x="2824" y="80"/>
                  <a:pt x="2712" y="128"/>
                  <a:pt x="2648" y="152"/>
                </a:cubicBezTo>
                <a:cubicBezTo>
                  <a:pt x="2584" y="176"/>
                  <a:pt x="2560" y="200"/>
                  <a:pt x="2504" y="200"/>
                </a:cubicBezTo>
                <a:cubicBezTo>
                  <a:pt x="2448" y="200"/>
                  <a:pt x="2376" y="168"/>
                  <a:pt x="2312" y="152"/>
                </a:cubicBezTo>
                <a:cubicBezTo>
                  <a:pt x="2248" y="136"/>
                  <a:pt x="2192" y="128"/>
                  <a:pt x="2120" y="104"/>
                </a:cubicBezTo>
                <a:cubicBezTo>
                  <a:pt x="2048" y="80"/>
                  <a:pt x="1968" y="16"/>
                  <a:pt x="1880" y="8"/>
                </a:cubicBezTo>
                <a:cubicBezTo>
                  <a:pt x="1792" y="0"/>
                  <a:pt x="1672" y="32"/>
                  <a:pt x="1592" y="56"/>
                </a:cubicBezTo>
                <a:cubicBezTo>
                  <a:pt x="1512" y="80"/>
                  <a:pt x="1464" y="128"/>
                  <a:pt x="1400" y="152"/>
                </a:cubicBezTo>
                <a:cubicBezTo>
                  <a:pt x="1336" y="176"/>
                  <a:pt x="1280" y="200"/>
                  <a:pt x="1208" y="200"/>
                </a:cubicBezTo>
                <a:cubicBezTo>
                  <a:pt x="1136" y="200"/>
                  <a:pt x="1056" y="168"/>
                  <a:pt x="968" y="152"/>
                </a:cubicBezTo>
                <a:cubicBezTo>
                  <a:pt x="880" y="136"/>
                  <a:pt x="760" y="104"/>
                  <a:pt x="680" y="104"/>
                </a:cubicBezTo>
                <a:cubicBezTo>
                  <a:pt x="600" y="104"/>
                  <a:pt x="528" y="104"/>
                  <a:pt x="488" y="152"/>
                </a:cubicBezTo>
                <a:cubicBezTo>
                  <a:pt x="448" y="200"/>
                  <a:pt x="456" y="336"/>
                  <a:pt x="440" y="392"/>
                </a:cubicBezTo>
                <a:cubicBezTo>
                  <a:pt x="424" y="448"/>
                  <a:pt x="432" y="456"/>
                  <a:pt x="392" y="488"/>
                </a:cubicBezTo>
                <a:cubicBezTo>
                  <a:pt x="352" y="520"/>
                  <a:pt x="256" y="552"/>
                  <a:pt x="200" y="584"/>
                </a:cubicBezTo>
                <a:cubicBezTo>
                  <a:pt x="144" y="616"/>
                  <a:pt x="88" y="648"/>
                  <a:pt x="56" y="680"/>
                </a:cubicBezTo>
                <a:cubicBezTo>
                  <a:pt x="24" y="712"/>
                  <a:pt x="0" y="736"/>
                  <a:pt x="8" y="776"/>
                </a:cubicBezTo>
                <a:cubicBezTo>
                  <a:pt x="16" y="816"/>
                  <a:pt x="72" y="880"/>
                  <a:pt x="104" y="920"/>
                </a:cubicBezTo>
                <a:cubicBezTo>
                  <a:pt x="136" y="960"/>
                  <a:pt x="168" y="984"/>
                  <a:pt x="200" y="1016"/>
                </a:cubicBezTo>
                <a:cubicBezTo>
                  <a:pt x="232" y="1048"/>
                  <a:pt x="272" y="1072"/>
                  <a:pt x="296" y="1112"/>
                </a:cubicBezTo>
                <a:cubicBezTo>
                  <a:pt x="320" y="1152"/>
                  <a:pt x="336" y="1200"/>
                  <a:pt x="344" y="1256"/>
                </a:cubicBezTo>
                <a:cubicBezTo>
                  <a:pt x="352" y="1312"/>
                  <a:pt x="328" y="1384"/>
                  <a:pt x="344" y="1448"/>
                </a:cubicBezTo>
                <a:cubicBezTo>
                  <a:pt x="360" y="1512"/>
                  <a:pt x="400" y="1608"/>
                  <a:pt x="440" y="1640"/>
                </a:cubicBezTo>
                <a:cubicBezTo>
                  <a:pt x="480" y="1672"/>
                  <a:pt x="528" y="1648"/>
                  <a:pt x="584" y="1640"/>
                </a:cubicBezTo>
                <a:cubicBezTo>
                  <a:pt x="640" y="1632"/>
                  <a:pt x="712" y="1600"/>
                  <a:pt x="776" y="1592"/>
                </a:cubicBezTo>
                <a:cubicBezTo>
                  <a:pt x="840" y="1584"/>
                  <a:pt x="912" y="1584"/>
                  <a:pt x="968" y="1592"/>
                </a:cubicBezTo>
                <a:cubicBezTo>
                  <a:pt x="1024" y="1600"/>
                  <a:pt x="1056" y="1608"/>
                  <a:pt x="1112" y="1640"/>
                </a:cubicBezTo>
                <a:cubicBezTo>
                  <a:pt x="1168" y="1672"/>
                  <a:pt x="1240" y="1752"/>
                  <a:pt x="1304" y="1784"/>
                </a:cubicBezTo>
                <a:cubicBezTo>
                  <a:pt x="1368" y="1816"/>
                  <a:pt x="1408" y="1840"/>
                  <a:pt x="1496" y="1832"/>
                </a:cubicBezTo>
                <a:cubicBezTo>
                  <a:pt x="1584" y="1824"/>
                  <a:pt x="1728" y="1776"/>
                  <a:pt x="1832" y="1736"/>
                </a:cubicBezTo>
                <a:cubicBezTo>
                  <a:pt x="1936" y="1696"/>
                  <a:pt x="2048" y="1640"/>
                  <a:pt x="2120" y="1592"/>
                </a:cubicBezTo>
                <a:cubicBezTo>
                  <a:pt x="2192" y="1544"/>
                  <a:pt x="2240" y="1472"/>
                  <a:pt x="2264" y="1448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23"/>
          <p:cNvGrpSpPr>
            <a:grpSpLocks noChangeAspect="1"/>
          </p:cNvGrpSpPr>
          <p:nvPr/>
        </p:nvGrpSpPr>
        <p:grpSpPr bwMode="auto">
          <a:xfrm>
            <a:off x="4038600" y="3115465"/>
            <a:ext cx="1697290" cy="1951330"/>
            <a:chOff x="1965" y="1866"/>
            <a:chExt cx="921" cy="1059"/>
          </a:xfrm>
        </p:grpSpPr>
        <p:grpSp>
          <p:nvGrpSpPr>
            <p:cNvPr id="10" name="Group 24"/>
            <p:cNvGrpSpPr>
              <a:grpSpLocks noChangeAspect="1"/>
            </p:cNvGrpSpPr>
            <p:nvPr/>
          </p:nvGrpSpPr>
          <p:grpSpPr bwMode="auto">
            <a:xfrm>
              <a:off x="2106" y="1866"/>
              <a:ext cx="642" cy="1059"/>
              <a:chOff x="1128" y="1842"/>
              <a:chExt cx="642" cy="1059"/>
            </a:xfrm>
          </p:grpSpPr>
          <p:grpSp>
            <p:nvGrpSpPr>
              <p:cNvPr id="11" name="Group 25"/>
              <p:cNvGrpSpPr>
                <a:grpSpLocks noChangeAspect="1"/>
              </p:cNvGrpSpPr>
              <p:nvPr/>
            </p:nvGrpSpPr>
            <p:grpSpPr bwMode="auto">
              <a:xfrm flipV="1">
                <a:off x="1128" y="2498"/>
                <a:ext cx="641" cy="403"/>
                <a:chOff x="5040" y="4500"/>
                <a:chExt cx="720" cy="720"/>
              </a:xfrm>
            </p:grpSpPr>
            <p:sp>
              <p:nvSpPr>
                <p:cNvPr id="391194" name="Arc 26"/>
                <p:cNvSpPr>
                  <a:spLocks noChangeAspect="1"/>
                </p:cNvSpPr>
                <p:nvPr/>
              </p:nvSpPr>
              <p:spPr bwMode="auto">
                <a:xfrm>
                  <a:off x="5400" y="4500"/>
                  <a:ext cx="360" cy="72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195" name="Arc 27"/>
                <p:cNvSpPr>
                  <a:spLocks noChangeAspect="1"/>
                </p:cNvSpPr>
                <p:nvPr/>
              </p:nvSpPr>
              <p:spPr bwMode="auto">
                <a:xfrm flipH="1">
                  <a:off x="5040" y="4500"/>
                  <a:ext cx="360" cy="72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8"/>
              <p:cNvGrpSpPr>
                <a:grpSpLocks noChangeAspect="1"/>
              </p:cNvGrpSpPr>
              <p:nvPr/>
            </p:nvGrpSpPr>
            <p:grpSpPr bwMode="auto">
              <a:xfrm rot="10800000" flipV="1">
                <a:off x="1129" y="1842"/>
                <a:ext cx="641" cy="403"/>
                <a:chOff x="5040" y="4500"/>
                <a:chExt cx="720" cy="720"/>
              </a:xfrm>
            </p:grpSpPr>
            <p:sp>
              <p:nvSpPr>
                <p:cNvPr id="391197" name="Arc 29"/>
                <p:cNvSpPr>
                  <a:spLocks noChangeAspect="1"/>
                </p:cNvSpPr>
                <p:nvPr/>
              </p:nvSpPr>
              <p:spPr bwMode="auto">
                <a:xfrm>
                  <a:off x="5400" y="4500"/>
                  <a:ext cx="360" cy="72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198" name="Arc 30"/>
                <p:cNvSpPr>
                  <a:spLocks noChangeAspect="1"/>
                </p:cNvSpPr>
                <p:nvPr/>
              </p:nvSpPr>
              <p:spPr bwMode="auto">
                <a:xfrm flipH="1">
                  <a:off x="5040" y="4500"/>
                  <a:ext cx="360" cy="72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1199" name="Line 31"/>
            <p:cNvSpPr>
              <a:spLocks noChangeAspect="1" noChangeShapeType="1"/>
            </p:cNvSpPr>
            <p:nvPr/>
          </p:nvSpPr>
          <p:spPr bwMode="auto">
            <a:xfrm>
              <a:off x="2739" y="2262"/>
              <a:ext cx="14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00" name="Line 32"/>
            <p:cNvSpPr>
              <a:spLocks noChangeAspect="1" noChangeShapeType="1"/>
            </p:cNvSpPr>
            <p:nvPr/>
          </p:nvSpPr>
          <p:spPr bwMode="auto">
            <a:xfrm>
              <a:off x="2742" y="2532"/>
              <a:ext cx="14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01" name="Line 33"/>
            <p:cNvSpPr>
              <a:spLocks noChangeAspect="1" noChangeShapeType="1"/>
            </p:cNvSpPr>
            <p:nvPr/>
          </p:nvSpPr>
          <p:spPr bwMode="auto">
            <a:xfrm>
              <a:off x="1968" y="2529"/>
              <a:ext cx="14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02" name="Line 34"/>
            <p:cNvSpPr>
              <a:spLocks noChangeAspect="1" noChangeShapeType="1"/>
            </p:cNvSpPr>
            <p:nvPr/>
          </p:nvSpPr>
          <p:spPr bwMode="auto">
            <a:xfrm>
              <a:off x="1965" y="2262"/>
              <a:ext cx="144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 flipV="1">
            <a:off x="4582098" y="3556599"/>
            <a:ext cx="640661" cy="1001437"/>
            <a:chOff x="2202" y="2106"/>
            <a:chExt cx="378" cy="543"/>
          </a:xfrm>
        </p:grpSpPr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2217" y="2106"/>
              <a:ext cx="363" cy="137"/>
              <a:chOff x="2247" y="2106"/>
              <a:chExt cx="363" cy="137"/>
            </a:xfrm>
          </p:grpSpPr>
          <p:sp>
            <p:nvSpPr>
              <p:cNvPr id="391205" name="Line 37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2427" y="1926"/>
                <a:ext cx="3" cy="36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06" name="Line 38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2420" y="2134"/>
                <a:ext cx="5" cy="21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39"/>
            <p:cNvGrpSpPr>
              <a:grpSpLocks/>
            </p:cNvGrpSpPr>
            <p:nvPr/>
          </p:nvGrpSpPr>
          <p:grpSpPr bwMode="auto">
            <a:xfrm flipH="1" flipV="1">
              <a:off x="2202" y="2512"/>
              <a:ext cx="363" cy="137"/>
              <a:chOff x="2247" y="2106"/>
              <a:chExt cx="363" cy="137"/>
            </a:xfrm>
          </p:grpSpPr>
          <p:sp>
            <p:nvSpPr>
              <p:cNvPr id="391208" name="Line 40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2427" y="1926"/>
                <a:ext cx="3" cy="36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09" name="Line 41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2420" y="2134"/>
                <a:ext cx="5" cy="21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42"/>
          <p:cNvGrpSpPr>
            <a:grpSpLocks/>
          </p:cNvGrpSpPr>
          <p:nvPr/>
        </p:nvGrpSpPr>
        <p:grpSpPr bwMode="auto">
          <a:xfrm flipV="1">
            <a:off x="4800600" y="2930014"/>
            <a:ext cx="569475" cy="1590518"/>
            <a:chOff x="2382" y="2172"/>
            <a:chExt cx="336" cy="864"/>
          </a:xfrm>
        </p:grpSpPr>
        <p:sp>
          <p:nvSpPr>
            <p:cNvPr id="391211" name="Line 43"/>
            <p:cNvSpPr>
              <a:spLocks noChangeShapeType="1"/>
            </p:cNvSpPr>
            <p:nvPr/>
          </p:nvSpPr>
          <p:spPr bwMode="auto">
            <a:xfrm>
              <a:off x="2382" y="2364"/>
              <a:ext cx="336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12" name="Line 44"/>
            <p:cNvSpPr>
              <a:spLocks noChangeShapeType="1"/>
            </p:cNvSpPr>
            <p:nvPr/>
          </p:nvSpPr>
          <p:spPr bwMode="auto">
            <a:xfrm>
              <a:off x="2382" y="2556"/>
              <a:ext cx="336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13" name="Line 45"/>
            <p:cNvSpPr>
              <a:spLocks noChangeShapeType="1"/>
            </p:cNvSpPr>
            <p:nvPr/>
          </p:nvSpPr>
          <p:spPr bwMode="auto">
            <a:xfrm>
              <a:off x="2382" y="2172"/>
              <a:ext cx="336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1214" name="Text Box 46"/>
          <p:cNvSpPr txBox="1">
            <a:spLocks noChangeArrowheads="1"/>
          </p:cNvSpPr>
          <p:nvPr/>
        </p:nvSpPr>
        <p:spPr bwMode="auto">
          <a:xfrm>
            <a:off x="5445171" y="3061317"/>
            <a:ext cx="650829" cy="7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lang="en-US" sz="1400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91215" name="Text Box 47"/>
          <p:cNvSpPr txBox="1">
            <a:spLocks noChangeArrowheads="1"/>
          </p:cNvSpPr>
          <p:nvPr/>
        </p:nvSpPr>
        <p:spPr bwMode="auto">
          <a:xfrm>
            <a:off x="4732634" y="3202682"/>
            <a:ext cx="650829" cy="7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/>
            <a:r>
              <a:rPr lang="en-US" sz="1400" dirty="0">
                <a:solidFill>
                  <a:srgbClr val="0000FF"/>
                </a:solidFill>
                <a:latin typeface="Times New Roman" pitchFamily="18" charset="0"/>
              </a:rPr>
              <a:t>E</a:t>
            </a:r>
          </a:p>
        </p:txBody>
      </p: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6881813" y="4267200"/>
            <a:ext cx="2109787" cy="1919288"/>
            <a:chOff x="791" y="2272"/>
            <a:chExt cx="1329" cy="1209"/>
          </a:xfrm>
        </p:grpSpPr>
        <p:sp>
          <p:nvSpPr>
            <p:cNvPr id="391219" name="Rectangle 51"/>
            <p:cNvSpPr>
              <a:spLocks noChangeAspect="1" noChangeArrowheads="1"/>
            </p:cNvSpPr>
            <p:nvPr/>
          </p:nvSpPr>
          <p:spPr bwMode="auto">
            <a:xfrm>
              <a:off x="791" y="2272"/>
              <a:ext cx="856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/>
                <a:t>TM</a:t>
              </a:r>
              <a:r>
                <a:rPr lang="en-US" sz="1400" b="0" baseline="-25000" dirty="0"/>
                <a:t>11</a:t>
              </a:r>
              <a:r>
                <a:rPr lang="en-US" sz="1400" b="0" dirty="0"/>
                <a:t>-like Mode</a:t>
              </a:r>
            </a:p>
            <a:p>
              <a:pPr algn="ctr"/>
              <a:r>
                <a:rPr lang="en-US" sz="1400" b="0" dirty="0"/>
                <a:t>Dipole HOM</a:t>
              </a:r>
            </a:p>
          </p:txBody>
        </p:sp>
        <p:sp>
          <p:nvSpPr>
            <p:cNvPr id="391220" name="Oval 52"/>
            <p:cNvSpPr>
              <a:spLocks noChangeAspect="1" noChangeArrowheads="1"/>
            </p:cNvSpPr>
            <p:nvPr/>
          </p:nvSpPr>
          <p:spPr bwMode="auto">
            <a:xfrm>
              <a:off x="1295" y="2686"/>
              <a:ext cx="579" cy="5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21" name="Rectangle 53"/>
            <p:cNvSpPr>
              <a:spLocks noChangeAspect="1" noChangeArrowheads="1"/>
            </p:cNvSpPr>
            <p:nvPr/>
          </p:nvSpPr>
          <p:spPr bwMode="auto">
            <a:xfrm>
              <a:off x="1580" y="2482"/>
              <a:ext cx="16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/>
                <a:t>y</a:t>
              </a:r>
            </a:p>
          </p:txBody>
        </p:sp>
        <p:sp>
          <p:nvSpPr>
            <p:cNvPr id="391222" name="Rectangle 54"/>
            <p:cNvSpPr>
              <a:spLocks noChangeAspect="1" noChangeArrowheads="1"/>
            </p:cNvSpPr>
            <p:nvPr/>
          </p:nvSpPr>
          <p:spPr bwMode="auto">
            <a:xfrm>
              <a:off x="1478" y="3250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B</a:t>
              </a:r>
            </a:p>
          </p:txBody>
        </p:sp>
        <p:grpSp>
          <p:nvGrpSpPr>
            <p:cNvPr id="18" name="Group 55"/>
            <p:cNvGrpSpPr>
              <a:grpSpLocks noChangeAspect="1"/>
            </p:cNvGrpSpPr>
            <p:nvPr/>
          </p:nvGrpSpPr>
          <p:grpSpPr bwMode="auto">
            <a:xfrm>
              <a:off x="1585" y="2568"/>
              <a:ext cx="415" cy="415"/>
              <a:chOff x="1104" y="1824"/>
              <a:chExt cx="720" cy="1008"/>
            </a:xfrm>
          </p:grpSpPr>
          <p:sp>
            <p:nvSpPr>
              <p:cNvPr id="391224" name="Line 56"/>
              <p:cNvSpPr>
                <a:spLocks noChangeAspect="1" noChangeShapeType="1"/>
              </p:cNvSpPr>
              <p:nvPr/>
            </p:nvSpPr>
            <p:spPr bwMode="auto">
              <a:xfrm>
                <a:off x="1104" y="2832"/>
                <a:ext cx="720" cy="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25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1104" y="1824"/>
                <a:ext cx="0" cy="1008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58"/>
            <p:cNvGrpSpPr>
              <a:grpSpLocks noChangeAspect="1"/>
            </p:cNvGrpSpPr>
            <p:nvPr/>
          </p:nvGrpSpPr>
          <p:grpSpPr bwMode="auto">
            <a:xfrm rot="5400000">
              <a:off x="1380" y="2805"/>
              <a:ext cx="398" cy="343"/>
              <a:chOff x="2256" y="1920"/>
              <a:chExt cx="1056" cy="912"/>
            </a:xfrm>
          </p:grpSpPr>
          <p:grpSp>
            <p:nvGrpSpPr>
              <p:cNvPr id="20" name="Group 59"/>
              <p:cNvGrpSpPr>
                <a:grpSpLocks noChangeAspect="1"/>
              </p:cNvGrpSpPr>
              <p:nvPr/>
            </p:nvGrpSpPr>
            <p:grpSpPr bwMode="auto">
              <a:xfrm>
                <a:off x="2898" y="1920"/>
                <a:ext cx="414" cy="912"/>
                <a:chOff x="2898" y="1920"/>
                <a:chExt cx="414" cy="912"/>
              </a:xfrm>
            </p:grpSpPr>
            <p:sp>
              <p:nvSpPr>
                <p:cNvPr id="391228" name="Freeform 60"/>
                <p:cNvSpPr>
                  <a:spLocks noChangeAspect="1"/>
                </p:cNvSpPr>
                <p:nvPr/>
              </p:nvSpPr>
              <p:spPr bwMode="auto">
                <a:xfrm flipV="1">
                  <a:off x="2898" y="1920"/>
                  <a:ext cx="414" cy="912"/>
                </a:xfrm>
                <a:custGeom>
                  <a:avLst/>
                  <a:gdLst/>
                  <a:ahLst/>
                  <a:cxnLst>
                    <a:cxn ang="0">
                      <a:pos x="414" y="449"/>
                    </a:cxn>
                    <a:cxn ang="0">
                      <a:pos x="130" y="923"/>
                    </a:cxn>
                    <a:cxn ang="0">
                      <a:pos x="0" y="640"/>
                    </a:cxn>
                    <a:cxn ang="0">
                      <a:pos x="0" y="304"/>
                    </a:cxn>
                    <a:cxn ang="0">
                      <a:pos x="96" y="16"/>
                    </a:cxn>
                    <a:cxn ang="0">
                      <a:pos x="414" y="434"/>
                    </a:cxn>
                  </a:cxnLst>
                  <a:rect l="0" t="0" r="r" b="b"/>
                  <a:pathLst>
                    <a:path w="414" h="928">
                      <a:moveTo>
                        <a:pt x="414" y="449"/>
                      </a:moveTo>
                      <a:cubicBezTo>
                        <a:pt x="411" y="774"/>
                        <a:pt x="248" y="918"/>
                        <a:pt x="130" y="923"/>
                      </a:cubicBezTo>
                      <a:cubicBezTo>
                        <a:pt x="12" y="928"/>
                        <a:pt x="24" y="744"/>
                        <a:pt x="0" y="640"/>
                      </a:cubicBezTo>
                      <a:lnTo>
                        <a:pt x="0" y="304"/>
                      </a:lnTo>
                      <a:cubicBezTo>
                        <a:pt x="16" y="200"/>
                        <a:pt x="15" y="32"/>
                        <a:pt x="96" y="16"/>
                      </a:cubicBezTo>
                      <a:cubicBezTo>
                        <a:pt x="177" y="0"/>
                        <a:pt x="360" y="63"/>
                        <a:pt x="414" y="434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229" name="Freeform 61"/>
                <p:cNvSpPr>
                  <a:spLocks noChangeAspect="1"/>
                </p:cNvSpPr>
                <p:nvPr/>
              </p:nvSpPr>
              <p:spPr bwMode="auto">
                <a:xfrm flipV="1">
                  <a:off x="2976" y="2093"/>
                  <a:ext cx="248" cy="547"/>
                </a:xfrm>
                <a:custGeom>
                  <a:avLst/>
                  <a:gdLst/>
                  <a:ahLst/>
                  <a:cxnLst>
                    <a:cxn ang="0">
                      <a:pos x="414" y="449"/>
                    </a:cxn>
                    <a:cxn ang="0">
                      <a:pos x="130" y="923"/>
                    </a:cxn>
                    <a:cxn ang="0">
                      <a:pos x="0" y="640"/>
                    </a:cxn>
                    <a:cxn ang="0">
                      <a:pos x="0" y="304"/>
                    </a:cxn>
                    <a:cxn ang="0">
                      <a:pos x="96" y="16"/>
                    </a:cxn>
                    <a:cxn ang="0">
                      <a:pos x="414" y="434"/>
                    </a:cxn>
                  </a:cxnLst>
                  <a:rect l="0" t="0" r="r" b="b"/>
                  <a:pathLst>
                    <a:path w="414" h="928">
                      <a:moveTo>
                        <a:pt x="414" y="449"/>
                      </a:moveTo>
                      <a:cubicBezTo>
                        <a:pt x="411" y="774"/>
                        <a:pt x="248" y="918"/>
                        <a:pt x="130" y="923"/>
                      </a:cubicBezTo>
                      <a:cubicBezTo>
                        <a:pt x="12" y="928"/>
                        <a:pt x="24" y="744"/>
                        <a:pt x="0" y="640"/>
                      </a:cubicBezTo>
                      <a:lnTo>
                        <a:pt x="0" y="304"/>
                      </a:lnTo>
                      <a:cubicBezTo>
                        <a:pt x="16" y="200"/>
                        <a:pt x="15" y="32"/>
                        <a:pt x="96" y="16"/>
                      </a:cubicBezTo>
                      <a:cubicBezTo>
                        <a:pt x="177" y="0"/>
                        <a:pt x="360" y="63"/>
                        <a:pt x="414" y="434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62"/>
              <p:cNvGrpSpPr>
                <a:grpSpLocks noChangeAspect="1"/>
              </p:cNvGrpSpPr>
              <p:nvPr/>
            </p:nvGrpSpPr>
            <p:grpSpPr bwMode="auto">
              <a:xfrm rot="10800000" flipV="1">
                <a:off x="2256" y="1920"/>
                <a:ext cx="414" cy="910"/>
                <a:chOff x="2994" y="2016"/>
                <a:chExt cx="414" cy="912"/>
              </a:xfrm>
            </p:grpSpPr>
            <p:sp>
              <p:nvSpPr>
                <p:cNvPr id="391231" name="Freeform 63"/>
                <p:cNvSpPr>
                  <a:spLocks noChangeAspect="1"/>
                </p:cNvSpPr>
                <p:nvPr/>
              </p:nvSpPr>
              <p:spPr bwMode="auto">
                <a:xfrm flipV="1">
                  <a:off x="2994" y="2016"/>
                  <a:ext cx="414" cy="912"/>
                </a:xfrm>
                <a:custGeom>
                  <a:avLst/>
                  <a:gdLst/>
                  <a:ahLst/>
                  <a:cxnLst>
                    <a:cxn ang="0">
                      <a:pos x="414" y="449"/>
                    </a:cxn>
                    <a:cxn ang="0">
                      <a:pos x="130" y="923"/>
                    </a:cxn>
                    <a:cxn ang="0">
                      <a:pos x="0" y="640"/>
                    </a:cxn>
                    <a:cxn ang="0">
                      <a:pos x="0" y="304"/>
                    </a:cxn>
                    <a:cxn ang="0">
                      <a:pos x="96" y="16"/>
                    </a:cxn>
                    <a:cxn ang="0">
                      <a:pos x="414" y="434"/>
                    </a:cxn>
                  </a:cxnLst>
                  <a:rect l="0" t="0" r="r" b="b"/>
                  <a:pathLst>
                    <a:path w="414" h="928">
                      <a:moveTo>
                        <a:pt x="414" y="449"/>
                      </a:moveTo>
                      <a:cubicBezTo>
                        <a:pt x="411" y="774"/>
                        <a:pt x="248" y="918"/>
                        <a:pt x="130" y="923"/>
                      </a:cubicBezTo>
                      <a:cubicBezTo>
                        <a:pt x="12" y="928"/>
                        <a:pt x="24" y="744"/>
                        <a:pt x="0" y="640"/>
                      </a:cubicBezTo>
                      <a:lnTo>
                        <a:pt x="0" y="304"/>
                      </a:lnTo>
                      <a:cubicBezTo>
                        <a:pt x="16" y="200"/>
                        <a:pt x="15" y="32"/>
                        <a:pt x="96" y="16"/>
                      </a:cubicBezTo>
                      <a:cubicBezTo>
                        <a:pt x="177" y="0"/>
                        <a:pt x="360" y="63"/>
                        <a:pt x="414" y="434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232" name="Freeform 64"/>
                <p:cNvSpPr>
                  <a:spLocks noChangeAspect="1"/>
                </p:cNvSpPr>
                <p:nvPr/>
              </p:nvSpPr>
              <p:spPr bwMode="auto">
                <a:xfrm flipV="1">
                  <a:off x="3072" y="2189"/>
                  <a:ext cx="248" cy="547"/>
                </a:xfrm>
                <a:custGeom>
                  <a:avLst/>
                  <a:gdLst/>
                  <a:ahLst/>
                  <a:cxnLst>
                    <a:cxn ang="0">
                      <a:pos x="414" y="449"/>
                    </a:cxn>
                    <a:cxn ang="0">
                      <a:pos x="130" y="923"/>
                    </a:cxn>
                    <a:cxn ang="0">
                      <a:pos x="0" y="640"/>
                    </a:cxn>
                    <a:cxn ang="0">
                      <a:pos x="0" y="304"/>
                    </a:cxn>
                    <a:cxn ang="0">
                      <a:pos x="96" y="16"/>
                    </a:cxn>
                    <a:cxn ang="0">
                      <a:pos x="414" y="434"/>
                    </a:cxn>
                  </a:cxnLst>
                  <a:rect l="0" t="0" r="r" b="b"/>
                  <a:pathLst>
                    <a:path w="414" h="928">
                      <a:moveTo>
                        <a:pt x="414" y="449"/>
                      </a:moveTo>
                      <a:cubicBezTo>
                        <a:pt x="411" y="774"/>
                        <a:pt x="248" y="918"/>
                        <a:pt x="130" y="923"/>
                      </a:cubicBezTo>
                      <a:cubicBezTo>
                        <a:pt x="12" y="928"/>
                        <a:pt x="24" y="744"/>
                        <a:pt x="0" y="640"/>
                      </a:cubicBezTo>
                      <a:lnTo>
                        <a:pt x="0" y="304"/>
                      </a:lnTo>
                      <a:cubicBezTo>
                        <a:pt x="16" y="200"/>
                        <a:pt x="15" y="32"/>
                        <a:pt x="96" y="16"/>
                      </a:cubicBezTo>
                      <a:cubicBezTo>
                        <a:pt x="177" y="0"/>
                        <a:pt x="360" y="63"/>
                        <a:pt x="414" y="434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1233" name="Rectangle 65"/>
            <p:cNvSpPr>
              <a:spLocks noChangeAspect="1" noChangeArrowheads="1"/>
            </p:cNvSpPr>
            <p:nvPr/>
          </p:nvSpPr>
          <p:spPr bwMode="auto">
            <a:xfrm>
              <a:off x="1956" y="2885"/>
              <a:ext cx="16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/>
                <a:t>x</a:t>
              </a:r>
            </a:p>
          </p:txBody>
        </p:sp>
      </p:grpSp>
      <p:grpSp>
        <p:nvGrpSpPr>
          <p:cNvPr id="22" name="Group 66"/>
          <p:cNvGrpSpPr>
            <a:grpSpLocks/>
          </p:cNvGrpSpPr>
          <p:nvPr/>
        </p:nvGrpSpPr>
        <p:grpSpPr bwMode="auto">
          <a:xfrm>
            <a:off x="6557963" y="4586288"/>
            <a:ext cx="965200" cy="1611312"/>
            <a:chOff x="624" y="2473"/>
            <a:chExt cx="608" cy="1015"/>
          </a:xfrm>
        </p:grpSpPr>
        <p:sp>
          <p:nvSpPr>
            <p:cNvPr id="391235" name="Rectangle 67"/>
            <p:cNvSpPr>
              <a:spLocks noChangeAspect="1" noChangeArrowheads="1"/>
            </p:cNvSpPr>
            <p:nvPr/>
          </p:nvSpPr>
          <p:spPr bwMode="auto">
            <a:xfrm>
              <a:off x="624" y="2689"/>
              <a:ext cx="398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68"/>
            <p:cNvGrpSpPr>
              <a:grpSpLocks noChangeAspect="1"/>
            </p:cNvGrpSpPr>
            <p:nvPr/>
          </p:nvGrpSpPr>
          <p:grpSpPr bwMode="auto">
            <a:xfrm>
              <a:off x="816" y="2562"/>
              <a:ext cx="299" cy="416"/>
              <a:chOff x="1104" y="1824"/>
              <a:chExt cx="720" cy="1008"/>
            </a:xfrm>
          </p:grpSpPr>
          <p:sp>
            <p:nvSpPr>
              <p:cNvPr id="391237" name="Line 69"/>
              <p:cNvSpPr>
                <a:spLocks noChangeAspect="1" noChangeShapeType="1"/>
              </p:cNvSpPr>
              <p:nvPr/>
            </p:nvSpPr>
            <p:spPr bwMode="auto">
              <a:xfrm>
                <a:off x="1104" y="2832"/>
                <a:ext cx="720" cy="0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38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1104" y="1824"/>
                <a:ext cx="0" cy="1008"/>
              </a:xfrm>
              <a:prstGeom prst="line">
                <a:avLst/>
              </a:prstGeom>
              <a:noFill/>
              <a:ln w="12700">
                <a:solidFill>
                  <a:srgbClr val="969696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1239" name="Line 71"/>
            <p:cNvSpPr>
              <a:spLocks noChangeAspect="1" noChangeShapeType="1"/>
            </p:cNvSpPr>
            <p:nvPr/>
          </p:nvSpPr>
          <p:spPr bwMode="auto">
            <a:xfrm>
              <a:off x="679" y="2814"/>
              <a:ext cx="28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40" name="Line 72"/>
            <p:cNvSpPr>
              <a:spLocks noChangeAspect="1" noChangeShapeType="1"/>
            </p:cNvSpPr>
            <p:nvPr/>
          </p:nvSpPr>
          <p:spPr bwMode="auto">
            <a:xfrm>
              <a:off x="679" y="3139"/>
              <a:ext cx="28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41" name="Line 73"/>
            <p:cNvSpPr>
              <a:spLocks noChangeAspect="1" noChangeShapeType="1"/>
            </p:cNvSpPr>
            <p:nvPr/>
          </p:nvSpPr>
          <p:spPr bwMode="auto">
            <a:xfrm>
              <a:off x="769" y="3031"/>
              <a:ext cx="1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42" name="Line 74"/>
            <p:cNvSpPr>
              <a:spLocks noChangeAspect="1" noChangeShapeType="1"/>
            </p:cNvSpPr>
            <p:nvPr/>
          </p:nvSpPr>
          <p:spPr bwMode="auto">
            <a:xfrm flipH="1">
              <a:off x="769" y="2923"/>
              <a:ext cx="1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43" name="Rectangle 75"/>
            <p:cNvSpPr>
              <a:spLocks noChangeAspect="1" noChangeArrowheads="1"/>
            </p:cNvSpPr>
            <p:nvPr/>
          </p:nvSpPr>
          <p:spPr bwMode="auto">
            <a:xfrm>
              <a:off x="660" y="2473"/>
              <a:ext cx="17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/>
                <a:t>y</a:t>
              </a:r>
            </a:p>
          </p:txBody>
        </p:sp>
        <p:sp>
          <p:nvSpPr>
            <p:cNvPr id="391244" name="Rectangle 76"/>
            <p:cNvSpPr>
              <a:spLocks noChangeAspect="1" noChangeArrowheads="1"/>
            </p:cNvSpPr>
            <p:nvPr/>
          </p:nvSpPr>
          <p:spPr bwMode="auto">
            <a:xfrm>
              <a:off x="1073" y="2881"/>
              <a:ext cx="15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/>
                <a:t>z</a:t>
              </a:r>
            </a:p>
          </p:txBody>
        </p:sp>
        <p:sp>
          <p:nvSpPr>
            <p:cNvPr id="391245" name="Rectangle 77"/>
            <p:cNvSpPr>
              <a:spLocks noChangeAspect="1" noChangeArrowheads="1"/>
            </p:cNvSpPr>
            <p:nvPr/>
          </p:nvSpPr>
          <p:spPr bwMode="auto">
            <a:xfrm>
              <a:off x="717" y="3257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E</a:t>
              </a:r>
            </a:p>
          </p:txBody>
        </p:sp>
      </p:grpSp>
      <p:sp>
        <p:nvSpPr>
          <p:cNvPr id="77" name="Oval 76"/>
          <p:cNvSpPr/>
          <p:nvPr/>
        </p:nvSpPr>
        <p:spPr bwMode="auto">
          <a:xfrm>
            <a:off x="4800600" y="4027583"/>
            <a:ext cx="152400" cy="152400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52926E-6 L 0.11216 0.00323 L 0.20486 -0.10271 L 0.44098 -0.10271 " pathEditMode="relative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54569E-6 C 0.01442 0.00486 0.02414 0.02383 0.03855 0.02892 C 0.05817 0.02777 0.06945 0.02707 0.08681 0.01944 C 0.09324 0.01666 0.09896 0.01319 0.10487 0.00972 C 0.10712 0.00833 0.11216 0.00648 0.11216 0.00648 C 0.11598 0.00278 0.11928 0.00163 0.12414 7.54569E-6 C 0.12865 -0.00369 0.13438 -0.00416 0.13855 -0.00786 C 0.14445 -0.01318 0.15209 -0.01248 0.15782 -0.01757 C 0.16251 -0.02174 0.16008 -0.02012 0.16511 -0.02243 C 0.18126 -0.02197 0.1974 -0.0222 0.21337 -0.02081 C 0.22014 -0.02012 0.22987 -0.01087 0.23508 -0.00624 C 0.24219 7.54569E-6 0.25105 0.00301 0.25903 0.00648 C 0.27327 0.00533 0.27848 0.00857 0.28803 7.54569E-6 C 0.29567 -0.01457 0.28508 0.00371 0.2941 -0.00624 C 0.29653 -0.00878 0.29775 -0.01295 0.30001 -0.01595 C 0.30157 -0.02243 0.30365 -0.02567 0.3073 -0.0303 C 0.30903 -0.03747 0.31181 -0.04418 0.31337 -0.05135 C 0.31633 -0.06453 0.31841 -0.07517 0.32414 -0.08651 C 0.32761 -0.09322 0.32969 -0.09992 0.33612 -0.1027 C 0.34636 -0.10733 0.35678 -0.10663 0.36754 -0.10756 C 0.37449 -0.10964 0.38091 -0.11334 0.38681 -0.11866 C 0.38976 -0.13023 0.39358 -0.13832 0.39514 -0.15081 C 0.3948 -0.16215 0.39497 -0.17348 0.3941 -0.18459 C 0.39306 -0.19847 0.38508 -0.20749 0.37952 -0.21813 C 0.37639 -0.22437 0.36962 -0.22969 0.36511 -0.23432 C 0.36285 -0.23663 0.35782 -0.2408 0.35782 -0.2408 C 0.35313 -0.25861 0.35782 -0.23895 0.35782 -0.28567 C 0.35782 -0.31297 0.3573 -0.34027 0.3566 -0.36756 C 0.35626 -0.3789 0.34567 -0.39301 0.33733 -0.39324 C 0.30886 -0.3937 0.28039 -0.3944 0.25192 -0.39486 C 0.23751 -0.40133 0.22362 -0.40411 0.20973 -0.41244 C 0.20469 -0.41545 0.19931 -0.41683 0.1941 -0.41892 C 0.19167 -0.41984 0.18681 -0.42215 0.18681 -0.42215 C 0.1856 -0.42377 0.18455 -0.42585 0.18317 -0.42701 C 0.18212 -0.42794 0.18056 -0.42747 0.17952 -0.42863 C 0.17848 -0.42979 0.17813 -0.4321 0.17709 -0.43326 C 0.17084 -0.43973 0.15938 -0.44158 0.15192 -0.44297 C 0.14584 -0.44251 0.13994 -0.44228 0.13386 -0.44135 C 0.13004 -0.44089 0.12553 -0.43557 0.12275 -0.43326 C 0.12067 -0.43141 0.11806 -0.43118 0.11563 -0.43002 C 0.10921 -0.42724 0.10417 -0.4203 0.09758 -0.4173 C 0.07917 -0.40041 0.0573 -0.39787 0.03612 -0.39324 C 0.02813 -0.39509 0.02119 -0.39902 0.0132 -0.40133 C 0.00469 -0.40388 -0.00468 -0.40712 -0.01319 -0.41082 C -0.02395 -0.41568 -0.03454 -0.42123 -0.04565 -0.42377 C -0.04687 -0.42493 -0.04826 -0.42562 -0.0493 -0.42701 C -0.05034 -0.4284 -0.05069 -0.43048 -0.05173 -0.43164 C -0.05277 -0.43279 -0.05433 -0.43233 -0.05538 -0.43326 C -0.05798 -0.43511 -0.06024 -0.43765 -0.06267 -0.43973 C -0.06388 -0.44089 -0.06614 -0.44297 -0.06614 -0.44297 C -0.08142 -0.44251 -0.0967 -0.44274 -0.11197 -0.44135 C -0.12013 -0.44066 -0.13315 -0.43164 -0.14097 -0.42701 C -0.14808 -0.42285 -0.15729 -0.42262 -0.16388 -0.4173 C -0.17256 -0.41013 -0.18281 -0.40596 -0.1927 -0.40272 C -0.19878 -0.39763 -0.20538 -0.39787 -0.21197 -0.39486 C -0.23576 -0.39625 -0.24861 -0.39948 -0.26979 -0.4092 C -0.28923 -0.41799 -0.31076 -0.41174 -0.33124 -0.41244 C -0.34166 -0.41198 -0.35225 -0.4129 -0.36267 -0.41082 C -0.36406 -0.41059 -0.3644 -0.40781 -0.36492 -0.40596 C -0.36753 -0.39787 -0.36944 -0.38884 -0.371 -0.38028 C -0.37152 -0.36201 -0.36718 -0.34189 -0.37343 -0.32569 C -0.37742 -0.31528 -0.3868 -0.31181 -0.39392 -0.30649 C -0.39774 -0.30372 -0.40121 -0.30002 -0.40486 -0.29678 C -0.41024 -0.29192 -0.42135 -0.29007 -0.4276 -0.28729 C -0.43263 -0.28498 -0.43697 -0.27989 -0.44218 -0.27758 C -0.44982 -0.26948 -0.45694 -0.26324 -0.46024 -0.25028 C -0.4585 -0.23502 -0.45833 -0.23571 -0.45173 -0.22461 C -0.44409 -0.21165 -0.45017 -0.21813 -0.4434 -0.21188 C -0.43975 -0.20448 -0.43385 -0.19962 -0.43003 -0.19245 C -0.42361 -0.18042 -0.41614 -0.17048 -0.40833 -0.16053 C -0.40676 -0.15428 -0.40312 -0.15174 -0.40121 -0.14596 C -0.40017 -0.14295 -0.39965 -0.13948 -0.39878 -0.13624 C -0.39843 -0.13462 -0.39756 -0.13161 -0.39756 -0.13161 C -0.39635 -0.10964 -0.39409 -0.08882 -0.39149 -0.06731 C -0.38975 -0.03816 -0.38923 -0.01272 -0.36492 -0.00462 C -0.34548 -0.00554 -0.33159 -0.00416 -0.3144 -0.0111 C -0.30954 -0.01295 -0.30486 -0.01549 -0.29999 -0.01757 C -0.29756 -0.01873 -0.2927 -0.02081 -0.2927 -0.02081 C -0.27725 -0.01989 -0.26301 -0.01919 -0.24808 -0.01595 C -0.24305 -0.01133 -0.23593 -0.00277 -0.23003 7.54569E-6 C -0.2276 0.00116 -0.22499 0.00139 -0.22291 0.00325 C -0.21718 0.00833 -0.21145 0.01481 -0.20486 0.01782 C -0.20156 0.02453 -0.19687 0.02568 -0.19166 0.02892 C -0.17708 0.03771 -0.16406 0.04234 -0.14808 0.04511 C -0.12742 0.04303 -0.10885 0.03748 -0.09027 0.02568 C -0.08194 0.02036 -0.09149 0.02522 -0.08315 0.01782 C -0.07343 0.00903 -0.08784 0.03054 -0.07222 0.00972 C -0.06649 0.00209 -0.06024 -0.00462 -0.05295 -0.00948 C -0.04982 -0.01572 -0.04461 -0.01873 -0.03975 -0.02243 C -0.0335 -0.02706 -0.02847 -0.03353 -0.0217 -0.03677 C -0.01944 -0.03978 -0.01649 -0.04163 -0.0144 -0.04487 C -0.01249 -0.04788 -0.01197 -0.0525 -0.00954 -0.05458 C -0.00659 -0.0569 -0.00364 -0.05921 -0.00121 -0.06245 " pathEditMode="relative" ptsTypes="ffffffffffffffffffffffffffffffffffffffffffffffffffffffffffffffffffffffffffffffffffffffffffffA">
                                      <p:cBhvr>
                                        <p:cTn id="29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9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89" grpId="0"/>
      <p:bldP spid="391190" grpId="0" animBg="1"/>
      <p:bldP spid="391190" grpId="1" animBg="1"/>
      <p:bldP spid="391214" grpId="0"/>
      <p:bldP spid="391214" grpId="1"/>
      <p:bldP spid="391214" grpId="2"/>
      <p:bldP spid="391215" grpId="0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7314" y="1524000"/>
            <a:ext cx="4550886" cy="5257800"/>
          </a:xfrm>
        </p:spPr>
        <p:txBody>
          <a:bodyPr/>
          <a:lstStyle/>
          <a:p>
            <a:pPr algn="ctr">
              <a:buNone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Finite number of particles travelling through the lattice an infinite number of times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 beam powers for modest input power: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efficient acceleration</a:t>
            </a:r>
          </a:p>
          <a:p>
            <a:pPr lvl="2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MW of RF + MW of DC 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GW beam power (e.g. 0.5 A at 2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GeV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Circulation of beam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radiation excitation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inherently </a:t>
            </a:r>
            <a:r>
              <a:rPr lang="en-US" sz="20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limited beam quality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93115" y="1600200"/>
            <a:ext cx="4343400" cy="52578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 infinite number of particles traveling through the lattice a finite (i.e. 1!) number of times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power inherently less than power required for acceleration (wall losses): </a:t>
            </a:r>
            <a:r>
              <a:rPr lang="en-US" sz="20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inefficient acceleration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2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MW of RF + MW of DC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MW beam power (e.g. 50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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at 20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GeV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BUT…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beam is not in machine long enough for quality to degrade: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performance is source limited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389"/>
            <a:ext cx="4594207" cy="582211"/>
          </a:xfrm>
        </p:spPr>
        <p:txBody>
          <a:bodyPr/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Types of Accelerators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3200"/>
            <a:ext cx="1910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D. Douglas)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1866900" y="3771900"/>
            <a:ext cx="571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>
            <a:off x="259080" y="1654365"/>
            <a:ext cx="85039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339468" y="1121885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Storage Rings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5314" y="1116501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Linacs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711" y="84359"/>
            <a:ext cx="7840289" cy="582211"/>
          </a:xfrm>
        </p:spPr>
        <p:txBody>
          <a:bodyPr/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Benchmarking BBU Simulation Codes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12030" y="5085037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8" name="Group 103"/>
          <p:cNvGraphicFramePr>
            <a:graphicFrameLocks noGrp="1"/>
          </p:cNvGraphicFramePr>
          <p:nvPr/>
        </p:nvGraphicFramePr>
        <p:xfrm>
          <a:off x="3986151" y="2613660"/>
          <a:ext cx="5029199" cy="3710940"/>
        </p:xfrm>
        <a:graphic>
          <a:graphicData uri="http://schemas.openxmlformats.org/drawingml/2006/table">
            <a:tbl>
              <a:tblPr/>
              <a:tblGrid>
                <a:gridCol w="1511299"/>
                <a:gridCol w="1993900"/>
                <a:gridCol w="15240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Method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threshold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Simulation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MATBBU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Yunn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Beard)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8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TDBBU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Krafft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Beard)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9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GBBU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Pozdeyev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Bazarov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28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Experimental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Direct Observation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2.3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0.2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8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Growth Rates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2.3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7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Kicker-based BTF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2.3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73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Cavity-based BTF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2.4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93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Analytic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Analytic Formula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9" name="Line 106"/>
          <p:cNvSpPr>
            <a:spLocks noChangeShapeType="1"/>
          </p:cNvSpPr>
          <p:nvPr/>
        </p:nvSpPr>
        <p:spPr bwMode="auto">
          <a:xfrm>
            <a:off x="5487985" y="5967350"/>
            <a:ext cx="3520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" name="Group 24"/>
          <p:cNvGrpSpPr>
            <a:grpSpLocks noChangeAspect="1"/>
          </p:cNvGrpSpPr>
          <p:nvPr/>
        </p:nvGrpSpPr>
        <p:grpSpPr bwMode="auto">
          <a:xfrm>
            <a:off x="124525" y="944254"/>
            <a:ext cx="3566160" cy="2489529"/>
            <a:chOff x="56" y="496"/>
            <a:chExt cx="2683" cy="1873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56" y="496"/>
              <a:ext cx="2683" cy="1873"/>
              <a:chOff x="56" y="512"/>
              <a:chExt cx="2982" cy="2082"/>
            </a:xfrm>
          </p:grpSpPr>
          <p:pic>
            <p:nvPicPr>
              <p:cNvPr id="13" name="Picture 7" descr="TEK00020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512"/>
                <a:ext cx="2982" cy="20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4" name="Line 8"/>
              <p:cNvSpPr>
                <a:spLocks noChangeAspect="1" noChangeShapeType="1"/>
              </p:cNvSpPr>
              <p:nvPr/>
            </p:nvSpPr>
            <p:spPr bwMode="auto">
              <a:xfrm>
                <a:off x="72" y="2588"/>
                <a:ext cx="2954" cy="0"/>
              </a:xfrm>
              <a:prstGeom prst="line">
                <a:avLst/>
              </a:pr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64" y="2158"/>
              <a:ext cx="58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 ms/div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00000" y="1002471"/>
            <a:ext cx="47580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Screenshot of the HOM </a:t>
            </a:r>
            <a:r>
              <a:rPr lang="en-US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voltage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power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during beam breakup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Identify the cavity and HOM causing BBU</a:t>
            </a:r>
            <a:endParaRPr lang="en-US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000" y="3614526"/>
            <a:ext cx="37912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Simulate BBU in the FEL with several codes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Experimentally measure the threshold current using variety of techniques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Simulation codes have been benchmarked with experimental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587" y="62325"/>
            <a:ext cx="7692813" cy="582211"/>
          </a:xfrm>
        </p:spPr>
        <p:txBody>
          <a:bodyPr/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Beam Breakup at the FEL (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Realtime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12030" y="5085037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BB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85119" y="728949"/>
            <a:ext cx="80264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3215" y="0"/>
            <a:ext cx="6823985" cy="582211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Coherent Synchrotron Radiation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447800"/>
            <a:ext cx="4724400" cy="2286000"/>
          </a:xfrm>
        </p:spPr>
        <p:txBody>
          <a:bodyPr/>
          <a:lstStyle/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CSR describes the self-interaction of an electron bunch with its own radiation field</a:t>
            </a: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Short bunches can radiate coherently at wavelengths comparable to the bunch length. </a:t>
            </a:r>
          </a:p>
          <a:p>
            <a:pPr>
              <a:buNone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C:\Users\tennant\Desktop\Picture1 c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16166"/>
            <a:ext cx="41148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845612"/>
            <a:ext cx="91440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sz="22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CSR is a tail-head instability where the radiation emitted from the tail of the bunch overtakes the head as the beam travels along a curved trajectory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sz="22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tail of the bunch loses energy while the head of the bunch gains energy </a:t>
            </a:r>
            <a:r>
              <a:rPr lang="en-US" sz="22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22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modulation of the energy distribution in a dispersive region (dipole) </a:t>
            </a:r>
            <a:r>
              <a:rPr lang="en-US" sz="22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22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transverse </a:t>
            </a:r>
            <a:r>
              <a:rPr lang="en-US" sz="2200" kern="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22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growth in the bending plane.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Tx/>
              <a:buChar char="•"/>
            </a:pPr>
            <a:r>
              <a:rPr lang="en-US" sz="22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Thus both the longitudinal and transverse </a:t>
            </a:r>
            <a:r>
              <a:rPr lang="en-US" sz="2200" kern="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emittances</a:t>
            </a:r>
            <a:r>
              <a:rPr lang="en-US" sz="22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are degraded due to CSR.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3215" y="0"/>
            <a:ext cx="6823985" cy="582211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Coherent Synchrotron Radiation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Content Placeholder 3" descr="CSR_Beaminiz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478975"/>
            <a:ext cx="4495800" cy="3205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781" y="802575"/>
            <a:ext cx="8970819" cy="16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0400" indent="-660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CSR does not present an operational impediment (used it as a diagnostic)</a:t>
            </a:r>
          </a:p>
          <a:p>
            <a:pPr marL="660400" indent="-660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the past we had generated so much CSR (THz) that we heated the FEL mirrors up and distorted them, limiting power output</a:t>
            </a:r>
          </a:p>
          <a:p>
            <a:pPr marL="660400" indent="-660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Observe beam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filamentation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as we vary bunch length compression </a:t>
            </a:r>
          </a:p>
          <a:p>
            <a:pPr marL="660400" indent="-660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(change energy </a:t>
            </a:r>
            <a:r>
              <a:rPr lang="en-US" sz="16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offset through </a:t>
            </a:r>
            <a:r>
              <a:rPr lang="en-US" sz="1600" i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sextupoles</a:t>
            </a:r>
            <a:r>
              <a:rPr lang="en-US" sz="16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modify M</a:t>
            </a:r>
            <a:r>
              <a:rPr lang="en-US" sz="1600" i="1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56</a:t>
            </a:r>
            <a:r>
              <a:rPr lang="en-US" sz="16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</p:txBody>
      </p:sp>
      <p:grpSp>
        <p:nvGrpSpPr>
          <p:cNvPr id="9" name="Group 15"/>
          <p:cNvGrpSpPr/>
          <p:nvPr/>
        </p:nvGrpSpPr>
        <p:grpSpPr>
          <a:xfrm>
            <a:off x="176150" y="2778825"/>
            <a:ext cx="4009900" cy="2827327"/>
            <a:chOff x="176150" y="2778825"/>
            <a:chExt cx="4009900" cy="2827327"/>
          </a:xfrm>
        </p:grpSpPr>
        <p:sp>
          <p:nvSpPr>
            <p:cNvPr id="10" name="TextBox 9"/>
            <p:cNvSpPr txBox="1"/>
            <p:nvPr/>
          </p:nvSpPr>
          <p:spPr>
            <a:xfrm>
              <a:off x="176150" y="5298375"/>
              <a:ext cx="2140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(courtesy P. Evtushenko)</a:t>
              </a:r>
              <a:endParaRPr lang="en-US" sz="1400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28450" y="5029200"/>
              <a:ext cx="3657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16200000" flipV="1">
              <a:off x="-517964" y="4013265"/>
              <a:ext cx="246888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601840" y="511004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</a:t>
              </a:r>
              <a:endParaRPr lang="en-US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" y="3012375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</a:t>
              </a:r>
              <a:endParaRPr lang="en-US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5" name="Picture 14" descr="CSRmeasurements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0165" y="2474234"/>
            <a:ext cx="4114800" cy="3897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659" y="0"/>
            <a:ext cx="4238341" cy="582211"/>
          </a:xfrm>
        </p:spPr>
        <p:txBody>
          <a:bodyPr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Space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Charge Force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8075" y="2093025"/>
            <a:ext cx="3569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Head of bunch accelerated, tail of bunch decelerated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600" kern="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Before crest (head at low energy, tail at high) observed momentum spread </a:t>
            </a:r>
            <a:r>
              <a:rPr lang="en-US" i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reduced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crest (head at high energy, tail at low) observed momentum spread </a:t>
            </a:r>
            <a:r>
              <a:rPr lang="en-US" i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875" y="5462650"/>
            <a:ext cx="8751125" cy="7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 changes in injector setup allowed us to increase the bunch length at injection which alleviated LSC; additionally, uncorrelated energy spread reduced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5282" y="6133598"/>
            <a:ext cx="413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Hernandez-Garcia et al., 2004 FEL Conference</a:t>
            </a:r>
            <a:endParaRPr lang="en-US" sz="1400" i="1" dirty="0">
              <a:solidFill>
                <a:srgbClr val="000000">
                  <a:lumMod val="50000"/>
                  <a:lumOff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oup 33"/>
          <p:cNvGrpSpPr>
            <a:grpSpLocks noChangeAspect="1"/>
          </p:cNvGrpSpPr>
          <p:nvPr/>
        </p:nvGrpSpPr>
        <p:grpSpPr>
          <a:xfrm>
            <a:off x="3703320" y="2077814"/>
            <a:ext cx="5212080" cy="3091911"/>
            <a:chOff x="4343400" y="2233550"/>
            <a:chExt cx="4495800" cy="2667000"/>
          </a:xfrm>
        </p:grpSpPr>
        <p:pic>
          <p:nvPicPr>
            <p:cNvPr id="13" name="Picture 2" descr="C:\Tennant Projects\CONFERENCES\PAC 2009\TALK\FIGURES\LSC schemati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2233550"/>
              <a:ext cx="4495800" cy="2667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 Box 28"/>
            <p:cNvSpPr txBox="1">
              <a:spLocks noChangeAspect="1" noChangeArrowheads="1"/>
            </p:cNvSpPr>
            <p:nvPr/>
          </p:nvSpPr>
          <p:spPr bwMode="auto">
            <a:xfrm>
              <a:off x="4941125" y="4117194"/>
              <a:ext cx="1041455" cy="610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0000"/>
                  </a:solidFill>
                  <a:latin typeface="Tahoma" pitchFamily="34" charset="0"/>
                </a:rPr>
                <a:t>BEFORE</a:t>
              </a:r>
              <a:endParaRPr lang="en-US" sz="20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</a:rPr>
                <a:t>crest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" name="Text Box 29"/>
            <p:cNvSpPr txBox="1">
              <a:spLocks noChangeAspect="1" noChangeArrowheads="1"/>
            </p:cNvSpPr>
            <p:nvPr/>
          </p:nvSpPr>
          <p:spPr bwMode="auto">
            <a:xfrm>
              <a:off x="6949211" y="4117194"/>
              <a:ext cx="871383" cy="610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0000"/>
                  </a:solidFill>
                  <a:latin typeface="Tahoma" pitchFamily="34" charset="0"/>
                </a:rPr>
                <a:t>AFTER</a:t>
              </a:r>
              <a:endParaRPr lang="en-US" sz="20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</a:rPr>
                <a:t>crest</a:t>
              </a: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8074" y="902525"/>
            <a:ext cx="8674926" cy="1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135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pC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transverse space charge does not present problems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However longitudinal space charge does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Initial signature: momentum spread 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asymmetric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about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linac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on-crest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3076" y="76200"/>
            <a:ext cx="7538924" cy="582211"/>
          </a:xfrm>
        </p:spPr>
        <p:txBody>
          <a:bodyPr wrap="none" lIns="90488" tIns="44450" rIns="90488" bIns="44450" anchor="ctr">
            <a:sp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Measurements Showing LSC Effects</a:t>
            </a:r>
          </a:p>
        </p:txBody>
      </p:sp>
      <p:pic>
        <p:nvPicPr>
          <p:cNvPr id="3" name="Picture 2" descr="m3deg_ed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478" y="914400"/>
            <a:ext cx="3657600" cy="403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3deg_ed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600" y="925285"/>
            <a:ext cx="3657600" cy="399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 bwMode="auto">
          <a:xfrm>
            <a:off x="1095500" y="2593910"/>
            <a:ext cx="7315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090550" y="3190939"/>
            <a:ext cx="7315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172586" y="3884612"/>
            <a:ext cx="324612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169725" y="2451101"/>
            <a:ext cx="324612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7499" y="5340925"/>
            <a:ext cx="9060875" cy="10464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Streak camera measurements showing longitudinal phase space at the midpoint of the first 180˚ bend at a bunch charge of 110 </a:t>
            </a:r>
            <a:r>
              <a:rPr lang="en-US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pC</a:t>
            </a:r>
            <a:endParaRPr lang="en-US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(observed bunch compression is due to non-zero M</a:t>
            </a:r>
            <a:r>
              <a:rPr lang="en-US" i="1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  <a:r>
              <a:rPr lang="en-US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from </a:t>
            </a:r>
            <a:r>
              <a:rPr lang="en-US" i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linac</a:t>
            </a:r>
            <a:r>
              <a:rPr lang="en-US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measurement point)</a:t>
            </a:r>
            <a:endParaRPr lang="en-US" i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382665" y="2760833"/>
            <a:ext cx="3119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S. Zhang et al., 2006 FEL Conference</a:t>
            </a:r>
            <a:endParaRPr lang="en-US" sz="1400" i="1" dirty="0">
              <a:solidFill>
                <a:srgbClr val="000000">
                  <a:lumMod val="50000"/>
                  <a:lumOff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324101"/>
            <a:ext cx="2031675" cy="276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degrees </a:t>
            </a:r>
            <a:r>
              <a:rPr lang="en-US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crest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2600" y="1335975"/>
            <a:ext cx="2031675" cy="276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degrees </a:t>
            </a:r>
            <a:r>
              <a:rPr lang="en-US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crest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926347" y="22034"/>
            <a:ext cx="3550653" cy="582211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CSR/LSC Effects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7011988" y="6550025"/>
            <a:ext cx="2132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K. Jordan)</a:t>
            </a:r>
          </a:p>
        </p:txBody>
      </p:sp>
      <p:pic>
        <p:nvPicPr>
          <p:cNvPr id="7" name="CSR1_shor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685800"/>
            <a:ext cx="8763000" cy="58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76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Summary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8600" y="1371600"/>
            <a:ext cx="8643651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ERLs offer tremendous advantages and also present new and interesting challenges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8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Jlab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FEL is one of the most unique accelerators in the world…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afternoon you’ll have the opportunity to see it on the tour and starting tomorrow you’ll start operating it and taking data!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650"/>
            <a:ext cx="7772400" cy="6689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Monday, January 17</a:t>
            </a:r>
            <a:r>
              <a:rPr lang="en-US" sz="32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Schedule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ectangle 4"/>
          <p:cNvSpPr txBox="1">
            <a:spLocks noChangeArrowheads="1"/>
          </p:cNvSpPr>
          <p:nvPr/>
        </p:nvSpPr>
        <p:spPr>
          <a:xfrm>
            <a:off x="228600" y="1143000"/>
            <a:ext cx="864365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“Course Overview”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(C. Tennant)</a:t>
            </a:r>
            <a:endParaRPr lang="en-US" sz="2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“Introduction to ERLs”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(C. Tennant)</a:t>
            </a:r>
            <a:endParaRPr lang="en-US" sz="2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800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JLab</a:t>
            </a: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FEL Overview”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(D. Douglas)</a:t>
            </a:r>
            <a:endParaRPr lang="en-US" sz="2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“Beam Diagnostics Overview”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(P. Evtushenko)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LUNCH</a:t>
            </a:r>
            <a:endParaRPr lang="en-US" sz="3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“Using the FEL as a Beam Diagnostic”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(S. Benson)</a:t>
            </a:r>
            <a:endParaRPr lang="en-US" sz="2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“Longitudinal Matching”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(D. Douglas)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FEL Tour</a:t>
            </a:r>
            <a:endParaRPr lang="en-US" sz="3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6"/>
          <p:cNvGrpSpPr>
            <a:grpSpLocks noChangeAspect="1"/>
          </p:cNvGrpSpPr>
          <p:nvPr/>
        </p:nvGrpSpPr>
        <p:grpSpPr bwMode="auto">
          <a:xfrm>
            <a:off x="4022019" y="2895600"/>
            <a:ext cx="5045780" cy="3886200"/>
            <a:chOff x="534" y="828"/>
            <a:chExt cx="4019" cy="3096"/>
          </a:xfrm>
        </p:grpSpPr>
        <p:grpSp>
          <p:nvGrpSpPr>
            <p:cNvPr id="7" name="Group 3"/>
            <p:cNvGrpSpPr>
              <a:grpSpLocks noChangeAspect="1"/>
            </p:cNvGrpSpPr>
            <p:nvPr/>
          </p:nvGrpSpPr>
          <p:grpSpPr bwMode="auto">
            <a:xfrm>
              <a:off x="871" y="2438"/>
              <a:ext cx="593" cy="666"/>
              <a:chOff x="144" y="336"/>
              <a:chExt cx="79" cy="89"/>
            </a:xfrm>
          </p:grpSpPr>
          <p:sp>
            <p:nvSpPr>
              <p:cNvPr id="174" name="Oval 4"/>
              <p:cNvSpPr>
                <a:spLocks noChangeAspect="1" noChangeArrowheads="1"/>
              </p:cNvSpPr>
              <p:nvPr/>
            </p:nvSpPr>
            <p:spPr bwMode="auto">
              <a:xfrm>
                <a:off x="144" y="387"/>
                <a:ext cx="70" cy="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5"/>
              <p:cNvSpPr>
                <a:spLocks noChangeAspect="1"/>
              </p:cNvSpPr>
              <p:nvPr/>
            </p:nvSpPr>
            <p:spPr bwMode="auto">
              <a:xfrm>
                <a:off x="144" y="360"/>
                <a:ext cx="70" cy="64"/>
              </a:xfrm>
              <a:custGeom>
                <a:avLst/>
                <a:gdLst/>
                <a:ahLst/>
                <a:cxnLst>
                  <a:cxn ang="0">
                    <a:pos x="31" y="64"/>
                  </a:cxn>
                  <a:cxn ang="0">
                    <a:pos x="26" y="63"/>
                  </a:cxn>
                  <a:cxn ang="0">
                    <a:pos x="22" y="63"/>
                  </a:cxn>
                  <a:cxn ang="0">
                    <a:pos x="18" y="62"/>
                  </a:cxn>
                  <a:cxn ang="0">
                    <a:pos x="14" y="60"/>
                  </a:cxn>
                  <a:cxn ang="0">
                    <a:pos x="11" y="59"/>
                  </a:cxn>
                  <a:cxn ang="0">
                    <a:pos x="8" y="56"/>
                  </a:cxn>
                  <a:cxn ang="0">
                    <a:pos x="7" y="55"/>
                  </a:cxn>
                  <a:cxn ang="0">
                    <a:pos x="6" y="54"/>
                  </a:cxn>
                  <a:cxn ang="0">
                    <a:pos x="4" y="51"/>
                  </a:cxn>
                  <a:cxn ang="0">
                    <a:pos x="3" y="50"/>
                  </a:cxn>
                  <a:cxn ang="0">
                    <a:pos x="0" y="47"/>
                  </a:cxn>
                  <a:cxn ang="0">
                    <a:pos x="0" y="44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43"/>
                  </a:cxn>
                  <a:cxn ang="0">
                    <a:pos x="67" y="47"/>
                  </a:cxn>
                  <a:cxn ang="0">
                    <a:pos x="66" y="51"/>
                  </a:cxn>
                  <a:cxn ang="0">
                    <a:pos x="63" y="54"/>
                  </a:cxn>
                  <a:cxn ang="0">
                    <a:pos x="62" y="56"/>
                  </a:cxn>
                  <a:cxn ang="0">
                    <a:pos x="59" y="58"/>
                  </a:cxn>
                  <a:cxn ang="0">
                    <a:pos x="58" y="59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44" y="63"/>
                  </a:cxn>
                  <a:cxn ang="0">
                    <a:pos x="39" y="63"/>
                  </a:cxn>
                  <a:cxn ang="0">
                    <a:pos x="35" y="63"/>
                  </a:cxn>
                  <a:cxn ang="0">
                    <a:pos x="31" y="64"/>
                  </a:cxn>
                </a:cxnLst>
                <a:rect l="0" t="0" r="r" b="b"/>
                <a:pathLst>
                  <a:path w="70" h="64">
                    <a:moveTo>
                      <a:pt x="31" y="64"/>
                    </a:moveTo>
                    <a:lnTo>
                      <a:pt x="26" y="63"/>
                    </a:lnTo>
                    <a:lnTo>
                      <a:pt x="22" y="63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11" y="59"/>
                    </a:lnTo>
                    <a:lnTo>
                      <a:pt x="8" y="56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43"/>
                    </a:lnTo>
                    <a:lnTo>
                      <a:pt x="67" y="47"/>
                    </a:lnTo>
                    <a:lnTo>
                      <a:pt x="66" y="51"/>
                    </a:lnTo>
                    <a:lnTo>
                      <a:pt x="63" y="54"/>
                    </a:lnTo>
                    <a:lnTo>
                      <a:pt x="62" y="56"/>
                    </a:lnTo>
                    <a:lnTo>
                      <a:pt x="59" y="58"/>
                    </a:lnTo>
                    <a:lnTo>
                      <a:pt x="58" y="59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44" y="63"/>
                    </a:lnTo>
                    <a:lnTo>
                      <a:pt x="39" y="63"/>
                    </a:lnTo>
                    <a:lnTo>
                      <a:pt x="35" y="63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"/>
              <p:cNvSpPr>
                <a:spLocks noChangeAspect="1"/>
              </p:cNvSpPr>
              <p:nvPr/>
            </p:nvSpPr>
            <p:spPr bwMode="auto">
              <a:xfrm>
                <a:off x="148" y="360"/>
                <a:ext cx="62" cy="63"/>
              </a:xfrm>
              <a:custGeom>
                <a:avLst/>
                <a:gdLst/>
                <a:ahLst/>
                <a:cxnLst>
                  <a:cxn ang="0">
                    <a:pos x="27" y="63"/>
                  </a:cxn>
                  <a:cxn ang="0">
                    <a:pos x="23" y="63"/>
                  </a:cxn>
                  <a:cxn ang="0">
                    <a:pos x="19" y="63"/>
                  </a:cxn>
                  <a:cxn ang="0">
                    <a:pos x="16" y="62"/>
                  </a:cxn>
                  <a:cxn ang="0">
                    <a:pos x="14" y="60"/>
                  </a:cxn>
                  <a:cxn ang="0">
                    <a:pos x="11" y="59"/>
                  </a:cxn>
                  <a:cxn ang="0">
                    <a:pos x="8" y="58"/>
                  </a:cxn>
                  <a:cxn ang="0">
                    <a:pos x="6" y="56"/>
                  </a:cxn>
                  <a:cxn ang="0">
                    <a:pos x="4" y="55"/>
                  </a:cxn>
                  <a:cxn ang="0">
                    <a:pos x="2" y="51"/>
                  </a:cxn>
                  <a:cxn ang="0">
                    <a:pos x="0" y="48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40"/>
                  </a:cxn>
                  <a:cxn ang="0">
                    <a:pos x="60" y="44"/>
                  </a:cxn>
                  <a:cxn ang="0">
                    <a:pos x="58" y="48"/>
                  </a:cxn>
                  <a:cxn ang="0">
                    <a:pos x="56" y="51"/>
                  </a:cxn>
                  <a:cxn ang="0">
                    <a:pos x="55" y="54"/>
                  </a:cxn>
                  <a:cxn ang="0">
                    <a:pos x="54" y="55"/>
                  </a:cxn>
                  <a:cxn ang="0">
                    <a:pos x="51" y="56"/>
                  </a:cxn>
                  <a:cxn ang="0">
                    <a:pos x="48" y="58"/>
                  </a:cxn>
                  <a:cxn ang="0">
                    <a:pos x="44" y="59"/>
                  </a:cxn>
                  <a:cxn ang="0">
                    <a:pos x="39" y="60"/>
                  </a:cxn>
                  <a:cxn ang="0">
                    <a:pos x="35" y="62"/>
                  </a:cxn>
                  <a:cxn ang="0">
                    <a:pos x="31" y="63"/>
                  </a:cxn>
                  <a:cxn ang="0">
                    <a:pos x="27" y="63"/>
                  </a:cxn>
                </a:cxnLst>
                <a:rect l="0" t="0" r="r" b="b"/>
                <a:pathLst>
                  <a:path w="62" h="63">
                    <a:moveTo>
                      <a:pt x="27" y="63"/>
                    </a:moveTo>
                    <a:lnTo>
                      <a:pt x="23" y="63"/>
                    </a:lnTo>
                    <a:lnTo>
                      <a:pt x="19" y="63"/>
                    </a:lnTo>
                    <a:lnTo>
                      <a:pt x="16" y="62"/>
                    </a:lnTo>
                    <a:lnTo>
                      <a:pt x="14" y="60"/>
                    </a:lnTo>
                    <a:lnTo>
                      <a:pt x="11" y="59"/>
                    </a:lnTo>
                    <a:lnTo>
                      <a:pt x="8" y="58"/>
                    </a:lnTo>
                    <a:lnTo>
                      <a:pt x="6" y="56"/>
                    </a:lnTo>
                    <a:lnTo>
                      <a:pt x="4" y="55"/>
                    </a:lnTo>
                    <a:lnTo>
                      <a:pt x="2" y="51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40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6" y="51"/>
                    </a:lnTo>
                    <a:lnTo>
                      <a:pt x="55" y="54"/>
                    </a:lnTo>
                    <a:lnTo>
                      <a:pt x="54" y="55"/>
                    </a:lnTo>
                    <a:lnTo>
                      <a:pt x="51" y="56"/>
                    </a:lnTo>
                    <a:lnTo>
                      <a:pt x="48" y="58"/>
                    </a:lnTo>
                    <a:lnTo>
                      <a:pt x="44" y="59"/>
                    </a:lnTo>
                    <a:lnTo>
                      <a:pt x="39" y="60"/>
                    </a:lnTo>
                    <a:lnTo>
                      <a:pt x="35" y="62"/>
                    </a:lnTo>
                    <a:lnTo>
                      <a:pt x="31" y="63"/>
                    </a:lnTo>
                    <a:lnTo>
                      <a:pt x="27" y="63"/>
                    </a:lnTo>
                    <a:close/>
                  </a:path>
                </a:pathLst>
              </a:custGeom>
              <a:solidFill>
                <a:srgbClr val="1F1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7"/>
              <p:cNvSpPr>
                <a:spLocks noChangeAspect="1"/>
              </p:cNvSpPr>
              <p:nvPr/>
            </p:nvSpPr>
            <p:spPr bwMode="auto">
              <a:xfrm>
                <a:off x="152" y="360"/>
                <a:ext cx="54" cy="63"/>
              </a:xfrm>
              <a:custGeom>
                <a:avLst/>
                <a:gdLst/>
                <a:ahLst/>
                <a:cxnLst>
                  <a:cxn ang="0">
                    <a:pos x="24" y="63"/>
                  </a:cxn>
                  <a:cxn ang="0">
                    <a:pos x="20" y="63"/>
                  </a:cxn>
                  <a:cxn ang="0">
                    <a:pos x="18" y="63"/>
                  </a:cxn>
                  <a:cxn ang="0">
                    <a:pos x="15" y="62"/>
                  </a:cxn>
                  <a:cxn ang="0">
                    <a:pos x="12" y="60"/>
                  </a:cxn>
                  <a:cxn ang="0">
                    <a:pos x="10" y="59"/>
                  </a:cxn>
                  <a:cxn ang="0">
                    <a:pos x="7" y="58"/>
                  </a:cxn>
                  <a:cxn ang="0">
                    <a:pos x="6" y="56"/>
                  </a:cxn>
                  <a:cxn ang="0">
                    <a:pos x="4" y="55"/>
                  </a:cxn>
                  <a:cxn ang="0">
                    <a:pos x="2" y="52"/>
                  </a:cxn>
                  <a:cxn ang="0">
                    <a:pos x="0" y="51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54" y="39"/>
                  </a:cxn>
                  <a:cxn ang="0">
                    <a:pos x="51" y="46"/>
                  </a:cxn>
                  <a:cxn ang="0">
                    <a:pos x="50" y="50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3" y="55"/>
                  </a:cxn>
                  <a:cxn ang="0">
                    <a:pos x="39" y="56"/>
                  </a:cxn>
                  <a:cxn ang="0">
                    <a:pos x="35" y="59"/>
                  </a:cxn>
                  <a:cxn ang="0">
                    <a:pos x="28" y="62"/>
                  </a:cxn>
                  <a:cxn ang="0">
                    <a:pos x="24" y="63"/>
                  </a:cxn>
                </a:cxnLst>
                <a:rect l="0" t="0" r="r" b="b"/>
                <a:pathLst>
                  <a:path w="54" h="63">
                    <a:moveTo>
                      <a:pt x="24" y="63"/>
                    </a:moveTo>
                    <a:lnTo>
                      <a:pt x="20" y="6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2" y="60"/>
                    </a:lnTo>
                    <a:lnTo>
                      <a:pt x="10" y="59"/>
                    </a:lnTo>
                    <a:lnTo>
                      <a:pt x="7" y="58"/>
                    </a:lnTo>
                    <a:lnTo>
                      <a:pt x="6" y="56"/>
                    </a:lnTo>
                    <a:lnTo>
                      <a:pt x="4" y="55"/>
                    </a:lnTo>
                    <a:lnTo>
                      <a:pt x="2" y="52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39"/>
                    </a:lnTo>
                    <a:lnTo>
                      <a:pt x="51" y="46"/>
                    </a:lnTo>
                    <a:lnTo>
                      <a:pt x="50" y="50"/>
                    </a:lnTo>
                    <a:lnTo>
                      <a:pt x="48" y="51"/>
                    </a:lnTo>
                    <a:lnTo>
                      <a:pt x="47" y="52"/>
                    </a:lnTo>
                    <a:lnTo>
                      <a:pt x="43" y="55"/>
                    </a:lnTo>
                    <a:lnTo>
                      <a:pt x="39" y="56"/>
                    </a:lnTo>
                    <a:lnTo>
                      <a:pt x="35" y="59"/>
                    </a:lnTo>
                    <a:lnTo>
                      <a:pt x="28" y="62"/>
                    </a:lnTo>
                    <a:lnTo>
                      <a:pt x="24" y="6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8"/>
              <p:cNvSpPr>
                <a:spLocks noChangeAspect="1"/>
              </p:cNvSpPr>
              <p:nvPr/>
            </p:nvSpPr>
            <p:spPr bwMode="auto">
              <a:xfrm>
                <a:off x="156" y="360"/>
                <a:ext cx="46" cy="63"/>
              </a:xfrm>
              <a:custGeom>
                <a:avLst/>
                <a:gdLst/>
                <a:ahLst/>
                <a:cxnLst>
                  <a:cxn ang="0">
                    <a:pos x="22" y="63"/>
                  </a:cxn>
                  <a:cxn ang="0">
                    <a:pos x="19" y="63"/>
                  </a:cxn>
                  <a:cxn ang="0">
                    <a:pos x="15" y="63"/>
                  </a:cxn>
                  <a:cxn ang="0">
                    <a:pos x="12" y="62"/>
                  </a:cxn>
                  <a:cxn ang="0">
                    <a:pos x="11" y="62"/>
                  </a:cxn>
                  <a:cxn ang="0">
                    <a:pos x="8" y="60"/>
                  </a:cxn>
                  <a:cxn ang="0">
                    <a:pos x="7" y="59"/>
                  </a:cxn>
                  <a:cxn ang="0">
                    <a:pos x="4" y="56"/>
                  </a:cxn>
                  <a:cxn ang="0">
                    <a:pos x="2" y="55"/>
                  </a:cxn>
                  <a:cxn ang="0">
                    <a:pos x="0" y="52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38"/>
                  </a:cxn>
                  <a:cxn ang="0">
                    <a:pos x="43" y="47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1" y="58"/>
                  </a:cxn>
                  <a:cxn ang="0">
                    <a:pos x="24" y="62"/>
                  </a:cxn>
                  <a:cxn ang="0">
                    <a:pos x="22" y="63"/>
                  </a:cxn>
                </a:cxnLst>
                <a:rect l="0" t="0" r="r" b="b"/>
                <a:pathLst>
                  <a:path w="46" h="63">
                    <a:moveTo>
                      <a:pt x="22" y="63"/>
                    </a:moveTo>
                    <a:lnTo>
                      <a:pt x="19" y="63"/>
                    </a:lnTo>
                    <a:lnTo>
                      <a:pt x="15" y="63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8" y="60"/>
                    </a:lnTo>
                    <a:lnTo>
                      <a:pt x="7" y="59"/>
                    </a:lnTo>
                    <a:lnTo>
                      <a:pt x="4" y="56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38"/>
                    </a:lnTo>
                    <a:lnTo>
                      <a:pt x="43" y="47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1" y="58"/>
                    </a:lnTo>
                    <a:lnTo>
                      <a:pt x="24" y="62"/>
                    </a:lnTo>
                    <a:lnTo>
                      <a:pt x="22" y="63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9"/>
              <p:cNvSpPr>
                <a:spLocks noChangeAspect="1"/>
              </p:cNvSpPr>
              <p:nvPr/>
            </p:nvSpPr>
            <p:spPr bwMode="auto">
              <a:xfrm>
                <a:off x="159" y="360"/>
                <a:ext cx="40" cy="63"/>
              </a:xfrm>
              <a:custGeom>
                <a:avLst/>
                <a:gdLst/>
                <a:ahLst/>
                <a:cxnLst>
                  <a:cxn ang="0">
                    <a:pos x="20" y="63"/>
                  </a:cxn>
                  <a:cxn ang="0">
                    <a:pos x="17" y="63"/>
                  </a:cxn>
                  <a:cxn ang="0">
                    <a:pos x="15" y="63"/>
                  </a:cxn>
                  <a:cxn ang="0">
                    <a:pos x="12" y="62"/>
                  </a:cxn>
                  <a:cxn ang="0">
                    <a:pos x="11" y="62"/>
                  </a:cxn>
                  <a:cxn ang="0">
                    <a:pos x="7" y="60"/>
                  </a:cxn>
                  <a:cxn ang="0">
                    <a:pos x="4" y="58"/>
                  </a:cxn>
                  <a:cxn ang="0">
                    <a:pos x="3" y="56"/>
                  </a:cxn>
                  <a:cxn ang="0">
                    <a:pos x="1" y="55"/>
                  </a:cxn>
                  <a:cxn ang="0">
                    <a:pos x="0" y="5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35"/>
                  </a:cxn>
                  <a:cxn ang="0">
                    <a:pos x="36" y="44"/>
                  </a:cxn>
                  <a:cxn ang="0">
                    <a:pos x="27" y="55"/>
                  </a:cxn>
                  <a:cxn ang="0">
                    <a:pos x="20" y="63"/>
                  </a:cxn>
                </a:cxnLst>
                <a:rect l="0" t="0" r="r" b="b"/>
                <a:pathLst>
                  <a:path w="40" h="63">
                    <a:moveTo>
                      <a:pt x="20" y="63"/>
                    </a:moveTo>
                    <a:lnTo>
                      <a:pt x="17" y="63"/>
                    </a:lnTo>
                    <a:lnTo>
                      <a:pt x="15" y="63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7" y="60"/>
                    </a:lnTo>
                    <a:lnTo>
                      <a:pt x="4" y="58"/>
                    </a:lnTo>
                    <a:lnTo>
                      <a:pt x="3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5"/>
                    </a:lnTo>
                    <a:lnTo>
                      <a:pt x="36" y="44"/>
                    </a:lnTo>
                    <a:lnTo>
                      <a:pt x="27" y="55"/>
                    </a:lnTo>
                    <a:lnTo>
                      <a:pt x="20" y="6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10"/>
              <p:cNvSpPr>
                <a:spLocks noChangeAspect="1"/>
              </p:cNvSpPr>
              <p:nvPr/>
            </p:nvSpPr>
            <p:spPr bwMode="auto">
              <a:xfrm>
                <a:off x="163" y="360"/>
                <a:ext cx="32" cy="63"/>
              </a:xfrm>
              <a:custGeom>
                <a:avLst/>
                <a:gdLst/>
                <a:ahLst/>
                <a:cxnLst>
                  <a:cxn ang="0">
                    <a:pos x="17" y="63"/>
                  </a:cxn>
                  <a:cxn ang="0">
                    <a:pos x="13" y="63"/>
                  </a:cxn>
                  <a:cxn ang="0">
                    <a:pos x="9" y="62"/>
                  </a:cxn>
                  <a:cxn ang="0">
                    <a:pos x="7" y="60"/>
                  </a:cxn>
                  <a:cxn ang="0">
                    <a:pos x="4" y="59"/>
                  </a:cxn>
                  <a:cxn ang="0">
                    <a:pos x="3" y="58"/>
                  </a:cxn>
                  <a:cxn ang="0">
                    <a:pos x="1" y="56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2" y="34"/>
                  </a:cxn>
                  <a:cxn ang="0">
                    <a:pos x="31" y="39"/>
                  </a:cxn>
                  <a:cxn ang="0">
                    <a:pos x="29" y="42"/>
                  </a:cxn>
                  <a:cxn ang="0">
                    <a:pos x="27" y="47"/>
                  </a:cxn>
                  <a:cxn ang="0">
                    <a:pos x="23" y="54"/>
                  </a:cxn>
                  <a:cxn ang="0">
                    <a:pos x="17" y="63"/>
                  </a:cxn>
                </a:cxnLst>
                <a:rect l="0" t="0" r="r" b="b"/>
                <a:pathLst>
                  <a:path w="32" h="63">
                    <a:moveTo>
                      <a:pt x="17" y="63"/>
                    </a:moveTo>
                    <a:lnTo>
                      <a:pt x="13" y="63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34"/>
                    </a:lnTo>
                    <a:lnTo>
                      <a:pt x="31" y="39"/>
                    </a:lnTo>
                    <a:lnTo>
                      <a:pt x="29" y="42"/>
                    </a:lnTo>
                    <a:lnTo>
                      <a:pt x="27" y="47"/>
                    </a:lnTo>
                    <a:lnTo>
                      <a:pt x="23" y="54"/>
                    </a:lnTo>
                    <a:lnTo>
                      <a:pt x="17" y="63"/>
                    </a:lnTo>
                    <a:close/>
                  </a:path>
                </a:pathLst>
              </a:custGeom>
              <a:solidFill>
                <a:srgbClr val="9F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11"/>
              <p:cNvSpPr>
                <a:spLocks noChangeAspect="1"/>
              </p:cNvSpPr>
              <p:nvPr/>
            </p:nvSpPr>
            <p:spPr bwMode="auto">
              <a:xfrm>
                <a:off x="167" y="360"/>
                <a:ext cx="24" cy="62"/>
              </a:xfrm>
              <a:custGeom>
                <a:avLst/>
                <a:gdLst/>
                <a:ahLst/>
                <a:cxnLst>
                  <a:cxn ang="0">
                    <a:pos x="15" y="62"/>
                  </a:cxn>
                  <a:cxn ang="0">
                    <a:pos x="11" y="62"/>
                  </a:cxn>
                  <a:cxn ang="0">
                    <a:pos x="8" y="62"/>
                  </a:cxn>
                  <a:cxn ang="0">
                    <a:pos x="5" y="62"/>
                  </a:cxn>
                  <a:cxn ang="0">
                    <a:pos x="4" y="60"/>
                  </a:cxn>
                  <a:cxn ang="0">
                    <a:pos x="3" y="59"/>
                  </a:cxn>
                  <a:cxn ang="0">
                    <a:pos x="1" y="59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4" y="32"/>
                  </a:cxn>
                  <a:cxn ang="0">
                    <a:pos x="23" y="36"/>
                  </a:cxn>
                  <a:cxn ang="0">
                    <a:pos x="23" y="39"/>
                  </a:cxn>
                  <a:cxn ang="0">
                    <a:pos x="21" y="40"/>
                  </a:cxn>
                  <a:cxn ang="0">
                    <a:pos x="20" y="44"/>
                  </a:cxn>
                  <a:cxn ang="0">
                    <a:pos x="17" y="52"/>
                  </a:cxn>
                  <a:cxn ang="0">
                    <a:pos x="15" y="62"/>
                  </a:cxn>
                </a:cxnLst>
                <a:rect l="0" t="0" r="r" b="b"/>
                <a:pathLst>
                  <a:path w="24" h="62">
                    <a:moveTo>
                      <a:pt x="15" y="62"/>
                    </a:moveTo>
                    <a:lnTo>
                      <a:pt x="11" y="62"/>
                    </a:lnTo>
                    <a:lnTo>
                      <a:pt x="8" y="62"/>
                    </a:lnTo>
                    <a:lnTo>
                      <a:pt x="5" y="62"/>
                    </a:lnTo>
                    <a:lnTo>
                      <a:pt x="4" y="60"/>
                    </a:lnTo>
                    <a:lnTo>
                      <a:pt x="3" y="59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32"/>
                    </a:lnTo>
                    <a:lnTo>
                      <a:pt x="23" y="36"/>
                    </a:lnTo>
                    <a:lnTo>
                      <a:pt x="23" y="39"/>
                    </a:lnTo>
                    <a:lnTo>
                      <a:pt x="21" y="40"/>
                    </a:lnTo>
                    <a:lnTo>
                      <a:pt x="20" y="44"/>
                    </a:lnTo>
                    <a:lnTo>
                      <a:pt x="17" y="52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12"/>
              <p:cNvSpPr>
                <a:spLocks noChangeAspect="1"/>
              </p:cNvSpPr>
              <p:nvPr/>
            </p:nvSpPr>
            <p:spPr bwMode="auto">
              <a:xfrm>
                <a:off x="171" y="360"/>
                <a:ext cx="16" cy="62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9" y="62"/>
                  </a:cxn>
                  <a:cxn ang="0">
                    <a:pos x="7" y="62"/>
                  </a:cxn>
                  <a:cxn ang="0">
                    <a:pos x="3" y="62"/>
                  </a:cxn>
                  <a:cxn ang="0">
                    <a:pos x="1" y="60"/>
                  </a:cxn>
                  <a:cxn ang="0">
                    <a:pos x="0" y="60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16" y="30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5" y="38"/>
                  </a:cxn>
                  <a:cxn ang="0">
                    <a:pos x="15" y="42"/>
                  </a:cxn>
                  <a:cxn ang="0">
                    <a:pos x="13" y="50"/>
                  </a:cxn>
                  <a:cxn ang="0">
                    <a:pos x="12" y="62"/>
                  </a:cxn>
                </a:cxnLst>
                <a:rect l="0" t="0" r="r" b="b"/>
                <a:pathLst>
                  <a:path w="16" h="62">
                    <a:moveTo>
                      <a:pt x="12" y="62"/>
                    </a:moveTo>
                    <a:lnTo>
                      <a:pt x="9" y="62"/>
                    </a:lnTo>
                    <a:lnTo>
                      <a:pt x="7" y="62"/>
                    </a:lnTo>
                    <a:lnTo>
                      <a:pt x="3" y="62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13" y="50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13"/>
              <p:cNvSpPr>
                <a:spLocks noChangeAspect="1"/>
              </p:cNvSpPr>
              <p:nvPr/>
            </p:nvSpPr>
            <p:spPr bwMode="auto">
              <a:xfrm>
                <a:off x="175" y="360"/>
                <a:ext cx="9" cy="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62"/>
                  </a:cxn>
                  <a:cxn ang="0">
                    <a:pos x="5" y="63"/>
                  </a:cxn>
                  <a:cxn ang="0">
                    <a:pos x="3" y="63"/>
                  </a:cxn>
                  <a:cxn ang="0">
                    <a:pos x="0" y="63"/>
                  </a:cxn>
                  <a:cxn ang="0">
                    <a:pos x="0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63">
                    <a:moveTo>
                      <a:pt x="9" y="0"/>
                    </a:moveTo>
                    <a:lnTo>
                      <a:pt x="9" y="62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0" y="6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22" y="386"/>
                <a:ext cx="1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200" smtClean="0">
                  <a:solidFill>
                    <a:srgbClr val="00279F"/>
                  </a:solidFill>
                  <a:latin typeface="Arial" charset="0"/>
                </a:endParaRPr>
              </a:p>
            </p:txBody>
          </p:sp>
          <p:sp>
            <p:nvSpPr>
              <p:cNvPr id="185" name="Oval 15"/>
              <p:cNvSpPr>
                <a:spLocks noChangeAspect="1" noChangeArrowheads="1"/>
              </p:cNvSpPr>
              <p:nvPr/>
            </p:nvSpPr>
            <p:spPr bwMode="auto">
              <a:xfrm>
                <a:off x="144" y="340"/>
                <a:ext cx="70" cy="37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6" name="Group 16"/>
              <p:cNvGrpSpPr>
                <a:grpSpLocks noChangeAspect="1"/>
              </p:cNvGrpSpPr>
              <p:nvPr/>
            </p:nvGrpSpPr>
            <p:grpSpPr bwMode="auto">
              <a:xfrm>
                <a:off x="151" y="336"/>
                <a:ext cx="57" cy="34"/>
                <a:chOff x="113" y="279"/>
                <a:chExt cx="57" cy="34"/>
              </a:xfrm>
            </p:grpSpPr>
            <p:sp>
              <p:nvSpPr>
                <p:cNvPr id="187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13" y="285"/>
                  <a:ext cx="57" cy="2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88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113" y="279"/>
                  <a:ext cx="57" cy="33"/>
                  <a:chOff x="151" y="339"/>
                  <a:chExt cx="57" cy="33"/>
                </a:xfrm>
              </p:grpSpPr>
              <p:sp>
                <p:nvSpPr>
                  <p:cNvPr id="189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151" y="339"/>
                    <a:ext cx="57" cy="33"/>
                  </a:xfrm>
                  <a:custGeom>
                    <a:avLst/>
                    <a:gdLst/>
                    <a:ahLst/>
                    <a:cxnLst>
                      <a:cxn ang="0">
                        <a:pos x="29" y="33"/>
                      </a:cxn>
                      <a:cxn ang="0">
                        <a:pos x="34" y="33"/>
                      </a:cxn>
                      <a:cxn ang="0">
                        <a:pos x="40" y="32"/>
                      </a:cxn>
                      <a:cxn ang="0">
                        <a:pos x="44" y="31"/>
                      </a:cxn>
                      <a:cxn ang="0">
                        <a:pos x="49" y="29"/>
                      </a:cxn>
                      <a:cxn ang="0">
                        <a:pos x="52" y="27"/>
                      </a:cxn>
                      <a:cxn ang="0">
                        <a:pos x="53" y="25"/>
                      </a:cxn>
                      <a:cxn ang="0">
                        <a:pos x="54" y="24"/>
                      </a:cxn>
                      <a:cxn ang="0">
                        <a:pos x="56" y="23"/>
                      </a:cxn>
                      <a:cxn ang="0">
                        <a:pos x="56" y="21"/>
                      </a:cxn>
                      <a:cxn ang="0">
                        <a:pos x="57" y="20"/>
                      </a:cxn>
                      <a:cxn ang="0">
                        <a:pos x="57" y="19"/>
                      </a:cxn>
                      <a:cxn ang="0">
                        <a:pos x="57" y="17"/>
                      </a:cxn>
                      <a:cxn ang="0">
                        <a:pos x="56" y="16"/>
                      </a:cxn>
                      <a:cxn ang="0">
                        <a:pos x="56" y="13"/>
                      </a:cxn>
                      <a:cxn ang="0">
                        <a:pos x="54" y="12"/>
                      </a:cxn>
                      <a:cxn ang="0">
                        <a:pos x="52" y="9"/>
                      </a:cxn>
                      <a:cxn ang="0">
                        <a:pos x="49" y="5"/>
                      </a:cxn>
                      <a:cxn ang="0">
                        <a:pos x="44" y="4"/>
                      </a:cxn>
                      <a:cxn ang="0">
                        <a:pos x="42" y="3"/>
                      </a:cxn>
                      <a:cxn ang="0">
                        <a:pos x="40" y="1"/>
                      </a:cxn>
                      <a:cxn ang="0">
                        <a:pos x="37" y="0"/>
                      </a:cxn>
                      <a:cxn ang="0">
                        <a:pos x="34" y="0"/>
                      </a:cxn>
                      <a:cxn ang="0">
                        <a:pos x="32" y="0"/>
                      </a:cxn>
                      <a:cxn ang="0">
                        <a:pos x="29" y="0"/>
                      </a:cxn>
                      <a:cxn ang="0">
                        <a:pos x="25" y="0"/>
                      </a:cxn>
                      <a:cxn ang="0">
                        <a:pos x="22" y="0"/>
                      </a:cxn>
                      <a:cxn ang="0">
                        <a:pos x="20" y="0"/>
                      </a:cxn>
                      <a:cxn ang="0">
                        <a:pos x="17" y="1"/>
                      </a:cxn>
                      <a:cxn ang="0">
                        <a:pos x="14" y="3"/>
                      </a:cxn>
                      <a:cxn ang="0">
                        <a:pos x="13" y="4"/>
                      </a:cxn>
                      <a:cxn ang="0">
                        <a:pos x="9" y="5"/>
                      </a:cxn>
                      <a:cxn ang="0">
                        <a:pos x="5" y="9"/>
                      </a:cxn>
                      <a:cxn ang="0">
                        <a:pos x="2" y="12"/>
                      </a:cxn>
                      <a:cxn ang="0">
                        <a:pos x="1" y="13"/>
                      </a:cxn>
                      <a:cxn ang="0">
                        <a:pos x="1" y="16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0" y="20"/>
                      </a:cxn>
                      <a:cxn ang="0">
                        <a:pos x="1" y="21"/>
                      </a:cxn>
                      <a:cxn ang="0">
                        <a:pos x="1" y="23"/>
                      </a:cxn>
                      <a:cxn ang="0">
                        <a:pos x="2" y="24"/>
                      </a:cxn>
                      <a:cxn ang="0">
                        <a:pos x="4" y="25"/>
                      </a:cxn>
                      <a:cxn ang="0">
                        <a:pos x="5" y="27"/>
                      </a:cxn>
                      <a:cxn ang="0">
                        <a:pos x="9" y="29"/>
                      </a:cxn>
                      <a:cxn ang="0">
                        <a:pos x="13" y="31"/>
                      </a:cxn>
                      <a:cxn ang="0">
                        <a:pos x="17" y="32"/>
                      </a:cxn>
                      <a:cxn ang="0">
                        <a:pos x="22" y="33"/>
                      </a:cxn>
                      <a:cxn ang="0">
                        <a:pos x="29" y="33"/>
                      </a:cxn>
                    </a:cxnLst>
                    <a:rect l="0" t="0" r="r" b="b"/>
                    <a:pathLst>
                      <a:path w="57" h="33">
                        <a:moveTo>
                          <a:pt x="29" y="33"/>
                        </a:moveTo>
                        <a:lnTo>
                          <a:pt x="34" y="33"/>
                        </a:lnTo>
                        <a:lnTo>
                          <a:pt x="40" y="32"/>
                        </a:lnTo>
                        <a:lnTo>
                          <a:pt x="44" y="31"/>
                        </a:lnTo>
                        <a:lnTo>
                          <a:pt x="49" y="29"/>
                        </a:lnTo>
                        <a:lnTo>
                          <a:pt x="52" y="27"/>
                        </a:lnTo>
                        <a:lnTo>
                          <a:pt x="53" y="25"/>
                        </a:lnTo>
                        <a:lnTo>
                          <a:pt x="54" y="24"/>
                        </a:lnTo>
                        <a:lnTo>
                          <a:pt x="56" y="23"/>
                        </a:lnTo>
                        <a:lnTo>
                          <a:pt x="56" y="21"/>
                        </a:lnTo>
                        <a:lnTo>
                          <a:pt x="57" y="20"/>
                        </a:lnTo>
                        <a:lnTo>
                          <a:pt x="57" y="19"/>
                        </a:lnTo>
                        <a:lnTo>
                          <a:pt x="57" y="17"/>
                        </a:lnTo>
                        <a:lnTo>
                          <a:pt x="56" y="16"/>
                        </a:lnTo>
                        <a:lnTo>
                          <a:pt x="56" y="13"/>
                        </a:lnTo>
                        <a:lnTo>
                          <a:pt x="54" y="12"/>
                        </a:lnTo>
                        <a:lnTo>
                          <a:pt x="52" y="9"/>
                        </a:lnTo>
                        <a:lnTo>
                          <a:pt x="49" y="5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7" y="0"/>
                        </a:lnTo>
                        <a:lnTo>
                          <a:pt x="34" y="0"/>
                        </a:lnTo>
                        <a:lnTo>
                          <a:pt x="32" y="0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2" y="0"/>
                        </a:lnTo>
                        <a:lnTo>
                          <a:pt x="20" y="0"/>
                        </a:lnTo>
                        <a:lnTo>
                          <a:pt x="17" y="1"/>
                        </a:lnTo>
                        <a:lnTo>
                          <a:pt x="14" y="3"/>
                        </a:lnTo>
                        <a:lnTo>
                          <a:pt x="13" y="4"/>
                        </a:lnTo>
                        <a:lnTo>
                          <a:pt x="9" y="5"/>
                        </a:lnTo>
                        <a:lnTo>
                          <a:pt x="5" y="9"/>
                        </a:lnTo>
                        <a:lnTo>
                          <a:pt x="2" y="12"/>
                        </a:lnTo>
                        <a:lnTo>
                          <a:pt x="1" y="13"/>
                        </a:lnTo>
                        <a:lnTo>
                          <a:pt x="1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1" y="21"/>
                        </a:lnTo>
                        <a:lnTo>
                          <a:pt x="1" y="23"/>
                        </a:lnTo>
                        <a:lnTo>
                          <a:pt x="2" y="24"/>
                        </a:lnTo>
                        <a:lnTo>
                          <a:pt x="4" y="25"/>
                        </a:lnTo>
                        <a:lnTo>
                          <a:pt x="5" y="27"/>
                        </a:lnTo>
                        <a:lnTo>
                          <a:pt x="9" y="29"/>
                        </a:lnTo>
                        <a:lnTo>
                          <a:pt x="13" y="31"/>
                        </a:lnTo>
                        <a:lnTo>
                          <a:pt x="17" y="32"/>
                        </a:lnTo>
                        <a:lnTo>
                          <a:pt x="22" y="33"/>
                        </a:lnTo>
                        <a:lnTo>
                          <a:pt x="29" y="33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0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153" y="339"/>
                    <a:ext cx="52" cy="31"/>
                  </a:xfrm>
                  <a:custGeom>
                    <a:avLst/>
                    <a:gdLst/>
                    <a:ahLst/>
                    <a:cxnLst>
                      <a:cxn ang="0">
                        <a:pos x="27" y="31"/>
                      </a:cxn>
                      <a:cxn ang="0">
                        <a:pos x="31" y="31"/>
                      </a:cxn>
                      <a:cxn ang="0">
                        <a:pos x="36" y="29"/>
                      </a:cxn>
                      <a:cxn ang="0">
                        <a:pos x="40" y="28"/>
                      </a:cxn>
                      <a:cxn ang="0">
                        <a:pos x="44" y="27"/>
                      </a:cxn>
                      <a:cxn ang="0">
                        <a:pos x="47" y="24"/>
                      </a:cxn>
                      <a:cxn ang="0">
                        <a:pos x="50" y="23"/>
                      </a:cxn>
                      <a:cxn ang="0">
                        <a:pos x="51" y="21"/>
                      </a:cxn>
                      <a:cxn ang="0">
                        <a:pos x="51" y="20"/>
                      </a:cxn>
                      <a:cxn ang="0">
                        <a:pos x="52" y="19"/>
                      </a:cxn>
                      <a:cxn ang="0">
                        <a:pos x="52" y="17"/>
                      </a:cxn>
                      <a:cxn ang="0">
                        <a:pos x="52" y="16"/>
                      </a:cxn>
                      <a:cxn ang="0">
                        <a:pos x="51" y="15"/>
                      </a:cxn>
                      <a:cxn ang="0">
                        <a:pos x="51" y="13"/>
                      </a:cxn>
                      <a:cxn ang="0">
                        <a:pos x="50" y="11"/>
                      </a:cxn>
                      <a:cxn ang="0">
                        <a:pos x="47" y="8"/>
                      </a:cxn>
                      <a:cxn ang="0">
                        <a:pos x="44" y="5"/>
                      </a:cxn>
                      <a:cxn ang="0">
                        <a:pos x="40" y="3"/>
                      </a:cxn>
                      <a:cxn ang="0">
                        <a:pos x="36" y="1"/>
                      </a:cxn>
                      <a:cxn ang="0">
                        <a:pos x="34" y="0"/>
                      </a:cxn>
                      <a:cxn ang="0">
                        <a:pos x="31" y="0"/>
                      </a:cxn>
                      <a:cxn ang="0">
                        <a:pos x="30" y="0"/>
                      </a:cxn>
                      <a:cxn ang="0">
                        <a:pos x="27" y="0"/>
                      </a:cxn>
                      <a:cxn ang="0">
                        <a:pos x="24" y="0"/>
                      </a:cxn>
                      <a:cxn ang="0">
                        <a:pos x="22" y="0"/>
                      </a:cxn>
                      <a:cxn ang="0">
                        <a:pos x="19" y="0"/>
                      </a:cxn>
                      <a:cxn ang="0">
                        <a:pos x="16" y="1"/>
                      </a:cxn>
                      <a:cxn ang="0">
                        <a:pos x="12" y="3"/>
                      </a:cxn>
                      <a:cxn ang="0">
                        <a:pos x="8" y="5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2" y="13"/>
                      </a:cxn>
                      <a:cxn ang="0">
                        <a:pos x="2" y="15"/>
                      </a:cxn>
                      <a:cxn ang="0">
                        <a:pos x="2" y="16"/>
                      </a:cxn>
                      <a:cxn ang="0">
                        <a:pos x="0" y="17"/>
                      </a:cxn>
                      <a:cxn ang="0">
                        <a:pos x="2" y="19"/>
                      </a:cxn>
                      <a:cxn ang="0">
                        <a:pos x="2" y="20"/>
                      </a:cxn>
                      <a:cxn ang="0">
                        <a:pos x="2" y="21"/>
                      </a:cxn>
                      <a:cxn ang="0">
                        <a:pos x="3" y="23"/>
                      </a:cxn>
                      <a:cxn ang="0">
                        <a:pos x="6" y="24"/>
                      </a:cxn>
                      <a:cxn ang="0">
                        <a:pos x="8" y="27"/>
                      </a:cxn>
                      <a:cxn ang="0">
                        <a:pos x="12" y="28"/>
                      </a:cxn>
                      <a:cxn ang="0">
                        <a:pos x="16" y="29"/>
                      </a:cxn>
                      <a:cxn ang="0">
                        <a:pos x="22" y="31"/>
                      </a:cxn>
                      <a:cxn ang="0">
                        <a:pos x="27" y="31"/>
                      </a:cxn>
                    </a:cxnLst>
                    <a:rect l="0" t="0" r="r" b="b"/>
                    <a:pathLst>
                      <a:path w="52" h="31">
                        <a:moveTo>
                          <a:pt x="27" y="31"/>
                        </a:moveTo>
                        <a:lnTo>
                          <a:pt x="31" y="31"/>
                        </a:lnTo>
                        <a:lnTo>
                          <a:pt x="36" y="29"/>
                        </a:lnTo>
                        <a:lnTo>
                          <a:pt x="40" y="28"/>
                        </a:lnTo>
                        <a:lnTo>
                          <a:pt x="44" y="27"/>
                        </a:lnTo>
                        <a:lnTo>
                          <a:pt x="47" y="24"/>
                        </a:lnTo>
                        <a:lnTo>
                          <a:pt x="50" y="23"/>
                        </a:lnTo>
                        <a:lnTo>
                          <a:pt x="51" y="21"/>
                        </a:lnTo>
                        <a:lnTo>
                          <a:pt x="51" y="20"/>
                        </a:lnTo>
                        <a:lnTo>
                          <a:pt x="52" y="19"/>
                        </a:lnTo>
                        <a:lnTo>
                          <a:pt x="52" y="17"/>
                        </a:lnTo>
                        <a:lnTo>
                          <a:pt x="52" y="16"/>
                        </a:lnTo>
                        <a:lnTo>
                          <a:pt x="51" y="15"/>
                        </a:lnTo>
                        <a:lnTo>
                          <a:pt x="51" y="13"/>
                        </a:lnTo>
                        <a:lnTo>
                          <a:pt x="50" y="11"/>
                        </a:lnTo>
                        <a:lnTo>
                          <a:pt x="47" y="8"/>
                        </a:lnTo>
                        <a:lnTo>
                          <a:pt x="44" y="5"/>
                        </a:lnTo>
                        <a:lnTo>
                          <a:pt x="40" y="3"/>
                        </a:lnTo>
                        <a:lnTo>
                          <a:pt x="36" y="1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2" y="0"/>
                        </a:lnTo>
                        <a:lnTo>
                          <a:pt x="19" y="0"/>
                        </a:lnTo>
                        <a:lnTo>
                          <a:pt x="16" y="1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3"/>
                        </a:lnTo>
                        <a:lnTo>
                          <a:pt x="2" y="15"/>
                        </a:lnTo>
                        <a:lnTo>
                          <a:pt x="2" y="16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2" y="20"/>
                        </a:lnTo>
                        <a:lnTo>
                          <a:pt x="2" y="21"/>
                        </a:lnTo>
                        <a:lnTo>
                          <a:pt x="3" y="23"/>
                        </a:lnTo>
                        <a:lnTo>
                          <a:pt x="6" y="24"/>
                        </a:lnTo>
                        <a:lnTo>
                          <a:pt x="8" y="27"/>
                        </a:lnTo>
                        <a:lnTo>
                          <a:pt x="12" y="28"/>
                        </a:lnTo>
                        <a:lnTo>
                          <a:pt x="16" y="29"/>
                        </a:lnTo>
                        <a:lnTo>
                          <a:pt x="22" y="31"/>
                        </a:lnTo>
                        <a:lnTo>
                          <a:pt x="27" y="31"/>
                        </a:lnTo>
                        <a:close/>
                      </a:path>
                    </a:pathLst>
                  </a:custGeom>
                  <a:solidFill>
                    <a:srgbClr val="57575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157" y="339"/>
                    <a:ext cx="46" cy="27"/>
                  </a:xfrm>
                  <a:custGeom>
                    <a:avLst/>
                    <a:gdLst/>
                    <a:ahLst/>
                    <a:cxnLst>
                      <a:cxn ang="0">
                        <a:pos x="23" y="27"/>
                      </a:cxn>
                      <a:cxn ang="0">
                        <a:pos x="27" y="27"/>
                      </a:cxn>
                      <a:cxn ang="0">
                        <a:pos x="31" y="27"/>
                      </a:cxn>
                      <a:cxn ang="0">
                        <a:pos x="35" y="25"/>
                      </a:cxn>
                      <a:cxn ang="0">
                        <a:pos x="39" y="24"/>
                      </a:cxn>
                      <a:cxn ang="0">
                        <a:pos x="42" y="23"/>
                      </a:cxn>
                      <a:cxn ang="0">
                        <a:pos x="43" y="20"/>
                      </a:cxn>
                      <a:cxn ang="0">
                        <a:pos x="44" y="19"/>
                      </a:cxn>
                      <a:cxn ang="0">
                        <a:pos x="44" y="17"/>
                      </a:cxn>
                      <a:cxn ang="0">
                        <a:pos x="46" y="16"/>
                      </a:cxn>
                      <a:cxn ang="0">
                        <a:pos x="46" y="16"/>
                      </a:cxn>
                      <a:cxn ang="0">
                        <a:pos x="46" y="15"/>
                      </a:cxn>
                      <a:cxn ang="0">
                        <a:pos x="44" y="13"/>
                      </a:cxn>
                      <a:cxn ang="0">
                        <a:pos x="43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4" y="0"/>
                      </a:cxn>
                      <a:cxn ang="0">
                        <a:pos x="23" y="0"/>
                      </a:cxn>
                      <a:cxn ang="0">
                        <a:pos x="20" y="0"/>
                      </a:cxn>
                      <a:cxn ang="0">
                        <a:pos x="18" y="0"/>
                      </a:cxn>
                      <a:cxn ang="0">
                        <a:pos x="14" y="1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3" y="8"/>
                      </a:cxn>
                      <a:cxn ang="0">
                        <a:pos x="2" y="11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2" y="20"/>
                      </a:cxn>
                      <a:cxn ang="0">
                        <a:pos x="3" y="23"/>
                      </a:cxn>
                      <a:cxn ang="0">
                        <a:pos x="7" y="24"/>
                      </a:cxn>
                      <a:cxn ang="0">
                        <a:pos x="10" y="25"/>
                      </a:cxn>
                      <a:cxn ang="0">
                        <a:pos x="14" y="27"/>
                      </a:cxn>
                      <a:cxn ang="0">
                        <a:pos x="18" y="27"/>
                      </a:cxn>
                      <a:cxn ang="0">
                        <a:pos x="23" y="27"/>
                      </a:cxn>
                    </a:cxnLst>
                    <a:rect l="0" t="0" r="r" b="b"/>
                    <a:pathLst>
                      <a:path w="46" h="27">
                        <a:moveTo>
                          <a:pt x="23" y="27"/>
                        </a:moveTo>
                        <a:lnTo>
                          <a:pt x="27" y="27"/>
                        </a:lnTo>
                        <a:lnTo>
                          <a:pt x="31" y="27"/>
                        </a:lnTo>
                        <a:lnTo>
                          <a:pt x="35" y="25"/>
                        </a:lnTo>
                        <a:lnTo>
                          <a:pt x="39" y="24"/>
                        </a:lnTo>
                        <a:lnTo>
                          <a:pt x="42" y="23"/>
                        </a:lnTo>
                        <a:lnTo>
                          <a:pt x="43" y="20"/>
                        </a:lnTo>
                        <a:lnTo>
                          <a:pt x="44" y="19"/>
                        </a:lnTo>
                        <a:lnTo>
                          <a:pt x="44" y="17"/>
                        </a:lnTo>
                        <a:lnTo>
                          <a:pt x="46" y="16"/>
                        </a:lnTo>
                        <a:lnTo>
                          <a:pt x="46" y="16"/>
                        </a:lnTo>
                        <a:lnTo>
                          <a:pt x="46" y="15"/>
                        </a:lnTo>
                        <a:lnTo>
                          <a:pt x="44" y="13"/>
                        </a:lnTo>
                        <a:lnTo>
                          <a:pt x="43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4" y="0"/>
                        </a:lnTo>
                        <a:lnTo>
                          <a:pt x="23" y="0"/>
                        </a:lnTo>
                        <a:lnTo>
                          <a:pt x="20" y="0"/>
                        </a:lnTo>
                        <a:lnTo>
                          <a:pt x="18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3" y="8"/>
                        </a:lnTo>
                        <a:lnTo>
                          <a:pt x="2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2" y="20"/>
                        </a:lnTo>
                        <a:lnTo>
                          <a:pt x="3" y="23"/>
                        </a:lnTo>
                        <a:lnTo>
                          <a:pt x="7" y="24"/>
                        </a:lnTo>
                        <a:lnTo>
                          <a:pt x="10" y="25"/>
                        </a:lnTo>
                        <a:lnTo>
                          <a:pt x="14" y="27"/>
                        </a:lnTo>
                        <a:lnTo>
                          <a:pt x="18" y="27"/>
                        </a:lnTo>
                        <a:lnTo>
                          <a:pt x="23" y="27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160" y="339"/>
                    <a:ext cx="40" cy="24"/>
                  </a:xfrm>
                  <a:custGeom>
                    <a:avLst/>
                    <a:gdLst/>
                    <a:ahLst/>
                    <a:cxnLst>
                      <a:cxn ang="0">
                        <a:pos x="20" y="24"/>
                      </a:cxn>
                      <a:cxn ang="0">
                        <a:pos x="24" y="24"/>
                      </a:cxn>
                      <a:cxn ang="0">
                        <a:pos x="27" y="24"/>
                      </a:cxn>
                      <a:cxn ang="0">
                        <a:pos x="31" y="23"/>
                      </a:cxn>
                      <a:cxn ang="0">
                        <a:pos x="33" y="21"/>
                      </a:cxn>
                      <a:cxn ang="0">
                        <a:pos x="36" y="20"/>
                      </a:cxn>
                      <a:cxn ang="0">
                        <a:pos x="37" y="17"/>
                      </a:cxn>
                      <a:cxn ang="0">
                        <a:pos x="39" y="16"/>
                      </a:cxn>
                      <a:cxn ang="0">
                        <a:pos x="40" y="15"/>
                      </a:cxn>
                      <a:cxn ang="0">
                        <a:pos x="40" y="13"/>
                      </a:cxn>
                      <a:cxn ang="0">
                        <a:pos x="39" y="12"/>
                      </a:cxn>
                      <a:cxn ang="0">
                        <a:pos x="37" y="9"/>
                      </a:cxn>
                      <a:cxn ang="0">
                        <a:pos x="36" y="7"/>
                      </a:cxn>
                      <a:cxn ang="0">
                        <a:pos x="33" y="5"/>
                      </a:cxn>
                      <a:cxn ang="0">
                        <a:pos x="31" y="3"/>
                      </a:cxn>
                      <a:cxn ang="0">
                        <a:pos x="27" y="1"/>
                      </a:cxn>
                      <a:cxn ang="0">
                        <a:pos x="24" y="0"/>
                      </a:cxn>
                      <a:cxn ang="0">
                        <a:pos x="20" y="0"/>
                      </a:cxn>
                      <a:cxn ang="0">
                        <a:pos x="16" y="0"/>
                      </a:cxn>
                      <a:cxn ang="0">
                        <a:pos x="12" y="1"/>
                      </a:cxn>
                      <a:cxn ang="0">
                        <a:pos x="8" y="3"/>
                      </a:cxn>
                      <a:cxn ang="0">
                        <a:pos x="5" y="5"/>
                      </a:cxn>
                      <a:cxn ang="0">
                        <a:pos x="3" y="7"/>
                      </a:cxn>
                      <a:cxn ang="0">
                        <a:pos x="1" y="9"/>
                      </a:cxn>
                      <a:cxn ang="0">
                        <a:pos x="0" y="12"/>
                      </a:cxn>
                      <a:cxn ang="0">
                        <a:pos x="0" y="13"/>
                      </a:cxn>
                      <a:cxn ang="0">
                        <a:pos x="0" y="15"/>
                      </a:cxn>
                      <a:cxn ang="0">
                        <a:pos x="0" y="16"/>
                      </a:cxn>
                      <a:cxn ang="0">
                        <a:pos x="1" y="17"/>
                      </a:cxn>
                      <a:cxn ang="0">
                        <a:pos x="3" y="20"/>
                      </a:cxn>
                      <a:cxn ang="0">
                        <a:pos x="5" y="21"/>
                      </a:cxn>
                      <a:cxn ang="0">
                        <a:pos x="8" y="23"/>
                      </a:cxn>
                      <a:cxn ang="0">
                        <a:pos x="12" y="24"/>
                      </a:cxn>
                      <a:cxn ang="0">
                        <a:pos x="16" y="24"/>
                      </a:cxn>
                      <a:cxn ang="0">
                        <a:pos x="20" y="24"/>
                      </a:cxn>
                    </a:cxnLst>
                    <a:rect l="0" t="0" r="r" b="b"/>
                    <a:pathLst>
                      <a:path w="40" h="24">
                        <a:moveTo>
                          <a:pt x="20" y="24"/>
                        </a:moveTo>
                        <a:lnTo>
                          <a:pt x="24" y="24"/>
                        </a:lnTo>
                        <a:lnTo>
                          <a:pt x="27" y="24"/>
                        </a:lnTo>
                        <a:lnTo>
                          <a:pt x="31" y="23"/>
                        </a:lnTo>
                        <a:lnTo>
                          <a:pt x="33" y="21"/>
                        </a:lnTo>
                        <a:lnTo>
                          <a:pt x="36" y="20"/>
                        </a:lnTo>
                        <a:lnTo>
                          <a:pt x="37" y="17"/>
                        </a:lnTo>
                        <a:lnTo>
                          <a:pt x="39" y="16"/>
                        </a:lnTo>
                        <a:lnTo>
                          <a:pt x="40" y="15"/>
                        </a:lnTo>
                        <a:lnTo>
                          <a:pt x="40" y="13"/>
                        </a:lnTo>
                        <a:lnTo>
                          <a:pt x="39" y="12"/>
                        </a:lnTo>
                        <a:lnTo>
                          <a:pt x="37" y="9"/>
                        </a:lnTo>
                        <a:lnTo>
                          <a:pt x="36" y="7"/>
                        </a:lnTo>
                        <a:lnTo>
                          <a:pt x="33" y="5"/>
                        </a:lnTo>
                        <a:lnTo>
                          <a:pt x="31" y="3"/>
                        </a:lnTo>
                        <a:lnTo>
                          <a:pt x="27" y="1"/>
                        </a:lnTo>
                        <a:lnTo>
                          <a:pt x="24" y="0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8" y="3"/>
                        </a:lnTo>
                        <a:lnTo>
                          <a:pt x="5" y="5"/>
                        </a:lnTo>
                        <a:lnTo>
                          <a:pt x="3" y="7"/>
                        </a:lnTo>
                        <a:lnTo>
                          <a:pt x="1" y="9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1" y="17"/>
                        </a:lnTo>
                        <a:lnTo>
                          <a:pt x="3" y="20"/>
                        </a:lnTo>
                        <a:lnTo>
                          <a:pt x="5" y="21"/>
                        </a:lnTo>
                        <a:lnTo>
                          <a:pt x="8" y="23"/>
                        </a:lnTo>
                        <a:lnTo>
                          <a:pt x="12" y="24"/>
                        </a:lnTo>
                        <a:lnTo>
                          <a:pt x="16" y="24"/>
                        </a:lnTo>
                        <a:lnTo>
                          <a:pt x="20" y="24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163" y="339"/>
                    <a:ext cx="34" cy="21"/>
                  </a:xfrm>
                  <a:custGeom>
                    <a:avLst/>
                    <a:gdLst/>
                    <a:ahLst/>
                    <a:cxnLst>
                      <a:cxn ang="0">
                        <a:pos x="17" y="21"/>
                      </a:cxn>
                      <a:cxn ang="0">
                        <a:pos x="20" y="21"/>
                      </a:cxn>
                      <a:cxn ang="0">
                        <a:pos x="24" y="20"/>
                      </a:cxn>
                      <a:cxn ang="0">
                        <a:pos x="26" y="20"/>
                      </a:cxn>
                      <a:cxn ang="0">
                        <a:pos x="29" y="19"/>
                      </a:cxn>
                      <a:cxn ang="0">
                        <a:pos x="30" y="17"/>
                      </a:cxn>
                      <a:cxn ang="0">
                        <a:pos x="33" y="16"/>
                      </a:cxn>
                      <a:cxn ang="0">
                        <a:pos x="33" y="13"/>
                      </a:cxn>
                      <a:cxn ang="0">
                        <a:pos x="34" y="12"/>
                      </a:cxn>
                      <a:cxn ang="0">
                        <a:pos x="33" y="11"/>
                      </a:cxn>
                      <a:cxn ang="0">
                        <a:pos x="33" y="8"/>
                      </a:cxn>
                      <a:cxn ang="0">
                        <a:pos x="30" y="7"/>
                      </a:cxn>
                      <a:cxn ang="0">
                        <a:pos x="29" y="4"/>
                      </a:cxn>
                      <a:cxn ang="0">
                        <a:pos x="26" y="3"/>
                      </a:cxn>
                      <a:cxn ang="0">
                        <a:pos x="24" y="1"/>
                      </a:cxn>
                      <a:cxn ang="0">
                        <a:pos x="20" y="0"/>
                      </a:cxn>
                      <a:cxn ang="0">
                        <a:pos x="17" y="0"/>
                      </a:cxn>
                      <a:cxn ang="0">
                        <a:pos x="13" y="0"/>
                      </a:cxn>
                      <a:cxn ang="0">
                        <a:pos x="10" y="1"/>
                      </a:cxn>
                      <a:cxn ang="0">
                        <a:pos x="6" y="3"/>
                      </a:cxn>
                      <a:cxn ang="0">
                        <a:pos x="4" y="4"/>
                      </a:cxn>
                      <a:cxn ang="0">
                        <a:pos x="2" y="7"/>
                      </a:cxn>
                      <a:cxn ang="0">
                        <a:pos x="1" y="8"/>
                      </a:cxn>
                      <a:cxn ang="0">
                        <a:pos x="0" y="11"/>
                      </a:cxn>
                      <a:cxn ang="0">
                        <a:pos x="0" y="12"/>
                      </a:cxn>
                      <a:cxn ang="0">
                        <a:pos x="0" y="13"/>
                      </a:cxn>
                      <a:cxn ang="0">
                        <a:pos x="1" y="16"/>
                      </a:cxn>
                      <a:cxn ang="0">
                        <a:pos x="2" y="17"/>
                      </a:cxn>
                      <a:cxn ang="0">
                        <a:pos x="4" y="19"/>
                      </a:cxn>
                      <a:cxn ang="0">
                        <a:pos x="6" y="20"/>
                      </a:cxn>
                      <a:cxn ang="0">
                        <a:pos x="10" y="20"/>
                      </a:cxn>
                      <a:cxn ang="0">
                        <a:pos x="13" y="21"/>
                      </a:cxn>
                      <a:cxn ang="0">
                        <a:pos x="17" y="21"/>
                      </a:cxn>
                    </a:cxnLst>
                    <a:rect l="0" t="0" r="r" b="b"/>
                    <a:pathLst>
                      <a:path w="34" h="21">
                        <a:moveTo>
                          <a:pt x="17" y="21"/>
                        </a:moveTo>
                        <a:lnTo>
                          <a:pt x="20" y="21"/>
                        </a:lnTo>
                        <a:lnTo>
                          <a:pt x="24" y="20"/>
                        </a:lnTo>
                        <a:lnTo>
                          <a:pt x="26" y="20"/>
                        </a:lnTo>
                        <a:lnTo>
                          <a:pt x="29" y="19"/>
                        </a:lnTo>
                        <a:lnTo>
                          <a:pt x="30" y="17"/>
                        </a:lnTo>
                        <a:lnTo>
                          <a:pt x="33" y="16"/>
                        </a:lnTo>
                        <a:lnTo>
                          <a:pt x="33" y="13"/>
                        </a:lnTo>
                        <a:lnTo>
                          <a:pt x="34" y="12"/>
                        </a:lnTo>
                        <a:lnTo>
                          <a:pt x="33" y="11"/>
                        </a:lnTo>
                        <a:lnTo>
                          <a:pt x="33" y="8"/>
                        </a:lnTo>
                        <a:lnTo>
                          <a:pt x="30" y="7"/>
                        </a:lnTo>
                        <a:lnTo>
                          <a:pt x="29" y="4"/>
                        </a:lnTo>
                        <a:lnTo>
                          <a:pt x="26" y="3"/>
                        </a:lnTo>
                        <a:lnTo>
                          <a:pt x="24" y="1"/>
                        </a:lnTo>
                        <a:lnTo>
                          <a:pt x="20" y="0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6" y="3"/>
                        </a:lnTo>
                        <a:lnTo>
                          <a:pt x="4" y="4"/>
                        </a:lnTo>
                        <a:lnTo>
                          <a:pt x="2" y="7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1" y="16"/>
                        </a:lnTo>
                        <a:lnTo>
                          <a:pt x="2" y="17"/>
                        </a:lnTo>
                        <a:lnTo>
                          <a:pt x="4" y="19"/>
                        </a:lnTo>
                        <a:lnTo>
                          <a:pt x="6" y="20"/>
                        </a:lnTo>
                        <a:lnTo>
                          <a:pt x="10" y="20"/>
                        </a:lnTo>
                        <a:lnTo>
                          <a:pt x="13" y="21"/>
                        </a:lnTo>
                        <a:lnTo>
                          <a:pt x="17" y="21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165" y="339"/>
                    <a:ext cx="30" cy="19"/>
                  </a:xfrm>
                  <a:custGeom>
                    <a:avLst/>
                    <a:gdLst/>
                    <a:ahLst/>
                    <a:cxnLst>
                      <a:cxn ang="0">
                        <a:pos x="15" y="19"/>
                      </a:cxn>
                      <a:cxn ang="0">
                        <a:pos x="18" y="17"/>
                      </a:cxn>
                      <a:cxn ang="0">
                        <a:pos x="20" y="17"/>
                      </a:cxn>
                      <a:cxn ang="0">
                        <a:pos x="23" y="17"/>
                      </a:cxn>
                      <a:cxn ang="0">
                        <a:pos x="24" y="16"/>
                      </a:cxn>
                      <a:cxn ang="0">
                        <a:pos x="27" y="15"/>
                      </a:cxn>
                      <a:cxn ang="0">
                        <a:pos x="28" y="13"/>
                      </a:cxn>
                      <a:cxn ang="0">
                        <a:pos x="28" y="12"/>
                      </a:cxn>
                      <a:cxn ang="0">
                        <a:pos x="30" y="11"/>
                      </a:cxn>
                      <a:cxn ang="0">
                        <a:pos x="28" y="9"/>
                      </a:cxn>
                      <a:cxn ang="0">
                        <a:pos x="28" y="7"/>
                      </a:cxn>
                      <a:cxn ang="0">
                        <a:pos x="27" y="5"/>
                      </a:cxn>
                      <a:cxn ang="0">
                        <a:pos x="24" y="4"/>
                      </a:cxn>
                      <a:cxn ang="0">
                        <a:pos x="23" y="3"/>
                      </a:cxn>
                      <a:cxn ang="0">
                        <a:pos x="20" y="1"/>
                      </a:cxn>
                      <a:cxn ang="0">
                        <a:pos x="18" y="1"/>
                      </a:cxn>
                      <a:cxn ang="0">
                        <a:pos x="15" y="0"/>
                      </a:cxn>
                      <a:cxn ang="0">
                        <a:pos x="11" y="1"/>
                      </a:cxn>
                      <a:cxn ang="0">
                        <a:pos x="8" y="1"/>
                      </a:cxn>
                      <a:cxn ang="0">
                        <a:pos x="7" y="3"/>
                      </a:cxn>
                      <a:cxn ang="0">
                        <a:pos x="4" y="4"/>
                      </a:cxn>
                      <a:cxn ang="0">
                        <a:pos x="3" y="5"/>
                      </a:cxn>
                      <a:cxn ang="0">
                        <a:pos x="2" y="7"/>
                      </a:cxn>
                      <a:cxn ang="0">
                        <a:pos x="0" y="9"/>
                      </a:cxn>
                      <a:cxn ang="0">
                        <a:pos x="0" y="11"/>
                      </a:cxn>
                      <a:cxn ang="0">
                        <a:pos x="0" y="12"/>
                      </a:cxn>
                      <a:cxn ang="0">
                        <a:pos x="2" y="13"/>
                      </a:cxn>
                      <a:cxn ang="0">
                        <a:pos x="3" y="15"/>
                      </a:cxn>
                      <a:cxn ang="0">
                        <a:pos x="4" y="16"/>
                      </a:cxn>
                      <a:cxn ang="0">
                        <a:pos x="7" y="17"/>
                      </a:cxn>
                      <a:cxn ang="0">
                        <a:pos x="8" y="17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</a:cxnLst>
                    <a:rect l="0" t="0" r="r" b="b"/>
                    <a:pathLst>
                      <a:path w="30" h="19">
                        <a:moveTo>
                          <a:pt x="15" y="19"/>
                        </a:moveTo>
                        <a:lnTo>
                          <a:pt x="18" y="17"/>
                        </a:lnTo>
                        <a:lnTo>
                          <a:pt x="20" y="17"/>
                        </a:lnTo>
                        <a:lnTo>
                          <a:pt x="23" y="17"/>
                        </a:lnTo>
                        <a:lnTo>
                          <a:pt x="24" y="16"/>
                        </a:lnTo>
                        <a:lnTo>
                          <a:pt x="27" y="15"/>
                        </a:lnTo>
                        <a:lnTo>
                          <a:pt x="28" y="13"/>
                        </a:lnTo>
                        <a:lnTo>
                          <a:pt x="28" y="12"/>
                        </a:lnTo>
                        <a:lnTo>
                          <a:pt x="30" y="11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5"/>
                        </a:lnTo>
                        <a:lnTo>
                          <a:pt x="24" y="4"/>
                        </a:lnTo>
                        <a:lnTo>
                          <a:pt x="23" y="3"/>
                        </a:lnTo>
                        <a:lnTo>
                          <a:pt x="20" y="1"/>
                        </a:lnTo>
                        <a:lnTo>
                          <a:pt x="18" y="1"/>
                        </a:lnTo>
                        <a:lnTo>
                          <a:pt x="15" y="0"/>
                        </a:lnTo>
                        <a:lnTo>
                          <a:pt x="11" y="1"/>
                        </a:lnTo>
                        <a:lnTo>
                          <a:pt x="8" y="1"/>
                        </a:lnTo>
                        <a:lnTo>
                          <a:pt x="7" y="3"/>
                        </a:lnTo>
                        <a:lnTo>
                          <a:pt x="4" y="4"/>
                        </a:lnTo>
                        <a:lnTo>
                          <a:pt x="3" y="5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2" y="13"/>
                        </a:lnTo>
                        <a:lnTo>
                          <a:pt x="3" y="15"/>
                        </a:lnTo>
                        <a:lnTo>
                          <a:pt x="4" y="16"/>
                        </a:lnTo>
                        <a:lnTo>
                          <a:pt x="7" y="17"/>
                        </a:lnTo>
                        <a:lnTo>
                          <a:pt x="8" y="17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5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168" y="340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2" y="14"/>
                      </a:cxn>
                      <a:cxn ang="0">
                        <a:pos x="13" y="14"/>
                      </a:cxn>
                      <a:cxn ang="0">
                        <a:pos x="16" y="14"/>
                      </a:cxn>
                      <a:cxn ang="0">
                        <a:pos x="19" y="12"/>
                      </a:cxn>
                      <a:cxn ang="0">
                        <a:pos x="20" y="12"/>
                      </a:cxn>
                      <a:cxn ang="0">
                        <a:pos x="21" y="11"/>
                      </a:cxn>
                      <a:cxn ang="0">
                        <a:pos x="23" y="10"/>
                      </a:cxn>
                      <a:cxn ang="0">
                        <a:pos x="23" y="10"/>
                      </a:cxn>
                      <a:cxn ang="0">
                        <a:pos x="24" y="8"/>
                      </a:cxn>
                      <a:cxn ang="0">
                        <a:pos x="23" y="7"/>
                      </a:cxn>
                      <a:cxn ang="0">
                        <a:pos x="23" y="6"/>
                      </a:cxn>
                      <a:cxn ang="0">
                        <a:pos x="21" y="4"/>
                      </a:cxn>
                      <a:cxn ang="0">
                        <a:pos x="20" y="3"/>
                      </a:cxn>
                      <a:cxn ang="0">
                        <a:pos x="19" y="2"/>
                      </a:cxn>
                      <a:cxn ang="0">
                        <a:pos x="16" y="0"/>
                      </a:cxn>
                      <a:cxn ang="0">
                        <a:pos x="13" y="0"/>
                      </a:cxn>
                      <a:cxn ang="0">
                        <a:pos x="12" y="0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3" y="3"/>
                      </a:cxn>
                      <a:cxn ang="0">
                        <a:pos x="1" y="4"/>
                      </a:cxn>
                      <a:cxn ang="0">
                        <a:pos x="1" y="6"/>
                      </a:cxn>
                      <a:cxn ang="0">
                        <a:pos x="0" y="7"/>
                      </a:cxn>
                      <a:cxn ang="0">
                        <a:pos x="0" y="8"/>
                      </a:cxn>
                      <a:cxn ang="0">
                        <a:pos x="0" y="10"/>
                      </a:cxn>
                      <a:cxn ang="0">
                        <a:pos x="1" y="10"/>
                      </a:cxn>
                      <a:cxn ang="0">
                        <a:pos x="1" y="11"/>
                      </a:cxn>
                      <a:cxn ang="0">
                        <a:pos x="3" y="12"/>
                      </a:cxn>
                      <a:cxn ang="0">
                        <a:pos x="5" y="12"/>
                      </a:cxn>
                      <a:cxn ang="0">
                        <a:pos x="7" y="14"/>
                      </a:cxn>
                      <a:cxn ang="0">
                        <a:pos x="9" y="14"/>
                      </a:cxn>
                      <a:cxn ang="0">
                        <a:pos x="12" y="14"/>
                      </a:cxn>
                    </a:cxnLst>
                    <a:rect l="0" t="0" r="r" b="b"/>
                    <a:pathLst>
                      <a:path w="24" h="14">
                        <a:moveTo>
                          <a:pt x="12" y="14"/>
                        </a:moveTo>
                        <a:lnTo>
                          <a:pt x="13" y="14"/>
                        </a:lnTo>
                        <a:lnTo>
                          <a:pt x="16" y="14"/>
                        </a:lnTo>
                        <a:lnTo>
                          <a:pt x="19" y="12"/>
                        </a:lnTo>
                        <a:lnTo>
                          <a:pt x="20" y="12"/>
                        </a:lnTo>
                        <a:lnTo>
                          <a:pt x="21" y="11"/>
                        </a:lnTo>
                        <a:lnTo>
                          <a:pt x="23" y="10"/>
                        </a:lnTo>
                        <a:lnTo>
                          <a:pt x="23" y="10"/>
                        </a:lnTo>
                        <a:lnTo>
                          <a:pt x="24" y="8"/>
                        </a:lnTo>
                        <a:lnTo>
                          <a:pt x="23" y="7"/>
                        </a:lnTo>
                        <a:lnTo>
                          <a:pt x="23" y="6"/>
                        </a:lnTo>
                        <a:lnTo>
                          <a:pt x="21" y="4"/>
                        </a:lnTo>
                        <a:lnTo>
                          <a:pt x="20" y="3"/>
                        </a:lnTo>
                        <a:lnTo>
                          <a:pt x="19" y="2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1" y="10"/>
                        </a:lnTo>
                        <a:lnTo>
                          <a:pt x="1" y="11"/>
                        </a:lnTo>
                        <a:lnTo>
                          <a:pt x="3" y="12"/>
                        </a:lnTo>
                        <a:lnTo>
                          <a:pt x="5" y="12"/>
                        </a:lnTo>
                        <a:lnTo>
                          <a:pt x="7" y="14"/>
                        </a:lnTo>
                        <a:lnTo>
                          <a:pt x="9" y="14"/>
                        </a:lnTo>
                        <a:lnTo>
                          <a:pt x="12" y="14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6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171" y="340"/>
                    <a:ext cx="17" cy="11"/>
                  </a:xfrm>
                  <a:custGeom>
                    <a:avLst/>
                    <a:gdLst/>
                    <a:ahLst/>
                    <a:cxnLst>
                      <a:cxn ang="0">
                        <a:pos x="9" y="11"/>
                      </a:cxn>
                      <a:cxn ang="0">
                        <a:pos x="12" y="11"/>
                      </a:cxn>
                      <a:cxn ang="0">
                        <a:pos x="13" y="10"/>
                      </a:cxn>
                      <a:cxn ang="0">
                        <a:pos x="14" y="10"/>
                      </a:cxn>
                      <a:cxn ang="0">
                        <a:pos x="16" y="8"/>
                      </a:cxn>
                      <a:cxn ang="0">
                        <a:pos x="17" y="8"/>
                      </a:cxn>
                      <a:cxn ang="0">
                        <a:pos x="17" y="7"/>
                      </a:cxn>
                      <a:cxn ang="0">
                        <a:pos x="17" y="6"/>
                      </a:cxn>
                      <a:cxn ang="0">
                        <a:pos x="17" y="6"/>
                      </a:cxn>
                      <a:cxn ang="0">
                        <a:pos x="17" y="4"/>
                      </a:cxn>
                      <a:cxn ang="0">
                        <a:pos x="16" y="3"/>
                      </a:cxn>
                      <a:cxn ang="0">
                        <a:pos x="14" y="2"/>
                      </a:cxn>
                      <a:cxn ang="0">
                        <a:pos x="13" y="2"/>
                      </a:cxn>
                      <a:cxn ang="0">
                        <a:pos x="12" y="0"/>
                      </a:cxn>
                      <a:cxn ang="0">
                        <a:pos x="10" y="0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5" y="0"/>
                      </a:cxn>
                      <a:cxn ang="0">
                        <a:pos x="4" y="2"/>
                      </a:cxn>
                      <a:cxn ang="0">
                        <a:pos x="2" y="2"/>
                      </a:cxn>
                      <a:cxn ang="0">
                        <a:pos x="1" y="3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7"/>
                      </a:cxn>
                      <a:cxn ang="0">
                        <a:pos x="0" y="8"/>
                      </a:cxn>
                      <a:cxn ang="0">
                        <a:pos x="1" y="8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5" y="11"/>
                      </a:cxn>
                      <a:cxn ang="0">
                        <a:pos x="9" y="11"/>
                      </a:cxn>
                    </a:cxnLst>
                    <a:rect l="0" t="0" r="r" b="b"/>
                    <a:pathLst>
                      <a:path w="17" h="11">
                        <a:moveTo>
                          <a:pt x="9" y="11"/>
                        </a:moveTo>
                        <a:lnTo>
                          <a:pt x="12" y="11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6" y="8"/>
                        </a:lnTo>
                        <a:lnTo>
                          <a:pt x="17" y="8"/>
                        </a:lnTo>
                        <a:lnTo>
                          <a:pt x="17" y="7"/>
                        </a:lnTo>
                        <a:lnTo>
                          <a:pt x="17" y="6"/>
                        </a:lnTo>
                        <a:lnTo>
                          <a:pt x="17" y="6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2" y="0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1" y="8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5" y="11"/>
                        </a:ln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8" name="Oval 27"/>
            <p:cNvSpPr>
              <a:spLocks noChangeAspect="1" noChangeArrowheads="1"/>
            </p:cNvSpPr>
            <p:nvPr/>
          </p:nvSpPr>
          <p:spPr bwMode="auto">
            <a:xfrm>
              <a:off x="1404" y="2230"/>
              <a:ext cx="105" cy="97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28"/>
            <p:cNvSpPr>
              <a:spLocks noChangeAspect="1" noChangeArrowheads="1"/>
            </p:cNvSpPr>
            <p:nvPr/>
          </p:nvSpPr>
          <p:spPr bwMode="auto">
            <a:xfrm>
              <a:off x="1291" y="3114"/>
              <a:ext cx="360" cy="19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41" y="2162"/>
              <a:ext cx="173" cy="1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8" y="19"/>
                </a:cxn>
                <a:cxn ang="0">
                  <a:pos x="0" y="9"/>
                </a:cxn>
              </a:cxnLst>
              <a:rect l="0" t="0" r="r" b="b"/>
              <a:pathLst>
                <a:path w="23" h="19">
                  <a:moveTo>
                    <a:pt x="0" y="9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8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30"/>
            <p:cNvSpPr>
              <a:spLocks noChangeAspect="1"/>
            </p:cNvSpPr>
            <p:nvPr/>
          </p:nvSpPr>
          <p:spPr bwMode="auto">
            <a:xfrm>
              <a:off x="1441" y="2162"/>
              <a:ext cx="173" cy="1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8" y="19"/>
                </a:cxn>
                <a:cxn ang="0">
                  <a:pos x="0" y="9"/>
                </a:cxn>
              </a:cxnLst>
              <a:rect l="0" t="0" r="r" b="b"/>
              <a:pathLst>
                <a:path w="23" h="19">
                  <a:moveTo>
                    <a:pt x="0" y="9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8" y="1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31"/>
            <p:cNvSpPr>
              <a:spLocks noChangeAspect="1"/>
            </p:cNvSpPr>
            <p:nvPr/>
          </p:nvSpPr>
          <p:spPr bwMode="auto">
            <a:xfrm>
              <a:off x="1441" y="2177"/>
              <a:ext cx="165" cy="13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8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7" y="18"/>
                </a:cxn>
              </a:cxnLst>
              <a:rect l="0" t="0" r="r" b="b"/>
              <a:pathLst>
                <a:path w="22" h="18">
                  <a:moveTo>
                    <a:pt x="7" y="18"/>
                  </a:moveTo>
                  <a:lnTo>
                    <a:pt x="0" y="8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371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32"/>
            <p:cNvSpPr>
              <a:spLocks noChangeAspect="1"/>
            </p:cNvSpPr>
            <p:nvPr/>
          </p:nvSpPr>
          <p:spPr bwMode="auto">
            <a:xfrm>
              <a:off x="1456" y="2177"/>
              <a:ext cx="150" cy="120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0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5" y="16"/>
                </a:cxn>
              </a:cxnLst>
              <a:rect l="0" t="0" r="r" b="b"/>
              <a:pathLst>
                <a:path w="20" h="16">
                  <a:moveTo>
                    <a:pt x="5" y="16"/>
                  </a:moveTo>
                  <a:lnTo>
                    <a:pt x="0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5B41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33"/>
            <p:cNvSpPr>
              <a:spLocks noChangeAspect="1"/>
            </p:cNvSpPr>
            <p:nvPr/>
          </p:nvSpPr>
          <p:spPr bwMode="auto">
            <a:xfrm>
              <a:off x="1456" y="2177"/>
              <a:ext cx="150" cy="113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0" y="8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5" y="15"/>
                </a:cxn>
              </a:cxnLst>
              <a:rect l="0" t="0" r="r" b="b"/>
              <a:pathLst>
                <a:path w="20" h="15">
                  <a:moveTo>
                    <a:pt x="5" y="15"/>
                  </a:moveTo>
                  <a:lnTo>
                    <a:pt x="0" y="8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8069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34"/>
            <p:cNvSpPr>
              <a:spLocks noChangeAspect="1"/>
            </p:cNvSpPr>
            <p:nvPr/>
          </p:nvSpPr>
          <p:spPr bwMode="auto">
            <a:xfrm>
              <a:off x="1464" y="2177"/>
              <a:ext cx="142" cy="10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0" y="8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2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9" y="4"/>
                </a:cxn>
                <a:cxn ang="0">
                  <a:pos x="19" y="6"/>
                </a:cxn>
                <a:cxn ang="0">
                  <a:pos x="4" y="14"/>
                </a:cxn>
              </a:cxnLst>
              <a:rect l="0" t="0" r="r" b="b"/>
              <a:pathLst>
                <a:path w="19" h="14">
                  <a:moveTo>
                    <a:pt x="4" y="14"/>
                  </a:moveTo>
                  <a:lnTo>
                    <a:pt x="0" y="8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A996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35"/>
            <p:cNvSpPr>
              <a:spLocks noChangeAspect="1"/>
            </p:cNvSpPr>
            <p:nvPr/>
          </p:nvSpPr>
          <p:spPr bwMode="auto">
            <a:xfrm>
              <a:off x="1471" y="2177"/>
              <a:ext cx="135" cy="90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8"/>
                </a:cxn>
                <a:cxn ang="0">
                  <a:pos x="14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3" y="12"/>
                </a:cxn>
              </a:cxnLst>
              <a:rect l="0" t="0" r="r" b="b"/>
              <a:pathLst>
                <a:path w="18" h="12">
                  <a:moveTo>
                    <a:pt x="3" y="12"/>
                  </a:moveTo>
                  <a:lnTo>
                    <a:pt x="0" y="8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4C8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9" name="Freeform 36"/>
            <p:cNvSpPr>
              <a:spLocks noChangeAspect="1"/>
            </p:cNvSpPr>
            <p:nvPr/>
          </p:nvSpPr>
          <p:spPr bwMode="auto">
            <a:xfrm>
              <a:off x="1479" y="2177"/>
              <a:ext cx="105" cy="83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13" y="0"/>
                </a:cxn>
                <a:cxn ang="0">
                  <a:pos x="14" y="4"/>
                </a:cxn>
              </a:cxnLst>
              <a:rect l="0" t="0" r="r" b="b"/>
              <a:pathLst>
                <a:path w="14" h="11">
                  <a:moveTo>
                    <a:pt x="14" y="4"/>
                  </a:moveTo>
                  <a:lnTo>
                    <a:pt x="1" y="11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20" name="Freeform 37"/>
            <p:cNvSpPr>
              <a:spLocks noChangeAspect="1"/>
            </p:cNvSpPr>
            <p:nvPr/>
          </p:nvSpPr>
          <p:spPr bwMode="auto">
            <a:xfrm>
              <a:off x="1209" y="2275"/>
              <a:ext cx="202" cy="7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0"/>
                </a:cxn>
                <a:cxn ang="0">
                  <a:pos x="27" y="5"/>
                </a:cxn>
                <a:cxn ang="0">
                  <a:pos x="14" y="10"/>
                </a:cxn>
                <a:cxn ang="0">
                  <a:pos x="0" y="5"/>
                </a:cxn>
              </a:cxnLst>
              <a:rect l="0" t="0" r="r" b="b"/>
              <a:pathLst>
                <a:path w="27" h="10">
                  <a:moveTo>
                    <a:pt x="0" y="5"/>
                  </a:moveTo>
                  <a:lnTo>
                    <a:pt x="15" y="0"/>
                  </a:lnTo>
                  <a:lnTo>
                    <a:pt x="27" y="5"/>
                  </a:lnTo>
                  <a:lnTo>
                    <a:pt x="14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FC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1" name="Group 38"/>
            <p:cNvGrpSpPr>
              <a:grpSpLocks noChangeAspect="1"/>
            </p:cNvGrpSpPr>
            <p:nvPr/>
          </p:nvGrpSpPr>
          <p:grpSpPr bwMode="auto">
            <a:xfrm>
              <a:off x="2843" y="828"/>
              <a:ext cx="1673" cy="645"/>
              <a:chOff x="407" y="121"/>
              <a:chExt cx="212" cy="126"/>
            </a:xfrm>
          </p:grpSpPr>
          <p:sp>
            <p:nvSpPr>
              <p:cNvPr id="172" name="Oval 39"/>
              <p:cNvSpPr>
                <a:spLocks noChangeAspect="1" noChangeArrowheads="1"/>
              </p:cNvSpPr>
              <p:nvPr/>
            </p:nvSpPr>
            <p:spPr bwMode="auto">
              <a:xfrm rot="-877064">
                <a:off x="409" y="121"/>
                <a:ext cx="210" cy="107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40"/>
              <p:cNvSpPr>
                <a:spLocks noChangeAspect="1"/>
              </p:cNvSpPr>
              <p:nvPr/>
            </p:nvSpPr>
            <p:spPr bwMode="auto">
              <a:xfrm>
                <a:off x="407" y="142"/>
                <a:ext cx="182" cy="1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3" y="8"/>
                  </a:cxn>
                  <a:cxn ang="0">
                    <a:pos x="40" y="13"/>
                  </a:cxn>
                  <a:cxn ang="0">
                    <a:pos x="38" y="39"/>
                  </a:cxn>
                  <a:cxn ang="0">
                    <a:pos x="78" y="71"/>
                  </a:cxn>
                  <a:cxn ang="0">
                    <a:pos x="141" y="59"/>
                  </a:cxn>
                  <a:cxn ang="0">
                    <a:pos x="163" y="51"/>
                  </a:cxn>
                  <a:cxn ang="0">
                    <a:pos x="169" y="49"/>
                  </a:cxn>
                  <a:cxn ang="0">
                    <a:pos x="180" y="56"/>
                  </a:cxn>
                  <a:cxn ang="0">
                    <a:pos x="180" y="66"/>
                  </a:cxn>
                  <a:cxn ang="0">
                    <a:pos x="172" y="71"/>
                  </a:cxn>
                  <a:cxn ang="0">
                    <a:pos x="165" y="78"/>
                  </a:cxn>
                  <a:cxn ang="0">
                    <a:pos x="150" y="84"/>
                  </a:cxn>
                  <a:cxn ang="0">
                    <a:pos x="59" y="100"/>
                  </a:cxn>
                  <a:cxn ang="0">
                    <a:pos x="3" y="72"/>
                  </a:cxn>
                  <a:cxn ang="0">
                    <a:pos x="0" y="53"/>
                  </a:cxn>
                  <a:cxn ang="0">
                    <a:pos x="1" y="33"/>
                  </a:cxn>
                  <a:cxn ang="0">
                    <a:pos x="11" y="19"/>
                  </a:cxn>
                  <a:cxn ang="0">
                    <a:pos x="30" y="0"/>
                  </a:cxn>
                </a:cxnLst>
                <a:rect l="0" t="0" r="r" b="b"/>
                <a:pathLst>
                  <a:path w="182" h="105">
                    <a:moveTo>
                      <a:pt x="30" y="0"/>
                    </a:moveTo>
                    <a:cubicBezTo>
                      <a:pt x="33" y="3"/>
                      <a:pt x="39" y="7"/>
                      <a:pt x="43" y="8"/>
                    </a:cubicBezTo>
                    <a:cubicBezTo>
                      <a:pt x="41" y="12"/>
                      <a:pt x="42" y="11"/>
                      <a:pt x="40" y="13"/>
                    </a:cubicBezTo>
                    <a:cubicBezTo>
                      <a:pt x="38" y="24"/>
                      <a:pt x="38" y="24"/>
                      <a:pt x="38" y="39"/>
                    </a:cubicBezTo>
                    <a:cubicBezTo>
                      <a:pt x="38" y="63"/>
                      <a:pt x="60" y="67"/>
                      <a:pt x="78" y="71"/>
                    </a:cubicBezTo>
                    <a:cubicBezTo>
                      <a:pt x="101" y="70"/>
                      <a:pt x="119" y="64"/>
                      <a:pt x="141" y="59"/>
                    </a:cubicBezTo>
                    <a:cubicBezTo>
                      <a:pt x="147" y="53"/>
                      <a:pt x="156" y="53"/>
                      <a:pt x="163" y="51"/>
                    </a:cubicBezTo>
                    <a:cubicBezTo>
                      <a:pt x="165" y="50"/>
                      <a:pt x="169" y="49"/>
                      <a:pt x="169" y="49"/>
                    </a:cubicBezTo>
                    <a:cubicBezTo>
                      <a:pt x="174" y="44"/>
                      <a:pt x="178" y="53"/>
                      <a:pt x="180" y="56"/>
                    </a:cubicBezTo>
                    <a:cubicBezTo>
                      <a:pt x="181" y="60"/>
                      <a:pt x="182" y="62"/>
                      <a:pt x="180" y="66"/>
                    </a:cubicBezTo>
                    <a:cubicBezTo>
                      <a:pt x="179" y="69"/>
                      <a:pt x="174" y="70"/>
                      <a:pt x="172" y="71"/>
                    </a:cubicBezTo>
                    <a:cubicBezTo>
                      <a:pt x="170" y="72"/>
                      <a:pt x="167" y="76"/>
                      <a:pt x="165" y="78"/>
                    </a:cubicBezTo>
                    <a:cubicBezTo>
                      <a:pt x="162" y="81"/>
                      <a:pt x="154" y="83"/>
                      <a:pt x="150" y="84"/>
                    </a:cubicBezTo>
                    <a:cubicBezTo>
                      <a:pt x="129" y="105"/>
                      <a:pt x="81" y="100"/>
                      <a:pt x="59" y="100"/>
                    </a:cubicBezTo>
                    <a:cubicBezTo>
                      <a:pt x="43" y="98"/>
                      <a:pt x="11" y="88"/>
                      <a:pt x="3" y="72"/>
                    </a:cubicBezTo>
                    <a:cubicBezTo>
                      <a:pt x="2" y="66"/>
                      <a:pt x="2" y="59"/>
                      <a:pt x="0" y="53"/>
                    </a:cubicBezTo>
                    <a:cubicBezTo>
                      <a:pt x="0" y="46"/>
                      <a:pt x="0" y="40"/>
                      <a:pt x="1" y="33"/>
                    </a:cubicBezTo>
                    <a:cubicBezTo>
                      <a:pt x="1" y="32"/>
                      <a:pt x="10" y="20"/>
                      <a:pt x="11" y="19"/>
                    </a:cubicBezTo>
                    <a:cubicBezTo>
                      <a:pt x="16" y="14"/>
                      <a:pt x="30" y="9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" name="Oval 41"/>
            <p:cNvSpPr>
              <a:spLocks noChangeAspect="1" noChangeArrowheads="1"/>
            </p:cNvSpPr>
            <p:nvPr/>
          </p:nvSpPr>
          <p:spPr bwMode="auto">
            <a:xfrm rot="-877064">
              <a:off x="2873" y="970"/>
              <a:ext cx="1673" cy="5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42"/>
            <p:cNvSpPr>
              <a:spLocks noChangeAspect="1"/>
            </p:cNvSpPr>
            <p:nvPr/>
          </p:nvSpPr>
          <p:spPr bwMode="auto">
            <a:xfrm>
              <a:off x="2858" y="1083"/>
              <a:ext cx="1448" cy="5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3" y="8"/>
                </a:cxn>
                <a:cxn ang="0">
                  <a:pos x="40" y="13"/>
                </a:cxn>
                <a:cxn ang="0">
                  <a:pos x="38" y="39"/>
                </a:cxn>
                <a:cxn ang="0">
                  <a:pos x="78" y="71"/>
                </a:cxn>
                <a:cxn ang="0">
                  <a:pos x="141" y="59"/>
                </a:cxn>
                <a:cxn ang="0">
                  <a:pos x="163" y="51"/>
                </a:cxn>
                <a:cxn ang="0">
                  <a:pos x="169" y="49"/>
                </a:cxn>
                <a:cxn ang="0">
                  <a:pos x="180" y="56"/>
                </a:cxn>
                <a:cxn ang="0">
                  <a:pos x="180" y="66"/>
                </a:cxn>
                <a:cxn ang="0">
                  <a:pos x="172" y="71"/>
                </a:cxn>
                <a:cxn ang="0">
                  <a:pos x="165" y="78"/>
                </a:cxn>
                <a:cxn ang="0">
                  <a:pos x="150" y="84"/>
                </a:cxn>
                <a:cxn ang="0">
                  <a:pos x="59" y="100"/>
                </a:cxn>
                <a:cxn ang="0">
                  <a:pos x="3" y="72"/>
                </a:cxn>
                <a:cxn ang="0">
                  <a:pos x="0" y="53"/>
                </a:cxn>
                <a:cxn ang="0">
                  <a:pos x="1" y="33"/>
                </a:cxn>
                <a:cxn ang="0">
                  <a:pos x="11" y="19"/>
                </a:cxn>
                <a:cxn ang="0">
                  <a:pos x="30" y="0"/>
                </a:cxn>
              </a:cxnLst>
              <a:rect l="0" t="0" r="r" b="b"/>
              <a:pathLst>
                <a:path w="182" h="105">
                  <a:moveTo>
                    <a:pt x="30" y="0"/>
                  </a:moveTo>
                  <a:cubicBezTo>
                    <a:pt x="33" y="3"/>
                    <a:pt x="39" y="7"/>
                    <a:pt x="43" y="8"/>
                  </a:cubicBezTo>
                  <a:cubicBezTo>
                    <a:pt x="41" y="12"/>
                    <a:pt x="42" y="11"/>
                    <a:pt x="40" y="13"/>
                  </a:cubicBezTo>
                  <a:cubicBezTo>
                    <a:pt x="38" y="24"/>
                    <a:pt x="38" y="24"/>
                    <a:pt x="38" y="39"/>
                  </a:cubicBezTo>
                  <a:cubicBezTo>
                    <a:pt x="38" y="63"/>
                    <a:pt x="60" y="67"/>
                    <a:pt x="78" y="71"/>
                  </a:cubicBezTo>
                  <a:cubicBezTo>
                    <a:pt x="101" y="70"/>
                    <a:pt x="119" y="64"/>
                    <a:pt x="141" y="59"/>
                  </a:cubicBezTo>
                  <a:cubicBezTo>
                    <a:pt x="147" y="53"/>
                    <a:pt x="156" y="53"/>
                    <a:pt x="163" y="51"/>
                  </a:cubicBezTo>
                  <a:cubicBezTo>
                    <a:pt x="165" y="50"/>
                    <a:pt x="169" y="49"/>
                    <a:pt x="169" y="49"/>
                  </a:cubicBezTo>
                  <a:cubicBezTo>
                    <a:pt x="174" y="44"/>
                    <a:pt x="178" y="53"/>
                    <a:pt x="180" y="56"/>
                  </a:cubicBezTo>
                  <a:cubicBezTo>
                    <a:pt x="181" y="60"/>
                    <a:pt x="182" y="62"/>
                    <a:pt x="180" y="66"/>
                  </a:cubicBezTo>
                  <a:cubicBezTo>
                    <a:pt x="179" y="69"/>
                    <a:pt x="174" y="70"/>
                    <a:pt x="172" y="71"/>
                  </a:cubicBezTo>
                  <a:cubicBezTo>
                    <a:pt x="170" y="72"/>
                    <a:pt x="167" y="76"/>
                    <a:pt x="165" y="78"/>
                  </a:cubicBezTo>
                  <a:cubicBezTo>
                    <a:pt x="162" y="81"/>
                    <a:pt x="154" y="83"/>
                    <a:pt x="150" y="84"/>
                  </a:cubicBezTo>
                  <a:cubicBezTo>
                    <a:pt x="129" y="105"/>
                    <a:pt x="81" y="100"/>
                    <a:pt x="59" y="100"/>
                  </a:cubicBezTo>
                  <a:cubicBezTo>
                    <a:pt x="43" y="98"/>
                    <a:pt x="11" y="88"/>
                    <a:pt x="3" y="72"/>
                  </a:cubicBezTo>
                  <a:cubicBezTo>
                    <a:pt x="2" y="66"/>
                    <a:pt x="2" y="59"/>
                    <a:pt x="0" y="53"/>
                  </a:cubicBezTo>
                  <a:cubicBezTo>
                    <a:pt x="0" y="46"/>
                    <a:pt x="0" y="40"/>
                    <a:pt x="1" y="33"/>
                  </a:cubicBezTo>
                  <a:cubicBezTo>
                    <a:pt x="1" y="32"/>
                    <a:pt x="10" y="20"/>
                    <a:pt x="11" y="19"/>
                  </a:cubicBezTo>
                  <a:cubicBezTo>
                    <a:pt x="16" y="14"/>
                    <a:pt x="30" y="9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43"/>
            <p:cNvGrpSpPr>
              <a:grpSpLocks noChangeAspect="1"/>
            </p:cNvGrpSpPr>
            <p:nvPr/>
          </p:nvGrpSpPr>
          <p:grpSpPr bwMode="auto">
            <a:xfrm>
              <a:off x="2843" y="903"/>
              <a:ext cx="1695" cy="645"/>
              <a:chOff x="407" y="121"/>
              <a:chExt cx="212" cy="126"/>
            </a:xfrm>
          </p:grpSpPr>
          <p:sp>
            <p:nvSpPr>
              <p:cNvPr id="170" name="Oval 44"/>
              <p:cNvSpPr>
                <a:spLocks noChangeAspect="1" noChangeArrowheads="1"/>
              </p:cNvSpPr>
              <p:nvPr/>
            </p:nvSpPr>
            <p:spPr bwMode="auto">
              <a:xfrm rot="-877064">
                <a:off x="409" y="12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45"/>
              <p:cNvSpPr>
                <a:spLocks noChangeAspect="1"/>
              </p:cNvSpPr>
              <p:nvPr/>
            </p:nvSpPr>
            <p:spPr bwMode="auto">
              <a:xfrm>
                <a:off x="407" y="142"/>
                <a:ext cx="182" cy="1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3" y="8"/>
                  </a:cxn>
                  <a:cxn ang="0">
                    <a:pos x="40" y="13"/>
                  </a:cxn>
                  <a:cxn ang="0">
                    <a:pos x="38" y="39"/>
                  </a:cxn>
                  <a:cxn ang="0">
                    <a:pos x="78" y="71"/>
                  </a:cxn>
                  <a:cxn ang="0">
                    <a:pos x="141" y="59"/>
                  </a:cxn>
                  <a:cxn ang="0">
                    <a:pos x="163" y="51"/>
                  </a:cxn>
                  <a:cxn ang="0">
                    <a:pos x="169" y="49"/>
                  </a:cxn>
                  <a:cxn ang="0">
                    <a:pos x="180" y="56"/>
                  </a:cxn>
                  <a:cxn ang="0">
                    <a:pos x="180" y="66"/>
                  </a:cxn>
                  <a:cxn ang="0">
                    <a:pos x="172" y="71"/>
                  </a:cxn>
                  <a:cxn ang="0">
                    <a:pos x="165" y="78"/>
                  </a:cxn>
                  <a:cxn ang="0">
                    <a:pos x="150" y="84"/>
                  </a:cxn>
                  <a:cxn ang="0">
                    <a:pos x="59" y="100"/>
                  </a:cxn>
                  <a:cxn ang="0">
                    <a:pos x="3" y="72"/>
                  </a:cxn>
                  <a:cxn ang="0">
                    <a:pos x="0" y="53"/>
                  </a:cxn>
                  <a:cxn ang="0">
                    <a:pos x="1" y="33"/>
                  </a:cxn>
                  <a:cxn ang="0">
                    <a:pos x="11" y="19"/>
                  </a:cxn>
                  <a:cxn ang="0">
                    <a:pos x="30" y="0"/>
                  </a:cxn>
                </a:cxnLst>
                <a:rect l="0" t="0" r="r" b="b"/>
                <a:pathLst>
                  <a:path w="182" h="105">
                    <a:moveTo>
                      <a:pt x="30" y="0"/>
                    </a:moveTo>
                    <a:cubicBezTo>
                      <a:pt x="33" y="3"/>
                      <a:pt x="39" y="7"/>
                      <a:pt x="43" y="8"/>
                    </a:cubicBezTo>
                    <a:cubicBezTo>
                      <a:pt x="41" y="12"/>
                      <a:pt x="42" y="11"/>
                      <a:pt x="40" y="13"/>
                    </a:cubicBezTo>
                    <a:cubicBezTo>
                      <a:pt x="38" y="24"/>
                      <a:pt x="38" y="24"/>
                      <a:pt x="38" y="39"/>
                    </a:cubicBezTo>
                    <a:cubicBezTo>
                      <a:pt x="38" y="63"/>
                      <a:pt x="60" y="67"/>
                      <a:pt x="78" y="71"/>
                    </a:cubicBezTo>
                    <a:cubicBezTo>
                      <a:pt x="101" y="70"/>
                      <a:pt x="119" y="64"/>
                      <a:pt x="141" y="59"/>
                    </a:cubicBezTo>
                    <a:cubicBezTo>
                      <a:pt x="147" y="53"/>
                      <a:pt x="156" y="53"/>
                      <a:pt x="163" y="51"/>
                    </a:cubicBezTo>
                    <a:cubicBezTo>
                      <a:pt x="165" y="50"/>
                      <a:pt x="169" y="49"/>
                      <a:pt x="169" y="49"/>
                    </a:cubicBezTo>
                    <a:cubicBezTo>
                      <a:pt x="174" y="44"/>
                      <a:pt x="178" y="53"/>
                      <a:pt x="180" y="56"/>
                    </a:cubicBezTo>
                    <a:cubicBezTo>
                      <a:pt x="181" y="60"/>
                      <a:pt x="182" y="62"/>
                      <a:pt x="180" y="66"/>
                    </a:cubicBezTo>
                    <a:cubicBezTo>
                      <a:pt x="179" y="69"/>
                      <a:pt x="174" y="70"/>
                      <a:pt x="172" y="71"/>
                    </a:cubicBezTo>
                    <a:cubicBezTo>
                      <a:pt x="170" y="72"/>
                      <a:pt x="167" y="76"/>
                      <a:pt x="165" y="78"/>
                    </a:cubicBezTo>
                    <a:cubicBezTo>
                      <a:pt x="162" y="81"/>
                      <a:pt x="154" y="83"/>
                      <a:pt x="150" y="84"/>
                    </a:cubicBezTo>
                    <a:cubicBezTo>
                      <a:pt x="129" y="105"/>
                      <a:pt x="81" y="100"/>
                      <a:pt x="59" y="100"/>
                    </a:cubicBezTo>
                    <a:cubicBezTo>
                      <a:pt x="43" y="98"/>
                      <a:pt x="11" y="88"/>
                      <a:pt x="3" y="72"/>
                    </a:cubicBezTo>
                    <a:cubicBezTo>
                      <a:pt x="2" y="66"/>
                      <a:pt x="2" y="59"/>
                      <a:pt x="0" y="53"/>
                    </a:cubicBezTo>
                    <a:cubicBezTo>
                      <a:pt x="0" y="46"/>
                      <a:pt x="0" y="40"/>
                      <a:pt x="1" y="33"/>
                    </a:cubicBezTo>
                    <a:cubicBezTo>
                      <a:pt x="1" y="32"/>
                      <a:pt x="10" y="20"/>
                      <a:pt x="11" y="19"/>
                    </a:cubicBezTo>
                    <a:cubicBezTo>
                      <a:pt x="16" y="14"/>
                      <a:pt x="30" y="9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 46"/>
            <p:cNvGrpSpPr>
              <a:grpSpLocks noChangeAspect="1"/>
            </p:cNvGrpSpPr>
            <p:nvPr/>
          </p:nvGrpSpPr>
          <p:grpSpPr bwMode="auto">
            <a:xfrm>
              <a:off x="2866" y="1090"/>
              <a:ext cx="1687" cy="772"/>
              <a:chOff x="407" y="121"/>
              <a:chExt cx="212" cy="126"/>
            </a:xfrm>
          </p:grpSpPr>
          <p:sp>
            <p:nvSpPr>
              <p:cNvPr id="168" name="Oval 47"/>
              <p:cNvSpPr>
                <a:spLocks noChangeAspect="1" noChangeArrowheads="1"/>
              </p:cNvSpPr>
              <p:nvPr/>
            </p:nvSpPr>
            <p:spPr bwMode="auto">
              <a:xfrm rot="-877064">
                <a:off x="409" y="12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48"/>
              <p:cNvSpPr>
                <a:spLocks noChangeAspect="1"/>
              </p:cNvSpPr>
              <p:nvPr/>
            </p:nvSpPr>
            <p:spPr bwMode="auto">
              <a:xfrm>
                <a:off x="407" y="142"/>
                <a:ext cx="182" cy="1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3" y="8"/>
                  </a:cxn>
                  <a:cxn ang="0">
                    <a:pos x="40" y="13"/>
                  </a:cxn>
                  <a:cxn ang="0">
                    <a:pos x="38" y="39"/>
                  </a:cxn>
                  <a:cxn ang="0">
                    <a:pos x="78" y="71"/>
                  </a:cxn>
                  <a:cxn ang="0">
                    <a:pos x="141" y="59"/>
                  </a:cxn>
                  <a:cxn ang="0">
                    <a:pos x="163" y="51"/>
                  </a:cxn>
                  <a:cxn ang="0">
                    <a:pos x="169" y="49"/>
                  </a:cxn>
                  <a:cxn ang="0">
                    <a:pos x="180" y="56"/>
                  </a:cxn>
                  <a:cxn ang="0">
                    <a:pos x="180" y="66"/>
                  </a:cxn>
                  <a:cxn ang="0">
                    <a:pos x="172" y="71"/>
                  </a:cxn>
                  <a:cxn ang="0">
                    <a:pos x="165" y="78"/>
                  </a:cxn>
                  <a:cxn ang="0">
                    <a:pos x="150" y="84"/>
                  </a:cxn>
                  <a:cxn ang="0">
                    <a:pos x="59" y="100"/>
                  </a:cxn>
                  <a:cxn ang="0">
                    <a:pos x="3" y="72"/>
                  </a:cxn>
                  <a:cxn ang="0">
                    <a:pos x="0" y="53"/>
                  </a:cxn>
                  <a:cxn ang="0">
                    <a:pos x="1" y="33"/>
                  </a:cxn>
                  <a:cxn ang="0">
                    <a:pos x="11" y="19"/>
                  </a:cxn>
                  <a:cxn ang="0">
                    <a:pos x="30" y="0"/>
                  </a:cxn>
                </a:cxnLst>
                <a:rect l="0" t="0" r="r" b="b"/>
                <a:pathLst>
                  <a:path w="182" h="105">
                    <a:moveTo>
                      <a:pt x="30" y="0"/>
                    </a:moveTo>
                    <a:cubicBezTo>
                      <a:pt x="33" y="3"/>
                      <a:pt x="39" y="7"/>
                      <a:pt x="43" y="8"/>
                    </a:cubicBezTo>
                    <a:cubicBezTo>
                      <a:pt x="41" y="12"/>
                      <a:pt x="42" y="11"/>
                      <a:pt x="40" y="13"/>
                    </a:cubicBezTo>
                    <a:cubicBezTo>
                      <a:pt x="38" y="24"/>
                      <a:pt x="38" y="24"/>
                      <a:pt x="38" y="39"/>
                    </a:cubicBezTo>
                    <a:cubicBezTo>
                      <a:pt x="38" y="63"/>
                      <a:pt x="60" y="67"/>
                      <a:pt x="78" y="71"/>
                    </a:cubicBezTo>
                    <a:cubicBezTo>
                      <a:pt x="101" y="70"/>
                      <a:pt x="119" y="64"/>
                      <a:pt x="141" y="59"/>
                    </a:cubicBezTo>
                    <a:cubicBezTo>
                      <a:pt x="147" y="53"/>
                      <a:pt x="156" y="53"/>
                      <a:pt x="163" y="51"/>
                    </a:cubicBezTo>
                    <a:cubicBezTo>
                      <a:pt x="165" y="50"/>
                      <a:pt x="169" y="49"/>
                      <a:pt x="169" y="49"/>
                    </a:cubicBezTo>
                    <a:cubicBezTo>
                      <a:pt x="174" y="44"/>
                      <a:pt x="178" y="53"/>
                      <a:pt x="180" y="56"/>
                    </a:cubicBezTo>
                    <a:cubicBezTo>
                      <a:pt x="181" y="60"/>
                      <a:pt x="182" y="62"/>
                      <a:pt x="180" y="66"/>
                    </a:cubicBezTo>
                    <a:cubicBezTo>
                      <a:pt x="179" y="69"/>
                      <a:pt x="174" y="70"/>
                      <a:pt x="172" y="71"/>
                    </a:cubicBezTo>
                    <a:cubicBezTo>
                      <a:pt x="170" y="72"/>
                      <a:pt x="167" y="76"/>
                      <a:pt x="165" y="78"/>
                    </a:cubicBezTo>
                    <a:cubicBezTo>
                      <a:pt x="162" y="81"/>
                      <a:pt x="154" y="83"/>
                      <a:pt x="150" y="84"/>
                    </a:cubicBezTo>
                    <a:cubicBezTo>
                      <a:pt x="129" y="105"/>
                      <a:pt x="81" y="100"/>
                      <a:pt x="59" y="100"/>
                    </a:cubicBezTo>
                    <a:cubicBezTo>
                      <a:pt x="43" y="98"/>
                      <a:pt x="11" y="88"/>
                      <a:pt x="3" y="72"/>
                    </a:cubicBezTo>
                    <a:cubicBezTo>
                      <a:pt x="2" y="66"/>
                      <a:pt x="2" y="59"/>
                      <a:pt x="0" y="53"/>
                    </a:cubicBezTo>
                    <a:cubicBezTo>
                      <a:pt x="0" y="46"/>
                      <a:pt x="0" y="40"/>
                      <a:pt x="1" y="33"/>
                    </a:cubicBezTo>
                    <a:cubicBezTo>
                      <a:pt x="1" y="32"/>
                      <a:pt x="10" y="20"/>
                      <a:pt x="11" y="19"/>
                    </a:cubicBezTo>
                    <a:cubicBezTo>
                      <a:pt x="16" y="14"/>
                      <a:pt x="30" y="9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Group 49"/>
            <p:cNvGrpSpPr>
              <a:grpSpLocks noChangeAspect="1"/>
            </p:cNvGrpSpPr>
            <p:nvPr/>
          </p:nvGrpSpPr>
          <p:grpSpPr bwMode="auto">
            <a:xfrm>
              <a:off x="2873" y="1023"/>
              <a:ext cx="1680" cy="719"/>
              <a:chOff x="407" y="121"/>
              <a:chExt cx="212" cy="126"/>
            </a:xfrm>
          </p:grpSpPr>
          <p:sp>
            <p:nvSpPr>
              <p:cNvPr id="166" name="Oval 50"/>
              <p:cNvSpPr>
                <a:spLocks noChangeAspect="1" noChangeArrowheads="1"/>
              </p:cNvSpPr>
              <p:nvPr/>
            </p:nvSpPr>
            <p:spPr bwMode="auto">
              <a:xfrm rot="20722936">
                <a:off x="409" y="12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1"/>
              <p:cNvSpPr>
                <a:spLocks noChangeAspect="1"/>
              </p:cNvSpPr>
              <p:nvPr/>
            </p:nvSpPr>
            <p:spPr bwMode="auto">
              <a:xfrm>
                <a:off x="407" y="142"/>
                <a:ext cx="182" cy="10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3" y="8"/>
                  </a:cxn>
                  <a:cxn ang="0">
                    <a:pos x="40" y="13"/>
                  </a:cxn>
                  <a:cxn ang="0">
                    <a:pos x="38" y="39"/>
                  </a:cxn>
                  <a:cxn ang="0">
                    <a:pos x="78" y="71"/>
                  </a:cxn>
                  <a:cxn ang="0">
                    <a:pos x="141" y="59"/>
                  </a:cxn>
                  <a:cxn ang="0">
                    <a:pos x="163" y="51"/>
                  </a:cxn>
                  <a:cxn ang="0">
                    <a:pos x="169" y="49"/>
                  </a:cxn>
                  <a:cxn ang="0">
                    <a:pos x="180" y="56"/>
                  </a:cxn>
                  <a:cxn ang="0">
                    <a:pos x="180" y="66"/>
                  </a:cxn>
                  <a:cxn ang="0">
                    <a:pos x="172" y="71"/>
                  </a:cxn>
                  <a:cxn ang="0">
                    <a:pos x="165" y="78"/>
                  </a:cxn>
                  <a:cxn ang="0">
                    <a:pos x="150" y="84"/>
                  </a:cxn>
                  <a:cxn ang="0">
                    <a:pos x="59" y="100"/>
                  </a:cxn>
                  <a:cxn ang="0">
                    <a:pos x="3" y="72"/>
                  </a:cxn>
                  <a:cxn ang="0">
                    <a:pos x="0" y="53"/>
                  </a:cxn>
                  <a:cxn ang="0">
                    <a:pos x="1" y="33"/>
                  </a:cxn>
                  <a:cxn ang="0">
                    <a:pos x="11" y="19"/>
                  </a:cxn>
                  <a:cxn ang="0">
                    <a:pos x="30" y="0"/>
                  </a:cxn>
                </a:cxnLst>
                <a:rect l="0" t="0" r="r" b="b"/>
                <a:pathLst>
                  <a:path w="182" h="105">
                    <a:moveTo>
                      <a:pt x="30" y="0"/>
                    </a:moveTo>
                    <a:cubicBezTo>
                      <a:pt x="33" y="3"/>
                      <a:pt x="39" y="7"/>
                      <a:pt x="43" y="8"/>
                    </a:cubicBezTo>
                    <a:cubicBezTo>
                      <a:pt x="41" y="12"/>
                      <a:pt x="42" y="11"/>
                      <a:pt x="40" y="13"/>
                    </a:cubicBezTo>
                    <a:cubicBezTo>
                      <a:pt x="38" y="24"/>
                      <a:pt x="38" y="24"/>
                      <a:pt x="38" y="39"/>
                    </a:cubicBezTo>
                    <a:cubicBezTo>
                      <a:pt x="38" y="63"/>
                      <a:pt x="60" y="67"/>
                      <a:pt x="78" y="71"/>
                    </a:cubicBezTo>
                    <a:cubicBezTo>
                      <a:pt x="101" y="70"/>
                      <a:pt x="119" y="64"/>
                      <a:pt x="141" y="59"/>
                    </a:cubicBezTo>
                    <a:cubicBezTo>
                      <a:pt x="147" y="53"/>
                      <a:pt x="156" y="53"/>
                      <a:pt x="163" y="51"/>
                    </a:cubicBezTo>
                    <a:cubicBezTo>
                      <a:pt x="165" y="50"/>
                      <a:pt x="169" y="49"/>
                      <a:pt x="169" y="49"/>
                    </a:cubicBezTo>
                    <a:cubicBezTo>
                      <a:pt x="174" y="44"/>
                      <a:pt x="178" y="53"/>
                      <a:pt x="180" y="56"/>
                    </a:cubicBezTo>
                    <a:cubicBezTo>
                      <a:pt x="181" y="60"/>
                      <a:pt x="182" y="62"/>
                      <a:pt x="180" y="66"/>
                    </a:cubicBezTo>
                    <a:cubicBezTo>
                      <a:pt x="179" y="69"/>
                      <a:pt x="174" y="70"/>
                      <a:pt x="172" y="71"/>
                    </a:cubicBezTo>
                    <a:cubicBezTo>
                      <a:pt x="170" y="72"/>
                      <a:pt x="167" y="76"/>
                      <a:pt x="165" y="78"/>
                    </a:cubicBezTo>
                    <a:cubicBezTo>
                      <a:pt x="162" y="81"/>
                      <a:pt x="154" y="83"/>
                      <a:pt x="150" y="84"/>
                    </a:cubicBezTo>
                    <a:cubicBezTo>
                      <a:pt x="129" y="105"/>
                      <a:pt x="81" y="100"/>
                      <a:pt x="59" y="100"/>
                    </a:cubicBezTo>
                    <a:cubicBezTo>
                      <a:pt x="43" y="98"/>
                      <a:pt x="11" y="88"/>
                      <a:pt x="3" y="72"/>
                    </a:cubicBezTo>
                    <a:cubicBezTo>
                      <a:pt x="2" y="66"/>
                      <a:pt x="2" y="59"/>
                      <a:pt x="0" y="53"/>
                    </a:cubicBezTo>
                    <a:cubicBezTo>
                      <a:pt x="0" y="46"/>
                      <a:pt x="0" y="40"/>
                      <a:pt x="1" y="33"/>
                    </a:cubicBezTo>
                    <a:cubicBezTo>
                      <a:pt x="1" y="32"/>
                      <a:pt x="10" y="20"/>
                      <a:pt x="11" y="19"/>
                    </a:cubicBezTo>
                    <a:cubicBezTo>
                      <a:pt x="16" y="14"/>
                      <a:pt x="30" y="9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Freeform 52"/>
            <p:cNvSpPr>
              <a:spLocks noChangeAspect="1"/>
            </p:cNvSpPr>
            <p:nvPr/>
          </p:nvSpPr>
          <p:spPr bwMode="auto">
            <a:xfrm>
              <a:off x="1861" y="1488"/>
              <a:ext cx="922" cy="56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19" y="0"/>
                </a:cxn>
                <a:cxn ang="0">
                  <a:pos x="120" y="1"/>
                </a:cxn>
                <a:cxn ang="0">
                  <a:pos x="122" y="1"/>
                </a:cxn>
                <a:cxn ang="0">
                  <a:pos x="123" y="2"/>
                </a:cxn>
                <a:cxn ang="0">
                  <a:pos x="123" y="5"/>
                </a:cxn>
                <a:cxn ang="0">
                  <a:pos x="123" y="8"/>
                </a:cxn>
                <a:cxn ang="0">
                  <a:pos x="5" y="76"/>
                </a:cxn>
                <a:cxn ang="0">
                  <a:pos x="0" y="69"/>
                </a:cxn>
                <a:cxn ang="0">
                  <a:pos x="117" y="0"/>
                </a:cxn>
              </a:cxnLst>
              <a:rect l="0" t="0" r="r" b="b"/>
              <a:pathLst>
                <a:path w="123" h="76">
                  <a:moveTo>
                    <a:pt x="117" y="0"/>
                  </a:moveTo>
                  <a:lnTo>
                    <a:pt x="117" y="0"/>
                  </a:lnTo>
                  <a:lnTo>
                    <a:pt x="119" y="0"/>
                  </a:lnTo>
                  <a:lnTo>
                    <a:pt x="120" y="1"/>
                  </a:lnTo>
                  <a:lnTo>
                    <a:pt x="122" y="1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3" y="8"/>
                  </a:lnTo>
                  <a:lnTo>
                    <a:pt x="5" y="76"/>
                  </a:lnTo>
                  <a:lnTo>
                    <a:pt x="0" y="6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C5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8" name="Group 53"/>
            <p:cNvGrpSpPr>
              <a:grpSpLocks noChangeAspect="1"/>
            </p:cNvGrpSpPr>
            <p:nvPr/>
          </p:nvGrpSpPr>
          <p:grpSpPr bwMode="auto">
            <a:xfrm>
              <a:off x="1426" y="1439"/>
              <a:ext cx="1620" cy="1096"/>
              <a:chOff x="277" y="562"/>
              <a:chExt cx="216" cy="146"/>
            </a:xfrm>
          </p:grpSpPr>
          <p:sp>
            <p:nvSpPr>
              <p:cNvPr id="164" name="Oval 54"/>
              <p:cNvSpPr>
                <a:spLocks noChangeAspect="1" noChangeArrowheads="1"/>
              </p:cNvSpPr>
              <p:nvPr/>
            </p:nvSpPr>
            <p:spPr bwMode="auto">
              <a:xfrm rot="-877064">
                <a:off x="277" y="60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5"/>
              <p:cNvSpPr>
                <a:spLocks noChangeAspect="1"/>
              </p:cNvSpPr>
              <p:nvPr/>
            </p:nvSpPr>
            <p:spPr bwMode="auto">
              <a:xfrm>
                <a:off x="307" y="562"/>
                <a:ext cx="186" cy="12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5" y="74"/>
                  </a:cxn>
                  <a:cxn ang="0">
                    <a:pos x="43" y="85"/>
                  </a:cxn>
                  <a:cxn ang="0">
                    <a:pos x="93" y="104"/>
                  </a:cxn>
                  <a:cxn ang="0">
                    <a:pos x="110" y="108"/>
                  </a:cxn>
                  <a:cxn ang="0">
                    <a:pos x="120" y="110"/>
                  </a:cxn>
                  <a:cxn ang="0">
                    <a:pos x="135" y="115"/>
                  </a:cxn>
                  <a:cxn ang="0">
                    <a:pos x="142" y="120"/>
                  </a:cxn>
                  <a:cxn ang="0">
                    <a:pos x="160" y="129"/>
                  </a:cxn>
                  <a:cxn ang="0">
                    <a:pos x="191" y="124"/>
                  </a:cxn>
                  <a:cxn ang="0">
                    <a:pos x="199" y="109"/>
                  </a:cxn>
                  <a:cxn ang="0">
                    <a:pos x="208" y="82"/>
                  </a:cxn>
                  <a:cxn ang="0">
                    <a:pos x="203" y="51"/>
                  </a:cxn>
                  <a:cxn ang="0">
                    <a:pos x="173" y="23"/>
                  </a:cxn>
                  <a:cxn ang="0">
                    <a:pos x="113" y="15"/>
                  </a:cxn>
                  <a:cxn ang="0">
                    <a:pos x="74" y="11"/>
                  </a:cxn>
                  <a:cxn ang="0">
                    <a:pos x="56" y="8"/>
                  </a:cxn>
                  <a:cxn ang="0">
                    <a:pos x="27" y="10"/>
                  </a:cxn>
                  <a:cxn ang="0">
                    <a:pos x="15" y="53"/>
                  </a:cxn>
                  <a:cxn ang="0">
                    <a:pos x="10" y="57"/>
                  </a:cxn>
                  <a:cxn ang="0">
                    <a:pos x="8" y="67"/>
                  </a:cxn>
                  <a:cxn ang="0">
                    <a:pos x="4" y="71"/>
                  </a:cxn>
                  <a:cxn ang="0">
                    <a:pos x="2" y="71"/>
                  </a:cxn>
                </a:cxnLst>
                <a:rect l="0" t="0" r="r" b="b"/>
                <a:pathLst>
                  <a:path w="208" h="129">
                    <a:moveTo>
                      <a:pt x="0" y="71"/>
                    </a:moveTo>
                    <a:cubicBezTo>
                      <a:pt x="5" y="72"/>
                      <a:pt x="10" y="73"/>
                      <a:pt x="15" y="74"/>
                    </a:cubicBezTo>
                    <a:cubicBezTo>
                      <a:pt x="23" y="78"/>
                      <a:pt x="34" y="82"/>
                      <a:pt x="43" y="85"/>
                    </a:cubicBezTo>
                    <a:cubicBezTo>
                      <a:pt x="56" y="98"/>
                      <a:pt x="77" y="96"/>
                      <a:pt x="93" y="104"/>
                    </a:cubicBezTo>
                    <a:cubicBezTo>
                      <a:pt x="98" y="106"/>
                      <a:pt x="105" y="107"/>
                      <a:pt x="110" y="108"/>
                    </a:cubicBezTo>
                    <a:cubicBezTo>
                      <a:pt x="113" y="109"/>
                      <a:pt x="120" y="110"/>
                      <a:pt x="120" y="110"/>
                    </a:cubicBezTo>
                    <a:cubicBezTo>
                      <a:pt x="125" y="113"/>
                      <a:pt x="129" y="114"/>
                      <a:pt x="135" y="115"/>
                    </a:cubicBezTo>
                    <a:cubicBezTo>
                      <a:pt x="139" y="117"/>
                      <a:pt x="139" y="118"/>
                      <a:pt x="142" y="120"/>
                    </a:cubicBezTo>
                    <a:cubicBezTo>
                      <a:pt x="145" y="126"/>
                      <a:pt x="154" y="128"/>
                      <a:pt x="160" y="129"/>
                    </a:cubicBezTo>
                    <a:cubicBezTo>
                      <a:pt x="174" y="128"/>
                      <a:pt x="180" y="128"/>
                      <a:pt x="191" y="124"/>
                    </a:cubicBezTo>
                    <a:cubicBezTo>
                      <a:pt x="196" y="119"/>
                      <a:pt x="196" y="114"/>
                      <a:pt x="199" y="109"/>
                    </a:cubicBezTo>
                    <a:cubicBezTo>
                      <a:pt x="201" y="100"/>
                      <a:pt x="204" y="90"/>
                      <a:pt x="208" y="82"/>
                    </a:cubicBezTo>
                    <a:cubicBezTo>
                      <a:pt x="207" y="72"/>
                      <a:pt x="208" y="60"/>
                      <a:pt x="203" y="51"/>
                    </a:cubicBezTo>
                    <a:cubicBezTo>
                      <a:pt x="198" y="27"/>
                      <a:pt x="198" y="27"/>
                      <a:pt x="173" y="23"/>
                    </a:cubicBezTo>
                    <a:cubicBezTo>
                      <a:pt x="157" y="15"/>
                      <a:pt x="131" y="16"/>
                      <a:pt x="113" y="15"/>
                    </a:cubicBezTo>
                    <a:cubicBezTo>
                      <a:pt x="100" y="13"/>
                      <a:pt x="87" y="12"/>
                      <a:pt x="74" y="11"/>
                    </a:cubicBezTo>
                    <a:cubicBezTo>
                      <a:pt x="68" y="10"/>
                      <a:pt x="62" y="10"/>
                      <a:pt x="56" y="8"/>
                    </a:cubicBezTo>
                    <a:cubicBezTo>
                      <a:pt x="46" y="8"/>
                      <a:pt x="29" y="0"/>
                      <a:pt x="27" y="10"/>
                    </a:cubicBezTo>
                    <a:cubicBezTo>
                      <a:pt x="25" y="24"/>
                      <a:pt x="32" y="51"/>
                      <a:pt x="15" y="53"/>
                    </a:cubicBezTo>
                    <a:cubicBezTo>
                      <a:pt x="10" y="55"/>
                      <a:pt x="12" y="54"/>
                      <a:pt x="10" y="57"/>
                    </a:cubicBezTo>
                    <a:cubicBezTo>
                      <a:pt x="9" y="60"/>
                      <a:pt x="10" y="64"/>
                      <a:pt x="8" y="67"/>
                    </a:cubicBezTo>
                    <a:cubicBezTo>
                      <a:pt x="3" y="73"/>
                      <a:pt x="4" y="66"/>
                      <a:pt x="4" y="71"/>
                    </a:cubicBezTo>
                    <a:lnTo>
                      <a:pt x="2" y="71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" name="Group 56"/>
            <p:cNvGrpSpPr>
              <a:grpSpLocks noChangeAspect="1"/>
            </p:cNvGrpSpPr>
            <p:nvPr/>
          </p:nvGrpSpPr>
          <p:grpSpPr bwMode="auto">
            <a:xfrm>
              <a:off x="1426" y="1503"/>
              <a:ext cx="1620" cy="1094"/>
              <a:chOff x="277" y="562"/>
              <a:chExt cx="216" cy="146"/>
            </a:xfrm>
          </p:grpSpPr>
          <p:sp>
            <p:nvSpPr>
              <p:cNvPr id="162" name="Oval 57"/>
              <p:cNvSpPr>
                <a:spLocks noChangeAspect="1" noChangeArrowheads="1"/>
              </p:cNvSpPr>
              <p:nvPr/>
            </p:nvSpPr>
            <p:spPr bwMode="auto">
              <a:xfrm rot="-877064">
                <a:off x="277" y="60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reeform 58"/>
              <p:cNvSpPr>
                <a:spLocks noChangeAspect="1"/>
              </p:cNvSpPr>
              <p:nvPr/>
            </p:nvSpPr>
            <p:spPr bwMode="auto">
              <a:xfrm>
                <a:off x="307" y="562"/>
                <a:ext cx="186" cy="12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5" y="74"/>
                  </a:cxn>
                  <a:cxn ang="0">
                    <a:pos x="43" y="85"/>
                  </a:cxn>
                  <a:cxn ang="0">
                    <a:pos x="93" y="104"/>
                  </a:cxn>
                  <a:cxn ang="0">
                    <a:pos x="110" y="108"/>
                  </a:cxn>
                  <a:cxn ang="0">
                    <a:pos x="120" y="110"/>
                  </a:cxn>
                  <a:cxn ang="0">
                    <a:pos x="135" y="115"/>
                  </a:cxn>
                  <a:cxn ang="0">
                    <a:pos x="142" y="120"/>
                  </a:cxn>
                  <a:cxn ang="0">
                    <a:pos x="160" y="129"/>
                  </a:cxn>
                  <a:cxn ang="0">
                    <a:pos x="191" y="124"/>
                  </a:cxn>
                  <a:cxn ang="0">
                    <a:pos x="199" y="109"/>
                  </a:cxn>
                  <a:cxn ang="0">
                    <a:pos x="208" y="82"/>
                  </a:cxn>
                  <a:cxn ang="0">
                    <a:pos x="203" y="51"/>
                  </a:cxn>
                  <a:cxn ang="0">
                    <a:pos x="173" y="23"/>
                  </a:cxn>
                  <a:cxn ang="0">
                    <a:pos x="113" y="15"/>
                  </a:cxn>
                  <a:cxn ang="0">
                    <a:pos x="74" y="11"/>
                  </a:cxn>
                  <a:cxn ang="0">
                    <a:pos x="56" y="8"/>
                  </a:cxn>
                  <a:cxn ang="0">
                    <a:pos x="27" y="10"/>
                  </a:cxn>
                  <a:cxn ang="0">
                    <a:pos x="15" y="53"/>
                  </a:cxn>
                  <a:cxn ang="0">
                    <a:pos x="10" y="57"/>
                  </a:cxn>
                  <a:cxn ang="0">
                    <a:pos x="8" y="67"/>
                  </a:cxn>
                  <a:cxn ang="0">
                    <a:pos x="4" y="71"/>
                  </a:cxn>
                  <a:cxn ang="0">
                    <a:pos x="2" y="71"/>
                  </a:cxn>
                </a:cxnLst>
                <a:rect l="0" t="0" r="r" b="b"/>
                <a:pathLst>
                  <a:path w="208" h="129">
                    <a:moveTo>
                      <a:pt x="0" y="71"/>
                    </a:moveTo>
                    <a:cubicBezTo>
                      <a:pt x="5" y="72"/>
                      <a:pt x="10" y="73"/>
                      <a:pt x="15" y="74"/>
                    </a:cubicBezTo>
                    <a:cubicBezTo>
                      <a:pt x="23" y="78"/>
                      <a:pt x="34" y="82"/>
                      <a:pt x="43" y="85"/>
                    </a:cubicBezTo>
                    <a:cubicBezTo>
                      <a:pt x="56" y="98"/>
                      <a:pt x="77" y="96"/>
                      <a:pt x="93" y="104"/>
                    </a:cubicBezTo>
                    <a:cubicBezTo>
                      <a:pt x="98" y="106"/>
                      <a:pt x="105" y="107"/>
                      <a:pt x="110" y="108"/>
                    </a:cubicBezTo>
                    <a:cubicBezTo>
                      <a:pt x="113" y="109"/>
                      <a:pt x="120" y="110"/>
                      <a:pt x="120" y="110"/>
                    </a:cubicBezTo>
                    <a:cubicBezTo>
                      <a:pt x="125" y="113"/>
                      <a:pt x="129" y="114"/>
                      <a:pt x="135" y="115"/>
                    </a:cubicBezTo>
                    <a:cubicBezTo>
                      <a:pt x="139" y="117"/>
                      <a:pt x="139" y="118"/>
                      <a:pt x="142" y="120"/>
                    </a:cubicBezTo>
                    <a:cubicBezTo>
                      <a:pt x="145" y="126"/>
                      <a:pt x="154" y="128"/>
                      <a:pt x="160" y="129"/>
                    </a:cubicBezTo>
                    <a:cubicBezTo>
                      <a:pt x="174" y="128"/>
                      <a:pt x="180" y="128"/>
                      <a:pt x="191" y="124"/>
                    </a:cubicBezTo>
                    <a:cubicBezTo>
                      <a:pt x="196" y="119"/>
                      <a:pt x="196" y="114"/>
                      <a:pt x="199" y="109"/>
                    </a:cubicBezTo>
                    <a:cubicBezTo>
                      <a:pt x="201" y="100"/>
                      <a:pt x="204" y="90"/>
                      <a:pt x="208" y="82"/>
                    </a:cubicBezTo>
                    <a:cubicBezTo>
                      <a:pt x="207" y="72"/>
                      <a:pt x="208" y="60"/>
                      <a:pt x="203" y="51"/>
                    </a:cubicBezTo>
                    <a:cubicBezTo>
                      <a:pt x="198" y="27"/>
                      <a:pt x="198" y="27"/>
                      <a:pt x="173" y="23"/>
                    </a:cubicBezTo>
                    <a:cubicBezTo>
                      <a:pt x="157" y="15"/>
                      <a:pt x="131" y="16"/>
                      <a:pt x="113" y="15"/>
                    </a:cubicBezTo>
                    <a:cubicBezTo>
                      <a:pt x="100" y="13"/>
                      <a:pt x="87" y="12"/>
                      <a:pt x="74" y="11"/>
                    </a:cubicBezTo>
                    <a:cubicBezTo>
                      <a:pt x="68" y="10"/>
                      <a:pt x="62" y="10"/>
                      <a:pt x="56" y="8"/>
                    </a:cubicBezTo>
                    <a:cubicBezTo>
                      <a:pt x="46" y="8"/>
                      <a:pt x="29" y="0"/>
                      <a:pt x="27" y="10"/>
                    </a:cubicBezTo>
                    <a:cubicBezTo>
                      <a:pt x="25" y="24"/>
                      <a:pt x="32" y="51"/>
                      <a:pt x="15" y="53"/>
                    </a:cubicBezTo>
                    <a:cubicBezTo>
                      <a:pt x="10" y="55"/>
                      <a:pt x="12" y="54"/>
                      <a:pt x="10" y="57"/>
                    </a:cubicBezTo>
                    <a:cubicBezTo>
                      <a:pt x="9" y="60"/>
                      <a:pt x="10" y="64"/>
                      <a:pt x="8" y="67"/>
                    </a:cubicBezTo>
                    <a:cubicBezTo>
                      <a:pt x="3" y="73"/>
                      <a:pt x="4" y="66"/>
                      <a:pt x="4" y="71"/>
                    </a:cubicBezTo>
                    <a:lnTo>
                      <a:pt x="2" y="71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" name="Group 59"/>
            <p:cNvGrpSpPr>
              <a:grpSpLocks noChangeAspect="1"/>
            </p:cNvGrpSpPr>
            <p:nvPr/>
          </p:nvGrpSpPr>
          <p:grpSpPr bwMode="auto">
            <a:xfrm>
              <a:off x="1434" y="1338"/>
              <a:ext cx="1619" cy="1094"/>
              <a:chOff x="219" y="189"/>
              <a:chExt cx="216" cy="146"/>
            </a:xfrm>
          </p:grpSpPr>
          <p:sp>
            <p:nvSpPr>
              <p:cNvPr id="160" name="Oval 60"/>
              <p:cNvSpPr>
                <a:spLocks noChangeAspect="1" noChangeArrowheads="1"/>
              </p:cNvSpPr>
              <p:nvPr/>
            </p:nvSpPr>
            <p:spPr bwMode="auto">
              <a:xfrm rot="20722936">
                <a:off x="219" y="228"/>
                <a:ext cx="210" cy="107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61"/>
              <p:cNvSpPr>
                <a:spLocks noChangeAspect="1"/>
              </p:cNvSpPr>
              <p:nvPr/>
            </p:nvSpPr>
            <p:spPr bwMode="auto">
              <a:xfrm>
                <a:off x="249" y="189"/>
                <a:ext cx="186" cy="12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5" y="74"/>
                  </a:cxn>
                  <a:cxn ang="0">
                    <a:pos x="43" y="85"/>
                  </a:cxn>
                  <a:cxn ang="0">
                    <a:pos x="93" y="104"/>
                  </a:cxn>
                  <a:cxn ang="0">
                    <a:pos x="110" y="108"/>
                  </a:cxn>
                  <a:cxn ang="0">
                    <a:pos x="120" y="110"/>
                  </a:cxn>
                  <a:cxn ang="0">
                    <a:pos x="135" y="115"/>
                  </a:cxn>
                  <a:cxn ang="0">
                    <a:pos x="142" y="120"/>
                  </a:cxn>
                  <a:cxn ang="0">
                    <a:pos x="160" y="129"/>
                  </a:cxn>
                  <a:cxn ang="0">
                    <a:pos x="191" y="124"/>
                  </a:cxn>
                  <a:cxn ang="0">
                    <a:pos x="199" y="109"/>
                  </a:cxn>
                  <a:cxn ang="0">
                    <a:pos x="208" y="82"/>
                  </a:cxn>
                  <a:cxn ang="0">
                    <a:pos x="203" y="51"/>
                  </a:cxn>
                  <a:cxn ang="0">
                    <a:pos x="173" y="23"/>
                  </a:cxn>
                  <a:cxn ang="0">
                    <a:pos x="113" y="15"/>
                  </a:cxn>
                  <a:cxn ang="0">
                    <a:pos x="74" y="11"/>
                  </a:cxn>
                  <a:cxn ang="0">
                    <a:pos x="56" y="8"/>
                  </a:cxn>
                  <a:cxn ang="0">
                    <a:pos x="27" y="10"/>
                  </a:cxn>
                  <a:cxn ang="0">
                    <a:pos x="15" y="53"/>
                  </a:cxn>
                  <a:cxn ang="0">
                    <a:pos x="10" y="57"/>
                  </a:cxn>
                  <a:cxn ang="0">
                    <a:pos x="8" y="67"/>
                  </a:cxn>
                  <a:cxn ang="0">
                    <a:pos x="4" y="71"/>
                  </a:cxn>
                  <a:cxn ang="0">
                    <a:pos x="2" y="71"/>
                  </a:cxn>
                </a:cxnLst>
                <a:rect l="0" t="0" r="r" b="b"/>
                <a:pathLst>
                  <a:path w="208" h="129">
                    <a:moveTo>
                      <a:pt x="0" y="71"/>
                    </a:moveTo>
                    <a:cubicBezTo>
                      <a:pt x="5" y="72"/>
                      <a:pt x="10" y="73"/>
                      <a:pt x="15" y="74"/>
                    </a:cubicBezTo>
                    <a:cubicBezTo>
                      <a:pt x="23" y="78"/>
                      <a:pt x="34" y="82"/>
                      <a:pt x="43" y="85"/>
                    </a:cubicBezTo>
                    <a:cubicBezTo>
                      <a:pt x="56" y="98"/>
                      <a:pt x="77" y="96"/>
                      <a:pt x="93" y="104"/>
                    </a:cubicBezTo>
                    <a:cubicBezTo>
                      <a:pt x="98" y="106"/>
                      <a:pt x="105" y="107"/>
                      <a:pt x="110" y="108"/>
                    </a:cubicBezTo>
                    <a:cubicBezTo>
                      <a:pt x="113" y="109"/>
                      <a:pt x="120" y="110"/>
                      <a:pt x="120" y="110"/>
                    </a:cubicBezTo>
                    <a:cubicBezTo>
                      <a:pt x="125" y="113"/>
                      <a:pt x="129" y="114"/>
                      <a:pt x="135" y="115"/>
                    </a:cubicBezTo>
                    <a:cubicBezTo>
                      <a:pt x="139" y="117"/>
                      <a:pt x="139" y="118"/>
                      <a:pt x="142" y="120"/>
                    </a:cubicBezTo>
                    <a:cubicBezTo>
                      <a:pt x="145" y="126"/>
                      <a:pt x="154" y="128"/>
                      <a:pt x="160" y="129"/>
                    </a:cubicBezTo>
                    <a:cubicBezTo>
                      <a:pt x="174" y="128"/>
                      <a:pt x="180" y="128"/>
                      <a:pt x="191" y="124"/>
                    </a:cubicBezTo>
                    <a:cubicBezTo>
                      <a:pt x="196" y="119"/>
                      <a:pt x="196" y="114"/>
                      <a:pt x="199" y="109"/>
                    </a:cubicBezTo>
                    <a:cubicBezTo>
                      <a:pt x="201" y="100"/>
                      <a:pt x="204" y="90"/>
                      <a:pt x="208" y="82"/>
                    </a:cubicBezTo>
                    <a:cubicBezTo>
                      <a:pt x="207" y="72"/>
                      <a:pt x="208" y="60"/>
                      <a:pt x="203" y="51"/>
                    </a:cubicBezTo>
                    <a:cubicBezTo>
                      <a:pt x="198" y="27"/>
                      <a:pt x="198" y="27"/>
                      <a:pt x="173" y="23"/>
                    </a:cubicBezTo>
                    <a:cubicBezTo>
                      <a:pt x="157" y="15"/>
                      <a:pt x="131" y="16"/>
                      <a:pt x="113" y="15"/>
                    </a:cubicBezTo>
                    <a:cubicBezTo>
                      <a:pt x="100" y="13"/>
                      <a:pt x="87" y="12"/>
                      <a:pt x="74" y="11"/>
                    </a:cubicBezTo>
                    <a:cubicBezTo>
                      <a:pt x="68" y="10"/>
                      <a:pt x="62" y="10"/>
                      <a:pt x="56" y="8"/>
                    </a:cubicBezTo>
                    <a:cubicBezTo>
                      <a:pt x="46" y="8"/>
                      <a:pt x="29" y="0"/>
                      <a:pt x="27" y="10"/>
                    </a:cubicBezTo>
                    <a:cubicBezTo>
                      <a:pt x="25" y="24"/>
                      <a:pt x="32" y="51"/>
                      <a:pt x="15" y="53"/>
                    </a:cubicBezTo>
                    <a:cubicBezTo>
                      <a:pt x="10" y="55"/>
                      <a:pt x="12" y="54"/>
                      <a:pt x="10" y="57"/>
                    </a:cubicBezTo>
                    <a:cubicBezTo>
                      <a:pt x="9" y="60"/>
                      <a:pt x="10" y="64"/>
                      <a:pt x="8" y="67"/>
                    </a:cubicBezTo>
                    <a:cubicBezTo>
                      <a:pt x="3" y="73"/>
                      <a:pt x="4" y="66"/>
                      <a:pt x="4" y="71"/>
                    </a:cubicBezTo>
                    <a:lnTo>
                      <a:pt x="2" y="71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62"/>
            <p:cNvGrpSpPr>
              <a:grpSpLocks noChangeAspect="1"/>
            </p:cNvGrpSpPr>
            <p:nvPr/>
          </p:nvGrpSpPr>
          <p:grpSpPr bwMode="auto">
            <a:xfrm>
              <a:off x="1426" y="1563"/>
              <a:ext cx="1620" cy="1094"/>
              <a:chOff x="277" y="562"/>
              <a:chExt cx="216" cy="146"/>
            </a:xfrm>
          </p:grpSpPr>
          <p:sp>
            <p:nvSpPr>
              <p:cNvPr id="158" name="Oval 63"/>
              <p:cNvSpPr>
                <a:spLocks noChangeAspect="1" noChangeArrowheads="1"/>
              </p:cNvSpPr>
              <p:nvPr/>
            </p:nvSpPr>
            <p:spPr bwMode="auto">
              <a:xfrm rot="-877064">
                <a:off x="277" y="601"/>
                <a:ext cx="210" cy="10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64"/>
              <p:cNvSpPr>
                <a:spLocks noChangeAspect="1"/>
              </p:cNvSpPr>
              <p:nvPr/>
            </p:nvSpPr>
            <p:spPr bwMode="auto">
              <a:xfrm>
                <a:off x="307" y="562"/>
                <a:ext cx="186" cy="12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5" y="74"/>
                  </a:cxn>
                  <a:cxn ang="0">
                    <a:pos x="43" y="85"/>
                  </a:cxn>
                  <a:cxn ang="0">
                    <a:pos x="93" y="104"/>
                  </a:cxn>
                  <a:cxn ang="0">
                    <a:pos x="110" y="108"/>
                  </a:cxn>
                  <a:cxn ang="0">
                    <a:pos x="120" y="110"/>
                  </a:cxn>
                  <a:cxn ang="0">
                    <a:pos x="135" y="115"/>
                  </a:cxn>
                  <a:cxn ang="0">
                    <a:pos x="142" y="120"/>
                  </a:cxn>
                  <a:cxn ang="0">
                    <a:pos x="160" y="129"/>
                  </a:cxn>
                  <a:cxn ang="0">
                    <a:pos x="191" y="124"/>
                  </a:cxn>
                  <a:cxn ang="0">
                    <a:pos x="199" y="109"/>
                  </a:cxn>
                  <a:cxn ang="0">
                    <a:pos x="208" y="82"/>
                  </a:cxn>
                  <a:cxn ang="0">
                    <a:pos x="203" y="51"/>
                  </a:cxn>
                  <a:cxn ang="0">
                    <a:pos x="173" y="23"/>
                  </a:cxn>
                  <a:cxn ang="0">
                    <a:pos x="113" y="15"/>
                  </a:cxn>
                  <a:cxn ang="0">
                    <a:pos x="74" y="11"/>
                  </a:cxn>
                  <a:cxn ang="0">
                    <a:pos x="56" y="8"/>
                  </a:cxn>
                  <a:cxn ang="0">
                    <a:pos x="27" y="10"/>
                  </a:cxn>
                  <a:cxn ang="0">
                    <a:pos x="15" y="53"/>
                  </a:cxn>
                  <a:cxn ang="0">
                    <a:pos x="10" y="57"/>
                  </a:cxn>
                  <a:cxn ang="0">
                    <a:pos x="8" y="67"/>
                  </a:cxn>
                  <a:cxn ang="0">
                    <a:pos x="4" y="71"/>
                  </a:cxn>
                  <a:cxn ang="0">
                    <a:pos x="2" y="71"/>
                  </a:cxn>
                </a:cxnLst>
                <a:rect l="0" t="0" r="r" b="b"/>
                <a:pathLst>
                  <a:path w="208" h="129">
                    <a:moveTo>
                      <a:pt x="0" y="71"/>
                    </a:moveTo>
                    <a:cubicBezTo>
                      <a:pt x="5" y="72"/>
                      <a:pt x="10" y="73"/>
                      <a:pt x="15" y="74"/>
                    </a:cubicBezTo>
                    <a:cubicBezTo>
                      <a:pt x="23" y="78"/>
                      <a:pt x="34" y="82"/>
                      <a:pt x="43" y="85"/>
                    </a:cubicBezTo>
                    <a:cubicBezTo>
                      <a:pt x="56" y="98"/>
                      <a:pt x="77" y="96"/>
                      <a:pt x="93" y="104"/>
                    </a:cubicBezTo>
                    <a:cubicBezTo>
                      <a:pt x="98" y="106"/>
                      <a:pt x="105" y="107"/>
                      <a:pt x="110" y="108"/>
                    </a:cubicBezTo>
                    <a:cubicBezTo>
                      <a:pt x="113" y="109"/>
                      <a:pt x="120" y="110"/>
                      <a:pt x="120" y="110"/>
                    </a:cubicBezTo>
                    <a:cubicBezTo>
                      <a:pt x="125" y="113"/>
                      <a:pt x="129" y="114"/>
                      <a:pt x="135" y="115"/>
                    </a:cubicBezTo>
                    <a:cubicBezTo>
                      <a:pt x="139" y="117"/>
                      <a:pt x="139" y="118"/>
                      <a:pt x="142" y="120"/>
                    </a:cubicBezTo>
                    <a:cubicBezTo>
                      <a:pt x="145" y="126"/>
                      <a:pt x="154" y="128"/>
                      <a:pt x="160" y="129"/>
                    </a:cubicBezTo>
                    <a:cubicBezTo>
                      <a:pt x="174" y="128"/>
                      <a:pt x="180" y="128"/>
                      <a:pt x="191" y="124"/>
                    </a:cubicBezTo>
                    <a:cubicBezTo>
                      <a:pt x="196" y="119"/>
                      <a:pt x="196" y="114"/>
                      <a:pt x="199" y="109"/>
                    </a:cubicBezTo>
                    <a:cubicBezTo>
                      <a:pt x="201" y="100"/>
                      <a:pt x="204" y="90"/>
                      <a:pt x="208" y="82"/>
                    </a:cubicBezTo>
                    <a:cubicBezTo>
                      <a:pt x="207" y="72"/>
                      <a:pt x="208" y="60"/>
                      <a:pt x="203" y="51"/>
                    </a:cubicBezTo>
                    <a:cubicBezTo>
                      <a:pt x="198" y="27"/>
                      <a:pt x="198" y="27"/>
                      <a:pt x="173" y="23"/>
                    </a:cubicBezTo>
                    <a:cubicBezTo>
                      <a:pt x="157" y="15"/>
                      <a:pt x="131" y="16"/>
                      <a:pt x="113" y="15"/>
                    </a:cubicBezTo>
                    <a:cubicBezTo>
                      <a:pt x="100" y="13"/>
                      <a:pt x="87" y="12"/>
                      <a:pt x="74" y="11"/>
                    </a:cubicBezTo>
                    <a:cubicBezTo>
                      <a:pt x="68" y="10"/>
                      <a:pt x="62" y="10"/>
                      <a:pt x="56" y="8"/>
                    </a:cubicBezTo>
                    <a:cubicBezTo>
                      <a:pt x="46" y="8"/>
                      <a:pt x="29" y="0"/>
                      <a:pt x="27" y="10"/>
                    </a:cubicBezTo>
                    <a:cubicBezTo>
                      <a:pt x="25" y="24"/>
                      <a:pt x="32" y="51"/>
                      <a:pt x="15" y="53"/>
                    </a:cubicBezTo>
                    <a:cubicBezTo>
                      <a:pt x="10" y="55"/>
                      <a:pt x="12" y="54"/>
                      <a:pt x="10" y="57"/>
                    </a:cubicBezTo>
                    <a:cubicBezTo>
                      <a:pt x="9" y="60"/>
                      <a:pt x="10" y="64"/>
                      <a:pt x="8" y="67"/>
                    </a:cubicBezTo>
                    <a:cubicBezTo>
                      <a:pt x="3" y="73"/>
                      <a:pt x="4" y="66"/>
                      <a:pt x="4" y="71"/>
                    </a:cubicBezTo>
                    <a:lnTo>
                      <a:pt x="2" y="71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Line 65"/>
            <p:cNvSpPr>
              <a:spLocks noChangeAspect="1" noChangeShapeType="1"/>
            </p:cNvSpPr>
            <p:nvPr/>
          </p:nvSpPr>
          <p:spPr bwMode="auto">
            <a:xfrm flipV="1">
              <a:off x="901" y="2912"/>
              <a:ext cx="1170" cy="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Freeform 66"/>
            <p:cNvSpPr>
              <a:spLocks noChangeAspect="1"/>
            </p:cNvSpPr>
            <p:nvPr/>
          </p:nvSpPr>
          <p:spPr bwMode="auto">
            <a:xfrm>
              <a:off x="1861" y="1488"/>
              <a:ext cx="922" cy="577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16" y="0"/>
                </a:cxn>
                <a:cxn ang="0">
                  <a:pos x="117" y="0"/>
                </a:cxn>
                <a:cxn ang="0">
                  <a:pos x="119" y="0"/>
                </a:cxn>
                <a:cxn ang="0">
                  <a:pos x="120" y="0"/>
                </a:cxn>
                <a:cxn ang="0">
                  <a:pos x="122" y="1"/>
                </a:cxn>
                <a:cxn ang="0">
                  <a:pos x="123" y="2"/>
                </a:cxn>
                <a:cxn ang="0">
                  <a:pos x="123" y="4"/>
                </a:cxn>
                <a:cxn ang="0">
                  <a:pos x="123" y="5"/>
                </a:cxn>
                <a:cxn ang="0">
                  <a:pos x="123" y="8"/>
                </a:cxn>
                <a:cxn ang="0">
                  <a:pos x="123" y="9"/>
                </a:cxn>
                <a:cxn ang="0">
                  <a:pos x="7" y="77"/>
                </a:cxn>
                <a:cxn ang="0">
                  <a:pos x="0" y="68"/>
                </a:cxn>
              </a:cxnLst>
              <a:rect l="0" t="0" r="r" b="b"/>
              <a:pathLst>
                <a:path w="123" h="77">
                  <a:moveTo>
                    <a:pt x="0" y="68"/>
                  </a:moveTo>
                  <a:lnTo>
                    <a:pt x="116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1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7" y="7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Freeform 67"/>
            <p:cNvSpPr>
              <a:spLocks noChangeAspect="1"/>
            </p:cNvSpPr>
            <p:nvPr/>
          </p:nvSpPr>
          <p:spPr bwMode="auto">
            <a:xfrm>
              <a:off x="1861" y="1488"/>
              <a:ext cx="922" cy="577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16" y="0"/>
                </a:cxn>
                <a:cxn ang="0">
                  <a:pos x="117" y="0"/>
                </a:cxn>
                <a:cxn ang="0">
                  <a:pos x="119" y="0"/>
                </a:cxn>
                <a:cxn ang="0">
                  <a:pos x="120" y="0"/>
                </a:cxn>
                <a:cxn ang="0">
                  <a:pos x="122" y="1"/>
                </a:cxn>
                <a:cxn ang="0">
                  <a:pos x="123" y="2"/>
                </a:cxn>
                <a:cxn ang="0">
                  <a:pos x="123" y="4"/>
                </a:cxn>
                <a:cxn ang="0">
                  <a:pos x="123" y="5"/>
                </a:cxn>
                <a:cxn ang="0">
                  <a:pos x="123" y="8"/>
                </a:cxn>
                <a:cxn ang="0">
                  <a:pos x="123" y="9"/>
                </a:cxn>
                <a:cxn ang="0">
                  <a:pos x="7" y="77"/>
                </a:cxn>
                <a:cxn ang="0">
                  <a:pos x="0" y="68"/>
                </a:cxn>
              </a:cxnLst>
              <a:rect l="0" t="0" r="r" b="b"/>
              <a:pathLst>
                <a:path w="123" h="77">
                  <a:moveTo>
                    <a:pt x="0" y="68"/>
                  </a:moveTo>
                  <a:lnTo>
                    <a:pt x="116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1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7" y="77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Freeform 68"/>
            <p:cNvSpPr>
              <a:spLocks noChangeAspect="1"/>
            </p:cNvSpPr>
            <p:nvPr/>
          </p:nvSpPr>
          <p:spPr bwMode="auto">
            <a:xfrm>
              <a:off x="1846" y="1495"/>
              <a:ext cx="930" cy="577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8" y="0"/>
                </a:cxn>
                <a:cxn ang="0">
                  <a:pos x="120" y="0"/>
                </a:cxn>
                <a:cxn ang="0">
                  <a:pos x="121" y="1"/>
                </a:cxn>
                <a:cxn ang="0">
                  <a:pos x="123" y="1"/>
                </a:cxn>
                <a:cxn ang="0">
                  <a:pos x="124" y="2"/>
                </a:cxn>
                <a:cxn ang="0">
                  <a:pos x="124" y="5"/>
                </a:cxn>
                <a:cxn ang="0">
                  <a:pos x="124" y="8"/>
                </a:cxn>
                <a:cxn ang="0">
                  <a:pos x="6" y="77"/>
                </a:cxn>
                <a:cxn ang="0">
                  <a:pos x="0" y="69"/>
                </a:cxn>
                <a:cxn ang="0">
                  <a:pos x="117" y="0"/>
                </a:cxn>
              </a:cxnLst>
              <a:rect l="0" t="0" r="r" b="b"/>
              <a:pathLst>
                <a:path w="124" h="77">
                  <a:moveTo>
                    <a:pt x="117" y="0"/>
                  </a:moveTo>
                  <a:lnTo>
                    <a:pt x="118" y="0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4" y="2"/>
                  </a:lnTo>
                  <a:lnTo>
                    <a:pt x="124" y="5"/>
                  </a:lnTo>
                  <a:lnTo>
                    <a:pt x="124" y="8"/>
                  </a:lnTo>
                  <a:lnTo>
                    <a:pt x="6" y="77"/>
                  </a:lnTo>
                  <a:lnTo>
                    <a:pt x="0" y="6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D2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Freeform 69"/>
            <p:cNvSpPr>
              <a:spLocks noChangeAspect="1"/>
            </p:cNvSpPr>
            <p:nvPr/>
          </p:nvSpPr>
          <p:spPr bwMode="auto">
            <a:xfrm>
              <a:off x="1854" y="1495"/>
              <a:ext cx="914" cy="55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8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2" y="2"/>
                </a:cxn>
                <a:cxn ang="0">
                  <a:pos x="122" y="5"/>
                </a:cxn>
                <a:cxn ang="0">
                  <a:pos x="122" y="6"/>
                </a:cxn>
                <a:cxn ang="0">
                  <a:pos x="4" y="74"/>
                </a:cxn>
                <a:cxn ang="0">
                  <a:pos x="0" y="69"/>
                </a:cxn>
                <a:cxn ang="0">
                  <a:pos x="116" y="0"/>
                </a:cxn>
              </a:cxnLst>
              <a:rect l="0" t="0" r="r" b="b"/>
              <a:pathLst>
                <a:path w="122" h="74">
                  <a:moveTo>
                    <a:pt x="116" y="0"/>
                  </a:moveTo>
                  <a:lnTo>
                    <a:pt x="118" y="0"/>
                  </a:lnTo>
                  <a:lnTo>
                    <a:pt x="119" y="1"/>
                  </a:lnTo>
                  <a:lnTo>
                    <a:pt x="121" y="2"/>
                  </a:lnTo>
                  <a:lnTo>
                    <a:pt x="122" y="2"/>
                  </a:lnTo>
                  <a:lnTo>
                    <a:pt x="122" y="5"/>
                  </a:lnTo>
                  <a:lnTo>
                    <a:pt x="122" y="6"/>
                  </a:lnTo>
                  <a:lnTo>
                    <a:pt x="4" y="74"/>
                  </a:lnTo>
                  <a:lnTo>
                    <a:pt x="0" y="6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B80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Freeform 70"/>
            <p:cNvSpPr>
              <a:spLocks noChangeAspect="1"/>
            </p:cNvSpPr>
            <p:nvPr/>
          </p:nvSpPr>
          <p:spPr bwMode="auto">
            <a:xfrm>
              <a:off x="1854" y="1495"/>
              <a:ext cx="914" cy="54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8" y="1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1" y="2"/>
                </a:cxn>
                <a:cxn ang="0">
                  <a:pos x="122" y="4"/>
                </a:cxn>
                <a:cxn ang="0">
                  <a:pos x="122" y="5"/>
                </a:cxn>
                <a:cxn ang="0">
                  <a:pos x="4" y="73"/>
                </a:cxn>
                <a:cxn ang="0">
                  <a:pos x="0" y="69"/>
                </a:cxn>
                <a:cxn ang="0">
                  <a:pos x="118" y="0"/>
                </a:cxn>
              </a:cxnLst>
              <a:rect l="0" t="0" r="r" b="b"/>
              <a:pathLst>
                <a:path w="122" h="73">
                  <a:moveTo>
                    <a:pt x="118" y="0"/>
                  </a:moveTo>
                  <a:lnTo>
                    <a:pt x="118" y="1"/>
                  </a:lnTo>
                  <a:lnTo>
                    <a:pt x="119" y="1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22" y="5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CAB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Freeform 71"/>
            <p:cNvSpPr>
              <a:spLocks noChangeAspect="1"/>
            </p:cNvSpPr>
            <p:nvPr/>
          </p:nvSpPr>
          <p:spPr bwMode="auto">
            <a:xfrm>
              <a:off x="1891" y="1510"/>
              <a:ext cx="870" cy="517"/>
            </a:xfrm>
            <a:custGeom>
              <a:avLst/>
              <a:gdLst/>
              <a:ahLst/>
              <a:cxnLst>
                <a:cxn ang="0">
                  <a:pos x="116" y="3"/>
                </a:cxn>
                <a:cxn ang="0">
                  <a:pos x="1" y="69"/>
                </a:cxn>
                <a:cxn ang="0">
                  <a:pos x="0" y="67"/>
                </a:cxn>
                <a:cxn ang="0">
                  <a:pos x="113" y="0"/>
                </a:cxn>
                <a:cxn ang="0">
                  <a:pos x="116" y="3"/>
                </a:cxn>
              </a:cxnLst>
              <a:rect l="0" t="0" r="r" b="b"/>
              <a:pathLst>
                <a:path w="116" h="69">
                  <a:moveTo>
                    <a:pt x="116" y="3"/>
                  </a:moveTo>
                  <a:lnTo>
                    <a:pt x="1" y="69"/>
                  </a:lnTo>
                  <a:lnTo>
                    <a:pt x="0" y="67"/>
                  </a:lnTo>
                  <a:lnTo>
                    <a:pt x="113" y="0"/>
                  </a:lnTo>
                  <a:lnTo>
                    <a:pt x="116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Freeform 72"/>
            <p:cNvSpPr>
              <a:spLocks noChangeAspect="1"/>
            </p:cNvSpPr>
            <p:nvPr/>
          </p:nvSpPr>
          <p:spPr bwMode="auto">
            <a:xfrm>
              <a:off x="1209" y="2312"/>
              <a:ext cx="105" cy="158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4" y="21"/>
                </a:cxn>
              </a:cxnLst>
              <a:rect l="0" t="0" r="r" b="b"/>
              <a:pathLst>
                <a:path w="14" h="21">
                  <a:moveTo>
                    <a:pt x="14" y="21"/>
                  </a:moveTo>
                  <a:lnTo>
                    <a:pt x="14" y="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006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0" name="Freeform 73"/>
            <p:cNvSpPr>
              <a:spLocks noChangeAspect="1"/>
            </p:cNvSpPr>
            <p:nvPr/>
          </p:nvSpPr>
          <p:spPr bwMode="auto">
            <a:xfrm>
              <a:off x="1314" y="2312"/>
              <a:ext cx="97" cy="15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13" y="15"/>
                </a:cxn>
                <a:cxn ang="0">
                  <a:pos x="0" y="21"/>
                </a:cxn>
              </a:cxnLst>
              <a:rect l="0" t="0" r="r" b="b"/>
              <a:pathLst>
                <a:path w="13" h="21">
                  <a:moveTo>
                    <a:pt x="0" y="21"/>
                  </a:moveTo>
                  <a:lnTo>
                    <a:pt x="0" y="7"/>
                  </a:lnTo>
                  <a:lnTo>
                    <a:pt x="13" y="0"/>
                  </a:lnTo>
                  <a:lnTo>
                    <a:pt x="13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1" name="Freeform 74"/>
            <p:cNvSpPr>
              <a:spLocks noChangeAspect="1"/>
            </p:cNvSpPr>
            <p:nvPr/>
          </p:nvSpPr>
          <p:spPr bwMode="auto">
            <a:xfrm>
              <a:off x="2551" y="230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2" name="Freeform 75"/>
            <p:cNvSpPr>
              <a:spLocks noChangeAspect="1"/>
            </p:cNvSpPr>
            <p:nvPr/>
          </p:nvSpPr>
          <p:spPr bwMode="auto">
            <a:xfrm>
              <a:off x="2551" y="230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3" name="Freeform 76"/>
            <p:cNvSpPr>
              <a:spLocks noChangeAspect="1"/>
            </p:cNvSpPr>
            <p:nvPr/>
          </p:nvSpPr>
          <p:spPr bwMode="auto">
            <a:xfrm>
              <a:off x="2551" y="2380"/>
              <a:ext cx="60" cy="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4" name="Freeform 77"/>
            <p:cNvSpPr>
              <a:spLocks noChangeAspect="1"/>
            </p:cNvSpPr>
            <p:nvPr/>
          </p:nvSpPr>
          <p:spPr bwMode="auto">
            <a:xfrm>
              <a:off x="2551" y="2380"/>
              <a:ext cx="60" cy="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5" name="Freeform 78"/>
            <p:cNvSpPr>
              <a:spLocks noChangeAspect="1"/>
            </p:cNvSpPr>
            <p:nvPr/>
          </p:nvSpPr>
          <p:spPr bwMode="auto">
            <a:xfrm>
              <a:off x="2551" y="245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6" name="Freeform 79"/>
            <p:cNvSpPr>
              <a:spLocks noChangeAspect="1"/>
            </p:cNvSpPr>
            <p:nvPr/>
          </p:nvSpPr>
          <p:spPr bwMode="auto">
            <a:xfrm>
              <a:off x="2551" y="245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7" name="Freeform 80"/>
            <p:cNvSpPr>
              <a:spLocks noChangeAspect="1"/>
            </p:cNvSpPr>
            <p:nvPr/>
          </p:nvSpPr>
          <p:spPr bwMode="auto">
            <a:xfrm>
              <a:off x="2551" y="2522"/>
              <a:ext cx="60" cy="8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8" name="Freeform 81"/>
            <p:cNvSpPr>
              <a:spLocks noChangeAspect="1"/>
            </p:cNvSpPr>
            <p:nvPr/>
          </p:nvSpPr>
          <p:spPr bwMode="auto">
            <a:xfrm>
              <a:off x="2551" y="2522"/>
              <a:ext cx="60" cy="8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49" name="Freeform 82"/>
            <p:cNvSpPr>
              <a:spLocks noChangeAspect="1"/>
            </p:cNvSpPr>
            <p:nvPr/>
          </p:nvSpPr>
          <p:spPr bwMode="auto">
            <a:xfrm>
              <a:off x="2558" y="2372"/>
              <a:ext cx="60" cy="8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0" name="Freeform 83"/>
            <p:cNvSpPr>
              <a:spLocks noChangeAspect="1"/>
            </p:cNvSpPr>
            <p:nvPr/>
          </p:nvSpPr>
          <p:spPr bwMode="auto">
            <a:xfrm>
              <a:off x="2558" y="2440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1" name="Freeform 84"/>
            <p:cNvSpPr>
              <a:spLocks noChangeAspect="1"/>
            </p:cNvSpPr>
            <p:nvPr/>
          </p:nvSpPr>
          <p:spPr bwMode="auto">
            <a:xfrm>
              <a:off x="2558" y="2440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2" name="Freeform 85"/>
            <p:cNvSpPr>
              <a:spLocks noChangeAspect="1"/>
            </p:cNvSpPr>
            <p:nvPr/>
          </p:nvSpPr>
          <p:spPr bwMode="auto">
            <a:xfrm>
              <a:off x="2558" y="251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3" name="Freeform 86"/>
            <p:cNvSpPr>
              <a:spLocks noChangeAspect="1"/>
            </p:cNvSpPr>
            <p:nvPr/>
          </p:nvSpPr>
          <p:spPr bwMode="auto">
            <a:xfrm>
              <a:off x="2558" y="2515"/>
              <a:ext cx="60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4" name="Freeform 87"/>
            <p:cNvSpPr>
              <a:spLocks noChangeAspect="1"/>
            </p:cNvSpPr>
            <p:nvPr/>
          </p:nvSpPr>
          <p:spPr bwMode="auto">
            <a:xfrm>
              <a:off x="534" y="2904"/>
              <a:ext cx="277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30" y="9"/>
                </a:cxn>
              </a:cxnLst>
              <a:rect l="0" t="0" r="r" b="b"/>
              <a:pathLst>
                <a:path w="37" h="9">
                  <a:moveTo>
                    <a:pt x="3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30" y="9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5" name="Freeform 88"/>
            <p:cNvSpPr>
              <a:spLocks noChangeAspect="1"/>
            </p:cNvSpPr>
            <p:nvPr/>
          </p:nvSpPr>
          <p:spPr bwMode="auto">
            <a:xfrm>
              <a:off x="841" y="3324"/>
              <a:ext cx="270" cy="14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11"/>
                </a:cxn>
                <a:cxn ang="0">
                  <a:pos x="9" y="19"/>
                </a:cxn>
                <a:cxn ang="0">
                  <a:pos x="36" y="7"/>
                </a:cxn>
              </a:cxnLst>
              <a:rect l="0" t="0" r="r" b="b"/>
              <a:pathLst>
                <a:path w="36" h="19">
                  <a:moveTo>
                    <a:pt x="27" y="0"/>
                  </a:moveTo>
                  <a:lnTo>
                    <a:pt x="0" y="11"/>
                  </a:lnTo>
                  <a:lnTo>
                    <a:pt x="9" y="19"/>
                  </a:lnTo>
                  <a:lnTo>
                    <a:pt x="36" y="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6" name="Freeform 89"/>
            <p:cNvSpPr>
              <a:spLocks noChangeAspect="1"/>
            </p:cNvSpPr>
            <p:nvPr/>
          </p:nvSpPr>
          <p:spPr bwMode="auto">
            <a:xfrm>
              <a:off x="1449" y="3692"/>
              <a:ext cx="232" cy="23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5"/>
                </a:cxn>
                <a:cxn ang="0">
                  <a:pos x="18" y="31"/>
                </a:cxn>
                <a:cxn ang="0">
                  <a:pos x="31" y="4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0" y="25"/>
                  </a:lnTo>
                  <a:lnTo>
                    <a:pt x="18" y="31"/>
                  </a:lnTo>
                  <a:lnTo>
                    <a:pt x="31" y="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57" name="Group 90"/>
            <p:cNvGrpSpPr>
              <a:grpSpLocks noChangeAspect="1"/>
            </p:cNvGrpSpPr>
            <p:nvPr/>
          </p:nvGrpSpPr>
          <p:grpSpPr bwMode="auto">
            <a:xfrm>
              <a:off x="3293" y="1585"/>
              <a:ext cx="908" cy="555"/>
              <a:chOff x="467" y="222"/>
              <a:chExt cx="121" cy="74"/>
            </a:xfrm>
          </p:grpSpPr>
          <p:sp>
            <p:nvSpPr>
              <p:cNvPr id="151" name="Freeform 91"/>
              <p:cNvSpPr>
                <a:spLocks noChangeAspect="1"/>
              </p:cNvSpPr>
              <p:nvPr/>
            </p:nvSpPr>
            <p:spPr bwMode="auto">
              <a:xfrm>
                <a:off x="467" y="222"/>
                <a:ext cx="121" cy="7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13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7" y="0"/>
                  </a:cxn>
                  <a:cxn ang="0">
                    <a:pos x="119" y="1"/>
                  </a:cxn>
                  <a:cxn ang="0">
                    <a:pos x="120" y="3"/>
                  </a:cxn>
                  <a:cxn ang="0">
                    <a:pos x="121" y="4"/>
                  </a:cxn>
                  <a:cxn ang="0">
                    <a:pos x="121" y="5"/>
                  </a:cxn>
                  <a:cxn ang="0">
                    <a:pos x="121" y="8"/>
                  </a:cxn>
                  <a:cxn ang="0">
                    <a:pos x="121" y="9"/>
                  </a:cxn>
                  <a:cxn ang="0">
                    <a:pos x="8" y="74"/>
                  </a:cxn>
                  <a:cxn ang="0">
                    <a:pos x="0" y="64"/>
                  </a:cxn>
                </a:cxnLst>
                <a:rect l="0" t="0" r="r" b="b"/>
                <a:pathLst>
                  <a:path w="121" h="74">
                    <a:moveTo>
                      <a:pt x="0" y="64"/>
                    </a:move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4"/>
                    </a:lnTo>
                    <a:lnTo>
                      <a:pt x="121" y="5"/>
                    </a:lnTo>
                    <a:lnTo>
                      <a:pt x="121" y="8"/>
                    </a:lnTo>
                    <a:lnTo>
                      <a:pt x="121" y="9"/>
                    </a:lnTo>
                    <a:lnTo>
                      <a:pt x="8" y="7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92"/>
              <p:cNvSpPr>
                <a:spLocks noChangeAspect="1"/>
              </p:cNvSpPr>
              <p:nvPr/>
            </p:nvSpPr>
            <p:spPr bwMode="auto">
              <a:xfrm>
                <a:off x="467" y="222"/>
                <a:ext cx="121" cy="7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13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7" y="0"/>
                  </a:cxn>
                  <a:cxn ang="0">
                    <a:pos x="119" y="1"/>
                  </a:cxn>
                  <a:cxn ang="0">
                    <a:pos x="120" y="3"/>
                  </a:cxn>
                  <a:cxn ang="0">
                    <a:pos x="121" y="4"/>
                  </a:cxn>
                  <a:cxn ang="0">
                    <a:pos x="121" y="5"/>
                  </a:cxn>
                  <a:cxn ang="0">
                    <a:pos x="121" y="8"/>
                  </a:cxn>
                  <a:cxn ang="0">
                    <a:pos x="121" y="9"/>
                  </a:cxn>
                  <a:cxn ang="0">
                    <a:pos x="8" y="74"/>
                  </a:cxn>
                  <a:cxn ang="0">
                    <a:pos x="0" y="64"/>
                  </a:cxn>
                </a:cxnLst>
                <a:rect l="0" t="0" r="r" b="b"/>
                <a:pathLst>
                  <a:path w="121" h="74">
                    <a:moveTo>
                      <a:pt x="0" y="64"/>
                    </a:move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4"/>
                    </a:lnTo>
                    <a:lnTo>
                      <a:pt x="121" y="5"/>
                    </a:lnTo>
                    <a:lnTo>
                      <a:pt x="121" y="8"/>
                    </a:lnTo>
                    <a:lnTo>
                      <a:pt x="121" y="9"/>
                    </a:lnTo>
                    <a:lnTo>
                      <a:pt x="8" y="74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93"/>
              <p:cNvSpPr>
                <a:spLocks noChangeAspect="1"/>
              </p:cNvSpPr>
              <p:nvPr/>
            </p:nvSpPr>
            <p:spPr bwMode="auto">
              <a:xfrm>
                <a:off x="467" y="223"/>
                <a:ext cx="120" cy="7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8" y="0"/>
                  </a:cxn>
                  <a:cxn ang="0">
                    <a:pos x="118" y="1"/>
                  </a:cxn>
                  <a:cxn ang="0">
                    <a:pos x="119" y="3"/>
                  </a:cxn>
                  <a:cxn ang="0">
                    <a:pos x="120" y="5"/>
                  </a:cxn>
                  <a:cxn ang="0">
                    <a:pos x="120" y="8"/>
                  </a:cxn>
                  <a:cxn ang="0">
                    <a:pos x="7" y="73"/>
                  </a:cxn>
                  <a:cxn ang="0">
                    <a:pos x="0" y="64"/>
                  </a:cxn>
                  <a:cxn ang="0">
                    <a:pos x="114" y="0"/>
                  </a:cxn>
                </a:cxnLst>
                <a:rect l="0" t="0" r="r" b="b"/>
                <a:pathLst>
                  <a:path w="120" h="73">
                    <a:moveTo>
                      <a:pt x="114" y="0"/>
                    </a:move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9" y="3"/>
                    </a:lnTo>
                    <a:lnTo>
                      <a:pt x="120" y="5"/>
                    </a:lnTo>
                    <a:lnTo>
                      <a:pt x="120" y="8"/>
                    </a:lnTo>
                    <a:lnTo>
                      <a:pt x="7" y="73"/>
                    </a:lnTo>
                    <a:lnTo>
                      <a:pt x="0" y="6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D2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94"/>
              <p:cNvSpPr>
                <a:spLocks noChangeAspect="1"/>
              </p:cNvSpPr>
              <p:nvPr/>
            </p:nvSpPr>
            <p:spPr bwMode="auto">
              <a:xfrm>
                <a:off x="469" y="223"/>
                <a:ext cx="118" cy="7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3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7" y="1"/>
                  </a:cxn>
                  <a:cxn ang="0">
                    <a:pos x="117" y="3"/>
                  </a:cxn>
                  <a:cxn ang="0">
                    <a:pos x="118" y="5"/>
                  </a:cxn>
                  <a:cxn ang="0">
                    <a:pos x="118" y="8"/>
                  </a:cxn>
                  <a:cxn ang="0">
                    <a:pos x="5" y="72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8" h="72">
                    <a:moveTo>
                      <a:pt x="112" y="0"/>
                    </a:moveTo>
                    <a:lnTo>
                      <a:pt x="113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7" y="1"/>
                    </a:lnTo>
                    <a:lnTo>
                      <a:pt x="117" y="3"/>
                    </a:lnTo>
                    <a:lnTo>
                      <a:pt x="118" y="5"/>
                    </a:lnTo>
                    <a:lnTo>
                      <a:pt x="118" y="8"/>
                    </a:lnTo>
                    <a:lnTo>
                      <a:pt x="5" y="72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5050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95"/>
              <p:cNvSpPr>
                <a:spLocks noChangeAspect="1"/>
              </p:cNvSpPr>
              <p:nvPr/>
            </p:nvSpPr>
            <p:spPr bwMode="auto">
              <a:xfrm>
                <a:off x="469" y="223"/>
                <a:ext cx="117" cy="7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3" y="0"/>
                  </a:cxn>
                  <a:cxn ang="0">
                    <a:pos x="115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17" y="4"/>
                  </a:cxn>
                  <a:cxn ang="0">
                    <a:pos x="117" y="7"/>
                  </a:cxn>
                  <a:cxn ang="0">
                    <a:pos x="4" y="70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7" h="70">
                    <a:moveTo>
                      <a:pt x="112" y="0"/>
                    </a:moveTo>
                    <a:lnTo>
                      <a:pt x="113" y="0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6" y="3"/>
                    </a:lnTo>
                    <a:lnTo>
                      <a:pt x="117" y="4"/>
                    </a:lnTo>
                    <a:lnTo>
                      <a:pt x="117" y="7"/>
                    </a:lnTo>
                    <a:lnTo>
                      <a:pt x="4" y="70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B8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96"/>
              <p:cNvSpPr>
                <a:spLocks noChangeAspect="1"/>
              </p:cNvSpPr>
              <p:nvPr/>
            </p:nvSpPr>
            <p:spPr bwMode="auto">
              <a:xfrm>
                <a:off x="469" y="224"/>
                <a:ext cx="116" cy="69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3" y="1"/>
                  </a:cxn>
                  <a:cxn ang="0">
                    <a:pos x="115" y="1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4"/>
                  </a:cxn>
                  <a:cxn ang="0">
                    <a:pos x="116" y="5"/>
                  </a:cxn>
                  <a:cxn ang="0">
                    <a:pos x="4" y="69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6" h="69">
                    <a:moveTo>
                      <a:pt x="112" y="0"/>
                    </a:moveTo>
                    <a:lnTo>
                      <a:pt x="113" y="1"/>
                    </a:lnTo>
                    <a:lnTo>
                      <a:pt x="115" y="1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4"/>
                    </a:lnTo>
                    <a:lnTo>
                      <a:pt x="116" y="5"/>
                    </a:lnTo>
                    <a:lnTo>
                      <a:pt x="4" y="69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C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97"/>
              <p:cNvSpPr>
                <a:spLocks noChangeAspect="1"/>
              </p:cNvSpPr>
              <p:nvPr/>
            </p:nvSpPr>
            <p:spPr bwMode="auto">
              <a:xfrm>
                <a:off x="469" y="225"/>
                <a:ext cx="115" cy="68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4" y="1"/>
                  </a:cxn>
                  <a:cxn ang="0">
                    <a:pos x="115" y="3"/>
                  </a:cxn>
                  <a:cxn ang="0">
                    <a:pos x="115" y="4"/>
                  </a:cxn>
                  <a:cxn ang="0">
                    <a:pos x="115" y="4"/>
                  </a:cxn>
                  <a:cxn ang="0">
                    <a:pos x="3" y="68"/>
                  </a:cxn>
                  <a:cxn ang="0">
                    <a:pos x="0" y="64"/>
                  </a:cxn>
                  <a:cxn ang="0">
                    <a:pos x="112" y="0"/>
                  </a:cxn>
                </a:cxnLst>
                <a:rect l="0" t="0" r="r" b="b"/>
                <a:pathLst>
                  <a:path w="115" h="68">
                    <a:moveTo>
                      <a:pt x="112" y="0"/>
                    </a:moveTo>
                    <a:lnTo>
                      <a:pt x="114" y="1"/>
                    </a:lnTo>
                    <a:lnTo>
                      <a:pt x="115" y="3"/>
                    </a:lnTo>
                    <a:lnTo>
                      <a:pt x="115" y="4"/>
                    </a:lnTo>
                    <a:lnTo>
                      <a:pt x="115" y="4"/>
                    </a:lnTo>
                    <a:lnTo>
                      <a:pt x="3" y="68"/>
                    </a:lnTo>
                    <a:lnTo>
                      <a:pt x="0" y="6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DD5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Freeform 98"/>
            <p:cNvSpPr>
              <a:spLocks noChangeAspect="1"/>
            </p:cNvSpPr>
            <p:nvPr/>
          </p:nvSpPr>
          <p:spPr bwMode="auto">
            <a:xfrm>
              <a:off x="3061" y="1668"/>
              <a:ext cx="847" cy="487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" y="65"/>
                </a:cxn>
                <a:cxn ang="0">
                  <a:pos x="0" y="63"/>
                </a:cxn>
                <a:cxn ang="0">
                  <a:pos x="112" y="0"/>
                </a:cxn>
                <a:cxn ang="0">
                  <a:pos x="113" y="3"/>
                </a:cxn>
              </a:cxnLst>
              <a:rect l="0" t="0" r="r" b="b"/>
              <a:pathLst>
                <a:path w="113" h="65">
                  <a:moveTo>
                    <a:pt x="113" y="3"/>
                  </a:moveTo>
                  <a:lnTo>
                    <a:pt x="1" y="65"/>
                  </a:lnTo>
                  <a:lnTo>
                    <a:pt x="0" y="63"/>
                  </a:lnTo>
                  <a:lnTo>
                    <a:pt x="112" y="0"/>
                  </a:lnTo>
                  <a:lnTo>
                    <a:pt x="11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59" name="Freeform 99"/>
            <p:cNvSpPr>
              <a:spLocks noChangeAspect="1"/>
            </p:cNvSpPr>
            <p:nvPr/>
          </p:nvSpPr>
          <p:spPr bwMode="auto">
            <a:xfrm>
              <a:off x="2558" y="2290"/>
              <a:ext cx="60" cy="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0" name="Freeform 100"/>
            <p:cNvSpPr>
              <a:spLocks noChangeAspect="1"/>
            </p:cNvSpPr>
            <p:nvPr/>
          </p:nvSpPr>
          <p:spPr bwMode="auto">
            <a:xfrm>
              <a:off x="1291" y="2964"/>
              <a:ext cx="360" cy="330"/>
            </a:xfrm>
            <a:custGeom>
              <a:avLst/>
              <a:gdLst/>
              <a:ahLst/>
              <a:cxnLst>
                <a:cxn ang="0">
                  <a:pos x="21" y="44"/>
                </a:cxn>
                <a:cxn ang="0">
                  <a:pos x="17" y="44"/>
                </a:cxn>
                <a:cxn ang="0">
                  <a:pos x="15" y="42"/>
                </a:cxn>
                <a:cxn ang="0">
                  <a:pos x="12" y="42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8"/>
                </a:cxn>
                <a:cxn ang="0">
                  <a:pos x="3" y="36"/>
                </a:cxn>
                <a:cxn ang="0">
                  <a:pos x="1" y="34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29"/>
                </a:cxn>
                <a:cxn ang="0">
                  <a:pos x="47" y="32"/>
                </a:cxn>
                <a:cxn ang="0">
                  <a:pos x="45" y="34"/>
                </a:cxn>
                <a:cxn ang="0">
                  <a:pos x="44" y="37"/>
                </a:cxn>
                <a:cxn ang="0">
                  <a:pos x="43" y="38"/>
                </a:cxn>
                <a:cxn ang="0">
                  <a:pos x="41" y="40"/>
                </a:cxn>
                <a:cxn ang="0">
                  <a:pos x="37" y="41"/>
                </a:cxn>
                <a:cxn ang="0">
                  <a:pos x="35" y="42"/>
                </a:cxn>
                <a:cxn ang="0">
                  <a:pos x="31" y="42"/>
                </a:cxn>
                <a:cxn ang="0">
                  <a:pos x="27" y="44"/>
                </a:cxn>
                <a:cxn ang="0">
                  <a:pos x="24" y="44"/>
                </a:cxn>
                <a:cxn ang="0">
                  <a:pos x="21" y="44"/>
                </a:cxn>
              </a:cxnLst>
              <a:rect l="0" t="0" r="r" b="b"/>
              <a:pathLst>
                <a:path w="48" h="44">
                  <a:moveTo>
                    <a:pt x="21" y="44"/>
                  </a:moveTo>
                  <a:lnTo>
                    <a:pt x="17" y="44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29"/>
                  </a:lnTo>
                  <a:lnTo>
                    <a:pt x="47" y="32"/>
                  </a:lnTo>
                  <a:lnTo>
                    <a:pt x="45" y="34"/>
                  </a:lnTo>
                  <a:lnTo>
                    <a:pt x="44" y="37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37" y="41"/>
                  </a:lnTo>
                  <a:lnTo>
                    <a:pt x="35" y="42"/>
                  </a:lnTo>
                  <a:lnTo>
                    <a:pt x="31" y="42"/>
                  </a:lnTo>
                  <a:lnTo>
                    <a:pt x="27" y="44"/>
                  </a:lnTo>
                  <a:lnTo>
                    <a:pt x="24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1" name="Freeform 101"/>
            <p:cNvSpPr>
              <a:spLocks noChangeAspect="1"/>
            </p:cNvSpPr>
            <p:nvPr/>
          </p:nvSpPr>
          <p:spPr bwMode="auto">
            <a:xfrm>
              <a:off x="1314" y="2964"/>
              <a:ext cx="315" cy="330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16" y="44"/>
                </a:cxn>
                <a:cxn ang="0">
                  <a:pos x="13" y="42"/>
                </a:cxn>
                <a:cxn ang="0">
                  <a:pos x="10" y="42"/>
                </a:cxn>
                <a:cxn ang="0">
                  <a:pos x="9" y="41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2" y="37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28"/>
                </a:cxn>
                <a:cxn ang="0">
                  <a:pos x="42" y="30"/>
                </a:cxn>
                <a:cxn ang="0">
                  <a:pos x="41" y="33"/>
                </a:cxn>
                <a:cxn ang="0">
                  <a:pos x="40" y="36"/>
                </a:cxn>
                <a:cxn ang="0">
                  <a:pos x="38" y="37"/>
                </a:cxn>
                <a:cxn ang="0">
                  <a:pos x="37" y="37"/>
                </a:cxn>
                <a:cxn ang="0">
                  <a:pos x="34" y="40"/>
                </a:cxn>
                <a:cxn ang="0">
                  <a:pos x="30" y="41"/>
                </a:cxn>
                <a:cxn ang="0">
                  <a:pos x="28" y="41"/>
                </a:cxn>
                <a:cxn ang="0">
                  <a:pos x="21" y="44"/>
                </a:cxn>
                <a:cxn ang="0">
                  <a:pos x="18" y="44"/>
                </a:cxn>
              </a:cxnLst>
              <a:rect l="0" t="0" r="r" b="b"/>
              <a:pathLst>
                <a:path w="42" h="44">
                  <a:moveTo>
                    <a:pt x="18" y="44"/>
                  </a:moveTo>
                  <a:lnTo>
                    <a:pt x="16" y="44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2" y="37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1" y="33"/>
                  </a:lnTo>
                  <a:lnTo>
                    <a:pt x="40" y="36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4" y="40"/>
                  </a:lnTo>
                  <a:lnTo>
                    <a:pt x="30" y="41"/>
                  </a:lnTo>
                  <a:lnTo>
                    <a:pt x="28" y="41"/>
                  </a:lnTo>
                  <a:lnTo>
                    <a:pt x="21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102"/>
            <p:cNvSpPr>
              <a:spLocks noChangeAspect="1"/>
            </p:cNvSpPr>
            <p:nvPr/>
          </p:nvSpPr>
          <p:spPr bwMode="auto">
            <a:xfrm>
              <a:off x="1329" y="2964"/>
              <a:ext cx="292" cy="330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15" y="44"/>
                </a:cxn>
                <a:cxn ang="0">
                  <a:pos x="12" y="42"/>
                </a:cxn>
                <a:cxn ang="0">
                  <a:pos x="11" y="42"/>
                </a:cxn>
                <a:cxn ang="0">
                  <a:pos x="8" y="41"/>
                </a:cxn>
                <a:cxn ang="0">
                  <a:pos x="6" y="40"/>
                </a:cxn>
                <a:cxn ang="0">
                  <a:pos x="3" y="38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26"/>
                </a:cxn>
                <a:cxn ang="0">
                  <a:pos x="36" y="32"/>
                </a:cxn>
                <a:cxn ang="0">
                  <a:pos x="35" y="34"/>
                </a:cxn>
                <a:cxn ang="0">
                  <a:pos x="34" y="36"/>
                </a:cxn>
                <a:cxn ang="0">
                  <a:pos x="31" y="37"/>
                </a:cxn>
                <a:cxn ang="0">
                  <a:pos x="28" y="40"/>
                </a:cxn>
                <a:cxn ang="0">
                  <a:pos x="26" y="41"/>
                </a:cxn>
                <a:cxn ang="0">
                  <a:pos x="20" y="42"/>
                </a:cxn>
                <a:cxn ang="0">
                  <a:pos x="18" y="44"/>
                </a:cxn>
              </a:cxnLst>
              <a:rect l="0" t="0" r="r" b="b"/>
              <a:pathLst>
                <a:path w="39" h="44">
                  <a:moveTo>
                    <a:pt x="18" y="44"/>
                  </a:moveTo>
                  <a:lnTo>
                    <a:pt x="15" y="44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6"/>
                  </a:lnTo>
                  <a:lnTo>
                    <a:pt x="36" y="32"/>
                  </a:lnTo>
                  <a:lnTo>
                    <a:pt x="35" y="34"/>
                  </a:lnTo>
                  <a:lnTo>
                    <a:pt x="34" y="36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26" y="41"/>
                  </a:lnTo>
                  <a:lnTo>
                    <a:pt x="20" y="42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3" name="Freeform 103"/>
            <p:cNvSpPr>
              <a:spLocks noChangeAspect="1"/>
            </p:cNvSpPr>
            <p:nvPr/>
          </p:nvSpPr>
          <p:spPr bwMode="auto">
            <a:xfrm>
              <a:off x="1351" y="2964"/>
              <a:ext cx="263" cy="330"/>
            </a:xfrm>
            <a:custGeom>
              <a:avLst/>
              <a:gdLst/>
              <a:ahLst/>
              <a:cxnLst>
                <a:cxn ang="0">
                  <a:pos x="16" y="44"/>
                </a:cxn>
                <a:cxn ang="0">
                  <a:pos x="13" y="44"/>
                </a:cxn>
                <a:cxn ang="0">
                  <a:pos x="11" y="42"/>
                </a:cxn>
                <a:cxn ang="0">
                  <a:pos x="8" y="41"/>
                </a:cxn>
                <a:cxn ang="0">
                  <a:pos x="5" y="40"/>
                </a:cxn>
                <a:cxn ang="0">
                  <a:pos x="3" y="38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9" y="34"/>
                </a:cxn>
                <a:cxn ang="0">
                  <a:pos x="27" y="36"/>
                </a:cxn>
                <a:cxn ang="0">
                  <a:pos x="23" y="40"/>
                </a:cxn>
                <a:cxn ang="0">
                  <a:pos x="16" y="44"/>
                </a:cxn>
              </a:cxnLst>
              <a:rect l="0" t="0" r="r" b="b"/>
              <a:pathLst>
                <a:path w="35" h="44">
                  <a:moveTo>
                    <a:pt x="16" y="44"/>
                  </a:moveTo>
                  <a:lnTo>
                    <a:pt x="13" y="44"/>
                  </a:lnTo>
                  <a:lnTo>
                    <a:pt x="11" y="42"/>
                  </a:lnTo>
                  <a:lnTo>
                    <a:pt x="8" y="41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104"/>
            <p:cNvSpPr>
              <a:spLocks noChangeAspect="1"/>
            </p:cNvSpPr>
            <p:nvPr/>
          </p:nvSpPr>
          <p:spPr bwMode="auto">
            <a:xfrm>
              <a:off x="1374" y="2964"/>
              <a:ext cx="217" cy="330"/>
            </a:xfrm>
            <a:custGeom>
              <a:avLst/>
              <a:gdLst/>
              <a:ahLst/>
              <a:cxnLst>
                <a:cxn ang="0">
                  <a:pos x="14" y="44"/>
                </a:cxn>
                <a:cxn ang="0">
                  <a:pos x="10" y="42"/>
                </a:cxn>
                <a:cxn ang="0">
                  <a:pos x="6" y="42"/>
                </a:cxn>
                <a:cxn ang="0">
                  <a:pos x="4" y="41"/>
                </a:cxn>
                <a:cxn ang="0">
                  <a:pos x="2" y="40"/>
                </a:cxn>
                <a:cxn ang="0">
                  <a:pos x="1" y="38"/>
                </a:cxn>
                <a:cxn ang="0">
                  <a:pos x="0" y="37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25"/>
                </a:cxn>
                <a:cxn ang="0">
                  <a:pos x="26" y="30"/>
                </a:cxn>
                <a:cxn ang="0">
                  <a:pos x="24" y="34"/>
                </a:cxn>
                <a:cxn ang="0">
                  <a:pos x="20" y="38"/>
                </a:cxn>
                <a:cxn ang="0">
                  <a:pos x="14" y="44"/>
                </a:cxn>
              </a:cxnLst>
              <a:rect l="0" t="0" r="r" b="b"/>
              <a:pathLst>
                <a:path w="29" h="44">
                  <a:moveTo>
                    <a:pt x="14" y="44"/>
                  </a:moveTo>
                  <a:lnTo>
                    <a:pt x="10" y="42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25"/>
                  </a:lnTo>
                  <a:lnTo>
                    <a:pt x="26" y="30"/>
                  </a:lnTo>
                  <a:lnTo>
                    <a:pt x="24" y="34"/>
                  </a:lnTo>
                  <a:lnTo>
                    <a:pt x="20" y="38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5" name="Freeform 105"/>
            <p:cNvSpPr>
              <a:spLocks noChangeAspect="1"/>
            </p:cNvSpPr>
            <p:nvPr/>
          </p:nvSpPr>
          <p:spPr bwMode="auto">
            <a:xfrm>
              <a:off x="1389" y="2964"/>
              <a:ext cx="195" cy="315"/>
            </a:xfrm>
            <a:custGeom>
              <a:avLst/>
              <a:gdLst/>
              <a:ahLst/>
              <a:cxnLst>
                <a:cxn ang="0">
                  <a:pos x="14" y="42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4" y="41"/>
                </a:cxn>
                <a:cxn ang="0">
                  <a:pos x="3" y="40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24"/>
                </a:cxn>
                <a:cxn ang="0">
                  <a:pos x="23" y="29"/>
                </a:cxn>
                <a:cxn ang="0">
                  <a:pos x="14" y="42"/>
                </a:cxn>
              </a:cxnLst>
              <a:rect l="0" t="0" r="r" b="b"/>
              <a:pathLst>
                <a:path w="26" h="42">
                  <a:moveTo>
                    <a:pt x="14" y="42"/>
                  </a:moveTo>
                  <a:lnTo>
                    <a:pt x="10" y="42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24"/>
                  </a:lnTo>
                  <a:lnTo>
                    <a:pt x="23" y="29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106"/>
            <p:cNvSpPr>
              <a:spLocks noChangeAspect="1"/>
            </p:cNvSpPr>
            <p:nvPr/>
          </p:nvSpPr>
          <p:spPr bwMode="auto">
            <a:xfrm>
              <a:off x="1411" y="2964"/>
              <a:ext cx="150" cy="315"/>
            </a:xfrm>
            <a:custGeom>
              <a:avLst/>
              <a:gdLst/>
              <a:ahLst/>
              <a:cxnLst>
                <a:cxn ang="0">
                  <a:pos x="11" y="42"/>
                </a:cxn>
                <a:cxn ang="0">
                  <a:pos x="8" y="42"/>
                </a:cxn>
                <a:cxn ang="0">
                  <a:pos x="5" y="42"/>
                </a:cxn>
                <a:cxn ang="0">
                  <a:pos x="4" y="41"/>
                </a:cxn>
                <a:cxn ang="0">
                  <a:pos x="3" y="41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22"/>
                </a:cxn>
                <a:cxn ang="0">
                  <a:pos x="19" y="25"/>
                </a:cxn>
                <a:cxn ang="0">
                  <a:pos x="19" y="28"/>
                </a:cxn>
                <a:cxn ang="0">
                  <a:pos x="17" y="30"/>
                </a:cxn>
                <a:cxn ang="0">
                  <a:pos x="15" y="36"/>
                </a:cxn>
                <a:cxn ang="0">
                  <a:pos x="11" y="42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lnTo>
                    <a:pt x="8" y="42"/>
                  </a:lnTo>
                  <a:lnTo>
                    <a:pt x="5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19" y="25"/>
                  </a:lnTo>
                  <a:lnTo>
                    <a:pt x="19" y="28"/>
                  </a:lnTo>
                  <a:lnTo>
                    <a:pt x="17" y="30"/>
                  </a:lnTo>
                  <a:lnTo>
                    <a:pt x="15" y="36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7" name="Freeform 107"/>
            <p:cNvSpPr>
              <a:spLocks noChangeAspect="1"/>
            </p:cNvSpPr>
            <p:nvPr/>
          </p:nvSpPr>
          <p:spPr bwMode="auto">
            <a:xfrm>
              <a:off x="1434" y="2964"/>
              <a:ext cx="120" cy="315"/>
            </a:xfrm>
            <a:custGeom>
              <a:avLst/>
              <a:gdLst/>
              <a:ahLst/>
              <a:cxnLst>
                <a:cxn ang="0">
                  <a:pos x="9" y="42"/>
                </a:cxn>
                <a:cxn ang="0">
                  <a:pos x="6" y="42"/>
                </a:cxn>
                <a:cxn ang="0">
                  <a:pos x="5" y="42"/>
                </a:cxn>
                <a:cxn ang="0">
                  <a:pos x="4" y="42"/>
                </a:cxn>
                <a:cxn ang="0">
                  <a:pos x="2" y="41"/>
                </a:cxn>
                <a:cxn ang="0">
                  <a:pos x="1" y="41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21"/>
                </a:cxn>
                <a:cxn ang="0">
                  <a:pos x="14" y="24"/>
                </a:cxn>
                <a:cxn ang="0">
                  <a:pos x="14" y="26"/>
                </a:cxn>
                <a:cxn ang="0">
                  <a:pos x="13" y="29"/>
                </a:cxn>
                <a:cxn ang="0">
                  <a:pos x="12" y="34"/>
                </a:cxn>
                <a:cxn ang="0">
                  <a:pos x="9" y="42"/>
                </a:cxn>
              </a:cxnLst>
              <a:rect l="0" t="0" r="r" b="b"/>
              <a:pathLst>
                <a:path w="16" h="42">
                  <a:moveTo>
                    <a:pt x="9" y="42"/>
                  </a:moveTo>
                  <a:lnTo>
                    <a:pt x="6" y="42"/>
                  </a:lnTo>
                  <a:lnTo>
                    <a:pt x="5" y="42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3" y="29"/>
                  </a:lnTo>
                  <a:lnTo>
                    <a:pt x="12" y="3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8" name="Freeform 108"/>
            <p:cNvSpPr>
              <a:spLocks noChangeAspect="1"/>
            </p:cNvSpPr>
            <p:nvPr/>
          </p:nvSpPr>
          <p:spPr bwMode="auto">
            <a:xfrm>
              <a:off x="1449" y="2964"/>
              <a:ext cx="82" cy="315"/>
            </a:xfrm>
            <a:custGeom>
              <a:avLst/>
              <a:gdLst/>
              <a:ahLst/>
              <a:cxnLst>
                <a:cxn ang="0">
                  <a:pos x="8" y="42"/>
                </a:cxn>
                <a:cxn ang="0">
                  <a:pos x="4" y="42"/>
                </a:cxn>
                <a:cxn ang="0">
                  <a:pos x="3" y="42"/>
                </a:cxn>
                <a:cxn ang="0">
                  <a:pos x="2" y="42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20"/>
                </a:cxn>
                <a:cxn ang="0">
                  <a:pos x="11" y="25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8" y="42"/>
                </a:cxn>
              </a:cxnLst>
              <a:rect l="0" t="0" r="r" b="b"/>
              <a:pathLst>
                <a:path w="11" h="42">
                  <a:moveTo>
                    <a:pt x="8" y="42"/>
                  </a:moveTo>
                  <a:lnTo>
                    <a:pt x="4" y="42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0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69" name="Freeform 109"/>
            <p:cNvSpPr>
              <a:spLocks noChangeAspect="1"/>
            </p:cNvSpPr>
            <p:nvPr/>
          </p:nvSpPr>
          <p:spPr bwMode="auto">
            <a:xfrm>
              <a:off x="1471" y="2964"/>
              <a:ext cx="53" cy="3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2"/>
                </a:cxn>
                <a:cxn ang="0">
                  <a:pos x="4" y="42"/>
                </a:cxn>
                <a:cxn ang="0">
                  <a:pos x="3" y="42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44">
                  <a:moveTo>
                    <a:pt x="7" y="0"/>
                  </a:moveTo>
                  <a:lnTo>
                    <a:pt x="7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0" y="44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0" name="Freeform 110"/>
            <p:cNvSpPr>
              <a:spLocks noChangeAspect="1"/>
            </p:cNvSpPr>
            <p:nvPr/>
          </p:nvSpPr>
          <p:spPr bwMode="auto">
            <a:xfrm>
              <a:off x="1861" y="1510"/>
              <a:ext cx="900" cy="532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9" y="1"/>
                </a:cxn>
                <a:cxn ang="0">
                  <a:pos x="119" y="1"/>
                </a:cxn>
                <a:cxn ang="0">
                  <a:pos x="120" y="3"/>
                </a:cxn>
                <a:cxn ang="0">
                  <a:pos x="120" y="3"/>
                </a:cxn>
                <a:cxn ang="0">
                  <a:pos x="2" y="71"/>
                </a:cxn>
                <a:cxn ang="0">
                  <a:pos x="0" y="68"/>
                </a:cxn>
                <a:cxn ang="0">
                  <a:pos x="116" y="0"/>
                </a:cxn>
              </a:cxnLst>
              <a:rect l="0" t="0" r="r" b="b"/>
              <a:pathLst>
                <a:path w="120" h="71">
                  <a:moveTo>
                    <a:pt x="116" y="0"/>
                  </a:moveTo>
                  <a:lnTo>
                    <a:pt x="119" y="1"/>
                  </a:lnTo>
                  <a:lnTo>
                    <a:pt x="119" y="1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2" y="71"/>
                  </a:lnTo>
                  <a:lnTo>
                    <a:pt x="0" y="6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DD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1" name="Line 111"/>
            <p:cNvSpPr>
              <a:spLocks noChangeAspect="1" noChangeShapeType="1"/>
            </p:cNvSpPr>
            <p:nvPr/>
          </p:nvSpPr>
          <p:spPr bwMode="auto">
            <a:xfrm flipV="1">
              <a:off x="2506" y="2297"/>
              <a:ext cx="157" cy="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2" name="Line 112"/>
            <p:cNvSpPr>
              <a:spLocks noChangeAspect="1" noChangeShapeType="1"/>
            </p:cNvSpPr>
            <p:nvPr/>
          </p:nvSpPr>
          <p:spPr bwMode="auto">
            <a:xfrm flipV="1">
              <a:off x="2529" y="2387"/>
              <a:ext cx="119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3" name="Line 113"/>
            <p:cNvSpPr>
              <a:spLocks noChangeAspect="1" noChangeShapeType="1"/>
            </p:cNvSpPr>
            <p:nvPr/>
          </p:nvSpPr>
          <p:spPr bwMode="auto">
            <a:xfrm>
              <a:off x="2648" y="2387"/>
              <a:ext cx="173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4" name="Line 114"/>
            <p:cNvSpPr>
              <a:spLocks noChangeAspect="1" noChangeShapeType="1"/>
            </p:cNvSpPr>
            <p:nvPr/>
          </p:nvSpPr>
          <p:spPr bwMode="auto">
            <a:xfrm flipV="1">
              <a:off x="2656" y="2417"/>
              <a:ext cx="165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5" name="Line 115"/>
            <p:cNvSpPr>
              <a:spLocks noChangeAspect="1" noChangeShapeType="1"/>
            </p:cNvSpPr>
            <p:nvPr/>
          </p:nvSpPr>
          <p:spPr bwMode="auto">
            <a:xfrm flipV="1">
              <a:off x="2716" y="2410"/>
              <a:ext cx="112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6" name="Line 116"/>
            <p:cNvSpPr>
              <a:spLocks noChangeAspect="1" noChangeShapeType="1"/>
            </p:cNvSpPr>
            <p:nvPr/>
          </p:nvSpPr>
          <p:spPr bwMode="auto">
            <a:xfrm flipV="1">
              <a:off x="2071" y="2800"/>
              <a:ext cx="24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7" name="Line 117"/>
            <p:cNvSpPr>
              <a:spLocks noChangeAspect="1" noChangeShapeType="1"/>
            </p:cNvSpPr>
            <p:nvPr/>
          </p:nvSpPr>
          <p:spPr bwMode="auto">
            <a:xfrm flipH="1">
              <a:off x="1899" y="2934"/>
              <a:ext cx="127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8" name="Line 118"/>
            <p:cNvSpPr>
              <a:spLocks noChangeAspect="1" noChangeShapeType="1"/>
            </p:cNvSpPr>
            <p:nvPr/>
          </p:nvSpPr>
          <p:spPr bwMode="auto">
            <a:xfrm flipH="1">
              <a:off x="1531" y="3654"/>
              <a:ext cx="128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79" name="Line 119"/>
            <p:cNvSpPr>
              <a:spLocks noChangeAspect="1" noChangeShapeType="1"/>
            </p:cNvSpPr>
            <p:nvPr/>
          </p:nvSpPr>
          <p:spPr bwMode="auto">
            <a:xfrm>
              <a:off x="1651" y="2927"/>
              <a:ext cx="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0" name="Line 120"/>
            <p:cNvSpPr>
              <a:spLocks noChangeAspect="1" noChangeShapeType="1"/>
            </p:cNvSpPr>
            <p:nvPr/>
          </p:nvSpPr>
          <p:spPr bwMode="auto">
            <a:xfrm>
              <a:off x="646" y="2942"/>
              <a:ext cx="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1" name="Line 121"/>
            <p:cNvSpPr>
              <a:spLocks noChangeAspect="1" noChangeShapeType="1"/>
            </p:cNvSpPr>
            <p:nvPr/>
          </p:nvSpPr>
          <p:spPr bwMode="auto">
            <a:xfrm flipH="1">
              <a:off x="3031" y="1270"/>
              <a:ext cx="172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2" name="Line 122"/>
            <p:cNvSpPr>
              <a:spLocks noChangeAspect="1" noChangeShapeType="1"/>
            </p:cNvSpPr>
            <p:nvPr/>
          </p:nvSpPr>
          <p:spPr bwMode="auto">
            <a:xfrm flipH="1">
              <a:off x="3023" y="1195"/>
              <a:ext cx="195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3" name="Line 123"/>
            <p:cNvSpPr>
              <a:spLocks noChangeAspect="1" noChangeShapeType="1"/>
            </p:cNvSpPr>
            <p:nvPr/>
          </p:nvSpPr>
          <p:spPr bwMode="auto">
            <a:xfrm flipH="1">
              <a:off x="3031" y="1158"/>
              <a:ext cx="142" cy="2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4" name="Line 124"/>
            <p:cNvSpPr>
              <a:spLocks noChangeAspect="1" noChangeShapeType="1"/>
            </p:cNvSpPr>
            <p:nvPr/>
          </p:nvSpPr>
          <p:spPr bwMode="auto">
            <a:xfrm flipH="1">
              <a:off x="3038" y="1090"/>
              <a:ext cx="12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5" name="Oval 128"/>
            <p:cNvSpPr>
              <a:spLocks noChangeAspect="1" noChangeArrowheads="1"/>
            </p:cNvSpPr>
            <p:nvPr/>
          </p:nvSpPr>
          <p:spPr bwMode="auto">
            <a:xfrm>
              <a:off x="1839" y="1990"/>
              <a:ext cx="90" cy="9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6" name="Oval 129"/>
            <p:cNvSpPr>
              <a:spLocks noChangeAspect="1" noChangeArrowheads="1"/>
            </p:cNvSpPr>
            <p:nvPr/>
          </p:nvSpPr>
          <p:spPr bwMode="auto">
            <a:xfrm>
              <a:off x="1509" y="3422"/>
              <a:ext cx="465" cy="2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7" name="Freeform 130"/>
            <p:cNvSpPr>
              <a:spLocks noChangeAspect="1"/>
            </p:cNvSpPr>
            <p:nvPr/>
          </p:nvSpPr>
          <p:spPr bwMode="auto">
            <a:xfrm>
              <a:off x="1809" y="3122"/>
              <a:ext cx="52" cy="4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53"/>
                </a:cxn>
                <a:cxn ang="0">
                  <a:pos x="4" y="53"/>
                </a:cxn>
                <a:cxn ang="0">
                  <a:pos x="3" y="55"/>
                </a:cxn>
                <a:cxn ang="0">
                  <a:pos x="0" y="55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55">
                  <a:moveTo>
                    <a:pt x="7" y="0"/>
                  </a:moveTo>
                  <a:lnTo>
                    <a:pt x="7" y="53"/>
                  </a:lnTo>
                  <a:lnTo>
                    <a:pt x="4" y="53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8" name="Freeform 131"/>
            <p:cNvSpPr>
              <a:spLocks noChangeAspect="1"/>
            </p:cNvSpPr>
            <p:nvPr/>
          </p:nvSpPr>
          <p:spPr bwMode="auto">
            <a:xfrm>
              <a:off x="1509" y="3249"/>
              <a:ext cx="465" cy="420"/>
            </a:xfrm>
            <a:custGeom>
              <a:avLst/>
              <a:gdLst/>
              <a:ahLst/>
              <a:cxnLst>
                <a:cxn ang="0">
                  <a:pos x="27" y="56"/>
                </a:cxn>
                <a:cxn ang="0">
                  <a:pos x="23" y="55"/>
                </a:cxn>
                <a:cxn ang="0">
                  <a:pos x="19" y="55"/>
                </a:cxn>
                <a:cxn ang="0">
                  <a:pos x="16" y="54"/>
                </a:cxn>
                <a:cxn ang="0">
                  <a:pos x="14" y="52"/>
                </a:cxn>
                <a:cxn ang="0">
                  <a:pos x="11" y="51"/>
                </a:cxn>
                <a:cxn ang="0">
                  <a:pos x="8" y="50"/>
                </a:cxn>
                <a:cxn ang="0">
                  <a:pos x="7" y="48"/>
                </a:cxn>
                <a:cxn ang="0">
                  <a:pos x="6" y="47"/>
                </a:cxn>
                <a:cxn ang="0">
                  <a:pos x="3" y="43"/>
                </a:cxn>
                <a:cxn ang="0">
                  <a:pos x="2" y="40"/>
                </a:cxn>
                <a:cxn ang="0">
                  <a:pos x="0" y="39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38"/>
                </a:cxn>
                <a:cxn ang="0">
                  <a:pos x="60" y="40"/>
                </a:cxn>
                <a:cxn ang="0">
                  <a:pos x="58" y="44"/>
                </a:cxn>
                <a:cxn ang="0">
                  <a:pos x="56" y="47"/>
                </a:cxn>
                <a:cxn ang="0">
                  <a:pos x="55" y="48"/>
                </a:cxn>
                <a:cxn ang="0">
                  <a:pos x="52" y="50"/>
                </a:cxn>
                <a:cxn ang="0">
                  <a:pos x="51" y="51"/>
                </a:cxn>
                <a:cxn ang="0">
                  <a:pos x="48" y="52"/>
                </a:cxn>
                <a:cxn ang="0">
                  <a:pos x="44" y="54"/>
                </a:cxn>
                <a:cxn ang="0">
                  <a:pos x="39" y="55"/>
                </a:cxn>
                <a:cxn ang="0">
                  <a:pos x="35" y="55"/>
                </a:cxn>
                <a:cxn ang="0">
                  <a:pos x="31" y="55"/>
                </a:cxn>
                <a:cxn ang="0">
                  <a:pos x="27" y="56"/>
                </a:cxn>
              </a:cxnLst>
              <a:rect l="0" t="0" r="r" b="b"/>
              <a:pathLst>
                <a:path w="62" h="56">
                  <a:moveTo>
                    <a:pt x="27" y="56"/>
                  </a:moveTo>
                  <a:lnTo>
                    <a:pt x="23" y="55"/>
                  </a:lnTo>
                  <a:lnTo>
                    <a:pt x="19" y="55"/>
                  </a:lnTo>
                  <a:lnTo>
                    <a:pt x="16" y="54"/>
                  </a:lnTo>
                  <a:lnTo>
                    <a:pt x="14" y="52"/>
                  </a:lnTo>
                  <a:lnTo>
                    <a:pt x="11" y="51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6" y="47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38"/>
                  </a:lnTo>
                  <a:lnTo>
                    <a:pt x="60" y="40"/>
                  </a:lnTo>
                  <a:lnTo>
                    <a:pt x="58" y="44"/>
                  </a:lnTo>
                  <a:lnTo>
                    <a:pt x="56" y="47"/>
                  </a:lnTo>
                  <a:lnTo>
                    <a:pt x="55" y="48"/>
                  </a:lnTo>
                  <a:lnTo>
                    <a:pt x="52" y="50"/>
                  </a:lnTo>
                  <a:lnTo>
                    <a:pt x="51" y="51"/>
                  </a:lnTo>
                  <a:lnTo>
                    <a:pt x="48" y="52"/>
                  </a:lnTo>
                  <a:lnTo>
                    <a:pt x="44" y="54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132"/>
            <p:cNvSpPr>
              <a:spLocks noChangeAspect="1"/>
            </p:cNvSpPr>
            <p:nvPr/>
          </p:nvSpPr>
          <p:spPr bwMode="auto">
            <a:xfrm>
              <a:off x="1539" y="3249"/>
              <a:ext cx="412" cy="413"/>
            </a:xfrm>
            <a:custGeom>
              <a:avLst/>
              <a:gdLst/>
              <a:ahLst/>
              <a:cxnLst>
                <a:cxn ang="0">
                  <a:pos x="24" y="55"/>
                </a:cxn>
                <a:cxn ang="0">
                  <a:pos x="20" y="55"/>
                </a:cxn>
                <a:cxn ang="0">
                  <a:pos x="18" y="55"/>
                </a:cxn>
                <a:cxn ang="0">
                  <a:pos x="14" y="54"/>
                </a:cxn>
                <a:cxn ang="0">
                  <a:pos x="11" y="52"/>
                </a:cxn>
                <a:cxn ang="0">
                  <a:pos x="10" y="51"/>
                </a:cxn>
                <a:cxn ang="0">
                  <a:pos x="7" y="50"/>
                </a:cxn>
                <a:cxn ang="0">
                  <a:pos x="6" y="48"/>
                </a:cxn>
                <a:cxn ang="0">
                  <a:pos x="4" y="47"/>
                </a:cxn>
                <a:cxn ang="0">
                  <a:pos x="2" y="44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55" y="36"/>
                </a:cxn>
                <a:cxn ang="0">
                  <a:pos x="54" y="39"/>
                </a:cxn>
                <a:cxn ang="0">
                  <a:pos x="52" y="43"/>
                </a:cxn>
                <a:cxn ang="0">
                  <a:pos x="50" y="46"/>
                </a:cxn>
                <a:cxn ang="0">
                  <a:pos x="50" y="47"/>
                </a:cxn>
                <a:cxn ang="0">
                  <a:pos x="47" y="48"/>
                </a:cxn>
                <a:cxn ang="0">
                  <a:pos x="44" y="50"/>
                </a:cxn>
                <a:cxn ang="0">
                  <a:pos x="39" y="52"/>
                </a:cxn>
                <a:cxn ang="0">
                  <a:pos x="35" y="54"/>
                </a:cxn>
                <a:cxn ang="0">
                  <a:pos x="31" y="55"/>
                </a:cxn>
                <a:cxn ang="0">
                  <a:pos x="28" y="55"/>
                </a:cxn>
                <a:cxn ang="0">
                  <a:pos x="24" y="55"/>
                </a:cxn>
              </a:cxnLst>
              <a:rect l="0" t="0" r="r" b="b"/>
              <a:pathLst>
                <a:path w="55" h="55">
                  <a:moveTo>
                    <a:pt x="24" y="55"/>
                  </a:moveTo>
                  <a:lnTo>
                    <a:pt x="20" y="55"/>
                  </a:lnTo>
                  <a:lnTo>
                    <a:pt x="18" y="55"/>
                  </a:lnTo>
                  <a:lnTo>
                    <a:pt x="14" y="54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36"/>
                  </a:lnTo>
                  <a:lnTo>
                    <a:pt x="54" y="39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50" y="47"/>
                  </a:lnTo>
                  <a:lnTo>
                    <a:pt x="47" y="48"/>
                  </a:lnTo>
                  <a:lnTo>
                    <a:pt x="44" y="50"/>
                  </a:lnTo>
                  <a:lnTo>
                    <a:pt x="39" y="52"/>
                  </a:lnTo>
                  <a:lnTo>
                    <a:pt x="35" y="54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24" y="55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0" name="Freeform 133"/>
            <p:cNvSpPr>
              <a:spLocks noChangeAspect="1"/>
            </p:cNvSpPr>
            <p:nvPr/>
          </p:nvSpPr>
          <p:spPr bwMode="auto">
            <a:xfrm>
              <a:off x="1561" y="3249"/>
              <a:ext cx="368" cy="413"/>
            </a:xfrm>
            <a:custGeom>
              <a:avLst/>
              <a:gdLst/>
              <a:ahLst/>
              <a:cxnLst>
                <a:cxn ang="0">
                  <a:pos x="23" y="55"/>
                </a:cxn>
                <a:cxn ang="0">
                  <a:pos x="19" y="55"/>
                </a:cxn>
                <a:cxn ang="0">
                  <a:pos x="16" y="55"/>
                </a:cxn>
                <a:cxn ang="0">
                  <a:pos x="13" y="54"/>
                </a:cxn>
                <a:cxn ang="0">
                  <a:pos x="11" y="52"/>
                </a:cxn>
                <a:cxn ang="0">
                  <a:pos x="9" y="52"/>
                </a:cxn>
                <a:cxn ang="0">
                  <a:pos x="7" y="51"/>
                </a:cxn>
                <a:cxn ang="0">
                  <a:pos x="5" y="50"/>
                </a:cxn>
                <a:cxn ang="0">
                  <a:pos x="4" y="48"/>
                </a:cxn>
                <a:cxn ang="0">
                  <a:pos x="1" y="46"/>
                </a:cxn>
                <a:cxn ang="0">
                  <a:pos x="1" y="43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49" y="35"/>
                </a:cxn>
                <a:cxn ang="0">
                  <a:pos x="47" y="40"/>
                </a:cxn>
                <a:cxn ang="0">
                  <a:pos x="45" y="44"/>
                </a:cxn>
                <a:cxn ang="0">
                  <a:pos x="44" y="46"/>
                </a:cxn>
                <a:cxn ang="0">
                  <a:pos x="43" y="46"/>
                </a:cxn>
                <a:cxn ang="0">
                  <a:pos x="40" y="48"/>
                </a:cxn>
                <a:cxn ang="0">
                  <a:pos x="36" y="51"/>
                </a:cxn>
                <a:cxn ang="0">
                  <a:pos x="32" y="52"/>
                </a:cxn>
                <a:cxn ang="0">
                  <a:pos x="25" y="55"/>
                </a:cxn>
                <a:cxn ang="0">
                  <a:pos x="23" y="55"/>
                </a:cxn>
              </a:cxnLst>
              <a:rect l="0" t="0" r="r" b="b"/>
              <a:pathLst>
                <a:path w="49" h="55">
                  <a:moveTo>
                    <a:pt x="23" y="55"/>
                  </a:moveTo>
                  <a:lnTo>
                    <a:pt x="19" y="55"/>
                  </a:lnTo>
                  <a:lnTo>
                    <a:pt x="16" y="55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4" y="48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35"/>
                  </a:lnTo>
                  <a:lnTo>
                    <a:pt x="47" y="40"/>
                  </a:lnTo>
                  <a:lnTo>
                    <a:pt x="45" y="44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0" y="48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25" y="55"/>
                  </a:lnTo>
                  <a:lnTo>
                    <a:pt x="23" y="5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1" name="Freeform 134"/>
            <p:cNvSpPr>
              <a:spLocks noChangeAspect="1"/>
            </p:cNvSpPr>
            <p:nvPr/>
          </p:nvSpPr>
          <p:spPr bwMode="auto">
            <a:xfrm>
              <a:off x="1584" y="3249"/>
              <a:ext cx="337" cy="413"/>
            </a:xfrm>
            <a:custGeom>
              <a:avLst/>
              <a:gdLst/>
              <a:ahLst/>
              <a:cxnLst>
                <a:cxn ang="0">
                  <a:pos x="21" y="55"/>
                </a:cxn>
                <a:cxn ang="0">
                  <a:pos x="18" y="55"/>
                </a:cxn>
                <a:cxn ang="0">
                  <a:pos x="14" y="55"/>
                </a:cxn>
                <a:cxn ang="0">
                  <a:pos x="13" y="54"/>
                </a:cxn>
                <a:cxn ang="0">
                  <a:pos x="10" y="54"/>
                </a:cxn>
                <a:cxn ang="0">
                  <a:pos x="8" y="52"/>
                </a:cxn>
                <a:cxn ang="0">
                  <a:pos x="6" y="51"/>
                </a:cxn>
                <a:cxn ang="0">
                  <a:pos x="4" y="50"/>
                </a:cxn>
                <a:cxn ang="0">
                  <a:pos x="2" y="47"/>
                </a:cxn>
                <a:cxn ang="0">
                  <a:pos x="1" y="44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34"/>
                </a:cxn>
                <a:cxn ang="0">
                  <a:pos x="42" y="39"/>
                </a:cxn>
                <a:cxn ang="0">
                  <a:pos x="41" y="42"/>
                </a:cxn>
                <a:cxn ang="0">
                  <a:pos x="38" y="44"/>
                </a:cxn>
                <a:cxn ang="0">
                  <a:pos x="36" y="47"/>
                </a:cxn>
                <a:cxn ang="0">
                  <a:pos x="33" y="48"/>
                </a:cxn>
                <a:cxn ang="0">
                  <a:pos x="29" y="51"/>
                </a:cxn>
                <a:cxn ang="0">
                  <a:pos x="24" y="54"/>
                </a:cxn>
                <a:cxn ang="0">
                  <a:pos x="21" y="55"/>
                </a:cxn>
              </a:cxnLst>
              <a:rect l="0" t="0" r="r" b="b"/>
              <a:pathLst>
                <a:path w="45" h="55">
                  <a:moveTo>
                    <a:pt x="21" y="55"/>
                  </a:moveTo>
                  <a:lnTo>
                    <a:pt x="18" y="55"/>
                  </a:lnTo>
                  <a:lnTo>
                    <a:pt x="14" y="55"/>
                  </a:lnTo>
                  <a:lnTo>
                    <a:pt x="13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6" y="51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34"/>
                  </a:lnTo>
                  <a:lnTo>
                    <a:pt x="42" y="39"/>
                  </a:lnTo>
                  <a:lnTo>
                    <a:pt x="41" y="42"/>
                  </a:lnTo>
                  <a:lnTo>
                    <a:pt x="38" y="44"/>
                  </a:lnTo>
                  <a:lnTo>
                    <a:pt x="36" y="47"/>
                  </a:lnTo>
                  <a:lnTo>
                    <a:pt x="33" y="48"/>
                  </a:lnTo>
                  <a:lnTo>
                    <a:pt x="29" y="51"/>
                  </a:lnTo>
                  <a:lnTo>
                    <a:pt x="24" y="54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2" name="Freeform 135"/>
            <p:cNvSpPr>
              <a:spLocks noChangeAspect="1"/>
            </p:cNvSpPr>
            <p:nvPr/>
          </p:nvSpPr>
          <p:spPr bwMode="auto">
            <a:xfrm>
              <a:off x="1614" y="3249"/>
              <a:ext cx="285" cy="413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16" y="55"/>
                </a:cxn>
                <a:cxn ang="0">
                  <a:pos x="13" y="55"/>
                </a:cxn>
                <a:cxn ang="0">
                  <a:pos x="10" y="54"/>
                </a:cxn>
                <a:cxn ang="0">
                  <a:pos x="9" y="54"/>
                </a:cxn>
                <a:cxn ang="0">
                  <a:pos x="5" y="52"/>
                </a:cxn>
                <a:cxn ang="0">
                  <a:pos x="2" y="50"/>
                </a:cxn>
                <a:cxn ang="0">
                  <a:pos x="1" y="48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32"/>
                </a:cxn>
                <a:cxn ang="0">
                  <a:pos x="36" y="40"/>
                </a:cxn>
                <a:cxn ang="0">
                  <a:pos x="33" y="43"/>
                </a:cxn>
                <a:cxn ang="0">
                  <a:pos x="30" y="44"/>
                </a:cxn>
                <a:cxn ang="0">
                  <a:pos x="25" y="50"/>
                </a:cxn>
                <a:cxn ang="0">
                  <a:pos x="18" y="55"/>
                </a:cxn>
              </a:cxnLst>
              <a:rect l="0" t="0" r="r" b="b"/>
              <a:pathLst>
                <a:path w="38" h="55">
                  <a:moveTo>
                    <a:pt x="18" y="55"/>
                  </a:moveTo>
                  <a:lnTo>
                    <a:pt x="16" y="55"/>
                  </a:lnTo>
                  <a:lnTo>
                    <a:pt x="13" y="55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2"/>
                  </a:lnTo>
                  <a:lnTo>
                    <a:pt x="36" y="40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5" y="50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3" name="Freeform 136"/>
            <p:cNvSpPr>
              <a:spLocks noChangeAspect="1"/>
            </p:cNvSpPr>
            <p:nvPr/>
          </p:nvSpPr>
          <p:spPr bwMode="auto">
            <a:xfrm>
              <a:off x="1629" y="3249"/>
              <a:ext cx="255" cy="413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12" y="55"/>
                </a:cxn>
                <a:cxn ang="0">
                  <a:pos x="8" y="54"/>
                </a:cxn>
                <a:cxn ang="0">
                  <a:pos x="6" y="52"/>
                </a:cxn>
                <a:cxn ang="0">
                  <a:pos x="3" y="51"/>
                </a:cxn>
                <a:cxn ang="0">
                  <a:pos x="2" y="50"/>
                </a:cxn>
                <a:cxn ang="0">
                  <a:pos x="2" y="48"/>
                </a:cxn>
                <a:cxn ang="0">
                  <a:pos x="0" y="47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31"/>
                </a:cxn>
                <a:cxn ang="0">
                  <a:pos x="31" y="39"/>
                </a:cxn>
                <a:cxn ang="0">
                  <a:pos x="23" y="48"/>
                </a:cxn>
                <a:cxn ang="0">
                  <a:pos x="18" y="55"/>
                </a:cxn>
              </a:cxnLst>
              <a:rect l="0" t="0" r="r" b="b"/>
              <a:pathLst>
                <a:path w="34" h="55">
                  <a:moveTo>
                    <a:pt x="18" y="55"/>
                  </a:moveTo>
                  <a:lnTo>
                    <a:pt x="12" y="55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3" y="51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7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1"/>
                  </a:lnTo>
                  <a:lnTo>
                    <a:pt x="31" y="39"/>
                  </a:lnTo>
                  <a:lnTo>
                    <a:pt x="23" y="48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4" name="Freeform 137"/>
            <p:cNvSpPr>
              <a:spLocks noChangeAspect="1"/>
            </p:cNvSpPr>
            <p:nvPr/>
          </p:nvSpPr>
          <p:spPr bwMode="auto">
            <a:xfrm>
              <a:off x="1651" y="3249"/>
              <a:ext cx="218" cy="413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12" y="55"/>
                </a:cxn>
                <a:cxn ang="0">
                  <a:pos x="8" y="54"/>
                </a:cxn>
                <a:cxn ang="0">
                  <a:pos x="5" y="52"/>
                </a:cxn>
                <a:cxn ang="0">
                  <a:pos x="4" y="51"/>
                </a:cxn>
                <a:cxn ang="0">
                  <a:pos x="3" y="51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0"/>
                </a:cxn>
                <a:cxn ang="0">
                  <a:pos x="28" y="34"/>
                </a:cxn>
                <a:cxn ang="0">
                  <a:pos x="27" y="38"/>
                </a:cxn>
                <a:cxn ang="0">
                  <a:pos x="24" y="42"/>
                </a:cxn>
                <a:cxn ang="0">
                  <a:pos x="20" y="47"/>
                </a:cxn>
                <a:cxn ang="0">
                  <a:pos x="16" y="55"/>
                </a:cxn>
              </a:cxnLst>
              <a:rect l="0" t="0" r="r" b="b"/>
              <a:pathLst>
                <a:path w="29" h="55">
                  <a:moveTo>
                    <a:pt x="16" y="55"/>
                  </a:moveTo>
                  <a:lnTo>
                    <a:pt x="12" y="55"/>
                  </a:lnTo>
                  <a:lnTo>
                    <a:pt x="8" y="54"/>
                  </a:lnTo>
                  <a:lnTo>
                    <a:pt x="5" y="52"/>
                  </a:lnTo>
                  <a:lnTo>
                    <a:pt x="4" y="51"/>
                  </a:lnTo>
                  <a:lnTo>
                    <a:pt x="3" y="51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0"/>
                  </a:lnTo>
                  <a:lnTo>
                    <a:pt x="28" y="34"/>
                  </a:lnTo>
                  <a:lnTo>
                    <a:pt x="27" y="38"/>
                  </a:lnTo>
                  <a:lnTo>
                    <a:pt x="24" y="42"/>
                  </a:lnTo>
                  <a:lnTo>
                    <a:pt x="20" y="47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5" name="Freeform 138"/>
            <p:cNvSpPr>
              <a:spLocks noChangeAspect="1"/>
            </p:cNvSpPr>
            <p:nvPr/>
          </p:nvSpPr>
          <p:spPr bwMode="auto">
            <a:xfrm>
              <a:off x="1681" y="3249"/>
              <a:ext cx="173" cy="413"/>
            </a:xfrm>
            <a:custGeom>
              <a:avLst/>
              <a:gdLst/>
              <a:ahLst/>
              <a:cxnLst>
                <a:cxn ang="0">
                  <a:pos x="13" y="55"/>
                </a:cxn>
                <a:cxn ang="0">
                  <a:pos x="9" y="55"/>
                </a:cxn>
                <a:cxn ang="0">
                  <a:pos x="7" y="54"/>
                </a:cxn>
                <a:cxn ang="0">
                  <a:pos x="4" y="54"/>
                </a:cxn>
                <a:cxn ang="0">
                  <a:pos x="3" y="52"/>
                </a:cxn>
                <a:cxn ang="0">
                  <a:pos x="1" y="51"/>
                </a:cxn>
                <a:cxn ang="0">
                  <a:pos x="0" y="51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28"/>
                </a:cxn>
                <a:cxn ang="0">
                  <a:pos x="21" y="32"/>
                </a:cxn>
                <a:cxn ang="0">
                  <a:pos x="21" y="35"/>
                </a:cxn>
                <a:cxn ang="0">
                  <a:pos x="20" y="36"/>
                </a:cxn>
                <a:cxn ang="0">
                  <a:pos x="19" y="39"/>
                </a:cxn>
                <a:cxn ang="0">
                  <a:pos x="16" y="46"/>
                </a:cxn>
                <a:cxn ang="0">
                  <a:pos x="13" y="55"/>
                </a:cxn>
              </a:cxnLst>
              <a:rect l="0" t="0" r="r" b="b"/>
              <a:pathLst>
                <a:path w="23" h="55">
                  <a:moveTo>
                    <a:pt x="13" y="55"/>
                  </a:moveTo>
                  <a:lnTo>
                    <a:pt x="9" y="55"/>
                  </a:lnTo>
                  <a:lnTo>
                    <a:pt x="7" y="54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8"/>
                  </a:lnTo>
                  <a:lnTo>
                    <a:pt x="21" y="32"/>
                  </a:lnTo>
                  <a:lnTo>
                    <a:pt x="21" y="35"/>
                  </a:lnTo>
                  <a:lnTo>
                    <a:pt x="20" y="36"/>
                  </a:lnTo>
                  <a:lnTo>
                    <a:pt x="19" y="39"/>
                  </a:lnTo>
                  <a:lnTo>
                    <a:pt x="16" y="46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6" name="Freeform 139"/>
            <p:cNvSpPr>
              <a:spLocks noChangeAspect="1"/>
            </p:cNvSpPr>
            <p:nvPr/>
          </p:nvSpPr>
          <p:spPr bwMode="auto">
            <a:xfrm>
              <a:off x="1704" y="3249"/>
              <a:ext cx="135" cy="413"/>
            </a:xfrm>
            <a:custGeom>
              <a:avLst/>
              <a:gdLst/>
              <a:ahLst/>
              <a:cxnLst>
                <a:cxn ang="0">
                  <a:pos x="10" y="55"/>
                </a:cxn>
                <a:cxn ang="0">
                  <a:pos x="8" y="55"/>
                </a:cxn>
                <a:cxn ang="0">
                  <a:pos x="6" y="54"/>
                </a:cxn>
                <a:cxn ang="0">
                  <a:pos x="4" y="54"/>
                </a:cxn>
                <a:cxn ang="0">
                  <a:pos x="2" y="54"/>
                </a:cxn>
                <a:cxn ang="0">
                  <a:pos x="0" y="52"/>
                </a:cxn>
                <a:cxn ang="0">
                  <a:pos x="0" y="51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27"/>
                </a:cxn>
                <a:cxn ang="0">
                  <a:pos x="17" y="31"/>
                </a:cxn>
                <a:cxn ang="0">
                  <a:pos x="17" y="34"/>
                </a:cxn>
                <a:cxn ang="0">
                  <a:pos x="16" y="35"/>
                </a:cxn>
                <a:cxn ang="0">
                  <a:pos x="16" y="38"/>
                </a:cxn>
                <a:cxn ang="0">
                  <a:pos x="13" y="44"/>
                </a:cxn>
                <a:cxn ang="0">
                  <a:pos x="10" y="55"/>
                </a:cxn>
              </a:cxnLst>
              <a:rect l="0" t="0" r="r" b="b"/>
              <a:pathLst>
                <a:path w="18" h="55">
                  <a:moveTo>
                    <a:pt x="10" y="55"/>
                  </a:moveTo>
                  <a:lnTo>
                    <a:pt x="8" y="55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7" y="31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6" y="38"/>
                  </a:lnTo>
                  <a:lnTo>
                    <a:pt x="13" y="44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7" name="Freeform 140"/>
            <p:cNvSpPr>
              <a:spLocks noChangeAspect="1"/>
            </p:cNvSpPr>
            <p:nvPr/>
          </p:nvSpPr>
          <p:spPr bwMode="auto">
            <a:xfrm>
              <a:off x="1719" y="3249"/>
              <a:ext cx="105" cy="413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6" y="55"/>
                </a:cxn>
                <a:cxn ang="0">
                  <a:pos x="3" y="54"/>
                </a:cxn>
                <a:cxn ang="0">
                  <a:pos x="2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26"/>
                </a:cxn>
                <a:cxn ang="0">
                  <a:pos x="14" y="30"/>
                </a:cxn>
                <a:cxn ang="0">
                  <a:pos x="12" y="32"/>
                </a:cxn>
                <a:cxn ang="0">
                  <a:pos x="12" y="36"/>
                </a:cxn>
                <a:cxn ang="0">
                  <a:pos x="11" y="43"/>
                </a:cxn>
                <a:cxn ang="0">
                  <a:pos x="10" y="54"/>
                </a:cxn>
              </a:cxnLst>
              <a:rect l="0" t="0" r="r" b="b"/>
              <a:pathLst>
                <a:path w="14" h="55">
                  <a:moveTo>
                    <a:pt x="10" y="54"/>
                  </a:moveTo>
                  <a:lnTo>
                    <a:pt x="6" y="55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1" y="43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8" name="Oval 141"/>
            <p:cNvSpPr>
              <a:spLocks noChangeAspect="1" noChangeArrowheads="1"/>
            </p:cNvSpPr>
            <p:nvPr/>
          </p:nvSpPr>
          <p:spPr bwMode="auto">
            <a:xfrm>
              <a:off x="1509" y="3107"/>
              <a:ext cx="465" cy="24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99" name="Oval 142"/>
            <p:cNvSpPr>
              <a:spLocks noChangeAspect="1" noChangeArrowheads="1"/>
            </p:cNvSpPr>
            <p:nvPr/>
          </p:nvSpPr>
          <p:spPr bwMode="auto">
            <a:xfrm>
              <a:off x="1291" y="2845"/>
              <a:ext cx="360" cy="19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Oval 143"/>
            <p:cNvSpPr>
              <a:spLocks noChangeAspect="1" noChangeArrowheads="1"/>
            </p:cNvSpPr>
            <p:nvPr/>
          </p:nvSpPr>
          <p:spPr bwMode="auto">
            <a:xfrm>
              <a:off x="3271" y="2057"/>
              <a:ext cx="97" cy="9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Line 144"/>
            <p:cNvSpPr>
              <a:spLocks noChangeAspect="1" noChangeShapeType="1"/>
            </p:cNvSpPr>
            <p:nvPr/>
          </p:nvSpPr>
          <p:spPr bwMode="auto">
            <a:xfrm flipV="1">
              <a:off x="1674" y="2035"/>
              <a:ext cx="20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Line 145"/>
            <p:cNvSpPr>
              <a:spLocks noChangeAspect="1" noChangeShapeType="1"/>
            </p:cNvSpPr>
            <p:nvPr/>
          </p:nvSpPr>
          <p:spPr bwMode="auto">
            <a:xfrm>
              <a:off x="1674" y="1937"/>
              <a:ext cx="202" cy="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Line 146"/>
            <p:cNvSpPr>
              <a:spLocks noChangeAspect="1" noChangeShapeType="1"/>
            </p:cNvSpPr>
            <p:nvPr/>
          </p:nvSpPr>
          <p:spPr bwMode="auto">
            <a:xfrm>
              <a:off x="1674" y="2005"/>
              <a:ext cx="202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Line 147"/>
            <p:cNvSpPr>
              <a:spLocks noChangeAspect="1" noChangeShapeType="1"/>
            </p:cNvSpPr>
            <p:nvPr/>
          </p:nvSpPr>
          <p:spPr bwMode="auto">
            <a:xfrm flipH="1">
              <a:off x="4186" y="1263"/>
              <a:ext cx="6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Line 148"/>
            <p:cNvSpPr>
              <a:spLocks noChangeAspect="1" noChangeShapeType="1"/>
            </p:cNvSpPr>
            <p:nvPr/>
          </p:nvSpPr>
          <p:spPr bwMode="auto">
            <a:xfrm flipH="1">
              <a:off x="4186" y="1435"/>
              <a:ext cx="90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6" name="Line 149"/>
            <p:cNvSpPr>
              <a:spLocks noChangeAspect="1" noChangeShapeType="1"/>
            </p:cNvSpPr>
            <p:nvPr/>
          </p:nvSpPr>
          <p:spPr bwMode="auto">
            <a:xfrm flipH="1">
              <a:off x="4186" y="1533"/>
              <a:ext cx="105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7" name="Line 150"/>
            <p:cNvSpPr>
              <a:spLocks noChangeAspect="1" noChangeShapeType="1"/>
            </p:cNvSpPr>
            <p:nvPr/>
          </p:nvSpPr>
          <p:spPr bwMode="auto">
            <a:xfrm flipH="1">
              <a:off x="4186" y="1338"/>
              <a:ext cx="75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8" name="Line 151"/>
            <p:cNvSpPr>
              <a:spLocks noChangeAspect="1" noChangeShapeType="1"/>
            </p:cNvSpPr>
            <p:nvPr/>
          </p:nvSpPr>
          <p:spPr bwMode="auto">
            <a:xfrm flipH="1">
              <a:off x="4261" y="1323"/>
              <a:ext cx="37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9" name="Rectangle 152"/>
            <p:cNvSpPr>
              <a:spLocks noChangeAspect="1" noChangeArrowheads="1"/>
            </p:cNvSpPr>
            <p:nvPr/>
          </p:nvSpPr>
          <p:spPr bwMode="auto">
            <a:xfrm>
              <a:off x="2911" y="1570"/>
              <a:ext cx="390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10" name="Group 153"/>
            <p:cNvGrpSpPr>
              <a:grpSpLocks noChangeAspect="1"/>
            </p:cNvGrpSpPr>
            <p:nvPr/>
          </p:nvGrpSpPr>
          <p:grpSpPr bwMode="auto">
            <a:xfrm>
              <a:off x="1336" y="2822"/>
              <a:ext cx="270" cy="172"/>
              <a:chOff x="66" y="302"/>
              <a:chExt cx="36" cy="23"/>
            </a:xfrm>
          </p:grpSpPr>
          <p:sp>
            <p:nvSpPr>
              <p:cNvPr id="142" name="Oval 154"/>
              <p:cNvSpPr>
                <a:spLocks noChangeAspect="1" noChangeArrowheads="1"/>
              </p:cNvSpPr>
              <p:nvPr/>
            </p:nvSpPr>
            <p:spPr bwMode="auto">
              <a:xfrm>
                <a:off x="66" y="306"/>
                <a:ext cx="36" cy="19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" name="Group 155"/>
              <p:cNvGrpSpPr>
                <a:grpSpLocks noChangeAspect="1"/>
              </p:cNvGrpSpPr>
              <p:nvPr/>
            </p:nvGrpSpPr>
            <p:grpSpPr bwMode="auto">
              <a:xfrm>
                <a:off x="67" y="302"/>
                <a:ext cx="34" cy="22"/>
                <a:chOff x="207" y="388"/>
                <a:chExt cx="34" cy="22"/>
              </a:xfrm>
            </p:grpSpPr>
            <p:sp>
              <p:nvSpPr>
                <p:cNvPr id="144" name="Freeform 156"/>
                <p:cNvSpPr>
                  <a:spLocks noChangeAspect="1"/>
                </p:cNvSpPr>
                <p:nvPr/>
              </p:nvSpPr>
              <p:spPr bwMode="auto">
                <a:xfrm>
                  <a:off x="207" y="388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" y="22"/>
                    </a:cxn>
                    <a:cxn ang="0">
                      <a:pos x="20" y="22"/>
                    </a:cxn>
                    <a:cxn ang="0">
                      <a:pos x="24" y="20"/>
                    </a:cxn>
                    <a:cxn ang="0">
                      <a:pos x="26" y="20"/>
                    </a:cxn>
                    <a:cxn ang="0">
                      <a:pos x="29" y="19"/>
                    </a:cxn>
                    <a:cxn ang="0">
                      <a:pos x="32" y="18"/>
                    </a:cxn>
                    <a:cxn ang="0">
                      <a:pos x="33" y="16"/>
                    </a:cxn>
                    <a:cxn ang="0">
                      <a:pos x="34" y="14"/>
                    </a:cxn>
                    <a:cxn ang="0">
                      <a:pos x="34" y="12"/>
                    </a:cxn>
                    <a:cxn ang="0">
                      <a:pos x="34" y="10"/>
                    </a:cxn>
                    <a:cxn ang="0">
                      <a:pos x="33" y="8"/>
                    </a:cxn>
                    <a:cxn ang="0">
                      <a:pos x="32" y="6"/>
                    </a:cxn>
                    <a:cxn ang="0">
                      <a:pos x="29" y="4"/>
                    </a:cxn>
                    <a:cxn ang="0">
                      <a:pos x="26" y="3"/>
                    </a:cxn>
                    <a:cxn ang="0">
                      <a:pos x="24" y="2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10" y="2"/>
                    </a:cxn>
                    <a:cxn ang="0">
                      <a:pos x="6" y="3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1" y="8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1" y="16"/>
                    </a:cxn>
                    <a:cxn ang="0">
                      <a:pos x="2" y="18"/>
                    </a:cxn>
                    <a:cxn ang="0">
                      <a:pos x="4" y="19"/>
                    </a:cxn>
                    <a:cxn ang="0">
                      <a:pos x="6" y="20"/>
                    </a:cxn>
                    <a:cxn ang="0">
                      <a:pos x="10" y="20"/>
                    </a:cxn>
                    <a:cxn ang="0">
                      <a:pos x="13" y="22"/>
                    </a:cxn>
                    <a:cxn ang="0">
                      <a:pos x="17" y="22"/>
                    </a:cxn>
                  </a:cxnLst>
                  <a:rect l="0" t="0" r="r" b="b"/>
                  <a:pathLst>
                    <a:path w="34" h="22">
                      <a:moveTo>
                        <a:pt x="17" y="22"/>
                      </a:moveTo>
                      <a:lnTo>
                        <a:pt x="20" y="22"/>
                      </a:lnTo>
                      <a:lnTo>
                        <a:pt x="24" y="20"/>
                      </a:lnTo>
                      <a:lnTo>
                        <a:pt x="26" y="20"/>
                      </a:lnTo>
                      <a:lnTo>
                        <a:pt x="29" y="19"/>
                      </a:lnTo>
                      <a:lnTo>
                        <a:pt x="32" y="18"/>
                      </a:lnTo>
                      <a:lnTo>
                        <a:pt x="33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4" y="10"/>
                      </a:lnTo>
                      <a:lnTo>
                        <a:pt x="33" y="8"/>
                      </a:lnTo>
                      <a:lnTo>
                        <a:pt x="32" y="6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6" y="20"/>
                      </a:lnTo>
                      <a:lnTo>
                        <a:pt x="10" y="20"/>
                      </a:lnTo>
                      <a:lnTo>
                        <a:pt x="13" y="22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Freeform 157"/>
                <p:cNvSpPr>
                  <a:spLocks noChangeAspect="1"/>
                </p:cNvSpPr>
                <p:nvPr/>
              </p:nvSpPr>
              <p:spPr bwMode="auto">
                <a:xfrm>
                  <a:off x="208" y="388"/>
                  <a:ext cx="31" cy="19"/>
                </a:xfrm>
                <a:custGeom>
                  <a:avLst/>
                  <a:gdLst/>
                  <a:ahLst/>
                  <a:cxnLst>
                    <a:cxn ang="0">
                      <a:pos x="16" y="19"/>
                    </a:cxn>
                    <a:cxn ang="0">
                      <a:pos x="19" y="19"/>
                    </a:cxn>
                    <a:cxn ang="0">
                      <a:pos x="21" y="18"/>
                    </a:cxn>
                    <a:cxn ang="0">
                      <a:pos x="24" y="18"/>
                    </a:cxn>
                    <a:cxn ang="0">
                      <a:pos x="27" y="16"/>
                    </a:cxn>
                    <a:cxn ang="0">
                      <a:pos x="28" y="15"/>
                    </a:cxn>
                    <a:cxn ang="0">
                      <a:pos x="29" y="14"/>
                    </a:cxn>
                    <a:cxn ang="0">
                      <a:pos x="31" y="12"/>
                    </a:cxn>
                    <a:cxn ang="0">
                      <a:pos x="31" y="11"/>
                    </a:cxn>
                    <a:cxn ang="0">
                      <a:pos x="31" y="10"/>
                    </a:cxn>
                    <a:cxn ang="0">
                      <a:pos x="29" y="7"/>
                    </a:cxn>
                    <a:cxn ang="0">
                      <a:pos x="28" y="6"/>
                    </a:cxn>
                    <a:cxn ang="0">
                      <a:pos x="27" y="4"/>
                    </a:cxn>
                    <a:cxn ang="0">
                      <a:pos x="24" y="3"/>
                    </a:cxn>
                    <a:cxn ang="0">
                      <a:pos x="21" y="2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9" y="2"/>
                    </a:cxn>
                    <a:cxn ang="0">
                      <a:pos x="7" y="3"/>
                    </a:cxn>
                    <a:cxn ang="0">
                      <a:pos x="5" y="4"/>
                    </a:cxn>
                    <a:cxn ang="0">
                      <a:pos x="3" y="6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3" y="15"/>
                    </a:cxn>
                    <a:cxn ang="0">
                      <a:pos x="5" y="16"/>
                    </a:cxn>
                    <a:cxn ang="0">
                      <a:pos x="7" y="18"/>
                    </a:cxn>
                    <a:cxn ang="0">
                      <a:pos x="9" y="18"/>
                    </a:cxn>
                    <a:cxn ang="0">
                      <a:pos x="12" y="19"/>
                    </a:cxn>
                    <a:cxn ang="0">
                      <a:pos x="16" y="19"/>
                    </a:cxn>
                  </a:cxnLst>
                  <a:rect l="0" t="0" r="r" b="b"/>
                  <a:pathLst>
                    <a:path w="31" h="19">
                      <a:moveTo>
                        <a:pt x="16" y="19"/>
                      </a:moveTo>
                      <a:lnTo>
                        <a:pt x="19" y="19"/>
                      </a:lnTo>
                      <a:lnTo>
                        <a:pt x="21" y="18"/>
                      </a:lnTo>
                      <a:lnTo>
                        <a:pt x="24" y="18"/>
                      </a:lnTo>
                      <a:lnTo>
                        <a:pt x="27" y="16"/>
                      </a:lnTo>
                      <a:lnTo>
                        <a:pt x="28" y="15"/>
                      </a:lnTo>
                      <a:lnTo>
                        <a:pt x="29" y="14"/>
                      </a:lnTo>
                      <a:lnTo>
                        <a:pt x="31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29" y="7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5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2" y="19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Freeform 158"/>
                <p:cNvSpPr>
                  <a:spLocks noChangeAspect="1"/>
                </p:cNvSpPr>
                <p:nvPr/>
              </p:nvSpPr>
              <p:spPr bwMode="auto">
                <a:xfrm>
                  <a:off x="211" y="388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13" y="16"/>
                    </a:cxn>
                    <a:cxn ang="0">
                      <a:pos x="16" y="16"/>
                    </a:cxn>
                    <a:cxn ang="0">
                      <a:pos x="18" y="16"/>
                    </a:cxn>
                    <a:cxn ang="0">
                      <a:pos x="20" y="15"/>
                    </a:cxn>
                    <a:cxn ang="0">
                      <a:pos x="22" y="15"/>
                    </a:cxn>
                    <a:cxn ang="0">
                      <a:pos x="24" y="14"/>
                    </a:cxn>
                    <a:cxn ang="0">
                      <a:pos x="25" y="12"/>
                    </a:cxn>
                    <a:cxn ang="0">
                      <a:pos x="25" y="11"/>
                    </a:cxn>
                    <a:cxn ang="0">
                      <a:pos x="26" y="10"/>
                    </a:cxn>
                    <a:cxn ang="0">
                      <a:pos x="25" y="8"/>
                    </a:cxn>
                    <a:cxn ang="0">
                      <a:pos x="25" y="7"/>
                    </a:cxn>
                    <a:cxn ang="0">
                      <a:pos x="24" y="4"/>
                    </a:cxn>
                    <a:cxn ang="0">
                      <a:pos x="22" y="3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5" y="2"/>
                    </a:cxn>
                    <a:cxn ang="0">
                      <a:pos x="4" y="3"/>
                    </a:cxn>
                    <a:cxn ang="0">
                      <a:pos x="2" y="4"/>
                    </a:cxn>
                    <a:cxn ang="0">
                      <a:pos x="1" y="7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1" y="12"/>
                    </a:cxn>
                    <a:cxn ang="0">
                      <a:pos x="2" y="14"/>
                    </a:cxn>
                    <a:cxn ang="0">
                      <a:pos x="4" y="15"/>
                    </a:cxn>
                    <a:cxn ang="0">
                      <a:pos x="5" y="15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3" y="16"/>
                    </a:cxn>
                  </a:cxnLst>
                  <a:rect l="0" t="0" r="r" b="b"/>
                  <a:pathLst>
                    <a:path w="26" h="16">
                      <a:moveTo>
                        <a:pt x="13" y="16"/>
                      </a:move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4" y="14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4" y="4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2" y="14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3" y="16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Freeform 159"/>
                <p:cNvSpPr>
                  <a:spLocks noChangeAspect="1"/>
                </p:cNvSpPr>
                <p:nvPr/>
              </p:nvSpPr>
              <p:spPr bwMode="auto">
                <a:xfrm>
                  <a:off x="213" y="388"/>
                  <a:ext cx="22" cy="14"/>
                </a:xfrm>
                <a:custGeom>
                  <a:avLst/>
                  <a:gdLst/>
                  <a:ahLst/>
                  <a:cxnLst>
                    <a:cxn ang="0">
                      <a:pos x="11" y="14"/>
                    </a:cxn>
                    <a:cxn ang="0">
                      <a:pos x="12" y="14"/>
                    </a:cxn>
                    <a:cxn ang="0">
                      <a:pos x="15" y="14"/>
                    </a:cxn>
                    <a:cxn ang="0">
                      <a:pos x="16" y="12"/>
                    </a:cxn>
                    <a:cxn ang="0">
                      <a:pos x="19" y="12"/>
                    </a:cxn>
                    <a:cxn ang="0">
                      <a:pos x="20" y="11"/>
                    </a:cxn>
                    <a:cxn ang="0">
                      <a:pos x="20" y="11"/>
                    </a:cxn>
                    <a:cxn ang="0">
                      <a:pos x="22" y="10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20" y="6"/>
                    </a:cxn>
                    <a:cxn ang="0">
                      <a:pos x="20" y="4"/>
                    </a:cxn>
                    <a:cxn ang="0">
                      <a:pos x="19" y="3"/>
                    </a:cxn>
                    <a:cxn ang="0">
                      <a:pos x="16" y="2"/>
                    </a:cxn>
                    <a:cxn ang="0">
                      <a:pos x="15" y="2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7" y="2"/>
                    </a:cxn>
                    <a:cxn ang="0">
                      <a:pos x="4" y="2"/>
                    </a:cxn>
                    <a:cxn ang="0">
                      <a:pos x="3" y="3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2" y="11"/>
                    </a:cxn>
                    <a:cxn ang="0">
                      <a:pos x="3" y="12"/>
                    </a:cxn>
                    <a:cxn ang="0">
                      <a:pos x="4" y="12"/>
                    </a:cxn>
                    <a:cxn ang="0">
                      <a:pos x="7" y="14"/>
                    </a:cxn>
                    <a:cxn ang="0">
                      <a:pos x="8" y="14"/>
                    </a:cxn>
                    <a:cxn ang="0">
                      <a:pos x="11" y="14"/>
                    </a:cxn>
                  </a:cxnLst>
                  <a:rect l="0" t="0" r="r" b="b"/>
                  <a:pathLst>
                    <a:path w="22" h="14">
                      <a:moveTo>
                        <a:pt x="11" y="14"/>
                      </a:moveTo>
                      <a:lnTo>
                        <a:pt x="12" y="14"/>
                      </a:lnTo>
                      <a:lnTo>
                        <a:pt x="15" y="14"/>
                      </a:lnTo>
                      <a:lnTo>
                        <a:pt x="16" y="12"/>
                      </a:lnTo>
                      <a:lnTo>
                        <a:pt x="19" y="12"/>
                      </a:lnTo>
                      <a:lnTo>
                        <a:pt x="20" y="11"/>
                      </a:lnTo>
                      <a:lnTo>
                        <a:pt x="20" y="11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2" y="7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Freeform 160"/>
                <p:cNvSpPr>
                  <a:spLocks noChangeAspect="1"/>
                </p:cNvSpPr>
                <p:nvPr/>
              </p:nvSpPr>
              <p:spPr bwMode="auto">
                <a:xfrm>
                  <a:off x="215" y="388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9" y="11"/>
                    </a:cxn>
                    <a:cxn ang="0">
                      <a:pos x="12" y="11"/>
                    </a:cxn>
                    <a:cxn ang="0">
                      <a:pos x="16" y="10"/>
                    </a:cxn>
                    <a:cxn ang="0">
                      <a:pos x="16" y="10"/>
                    </a:cxn>
                    <a:cxn ang="0">
                      <a:pos x="17" y="8"/>
                    </a:cxn>
                    <a:cxn ang="0">
                      <a:pos x="17" y="8"/>
                    </a:cxn>
                    <a:cxn ang="0">
                      <a:pos x="17" y="7"/>
                    </a:cxn>
                    <a:cxn ang="0">
                      <a:pos x="17" y="6"/>
                    </a:cxn>
                    <a:cxn ang="0">
                      <a:pos x="17" y="4"/>
                    </a:cxn>
                    <a:cxn ang="0">
                      <a:pos x="16" y="4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9" y="0"/>
                    </a:cxn>
                    <a:cxn ang="0">
                      <a:pos x="8" y="2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1" y="10"/>
                    </a:cxn>
                    <a:cxn ang="0">
                      <a:pos x="2" y="10"/>
                    </a:cxn>
                    <a:cxn ang="0">
                      <a:pos x="5" y="11"/>
                    </a:cxn>
                    <a:cxn ang="0">
                      <a:pos x="9" y="11"/>
                    </a:cxn>
                  </a:cxnLst>
                  <a:rect l="0" t="0" r="r" b="b"/>
                  <a:pathLst>
                    <a:path w="17" h="11">
                      <a:moveTo>
                        <a:pt x="9" y="11"/>
                      </a:moveTo>
                      <a:lnTo>
                        <a:pt x="12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5" y="11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9" name="Freeform 161"/>
                <p:cNvSpPr>
                  <a:spLocks noChangeAspect="1"/>
                </p:cNvSpPr>
                <p:nvPr/>
              </p:nvSpPr>
              <p:spPr bwMode="auto">
                <a:xfrm>
                  <a:off x="217" y="390"/>
                  <a:ext cx="14" cy="8"/>
                </a:xfrm>
                <a:custGeom>
                  <a:avLst/>
                  <a:gdLst/>
                  <a:ahLst/>
                  <a:cxnLst>
                    <a:cxn ang="0">
                      <a:pos x="7" y="8"/>
                    </a:cxn>
                    <a:cxn ang="0">
                      <a:pos x="10" y="6"/>
                    </a:cxn>
                    <a:cxn ang="0">
                      <a:pos x="11" y="6"/>
                    </a:cxn>
                    <a:cxn ang="0">
                      <a:pos x="12" y="5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4" y="2"/>
                    </a:cxn>
                    <a:cxn ang="0">
                      <a:pos x="12" y="2"/>
                    </a:cxn>
                    <a:cxn ang="0">
                      <a:pos x="11" y="1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7" y="8"/>
                    </a:cxn>
                  </a:cxnLst>
                  <a:rect l="0" t="0" r="r" b="b"/>
                  <a:pathLst>
                    <a:path w="14" h="8">
                      <a:moveTo>
                        <a:pt x="7" y="8"/>
                      </a:move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0" name="Freeform 162"/>
                <p:cNvSpPr>
                  <a:spLocks noChangeAspect="1"/>
                </p:cNvSpPr>
                <p:nvPr/>
              </p:nvSpPr>
              <p:spPr bwMode="auto">
                <a:xfrm>
                  <a:off x="221" y="391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8" y="4"/>
                    </a:cxn>
                    <a:cxn ang="0">
                      <a:pos x="8" y="3"/>
                    </a:cxn>
                    <a:cxn ang="0">
                      <a:pos x="8" y="1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3" y="5"/>
                    </a:cxn>
                    <a:cxn ang="0">
                      <a:pos x="4" y="5"/>
                    </a:cxn>
                  </a:cxnLst>
                  <a:rect l="0" t="0" r="r" b="b"/>
                  <a:pathLst>
                    <a:path w="8" h="5">
                      <a:moveTo>
                        <a:pt x="4" y="5"/>
                      </a:move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11" name="Group 163"/>
            <p:cNvGrpSpPr>
              <a:grpSpLocks noChangeAspect="1"/>
            </p:cNvGrpSpPr>
            <p:nvPr/>
          </p:nvGrpSpPr>
          <p:grpSpPr bwMode="auto">
            <a:xfrm>
              <a:off x="1554" y="3069"/>
              <a:ext cx="375" cy="233"/>
              <a:chOff x="60" y="308"/>
              <a:chExt cx="50" cy="31"/>
            </a:xfrm>
          </p:grpSpPr>
          <p:sp>
            <p:nvSpPr>
              <p:cNvPr id="131" name="Oval 164"/>
              <p:cNvSpPr>
                <a:spLocks noChangeAspect="1" noChangeArrowheads="1"/>
              </p:cNvSpPr>
              <p:nvPr/>
            </p:nvSpPr>
            <p:spPr bwMode="auto">
              <a:xfrm>
                <a:off x="60" y="313"/>
                <a:ext cx="50" cy="26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2" name="Group 165"/>
              <p:cNvGrpSpPr>
                <a:grpSpLocks noChangeAspect="1"/>
              </p:cNvGrpSpPr>
              <p:nvPr/>
            </p:nvGrpSpPr>
            <p:grpSpPr bwMode="auto">
              <a:xfrm>
                <a:off x="61" y="308"/>
                <a:ext cx="48" cy="30"/>
                <a:chOff x="237" y="424"/>
                <a:chExt cx="48" cy="30"/>
              </a:xfrm>
            </p:grpSpPr>
            <p:sp>
              <p:nvSpPr>
                <p:cNvPr id="133" name="Freeform 166"/>
                <p:cNvSpPr>
                  <a:spLocks noChangeAspect="1"/>
                </p:cNvSpPr>
                <p:nvPr/>
              </p:nvSpPr>
              <p:spPr bwMode="auto">
                <a:xfrm>
                  <a:off x="237" y="424"/>
                  <a:ext cx="48" cy="30"/>
                </a:xfrm>
                <a:custGeom>
                  <a:avLst/>
                  <a:gdLst/>
                  <a:ahLst/>
                  <a:cxnLst>
                    <a:cxn ang="0">
                      <a:pos x="24" y="30"/>
                    </a:cxn>
                    <a:cxn ang="0">
                      <a:pos x="30" y="30"/>
                    </a:cxn>
                    <a:cxn ang="0">
                      <a:pos x="34" y="28"/>
                    </a:cxn>
                    <a:cxn ang="0">
                      <a:pos x="38" y="27"/>
                    </a:cxn>
                    <a:cxn ang="0">
                      <a:pos x="42" y="26"/>
                    </a:cxn>
                    <a:cxn ang="0">
                      <a:pos x="44" y="23"/>
                    </a:cxn>
                    <a:cxn ang="0">
                      <a:pos x="47" y="22"/>
                    </a:cxn>
                    <a:cxn ang="0">
                      <a:pos x="48" y="20"/>
                    </a:cxn>
                    <a:cxn ang="0">
                      <a:pos x="48" y="19"/>
                    </a:cxn>
                    <a:cxn ang="0">
                      <a:pos x="48" y="18"/>
                    </a:cxn>
                    <a:cxn ang="0">
                      <a:pos x="48" y="16"/>
                    </a:cxn>
                    <a:cxn ang="0">
                      <a:pos x="48" y="15"/>
                    </a:cxn>
                    <a:cxn ang="0">
                      <a:pos x="48" y="14"/>
                    </a:cxn>
                    <a:cxn ang="0">
                      <a:pos x="47" y="11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3"/>
                    </a:cxn>
                    <a:cxn ang="0">
                      <a:pos x="34" y="2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2" y="0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1" y="3"/>
                    </a:cxn>
                    <a:cxn ang="0">
                      <a:pos x="7" y="6"/>
                    </a:cxn>
                    <a:cxn ang="0">
                      <a:pos x="4" y="8"/>
                    </a:cxn>
                    <a:cxn ang="0">
                      <a:pos x="2" y="11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19"/>
                    </a:cxn>
                    <a:cxn ang="0">
                      <a:pos x="2" y="20"/>
                    </a:cxn>
                    <a:cxn ang="0">
                      <a:pos x="2" y="22"/>
                    </a:cxn>
                    <a:cxn ang="0">
                      <a:pos x="4" y="23"/>
                    </a:cxn>
                    <a:cxn ang="0">
                      <a:pos x="7" y="26"/>
                    </a:cxn>
                    <a:cxn ang="0">
                      <a:pos x="11" y="27"/>
                    </a:cxn>
                    <a:cxn ang="0">
                      <a:pos x="15" y="28"/>
                    </a:cxn>
                    <a:cxn ang="0">
                      <a:pos x="20" y="30"/>
                    </a:cxn>
                    <a:cxn ang="0">
                      <a:pos x="24" y="30"/>
                    </a:cxn>
                  </a:cxnLst>
                  <a:rect l="0" t="0" r="r" b="b"/>
                  <a:pathLst>
                    <a:path w="48" h="30">
                      <a:moveTo>
                        <a:pt x="24" y="30"/>
                      </a:moveTo>
                      <a:lnTo>
                        <a:pt x="30" y="30"/>
                      </a:lnTo>
                      <a:lnTo>
                        <a:pt x="34" y="28"/>
                      </a:lnTo>
                      <a:lnTo>
                        <a:pt x="38" y="27"/>
                      </a:lnTo>
                      <a:lnTo>
                        <a:pt x="42" y="26"/>
                      </a:lnTo>
                      <a:lnTo>
                        <a:pt x="44" y="23"/>
                      </a:lnTo>
                      <a:lnTo>
                        <a:pt x="47" y="22"/>
                      </a:lnTo>
                      <a:lnTo>
                        <a:pt x="48" y="20"/>
                      </a:lnTo>
                      <a:lnTo>
                        <a:pt x="48" y="19"/>
                      </a:lnTo>
                      <a:lnTo>
                        <a:pt x="48" y="18"/>
                      </a:lnTo>
                      <a:lnTo>
                        <a:pt x="48" y="16"/>
                      </a:lnTo>
                      <a:lnTo>
                        <a:pt x="48" y="15"/>
                      </a:lnTo>
                      <a:lnTo>
                        <a:pt x="48" y="14"/>
                      </a:lnTo>
                      <a:lnTo>
                        <a:pt x="47" y="11"/>
                      </a:lnTo>
                      <a:lnTo>
                        <a:pt x="44" y="8"/>
                      </a:lnTo>
                      <a:lnTo>
                        <a:pt x="42" y="6"/>
                      </a:lnTo>
                      <a:lnTo>
                        <a:pt x="38" y="3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3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7" y="26"/>
                      </a:lnTo>
                      <a:lnTo>
                        <a:pt x="11" y="27"/>
                      </a:lnTo>
                      <a:lnTo>
                        <a:pt x="15" y="28"/>
                      </a:lnTo>
                      <a:lnTo>
                        <a:pt x="20" y="30"/>
                      </a:lnTo>
                      <a:lnTo>
                        <a:pt x="24" y="3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Freeform 167"/>
                <p:cNvSpPr>
                  <a:spLocks noChangeAspect="1"/>
                </p:cNvSpPr>
                <p:nvPr/>
              </p:nvSpPr>
              <p:spPr bwMode="auto">
                <a:xfrm>
                  <a:off x="240" y="424"/>
                  <a:ext cx="44" cy="27"/>
                </a:xfrm>
                <a:custGeom>
                  <a:avLst/>
                  <a:gdLst/>
                  <a:ahLst/>
                  <a:cxnLst>
                    <a:cxn ang="0">
                      <a:pos x="21" y="27"/>
                    </a:cxn>
                    <a:cxn ang="0">
                      <a:pos x="27" y="27"/>
                    </a:cxn>
                    <a:cxn ang="0">
                      <a:pos x="31" y="26"/>
                    </a:cxn>
                    <a:cxn ang="0">
                      <a:pos x="33" y="24"/>
                    </a:cxn>
                    <a:cxn ang="0">
                      <a:pos x="37" y="23"/>
                    </a:cxn>
                    <a:cxn ang="0">
                      <a:pos x="40" y="22"/>
                    </a:cxn>
                    <a:cxn ang="0">
                      <a:pos x="41" y="19"/>
                    </a:cxn>
                    <a:cxn ang="0">
                      <a:pos x="43" y="18"/>
                    </a:cxn>
                    <a:cxn ang="0">
                      <a:pos x="44" y="16"/>
                    </a:cxn>
                    <a:cxn ang="0">
                      <a:pos x="44" y="15"/>
                    </a:cxn>
                    <a:cxn ang="0">
                      <a:pos x="44" y="14"/>
                    </a:cxn>
                    <a:cxn ang="0">
                      <a:pos x="43" y="12"/>
                    </a:cxn>
                    <a:cxn ang="0">
                      <a:pos x="41" y="10"/>
                    </a:cxn>
                    <a:cxn ang="0">
                      <a:pos x="40" y="7"/>
                    </a:cxn>
                    <a:cxn ang="0">
                      <a:pos x="37" y="6"/>
                    </a:cxn>
                    <a:cxn ang="0">
                      <a:pos x="33" y="3"/>
                    </a:cxn>
                    <a:cxn ang="0">
                      <a:pos x="31" y="2"/>
                    </a:cxn>
                    <a:cxn ang="0">
                      <a:pos x="27" y="0"/>
                    </a:cxn>
                    <a:cxn ang="0">
                      <a:pos x="21" y="0"/>
                    </a:cxn>
                    <a:cxn ang="0">
                      <a:pos x="17" y="0"/>
                    </a:cxn>
                    <a:cxn ang="0">
                      <a:pos x="13" y="2"/>
                    </a:cxn>
                    <a:cxn ang="0">
                      <a:pos x="9" y="3"/>
                    </a:cxn>
                    <a:cxn ang="0">
                      <a:pos x="7" y="6"/>
                    </a:cxn>
                    <a:cxn ang="0">
                      <a:pos x="4" y="7"/>
                    </a:cxn>
                    <a:cxn ang="0">
                      <a:pos x="1" y="10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4" y="22"/>
                    </a:cxn>
                    <a:cxn ang="0">
                      <a:pos x="7" y="23"/>
                    </a:cxn>
                    <a:cxn ang="0">
                      <a:pos x="9" y="24"/>
                    </a:cxn>
                    <a:cxn ang="0">
                      <a:pos x="13" y="26"/>
                    </a:cxn>
                    <a:cxn ang="0">
                      <a:pos x="17" y="27"/>
                    </a:cxn>
                    <a:cxn ang="0">
                      <a:pos x="21" y="27"/>
                    </a:cxn>
                  </a:cxnLst>
                  <a:rect l="0" t="0" r="r" b="b"/>
                  <a:pathLst>
                    <a:path w="44" h="27">
                      <a:moveTo>
                        <a:pt x="21" y="27"/>
                      </a:moveTo>
                      <a:lnTo>
                        <a:pt x="27" y="27"/>
                      </a:lnTo>
                      <a:lnTo>
                        <a:pt x="31" y="26"/>
                      </a:lnTo>
                      <a:lnTo>
                        <a:pt x="33" y="24"/>
                      </a:lnTo>
                      <a:lnTo>
                        <a:pt x="37" y="23"/>
                      </a:lnTo>
                      <a:lnTo>
                        <a:pt x="40" y="22"/>
                      </a:lnTo>
                      <a:lnTo>
                        <a:pt x="41" y="19"/>
                      </a:lnTo>
                      <a:lnTo>
                        <a:pt x="43" y="18"/>
                      </a:lnTo>
                      <a:lnTo>
                        <a:pt x="44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3" y="12"/>
                      </a:lnTo>
                      <a:lnTo>
                        <a:pt x="41" y="10"/>
                      </a:lnTo>
                      <a:lnTo>
                        <a:pt x="40" y="7"/>
                      </a:lnTo>
                      <a:lnTo>
                        <a:pt x="37" y="6"/>
                      </a:lnTo>
                      <a:lnTo>
                        <a:pt x="33" y="3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9" y="3"/>
                      </a:lnTo>
                      <a:lnTo>
                        <a:pt x="7" y="6"/>
                      </a:lnTo>
                      <a:lnTo>
                        <a:pt x="4" y="7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4" y="22"/>
                      </a:lnTo>
                      <a:lnTo>
                        <a:pt x="7" y="23"/>
                      </a:lnTo>
                      <a:lnTo>
                        <a:pt x="9" y="24"/>
                      </a:lnTo>
                      <a:lnTo>
                        <a:pt x="13" y="26"/>
                      </a:lnTo>
                      <a:lnTo>
                        <a:pt x="17" y="27"/>
                      </a:lnTo>
                      <a:lnTo>
                        <a:pt x="21" y="27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Freeform 168"/>
                <p:cNvSpPr>
                  <a:spLocks noChangeAspect="1"/>
                </p:cNvSpPr>
                <p:nvPr/>
              </p:nvSpPr>
              <p:spPr bwMode="auto">
                <a:xfrm>
                  <a:off x="243" y="424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22" y="24"/>
                    </a:cxn>
                    <a:cxn ang="0">
                      <a:pos x="26" y="23"/>
                    </a:cxn>
                    <a:cxn ang="0">
                      <a:pos x="29" y="22"/>
                    </a:cxn>
                    <a:cxn ang="0">
                      <a:pos x="33" y="20"/>
                    </a:cxn>
                    <a:cxn ang="0">
                      <a:pos x="34" y="19"/>
                    </a:cxn>
                    <a:cxn ang="0">
                      <a:pos x="37" y="18"/>
                    </a:cxn>
                    <a:cxn ang="0">
                      <a:pos x="38" y="16"/>
                    </a:cxn>
                    <a:cxn ang="0">
                      <a:pos x="38" y="15"/>
                    </a:cxn>
                    <a:cxn ang="0">
                      <a:pos x="38" y="14"/>
                    </a:cxn>
                    <a:cxn ang="0">
                      <a:pos x="38" y="11"/>
                    </a:cxn>
                    <a:cxn ang="0">
                      <a:pos x="37" y="10"/>
                    </a:cxn>
                    <a:cxn ang="0">
                      <a:pos x="34" y="7"/>
                    </a:cxn>
                    <a:cxn ang="0">
                      <a:pos x="33" y="4"/>
                    </a:cxn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2" y="2"/>
                    </a:cxn>
                    <a:cxn ang="0">
                      <a:pos x="8" y="3"/>
                    </a:cxn>
                    <a:cxn ang="0">
                      <a:pos x="5" y="4"/>
                    </a:cxn>
                    <a:cxn ang="0">
                      <a:pos x="2" y="7"/>
                    </a:cxn>
                    <a:cxn ang="0">
                      <a:pos x="1" y="10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2" y="19"/>
                    </a:cxn>
                    <a:cxn ang="0">
                      <a:pos x="5" y="20"/>
                    </a:cxn>
                    <a:cxn ang="0">
                      <a:pos x="8" y="22"/>
                    </a:cxn>
                    <a:cxn ang="0">
                      <a:pos x="12" y="23"/>
                    </a:cxn>
                    <a:cxn ang="0">
                      <a:pos x="14" y="24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8" h="24">
                      <a:moveTo>
                        <a:pt x="18" y="24"/>
                      </a:moveTo>
                      <a:lnTo>
                        <a:pt x="22" y="24"/>
                      </a:lnTo>
                      <a:lnTo>
                        <a:pt x="26" y="23"/>
                      </a:lnTo>
                      <a:lnTo>
                        <a:pt x="29" y="22"/>
                      </a:lnTo>
                      <a:lnTo>
                        <a:pt x="33" y="20"/>
                      </a:lnTo>
                      <a:lnTo>
                        <a:pt x="34" y="19"/>
                      </a:lnTo>
                      <a:lnTo>
                        <a:pt x="37" y="18"/>
                      </a:lnTo>
                      <a:lnTo>
                        <a:pt x="38" y="16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1"/>
                      </a:lnTo>
                      <a:lnTo>
                        <a:pt x="37" y="10"/>
                      </a:lnTo>
                      <a:lnTo>
                        <a:pt x="34" y="7"/>
                      </a:lnTo>
                      <a:lnTo>
                        <a:pt x="33" y="4"/>
                      </a:lnTo>
                      <a:lnTo>
                        <a:pt x="29" y="3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2" y="19"/>
                      </a:lnTo>
                      <a:lnTo>
                        <a:pt x="5" y="20"/>
                      </a:lnTo>
                      <a:lnTo>
                        <a:pt x="8" y="22"/>
                      </a:lnTo>
                      <a:lnTo>
                        <a:pt x="12" y="23"/>
                      </a:lnTo>
                      <a:lnTo>
                        <a:pt x="14" y="24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Freeform 169"/>
                <p:cNvSpPr>
                  <a:spLocks noChangeAspect="1"/>
                </p:cNvSpPr>
                <p:nvPr/>
              </p:nvSpPr>
              <p:spPr bwMode="auto">
                <a:xfrm>
                  <a:off x="244" y="424"/>
                  <a:ext cx="35" cy="22"/>
                </a:xfrm>
                <a:custGeom>
                  <a:avLst/>
                  <a:gdLst/>
                  <a:ahLst/>
                  <a:cxnLst>
                    <a:cxn ang="0">
                      <a:pos x="17" y="22"/>
                    </a:cxn>
                    <a:cxn ang="0">
                      <a:pos x="21" y="22"/>
                    </a:cxn>
                    <a:cxn ang="0">
                      <a:pos x="24" y="20"/>
                    </a:cxn>
                    <a:cxn ang="0">
                      <a:pos x="28" y="20"/>
                    </a:cxn>
                    <a:cxn ang="0">
                      <a:pos x="29" y="19"/>
                    </a:cxn>
                    <a:cxn ang="0">
                      <a:pos x="32" y="18"/>
                    </a:cxn>
                    <a:cxn ang="0">
                      <a:pos x="33" y="16"/>
                    </a:cxn>
                    <a:cxn ang="0">
                      <a:pos x="35" y="14"/>
                    </a:cxn>
                    <a:cxn ang="0">
                      <a:pos x="35" y="12"/>
                    </a:cxn>
                    <a:cxn ang="0">
                      <a:pos x="35" y="11"/>
                    </a:cxn>
                    <a:cxn ang="0">
                      <a:pos x="33" y="8"/>
                    </a:cxn>
                    <a:cxn ang="0">
                      <a:pos x="32" y="7"/>
                    </a:cxn>
                    <a:cxn ang="0">
                      <a:pos x="29" y="4"/>
                    </a:cxn>
                    <a:cxn ang="0">
                      <a:pos x="28" y="3"/>
                    </a:cxn>
                    <a:cxn ang="0">
                      <a:pos x="24" y="2"/>
                    </a:cxn>
                    <a:cxn ang="0">
                      <a:pos x="21" y="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1" y="2"/>
                    </a:cxn>
                    <a:cxn ang="0">
                      <a:pos x="8" y="3"/>
                    </a:cxn>
                    <a:cxn ang="0">
                      <a:pos x="5" y="4"/>
                    </a:cxn>
                    <a:cxn ang="0">
                      <a:pos x="4" y="7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1" y="16"/>
                    </a:cxn>
                    <a:cxn ang="0">
                      <a:pos x="4" y="18"/>
                    </a:cxn>
                    <a:cxn ang="0">
                      <a:pos x="5" y="19"/>
                    </a:cxn>
                    <a:cxn ang="0">
                      <a:pos x="8" y="20"/>
                    </a:cxn>
                    <a:cxn ang="0">
                      <a:pos x="11" y="20"/>
                    </a:cxn>
                    <a:cxn ang="0">
                      <a:pos x="15" y="22"/>
                    </a:cxn>
                    <a:cxn ang="0">
                      <a:pos x="17" y="22"/>
                    </a:cxn>
                  </a:cxnLst>
                  <a:rect l="0" t="0" r="r" b="b"/>
                  <a:pathLst>
                    <a:path w="35" h="22">
                      <a:moveTo>
                        <a:pt x="17" y="22"/>
                      </a:moveTo>
                      <a:lnTo>
                        <a:pt x="21" y="22"/>
                      </a:lnTo>
                      <a:lnTo>
                        <a:pt x="24" y="20"/>
                      </a:lnTo>
                      <a:lnTo>
                        <a:pt x="28" y="20"/>
                      </a:lnTo>
                      <a:lnTo>
                        <a:pt x="29" y="19"/>
                      </a:lnTo>
                      <a:lnTo>
                        <a:pt x="32" y="18"/>
                      </a:lnTo>
                      <a:lnTo>
                        <a:pt x="33" y="16"/>
                      </a:lnTo>
                      <a:lnTo>
                        <a:pt x="35" y="14"/>
                      </a:lnTo>
                      <a:lnTo>
                        <a:pt x="35" y="12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2" y="7"/>
                      </a:lnTo>
                      <a:lnTo>
                        <a:pt x="29" y="4"/>
                      </a:lnTo>
                      <a:lnTo>
                        <a:pt x="28" y="3"/>
                      </a:lnTo>
                      <a:lnTo>
                        <a:pt x="24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4"/>
                      </a:lnTo>
                      <a:lnTo>
                        <a:pt x="4" y="7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5" y="19"/>
                      </a:lnTo>
                      <a:lnTo>
                        <a:pt x="8" y="20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Freeform 170"/>
                <p:cNvSpPr>
                  <a:spLocks noChangeAspect="1"/>
                </p:cNvSpPr>
                <p:nvPr/>
              </p:nvSpPr>
              <p:spPr bwMode="auto">
                <a:xfrm>
                  <a:off x="247" y="424"/>
                  <a:ext cx="29" cy="19"/>
                </a:xfrm>
                <a:custGeom>
                  <a:avLst/>
                  <a:gdLst/>
                  <a:ahLst/>
                  <a:cxnLst>
                    <a:cxn ang="0">
                      <a:pos x="14" y="19"/>
                    </a:cxn>
                    <a:cxn ang="0">
                      <a:pos x="18" y="19"/>
                    </a:cxn>
                    <a:cxn ang="0">
                      <a:pos x="21" y="18"/>
                    </a:cxn>
                    <a:cxn ang="0">
                      <a:pos x="24" y="18"/>
                    </a:cxn>
                    <a:cxn ang="0">
                      <a:pos x="25" y="16"/>
                    </a:cxn>
                    <a:cxn ang="0">
                      <a:pos x="28" y="15"/>
                    </a:cxn>
                    <a:cxn ang="0">
                      <a:pos x="29" y="14"/>
                    </a:cxn>
                    <a:cxn ang="0">
                      <a:pos x="29" y="12"/>
                    </a:cxn>
                    <a:cxn ang="0">
                      <a:pos x="29" y="11"/>
                    </a:cxn>
                    <a:cxn ang="0">
                      <a:pos x="29" y="10"/>
                    </a:cxn>
                    <a:cxn ang="0">
                      <a:pos x="29" y="7"/>
                    </a:cxn>
                    <a:cxn ang="0">
                      <a:pos x="28" y="6"/>
                    </a:cxn>
                    <a:cxn ang="0">
                      <a:pos x="25" y="4"/>
                    </a:cxn>
                    <a:cxn ang="0">
                      <a:pos x="24" y="3"/>
                    </a:cxn>
                    <a:cxn ang="0">
                      <a:pos x="21" y="2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9" y="2"/>
                    </a:cxn>
                    <a:cxn ang="0">
                      <a:pos x="6" y="3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" y="14"/>
                    </a:cxn>
                    <a:cxn ang="0">
                      <a:pos x="2" y="15"/>
                    </a:cxn>
                    <a:cxn ang="0">
                      <a:pos x="4" y="16"/>
                    </a:cxn>
                    <a:cxn ang="0">
                      <a:pos x="6" y="18"/>
                    </a:cxn>
                    <a:cxn ang="0">
                      <a:pos x="9" y="18"/>
                    </a:cxn>
                    <a:cxn ang="0">
                      <a:pos x="12" y="19"/>
                    </a:cxn>
                    <a:cxn ang="0">
                      <a:pos x="14" y="19"/>
                    </a:cxn>
                  </a:cxnLst>
                  <a:rect l="0" t="0" r="r" b="b"/>
                  <a:pathLst>
                    <a:path w="29" h="19">
                      <a:moveTo>
                        <a:pt x="14" y="19"/>
                      </a:move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4" y="18"/>
                      </a:lnTo>
                      <a:lnTo>
                        <a:pt x="25" y="16"/>
                      </a:lnTo>
                      <a:lnTo>
                        <a:pt x="28" y="15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11"/>
                      </a:lnTo>
                      <a:lnTo>
                        <a:pt x="29" y="10"/>
                      </a:lnTo>
                      <a:lnTo>
                        <a:pt x="29" y="7"/>
                      </a:lnTo>
                      <a:lnTo>
                        <a:pt x="28" y="6"/>
                      </a:lnTo>
                      <a:lnTo>
                        <a:pt x="25" y="4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9" y="18"/>
                      </a:lnTo>
                      <a:lnTo>
                        <a:pt x="12" y="19"/>
                      </a:lnTo>
                      <a:lnTo>
                        <a:pt x="14" y="19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Freeform 171"/>
                <p:cNvSpPr>
                  <a:spLocks noChangeAspect="1"/>
                </p:cNvSpPr>
                <p:nvPr/>
              </p:nvSpPr>
              <p:spPr bwMode="auto">
                <a:xfrm>
                  <a:off x="249" y="424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12" y="16"/>
                    </a:cxn>
                    <a:cxn ang="0">
                      <a:pos x="15" y="16"/>
                    </a:cxn>
                    <a:cxn ang="0">
                      <a:pos x="18" y="15"/>
                    </a:cxn>
                    <a:cxn ang="0">
                      <a:pos x="20" y="15"/>
                    </a:cxn>
                    <a:cxn ang="0">
                      <a:pos x="22" y="14"/>
                    </a:cxn>
                    <a:cxn ang="0">
                      <a:pos x="23" y="14"/>
                    </a:cxn>
                    <a:cxn ang="0">
                      <a:pos x="24" y="12"/>
                    </a:cxn>
                    <a:cxn ang="0">
                      <a:pos x="26" y="11"/>
                    </a:cxn>
                    <a:cxn ang="0">
                      <a:pos x="26" y="10"/>
                    </a:cxn>
                    <a:cxn ang="0">
                      <a:pos x="26" y="8"/>
                    </a:cxn>
                    <a:cxn ang="0">
                      <a:pos x="24" y="7"/>
                    </a:cxn>
                    <a:cxn ang="0">
                      <a:pos x="23" y="6"/>
                    </a:cxn>
                    <a:cxn ang="0">
                      <a:pos x="22" y="4"/>
                    </a:cxn>
                    <a:cxn ang="0">
                      <a:pos x="20" y="3"/>
                    </a:cxn>
                    <a:cxn ang="0">
                      <a:pos x="18" y="2"/>
                    </a:cxn>
                    <a:cxn ang="0">
                      <a:pos x="15" y="2"/>
                    </a:cxn>
                    <a:cxn ang="0">
                      <a:pos x="12" y="0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4" y="4"/>
                    </a:cxn>
                    <a:cxn ang="0">
                      <a:pos x="3" y="6"/>
                    </a:cxn>
                    <a:cxn ang="0">
                      <a:pos x="2" y="7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2" y="12"/>
                    </a:cxn>
                    <a:cxn ang="0">
                      <a:pos x="3" y="14"/>
                    </a:cxn>
                    <a:cxn ang="0">
                      <a:pos x="4" y="14"/>
                    </a:cxn>
                    <a:cxn ang="0">
                      <a:pos x="6" y="15"/>
                    </a:cxn>
                    <a:cxn ang="0">
                      <a:pos x="8" y="15"/>
                    </a:cxn>
                    <a:cxn ang="0">
                      <a:pos x="10" y="16"/>
                    </a:cxn>
                    <a:cxn ang="0">
                      <a:pos x="12" y="16"/>
                    </a:cxn>
                  </a:cxnLst>
                  <a:rect l="0" t="0" r="r" b="b"/>
                  <a:pathLst>
                    <a:path w="26" h="16">
                      <a:moveTo>
                        <a:pt x="12" y="16"/>
                      </a:moveTo>
                      <a:lnTo>
                        <a:pt x="15" y="16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4" y="12"/>
                      </a:lnTo>
                      <a:lnTo>
                        <a:pt x="26" y="11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3" y="6"/>
                      </a:lnTo>
                      <a:lnTo>
                        <a:pt x="22" y="4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6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9" name="Freeform 172"/>
                <p:cNvSpPr>
                  <a:spLocks noChangeAspect="1"/>
                </p:cNvSpPr>
                <p:nvPr/>
              </p:nvSpPr>
              <p:spPr bwMode="auto">
                <a:xfrm>
                  <a:off x="252" y="426"/>
                  <a:ext cx="20" cy="12"/>
                </a:xfrm>
                <a:custGeom>
                  <a:avLst/>
                  <a:gdLst/>
                  <a:ahLst/>
                  <a:cxnLst>
                    <a:cxn ang="0">
                      <a:pos x="9" y="12"/>
                    </a:cxn>
                    <a:cxn ang="0">
                      <a:pos x="12" y="12"/>
                    </a:cxn>
                    <a:cxn ang="0">
                      <a:pos x="13" y="10"/>
                    </a:cxn>
                    <a:cxn ang="0">
                      <a:pos x="16" y="10"/>
                    </a:cxn>
                    <a:cxn ang="0">
                      <a:pos x="17" y="10"/>
                    </a:cxn>
                    <a:cxn ang="0">
                      <a:pos x="19" y="9"/>
                    </a:cxn>
                    <a:cxn ang="0">
                      <a:pos x="19" y="8"/>
                    </a:cxn>
                    <a:cxn ang="0">
                      <a:pos x="20" y="8"/>
                    </a:cxn>
                    <a:cxn ang="0">
                      <a:pos x="20" y="6"/>
                    </a:cxn>
                    <a:cxn ang="0">
                      <a:pos x="20" y="5"/>
                    </a:cxn>
                    <a:cxn ang="0">
                      <a:pos x="19" y="4"/>
                    </a:cxn>
                    <a:cxn ang="0">
                      <a:pos x="19" y="2"/>
                    </a:cxn>
                    <a:cxn ang="0">
                      <a:pos x="17" y="1"/>
                    </a:cxn>
                    <a:cxn ang="0">
                      <a:pos x="16" y="1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5" y="10"/>
                    </a:cxn>
                    <a:cxn ang="0">
                      <a:pos x="8" y="12"/>
                    </a:cxn>
                    <a:cxn ang="0">
                      <a:pos x="9" y="12"/>
                    </a:cxn>
                  </a:cxnLst>
                  <a:rect l="0" t="0" r="r" b="b"/>
                  <a:pathLst>
                    <a:path w="20" h="12">
                      <a:moveTo>
                        <a:pt x="9" y="12"/>
                      </a:moveTo>
                      <a:lnTo>
                        <a:pt x="12" y="12"/>
                      </a:lnTo>
                      <a:lnTo>
                        <a:pt x="13" y="10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19" y="9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8" y="12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Freeform 173"/>
                <p:cNvSpPr>
                  <a:spLocks noChangeAspect="1"/>
                </p:cNvSpPr>
                <p:nvPr/>
              </p:nvSpPr>
              <p:spPr bwMode="auto">
                <a:xfrm>
                  <a:off x="255" y="426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10" y="9"/>
                    </a:cxn>
                    <a:cxn ang="0">
                      <a:pos x="12" y="8"/>
                    </a:cxn>
                    <a:cxn ang="0">
                      <a:pos x="13" y="6"/>
                    </a:cxn>
                    <a:cxn ang="0">
                      <a:pos x="14" y="6"/>
                    </a:cxn>
                    <a:cxn ang="0">
                      <a:pos x="14" y="5"/>
                    </a:cxn>
                    <a:cxn ang="0">
                      <a:pos x="14" y="5"/>
                    </a:cxn>
                    <a:cxn ang="0">
                      <a:pos x="14" y="4"/>
                    </a:cxn>
                    <a:cxn ang="0">
                      <a:pos x="14" y="2"/>
                    </a:cxn>
                    <a:cxn ang="0">
                      <a:pos x="13" y="2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4" y="9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14" h="9">
                      <a:moveTo>
                        <a:pt x="6" y="9"/>
                      </a:moveTo>
                      <a:lnTo>
                        <a:pt x="10" y="9"/>
                      </a:lnTo>
                      <a:lnTo>
                        <a:pt x="12" y="8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Freeform 174"/>
                <p:cNvSpPr>
                  <a:spLocks noChangeAspect="1"/>
                </p:cNvSpPr>
                <p:nvPr/>
              </p:nvSpPr>
              <p:spPr bwMode="auto">
                <a:xfrm>
                  <a:off x="256" y="426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8" y="6"/>
                    </a:cxn>
                    <a:cxn ang="0">
                      <a:pos x="9" y="5"/>
                    </a:cxn>
                    <a:cxn ang="0">
                      <a:pos x="11" y="4"/>
                    </a:cxn>
                    <a:cxn ang="0">
                      <a:pos x="11" y="4"/>
                    </a:cxn>
                    <a:cxn ang="0">
                      <a:pos x="11" y="4"/>
                    </a:cxn>
                    <a:cxn ang="0">
                      <a:pos x="11" y="2"/>
                    </a:cxn>
                    <a:cxn ang="0">
                      <a:pos x="9" y="1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4" y="6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11" h="6">
                      <a:moveTo>
                        <a:pt x="5" y="6"/>
                      </a:move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4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2" name="Freeform 175"/>
            <p:cNvSpPr>
              <a:spLocks noChangeAspect="1"/>
            </p:cNvSpPr>
            <p:nvPr/>
          </p:nvSpPr>
          <p:spPr bwMode="auto">
            <a:xfrm>
              <a:off x="2558" y="2372"/>
              <a:ext cx="60" cy="8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76"/>
            <p:cNvSpPr>
              <a:spLocks noChangeAspect="1"/>
            </p:cNvSpPr>
            <p:nvPr/>
          </p:nvSpPr>
          <p:spPr bwMode="auto">
            <a:xfrm>
              <a:off x="2558" y="2290"/>
              <a:ext cx="60" cy="8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14" name="Line 177"/>
            <p:cNvSpPr>
              <a:spLocks noChangeAspect="1" noChangeShapeType="1"/>
            </p:cNvSpPr>
            <p:nvPr/>
          </p:nvSpPr>
          <p:spPr bwMode="auto">
            <a:xfrm flipV="1">
              <a:off x="2828" y="2117"/>
              <a:ext cx="480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15" name="Line 186"/>
            <p:cNvSpPr>
              <a:spLocks noChangeAspect="1" noChangeShapeType="1"/>
            </p:cNvSpPr>
            <p:nvPr/>
          </p:nvSpPr>
          <p:spPr bwMode="auto">
            <a:xfrm flipV="1">
              <a:off x="2783" y="1368"/>
              <a:ext cx="248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16" name="Line 187"/>
            <p:cNvSpPr>
              <a:spLocks noChangeAspect="1" noChangeShapeType="1"/>
            </p:cNvSpPr>
            <p:nvPr/>
          </p:nvSpPr>
          <p:spPr bwMode="auto">
            <a:xfrm flipV="1">
              <a:off x="2783" y="1368"/>
              <a:ext cx="248" cy="14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17" name="Line 188"/>
            <p:cNvSpPr>
              <a:spLocks noChangeAspect="1" noChangeShapeType="1"/>
            </p:cNvSpPr>
            <p:nvPr/>
          </p:nvSpPr>
          <p:spPr bwMode="auto">
            <a:xfrm flipV="1">
              <a:off x="1614" y="2035"/>
              <a:ext cx="262" cy="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18" name="Line 189"/>
            <p:cNvSpPr>
              <a:spLocks noChangeAspect="1" noChangeShapeType="1"/>
            </p:cNvSpPr>
            <p:nvPr/>
          </p:nvSpPr>
          <p:spPr bwMode="auto">
            <a:xfrm flipH="1">
              <a:off x="1389" y="2267"/>
              <a:ext cx="60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19" name="Group 190"/>
            <p:cNvGrpSpPr>
              <a:grpSpLocks noChangeAspect="1"/>
            </p:cNvGrpSpPr>
            <p:nvPr/>
          </p:nvGrpSpPr>
          <p:grpSpPr bwMode="auto">
            <a:xfrm>
              <a:off x="1389" y="1008"/>
              <a:ext cx="2842" cy="1402"/>
              <a:chOff x="1389" y="1008"/>
              <a:chExt cx="2842" cy="1402"/>
            </a:xfrm>
          </p:grpSpPr>
          <p:grpSp>
            <p:nvGrpSpPr>
              <p:cNvPr id="120" name="Group 191"/>
              <p:cNvGrpSpPr>
                <a:grpSpLocks noChangeAspect="1"/>
              </p:cNvGrpSpPr>
              <p:nvPr/>
            </p:nvGrpSpPr>
            <p:grpSpPr bwMode="auto">
              <a:xfrm>
                <a:off x="1681" y="1008"/>
                <a:ext cx="2550" cy="1402"/>
                <a:chOff x="1681" y="1008"/>
                <a:chExt cx="2550" cy="1402"/>
              </a:xfrm>
            </p:grpSpPr>
            <p:sp>
              <p:nvSpPr>
                <p:cNvPr id="124" name="Line 1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23" y="1008"/>
                  <a:ext cx="143" cy="367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Line 1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93" y="1180"/>
                  <a:ext cx="38" cy="405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6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1681" y="1840"/>
                  <a:ext cx="1635" cy="570"/>
                  <a:chOff x="1681" y="1840"/>
                  <a:chExt cx="1635" cy="570"/>
                </a:xfrm>
              </p:grpSpPr>
              <p:sp>
                <p:nvSpPr>
                  <p:cNvPr id="127" name="Line 1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56" y="2297"/>
                    <a:ext cx="172" cy="113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8" name="Line 1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81" y="1840"/>
                    <a:ext cx="188" cy="187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9" name="Line 1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151" y="2110"/>
                    <a:ext cx="165" cy="105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0" name="Line 19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21" y="2372"/>
                    <a:ext cx="75" cy="38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21" name="Group 199"/>
              <p:cNvGrpSpPr>
                <a:grpSpLocks noChangeAspect="1"/>
              </p:cNvGrpSpPr>
              <p:nvPr/>
            </p:nvGrpSpPr>
            <p:grpSpPr bwMode="auto">
              <a:xfrm>
                <a:off x="1389" y="2035"/>
                <a:ext cx="487" cy="270"/>
                <a:chOff x="1389" y="2035"/>
                <a:chExt cx="487" cy="270"/>
              </a:xfrm>
            </p:grpSpPr>
            <p:sp>
              <p:nvSpPr>
                <p:cNvPr id="122" name="Line 2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14" y="2035"/>
                  <a:ext cx="262" cy="157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Line 2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389" y="2267"/>
                  <a:ext cx="60" cy="38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Motivation for Recirculation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04800" y="762000"/>
            <a:ext cx="88392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Recirculation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900" b="1" i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00" i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 </a:t>
            </a:r>
            <a:r>
              <a:rPr lang="en-US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linac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length/single-pass energy gain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cost control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SRF,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cryo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costs high/beam transport costs low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Could save 100s M$ in cost of large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3797" y="6550223"/>
            <a:ext cx="1910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D. Douglas)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-304800" y="2362200"/>
            <a:ext cx="624840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Provide handles on phase space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 provide multiple stages of bunch compression and curvature correction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Betatron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matching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Alters machine footprint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 length/increase width</a:t>
            </a:r>
          </a:p>
          <a:p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6248400" y="5373469"/>
            <a:ext cx="288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ontinuous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lectron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eam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ccelerator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acility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64336" y="4505898"/>
            <a:ext cx="4191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RF power still a problem:</a:t>
            </a:r>
          </a:p>
          <a:p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CEBAF: 200 </a:t>
            </a:r>
            <a:r>
              <a:rPr lang="en-US" sz="1600" i="1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m</a:t>
            </a:r>
            <a:r>
              <a:rPr lang="en-US" sz="1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× 4 </a:t>
            </a:r>
            <a:r>
              <a:rPr lang="en-US" sz="1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GeV</a:t>
            </a:r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0.8 MW</a:t>
            </a:r>
          </a:p>
          <a:p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LS: 100 </a:t>
            </a:r>
            <a:r>
              <a:rPr lang="en-US" sz="1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</a:t>
            </a:r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× 5 </a:t>
            </a:r>
            <a:r>
              <a:rPr lang="en-US" sz="1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GeV</a:t>
            </a:r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0.5 </a:t>
            </a:r>
            <a:r>
              <a:rPr lang="en-US" sz="1600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</a:p>
          <a:p>
            <a:endParaRPr lang="en-US" sz="12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Linacs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provide great beam quality, so its worthwhile to try to make  them more cost effective!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45" name="Rectangle 324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10600" cy="736600"/>
          </a:xfrm>
        </p:spPr>
        <p:txBody>
          <a:bodyPr/>
          <a:lstStyle/>
          <a:p>
            <a:r>
              <a:rPr lang="en-US" dirty="0"/>
              <a:t>Generic ERL-based Light Source</a:t>
            </a:r>
          </a:p>
        </p:txBody>
      </p:sp>
      <p:grpSp>
        <p:nvGrpSpPr>
          <p:cNvPr id="2" name="Group 3284"/>
          <p:cNvGrpSpPr>
            <a:grpSpLocks/>
          </p:cNvGrpSpPr>
          <p:nvPr/>
        </p:nvGrpSpPr>
        <p:grpSpPr bwMode="auto">
          <a:xfrm>
            <a:off x="381000" y="1219200"/>
            <a:ext cx="1797050" cy="663575"/>
            <a:chOff x="240" y="803"/>
            <a:chExt cx="1132" cy="418"/>
          </a:xfrm>
        </p:grpSpPr>
        <p:sp>
          <p:nvSpPr>
            <p:cNvPr id="310485" name="Oval 3285"/>
            <p:cNvSpPr>
              <a:spLocks noChangeAspect="1" noChangeArrowheads="1"/>
            </p:cNvSpPr>
            <p:nvPr/>
          </p:nvSpPr>
          <p:spPr bwMode="auto">
            <a:xfrm>
              <a:off x="240" y="864"/>
              <a:ext cx="104" cy="104"/>
            </a:xfrm>
            <a:prstGeom prst="ellipse">
              <a:avLst/>
            </a:prstGeom>
            <a:solidFill>
              <a:srgbClr val="0000FF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486" name="Oval 3286"/>
            <p:cNvSpPr>
              <a:spLocks noChangeAspect="1" noChangeArrowheads="1"/>
            </p:cNvSpPr>
            <p:nvPr/>
          </p:nvSpPr>
          <p:spPr bwMode="auto">
            <a:xfrm>
              <a:off x="240" y="1048"/>
              <a:ext cx="104" cy="104"/>
            </a:xfrm>
            <a:prstGeom prst="ellipse">
              <a:avLst/>
            </a:prstGeom>
            <a:solidFill>
              <a:srgbClr val="FF0000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487" name="Text Box 3287"/>
            <p:cNvSpPr txBox="1">
              <a:spLocks noChangeArrowheads="1"/>
            </p:cNvSpPr>
            <p:nvPr/>
          </p:nvSpPr>
          <p:spPr bwMode="auto">
            <a:xfrm>
              <a:off x="438" y="803"/>
              <a:ext cx="9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Accelerating</a:t>
              </a:r>
            </a:p>
          </p:txBody>
        </p:sp>
        <p:sp>
          <p:nvSpPr>
            <p:cNvPr id="310488" name="Text Box 3288"/>
            <p:cNvSpPr txBox="1">
              <a:spLocks noChangeArrowheads="1"/>
            </p:cNvSpPr>
            <p:nvPr/>
          </p:nvSpPr>
          <p:spPr bwMode="auto">
            <a:xfrm>
              <a:off x="436" y="1009"/>
              <a:ext cx="9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Decelerating</a:t>
              </a:r>
            </a:p>
          </p:txBody>
        </p:sp>
      </p:grpSp>
      <p:grpSp>
        <p:nvGrpSpPr>
          <p:cNvPr id="3" name="Group 3512"/>
          <p:cNvGrpSpPr>
            <a:grpSpLocks noChangeAspect="1"/>
          </p:cNvGrpSpPr>
          <p:nvPr/>
        </p:nvGrpSpPr>
        <p:grpSpPr bwMode="auto">
          <a:xfrm>
            <a:off x="98425" y="2070100"/>
            <a:ext cx="8926513" cy="4430713"/>
            <a:chOff x="62" y="1304"/>
            <a:chExt cx="5623" cy="2791"/>
          </a:xfrm>
        </p:grpSpPr>
        <p:grpSp>
          <p:nvGrpSpPr>
            <p:cNvPr id="4" name="Group 3511"/>
            <p:cNvGrpSpPr>
              <a:grpSpLocks noChangeAspect="1"/>
            </p:cNvGrpSpPr>
            <p:nvPr/>
          </p:nvGrpSpPr>
          <p:grpSpPr bwMode="auto">
            <a:xfrm>
              <a:off x="128" y="1560"/>
              <a:ext cx="5557" cy="2241"/>
              <a:chOff x="128" y="1560"/>
              <a:chExt cx="5557" cy="2241"/>
            </a:xfrm>
          </p:grpSpPr>
          <p:grpSp>
            <p:nvGrpSpPr>
              <p:cNvPr id="5" name="Group 3382"/>
              <p:cNvGrpSpPr>
                <a:grpSpLocks noChangeAspect="1"/>
              </p:cNvGrpSpPr>
              <p:nvPr/>
            </p:nvGrpSpPr>
            <p:grpSpPr bwMode="auto">
              <a:xfrm>
                <a:off x="1807" y="3252"/>
                <a:ext cx="1494" cy="549"/>
                <a:chOff x="2006" y="2673"/>
                <a:chExt cx="1694" cy="623"/>
              </a:xfrm>
            </p:grpSpPr>
            <p:sp>
              <p:nvSpPr>
                <p:cNvPr id="310583" name="AutoShape 33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34" y="2673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84" name="AutoShape 3384"/>
                <p:cNvSpPr>
                  <a:spLocks noChangeAspect="1" noChangeArrowheads="1"/>
                </p:cNvSpPr>
                <p:nvPr/>
              </p:nvSpPr>
              <p:spPr bwMode="auto">
                <a:xfrm>
                  <a:off x="2237" y="2673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85" name="AutoShape 3385"/>
                <p:cNvSpPr>
                  <a:spLocks noChangeAspect="1" noChangeArrowheads="1"/>
                </p:cNvSpPr>
                <p:nvPr/>
              </p:nvSpPr>
              <p:spPr bwMode="auto">
                <a:xfrm>
                  <a:off x="2441" y="2673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86" name="AutoShape 3386"/>
                <p:cNvSpPr>
                  <a:spLocks noChangeAspect="1" noChangeArrowheads="1"/>
                </p:cNvSpPr>
                <p:nvPr/>
              </p:nvSpPr>
              <p:spPr bwMode="auto">
                <a:xfrm>
                  <a:off x="2644" y="2673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87" name="AutoShape 338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673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88" name="AutoShape 3388"/>
                <p:cNvSpPr>
                  <a:spLocks noChangeAspect="1" noChangeArrowheads="1"/>
                </p:cNvSpPr>
                <p:nvPr/>
              </p:nvSpPr>
              <p:spPr bwMode="auto">
                <a:xfrm>
                  <a:off x="3051" y="2673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89" name="AutoShape 3389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2673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90" name="AutoShape 3390"/>
                <p:cNvSpPr>
                  <a:spLocks noChangeAspect="1" noChangeArrowheads="1"/>
                </p:cNvSpPr>
                <p:nvPr/>
              </p:nvSpPr>
              <p:spPr bwMode="auto">
                <a:xfrm>
                  <a:off x="2202" y="3089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91" name="AutoShape 3391"/>
                <p:cNvSpPr>
                  <a:spLocks noChangeAspect="1" noChangeArrowheads="1"/>
                </p:cNvSpPr>
                <p:nvPr/>
              </p:nvSpPr>
              <p:spPr bwMode="auto">
                <a:xfrm>
                  <a:off x="2405" y="3089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92" name="AutoShape 3392"/>
                <p:cNvSpPr>
                  <a:spLocks noChangeAspect="1" noChangeArrowheads="1"/>
                </p:cNvSpPr>
                <p:nvPr/>
              </p:nvSpPr>
              <p:spPr bwMode="auto">
                <a:xfrm>
                  <a:off x="2608" y="3089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93" name="AutoShape 339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2" y="3089"/>
                  <a:ext cx="238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94" name="AutoShape 3394"/>
                <p:cNvSpPr>
                  <a:spLocks noChangeAspect="1" noChangeArrowheads="1"/>
                </p:cNvSpPr>
                <p:nvPr/>
              </p:nvSpPr>
              <p:spPr bwMode="auto">
                <a:xfrm>
                  <a:off x="3016" y="3089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95" name="AutoShape 3395"/>
                <p:cNvSpPr>
                  <a:spLocks noChangeAspect="1" noChangeArrowheads="1"/>
                </p:cNvSpPr>
                <p:nvPr/>
              </p:nvSpPr>
              <p:spPr bwMode="auto">
                <a:xfrm>
                  <a:off x="3219" y="3089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96" name="AutoShape 3396"/>
                <p:cNvSpPr>
                  <a:spLocks noChangeAspect="1" noChangeArrowheads="1"/>
                </p:cNvSpPr>
                <p:nvPr/>
              </p:nvSpPr>
              <p:spPr bwMode="auto">
                <a:xfrm>
                  <a:off x="3422" y="3089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97" name="AutoShape 33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06" y="3089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98" name="AutoShape 3398"/>
                <p:cNvSpPr>
                  <a:spLocks noChangeAspect="1" noChangeArrowheads="1"/>
                </p:cNvSpPr>
                <p:nvPr/>
              </p:nvSpPr>
              <p:spPr bwMode="auto">
                <a:xfrm>
                  <a:off x="3463" y="2673"/>
                  <a:ext cx="237" cy="207"/>
                </a:xfrm>
                <a:prstGeom prst="cube">
                  <a:avLst>
                    <a:gd name="adj" fmla="val 56579"/>
                  </a:avLst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599" name="Line 3399"/>
              <p:cNvSpPr>
                <a:spLocks noChangeAspect="1" noChangeShapeType="1"/>
              </p:cNvSpPr>
              <p:nvPr/>
            </p:nvSpPr>
            <p:spPr bwMode="auto">
              <a:xfrm>
                <a:off x="688" y="3530"/>
                <a:ext cx="398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600" name="AutoShape 3400"/>
              <p:cNvSpPr>
                <a:spLocks noChangeAspect="1" noChangeArrowheads="1"/>
              </p:cNvSpPr>
              <p:nvPr/>
            </p:nvSpPr>
            <p:spPr bwMode="auto">
              <a:xfrm flipH="1">
                <a:off x="3497" y="3437"/>
                <a:ext cx="340" cy="182"/>
              </a:xfrm>
              <a:prstGeom prst="leftArrow">
                <a:avLst>
                  <a:gd name="adj1" fmla="val 51139"/>
                  <a:gd name="adj2" fmla="val 41791"/>
                </a:avLst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601" name="Line 3401"/>
              <p:cNvSpPr>
                <a:spLocks noChangeAspect="1" noChangeShapeType="1"/>
              </p:cNvSpPr>
              <p:nvPr/>
            </p:nvSpPr>
            <p:spPr bwMode="auto">
              <a:xfrm flipH="1">
                <a:off x="732" y="2246"/>
                <a:ext cx="775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602" name="Line 3402"/>
              <p:cNvSpPr>
                <a:spLocks noChangeAspect="1" noChangeShapeType="1"/>
              </p:cNvSpPr>
              <p:nvPr/>
            </p:nvSpPr>
            <p:spPr bwMode="auto">
              <a:xfrm rot="20400000" flipH="1">
                <a:off x="3817" y="1801"/>
                <a:ext cx="460" cy="3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603" name="Line 3403"/>
              <p:cNvSpPr>
                <a:spLocks noChangeAspect="1" noChangeShapeType="1"/>
              </p:cNvSpPr>
              <p:nvPr/>
            </p:nvSpPr>
            <p:spPr bwMode="auto">
              <a:xfrm flipV="1">
                <a:off x="4188" y="1736"/>
                <a:ext cx="176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604" name="Line 3404"/>
              <p:cNvSpPr>
                <a:spLocks noChangeAspect="1" noChangeShapeType="1"/>
              </p:cNvSpPr>
              <p:nvPr/>
            </p:nvSpPr>
            <p:spPr bwMode="auto">
              <a:xfrm>
                <a:off x="5368" y="1732"/>
                <a:ext cx="14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605" name="AutoShape 3405"/>
              <p:cNvSpPr>
                <a:spLocks noChangeAspect="1" noChangeArrowheads="1"/>
              </p:cNvSpPr>
              <p:nvPr/>
            </p:nvSpPr>
            <p:spPr bwMode="auto">
              <a:xfrm>
                <a:off x="5471" y="1570"/>
                <a:ext cx="214" cy="324"/>
              </a:xfrm>
              <a:prstGeom prst="flowChartDelay">
                <a:avLst/>
              </a:prstGeom>
              <a:gradFill rotWithShape="1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606" name="Line 3406"/>
              <p:cNvSpPr>
                <a:spLocks noChangeAspect="1" noChangeShapeType="1"/>
              </p:cNvSpPr>
              <p:nvPr/>
            </p:nvSpPr>
            <p:spPr bwMode="auto">
              <a:xfrm flipH="1">
                <a:off x="3663" y="2244"/>
                <a:ext cx="989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" name="Group 3409"/>
              <p:cNvGrpSpPr>
                <a:grpSpLocks noChangeAspect="1"/>
              </p:cNvGrpSpPr>
              <p:nvPr/>
            </p:nvGrpSpPr>
            <p:grpSpPr bwMode="auto">
              <a:xfrm>
                <a:off x="128" y="2165"/>
                <a:ext cx="690" cy="1431"/>
                <a:chOff x="281" y="1864"/>
                <a:chExt cx="631" cy="1308"/>
              </a:xfrm>
            </p:grpSpPr>
            <p:sp>
              <p:nvSpPr>
                <p:cNvPr id="310610" name="Line 34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3" y="1995"/>
                  <a:ext cx="28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11" name="Line 3411"/>
                <p:cNvSpPr>
                  <a:spLocks noChangeAspect="1" noChangeShapeType="1"/>
                </p:cNvSpPr>
                <p:nvPr/>
              </p:nvSpPr>
              <p:spPr bwMode="auto">
                <a:xfrm>
                  <a:off x="391" y="2587"/>
                  <a:ext cx="28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12" name="AutoShape 3412"/>
                <p:cNvSpPr>
                  <a:spLocks noChangeAspect="1" noChangeArrowheads="1"/>
                </p:cNvSpPr>
                <p:nvPr/>
              </p:nvSpPr>
              <p:spPr bwMode="auto">
                <a:xfrm rot="19800000" flipH="1">
                  <a:off x="574" y="1864"/>
                  <a:ext cx="322" cy="21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9999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13" name="AutoShape 3413"/>
                <p:cNvSpPr>
                  <a:spLocks noChangeAspect="1" noChangeArrowheads="1"/>
                </p:cNvSpPr>
                <p:nvPr/>
              </p:nvSpPr>
              <p:spPr bwMode="auto">
                <a:xfrm rot="1800000" flipH="1" flipV="1">
                  <a:off x="590" y="2958"/>
                  <a:ext cx="322" cy="21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9999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14" name="AutoShape 3414"/>
                <p:cNvSpPr>
                  <a:spLocks noChangeAspect="1" noChangeArrowheads="1"/>
                </p:cNvSpPr>
                <p:nvPr/>
              </p:nvSpPr>
              <p:spPr bwMode="auto">
                <a:xfrm rot="16200000" flipH="1">
                  <a:off x="227" y="2416"/>
                  <a:ext cx="322" cy="21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9999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3416"/>
              <p:cNvGrpSpPr>
                <a:grpSpLocks noChangeAspect="1"/>
              </p:cNvGrpSpPr>
              <p:nvPr/>
            </p:nvGrpSpPr>
            <p:grpSpPr bwMode="auto">
              <a:xfrm>
                <a:off x="2694" y="2071"/>
                <a:ext cx="938" cy="351"/>
                <a:chOff x="1872" y="720"/>
                <a:chExt cx="858" cy="425"/>
              </a:xfrm>
            </p:grpSpPr>
            <p:sp>
              <p:nvSpPr>
                <p:cNvPr id="310617" name="Arc 3417"/>
                <p:cNvSpPr>
                  <a:spLocks noChangeAspect="1"/>
                </p:cNvSpPr>
                <p:nvPr/>
              </p:nvSpPr>
              <p:spPr bwMode="auto">
                <a:xfrm flipV="1">
                  <a:off x="2003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18" name="Arc 3418"/>
                <p:cNvSpPr>
                  <a:spLocks noChangeAspect="1"/>
                </p:cNvSpPr>
                <p:nvPr/>
              </p:nvSpPr>
              <p:spPr bwMode="auto">
                <a:xfrm flipH="1" flipV="1">
                  <a:off x="1931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19" name="Arc 3419"/>
                <p:cNvSpPr>
                  <a:spLocks noChangeAspect="1"/>
                </p:cNvSpPr>
                <p:nvPr/>
              </p:nvSpPr>
              <p:spPr bwMode="auto">
                <a:xfrm flipV="1">
                  <a:off x="2149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0" name="Arc 3420"/>
                <p:cNvSpPr>
                  <a:spLocks noChangeAspect="1"/>
                </p:cNvSpPr>
                <p:nvPr/>
              </p:nvSpPr>
              <p:spPr bwMode="auto">
                <a:xfrm flipH="1" flipV="1">
                  <a:off x="2077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1" name="Arc 3421"/>
                <p:cNvSpPr>
                  <a:spLocks noChangeAspect="1"/>
                </p:cNvSpPr>
                <p:nvPr/>
              </p:nvSpPr>
              <p:spPr bwMode="auto">
                <a:xfrm flipV="1">
                  <a:off x="2298" y="984"/>
                  <a:ext cx="76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2" name="Arc 3422"/>
                <p:cNvSpPr>
                  <a:spLocks noChangeAspect="1"/>
                </p:cNvSpPr>
                <p:nvPr/>
              </p:nvSpPr>
              <p:spPr bwMode="auto">
                <a:xfrm flipH="1" flipV="1">
                  <a:off x="2225" y="984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3" name="Arc 3423"/>
                <p:cNvSpPr>
                  <a:spLocks noChangeAspect="1"/>
                </p:cNvSpPr>
                <p:nvPr/>
              </p:nvSpPr>
              <p:spPr bwMode="auto">
                <a:xfrm flipV="1">
                  <a:off x="2446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4" name="Arc 3424"/>
                <p:cNvSpPr>
                  <a:spLocks noChangeAspect="1"/>
                </p:cNvSpPr>
                <p:nvPr/>
              </p:nvSpPr>
              <p:spPr bwMode="auto">
                <a:xfrm flipH="1" flipV="1">
                  <a:off x="2374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5" name="Arc 3425"/>
                <p:cNvSpPr>
                  <a:spLocks noChangeAspect="1"/>
                </p:cNvSpPr>
                <p:nvPr/>
              </p:nvSpPr>
              <p:spPr bwMode="auto">
                <a:xfrm flipV="1">
                  <a:off x="2592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6" name="Arc 3426"/>
                <p:cNvSpPr>
                  <a:spLocks noChangeAspect="1"/>
                </p:cNvSpPr>
                <p:nvPr/>
              </p:nvSpPr>
              <p:spPr bwMode="auto">
                <a:xfrm flipH="1" flipV="1">
                  <a:off x="2520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7" name="Arc 3427"/>
                <p:cNvSpPr>
                  <a:spLocks noChangeAspect="1"/>
                </p:cNvSpPr>
                <p:nvPr/>
              </p:nvSpPr>
              <p:spPr bwMode="auto">
                <a:xfrm rot="10800000" flipV="1">
                  <a:off x="2526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8" name="Arc 3428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598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29" name="Arc 3429"/>
                <p:cNvSpPr>
                  <a:spLocks noChangeAspect="1"/>
                </p:cNvSpPr>
                <p:nvPr/>
              </p:nvSpPr>
              <p:spPr bwMode="auto">
                <a:xfrm rot="10800000" flipV="1">
                  <a:off x="2380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0" name="Arc 3430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452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1" name="Arc 3431"/>
                <p:cNvSpPr>
                  <a:spLocks noChangeAspect="1"/>
                </p:cNvSpPr>
                <p:nvPr/>
              </p:nvSpPr>
              <p:spPr bwMode="auto">
                <a:xfrm rot="10800000" flipV="1">
                  <a:off x="2230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2" name="Arc 3432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302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3" name="Arc 3433"/>
                <p:cNvSpPr>
                  <a:spLocks noChangeAspect="1"/>
                </p:cNvSpPr>
                <p:nvPr/>
              </p:nvSpPr>
              <p:spPr bwMode="auto">
                <a:xfrm rot="10800000" flipV="1">
                  <a:off x="2083" y="720"/>
                  <a:ext cx="73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4" name="Arc 3434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153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5" name="Arc 3435"/>
                <p:cNvSpPr>
                  <a:spLocks noChangeAspect="1"/>
                </p:cNvSpPr>
                <p:nvPr/>
              </p:nvSpPr>
              <p:spPr bwMode="auto">
                <a:xfrm rot="10800000" flipV="1">
                  <a:off x="1937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6" name="Arc 3436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009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7" name="Line 3437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873"/>
                  <a:ext cx="66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8" name="Line 3438"/>
                <p:cNvSpPr>
                  <a:spLocks noChangeAspect="1" noChangeShapeType="1"/>
                </p:cNvSpPr>
                <p:nvPr/>
              </p:nvSpPr>
              <p:spPr bwMode="auto">
                <a:xfrm>
                  <a:off x="2658" y="993"/>
                  <a:ext cx="65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39" name="Line 3439"/>
                <p:cNvSpPr>
                  <a:spLocks noChangeAspect="1" noChangeShapeType="1"/>
                </p:cNvSpPr>
                <p:nvPr/>
              </p:nvSpPr>
              <p:spPr bwMode="auto">
                <a:xfrm>
                  <a:off x="1876" y="871"/>
                  <a:ext cx="66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40" name="Line 3440"/>
                <p:cNvSpPr>
                  <a:spLocks noChangeAspect="1" noChangeShapeType="1"/>
                </p:cNvSpPr>
                <p:nvPr/>
              </p:nvSpPr>
              <p:spPr bwMode="auto">
                <a:xfrm>
                  <a:off x="1872" y="993"/>
                  <a:ext cx="66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0641" name="Text Box 3441"/>
              <p:cNvSpPr txBox="1">
                <a:spLocks noChangeAspect="1" noChangeArrowheads="1"/>
              </p:cNvSpPr>
              <p:nvPr/>
            </p:nvSpPr>
            <p:spPr bwMode="auto">
              <a:xfrm>
                <a:off x="2455" y="2037"/>
                <a:ext cx="279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Times New Roman" pitchFamily="18" charset="0"/>
                  </a:rPr>
                  <a:t>…</a:t>
                </a:r>
              </a:p>
            </p:txBody>
          </p:sp>
          <p:grpSp>
            <p:nvGrpSpPr>
              <p:cNvPr id="8" name="Group 3442"/>
              <p:cNvGrpSpPr>
                <a:grpSpLocks noChangeAspect="1"/>
              </p:cNvGrpSpPr>
              <p:nvPr/>
            </p:nvGrpSpPr>
            <p:grpSpPr bwMode="auto">
              <a:xfrm>
                <a:off x="1544" y="2071"/>
                <a:ext cx="938" cy="351"/>
                <a:chOff x="1872" y="720"/>
                <a:chExt cx="858" cy="425"/>
              </a:xfrm>
            </p:grpSpPr>
            <p:sp>
              <p:nvSpPr>
                <p:cNvPr id="310643" name="Arc 3443"/>
                <p:cNvSpPr>
                  <a:spLocks noChangeAspect="1"/>
                </p:cNvSpPr>
                <p:nvPr/>
              </p:nvSpPr>
              <p:spPr bwMode="auto">
                <a:xfrm flipV="1">
                  <a:off x="2003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44" name="Arc 3444"/>
                <p:cNvSpPr>
                  <a:spLocks noChangeAspect="1"/>
                </p:cNvSpPr>
                <p:nvPr/>
              </p:nvSpPr>
              <p:spPr bwMode="auto">
                <a:xfrm flipH="1" flipV="1">
                  <a:off x="1931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45" name="Arc 3445"/>
                <p:cNvSpPr>
                  <a:spLocks noChangeAspect="1"/>
                </p:cNvSpPr>
                <p:nvPr/>
              </p:nvSpPr>
              <p:spPr bwMode="auto">
                <a:xfrm flipV="1">
                  <a:off x="2149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46" name="Arc 3446"/>
                <p:cNvSpPr>
                  <a:spLocks noChangeAspect="1"/>
                </p:cNvSpPr>
                <p:nvPr/>
              </p:nvSpPr>
              <p:spPr bwMode="auto">
                <a:xfrm flipH="1" flipV="1">
                  <a:off x="2077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47" name="Arc 3447"/>
                <p:cNvSpPr>
                  <a:spLocks noChangeAspect="1"/>
                </p:cNvSpPr>
                <p:nvPr/>
              </p:nvSpPr>
              <p:spPr bwMode="auto">
                <a:xfrm flipV="1">
                  <a:off x="2298" y="984"/>
                  <a:ext cx="76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48" name="Arc 3448"/>
                <p:cNvSpPr>
                  <a:spLocks noChangeAspect="1"/>
                </p:cNvSpPr>
                <p:nvPr/>
              </p:nvSpPr>
              <p:spPr bwMode="auto">
                <a:xfrm flipH="1" flipV="1">
                  <a:off x="2225" y="984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49" name="Arc 3449"/>
                <p:cNvSpPr>
                  <a:spLocks noChangeAspect="1"/>
                </p:cNvSpPr>
                <p:nvPr/>
              </p:nvSpPr>
              <p:spPr bwMode="auto">
                <a:xfrm flipV="1">
                  <a:off x="2446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0" name="Arc 3450"/>
                <p:cNvSpPr>
                  <a:spLocks noChangeAspect="1"/>
                </p:cNvSpPr>
                <p:nvPr/>
              </p:nvSpPr>
              <p:spPr bwMode="auto">
                <a:xfrm flipH="1" flipV="1">
                  <a:off x="2374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1" name="Arc 3451"/>
                <p:cNvSpPr>
                  <a:spLocks noChangeAspect="1"/>
                </p:cNvSpPr>
                <p:nvPr/>
              </p:nvSpPr>
              <p:spPr bwMode="auto">
                <a:xfrm flipV="1">
                  <a:off x="2592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2" name="Arc 3452"/>
                <p:cNvSpPr>
                  <a:spLocks noChangeAspect="1"/>
                </p:cNvSpPr>
                <p:nvPr/>
              </p:nvSpPr>
              <p:spPr bwMode="auto">
                <a:xfrm flipH="1" flipV="1">
                  <a:off x="2520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3" name="Arc 3453"/>
                <p:cNvSpPr>
                  <a:spLocks noChangeAspect="1"/>
                </p:cNvSpPr>
                <p:nvPr/>
              </p:nvSpPr>
              <p:spPr bwMode="auto">
                <a:xfrm rot="10800000" flipV="1">
                  <a:off x="2526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4" name="Arc 3454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598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5" name="Arc 3455"/>
                <p:cNvSpPr>
                  <a:spLocks noChangeAspect="1"/>
                </p:cNvSpPr>
                <p:nvPr/>
              </p:nvSpPr>
              <p:spPr bwMode="auto">
                <a:xfrm rot="10800000" flipV="1">
                  <a:off x="2380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6" name="Arc 3456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452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7" name="Arc 3457"/>
                <p:cNvSpPr>
                  <a:spLocks noChangeAspect="1"/>
                </p:cNvSpPr>
                <p:nvPr/>
              </p:nvSpPr>
              <p:spPr bwMode="auto">
                <a:xfrm rot="10800000" flipV="1">
                  <a:off x="2230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8" name="Arc 3458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302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59" name="Arc 3459"/>
                <p:cNvSpPr>
                  <a:spLocks noChangeAspect="1"/>
                </p:cNvSpPr>
                <p:nvPr/>
              </p:nvSpPr>
              <p:spPr bwMode="auto">
                <a:xfrm rot="10800000" flipV="1">
                  <a:off x="2083" y="720"/>
                  <a:ext cx="73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60" name="Arc 3460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153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61" name="Arc 3461"/>
                <p:cNvSpPr>
                  <a:spLocks noChangeAspect="1"/>
                </p:cNvSpPr>
                <p:nvPr/>
              </p:nvSpPr>
              <p:spPr bwMode="auto">
                <a:xfrm rot="10800000" flipV="1">
                  <a:off x="1937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62" name="Arc 3462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009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63" name="Line 3463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873"/>
                  <a:ext cx="66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64" name="Line 3464"/>
                <p:cNvSpPr>
                  <a:spLocks noChangeAspect="1" noChangeShapeType="1"/>
                </p:cNvSpPr>
                <p:nvPr/>
              </p:nvSpPr>
              <p:spPr bwMode="auto">
                <a:xfrm>
                  <a:off x="2658" y="993"/>
                  <a:ext cx="65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65" name="Line 3465"/>
                <p:cNvSpPr>
                  <a:spLocks noChangeAspect="1" noChangeShapeType="1"/>
                </p:cNvSpPr>
                <p:nvPr/>
              </p:nvSpPr>
              <p:spPr bwMode="auto">
                <a:xfrm>
                  <a:off x="1876" y="871"/>
                  <a:ext cx="66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66" name="Line 3466"/>
                <p:cNvSpPr>
                  <a:spLocks noChangeAspect="1" noChangeShapeType="1"/>
                </p:cNvSpPr>
                <p:nvPr/>
              </p:nvSpPr>
              <p:spPr bwMode="auto">
                <a:xfrm>
                  <a:off x="1872" y="993"/>
                  <a:ext cx="66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3467"/>
              <p:cNvGrpSpPr>
                <a:grpSpLocks noChangeAspect="1"/>
              </p:cNvGrpSpPr>
              <p:nvPr/>
            </p:nvGrpSpPr>
            <p:grpSpPr bwMode="auto">
              <a:xfrm>
                <a:off x="4396" y="1560"/>
                <a:ext cx="939" cy="351"/>
                <a:chOff x="1872" y="720"/>
                <a:chExt cx="858" cy="425"/>
              </a:xfrm>
            </p:grpSpPr>
            <p:sp>
              <p:nvSpPr>
                <p:cNvPr id="310668" name="Arc 3468"/>
                <p:cNvSpPr>
                  <a:spLocks noChangeAspect="1"/>
                </p:cNvSpPr>
                <p:nvPr/>
              </p:nvSpPr>
              <p:spPr bwMode="auto">
                <a:xfrm flipV="1">
                  <a:off x="2003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69" name="Arc 3469"/>
                <p:cNvSpPr>
                  <a:spLocks noChangeAspect="1"/>
                </p:cNvSpPr>
                <p:nvPr/>
              </p:nvSpPr>
              <p:spPr bwMode="auto">
                <a:xfrm flipH="1" flipV="1">
                  <a:off x="1931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0" name="Arc 3470"/>
                <p:cNvSpPr>
                  <a:spLocks noChangeAspect="1"/>
                </p:cNvSpPr>
                <p:nvPr/>
              </p:nvSpPr>
              <p:spPr bwMode="auto">
                <a:xfrm flipV="1">
                  <a:off x="2149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1" name="Arc 3471"/>
                <p:cNvSpPr>
                  <a:spLocks noChangeAspect="1"/>
                </p:cNvSpPr>
                <p:nvPr/>
              </p:nvSpPr>
              <p:spPr bwMode="auto">
                <a:xfrm flipH="1" flipV="1">
                  <a:off x="2077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2" name="Arc 3472"/>
                <p:cNvSpPr>
                  <a:spLocks noChangeAspect="1"/>
                </p:cNvSpPr>
                <p:nvPr/>
              </p:nvSpPr>
              <p:spPr bwMode="auto">
                <a:xfrm flipV="1">
                  <a:off x="2298" y="984"/>
                  <a:ext cx="76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3" name="Arc 3473"/>
                <p:cNvSpPr>
                  <a:spLocks noChangeAspect="1"/>
                </p:cNvSpPr>
                <p:nvPr/>
              </p:nvSpPr>
              <p:spPr bwMode="auto">
                <a:xfrm flipH="1" flipV="1">
                  <a:off x="2225" y="984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4" name="Arc 3474"/>
                <p:cNvSpPr>
                  <a:spLocks noChangeAspect="1"/>
                </p:cNvSpPr>
                <p:nvPr/>
              </p:nvSpPr>
              <p:spPr bwMode="auto">
                <a:xfrm flipV="1">
                  <a:off x="2446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5" name="Arc 3475"/>
                <p:cNvSpPr>
                  <a:spLocks noChangeAspect="1"/>
                </p:cNvSpPr>
                <p:nvPr/>
              </p:nvSpPr>
              <p:spPr bwMode="auto">
                <a:xfrm flipH="1" flipV="1">
                  <a:off x="2374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6" name="Arc 3476"/>
                <p:cNvSpPr>
                  <a:spLocks noChangeAspect="1"/>
                </p:cNvSpPr>
                <p:nvPr/>
              </p:nvSpPr>
              <p:spPr bwMode="auto">
                <a:xfrm flipV="1">
                  <a:off x="2592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7" name="Arc 3477"/>
                <p:cNvSpPr>
                  <a:spLocks noChangeAspect="1"/>
                </p:cNvSpPr>
                <p:nvPr/>
              </p:nvSpPr>
              <p:spPr bwMode="auto">
                <a:xfrm flipH="1" flipV="1">
                  <a:off x="2520" y="984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8" name="Arc 3478"/>
                <p:cNvSpPr>
                  <a:spLocks noChangeAspect="1"/>
                </p:cNvSpPr>
                <p:nvPr/>
              </p:nvSpPr>
              <p:spPr bwMode="auto">
                <a:xfrm rot="10800000" flipV="1">
                  <a:off x="2526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79" name="Arc 3479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598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0" name="Arc 3480"/>
                <p:cNvSpPr>
                  <a:spLocks noChangeAspect="1"/>
                </p:cNvSpPr>
                <p:nvPr/>
              </p:nvSpPr>
              <p:spPr bwMode="auto">
                <a:xfrm rot="10800000" flipV="1">
                  <a:off x="2380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1" name="Arc 3481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452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2" name="Arc 3482"/>
                <p:cNvSpPr>
                  <a:spLocks noChangeAspect="1"/>
                </p:cNvSpPr>
                <p:nvPr/>
              </p:nvSpPr>
              <p:spPr bwMode="auto">
                <a:xfrm rot="10800000" flipV="1">
                  <a:off x="2230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3" name="Arc 3483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302" y="720"/>
                  <a:ext cx="75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4" name="Arc 3484"/>
                <p:cNvSpPr>
                  <a:spLocks noChangeAspect="1"/>
                </p:cNvSpPr>
                <p:nvPr/>
              </p:nvSpPr>
              <p:spPr bwMode="auto">
                <a:xfrm rot="10800000" flipV="1">
                  <a:off x="2083" y="720"/>
                  <a:ext cx="73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5" name="Arc 3485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153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6" name="Arc 3486"/>
                <p:cNvSpPr>
                  <a:spLocks noChangeAspect="1"/>
                </p:cNvSpPr>
                <p:nvPr/>
              </p:nvSpPr>
              <p:spPr bwMode="auto">
                <a:xfrm rot="10800000" flipV="1">
                  <a:off x="1937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7" name="Arc 3487"/>
                <p:cNvSpPr>
                  <a:spLocks noChangeAspect="1"/>
                </p:cNvSpPr>
                <p:nvPr/>
              </p:nvSpPr>
              <p:spPr bwMode="auto">
                <a:xfrm rot="10800000" flipH="1" flipV="1">
                  <a:off x="2009" y="720"/>
                  <a:ext cx="74" cy="16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8" name="Line 348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873"/>
                  <a:ext cx="66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89" name="Line 3489"/>
                <p:cNvSpPr>
                  <a:spLocks noChangeAspect="1" noChangeShapeType="1"/>
                </p:cNvSpPr>
                <p:nvPr/>
              </p:nvSpPr>
              <p:spPr bwMode="auto">
                <a:xfrm>
                  <a:off x="2658" y="993"/>
                  <a:ext cx="65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90" name="Line 3490"/>
                <p:cNvSpPr>
                  <a:spLocks noChangeAspect="1" noChangeShapeType="1"/>
                </p:cNvSpPr>
                <p:nvPr/>
              </p:nvSpPr>
              <p:spPr bwMode="auto">
                <a:xfrm>
                  <a:off x="1876" y="871"/>
                  <a:ext cx="66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91" name="Line 3491"/>
                <p:cNvSpPr>
                  <a:spLocks noChangeAspect="1" noChangeShapeType="1"/>
                </p:cNvSpPr>
                <p:nvPr/>
              </p:nvSpPr>
              <p:spPr bwMode="auto">
                <a:xfrm>
                  <a:off x="1872" y="993"/>
                  <a:ext cx="66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3492"/>
              <p:cNvGrpSpPr>
                <a:grpSpLocks noChangeAspect="1"/>
              </p:cNvGrpSpPr>
              <p:nvPr/>
            </p:nvGrpSpPr>
            <p:grpSpPr bwMode="auto">
              <a:xfrm flipH="1">
                <a:off x="4592" y="2183"/>
                <a:ext cx="690" cy="1431"/>
                <a:chOff x="281" y="1864"/>
                <a:chExt cx="631" cy="1308"/>
              </a:xfrm>
            </p:grpSpPr>
            <p:sp>
              <p:nvSpPr>
                <p:cNvPr id="310693" name="Line 34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3" y="1995"/>
                  <a:ext cx="28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94" name="Line 3494"/>
                <p:cNvSpPr>
                  <a:spLocks noChangeAspect="1" noChangeShapeType="1"/>
                </p:cNvSpPr>
                <p:nvPr/>
              </p:nvSpPr>
              <p:spPr bwMode="auto">
                <a:xfrm>
                  <a:off x="391" y="2587"/>
                  <a:ext cx="28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95" name="AutoShape 3495"/>
                <p:cNvSpPr>
                  <a:spLocks noChangeAspect="1" noChangeArrowheads="1"/>
                </p:cNvSpPr>
                <p:nvPr/>
              </p:nvSpPr>
              <p:spPr bwMode="auto">
                <a:xfrm rot="19800000" flipH="1">
                  <a:off x="574" y="1864"/>
                  <a:ext cx="322" cy="21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9999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96" name="AutoShape 3496"/>
                <p:cNvSpPr>
                  <a:spLocks noChangeAspect="1" noChangeArrowheads="1"/>
                </p:cNvSpPr>
                <p:nvPr/>
              </p:nvSpPr>
              <p:spPr bwMode="auto">
                <a:xfrm rot="1800000" flipH="1" flipV="1">
                  <a:off x="590" y="2958"/>
                  <a:ext cx="322" cy="21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9999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97" name="AutoShape 3497"/>
                <p:cNvSpPr>
                  <a:spLocks noChangeAspect="1" noChangeArrowheads="1"/>
                </p:cNvSpPr>
                <p:nvPr/>
              </p:nvSpPr>
              <p:spPr bwMode="auto">
                <a:xfrm rot="16200000" flipH="1">
                  <a:off x="227" y="2416"/>
                  <a:ext cx="322" cy="214"/>
                </a:xfrm>
                <a:prstGeom prst="flowChartManualOperation">
                  <a:avLst/>
                </a:prstGeom>
                <a:gradFill rotWithShape="1">
                  <a:gsLst>
                    <a:gs pos="0">
                      <a:srgbClr val="9999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10709" name="Text Box 3509"/>
            <p:cNvSpPr txBox="1">
              <a:spLocks noChangeAspect="1" noChangeArrowheads="1"/>
            </p:cNvSpPr>
            <p:nvPr/>
          </p:nvSpPr>
          <p:spPr bwMode="auto">
            <a:xfrm>
              <a:off x="1209" y="2732"/>
              <a:ext cx="51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Beam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Dump</a:t>
              </a:r>
            </a:p>
          </p:txBody>
        </p:sp>
        <p:sp>
          <p:nvSpPr>
            <p:cNvPr id="310607" name="Line 3407"/>
            <p:cNvSpPr>
              <a:spLocks noChangeAspect="1" noChangeShapeType="1"/>
            </p:cNvSpPr>
            <p:nvPr/>
          </p:nvSpPr>
          <p:spPr bwMode="auto">
            <a:xfrm rot="20400000" flipH="1">
              <a:off x="940" y="2304"/>
              <a:ext cx="439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608" name="Rectangle 3408"/>
            <p:cNvSpPr>
              <a:spLocks noChangeAspect="1" noChangeArrowheads="1"/>
            </p:cNvSpPr>
            <p:nvPr/>
          </p:nvSpPr>
          <p:spPr bwMode="auto">
            <a:xfrm rot="1980000">
              <a:off x="775" y="2698"/>
              <a:ext cx="330" cy="266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C0C0C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705" name="Text Box 3505"/>
            <p:cNvSpPr txBox="1">
              <a:spLocks noChangeAspect="1" noChangeArrowheads="1"/>
            </p:cNvSpPr>
            <p:nvPr/>
          </p:nvSpPr>
          <p:spPr bwMode="auto">
            <a:xfrm>
              <a:off x="4800" y="130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Injector</a:t>
              </a:r>
            </a:p>
          </p:txBody>
        </p:sp>
        <p:sp>
          <p:nvSpPr>
            <p:cNvPr id="310706" name="Text Box 3506"/>
            <p:cNvSpPr txBox="1">
              <a:spLocks noChangeAspect="1" noChangeArrowheads="1"/>
            </p:cNvSpPr>
            <p:nvPr/>
          </p:nvSpPr>
          <p:spPr bwMode="auto">
            <a:xfrm>
              <a:off x="2400" y="1776"/>
              <a:ext cx="4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Linac</a:t>
              </a:r>
            </a:p>
          </p:txBody>
        </p:sp>
        <p:sp>
          <p:nvSpPr>
            <p:cNvPr id="310707" name="Text Box 3507"/>
            <p:cNvSpPr txBox="1">
              <a:spLocks noChangeAspect="1" noChangeArrowheads="1"/>
            </p:cNvSpPr>
            <p:nvPr/>
          </p:nvSpPr>
          <p:spPr bwMode="auto">
            <a:xfrm>
              <a:off x="62" y="1873"/>
              <a:ext cx="7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Transport</a:t>
              </a:r>
            </a:p>
          </p:txBody>
        </p:sp>
        <p:sp>
          <p:nvSpPr>
            <p:cNvPr id="310708" name="Text Box 3508"/>
            <p:cNvSpPr txBox="1">
              <a:spLocks noChangeAspect="1" noChangeArrowheads="1"/>
            </p:cNvSpPr>
            <p:nvPr/>
          </p:nvSpPr>
          <p:spPr bwMode="auto">
            <a:xfrm>
              <a:off x="2116" y="3864"/>
              <a:ext cx="7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Undulator</a:t>
              </a:r>
            </a:p>
          </p:txBody>
        </p:sp>
        <p:sp>
          <p:nvSpPr>
            <p:cNvPr id="310710" name="Text Box 3510"/>
            <p:cNvSpPr txBox="1">
              <a:spLocks noChangeAspect="1" noChangeArrowheads="1"/>
            </p:cNvSpPr>
            <p:nvPr/>
          </p:nvSpPr>
          <p:spPr bwMode="auto">
            <a:xfrm>
              <a:off x="3368" y="3616"/>
              <a:ext cx="5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000000"/>
                  </a:solidFill>
                </a:rPr>
                <a:t>photons</a:t>
              </a:r>
            </a:p>
          </p:txBody>
        </p:sp>
      </p:grpSp>
      <p:sp>
        <p:nvSpPr>
          <p:cNvPr id="310714" name="Text Box 3514"/>
          <p:cNvSpPr txBox="1">
            <a:spLocks noChangeArrowheads="1"/>
          </p:cNvSpPr>
          <p:nvPr/>
        </p:nvSpPr>
        <p:spPr bwMode="auto">
          <a:xfrm rot="16200000">
            <a:off x="2221706" y="1346995"/>
            <a:ext cx="65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</a:t>
            </a:r>
            <a:r>
              <a:rPr lang="en-US" baseline="-25000" smtClean="0">
                <a:solidFill>
                  <a:srgbClr val="000000"/>
                </a:solidFill>
              </a:rPr>
              <a:t>z</a:t>
            </a:r>
            <a:r>
              <a:rPr lang="en-US" smtClean="0">
                <a:solidFill>
                  <a:srgbClr val="000000"/>
                </a:solidFill>
              </a:rPr>
              <a:t>(z)</a:t>
            </a:r>
          </a:p>
        </p:txBody>
      </p:sp>
      <p:grpSp>
        <p:nvGrpSpPr>
          <p:cNvPr id="11" name="Group 3"/>
          <p:cNvGrpSpPr>
            <a:grpSpLocks noChangeAspect="1"/>
          </p:cNvGrpSpPr>
          <p:nvPr/>
        </p:nvGrpSpPr>
        <p:grpSpPr bwMode="auto">
          <a:xfrm>
            <a:off x="2774950" y="1031875"/>
            <a:ext cx="3854450" cy="1144588"/>
            <a:chOff x="1968" y="2708"/>
            <a:chExt cx="2178" cy="397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486" y="2708"/>
              <a:ext cx="624" cy="397"/>
              <a:chOff x="2173" y="1673"/>
              <a:chExt cx="624" cy="397"/>
            </a:xfrm>
          </p:grpSpPr>
          <p:grpSp>
            <p:nvGrpSpPr>
              <p:cNvPr id="13" name="Group 5"/>
              <p:cNvGrpSpPr>
                <a:grpSpLocks noChangeAspect="1"/>
              </p:cNvGrpSpPr>
              <p:nvPr/>
            </p:nvGrpSpPr>
            <p:grpSpPr bwMode="auto">
              <a:xfrm>
                <a:off x="2173" y="1673"/>
                <a:ext cx="624" cy="397"/>
                <a:chOff x="2173" y="1673"/>
                <a:chExt cx="624" cy="397"/>
              </a:xfrm>
            </p:grpSpPr>
            <p:grpSp>
              <p:nvGrpSpPr>
                <p:cNvPr id="14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2173" y="1673"/>
                  <a:ext cx="624" cy="397"/>
                  <a:chOff x="2173" y="1673"/>
                  <a:chExt cx="624" cy="397"/>
                </a:xfrm>
              </p:grpSpPr>
              <p:sp>
                <p:nvSpPr>
                  <p:cNvPr id="307207" name="Rectangle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08" name="Rectangl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09" name="Rectangl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0" name="Rectangl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1" name="Rectangle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2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3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4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5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6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7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8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19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0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1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2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3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4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5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6" name="Rectangl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7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8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29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0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1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2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3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4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5" name="Rectangl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6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7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8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39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0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1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2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3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4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5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6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7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8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49" name="Rectangl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0" name="Rectangl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1" name="Rectangl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2" name="Rectangle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3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4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5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6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7" name="Rectangl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8" name="Rectangle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59" name="Rectangl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0" name="Rectangl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1" name="Rectangl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2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3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4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5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6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7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8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69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0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1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2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3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4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5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6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7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8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79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0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1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2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3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4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5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6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7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8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89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0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1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2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3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4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5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6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7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8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299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0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1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2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3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4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5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6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7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8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09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0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1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2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3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5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6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7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8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19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0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1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2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3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4" name="Rectangl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5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6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7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8" name="Rectangl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29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0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1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2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3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4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5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6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7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8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39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0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1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2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3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4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5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6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7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8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49" name="Rectangl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0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1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2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3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4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5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6" name="Rectangl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7" name="Rectangle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8" name="Rectangle 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59" name="Rectangle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0" name="Rectangle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1" name="Rectangle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2" name="Rectangle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3" name="Rectangle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4" name="Rectangle 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5" name="Rectangl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6" name="Rectangle 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7" name="Rectangle 1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8" name="Rectangl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69" name="Rectangle 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0" name="Rectangle 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1" name="Rectangl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2" name="Rectangle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3" name="Rectangle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4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5" name="Rectangle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6" name="Rectangl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7" name="Rectangl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8" name="Rectangle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79" name="Rectangle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0" name="Rectangl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1" name="Rectangle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2" name="Rectangle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3" name="Rectangle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4" name="Rectangle 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5" name="Rectangle 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6" name="Rectangle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7" name="Rectangle 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8" name="Rectangle 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89" name="Rectangl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0" name="Rectangl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1" name="Rectangle 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2" name="Rectangl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3" name="Rectangl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4" name="Rectangle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5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6" name="Rectangl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7" name="Rectangle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8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399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00" name="Rectangle 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01" name="Rectangle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02" name="Rectangle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03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04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05" name="Rectangle 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06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2173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1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" name="Group 207"/>
                <p:cNvGrpSpPr>
                  <a:grpSpLocks noChangeAspect="1"/>
                </p:cNvGrpSpPr>
                <p:nvPr/>
              </p:nvGrpSpPr>
              <p:grpSpPr bwMode="auto">
                <a:xfrm>
                  <a:off x="2173" y="1673"/>
                  <a:ext cx="624" cy="397"/>
                  <a:chOff x="2173" y="1673"/>
                  <a:chExt cx="624" cy="397"/>
                </a:xfrm>
              </p:grpSpPr>
              <p:sp>
                <p:nvSpPr>
                  <p:cNvPr id="307408" name="Freeform 208"/>
                  <p:cNvSpPr>
                    <a:spLocks noChangeAspect="1"/>
                  </p:cNvSpPr>
                  <p:nvPr/>
                </p:nvSpPr>
                <p:spPr bwMode="auto">
                  <a:xfrm>
                    <a:off x="2173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1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09" name="Rectangl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0" name="Rectangle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1" name="Rectangle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2" name="Rectangle 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3" name="Rectangle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4" name="Rectangle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5" name="Rectangle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6" name="Rectangle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7" name="Rectangle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8" name="Rectangle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19" name="Rectangle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0" name="Rectangle 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1" name="Rectangle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2" name="Rectangle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3" name="Rectangle 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4" name="Rectangle 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5" name="Rectangle 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6" name="Rectangle 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7" name="Rectangle 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8" name="Rectangle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29" name="Rectangle 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0" name="Rectangle 2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1" name="Rectangle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2" name="Rectangle 2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3" name="Rectangle 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4" name="Rectangle 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5" name="Rectangle 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6" name="Rectangle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7" name="Rectangle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8" name="Rectangle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39" name="Rectangle 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0" name="Rectangle 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1" name="Rectangle 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2" name="Rectangle 2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3" name="Rectangle 2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4" name="Rectangle 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5" name="Rectangle 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6" name="Rectangle 2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7" name="Rectangle 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8" name="Rectangle 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49" name="Rectangle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0" name="Rectangle 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1" name="Rectangle 2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2" name="Rectangle 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3" name="Rectangle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4" name="Rectangle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5" name="Rectangle 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6" name="Rectangle 2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7" name="Rectangle 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8" name="Rectangle 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59" name="Rectangle 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0" name="Rectangle 2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1" name="Rectangle 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2" name="Rectangle 2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3" name="Rectangle 2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4" name="Rectangle 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5" name="Rectangle 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6" name="Rectangle 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7" name="Rectangle 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8" name="Rectangle 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69" name="Rectangle 2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0" name="Rectangle 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1" name="Rectangle 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2" name="Rectangle 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3" name="Rectangle 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4" name="Rectangle 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5" name="Rectangle 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6" name="Rectangle 2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7" name="Rectangle 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8" name="Rectangle 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79" name="Rectangle 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0" name="Rectangle 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1" name="Rectangle 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2" name="Rectangle 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3" name="Rectangle 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4" name="Rectangle 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5" name="Rectangle 2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6" name="Rectangle 2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7" name="Rectangle 2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8" name="Rectangle 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89" name="Rectangle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0" name="Rectangle 2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1" name="Rectangle 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2" name="Rectangle 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3" name="Rectangle 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4" name="Rectangle 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5" name="Rectangle 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6" name="Rectangle 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7" name="Rectangle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8" name="Rectangle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499" name="Rectangle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0" name="Rectangle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1" name="Rectangle 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2" name="Rectangle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3" name="Rectangle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4" name="Rectangle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5" name="Rectangle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6" name="Rectangle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7" name="Rectangle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8" name="Rectangle 3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09" name="Rectangle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0" name="Rectangle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1" name="Rectangle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2" name="Rectangle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3" name="Rectangle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4" name="Rectangle 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5" name="Rectangle 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6" name="Rectangle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7" name="Rectangle 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8" name="Rectangle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19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0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1" name="Rectangle 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2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3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4" name="Rectangle 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5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6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7" name="Rectangle 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8" name="Rectangle 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29" name="Rectangle 3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0" name="Rectangle 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1" name="Rectangle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2" name="Rectangle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3" name="Rectangle 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4" name="Rectangle 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5" name="Rectangle 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6" name="Rectangle 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7" name="Rectangle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8" name="Rectangle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39" name="Rectangle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0" name="Rectangle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1" name="Rectangle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2" name="Rectangle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3" name="Rectangle 3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4" name="Rectangle 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5" name="Rectangle 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6" name="Rectangle 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7" name="Rectangle 3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8" name="Rectangle 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49" name="Rectangle 3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0" name="Rectangle 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1" name="Rectangle 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2" name="Rectangle 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3" name="Rectangle 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4" name="Rectangle 3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5" name="Rectangle 3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6" name="Rectangle 3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7" name="Rectangle 3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8" name="Rectangle 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59" name="Rectangle 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0" name="Rectangle 3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1" name="Rectangle 3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2" name="Rectangle 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3" name="Rectangle 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4" name="Rectangle 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5" name="Rectangle 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6" name="Rectangle 3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7" name="Rectangle 3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8" name="Rectangle 3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69" name="Rectangle 3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0" name="Rectangle 3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1" name="Rectangle 3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2" name="Rectangle 3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3" name="Rectangle 3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4" name="Rectangle 3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5" name="Rectangle 3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6" name="Rectangle 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7" name="Rectangle 3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8" name="Rectangle 3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79" name="Rectangle 3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0" name="Rectangle 3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1" name="Rectangle 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2" name="Rectangle 3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3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4" name="Rectangle 3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5" name="Rectangle 3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6" name="Rectangle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7" name="Rectangle 3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8" name="Rectangle 3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89" name="Rectangle 3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0" name="Rectangle 3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1" name="Rectangle 3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2" name="Rectangle 3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3" name="Rectangle 3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4" name="Rectangle 3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5" name="Rectangle 3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6" name="Rectangle 3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7" name="Rectangle 3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8" name="Rectangle 3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599" name="Rectangle 3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00" name="Rectangle 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01" name="Rectangle 4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02" name="Rectangle 4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03" name="Rectangle 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04" name="Rectangle 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05" name="Rectangle 4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06" name="Rectangle 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07" name="Rectangle 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07608" name="Freeform 408"/>
              <p:cNvSpPr>
                <a:spLocks noChangeAspect="1"/>
              </p:cNvSpPr>
              <p:nvPr/>
            </p:nvSpPr>
            <p:spPr bwMode="auto">
              <a:xfrm>
                <a:off x="2173" y="1673"/>
                <a:ext cx="622" cy="397"/>
              </a:xfrm>
              <a:custGeom>
                <a:avLst/>
                <a:gdLst/>
                <a:ahLst/>
                <a:cxnLst>
                  <a:cxn ang="0">
                    <a:pos x="9" y="373"/>
                  </a:cxn>
                  <a:cxn ang="0">
                    <a:pos x="30" y="391"/>
                  </a:cxn>
                  <a:cxn ang="0">
                    <a:pos x="42" y="396"/>
                  </a:cxn>
                  <a:cxn ang="0">
                    <a:pos x="55" y="396"/>
                  </a:cxn>
                  <a:cxn ang="0">
                    <a:pos x="69" y="392"/>
                  </a:cxn>
                  <a:cxn ang="0">
                    <a:pos x="85" y="380"/>
                  </a:cxn>
                  <a:cxn ang="0">
                    <a:pos x="104" y="362"/>
                  </a:cxn>
                  <a:cxn ang="0">
                    <a:pos x="114" y="348"/>
                  </a:cxn>
                  <a:cxn ang="0">
                    <a:pos x="124" y="329"/>
                  </a:cxn>
                  <a:cxn ang="0">
                    <a:pos x="136" y="306"/>
                  </a:cxn>
                  <a:cxn ang="0">
                    <a:pos x="161" y="251"/>
                  </a:cxn>
                  <a:cxn ang="0">
                    <a:pos x="201" y="158"/>
                  </a:cxn>
                  <a:cxn ang="0">
                    <a:pos x="228" y="98"/>
                  </a:cxn>
                  <a:cxn ang="0">
                    <a:pos x="257" y="48"/>
                  </a:cxn>
                  <a:cxn ang="0">
                    <a:pos x="270" y="28"/>
                  </a:cxn>
                  <a:cxn ang="0">
                    <a:pos x="284" y="13"/>
                  </a:cxn>
                  <a:cxn ang="0">
                    <a:pos x="297" y="3"/>
                  </a:cxn>
                  <a:cxn ang="0">
                    <a:pos x="311" y="0"/>
                  </a:cxn>
                  <a:cxn ang="0">
                    <a:pos x="324" y="3"/>
                  </a:cxn>
                  <a:cxn ang="0">
                    <a:pos x="338" y="13"/>
                  </a:cxn>
                  <a:cxn ang="0">
                    <a:pos x="351" y="28"/>
                  </a:cxn>
                  <a:cxn ang="0">
                    <a:pos x="366" y="48"/>
                  </a:cxn>
                  <a:cxn ang="0">
                    <a:pos x="394" y="98"/>
                  </a:cxn>
                  <a:cxn ang="0">
                    <a:pos x="421" y="158"/>
                  </a:cxn>
                  <a:cxn ang="0">
                    <a:pos x="461" y="251"/>
                  </a:cxn>
                  <a:cxn ang="0">
                    <a:pos x="486" y="306"/>
                  </a:cxn>
                  <a:cxn ang="0">
                    <a:pos x="497" y="329"/>
                  </a:cxn>
                  <a:cxn ang="0">
                    <a:pos x="508" y="348"/>
                  </a:cxn>
                  <a:cxn ang="0">
                    <a:pos x="518" y="362"/>
                  </a:cxn>
                  <a:cxn ang="0">
                    <a:pos x="537" y="380"/>
                  </a:cxn>
                  <a:cxn ang="0">
                    <a:pos x="552" y="392"/>
                  </a:cxn>
                  <a:cxn ang="0">
                    <a:pos x="567" y="396"/>
                  </a:cxn>
                  <a:cxn ang="0">
                    <a:pos x="579" y="396"/>
                  </a:cxn>
                  <a:cxn ang="0">
                    <a:pos x="592" y="391"/>
                  </a:cxn>
                  <a:cxn ang="0">
                    <a:pos x="612" y="373"/>
                  </a:cxn>
                </a:cxnLst>
                <a:rect l="0" t="0" r="r" b="b"/>
                <a:pathLst>
                  <a:path w="622" h="397">
                    <a:moveTo>
                      <a:pt x="0" y="362"/>
                    </a:moveTo>
                    <a:lnTo>
                      <a:pt x="9" y="373"/>
                    </a:lnTo>
                    <a:lnTo>
                      <a:pt x="20" y="383"/>
                    </a:lnTo>
                    <a:lnTo>
                      <a:pt x="30" y="391"/>
                    </a:lnTo>
                    <a:lnTo>
                      <a:pt x="36" y="394"/>
                    </a:lnTo>
                    <a:lnTo>
                      <a:pt x="42" y="396"/>
                    </a:lnTo>
                    <a:lnTo>
                      <a:pt x="49" y="397"/>
                    </a:lnTo>
                    <a:lnTo>
                      <a:pt x="55" y="396"/>
                    </a:lnTo>
                    <a:lnTo>
                      <a:pt x="62" y="395"/>
                    </a:lnTo>
                    <a:lnTo>
                      <a:pt x="69" y="392"/>
                    </a:lnTo>
                    <a:lnTo>
                      <a:pt x="77" y="387"/>
                    </a:lnTo>
                    <a:lnTo>
                      <a:pt x="85" y="380"/>
                    </a:lnTo>
                    <a:lnTo>
                      <a:pt x="94" y="372"/>
                    </a:lnTo>
                    <a:lnTo>
                      <a:pt x="104" y="362"/>
                    </a:lnTo>
                    <a:lnTo>
                      <a:pt x="109" y="356"/>
                    </a:lnTo>
                    <a:lnTo>
                      <a:pt x="114" y="348"/>
                    </a:lnTo>
                    <a:lnTo>
                      <a:pt x="119" y="339"/>
                    </a:lnTo>
                    <a:lnTo>
                      <a:pt x="124" y="329"/>
                    </a:lnTo>
                    <a:lnTo>
                      <a:pt x="131" y="318"/>
                    </a:lnTo>
                    <a:lnTo>
                      <a:pt x="136" y="306"/>
                    </a:lnTo>
                    <a:lnTo>
                      <a:pt x="148" y="280"/>
                    </a:lnTo>
                    <a:lnTo>
                      <a:pt x="161" y="251"/>
                    </a:lnTo>
                    <a:lnTo>
                      <a:pt x="174" y="221"/>
                    </a:lnTo>
                    <a:lnTo>
                      <a:pt x="201" y="158"/>
                    </a:lnTo>
                    <a:lnTo>
                      <a:pt x="214" y="128"/>
                    </a:lnTo>
                    <a:lnTo>
                      <a:pt x="228" y="98"/>
                    </a:lnTo>
                    <a:lnTo>
                      <a:pt x="242" y="72"/>
                    </a:lnTo>
                    <a:lnTo>
                      <a:pt x="257" y="48"/>
                    </a:lnTo>
                    <a:lnTo>
                      <a:pt x="263" y="38"/>
                    </a:lnTo>
                    <a:lnTo>
                      <a:pt x="270" y="28"/>
                    </a:lnTo>
                    <a:lnTo>
                      <a:pt x="278" y="20"/>
                    </a:lnTo>
                    <a:lnTo>
                      <a:pt x="284" y="13"/>
                    </a:lnTo>
                    <a:lnTo>
                      <a:pt x="291" y="8"/>
                    </a:lnTo>
                    <a:lnTo>
                      <a:pt x="297" y="3"/>
                    </a:lnTo>
                    <a:lnTo>
                      <a:pt x="305" y="1"/>
                    </a:lnTo>
                    <a:lnTo>
                      <a:pt x="311" y="0"/>
                    </a:lnTo>
                    <a:lnTo>
                      <a:pt x="317" y="1"/>
                    </a:lnTo>
                    <a:lnTo>
                      <a:pt x="324" y="3"/>
                    </a:lnTo>
                    <a:lnTo>
                      <a:pt x="330" y="8"/>
                    </a:lnTo>
                    <a:lnTo>
                      <a:pt x="338" y="13"/>
                    </a:lnTo>
                    <a:lnTo>
                      <a:pt x="344" y="20"/>
                    </a:lnTo>
                    <a:lnTo>
                      <a:pt x="351" y="28"/>
                    </a:lnTo>
                    <a:lnTo>
                      <a:pt x="358" y="38"/>
                    </a:lnTo>
                    <a:lnTo>
                      <a:pt x="366" y="48"/>
                    </a:lnTo>
                    <a:lnTo>
                      <a:pt x="379" y="72"/>
                    </a:lnTo>
                    <a:lnTo>
                      <a:pt x="394" y="98"/>
                    </a:lnTo>
                    <a:lnTo>
                      <a:pt x="407" y="128"/>
                    </a:lnTo>
                    <a:lnTo>
                      <a:pt x="421" y="158"/>
                    </a:lnTo>
                    <a:lnTo>
                      <a:pt x="448" y="221"/>
                    </a:lnTo>
                    <a:lnTo>
                      <a:pt x="461" y="251"/>
                    </a:lnTo>
                    <a:lnTo>
                      <a:pt x="473" y="280"/>
                    </a:lnTo>
                    <a:lnTo>
                      <a:pt x="486" y="306"/>
                    </a:lnTo>
                    <a:lnTo>
                      <a:pt x="491" y="318"/>
                    </a:lnTo>
                    <a:lnTo>
                      <a:pt x="497" y="329"/>
                    </a:lnTo>
                    <a:lnTo>
                      <a:pt x="502" y="339"/>
                    </a:lnTo>
                    <a:lnTo>
                      <a:pt x="508" y="348"/>
                    </a:lnTo>
                    <a:lnTo>
                      <a:pt x="513" y="356"/>
                    </a:lnTo>
                    <a:lnTo>
                      <a:pt x="518" y="362"/>
                    </a:lnTo>
                    <a:lnTo>
                      <a:pt x="527" y="372"/>
                    </a:lnTo>
                    <a:lnTo>
                      <a:pt x="537" y="380"/>
                    </a:lnTo>
                    <a:lnTo>
                      <a:pt x="545" y="387"/>
                    </a:lnTo>
                    <a:lnTo>
                      <a:pt x="552" y="392"/>
                    </a:lnTo>
                    <a:lnTo>
                      <a:pt x="559" y="395"/>
                    </a:lnTo>
                    <a:lnTo>
                      <a:pt x="567" y="396"/>
                    </a:lnTo>
                    <a:lnTo>
                      <a:pt x="573" y="397"/>
                    </a:lnTo>
                    <a:lnTo>
                      <a:pt x="579" y="396"/>
                    </a:lnTo>
                    <a:lnTo>
                      <a:pt x="585" y="394"/>
                    </a:lnTo>
                    <a:lnTo>
                      <a:pt x="592" y="391"/>
                    </a:lnTo>
                    <a:lnTo>
                      <a:pt x="602" y="383"/>
                    </a:lnTo>
                    <a:lnTo>
                      <a:pt x="612" y="373"/>
                    </a:lnTo>
                    <a:lnTo>
                      <a:pt x="622" y="3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" name="Group 409"/>
            <p:cNvGrpSpPr>
              <a:grpSpLocks noChangeAspect="1"/>
            </p:cNvGrpSpPr>
            <p:nvPr/>
          </p:nvGrpSpPr>
          <p:grpSpPr bwMode="auto">
            <a:xfrm>
              <a:off x="3004" y="2708"/>
              <a:ext cx="624" cy="397"/>
              <a:chOff x="2691" y="1673"/>
              <a:chExt cx="624" cy="397"/>
            </a:xfrm>
          </p:grpSpPr>
          <p:grpSp>
            <p:nvGrpSpPr>
              <p:cNvPr id="17" name="Group 410"/>
              <p:cNvGrpSpPr>
                <a:grpSpLocks noChangeAspect="1"/>
              </p:cNvGrpSpPr>
              <p:nvPr/>
            </p:nvGrpSpPr>
            <p:grpSpPr bwMode="auto">
              <a:xfrm>
                <a:off x="2691" y="1673"/>
                <a:ext cx="624" cy="397"/>
                <a:chOff x="2691" y="1673"/>
                <a:chExt cx="624" cy="397"/>
              </a:xfrm>
            </p:grpSpPr>
            <p:grpSp>
              <p:nvGrpSpPr>
                <p:cNvPr id="18" name="Group 411"/>
                <p:cNvGrpSpPr>
                  <a:grpSpLocks noChangeAspect="1"/>
                </p:cNvGrpSpPr>
                <p:nvPr/>
              </p:nvGrpSpPr>
              <p:grpSpPr bwMode="auto">
                <a:xfrm>
                  <a:off x="2691" y="1673"/>
                  <a:ext cx="624" cy="397"/>
                  <a:chOff x="2691" y="1673"/>
                  <a:chExt cx="624" cy="397"/>
                </a:xfrm>
              </p:grpSpPr>
              <p:sp>
                <p:nvSpPr>
                  <p:cNvPr id="307612" name="Rectangle 4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13" name="Rectangle 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14" name="Rectangle 4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15" name="Rectangle 4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16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17" name="Rectangle 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18" name="Rectangle 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19" name="Rectangle 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0" name="Rectangle 4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1" name="Rectangle 4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2" name="Rectangle 4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3" name="Rectangle 4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4" name="Rectangle 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5" name="Rectangle 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6" name="Rectangle 4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7" name="Rectangle 4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8" name="Rectangle 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29" name="Rectangle 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0" name="Rectangle 4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1" name="Rectangle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2" name="Rectangle 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3" name="Rectangle 4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4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5" name="Rectangle 4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6" name="Rectangle 4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7" name="Rectangle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8" name="Rectangle 4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39" name="Rectangle 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0" name="Rectangle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1" name="Rectangle 4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2" name="Rectangle 4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3" name="Rectangle 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4" name="Rectangle 4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5" name="Rectangle 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6" name="Rectangle 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7" name="Rectangle 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8" name="Rectangle 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49" name="Rectangle 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0" name="Rectangle 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1" name="Rectangle 4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2" name="Rectangle 4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3" name="Rectangle 4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4" name="Rectangle 4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5" name="Rectangle 4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6" name="Rectangle 4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7" name="Rectangle 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8" name="Rectangle 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59" name="Rectangle 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0" name="Rectangle 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1" name="Rectangle 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2" name="Rectangle 4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3" name="Rectangle 4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4" name="Rectangle 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5" name="Rectangle 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6" name="Rectangle 4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7" name="Rectangle 4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8" name="Rectangle 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69" name="Rectangle 4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0" name="Rectangle 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1" name="Rectangle 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2" name="Rectangle 4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3" name="Rectangle 4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4" name="Rectangle 4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5" name="Rectangle 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6" name="Rectangle 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7" name="Rectangle 4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8" name="Rectangle 4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79" name="Rectangle 4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0" name="Rectangle 4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1" name="Rectangle 4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2" name="Rectangle 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3" name="Rectangle 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4" name="Rectangle 4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5" name="Rectangle 4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6" name="Rectangle 4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7" name="Rectangle 4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8" name="Rectangle 4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9" name="Rectangle 4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0" name="Rectangle 4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1" name="Rectangle 4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2" name="Rectangle 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3" name="Rectangle 4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4" name="Rectangle 4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5" name="Rectangle 4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6" name="Rectangle 4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7" name="Rectangle 4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8" name="Rectangle 4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99" name="Rectangle 4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0" name="Rectangle 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1" name="Rectangle 5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2" name="Rectangle 5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3" name="Rectangle 5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4" name="Rectangle 5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5" name="Rectangle 5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6" name="Rectangle 5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7" name="Rectangle 5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8" name="Rectangle 5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09" name="Rectangle 5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0" name="Rectangle 5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1" name="Rectangle 5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2" name="Rectangle 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3" name="Rectangle 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4" name="Rectangle 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5" name="Rectangle 5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6" name="Rectangle 5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7" name="Rectangle 5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8" name="Rectangle 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19" name="Rectangle 5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0" name="Rectangle 5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1" name="Rectangle 5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2" name="Rectangle 5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3" name="Rectangle 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4" name="Rectangle 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5" name="Rectangle 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6" name="Rectangle 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7" name="Rectangle 5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8" name="Rectangle 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29" name="Rectangle 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0" name="Rectangle 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1" name="Rectangle 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2" name="Rectangle 5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3" name="Rectangle 5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4" name="Rectangle 5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5" name="Rectangle 5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6" name="Rectangle 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7" name="Rectangle 5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8" name="Rectangle 5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9" name="Rectangle 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0" name="Rectangle 5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1" name="Rectangle 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2" name="Rectangle 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3" name="Rectangle 5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4" name="Rectangle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5" name="Rectangle 5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6" name="Rectangle 5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7" name="Rectangle 5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8" name="Rectangle 5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49" name="Rectangle 5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0" name="Rectangle 5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1" name="Rectangle 5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2" name="Rectangle 5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3" name="Rectangle 5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4" name="Rectangle 5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5" name="Rectangle 5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6" name="Rectangle 5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7" name="Rectangle 5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8" name="Rectangle 5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59" name="Rectangle 5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0" name="Rectangle 5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1" name="Rectangle 5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2" name="Rectangle 5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3" name="Rectangle 5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4" name="Rectangle 5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5" name="Rectangle 5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6" name="Rectangle 5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7" name="Rectangle 5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8" name="Rectangle 5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69" name="Rectangle 5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0" name="Rectangle 5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1" name="Rectangle 5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2" name="Rectangle 5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3" name="Rectangle 5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4" name="Rectangle 5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5" name="Rectangle 5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6" name="Rectangle 5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7" name="Rectangle 5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8" name="Rectangle 5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79" name="Rectangle 5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0" name="Rectangle 5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1" name="Rectangle 5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2" name="Rectangle 5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3" name="Rectangle 5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4" name="Rectangle 5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5" name="Rectangle 5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6" name="Rectangle 5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7" name="Rectangle 5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8" name="Rectangle 5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89" name="Rectangle 5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0" name="Rectangle 5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1" name="Rectangle 5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2" name="Rectangle 5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3" name="Rectangle 5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4" name="Rectangle 5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5" name="Rectangle 5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6" name="Rectangle 5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7" name="Rectangle 5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8" name="Rectangle 5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99" name="Rectangle 5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0" name="Rectangle 6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1" name="Rectangle 6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2" name="Rectangle 6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3" name="Rectangle 6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4" name="Rectangle 6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5" name="Rectangle 6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6" name="Rectangle 6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7" name="Rectangle 6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8" name="Rectangle 6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09" name="Rectangle 6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10" name="Rectangle 6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11" name="Freeform 611"/>
                  <p:cNvSpPr>
                    <a:spLocks noChangeAspect="1"/>
                  </p:cNvSpPr>
                  <p:nvPr/>
                </p:nvSpPr>
                <p:spPr bwMode="auto">
                  <a:xfrm>
                    <a:off x="2691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0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9" name="Group 612"/>
                <p:cNvGrpSpPr>
                  <a:grpSpLocks noChangeAspect="1"/>
                </p:cNvGrpSpPr>
                <p:nvPr/>
              </p:nvGrpSpPr>
              <p:grpSpPr bwMode="auto">
                <a:xfrm>
                  <a:off x="2691" y="1673"/>
                  <a:ext cx="624" cy="397"/>
                  <a:chOff x="2691" y="1673"/>
                  <a:chExt cx="624" cy="397"/>
                </a:xfrm>
              </p:grpSpPr>
              <p:sp>
                <p:nvSpPr>
                  <p:cNvPr id="307813" name="Freeform 613"/>
                  <p:cNvSpPr>
                    <a:spLocks noChangeAspect="1"/>
                  </p:cNvSpPr>
                  <p:nvPr/>
                </p:nvSpPr>
                <p:spPr bwMode="auto">
                  <a:xfrm>
                    <a:off x="2691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0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14" name="Rectangle 6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15" name="Rectangle 6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16" name="Rectangle 6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17" name="Rectangle 6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18" name="Rectangle 6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19" name="Rectangle 6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0" name="Rectangle 6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1" name="Rectangle 6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2" name="Rectangle 6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3" name="Rectangle 6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4" name="Rectangle 6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5" name="Rectangle 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6" name="Rectangle 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7" name="Rectangle 6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8" name="Rectangle 6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29" name="Rectangle 6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0" name="Rectangle 6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1" name="Rectangle 6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2" name="Rectangle 6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3" name="Rectangle 6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4" name="Rectangle 6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5" name="Rectangle 6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6" name="Rectangle 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7" name="Rectangle 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8" name="Rectangle 6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39" name="Rectangle 6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0" name="Rectangle 6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1" name="Rectangle 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2" name="Rectangle 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3" name="Rectangle 6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4" name="Rectangle 6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5" name="Rectangle 6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6" name="Rectangle 6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7" name="Rectangle 6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8" name="Rectangle 6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49" name="Rectangle 6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0" name="Rectangle 6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1" name="Rectangle 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2" name="Rectangle 6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3" name="Rectangle 6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4" name="Rectangle 6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5" name="Rectangle 6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6" name="Rectangle 6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7" name="Rectangle 6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8" name="Rectangle 6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59" name="Rectangle 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0" name="Rectangle 6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1" name="Rectangle 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2" name="Rectangle 6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3" name="Rectangle 6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4" name="Rectangle 6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5" name="Rectangle 6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6" name="Rectangle 6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7" name="Rectangle 6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8" name="Rectangle 6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69" name="Rectangle 6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0" name="Rectangle 6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1" name="Rectangle 6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2" name="Rectangle 6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3" name="Rectangle 6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4" name="Rectangle 6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5" name="Rectangle 6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6" name="Rectangle 6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7" name="Rectangle 6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8" name="Rectangle 6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79" name="Rectangle 6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0" name="Rectangle 6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1" name="Rectangle 6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2" name="Rectangle 6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3" name="Rectangle 6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4" name="Rectangle 6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5" name="Rectangle 6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6" name="Rectangle 6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7" name="Rectangle 6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8" name="Rectangle 6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89" name="Rectangle 6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0" name="Rectangle 6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1" name="Rectangle 6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2" name="Rectangle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3" name="Rectangle 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4" name="Rectangle 6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5" name="Rectangle 6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6" name="Rectangle 6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7" name="Rectangle 6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8" name="Rectangle 6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899" name="Rectangle 6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0" name="Rectangle 7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1" name="Rectangle 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2" name="Rectangle 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3" name="Rectangl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4" name="Rectangle 7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5" name="Rectangle 7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6" name="Rectangle 7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7" name="Rectangle 7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8" name="Rectangle 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09" name="Rectangle 7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0" name="Rectangle 7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1" name="Rectangle 7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2" name="Rectangle 7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3" name="Rectangle 7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4" name="Rectangle 7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5" name="Rectangle 7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6" name="Rectangle 7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7" name="Rectangle 7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8" name="Rectangle 7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19" name="Rectangle 7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0" name="Rectangle 7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1" name="Rectangle 7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2" name="Rectangle 7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3" name="Rectangle 7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4" name="Rectangle 7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5" name="Rectangle 7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6" name="Rectangle 7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7" name="Rectangle 7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8" name="Rectangle 7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29" name="Rectangle 7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0" name="Rectangle 7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1" name="Rectangle 7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2" name="Rectangle 7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3" name="Rectangle 7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4" name="Rectangle 7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5" name="Rectangle 7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6" name="Rectangle 7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7" name="Rectangle 7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8" name="Rectangle 7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39" name="Rectangle 7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0" name="Rectangle 7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1" name="Rectangle 7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2" name="Rectangle 7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3" name="Rectangle 7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4" name="Rectangle 7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5" name="Rectangle 7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6" name="Rectangle 7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7" name="Rectangle 7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8" name="Rectangle 7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49" name="Rectangle 7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0" name="Rectangle 7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1" name="Rectangle 7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2" name="Rectangle 7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3" name="Rectangle 7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4" name="Rectangle 7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5" name="Rectangle 7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6" name="Rectangle 7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7" name="Rectangle 7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8" name="Rectangle 7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59" name="Rectangle 7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0" name="Rectangle 7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1" name="Rectangle 7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2" name="Rectangle 7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3" name="Rectangle 7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4" name="Rectangle 7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5" name="Rectangle 7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6" name="Rectangle 7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7" name="Rectangle 7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8" name="Rectangle 7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69" name="Rectangle 7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0" name="Rectangle 7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1" name="Rectangle 7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2" name="Rectangle 7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3" name="Rectangle 7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4" name="Rectangle 7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5" name="Rectangle 7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6" name="Rectangle 7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7" name="Rectangle 7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8" name="Rectangle 7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79" name="Rectangle 7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0" name="Rectangle 7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1" name="Rectangle 7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2" name="Rectangle 7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3" name="Rectangle 7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4" name="Rectangle 7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5" name="Rectangle 7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6" name="Rectangle 7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7" name="Rectangle 7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8" name="Rectangle 7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89" name="Rectangle 7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0" name="Rectangle 7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1" name="Rectangle 7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2" name="Rectangle 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3" name="Rectangle 7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4" name="Rectangle 7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5" name="Rectangle 7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6" name="Rectangle 7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7" name="Rectangle 7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8" name="Rectangle 7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999" name="Rectangle 7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0" name="Rectangle 8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1" name="Rectangle 8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2" name="Rectangle 8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3" name="Rectangle 8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4" name="Rectangle 8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5" name="Rectangle 8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6" name="Rectangle 8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7" name="Rectangle 8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8" name="Rectangle 8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09" name="Rectangle 8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10" name="Rectangle 8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11" name="Rectangle 8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12" name="Rectangle 8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08013" name="Freeform 813"/>
              <p:cNvSpPr>
                <a:spLocks noChangeAspect="1"/>
              </p:cNvSpPr>
              <p:nvPr/>
            </p:nvSpPr>
            <p:spPr bwMode="auto">
              <a:xfrm>
                <a:off x="2691" y="1673"/>
                <a:ext cx="622" cy="397"/>
              </a:xfrm>
              <a:custGeom>
                <a:avLst/>
                <a:gdLst/>
                <a:ahLst/>
                <a:cxnLst>
                  <a:cxn ang="0">
                    <a:pos x="9" y="373"/>
                  </a:cxn>
                  <a:cxn ang="0">
                    <a:pos x="30" y="391"/>
                  </a:cxn>
                  <a:cxn ang="0">
                    <a:pos x="42" y="396"/>
                  </a:cxn>
                  <a:cxn ang="0">
                    <a:pos x="55" y="396"/>
                  </a:cxn>
                  <a:cxn ang="0">
                    <a:pos x="69" y="392"/>
                  </a:cxn>
                  <a:cxn ang="0">
                    <a:pos x="85" y="380"/>
                  </a:cxn>
                  <a:cxn ang="0">
                    <a:pos x="104" y="362"/>
                  </a:cxn>
                  <a:cxn ang="0">
                    <a:pos x="114" y="348"/>
                  </a:cxn>
                  <a:cxn ang="0">
                    <a:pos x="124" y="329"/>
                  </a:cxn>
                  <a:cxn ang="0">
                    <a:pos x="136" y="306"/>
                  </a:cxn>
                  <a:cxn ang="0">
                    <a:pos x="161" y="251"/>
                  </a:cxn>
                  <a:cxn ang="0">
                    <a:pos x="201" y="158"/>
                  </a:cxn>
                  <a:cxn ang="0">
                    <a:pos x="228" y="98"/>
                  </a:cxn>
                  <a:cxn ang="0">
                    <a:pos x="257" y="48"/>
                  </a:cxn>
                  <a:cxn ang="0">
                    <a:pos x="270" y="28"/>
                  </a:cxn>
                  <a:cxn ang="0">
                    <a:pos x="284" y="13"/>
                  </a:cxn>
                  <a:cxn ang="0">
                    <a:pos x="297" y="3"/>
                  </a:cxn>
                  <a:cxn ang="0">
                    <a:pos x="311" y="0"/>
                  </a:cxn>
                  <a:cxn ang="0">
                    <a:pos x="324" y="3"/>
                  </a:cxn>
                  <a:cxn ang="0">
                    <a:pos x="338" y="13"/>
                  </a:cxn>
                  <a:cxn ang="0">
                    <a:pos x="351" y="28"/>
                  </a:cxn>
                  <a:cxn ang="0">
                    <a:pos x="366" y="48"/>
                  </a:cxn>
                  <a:cxn ang="0">
                    <a:pos x="394" y="98"/>
                  </a:cxn>
                  <a:cxn ang="0">
                    <a:pos x="421" y="158"/>
                  </a:cxn>
                  <a:cxn ang="0">
                    <a:pos x="461" y="251"/>
                  </a:cxn>
                  <a:cxn ang="0">
                    <a:pos x="486" y="306"/>
                  </a:cxn>
                  <a:cxn ang="0">
                    <a:pos x="497" y="329"/>
                  </a:cxn>
                  <a:cxn ang="0">
                    <a:pos x="508" y="348"/>
                  </a:cxn>
                  <a:cxn ang="0">
                    <a:pos x="518" y="362"/>
                  </a:cxn>
                  <a:cxn ang="0">
                    <a:pos x="537" y="380"/>
                  </a:cxn>
                  <a:cxn ang="0">
                    <a:pos x="552" y="392"/>
                  </a:cxn>
                  <a:cxn ang="0">
                    <a:pos x="567" y="396"/>
                  </a:cxn>
                  <a:cxn ang="0">
                    <a:pos x="579" y="396"/>
                  </a:cxn>
                  <a:cxn ang="0">
                    <a:pos x="592" y="391"/>
                  </a:cxn>
                  <a:cxn ang="0">
                    <a:pos x="612" y="373"/>
                  </a:cxn>
                </a:cxnLst>
                <a:rect l="0" t="0" r="r" b="b"/>
                <a:pathLst>
                  <a:path w="622" h="397">
                    <a:moveTo>
                      <a:pt x="0" y="362"/>
                    </a:moveTo>
                    <a:lnTo>
                      <a:pt x="9" y="373"/>
                    </a:lnTo>
                    <a:lnTo>
                      <a:pt x="20" y="383"/>
                    </a:lnTo>
                    <a:lnTo>
                      <a:pt x="30" y="391"/>
                    </a:lnTo>
                    <a:lnTo>
                      <a:pt x="36" y="394"/>
                    </a:lnTo>
                    <a:lnTo>
                      <a:pt x="42" y="396"/>
                    </a:lnTo>
                    <a:lnTo>
                      <a:pt x="49" y="397"/>
                    </a:lnTo>
                    <a:lnTo>
                      <a:pt x="55" y="396"/>
                    </a:lnTo>
                    <a:lnTo>
                      <a:pt x="62" y="395"/>
                    </a:lnTo>
                    <a:lnTo>
                      <a:pt x="69" y="392"/>
                    </a:lnTo>
                    <a:lnTo>
                      <a:pt x="77" y="387"/>
                    </a:lnTo>
                    <a:lnTo>
                      <a:pt x="85" y="380"/>
                    </a:lnTo>
                    <a:lnTo>
                      <a:pt x="94" y="372"/>
                    </a:lnTo>
                    <a:lnTo>
                      <a:pt x="104" y="362"/>
                    </a:lnTo>
                    <a:lnTo>
                      <a:pt x="109" y="356"/>
                    </a:lnTo>
                    <a:lnTo>
                      <a:pt x="114" y="348"/>
                    </a:lnTo>
                    <a:lnTo>
                      <a:pt x="119" y="339"/>
                    </a:lnTo>
                    <a:lnTo>
                      <a:pt x="124" y="329"/>
                    </a:lnTo>
                    <a:lnTo>
                      <a:pt x="130" y="318"/>
                    </a:lnTo>
                    <a:lnTo>
                      <a:pt x="136" y="306"/>
                    </a:lnTo>
                    <a:lnTo>
                      <a:pt x="148" y="280"/>
                    </a:lnTo>
                    <a:lnTo>
                      <a:pt x="161" y="251"/>
                    </a:lnTo>
                    <a:lnTo>
                      <a:pt x="174" y="221"/>
                    </a:lnTo>
                    <a:lnTo>
                      <a:pt x="201" y="158"/>
                    </a:lnTo>
                    <a:lnTo>
                      <a:pt x="214" y="128"/>
                    </a:lnTo>
                    <a:lnTo>
                      <a:pt x="228" y="98"/>
                    </a:lnTo>
                    <a:lnTo>
                      <a:pt x="242" y="72"/>
                    </a:lnTo>
                    <a:lnTo>
                      <a:pt x="257" y="48"/>
                    </a:lnTo>
                    <a:lnTo>
                      <a:pt x="263" y="38"/>
                    </a:lnTo>
                    <a:lnTo>
                      <a:pt x="270" y="28"/>
                    </a:lnTo>
                    <a:lnTo>
                      <a:pt x="278" y="20"/>
                    </a:lnTo>
                    <a:lnTo>
                      <a:pt x="284" y="13"/>
                    </a:lnTo>
                    <a:lnTo>
                      <a:pt x="291" y="8"/>
                    </a:lnTo>
                    <a:lnTo>
                      <a:pt x="297" y="3"/>
                    </a:lnTo>
                    <a:lnTo>
                      <a:pt x="305" y="1"/>
                    </a:lnTo>
                    <a:lnTo>
                      <a:pt x="311" y="0"/>
                    </a:lnTo>
                    <a:lnTo>
                      <a:pt x="317" y="1"/>
                    </a:lnTo>
                    <a:lnTo>
                      <a:pt x="324" y="3"/>
                    </a:lnTo>
                    <a:lnTo>
                      <a:pt x="330" y="8"/>
                    </a:lnTo>
                    <a:lnTo>
                      <a:pt x="338" y="13"/>
                    </a:lnTo>
                    <a:lnTo>
                      <a:pt x="344" y="20"/>
                    </a:lnTo>
                    <a:lnTo>
                      <a:pt x="351" y="28"/>
                    </a:lnTo>
                    <a:lnTo>
                      <a:pt x="358" y="38"/>
                    </a:lnTo>
                    <a:lnTo>
                      <a:pt x="366" y="48"/>
                    </a:lnTo>
                    <a:lnTo>
                      <a:pt x="379" y="72"/>
                    </a:lnTo>
                    <a:lnTo>
                      <a:pt x="394" y="98"/>
                    </a:lnTo>
                    <a:lnTo>
                      <a:pt x="407" y="128"/>
                    </a:lnTo>
                    <a:lnTo>
                      <a:pt x="421" y="158"/>
                    </a:lnTo>
                    <a:lnTo>
                      <a:pt x="448" y="221"/>
                    </a:lnTo>
                    <a:lnTo>
                      <a:pt x="461" y="251"/>
                    </a:lnTo>
                    <a:lnTo>
                      <a:pt x="473" y="280"/>
                    </a:lnTo>
                    <a:lnTo>
                      <a:pt x="486" y="306"/>
                    </a:lnTo>
                    <a:lnTo>
                      <a:pt x="491" y="318"/>
                    </a:lnTo>
                    <a:lnTo>
                      <a:pt x="497" y="329"/>
                    </a:lnTo>
                    <a:lnTo>
                      <a:pt x="502" y="339"/>
                    </a:lnTo>
                    <a:lnTo>
                      <a:pt x="508" y="348"/>
                    </a:lnTo>
                    <a:lnTo>
                      <a:pt x="513" y="356"/>
                    </a:lnTo>
                    <a:lnTo>
                      <a:pt x="518" y="362"/>
                    </a:lnTo>
                    <a:lnTo>
                      <a:pt x="527" y="372"/>
                    </a:lnTo>
                    <a:lnTo>
                      <a:pt x="537" y="380"/>
                    </a:lnTo>
                    <a:lnTo>
                      <a:pt x="545" y="387"/>
                    </a:lnTo>
                    <a:lnTo>
                      <a:pt x="552" y="392"/>
                    </a:lnTo>
                    <a:lnTo>
                      <a:pt x="559" y="395"/>
                    </a:lnTo>
                    <a:lnTo>
                      <a:pt x="567" y="396"/>
                    </a:lnTo>
                    <a:lnTo>
                      <a:pt x="573" y="397"/>
                    </a:lnTo>
                    <a:lnTo>
                      <a:pt x="579" y="396"/>
                    </a:lnTo>
                    <a:lnTo>
                      <a:pt x="585" y="394"/>
                    </a:lnTo>
                    <a:lnTo>
                      <a:pt x="592" y="391"/>
                    </a:lnTo>
                    <a:lnTo>
                      <a:pt x="602" y="383"/>
                    </a:lnTo>
                    <a:lnTo>
                      <a:pt x="612" y="373"/>
                    </a:lnTo>
                    <a:lnTo>
                      <a:pt x="622" y="3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814"/>
            <p:cNvGrpSpPr>
              <a:grpSpLocks noChangeAspect="1"/>
            </p:cNvGrpSpPr>
            <p:nvPr/>
          </p:nvGrpSpPr>
          <p:grpSpPr bwMode="auto">
            <a:xfrm>
              <a:off x="3522" y="2708"/>
              <a:ext cx="624" cy="397"/>
              <a:chOff x="3209" y="1673"/>
              <a:chExt cx="624" cy="397"/>
            </a:xfrm>
          </p:grpSpPr>
          <p:grpSp>
            <p:nvGrpSpPr>
              <p:cNvPr id="21" name="Group 815"/>
              <p:cNvGrpSpPr>
                <a:grpSpLocks noChangeAspect="1"/>
              </p:cNvGrpSpPr>
              <p:nvPr/>
            </p:nvGrpSpPr>
            <p:grpSpPr bwMode="auto">
              <a:xfrm>
                <a:off x="3209" y="1673"/>
                <a:ext cx="624" cy="397"/>
                <a:chOff x="3209" y="1673"/>
                <a:chExt cx="624" cy="397"/>
              </a:xfrm>
            </p:grpSpPr>
            <p:grpSp>
              <p:nvGrpSpPr>
                <p:cNvPr id="22" name="Group 816"/>
                <p:cNvGrpSpPr>
                  <a:grpSpLocks noChangeAspect="1"/>
                </p:cNvGrpSpPr>
                <p:nvPr/>
              </p:nvGrpSpPr>
              <p:grpSpPr bwMode="auto">
                <a:xfrm>
                  <a:off x="3209" y="1673"/>
                  <a:ext cx="624" cy="397"/>
                  <a:chOff x="3209" y="1673"/>
                  <a:chExt cx="624" cy="397"/>
                </a:xfrm>
              </p:grpSpPr>
              <p:sp>
                <p:nvSpPr>
                  <p:cNvPr id="308017" name="Rectangle 8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18" name="Rectangle 8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19" name="Rectangle 8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0" name="Rectangle 8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1" name="Rectangle 8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2" name="Rectangle 8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3" name="Rectangle 8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4" name="Rectangle 8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5" name="Rectangle 8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6" name="Rectangle 8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7" name="Rectangle 8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8" name="Rectangle 8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29" name="Rectangle 8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0" name="Rectangle 8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1" name="Rectangle 8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2" name="Rectangle 8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3" name="Rectangle 8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4" name="Rectangle 8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5" name="Rectangle 8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6" name="Rectangle 8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7" name="Rectangle 8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8" name="Rectangle 8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39" name="Rectangle 8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0" name="Rectangle 8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1" name="Rectangle 8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2" name="Rectangle 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3" name="Rectangle 8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4" name="Rectangle 8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5" name="Rectangle 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6" name="Rectangle 8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7" name="Rectangle 8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8" name="Rectangle 8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49" name="Rectangle 8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0" name="Rectangle 8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1" name="Rectangle 8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2" name="Rectangle 8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3" name="Rectangle 8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4" name="Rectangle 8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5" name="Rectangle 8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6" name="Rectangle 8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7" name="Rectangle 8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8" name="Rectangle 8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59" name="Rectangle 8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0" name="Rectangle 8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1" name="Rectangle 8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2" name="Rectangle 8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3" name="Rectangle 8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4" name="Rectangle 8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5" name="Rectangle 8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6" name="Rectangle 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7" name="Rectangle 8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8" name="Rectangle 8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69" name="Rectangle 8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0" name="Rectangle 8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1" name="Rectangle 8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2" name="Rectangle 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3" name="Rectangle 8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4" name="Rectangle 8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5" name="Rectangle 8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6" name="Rectangle 8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7" name="Rectangle 8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8" name="Rectangle 8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79" name="Rectangle 8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0" name="Rectangle 8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1" name="Rectangle 8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2" name="Rectangle 8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3" name="Rectangle 8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4" name="Rectangle 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5" name="Rectangle 8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6" name="Rectangle 8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7" name="Rectangle 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8" name="Rectangle 8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89" name="Rectangle 8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0" name="Rectangle 8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1" name="Rectangle 8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2" name="Rectangle 8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3" name="Rectangle 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4" name="Rectangle 8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5" name="Rectangle 8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6" name="Rectangle 8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7" name="Rectangle 8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8" name="Rectangle 8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099" name="Rectangle 8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0" name="Rectangle 9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1" name="Rectangle 9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2" name="Rectangle 9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3" name="Rectangle 9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4" name="Rectangle 9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5" name="Rectangle 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6" name="Rectangle 9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7" name="Rectangle 9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8" name="Rectangle 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09" name="Rectangle 9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0" name="Rectangle 9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1" name="Rectangle 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2" name="Rectangle 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3" name="Rectangle 9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4" name="Rectangle 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5" name="Rectangle 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6" name="Rectangle 9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7" name="Rectangle 9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8" name="Rectangle 9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19" name="Rectangle 9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0" name="Rectangle 9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1" name="Rectangle 9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2" name="Rectangle 9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3" name="Rectangle 9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4" name="Rectangle 9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5" name="Rectangle 9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6" name="Rectangle 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7" name="Rectangle 9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8" name="Rectangle 9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29" name="Rectangle 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0" name="Rectangle 9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1" name="Rectangle 9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2" name="Rectangle 9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3" name="Rectangle 9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4" name="Rectangle 9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5" name="Rectangle 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6" name="Rectangle 9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7" name="Rectangle 9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8" name="Rectangle 9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39" name="Rectangle 9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0" name="Rectangle 9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1" name="Rectangle 9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2" name="Rectangle 9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3" name="Rectangle 9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4" name="Rectangle 9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5" name="Rectangle 9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6" name="Rectangle 9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7" name="Rectangle 9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8" name="Rectangle 9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49" name="Rectangle 9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0" name="Rectangle 9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1" name="Rectangle 9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2" name="Rectangle 9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3" name="Rectangle 9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4" name="Rectangle 9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5" name="Rectangle 9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6" name="Rectangle 9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7" name="Rectangle 9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8" name="Rectangle 9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59" name="Rectangle 9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0" name="Rectangle 9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1" name="Rectangle 9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2" name="Rectangle 9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3" name="Rectangle 9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4" name="Rectangle 9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5" name="Rectangle 9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6" name="Rectangle 9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7" name="Rectangle 9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8" name="Rectangle 9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69" name="Rectangle 9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0" name="Rectangle 9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1" name="Rectangle 9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2" name="Rectangle 9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3" name="Rectangle 9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4" name="Rectangle 9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5" name="Rectangle 9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6" name="Rectangle 9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7" name="Rectangle 9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8" name="Rectangle 9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79" name="Rectangle 9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0" name="Rectangle 9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1" name="Rectangle 9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2" name="Rectangle 9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3" name="Rectangle 9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4" name="Rectangle 9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5" name="Rectangle 9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6" name="Rectangle 9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7" name="Rectangle 9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8" name="Rectangle 9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89" name="Rectangle 9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0" name="Rectangle 9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1" name="Rectangle 9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2" name="Rectangle 9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3" name="Rectangle 9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4" name="Rectangle 9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5" name="Rectangle 9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6" name="Rectangle 9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7" name="Rectangle 9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8" name="Rectangle 9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199" name="Rectangle 9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0" name="Rectangle 10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1" name="Rectangle 10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2" name="Rectangle 10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3" name="Rectangle 10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4" name="Rectangle 10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5" name="Rectangle 10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6" name="Rectangle 10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7" name="Rectangle 10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8" name="Rectangle 10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09" name="Rectangle 10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10" name="Rectangle 10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11" name="Rectangle 10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12" name="Rectangle 10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13" name="Rectangle 10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14" name="Rectangle 10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15" name="Rectangle 10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16" name="Freeform 1016"/>
                  <p:cNvSpPr>
                    <a:spLocks noChangeAspect="1"/>
                  </p:cNvSpPr>
                  <p:nvPr/>
                </p:nvSpPr>
                <p:spPr bwMode="auto">
                  <a:xfrm>
                    <a:off x="3209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1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0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7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1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3" name="Group 1017"/>
                <p:cNvGrpSpPr>
                  <a:grpSpLocks noChangeAspect="1"/>
                </p:cNvGrpSpPr>
                <p:nvPr/>
              </p:nvGrpSpPr>
              <p:grpSpPr bwMode="auto">
                <a:xfrm>
                  <a:off x="3209" y="1673"/>
                  <a:ext cx="624" cy="397"/>
                  <a:chOff x="3209" y="1673"/>
                  <a:chExt cx="624" cy="397"/>
                </a:xfrm>
              </p:grpSpPr>
              <p:sp>
                <p:nvSpPr>
                  <p:cNvPr id="308218" name="Freeform 1018"/>
                  <p:cNvSpPr>
                    <a:spLocks noChangeAspect="1"/>
                  </p:cNvSpPr>
                  <p:nvPr/>
                </p:nvSpPr>
                <p:spPr bwMode="auto">
                  <a:xfrm>
                    <a:off x="3209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1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0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7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1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19" name="Rectangle 10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0" name="Rectangle 10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1" name="Rectangle 10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2" name="Rectangle 10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3" name="Rectangle 10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4" name="Rectangle 10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5" name="Rectangle 10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6" name="Rectangle 10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7" name="Rectangle 10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8" name="Rectangle 10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29" name="Rectangle 10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0" name="Rectangle 10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1" name="Rectangle 10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2" name="Rectangle 10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3" name="Rectangle 10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4" name="Rectangle 10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5" name="Rectangle 10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6" name="Rectangle 10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7" name="Rectangle 10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8" name="Rectangle 10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39" name="Rectangle 10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0" name="Rectangle 10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1" name="Rectangle 10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2" name="Rectangle 10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3" name="Rectangle 10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4" name="Rectangle 1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5" name="Rectangle 10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6" name="Rectangle 10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7" name="Rectangle 10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8" name="Rectangle 10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49" name="Rectangle 10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0" name="Rectangle 10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1" name="Rectangle 10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2" name="Rectangle 1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3" name="Rectangle 10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4" name="Rectangle 1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5" name="Rectangle 1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6" name="Rectangle 10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7" name="Rectangle 10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8" name="Rectangle 10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59" name="Rectangle 1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0" name="Rectangle 10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1" name="Rectangle 10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2" name="Rectangle 1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3" name="Rectangle 10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4" name="Rectangle 10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5" name="Rectangle 10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6" name="Rectangle 10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7" name="Rectangle 10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8" name="Rectangle 10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69" name="Rectangle 10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0" name="Rectangle 10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1" name="Rectangle 10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2" name="Rectangle 10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3" name="Rectangle 10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4" name="Rectangle 10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5" name="Rectangle 10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6" name="Rectangle 10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7" name="Rectangle 10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8" name="Rectangle 10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79" name="Rectangle 10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0" name="Rectangle 10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1" name="Rectangle 10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2" name="Rectangle 10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3" name="Rectangle 10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4" name="Rectangle 10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5" name="Rectangle 10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6" name="Rectangle 10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7" name="Rectangle 10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8" name="Rectangle 10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89" name="Rectangle 10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0" name="Rectangle 10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1" name="Rectangle 10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2" name="Rectangle 10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3" name="Rectangle 10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4" name="Rectangle 10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5" name="Rectangle 10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6" name="Rectangle 10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7" name="Rectangle 10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8" name="Rectangle 10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299" name="Rectangle 10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0" name="Rectangle 1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1" name="Rectangle 1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2" name="Rectangle 1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3" name="Rectangle 1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4" name="Rectangle 1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5" name="Rectangle 1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6" name="Rectangle 1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7" name="Rectangle 1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8" name="Rectangle 1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09" name="Rectangle 1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0" name="Rectangle 1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1" name="Rectangle 1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2" name="Rectangle 1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3" name="Rectangle 1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4" name="Rectangle 1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5" name="Rectangle 1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6" name="Rectangle 1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7" name="Rectangle 1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8" name="Rectangle 1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19" name="Rectangle 1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0" name="Rectangle 1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1" name="Rectangle 1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2" name="Rectangle 1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3" name="Rectangle 1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4" name="Rectangle 1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5" name="Rectangle 1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6" name="Rectangle 1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7" name="Rectangle 1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8" name="Rectangle 1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29" name="Rectangle 1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0" name="Rectangle 1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1" name="Rectangle 1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2" name="Rectangle 1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3" name="Rectangle 1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4" name="Rectangle 1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5" name="Rectangle 1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6" name="Rectangle 1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7" name="Rectangle 1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8" name="Rectangle 1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39" name="Rectangle 1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0" name="Rectangle 1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1" name="Rectangle 1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2" name="Rectangle 1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3" name="Rectangle 1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4" name="Rectangle 1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5" name="Rectangle 1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6" name="Rectangle 1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7" name="Rectangle 1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8" name="Rectangle 1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49" name="Rectangle 1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0" name="Rectangle 1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1" name="Rectangle 1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2" name="Rectangle 1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3" name="Rectangle 1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4" name="Rectangle 1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5" name="Rectangle 1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6" name="Rectangle 1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7" name="Rectangle 1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8" name="Rectangle 1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59" name="Rectangle 1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0" name="Rectangle 1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1" name="Rectangle 1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2" name="Rectangle 1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3" name="Rectangle 1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4" name="Rectangle 1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5" name="Rectangle 1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6" name="Rectangle 1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7" name="Rectangle 11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8" name="Rectangle 1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69" name="Rectangle 1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0" name="Rectangle 1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1" name="Rectangle 1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2" name="Rectangle 1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3" name="Rectangle 1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4" name="Rectangle 1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5" name="Rectangle 1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6" name="Rectangle 1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7" name="Rectangle 1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8" name="Rectangle 1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79" name="Rectangle 1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0" name="Rectangle 1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1" name="Rectangle 1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2" name="Rectangle 1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3" name="Rectangle 1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4" name="Rectangle 1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5" name="Rectangle 1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6" name="Rectangle 1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7" name="Rectangle 1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8" name="Rectangle 1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89" name="Rectangle 1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0" name="Rectangle 1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1" name="Rectangle 1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2" name="Rectangle 1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3" name="Rectangle 1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4" name="Rectangle 1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5" name="Rectangle 1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6" name="Rectangle 1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7" name="Rectangle 1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8" name="Rectangle 1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399" name="Rectangle 1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0" name="Rectangle 1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1" name="Rectangle 1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2" name="Rectangle 1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3" name="Rectangle 1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4" name="Rectangle 1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5" name="Rectangle 1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6" name="Rectangle 1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7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8" name="Rectangle 1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09" name="Rectangle 1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10" name="Rectangle 1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11" name="Rectangle 1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12" name="Rectangle 1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13" name="Rectangle 1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14" name="Rectangle 1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15" name="Rectangle 1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16" name="Rectangle 1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17" name="Rectangle 1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08418" name="Freeform 1218"/>
              <p:cNvSpPr>
                <a:spLocks noChangeAspect="1"/>
              </p:cNvSpPr>
              <p:nvPr/>
            </p:nvSpPr>
            <p:spPr bwMode="auto">
              <a:xfrm>
                <a:off x="3209" y="1673"/>
                <a:ext cx="622" cy="397"/>
              </a:xfrm>
              <a:custGeom>
                <a:avLst/>
                <a:gdLst/>
                <a:ahLst/>
                <a:cxnLst>
                  <a:cxn ang="0">
                    <a:pos x="9" y="373"/>
                  </a:cxn>
                  <a:cxn ang="0">
                    <a:pos x="30" y="391"/>
                  </a:cxn>
                  <a:cxn ang="0">
                    <a:pos x="42" y="396"/>
                  </a:cxn>
                  <a:cxn ang="0">
                    <a:pos x="55" y="396"/>
                  </a:cxn>
                  <a:cxn ang="0">
                    <a:pos x="69" y="392"/>
                  </a:cxn>
                  <a:cxn ang="0">
                    <a:pos x="85" y="380"/>
                  </a:cxn>
                  <a:cxn ang="0">
                    <a:pos x="104" y="362"/>
                  </a:cxn>
                  <a:cxn ang="0">
                    <a:pos x="114" y="348"/>
                  </a:cxn>
                  <a:cxn ang="0">
                    <a:pos x="124" y="329"/>
                  </a:cxn>
                  <a:cxn ang="0">
                    <a:pos x="136" y="306"/>
                  </a:cxn>
                  <a:cxn ang="0">
                    <a:pos x="161" y="251"/>
                  </a:cxn>
                  <a:cxn ang="0">
                    <a:pos x="201" y="158"/>
                  </a:cxn>
                  <a:cxn ang="0">
                    <a:pos x="228" y="98"/>
                  </a:cxn>
                  <a:cxn ang="0">
                    <a:pos x="257" y="48"/>
                  </a:cxn>
                  <a:cxn ang="0">
                    <a:pos x="270" y="28"/>
                  </a:cxn>
                  <a:cxn ang="0">
                    <a:pos x="284" y="13"/>
                  </a:cxn>
                  <a:cxn ang="0">
                    <a:pos x="297" y="3"/>
                  </a:cxn>
                  <a:cxn ang="0">
                    <a:pos x="311" y="0"/>
                  </a:cxn>
                  <a:cxn ang="0">
                    <a:pos x="324" y="3"/>
                  </a:cxn>
                  <a:cxn ang="0">
                    <a:pos x="338" y="13"/>
                  </a:cxn>
                  <a:cxn ang="0">
                    <a:pos x="351" y="28"/>
                  </a:cxn>
                  <a:cxn ang="0">
                    <a:pos x="366" y="48"/>
                  </a:cxn>
                  <a:cxn ang="0">
                    <a:pos x="394" y="98"/>
                  </a:cxn>
                  <a:cxn ang="0">
                    <a:pos x="421" y="158"/>
                  </a:cxn>
                  <a:cxn ang="0">
                    <a:pos x="461" y="251"/>
                  </a:cxn>
                  <a:cxn ang="0">
                    <a:pos x="486" y="306"/>
                  </a:cxn>
                  <a:cxn ang="0">
                    <a:pos x="497" y="329"/>
                  </a:cxn>
                  <a:cxn ang="0">
                    <a:pos x="508" y="348"/>
                  </a:cxn>
                  <a:cxn ang="0">
                    <a:pos x="518" y="362"/>
                  </a:cxn>
                  <a:cxn ang="0">
                    <a:pos x="537" y="380"/>
                  </a:cxn>
                  <a:cxn ang="0">
                    <a:pos x="552" y="392"/>
                  </a:cxn>
                  <a:cxn ang="0">
                    <a:pos x="567" y="396"/>
                  </a:cxn>
                  <a:cxn ang="0">
                    <a:pos x="579" y="396"/>
                  </a:cxn>
                  <a:cxn ang="0">
                    <a:pos x="591" y="391"/>
                  </a:cxn>
                  <a:cxn ang="0">
                    <a:pos x="612" y="373"/>
                  </a:cxn>
                </a:cxnLst>
                <a:rect l="0" t="0" r="r" b="b"/>
                <a:pathLst>
                  <a:path w="622" h="397">
                    <a:moveTo>
                      <a:pt x="0" y="362"/>
                    </a:moveTo>
                    <a:lnTo>
                      <a:pt x="9" y="373"/>
                    </a:lnTo>
                    <a:lnTo>
                      <a:pt x="20" y="383"/>
                    </a:lnTo>
                    <a:lnTo>
                      <a:pt x="30" y="391"/>
                    </a:lnTo>
                    <a:lnTo>
                      <a:pt x="36" y="394"/>
                    </a:lnTo>
                    <a:lnTo>
                      <a:pt x="42" y="396"/>
                    </a:lnTo>
                    <a:lnTo>
                      <a:pt x="49" y="397"/>
                    </a:lnTo>
                    <a:lnTo>
                      <a:pt x="55" y="396"/>
                    </a:lnTo>
                    <a:lnTo>
                      <a:pt x="62" y="395"/>
                    </a:lnTo>
                    <a:lnTo>
                      <a:pt x="69" y="392"/>
                    </a:lnTo>
                    <a:lnTo>
                      <a:pt x="77" y="387"/>
                    </a:lnTo>
                    <a:lnTo>
                      <a:pt x="85" y="380"/>
                    </a:lnTo>
                    <a:lnTo>
                      <a:pt x="94" y="372"/>
                    </a:lnTo>
                    <a:lnTo>
                      <a:pt x="104" y="362"/>
                    </a:lnTo>
                    <a:lnTo>
                      <a:pt x="109" y="356"/>
                    </a:lnTo>
                    <a:lnTo>
                      <a:pt x="114" y="348"/>
                    </a:lnTo>
                    <a:lnTo>
                      <a:pt x="119" y="339"/>
                    </a:lnTo>
                    <a:lnTo>
                      <a:pt x="124" y="329"/>
                    </a:lnTo>
                    <a:lnTo>
                      <a:pt x="130" y="318"/>
                    </a:lnTo>
                    <a:lnTo>
                      <a:pt x="136" y="306"/>
                    </a:lnTo>
                    <a:lnTo>
                      <a:pt x="148" y="280"/>
                    </a:lnTo>
                    <a:lnTo>
                      <a:pt x="161" y="251"/>
                    </a:lnTo>
                    <a:lnTo>
                      <a:pt x="174" y="221"/>
                    </a:lnTo>
                    <a:lnTo>
                      <a:pt x="201" y="158"/>
                    </a:lnTo>
                    <a:lnTo>
                      <a:pt x="214" y="128"/>
                    </a:lnTo>
                    <a:lnTo>
                      <a:pt x="228" y="98"/>
                    </a:lnTo>
                    <a:lnTo>
                      <a:pt x="242" y="72"/>
                    </a:lnTo>
                    <a:lnTo>
                      <a:pt x="257" y="48"/>
                    </a:lnTo>
                    <a:lnTo>
                      <a:pt x="263" y="38"/>
                    </a:lnTo>
                    <a:lnTo>
                      <a:pt x="270" y="28"/>
                    </a:lnTo>
                    <a:lnTo>
                      <a:pt x="278" y="20"/>
                    </a:lnTo>
                    <a:lnTo>
                      <a:pt x="284" y="13"/>
                    </a:lnTo>
                    <a:lnTo>
                      <a:pt x="291" y="8"/>
                    </a:lnTo>
                    <a:lnTo>
                      <a:pt x="297" y="3"/>
                    </a:lnTo>
                    <a:lnTo>
                      <a:pt x="305" y="1"/>
                    </a:lnTo>
                    <a:lnTo>
                      <a:pt x="311" y="0"/>
                    </a:lnTo>
                    <a:lnTo>
                      <a:pt x="317" y="1"/>
                    </a:lnTo>
                    <a:lnTo>
                      <a:pt x="324" y="3"/>
                    </a:lnTo>
                    <a:lnTo>
                      <a:pt x="330" y="8"/>
                    </a:lnTo>
                    <a:lnTo>
                      <a:pt x="338" y="13"/>
                    </a:lnTo>
                    <a:lnTo>
                      <a:pt x="344" y="20"/>
                    </a:lnTo>
                    <a:lnTo>
                      <a:pt x="351" y="28"/>
                    </a:lnTo>
                    <a:lnTo>
                      <a:pt x="358" y="38"/>
                    </a:lnTo>
                    <a:lnTo>
                      <a:pt x="366" y="48"/>
                    </a:lnTo>
                    <a:lnTo>
                      <a:pt x="379" y="72"/>
                    </a:lnTo>
                    <a:lnTo>
                      <a:pt x="394" y="98"/>
                    </a:lnTo>
                    <a:lnTo>
                      <a:pt x="407" y="128"/>
                    </a:lnTo>
                    <a:lnTo>
                      <a:pt x="421" y="158"/>
                    </a:lnTo>
                    <a:lnTo>
                      <a:pt x="447" y="221"/>
                    </a:lnTo>
                    <a:lnTo>
                      <a:pt x="461" y="251"/>
                    </a:lnTo>
                    <a:lnTo>
                      <a:pt x="473" y="280"/>
                    </a:lnTo>
                    <a:lnTo>
                      <a:pt x="486" y="306"/>
                    </a:lnTo>
                    <a:lnTo>
                      <a:pt x="491" y="318"/>
                    </a:lnTo>
                    <a:lnTo>
                      <a:pt x="497" y="329"/>
                    </a:lnTo>
                    <a:lnTo>
                      <a:pt x="502" y="339"/>
                    </a:lnTo>
                    <a:lnTo>
                      <a:pt x="508" y="348"/>
                    </a:lnTo>
                    <a:lnTo>
                      <a:pt x="513" y="356"/>
                    </a:lnTo>
                    <a:lnTo>
                      <a:pt x="518" y="362"/>
                    </a:lnTo>
                    <a:lnTo>
                      <a:pt x="527" y="372"/>
                    </a:lnTo>
                    <a:lnTo>
                      <a:pt x="537" y="380"/>
                    </a:lnTo>
                    <a:lnTo>
                      <a:pt x="545" y="387"/>
                    </a:lnTo>
                    <a:lnTo>
                      <a:pt x="552" y="392"/>
                    </a:lnTo>
                    <a:lnTo>
                      <a:pt x="559" y="395"/>
                    </a:lnTo>
                    <a:lnTo>
                      <a:pt x="567" y="396"/>
                    </a:lnTo>
                    <a:lnTo>
                      <a:pt x="573" y="397"/>
                    </a:lnTo>
                    <a:lnTo>
                      <a:pt x="579" y="396"/>
                    </a:lnTo>
                    <a:lnTo>
                      <a:pt x="585" y="394"/>
                    </a:lnTo>
                    <a:lnTo>
                      <a:pt x="591" y="391"/>
                    </a:lnTo>
                    <a:lnTo>
                      <a:pt x="602" y="383"/>
                    </a:lnTo>
                    <a:lnTo>
                      <a:pt x="612" y="373"/>
                    </a:lnTo>
                    <a:lnTo>
                      <a:pt x="622" y="3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1219"/>
            <p:cNvGrpSpPr>
              <a:grpSpLocks noChangeAspect="1"/>
            </p:cNvGrpSpPr>
            <p:nvPr/>
          </p:nvGrpSpPr>
          <p:grpSpPr bwMode="auto">
            <a:xfrm>
              <a:off x="1968" y="2708"/>
              <a:ext cx="624" cy="397"/>
              <a:chOff x="1655" y="1673"/>
              <a:chExt cx="624" cy="397"/>
            </a:xfrm>
          </p:grpSpPr>
          <p:grpSp>
            <p:nvGrpSpPr>
              <p:cNvPr id="25" name="Group 1220"/>
              <p:cNvGrpSpPr>
                <a:grpSpLocks noChangeAspect="1"/>
              </p:cNvGrpSpPr>
              <p:nvPr/>
            </p:nvGrpSpPr>
            <p:grpSpPr bwMode="auto">
              <a:xfrm>
                <a:off x="1655" y="1673"/>
                <a:ext cx="624" cy="397"/>
                <a:chOff x="1655" y="1673"/>
                <a:chExt cx="624" cy="397"/>
              </a:xfrm>
            </p:grpSpPr>
            <p:grpSp>
              <p:nvGrpSpPr>
                <p:cNvPr id="26" name="Group 1221"/>
                <p:cNvGrpSpPr>
                  <a:grpSpLocks noChangeAspect="1"/>
                </p:cNvGrpSpPr>
                <p:nvPr/>
              </p:nvGrpSpPr>
              <p:grpSpPr bwMode="auto">
                <a:xfrm>
                  <a:off x="1655" y="1673"/>
                  <a:ext cx="624" cy="397"/>
                  <a:chOff x="1655" y="1673"/>
                  <a:chExt cx="624" cy="397"/>
                </a:xfrm>
              </p:grpSpPr>
              <p:sp>
                <p:nvSpPr>
                  <p:cNvPr id="308422" name="Rectangle 1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23" name="Rectangle 1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24" name="Rectangle 1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25" name="Rectangle 1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26" name="Rectangle 1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27" name="Rectangle 1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28" name="Rectangle 1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29" name="Rectangle 1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0" name="Rectangle 12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1" name="Rectangle 1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2" name="Rectangle 12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3" name="Rectangle 1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4" name="Rectangle 1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5" name="Rectangle 1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6" name="Rectangle 1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7" name="Rectangle 1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8" name="Rectangle 1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39" name="Rectangle 1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0" name="Rectangle 1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1" name="Rectangle 1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2" name="Rectangle 12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3" name="Rectangle 12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4" name="Rectangle 1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5" name="Rectangle 1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6" name="Rectangle 12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7" name="Rectangle 1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8" name="Rectangle 1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49" name="Rectangle 1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0" name="Rectangle 1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1" name="Rectangle 12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2" name="Rectangle 1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3" name="Rectangle 1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4" name="Rectangle 1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5" name="Rectangle 1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6" name="Rectangle 12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7" name="Rectangle 1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8" name="Rectangle 1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59" name="Rectangle 1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0" name="Rectangle 12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1" name="Rectangle 1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2" name="Rectangle 12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3" name="Rectangle 12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4" name="Rectangle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5" name="Rectangle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6" name="Rectangle 1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7" name="Rectangle 1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8" name="Rectangle 1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69" name="Rectangle 12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0" name="Rectangle 1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1" name="Rectangle 1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2" name="Rectangle 1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3" name="Rectangle 1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4" name="Rectangle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5" name="Rectangle 1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6" name="Rectangle 12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7" name="Rectangle 1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8" name="Rectangle 1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79" name="Rectangle 1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0" name="Rectangle 1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1" name="Rectangle 1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2" name="Rectangle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3" name="Rectangle 1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4" name="Rectangle 1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5" name="Rectangle 12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6" name="Rectangle 12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7" name="Rectangle 12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8" name="Rectangle 1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89" name="Rectangle 1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0" name="Rectangle 12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1" name="Rectangle 1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2" name="Rectangle 1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3" name="Rectangle 1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4" name="Rectangle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5" name="Rectangle 1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6" name="Rectangle 1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7" name="Rectangle 1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8" name="Rectangle 1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499" name="Rectangle 1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0" name="Rectangle 1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1" name="Rectangle 1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2" name="Rectangle 1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3" name="Rectangle 1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4" name="Rectangle 1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5" name="Rectangle 1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6" name="Rectangle 1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7" name="Rectangle 1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8" name="Rectangle 13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09" name="Rectangle 1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0" name="Rectangle 1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1" name="Rectangle 1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2" name="Rectangle 1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3" name="Rectangle 1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4" name="Rectangle 1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5" name="Rectangle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6" name="Rectangle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7" name="Rectangle 1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8" name="Rectangle 1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19" name="Rectangle 1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0" name="Rectangle 1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1" name="Rectangle 1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2" name="Rectangle 1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3" name="Rectangle 1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4" name="Rectangle 1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5" name="Rectangle 1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6" name="Rectangle 1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7" name="Rectangle 1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8" name="Rectangle 1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29" name="Rectangle 13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0" name="Rectangle 1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1" name="Rectangle 1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2" name="Rectangle 1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3" name="Rectangle 1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4" name="Rectangle 1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5" name="Rectangle 1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6" name="Rectangle 1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7" name="Rectangle 1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8" name="Rectangle 1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39" name="Rectangle 1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0" name="Rectangle 1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1" name="Rectangle 1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2" name="Rectangle 1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3" name="Rectangle 13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4" name="Rectangle 1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5" name="Rectangle 1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6" name="Rectangle 1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7" name="Rectangle 13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8" name="Rectangle 1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49" name="Rectangle 13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0" name="Rectangle 1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1" name="Rectangle 1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2" name="Rectangle 1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3" name="Rectangle 1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4" name="Rectangle 13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5" name="Rectangle 13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6" name="Rectangle 13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7" name="Rectangle 13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8" name="Rectangle 1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59" name="Rectangle 1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0" name="Rectangle 13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1" name="Rectangle 13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2" name="Rectangle 1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3" name="Rectangle 1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4" name="Rectangle 1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5" name="Rectangle 1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6" name="Rectangle 13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7" name="Rectangle 13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8" name="Rectangle 13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69" name="Rectangle 13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0" name="Rectangle 13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1" name="Rectangle 13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2" name="Rectangle 13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3" name="Rectangle 13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4" name="Rectangle 13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5" name="Rectangle 13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6" name="Rectangle 1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7" name="Rectangle 13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8" name="Rectangle 13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79" name="Rectangle 13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0" name="Rectangle 13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1" name="Rectangle 1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2" name="Rectangle 13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3" name="Rectangle 1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4" name="Rectangle 13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5" name="Rectangle 13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6" name="Rectangle 1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7" name="Rectangle 13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8" name="Rectangle 13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89" name="Rectangle 13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0" name="Rectangle 13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1" name="Rectangle 13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2" name="Rectangle 13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3" name="Rectangle 13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4" name="Rectangle 13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5" name="Rectangle 13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6" name="Rectangle 13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7" name="Rectangle 13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8" name="Rectangle 13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599" name="Rectangle 13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0" name="Rectangle 1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1" name="Rectangle 14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2" name="Rectangle 14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3" name="Rectangle 1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4" name="Rectangle 1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5" name="Rectangle 14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6" name="Rectangle 1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7" name="Rectangle 1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8" name="Rectangle 14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09" name="Rectangle 14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0" name="Rectangle 14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1" name="Rectangle 14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2" name="Rectangle 14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3" name="Rectangle 1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4" name="Rectangle 14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5" name="Rectangle 14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6" name="Rectangle 1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7" name="Rectangle 1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8" name="Rectangle 1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19" name="Rectangle 1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20" name="Rectangle 14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21" name="Freeform 1421"/>
                  <p:cNvSpPr>
                    <a:spLocks noChangeAspect="1"/>
                  </p:cNvSpPr>
                  <p:nvPr/>
                </p:nvSpPr>
                <p:spPr bwMode="auto">
                  <a:xfrm>
                    <a:off x="1655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1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" name="Group 1422"/>
                <p:cNvGrpSpPr>
                  <a:grpSpLocks noChangeAspect="1"/>
                </p:cNvGrpSpPr>
                <p:nvPr/>
              </p:nvGrpSpPr>
              <p:grpSpPr bwMode="auto">
                <a:xfrm>
                  <a:off x="1655" y="1673"/>
                  <a:ext cx="624" cy="397"/>
                  <a:chOff x="1655" y="1673"/>
                  <a:chExt cx="624" cy="397"/>
                </a:xfrm>
              </p:grpSpPr>
              <p:sp>
                <p:nvSpPr>
                  <p:cNvPr id="308623" name="Freeform 1423"/>
                  <p:cNvSpPr>
                    <a:spLocks noChangeAspect="1"/>
                  </p:cNvSpPr>
                  <p:nvPr/>
                </p:nvSpPr>
                <p:spPr bwMode="auto">
                  <a:xfrm>
                    <a:off x="1655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1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24" name="Rectangle 1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25" name="Rectangle 1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26" name="Rectangle 14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27" name="Rectangle 14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28" name="Rectangle 1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29" name="Rectangle 1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0" name="Rectangle 14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1" name="Rectangle 1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2" name="Rectangle 1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3" name="Rectangle 14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4" name="Rectangle 1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5" name="Rectangle 14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6" name="Rectangle 14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7" name="Rectangle 1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8" name="Rectangle 14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39" name="Rectangle 1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0" name="Rectangle 1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1" name="Rectangle 14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2" name="Rectangle 14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3" name="Rectangle 1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4" name="Rectangle 14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5" name="Rectangle 1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6" name="Rectangle 1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7" name="Rectangle 1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8" name="Rectangle 1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49" name="Rectangle 1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0" name="Rectangle 1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1" name="Rectangle 14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2" name="Rectangle 14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3" name="Rectangle 14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4" name="Rectangle 14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5" name="Rectangle 14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6" name="Rectangle 14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7" name="Rectangle 1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8" name="Rectangle 1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59" name="Rectangle 1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0" name="Rectangle 1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1" name="Rectangle 1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2" name="Rectangle 14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3" name="Rectangle 14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4" name="Rectangle 1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5" name="Rectangle 1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6" name="Rectangle 14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7" name="Rectangle 14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8" name="Rectangle 1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69" name="Rectangle 14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0" name="Rectangle 1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1" name="Rectangle 1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2" name="Rectangle 14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3" name="Rectangle 14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4" name="Rectangle 14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5" name="Rectangle 1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6" name="Rectangle 1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7" name="Rectangle 14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8" name="Rectangle 14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79" name="Rectangle 14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0" name="Rectangle 14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1" name="Rectangle 14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2" name="Rectangle 1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3" name="Rectangle 1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4" name="Rectangle 14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5" name="Rectangle 14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6" name="Rectangle 14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7" name="Rectangle 14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8" name="Rectangle 14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89" name="Rectangle 14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0" name="Rectangle 14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1" name="Rectangle 14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2" name="Rectangle 1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3" name="Rectangle 14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4" name="Rectangle 14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5" name="Rectangle 14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6" name="Rectangle 14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7" name="Rectangle 14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8" name="Rectangle 14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699" name="Rectangle 14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0" name="Rectangle 1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1" name="Rectangle 15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2" name="Rectangle 15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3" name="Rectangle 15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4" name="Rectangle 15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5" name="Rectangle 15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6" name="Rectangle 15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7" name="Rectangle 15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8" name="Rectangle 15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09" name="Rectangle 15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0" name="Rectangle 15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1" name="Rectangle 15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2" name="Rectangle 1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3" name="Rectangle 1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4" name="Rectangle 1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5" name="Rectangle 15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6" name="Rectangle 15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7" name="Rectangle 15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8" name="Rectangle 1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19" name="Rectangle 15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0" name="Rectangle 15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1" name="Rectangle 15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2" name="Rectangle 15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3" name="Rectangle 1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4" name="Rectangle 1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5" name="Rectangle 1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6" name="Rectangle 1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7" name="Rectangle 15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8" name="Rectangle 1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29" name="Rectangle 1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0" name="Rectangle 1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1" name="Rectangle 1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2" name="Rectangle 15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3" name="Rectangle 15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4" name="Rectangle 15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5" name="Rectangle 15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6" name="Rectangle 1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7" name="Rectangle 15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8" name="Rectangle 15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39" name="Rectangle 1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0" name="Rectangle 15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1" name="Rectangle 1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2" name="Rectangle 1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3" name="Rectangle 15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4" name="Rectangle 1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5" name="Rectangle 15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6" name="Rectangle 15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7" name="Rectangle 15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8" name="Rectangle 15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49" name="Rectangle 15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0" name="Rectangle 15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1" name="Rectangle 15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2" name="Rectangle 15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3" name="Rectangle 15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4" name="Rectangle 15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5" name="Rectangle 15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6" name="Rectangle 15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7" name="Rectangle 15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8" name="Rectangle 15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59" name="Rectangle 15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0" name="Rectangle 15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1" name="Rectangle 15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2" name="Rectangle 15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3" name="Rectangle 15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4" name="Rectangle 15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5" name="Rectangle 15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6" name="Rectangle 15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7" name="Rectangle 15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8" name="Rectangle 15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69" name="Rectangle 15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0" name="Rectangle 15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1" name="Rectangle 15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2" name="Rectangle 15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3" name="Rectangle 15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4" name="Rectangle 15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5" name="Rectangle 15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6" name="Rectangle 15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7" name="Rectangle 15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8" name="Rectangle 15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79" name="Rectangle 15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0" name="Rectangle 15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1" name="Rectangle 15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2" name="Rectangle 15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3" name="Rectangle 15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4" name="Rectangle 15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5" name="Rectangle 15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6" name="Rectangle 15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7" name="Rectangle 15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8" name="Rectangle 15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89" name="Rectangle 15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0" name="Rectangle 15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1" name="Rectangle 15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2" name="Rectangle 15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3" name="Rectangle 15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4" name="Rectangle 15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5" name="Rectangle 15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6" name="Rectangle 15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7" name="Rectangle 15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8" name="Rectangle 15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799" name="Rectangle 15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0" name="Rectangle 16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1" name="Rectangle 16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2" name="Rectangle 16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3" name="Rectangle 16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4" name="Rectangle 16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5" name="Rectangle 16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6" name="Rectangle 16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7" name="Rectangle 16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8" name="Rectangle 16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09" name="Rectangle 16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0" name="Rectangle 16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1" name="Rectangle 16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2" name="Rectangle 16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3" name="Rectangle 16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4" name="Rectangle 16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5" name="Rectangle 16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6" name="Rectangle 16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7" name="Rectangle 16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8" name="Rectangle 16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19" name="Rectangle 16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20" name="Rectangle 16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21" name="Rectangle 16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22" name="Rectangle 16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08823" name="Freeform 1623"/>
              <p:cNvSpPr>
                <a:spLocks noChangeAspect="1"/>
              </p:cNvSpPr>
              <p:nvPr/>
            </p:nvSpPr>
            <p:spPr bwMode="auto">
              <a:xfrm>
                <a:off x="1655" y="1673"/>
                <a:ext cx="622" cy="397"/>
              </a:xfrm>
              <a:custGeom>
                <a:avLst/>
                <a:gdLst/>
                <a:ahLst/>
                <a:cxnLst>
                  <a:cxn ang="0">
                    <a:pos x="9" y="373"/>
                  </a:cxn>
                  <a:cxn ang="0">
                    <a:pos x="30" y="391"/>
                  </a:cxn>
                  <a:cxn ang="0">
                    <a:pos x="42" y="396"/>
                  </a:cxn>
                  <a:cxn ang="0">
                    <a:pos x="55" y="396"/>
                  </a:cxn>
                  <a:cxn ang="0">
                    <a:pos x="69" y="392"/>
                  </a:cxn>
                  <a:cxn ang="0">
                    <a:pos x="85" y="380"/>
                  </a:cxn>
                  <a:cxn ang="0">
                    <a:pos x="104" y="362"/>
                  </a:cxn>
                  <a:cxn ang="0">
                    <a:pos x="114" y="348"/>
                  </a:cxn>
                  <a:cxn ang="0">
                    <a:pos x="124" y="329"/>
                  </a:cxn>
                  <a:cxn ang="0">
                    <a:pos x="136" y="306"/>
                  </a:cxn>
                  <a:cxn ang="0">
                    <a:pos x="161" y="251"/>
                  </a:cxn>
                  <a:cxn ang="0">
                    <a:pos x="201" y="158"/>
                  </a:cxn>
                  <a:cxn ang="0">
                    <a:pos x="228" y="98"/>
                  </a:cxn>
                  <a:cxn ang="0">
                    <a:pos x="257" y="48"/>
                  </a:cxn>
                  <a:cxn ang="0">
                    <a:pos x="270" y="28"/>
                  </a:cxn>
                  <a:cxn ang="0">
                    <a:pos x="284" y="13"/>
                  </a:cxn>
                  <a:cxn ang="0">
                    <a:pos x="297" y="3"/>
                  </a:cxn>
                  <a:cxn ang="0">
                    <a:pos x="311" y="0"/>
                  </a:cxn>
                  <a:cxn ang="0">
                    <a:pos x="324" y="3"/>
                  </a:cxn>
                  <a:cxn ang="0">
                    <a:pos x="338" y="13"/>
                  </a:cxn>
                  <a:cxn ang="0">
                    <a:pos x="351" y="28"/>
                  </a:cxn>
                  <a:cxn ang="0">
                    <a:pos x="366" y="48"/>
                  </a:cxn>
                  <a:cxn ang="0">
                    <a:pos x="394" y="98"/>
                  </a:cxn>
                  <a:cxn ang="0">
                    <a:pos x="421" y="158"/>
                  </a:cxn>
                  <a:cxn ang="0">
                    <a:pos x="461" y="251"/>
                  </a:cxn>
                  <a:cxn ang="0">
                    <a:pos x="486" y="306"/>
                  </a:cxn>
                  <a:cxn ang="0">
                    <a:pos x="497" y="329"/>
                  </a:cxn>
                  <a:cxn ang="0">
                    <a:pos x="508" y="348"/>
                  </a:cxn>
                  <a:cxn ang="0">
                    <a:pos x="518" y="362"/>
                  </a:cxn>
                  <a:cxn ang="0">
                    <a:pos x="537" y="380"/>
                  </a:cxn>
                  <a:cxn ang="0">
                    <a:pos x="552" y="392"/>
                  </a:cxn>
                  <a:cxn ang="0">
                    <a:pos x="567" y="396"/>
                  </a:cxn>
                  <a:cxn ang="0">
                    <a:pos x="579" y="396"/>
                  </a:cxn>
                  <a:cxn ang="0">
                    <a:pos x="592" y="391"/>
                  </a:cxn>
                  <a:cxn ang="0">
                    <a:pos x="612" y="373"/>
                  </a:cxn>
                </a:cxnLst>
                <a:rect l="0" t="0" r="r" b="b"/>
                <a:pathLst>
                  <a:path w="622" h="397">
                    <a:moveTo>
                      <a:pt x="0" y="362"/>
                    </a:moveTo>
                    <a:lnTo>
                      <a:pt x="9" y="373"/>
                    </a:lnTo>
                    <a:lnTo>
                      <a:pt x="20" y="383"/>
                    </a:lnTo>
                    <a:lnTo>
                      <a:pt x="30" y="391"/>
                    </a:lnTo>
                    <a:lnTo>
                      <a:pt x="36" y="394"/>
                    </a:lnTo>
                    <a:lnTo>
                      <a:pt x="42" y="396"/>
                    </a:lnTo>
                    <a:lnTo>
                      <a:pt x="49" y="397"/>
                    </a:lnTo>
                    <a:lnTo>
                      <a:pt x="55" y="396"/>
                    </a:lnTo>
                    <a:lnTo>
                      <a:pt x="62" y="395"/>
                    </a:lnTo>
                    <a:lnTo>
                      <a:pt x="69" y="392"/>
                    </a:lnTo>
                    <a:lnTo>
                      <a:pt x="77" y="387"/>
                    </a:lnTo>
                    <a:lnTo>
                      <a:pt x="85" y="380"/>
                    </a:lnTo>
                    <a:lnTo>
                      <a:pt x="94" y="372"/>
                    </a:lnTo>
                    <a:lnTo>
                      <a:pt x="104" y="362"/>
                    </a:lnTo>
                    <a:lnTo>
                      <a:pt x="109" y="356"/>
                    </a:lnTo>
                    <a:lnTo>
                      <a:pt x="114" y="348"/>
                    </a:lnTo>
                    <a:lnTo>
                      <a:pt x="119" y="339"/>
                    </a:lnTo>
                    <a:lnTo>
                      <a:pt x="124" y="329"/>
                    </a:lnTo>
                    <a:lnTo>
                      <a:pt x="131" y="318"/>
                    </a:lnTo>
                    <a:lnTo>
                      <a:pt x="136" y="306"/>
                    </a:lnTo>
                    <a:lnTo>
                      <a:pt x="148" y="280"/>
                    </a:lnTo>
                    <a:lnTo>
                      <a:pt x="161" y="251"/>
                    </a:lnTo>
                    <a:lnTo>
                      <a:pt x="174" y="221"/>
                    </a:lnTo>
                    <a:lnTo>
                      <a:pt x="201" y="158"/>
                    </a:lnTo>
                    <a:lnTo>
                      <a:pt x="214" y="128"/>
                    </a:lnTo>
                    <a:lnTo>
                      <a:pt x="228" y="98"/>
                    </a:lnTo>
                    <a:lnTo>
                      <a:pt x="242" y="72"/>
                    </a:lnTo>
                    <a:lnTo>
                      <a:pt x="257" y="48"/>
                    </a:lnTo>
                    <a:lnTo>
                      <a:pt x="263" y="38"/>
                    </a:lnTo>
                    <a:lnTo>
                      <a:pt x="270" y="28"/>
                    </a:lnTo>
                    <a:lnTo>
                      <a:pt x="278" y="20"/>
                    </a:lnTo>
                    <a:lnTo>
                      <a:pt x="284" y="13"/>
                    </a:lnTo>
                    <a:lnTo>
                      <a:pt x="291" y="8"/>
                    </a:lnTo>
                    <a:lnTo>
                      <a:pt x="297" y="3"/>
                    </a:lnTo>
                    <a:lnTo>
                      <a:pt x="305" y="1"/>
                    </a:lnTo>
                    <a:lnTo>
                      <a:pt x="311" y="0"/>
                    </a:lnTo>
                    <a:lnTo>
                      <a:pt x="317" y="1"/>
                    </a:lnTo>
                    <a:lnTo>
                      <a:pt x="324" y="3"/>
                    </a:lnTo>
                    <a:lnTo>
                      <a:pt x="330" y="8"/>
                    </a:lnTo>
                    <a:lnTo>
                      <a:pt x="338" y="13"/>
                    </a:lnTo>
                    <a:lnTo>
                      <a:pt x="344" y="20"/>
                    </a:lnTo>
                    <a:lnTo>
                      <a:pt x="351" y="28"/>
                    </a:lnTo>
                    <a:lnTo>
                      <a:pt x="358" y="38"/>
                    </a:lnTo>
                    <a:lnTo>
                      <a:pt x="366" y="48"/>
                    </a:lnTo>
                    <a:lnTo>
                      <a:pt x="379" y="72"/>
                    </a:lnTo>
                    <a:lnTo>
                      <a:pt x="394" y="98"/>
                    </a:lnTo>
                    <a:lnTo>
                      <a:pt x="407" y="128"/>
                    </a:lnTo>
                    <a:lnTo>
                      <a:pt x="421" y="158"/>
                    </a:lnTo>
                    <a:lnTo>
                      <a:pt x="448" y="221"/>
                    </a:lnTo>
                    <a:lnTo>
                      <a:pt x="461" y="251"/>
                    </a:lnTo>
                    <a:lnTo>
                      <a:pt x="473" y="280"/>
                    </a:lnTo>
                    <a:lnTo>
                      <a:pt x="486" y="306"/>
                    </a:lnTo>
                    <a:lnTo>
                      <a:pt x="491" y="318"/>
                    </a:lnTo>
                    <a:lnTo>
                      <a:pt x="497" y="329"/>
                    </a:lnTo>
                    <a:lnTo>
                      <a:pt x="502" y="339"/>
                    </a:lnTo>
                    <a:lnTo>
                      <a:pt x="508" y="348"/>
                    </a:lnTo>
                    <a:lnTo>
                      <a:pt x="513" y="356"/>
                    </a:lnTo>
                    <a:lnTo>
                      <a:pt x="518" y="362"/>
                    </a:lnTo>
                    <a:lnTo>
                      <a:pt x="527" y="372"/>
                    </a:lnTo>
                    <a:lnTo>
                      <a:pt x="537" y="380"/>
                    </a:lnTo>
                    <a:lnTo>
                      <a:pt x="545" y="387"/>
                    </a:lnTo>
                    <a:lnTo>
                      <a:pt x="552" y="392"/>
                    </a:lnTo>
                    <a:lnTo>
                      <a:pt x="559" y="395"/>
                    </a:lnTo>
                    <a:lnTo>
                      <a:pt x="567" y="396"/>
                    </a:lnTo>
                    <a:lnTo>
                      <a:pt x="573" y="397"/>
                    </a:lnTo>
                    <a:lnTo>
                      <a:pt x="579" y="396"/>
                    </a:lnTo>
                    <a:lnTo>
                      <a:pt x="585" y="394"/>
                    </a:lnTo>
                    <a:lnTo>
                      <a:pt x="592" y="391"/>
                    </a:lnTo>
                    <a:lnTo>
                      <a:pt x="602" y="383"/>
                    </a:lnTo>
                    <a:lnTo>
                      <a:pt x="612" y="373"/>
                    </a:lnTo>
                    <a:lnTo>
                      <a:pt x="622" y="3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" name="Group 1624"/>
            <p:cNvGrpSpPr>
              <a:grpSpLocks noChangeAspect="1"/>
            </p:cNvGrpSpPr>
            <p:nvPr/>
          </p:nvGrpSpPr>
          <p:grpSpPr bwMode="auto">
            <a:xfrm>
              <a:off x="2486" y="2708"/>
              <a:ext cx="624" cy="397"/>
              <a:chOff x="2173" y="1673"/>
              <a:chExt cx="624" cy="397"/>
            </a:xfrm>
          </p:grpSpPr>
          <p:grpSp>
            <p:nvGrpSpPr>
              <p:cNvPr id="29" name="Group 1625"/>
              <p:cNvGrpSpPr>
                <a:grpSpLocks noChangeAspect="1"/>
              </p:cNvGrpSpPr>
              <p:nvPr/>
            </p:nvGrpSpPr>
            <p:grpSpPr bwMode="auto">
              <a:xfrm>
                <a:off x="2173" y="1673"/>
                <a:ext cx="624" cy="397"/>
                <a:chOff x="2173" y="1673"/>
                <a:chExt cx="624" cy="397"/>
              </a:xfrm>
            </p:grpSpPr>
            <p:grpSp>
              <p:nvGrpSpPr>
                <p:cNvPr id="30" name="Group 1626"/>
                <p:cNvGrpSpPr>
                  <a:grpSpLocks noChangeAspect="1"/>
                </p:cNvGrpSpPr>
                <p:nvPr/>
              </p:nvGrpSpPr>
              <p:grpSpPr bwMode="auto">
                <a:xfrm>
                  <a:off x="2173" y="1673"/>
                  <a:ext cx="624" cy="397"/>
                  <a:chOff x="2173" y="1673"/>
                  <a:chExt cx="624" cy="397"/>
                </a:xfrm>
              </p:grpSpPr>
              <p:sp>
                <p:nvSpPr>
                  <p:cNvPr id="308827" name="Rectangle 16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28" name="Rectangle 16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29" name="Rectangle 16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0" name="Rectangle 16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1" name="Rectangle 16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2" name="Rectangle 16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3" name="Rectangle 16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4" name="Rectangle 16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5" name="Rectangle 16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6" name="Rectangle 1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7" name="Rectangle 1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8" name="Rectangle 16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39" name="Rectangle 16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0" name="Rectangle 16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1" name="Rectangle 1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2" name="Rectangle 1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3" name="Rectangle 16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4" name="Rectangle 16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5" name="Rectangle 16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6" name="Rectangle 16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7" name="Rectangle 16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8" name="Rectangle 16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49" name="Rectangle 16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0" name="Rectangle 16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1" name="Rectangle 1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2" name="Rectangle 16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3" name="Rectangle 16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4" name="Rectangle 16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5" name="Rectangle 16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6" name="Rectangle 16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7" name="Rectangle 16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8" name="Rectangle 16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59" name="Rectangle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0" name="Rectangle 16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1" name="Rectangle 1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2" name="Rectangle 16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3" name="Rectangle 16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4" name="Rectangle 16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5" name="Rectangle 16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6" name="Rectangle 16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7" name="Rectangle 16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8" name="Rectangle 16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69" name="Rectangle 16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0" name="Rectangle 16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1" name="Rectangle 16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2" name="Rectangle 16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3" name="Rectangle 16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4" name="Rectangle 16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5" name="Rectangle 16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6" name="Rectangle 16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7" name="Rectangle 16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8" name="Rectangle 16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79" name="Rectangle 16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0" name="Rectangle 16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1" name="Rectangle 16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2" name="Rectangle 16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3" name="Rectangle 16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4" name="Rectangle 16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5" name="Rectangle 16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6" name="Rectangle 16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7" name="Rectangle 16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8" name="Rectangle 16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89" name="Rectangle 16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0" name="Rectangle 16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1" name="Rectangle 16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2" name="Rectangle 1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3" name="Rectangle 1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4" name="Rectangle 16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5" name="Rectangle 16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6" name="Rectangle 16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7" name="Rectangle 16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8" name="Rectangle 16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899" name="Rectangle 16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0" name="Rectangle 17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1" name="Rectangle 1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2" name="Rectangle 1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3" name="Rectangle 1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4" name="Rectangle 17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5" name="Rectangle 17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6" name="Rectangle 17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7" name="Rectangle 17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8" name="Rectangle 1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09" name="Rectangle 17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0" name="Rectangle 17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1" name="Rectangle 17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2" name="Rectangle 17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3" name="Rectangle 17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4" name="Rectangle 17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5" name="Rectangle 17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6" name="Rectangle 17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7" name="Rectangle 17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8" name="Rectangle 17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19" name="Rectangle 17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0" name="Rectangle 17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1" name="Rectangle 17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2" name="Rectangle 17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3" name="Rectangle 17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4" name="Rectangle 17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5" name="Rectangle 17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6" name="Rectangle 17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7" name="Rectangle 17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8" name="Rectangle 17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29" name="Rectangle 17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0" name="Rectangle 17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1" name="Rectangle 17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2" name="Rectangle 17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3" name="Rectangle 17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4" name="Rectangle 17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5" name="Rectangle 17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6" name="Rectangle 17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7" name="Rectangle 17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8" name="Rectangle 17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39" name="Rectangle 17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0" name="Rectangle 17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1" name="Rectangle 17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2" name="Rectangle 17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3" name="Rectangle 17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4" name="Rectangle 17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5" name="Rectangle 17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6" name="Rectangle 17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7" name="Rectangle 17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8" name="Rectangle 17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49" name="Rectangle 17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0" name="Rectangle 17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1" name="Rectangle 17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2" name="Rectangle 17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3" name="Rectangle 17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4" name="Rectangle 17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5" name="Rectangle 17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6" name="Rectangle 17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7" name="Rectangle 17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8" name="Rectangle 17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59" name="Rectangle 17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0" name="Rectangle 17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1" name="Rectangle 17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2" name="Rectangle 17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3" name="Rectangle 17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4" name="Rectangle 17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5" name="Rectangle 17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6" name="Rectangle 17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7" name="Rectangle 17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8" name="Rectangle 17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69" name="Rectangle 17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0" name="Rectangle 17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1" name="Rectangle 17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2" name="Rectangle 17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3" name="Rectangle 17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4" name="Rectangle 17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5" name="Rectangle 17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6" name="Rectangle 17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7" name="Rectangle 17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8" name="Rectangle 17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79" name="Rectangle 17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0" name="Rectangle 17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1" name="Rectangle 17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2" name="Rectangle 17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3" name="Rectangle 17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4" name="Rectangle 17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5" name="Rectangle 17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6" name="Rectangle 17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7" name="Rectangle 17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8" name="Rectangle 17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89" name="Rectangle 17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0" name="Rectangle 17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1" name="Rectangle 17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2" name="Rectangle 1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3" name="Rectangle 17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4" name="Rectangle 17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5" name="Rectangle 17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6" name="Rectangle 17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7" name="Rectangle 17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8" name="Rectangle 17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999" name="Rectangle 17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0" name="Rectangle 18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1" name="Rectangle 18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2" name="Rectangle 18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3" name="Rectangle 18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4" name="Rectangle 18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5" name="Rectangle 18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6" name="Rectangle 18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7" name="Rectangle 18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8" name="Rectangle 18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09" name="Rectangle 18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0" name="Rectangle 18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1" name="Rectangle 18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2" name="Rectangle 18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3" name="Rectangle 18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4" name="Rectangle 18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5" name="Rectangle 18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6" name="Rectangle 18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7" name="Rectangle 18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8" name="Rectangle 18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19" name="Rectangle 18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20" name="Rectangle 18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21" name="Rectangle 18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22" name="Rectangle 18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23" name="Rectangle 18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24" name="Rectangle 18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25" name="Rectangle 18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26" name="Freeform 1826"/>
                  <p:cNvSpPr>
                    <a:spLocks noChangeAspect="1"/>
                  </p:cNvSpPr>
                  <p:nvPr/>
                </p:nvSpPr>
                <p:spPr bwMode="auto">
                  <a:xfrm>
                    <a:off x="2173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1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1" name="Group 1827"/>
                <p:cNvGrpSpPr>
                  <a:grpSpLocks noChangeAspect="1"/>
                </p:cNvGrpSpPr>
                <p:nvPr/>
              </p:nvGrpSpPr>
              <p:grpSpPr bwMode="auto">
                <a:xfrm>
                  <a:off x="2173" y="1673"/>
                  <a:ext cx="624" cy="397"/>
                  <a:chOff x="2173" y="1673"/>
                  <a:chExt cx="624" cy="397"/>
                </a:xfrm>
              </p:grpSpPr>
              <p:sp>
                <p:nvSpPr>
                  <p:cNvPr id="309028" name="Freeform 1828"/>
                  <p:cNvSpPr>
                    <a:spLocks noChangeAspect="1"/>
                  </p:cNvSpPr>
                  <p:nvPr/>
                </p:nvSpPr>
                <p:spPr bwMode="auto">
                  <a:xfrm>
                    <a:off x="2173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1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29" name="Rectangle 18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0" name="Rectangle 18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1" name="Rectangle 18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2" name="Rectangle 18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3" name="Rectangle 18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4" name="Rectangle 18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5" name="Rectangle 18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6" name="Rectangle 18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7" name="Rectangle 18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8" name="Rectangle 18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39" name="Rectangle 18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0" name="Rectangle 18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1" name="Rectangle 18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2" name="Rectangle 1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3" name="Rectangle 18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4" name="Rectangle 18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5" name="Rectangle 1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6" name="Rectangle 18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7" name="Rectangle 18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8" name="Rectangle 18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49" name="Rectangle 18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0" name="Rectangle 18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1" name="Rectangle 18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2" name="Rectangle 18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3" name="Rectangle 18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4" name="Rectangle 18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5" name="Rectangle 18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6" name="Rectangle 18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7" name="Rectangle 18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8" name="Rectangle 18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59" name="Rectangle 18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0" name="Rectangle 18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1" name="Rectangle 18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2" name="Rectangle 18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3" name="Rectangle 18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4" name="Rectangle 18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5" name="Rectangle 18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6" name="Rectangle 1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7" name="Rectangle 18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8" name="Rectangle 18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69" name="Rectangle 18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0" name="Rectangle 18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1" name="Rectangle 18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2" name="Rectangle 1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3" name="Rectangle 18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4" name="Rectangle 18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5" name="Rectangle 18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6" name="Rectangle 18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7" name="Rectangle 18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8" name="Rectangle 18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79" name="Rectangle 18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0" name="Rectangle 18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1" name="Rectangle 18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2" name="Rectangle 18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3" name="Rectangle 18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4" name="Rectangle 1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5" name="Rectangle 18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6" name="Rectangle 18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7" name="Rectangle 1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8" name="Rectangle 18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89" name="Rectangle 18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0" name="Rectangle 18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1" name="Rectangle 18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2" name="Rectangle 18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3" name="Rectangle 1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4" name="Rectangle 18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5" name="Rectangle 18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6" name="Rectangle 18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7" name="Rectangle 18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8" name="Rectangle 18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099" name="Rectangle 18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0" name="Rectangle 19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1" name="Rectangle 19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2" name="Rectangle 19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3" name="Rectangle 19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4" name="Rectangle 19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5" name="Rectangle 1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6" name="Rectangle 19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7" name="Rectangle 19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8" name="Rectangle 1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09" name="Rectangle 19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0" name="Rectangle 19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1" name="Rectangle 1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2" name="Rectangle 1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3" name="Rectangle 19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4" name="Rectangle 1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5" name="Rectangle 1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6" name="Rectangle 19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7" name="Rectangle 19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8" name="Rectangle 19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19" name="Rectangle 19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0" name="Rectangle 19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1" name="Rectangle 19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2" name="Rectangle 19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3" name="Rectangle 19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4" name="Rectangle 19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5" name="Rectangle 19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6" name="Rectangle 1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7" name="Rectangle 19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8" name="Rectangle 19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29" name="Rectangle 1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0" name="Rectangle 19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1" name="Rectangle 19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2" name="Rectangle 19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3" name="Rectangle 19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4" name="Rectangle 19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5" name="Rectangle 1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6" name="Rectangle 19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7" name="Rectangle 19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8" name="Rectangle 19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39" name="Rectangle 19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0" name="Rectangle 19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1" name="Rectangle 19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2" name="Rectangle 19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3" name="Rectangle 19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4" name="Rectangle 19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5" name="Rectangle 19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6" name="Rectangle 19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7" name="Rectangle 19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8" name="Rectangle 19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49" name="Rectangle 19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0" name="Rectangle 19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1" name="Rectangle 19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2" name="Rectangle 19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3" name="Rectangle 19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4" name="Rectangle 19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5" name="Rectangle 19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6" name="Rectangle 19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7" name="Rectangle 19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8" name="Rectangle 19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59" name="Rectangle 19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0" name="Rectangle 19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1" name="Rectangle 19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2" name="Rectangle 19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3" name="Rectangle 19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4" name="Rectangle 19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5" name="Rectangle 19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6" name="Rectangle 19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7" name="Rectangle 19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8" name="Rectangle 19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69" name="Rectangle 19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0" name="Rectangle 19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1" name="Rectangle 19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2" name="Rectangle 19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3" name="Rectangle 19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4" name="Rectangle 19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5" name="Rectangle 19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6" name="Rectangle 19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7" name="Rectangle 19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8" name="Rectangle 19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79" name="Rectangle 19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0" name="Rectangle 19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1" name="Rectangle 19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2" name="Rectangle 19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3" name="Rectangle 19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4" name="Rectangle 19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5" name="Rectangle 19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6" name="Rectangle 19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7" name="Rectangle 19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8" name="Rectangle 19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89" name="Rectangle 19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0" name="Rectangle 19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1" name="Rectangle 19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2" name="Rectangle 19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3" name="Rectangle 19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4" name="Rectangle 19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5" name="Rectangle 19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6" name="Rectangle 19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7" name="Rectangle 19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8" name="Rectangle 19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199" name="Rectangle 19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0" name="Rectangle 20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1" name="Rectangle 20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2" name="Rectangle 20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3" name="Rectangle 20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4" name="Rectangle 20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5" name="Rectangle 20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6" name="Rectangle 20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7" name="Rectangle 20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8" name="Rectangle 20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09" name="Rectangle 20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0" name="Rectangle 20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1" name="Rectangle 20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2" name="Rectangle 20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3" name="Rectangle 20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4" name="Rectangle 20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5" name="Rectangle 20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6" name="Rectangle 20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7" name="Rectangle 20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8" name="Rectangle 20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19" name="Rectangle 20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20" name="Rectangle 20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21" name="Rectangle 20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22" name="Rectangle 20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23" name="Rectangle 20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24" name="Rectangle 20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25" name="Rectangle 20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26" name="Rectangle 20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27" name="Rectangle 20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09228" name="Freeform 2028"/>
              <p:cNvSpPr>
                <a:spLocks noChangeAspect="1"/>
              </p:cNvSpPr>
              <p:nvPr/>
            </p:nvSpPr>
            <p:spPr bwMode="auto">
              <a:xfrm>
                <a:off x="2173" y="1673"/>
                <a:ext cx="622" cy="397"/>
              </a:xfrm>
              <a:custGeom>
                <a:avLst/>
                <a:gdLst/>
                <a:ahLst/>
                <a:cxnLst>
                  <a:cxn ang="0">
                    <a:pos x="9" y="373"/>
                  </a:cxn>
                  <a:cxn ang="0">
                    <a:pos x="30" y="391"/>
                  </a:cxn>
                  <a:cxn ang="0">
                    <a:pos x="42" y="396"/>
                  </a:cxn>
                  <a:cxn ang="0">
                    <a:pos x="55" y="396"/>
                  </a:cxn>
                  <a:cxn ang="0">
                    <a:pos x="69" y="392"/>
                  </a:cxn>
                  <a:cxn ang="0">
                    <a:pos x="85" y="380"/>
                  </a:cxn>
                  <a:cxn ang="0">
                    <a:pos x="104" y="362"/>
                  </a:cxn>
                  <a:cxn ang="0">
                    <a:pos x="114" y="348"/>
                  </a:cxn>
                  <a:cxn ang="0">
                    <a:pos x="124" y="329"/>
                  </a:cxn>
                  <a:cxn ang="0">
                    <a:pos x="136" y="306"/>
                  </a:cxn>
                  <a:cxn ang="0">
                    <a:pos x="161" y="251"/>
                  </a:cxn>
                  <a:cxn ang="0">
                    <a:pos x="201" y="158"/>
                  </a:cxn>
                  <a:cxn ang="0">
                    <a:pos x="228" y="98"/>
                  </a:cxn>
                  <a:cxn ang="0">
                    <a:pos x="257" y="48"/>
                  </a:cxn>
                  <a:cxn ang="0">
                    <a:pos x="270" y="28"/>
                  </a:cxn>
                  <a:cxn ang="0">
                    <a:pos x="284" y="13"/>
                  </a:cxn>
                  <a:cxn ang="0">
                    <a:pos x="297" y="3"/>
                  </a:cxn>
                  <a:cxn ang="0">
                    <a:pos x="311" y="0"/>
                  </a:cxn>
                  <a:cxn ang="0">
                    <a:pos x="324" y="3"/>
                  </a:cxn>
                  <a:cxn ang="0">
                    <a:pos x="338" y="13"/>
                  </a:cxn>
                  <a:cxn ang="0">
                    <a:pos x="351" y="28"/>
                  </a:cxn>
                  <a:cxn ang="0">
                    <a:pos x="366" y="48"/>
                  </a:cxn>
                  <a:cxn ang="0">
                    <a:pos x="394" y="98"/>
                  </a:cxn>
                  <a:cxn ang="0">
                    <a:pos x="421" y="158"/>
                  </a:cxn>
                  <a:cxn ang="0">
                    <a:pos x="461" y="251"/>
                  </a:cxn>
                  <a:cxn ang="0">
                    <a:pos x="486" y="306"/>
                  </a:cxn>
                  <a:cxn ang="0">
                    <a:pos x="497" y="329"/>
                  </a:cxn>
                  <a:cxn ang="0">
                    <a:pos x="508" y="348"/>
                  </a:cxn>
                  <a:cxn ang="0">
                    <a:pos x="518" y="362"/>
                  </a:cxn>
                  <a:cxn ang="0">
                    <a:pos x="537" y="380"/>
                  </a:cxn>
                  <a:cxn ang="0">
                    <a:pos x="552" y="392"/>
                  </a:cxn>
                  <a:cxn ang="0">
                    <a:pos x="567" y="396"/>
                  </a:cxn>
                  <a:cxn ang="0">
                    <a:pos x="579" y="396"/>
                  </a:cxn>
                  <a:cxn ang="0">
                    <a:pos x="592" y="391"/>
                  </a:cxn>
                  <a:cxn ang="0">
                    <a:pos x="612" y="373"/>
                  </a:cxn>
                </a:cxnLst>
                <a:rect l="0" t="0" r="r" b="b"/>
                <a:pathLst>
                  <a:path w="622" h="397">
                    <a:moveTo>
                      <a:pt x="0" y="362"/>
                    </a:moveTo>
                    <a:lnTo>
                      <a:pt x="9" y="373"/>
                    </a:lnTo>
                    <a:lnTo>
                      <a:pt x="20" y="383"/>
                    </a:lnTo>
                    <a:lnTo>
                      <a:pt x="30" y="391"/>
                    </a:lnTo>
                    <a:lnTo>
                      <a:pt x="36" y="394"/>
                    </a:lnTo>
                    <a:lnTo>
                      <a:pt x="42" y="396"/>
                    </a:lnTo>
                    <a:lnTo>
                      <a:pt x="49" y="397"/>
                    </a:lnTo>
                    <a:lnTo>
                      <a:pt x="55" y="396"/>
                    </a:lnTo>
                    <a:lnTo>
                      <a:pt x="62" y="395"/>
                    </a:lnTo>
                    <a:lnTo>
                      <a:pt x="69" y="392"/>
                    </a:lnTo>
                    <a:lnTo>
                      <a:pt x="77" y="387"/>
                    </a:lnTo>
                    <a:lnTo>
                      <a:pt x="85" y="380"/>
                    </a:lnTo>
                    <a:lnTo>
                      <a:pt x="94" y="372"/>
                    </a:lnTo>
                    <a:lnTo>
                      <a:pt x="104" y="362"/>
                    </a:lnTo>
                    <a:lnTo>
                      <a:pt x="109" y="356"/>
                    </a:lnTo>
                    <a:lnTo>
                      <a:pt x="114" y="348"/>
                    </a:lnTo>
                    <a:lnTo>
                      <a:pt x="119" y="339"/>
                    </a:lnTo>
                    <a:lnTo>
                      <a:pt x="124" y="329"/>
                    </a:lnTo>
                    <a:lnTo>
                      <a:pt x="131" y="318"/>
                    </a:lnTo>
                    <a:lnTo>
                      <a:pt x="136" y="306"/>
                    </a:lnTo>
                    <a:lnTo>
                      <a:pt x="148" y="280"/>
                    </a:lnTo>
                    <a:lnTo>
                      <a:pt x="161" y="251"/>
                    </a:lnTo>
                    <a:lnTo>
                      <a:pt x="174" y="221"/>
                    </a:lnTo>
                    <a:lnTo>
                      <a:pt x="201" y="158"/>
                    </a:lnTo>
                    <a:lnTo>
                      <a:pt x="214" y="128"/>
                    </a:lnTo>
                    <a:lnTo>
                      <a:pt x="228" y="98"/>
                    </a:lnTo>
                    <a:lnTo>
                      <a:pt x="242" y="72"/>
                    </a:lnTo>
                    <a:lnTo>
                      <a:pt x="257" y="48"/>
                    </a:lnTo>
                    <a:lnTo>
                      <a:pt x="263" y="38"/>
                    </a:lnTo>
                    <a:lnTo>
                      <a:pt x="270" y="28"/>
                    </a:lnTo>
                    <a:lnTo>
                      <a:pt x="278" y="20"/>
                    </a:lnTo>
                    <a:lnTo>
                      <a:pt x="284" y="13"/>
                    </a:lnTo>
                    <a:lnTo>
                      <a:pt x="291" y="8"/>
                    </a:lnTo>
                    <a:lnTo>
                      <a:pt x="297" y="3"/>
                    </a:lnTo>
                    <a:lnTo>
                      <a:pt x="305" y="1"/>
                    </a:lnTo>
                    <a:lnTo>
                      <a:pt x="311" y="0"/>
                    </a:lnTo>
                    <a:lnTo>
                      <a:pt x="317" y="1"/>
                    </a:lnTo>
                    <a:lnTo>
                      <a:pt x="324" y="3"/>
                    </a:lnTo>
                    <a:lnTo>
                      <a:pt x="330" y="8"/>
                    </a:lnTo>
                    <a:lnTo>
                      <a:pt x="338" y="13"/>
                    </a:lnTo>
                    <a:lnTo>
                      <a:pt x="344" y="20"/>
                    </a:lnTo>
                    <a:lnTo>
                      <a:pt x="351" y="28"/>
                    </a:lnTo>
                    <a:lnTo>
                      <a:pt x="358" y="38"/>
                    </a:lnTo>
                    <a:lnTo>
                      <a:pt x="366" y="48"/>
                    </a:lnTo>
                    <a:lnTo>
                      <a:pt x="379" y="72"/>
                    </a:lnTo>
                    <a:lnTo>
                      <a:pt x="394" y="98"/>
                    </a:lnTo>
                    <a:lnTo>
                      <a:pt x="407" y="128"/>
                    </a:lnTo>
                    <a:lnTo>
                      <a:pt x="421" y="158"/>
                    </a:lnTo>
                    <a:lnTo>
                      <a:pt x="448" y="221"/>
                    </a:lnTo>
                    <a:lnTo>
                      <a:pt x="461" y="251"/>
                    </a:lnTo>
                    <a:lnTo>
                      <a:pt x="473" y="280"/>
                    </a:lnTo>
                    <a:lnTo>
                      <a:pt x="486" y="306"/>
                    </a:lnTo>
                    <a:lnTo>
                      <a:pt x="491" y="318"/>
                    </a:lnTo>
                    <a:lnTo>
                      <a:pt x="497" y="329"/>
                    </a:lnTo>
                    <a:lnTo>
                      <a:pt x="502" y="339"/>
                    </a:lnTo>
                    <a:lnTo>
                      <a:pt x="508" y="348"/>
                    </a:lnTo>
                    <a:lnTo>
                      <a:pt x="513" y="356"/>
                    </a:lnTo>
                    <a:lnTo>
                      <a:pt x="518" y="362"/>
                    </a:lnTo>
                    <a:lnTo>
                      <a:pt x="527" y="372"/>
                    </a:lnTo>
                    <a:lnTo>
                      <a:pt x="537" y="380"/>
                    </a:lnTo>
                    <a:lnTo>
                      <a:pt x="545" y="387"/>
                    </a:lnTo>
                    <a:lnTo>
                      <a:pt x="552" y="392"/>
                    </a:lnTo>
                    <a:lnTo>
                      <a:pt x="559" y="395"/>
                    </a:lnTo>
                    <a:lnTo>
                      <a:pt x="567" y="396"/>
                    </a:lnTo>
                    <a:lnTo>
                      <a:pt x="573" y="397"/>
                    </a:lnTo>
                    <a:lnTo>
                      <a:pt x="579" y="396"/>
                    </a:lnTo>
                    <a:lnTo>
                      <a:pt x="585" y="394"/>
                    </a:lnTo>
                    <a:lnTo>
                      <a:pt x="592" y="391"/>
                    </a:lnTo>
                    <a:lnTo>
                      <a:pt x="602" y="383"/>
                    </a:lnTo>
                    <a:lnTo>
                      <a:pt x="612" y="373"/>
                    </a:lnTo>
                    <a:lnTo>
                      <a:pt x="622" y="3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9837" name="Group 2029"/>
            <p:cNvGrpSpPr>
              <a:grpSpLocks noChangeAspect="1"/>
            </p:cNvGrpSpPr>
            <p:nvPr/>
          </p:nvGrpSpPr>
          <p:grpSpPr bwMode="auto">
            <a:xfrm>
              <a:off x="3004" y="2708"/>
              <a:ext cx="624" cy="397"/>
              <a:chOff x="2691" y="1673"/>
              <a:chExt cx="624" cy="397"/>
            </a:xfrm>
          </p:grpSpPr>
          <p:grpSp>
            <p:nvGrpSpPr>
              <p:cNvPr id="3360" name="Group 2030"/>
              <p:cNvGrpSpPr>
                <a:grpSpLocks noChangeAspect="1"/>
              </p:cNvGrpSpPr>
              <p:nvPr/>
            </p:nvGrpSpPr>
            <p:grpSpPr bwMode="auto">
              <a:xfrm>
                <a:off x="2691" y="1673"/>
                <a:ext cx="624" cy="397"/>
                <a:chOff x="2691" y="1673"/>
                <a:chExt cx="624" cy="397"/>
              </a:xfrm>
            </p:grpSpPr>
            <p:grpSp>
              <p:nvGrpSpPr>
                <p:cNvPr id="3361" name="Group 2031"/>
                <p:cNvGrpSpPr>
                  <a:grpSpLocks noChangeAspect="1"/>
                </p:cNvGrpSpPr>
                <p:nvPr/>
              </p:nvGrpSpPr>
              <p:grpSpPr bwMode="auto">
                <a:xfrm>
                  <a:off x="2691" y="1673"/>
                  <a:ext cx="624" cy="397"/>
                  <a:chOff x="2691" y="1673"/>
                  <a:chExt cx="624" cy="397"/>
                </a:xfrm>
              </p:grpSpPr>
              <p:sp>
                <p:nvSpPr>
                  <p:cNvPr id="309232" name="Rectangle 20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33" name="Rectangle 20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34" name="Rectangle 20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35" name="Rectangle 20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36" name="Rectangle 20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37" name="Rectangle 20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38" name="Rectangle 20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39" name="Rectangle 20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0" name="Rectangle 20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1" name="Rectangle 20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2" name="Rectangle 20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3" name="Rectangle 20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4" name="Rectangle 2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5" name="Rectangle 20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6" name="Rectangle 20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7" name="Rectangle 20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8" name="Rectangle 20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49" name="Rectangle 20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0" name="Rectangle 20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1" name="Rectangle 20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2" name="Rectangle 2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3" name="Rectangle 20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4" name="Rectangle 2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5" name="Rectangle 2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6" name="Rectangle 20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7" name="Rectangle 20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8" name="Rectangle 20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59" name="Rectangle 2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0" name="Rectangle 20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1" name="Rectangle 20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2" name="Rectangle 2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3" name="Rectangle 20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4" name="Rectangle 20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5" name="Rectangle 20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6" name="Rectangle 20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7" name="Rectangle 20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8" name="Rectangle 20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69" name="Rectangle 20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0" name="Rectangle 20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1" name="Rectangle 20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2" name="Rectangle 20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3" name="Rectangle 20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4" name="Rectangle 20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5" name="Rectangle 20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6" name="Rectangle 20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7" name="Rectangle 20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8" name="Rectangle 20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79" name="Rectangle 20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0" name="Rectangle 20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1" name="Rectangle 20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2" name="Rectangle 20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3" name="Rectangle 20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4" name="Rectangle 20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5" name="Rectangle 20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6" name="Rectangle 20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7" name="Rectangle 20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8" name="Rectangle 20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89" name="Rectangle 20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0" name="Rectangle 20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1" name="Rectangle 20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2" name="Rectangle 20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3" name="Rectangle 20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4" name="Rectangle 20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5" name="Rectangle 20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6" name="Rectangle 20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7" name="Rectangle 20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8" name="Rectangle 20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299" name="Rectangle 20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0" name="Rectangle 2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1" name="Rectangle 2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2" name="Rectangle 2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3" name="Rectangle 2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4" name="Rectangle 2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5" name="Rectangle 2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6" name="Rectangle 2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7" name="Rectangle 2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8" name="Rectangle 2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09" name="Rectangle 2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0" name="Rectangle 2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1" name="Rectangle 2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2" name="Rectangle 2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3" name="Rectangle 2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4" name="Rectangle 2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5" name="Rectangle 2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6" name="Rectangle 2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7" name="Rectangle 2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8" name="Rectangle 2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19" name="Rectangle 2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0" name="Rectangle 2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1" name="Rectangle 2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2" name="Rectangle 2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3" name="Rectangle 2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4" name="Rectangle 2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5" name="Rectangle 2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6" name="Rectangle 2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7" name="Rectangle 2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8" name="Rectangle 2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29" name="Rectangle 2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0" name="Rectangle 2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1" name="Rectangle 2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2" name="Rectangle 2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3" name="Rectangle 2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4" name="Rectangle 2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5" name="Rectangle 2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6" name="Rectangle 2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7" name="Rectangle 2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8" name="Rectangle 2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39" name="Rectangle 2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0" name="Rectangle 2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1" name="Rectangle 2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2" name="Rectangle 2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3" name="Rectangle 2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4" name="Rectangle 2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5" name="Rectangle 2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6" name="Rectangle 2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7" name="Rectangle 2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8" name="Rectangle 2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49" name="Rectangle 2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0" name="Rectangle 2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1" name="Rectangle 2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2" name="Rectangle 2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3" name="Rectangle 2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4" name="Rectangle 2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5" name="Rectangle 2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6" name="Rectangle 2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7" name="Rectangle 2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8" name="Rectangle 2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59" name="Rectangle 2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0" name="Rectangle 2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1" name="Rectangle 2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2" name="Rectangle 2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3" name="Rectangle 2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4" name="Rectangle 2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5" name="Rectangle 2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6" name="Rectangle 2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7" name="Rectangle 21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8" name="Rectangle 2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69" name="Rectangle 2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0" name="Rectangle 2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1" name="Rectangle 2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2" name="Rectangle 2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3" name="Rectangle 2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4" name="Rectangle 2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5" name="Rectangle 2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6" name="Rectangle 2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7" name="Rectangle 2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8" name="Rectangle 2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79" name="Rectangle 2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0" name="Rectangle 2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1" name="Rectangle 2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2" name="Rectangle 2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3" name="Rectangle 2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4" name="Rectangle 2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5" name="Rectangle 2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6" name="Rectangle 2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7" name="Rectangle 2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8" name="Rectangle 2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89" name="Rectangle 2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0" name="Rectangle 2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1" name="Rectangle 2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2" name="Rectangle 2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3" name="Rectangle 2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4" name="Rectangle 2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5" name="Rectangle 2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6" name="Rectangle 2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7" name="Rectangle 2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8" name="Rectangle 2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399" name="Rectangle 2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0" name="Rectangle 2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1" name="Rectangle 2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2" name="Rectangle 2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3" name="Rectangle 2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4" name="Rectangle 2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5" name="Rectangle 2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6" name="Rectangle 2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7" name="Rectangle 2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8" name="Rectangle 2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09" name="Rectangle 2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0" name="Rectangle 2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1" name="Rectangle 2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2" name="Rectangle 2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3" name="Rectangle 2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4" name="Rectangle 2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5" name="Rectangle 2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6" name="Rectangle 2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7" name="Rectangle 2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8" name="Rectangle 2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19" name="Rectangle 2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0" name="Rectangle 2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1" name="Rectangle 2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2" name="Rectangle 2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3" name="Rectangle 2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4" name="Rectangle 2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5" name="Rectangle 2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6" name="Rectangle 2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7" name="Rectangle 2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8" name="Rectangle 2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29" name="Rectangle 2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30" name="Rectangle 22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31" name="Freeform 2231"/>
                  <p:cNvSpPr>
                    <a:spLocks noChangeAspect="1"/>
                  </p:cNvSpPr>
                  <p:nvPr/>
                </p:nvSpPr>
                <p:spPr bwMode="auto">
                  <a:xfrm>
                    <a:off x="2691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0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362" name="Group 2232"/>
                <p:cNvGrpSpPr>
                  <a:grpSpLocks noChangeAspect="1"/>
                </p:cNvGrpSpPr>
                <p:nvPr/>
              </p:nvGrpSpPr>
              <p:grpSpPr bwMode="auto">
                <a:xfrm>
                  <a:off x="2691" y="1673"/>
                  <a:ext cx="624" cy="397"/>
                  <a:chOff x="2691" y="1673"/>
                  <a:chExt cx="624" cy="397"/>
                </a:xfrm>
              </p:grpSpPr>
              <p:sp>
                <p:nvSpPr>
                  <p:cNvPr id="309433" name="Freeform 2233"/>
                  <p:cNvSpPr>
                    <a:spLocks noChangeAspect="1"/>
                  </p:cNvSpPr>
                  <p:nvPr/>
                </p:nvSpPr>
                <p:spPr bwMode="auto">
                  <a:xfrm>
                    <a:off x="2691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0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34" name="Rectangle 2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35" name="Rectangle 2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36" name="Rectangle 2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37" name="Rectangle 2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38" name="Rectangle 2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39" name="Rectangle 2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0" name="Rectangle 2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1" name="Rectangle 2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2" name="Rectangle 22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3" name="Rectangle 22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4" name="Rectangle 2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5" name="Rectangle 2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6" name="Rectangle 22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7" name="Rectangle 2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8" name="Rectangle 2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49" name="Rectangle 2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0" name="Rectangle 2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1" name="Rectangle 22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2" name="Rectangle 2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3" name="Rectangle 2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4" name="Rectangle 2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5" name="Rectangle 2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6" name="Rectangle 22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7" name="Rectangle 2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8" name="Rectangle 2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59" name="Rectangle 2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0" name="Rectangle 22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1" name="Rectangle 2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2" name="Rectangle 22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3" name="Rectangle 22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4" name="Rectangle 2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5" name="Rectangle 2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6" name="Rectangle 2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7" name="Rectangle 2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8" name="Rectangle 2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69" name="Rectangle 22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0" name="Rectangle 2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1" name="Rectangle 2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2" name="Rectangle 2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3" name="Rectangle 2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4" name="Rectangle 2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5" name="Rectangle 2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6" name="Rectangle 22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7" name="Rectangle 2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8" name="Rectangle 2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79" name="Rectangle 2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0" name="Rectangle 2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1" name="Rectangle 2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2" name="Rectangle 2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3" name="Rectangle 2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4" name="Rectangle 2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5" name="Rectangle 22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6" name="Rectangle 22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7" name="Rectangle 22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8" name="Rectangle 2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89" name="Rectangle 2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0" name="Rectangle 22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1" name="Rectangle 2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2" name="Rectangle 2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3" name="Rectangle 2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4" name="Rectangle 2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5" name="Rectangle 2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6" name="Rectangle 2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7" name="Rectangle 2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8" name="Rectangle 2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499" name="Rectangle 2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0" name="Rectangle 2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1" name="Rectangle 2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2" name="Rectangle 2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3" name="Rectangle 2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4" name="Rectangle 2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5" name="Rectangle 2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6" name="Rectangle 2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7" name="Rectangle 2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8" name="Rectangle 23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09" name="Rectangle 2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0" name="Rectangle 2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1" name="Rectangle 2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2" name="Rectangle 2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3" name="Rectangle 2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4" name="Rectangle 2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5" name="Rectangle 2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6" name="Rectangle 2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7" name="Rectangle 2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8" name="Rectangle 2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19" name="Rectangle 2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0" name="Rectangle 2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1" name="Rectangle 2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2" name="Rectangle 2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3" name="Rectangle 2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4" name="Rectangle 2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5" name="Rectangle 2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6" name="Rectangle 2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7" name="Rectangle 2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8" name="Rectangle 2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29" name="Rectangle 23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0" name="Rectangle 2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1" name="Rectangle 2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2" name="Rectangle 2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3" name="Rectangle 2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4" name="Rectangle 2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5" name="Rectangle 2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6" name="Rectangle 2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7" name="Rectangle 2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8" name="Rectangle 2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39" name="Rectangle 2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0" name="Rectangle 2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1" name="Rectangle 2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2" name="Rectangle 2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3" name="Rectangle 23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4" name="Rectangle 2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5" name="Rectangle 2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6" name="Rectangle 2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7" name="Rectangle 23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8" name="Rectangle 2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49" name="Rectangle 23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0" name="Rectangle 2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1" name="Rectangle 2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2" name="Rectangle 2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3" name="Rectangle 2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4" name="Rectangle 23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5" name="Rectangle 23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6" name="Rectangle 23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7" name="Rectangle 23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8" name="Rectangle 2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59" name="Rectangle 2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0" name="Rectangle 23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1" name="Rectangle 23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2" name="Rectangle 2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3" name="Rectangle 2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4" name="Rectangle 2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5" name="Rectangle 2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6" name="Rectangle 23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7" name="Rectangle 23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8" name="Rectangle 23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69" name="Rectangle 23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0" name="Rectangle 23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1" name="Rectangle 23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2" name="Rectangle 23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3" name="Rectangle 23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4" name="Rectangle 23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5" name="Rectangle 23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6" name="Rectangle 2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7" name="Rectangle 23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8" name="Rectangle 23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79" name="Rectangle 23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0" name="Rectangle 23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1" name="Rectangle 2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2" name="Rectangle 23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3" name="Rectangle 2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4" name="Rectangle 23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5" name="Rectangle 23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6" name="Rectangle 2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7" name="Rectangle 23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8" name="Rectangle 23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89" name="Rectangle 23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0" name="Rectangle 23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1" name="Rectangle 23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2" name="Rectangle 23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3" name="Rectangle 23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4" name="Rectangle 23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5" name="Rectangle 23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6" name="Rectangle 23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7" name="Rectangle 23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8" name="Rectangle 23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599" name="Rectangle 23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0" name="Rectangle 2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1" name="Rectangle 24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2" name="Rectangle 24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3" name="Rectangle 2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4" name="Rectangle 2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5" name="Rectangle 24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6" name="Rectangle 2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7" name="Rectangle 2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8" name="Rectangle 24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09" name="Rectangle 24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0" name="Rectangle 24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1" name="Rectangle 24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2" name="Rectangle 24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3" name="Rectangle 2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4" name="Rectangle 24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5" name="Rectangle 24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6" name="Rectangle 2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7" name="Rectangle 2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8" name="Rectangle 2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19" name="Rectangle 2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0" name="Rectangle 24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1" name="Rectangle 24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2" name="Rectangle 24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3" name="Rectangle 24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4" name="Rectangle 2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5" name="Rectangle 2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6" name="Rectangle 24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7" name="Rectangle 24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8" name="Rectangle 2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29" name="Rectangle 2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30" name="Rectangle 24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31" name="Rectangle 2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32" name="Rectangle 2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1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09633" name="Freeform 2433"/>
              <p:cNvSpPr>
                <a:spLocks noChangeAspect="1"/>
              </p:cNvSpPr>
              <p:nvPr/>
            </p:nvSpPr>
            <p:spPr bwMode="auto">
              <a:xfrm>
                <a:off x="2691" y="1673"/>
                <a:ext cx="622" cy="397"/>
              </a:xfrm>
              <a:custGeom>
                <a:avLst/>
                <a:gdLst/>
                <a:ahLst/>
                <a:cxnLst>
                  <a:cxn ang="0">
                    <a:pos x="9" y="373"/>
                  </a:cxn>
                  <a:cxn ang="0">
                    <a:pos x="30" y="391"/>
                  </a:cxn>
                  <a:cxn ang="0">
                    <a:pos x="42" y="396"/>
                  </a:cxn>
                  <a:cxn ang="0">
                    <a:pos x="55" y="396"/>
                  </a:cxn>
                  <a:cxn ang="0">
                    <a:pos x="69" y="392"/>
                  </a:cxn>
                  <a:cxn ang="0">
                    <a:pos x="85" y="380"/>
                  </a:cxn>
                  <a:cxn ang="0">
                    <a:pos x="104" y="362"/>
                  </a:cxn>
                  <a:cxn ang="0">
                    <a:pos x="114" y="348"/>
                  </a:cxn>
                  <a:cxn ang="0">
                    <a:pos x="124" y="329"/>
                  </a:cxn>
                  <a:cxn ang="0">
                    <a:pos x="136" y="306"/>
                  </a:cxn>
                  <a:cxn ang="0">
                    <a:pos x="161" y="251"/>
                  </a:cxn>
                  <a:cxn ang="0">
                    <a:pos x="201" y="158"/>
                  </a:cxn>
                  <a:cxn ang="0">
                    <a:pos x="228" y="98"/>
                  </a:cxn>
                  <a:cxn ang="0">
                    <a:pos x="257" y="48"/>
                  </a:cxn>
                  <a:cxn ang="0">
                    <a:pos x="270" y="28"/>
                  </a:cxn>
                  <a:cxn ang="0">
                    <a:pos x="284" y="13"/>
                  </a:cxn>
                  <a:cxn ang="0">
                    <a:pos x="297" y="3"/>
                  </a:cxn>
                  <a:cxn ang="0">
                    <a:pos x="311" y="0"/>
                  </a:cxn>
                  <a:cxn ang="0">
                    <a:pos x="324" y="3"/>
                  </a:cxn>
                  <a:cxn ang="0">
                    <a:pos x="338" y="13"/>
                  </a:cxn>
                  <a:cxn ang="0">
                    <a:pos x="351" y="28"/>
                  </a:cxn>
                  <a:cxn ang="0">
                    <a:pos x="366" y="48"/>
                  </a:cxn>
                  <a:cxn ang="0">
                    <a:pos x="394" y="98"/>
                  </a:cxn>
                  <a:cxn ang="0">
                    <a:pos x="421" y="158"/>
                  </a:cxn>
                  <a:cxn ang="0">
                    <a:pos x="461" y="251"/>
                  </a:cxn>
                  <a:cxn ang="0">
                    <a:pos x="486" y="306"/>
                  </a:cxn>
                  <a:cxn ang="0">
                    <a:pos x="497" y="329"/>
                  </a:cxn>
                  <a:cxn ang="0">
                    <a:pos x="508" y="348"/>
                  </a:cxn>
                  <a:cxn ang="0">
                    <a:pos x="518" y="362"/>
                  </a:cxn>
                  <a:cxn ang="0">
                    <a:pos x="537" y="380"/>
                  </a:cxn>
                  <a:cxn ang="0">
                    <a:pos x="552" y="392"/>
                  </a:cxn>
                  <a:cxn ang="0">
                    <a:pos x="567" y="396"/>
                  </a:cxn>
                  <a:cxn ang="0">
                    <a:pos x="579" y="396"/>
                  </a:cxn>
                  <a:cxn ang="0">
                    <a:pos x="592" y="391"/>
                  </a:cxn>
                  <a:cxn ang="0">
                    <a:pos x="612" y="373"/>
                  </a:cxn>
                </a:cxnLst>
                <a:rect l="0" t="0" r="r" b="b"/>
                <a:pathLst>
                  <a:path w="622" h="397">
                    <a:moveTo>
                      <a:pt x="0" y="362"/>
                    </a:moveTo>
                    <a:lnTo>
                      <a:pt x="9" y="373"/>
                    </a:lnTo>
                    <a:lnTo>
                      <a:pt x="20" y="383"/>
                    </a:lnTo>
                    <a:lnTo>
                      <a:pt x="30" y="391"/>
                    </a:lnTo>
                    <a:lnTo>
                      <a:pt x="36" y="394"/>
                    </a:lnTo>
                    <a:lnTo>
                      <a:pt x="42" y="396"/>
                    </a:lnTo>
                    <a:lnTo>
                      <a:pt x="49" y="397"/>
                    </a:lnTo>
                    <a:lnTo>
                      <a:pt x="55" y="396"/>
                    </a:lnTo>
                    <a:lnTo>
                      <a:pt x="62" y="395"/>
                    </a:lnTo>
                    <a:lnTo>
                      <a:pt x="69" y="392"/>
                    </a:lnTo>
                    <a:lnTo>
                      <a:pt x="77" y="387"/>
                    </a:lnTo>
                    <a:lnTo>
                      <a:pt x="85" y="380"/>
                    </a:lnTo>
                    <a:lnTo>
                      <a:pt x="94" y="372"/>
                    </a:lnTo>
                    <a:lnTo>
                      <a:pt x="104" y="362"/>
                    </a:lnTo>
                    <a:lnTo>
                      <a:pt x="109" y="356"/>
                    </a:lnTo>
                    <a:lnTo>
                      <a:pt x="114" y="348"/>
                    </a:lnTo>
                    <a:lnTo>
                      <a:pt x="119" y="339"/>
                    </a:lnTo>
                    <a:lnTo>
                      <a:pt x="124" y="329"/>
                    </a:lnTo>
                    <a:lnTo>
                      <a:pt x="130" y="318"/>
                    </a:lnTo>
                    <a:lnTo>
                      <a:pt x="136" y="306"/>
                    </a:lnTo>
                    <a:lnTo>
                      <a:pt x="148" y="280"/>
                    </a:lnTo>
                    <a:lnTo>
                      <a:pt x="161" y="251"/>
                    </a:lnTo>
                    <a:lnTo>
                      <a:pt x="174" y="221"/>
                    </a:lnTo>
                    <a:lnTo>
                      <a:pt x="201" y="158"/>
                    </a:lnTo>
                    <a:lnTo>
                      <a:pt x="214" y="128"/>
                    </a:lnTo>
                    <a:lnTo>
                      <a:pt x="228" y="98"/>
                    </a:lnTo>
                    <a:lnTo>
                      <a:pt x="242" y="72"/>
                    </a:lnTo>
                    <a:lnTo>
                      <a:pt x="257" y="48"/>
                    </a:lnTo>
                    <a:lnTo>
                      <a:pt x="263" y="38"/>
                    </a:lnTo>
                    <a:lnTo>
                      <a:pt x="270" y="28"/>
                    </a:lnTo>
                    <a:lnTo>
                      <a:pt x="278" y="20"/>
                    </a:lnTo>
                    <a:lnTo>
                      <a:pt x="284" y="13"/>
                    </a:lnTo>
                    <a:lnTo>
                      <a:pt x="291" y="8"/>
                    </a:lnTo>
                    <a:lnTo>
                      <a:pt x="297" y="3"/>
                    </a:lnTo>
                    <a:lnTo>
                      <a:pt x="305" y="1"/>
                    </a:lnTo>
                    <a:lnTo>
                      <a:pt x="311" y="0"/>
                    </a:lnTo>
                    <a:lnTo>
                      <a:pt x="317" y="1"/>
                    </a:lnTo>
                    <a:lnTo>
                      <a:pt x="324" y="3"/>
                    </a:lnTo>
                    <a:lnTo>
                      <a:pt x="330" y="8"/>
                    </a:lnTo>
                    <a:lnTo>
                      <a:pt x="338" y="13"/>
                    </a:lnTo>
                    <a:lnTo>
                      <a:pt x="344" y="20"/>
                    </a:lnTo>
                    <a:lnTo>
                      <a:pt x="351" y="28"/>
                    </a:lnTo>
                    <a:lnTo>
                      <a:pt x="358" y="38"/>
                    </a:lnTo>
                    <a:lnTo>
                      <a:pt x="366" y="48"/>
                    </a:lnTo>
                    <a:lnTo>
                      <a:pt x="379" y="72"/>
                    </a:lnTo>
                    <a:lnTo>
                      <a:pt x="394" y="98"/>
                    </a:lnTo>
                    <a:lnTo>
                      <a:pt x="407" y="128"/>
                    </a:lnTo>
                    <a:lnTo>
                      <a:pt x="421" y="158"/>
                    </a:lnTo>
                    <a:lnTo>
                      <a:pt x="448" y="221"/>
                    </a:lnTo>
                    <a:lnTo>
                      <a:pt x="461" y="251"/>
                    </a:lnTo>
                    <a:lnTo>
                      <a:pt x="473" y="280"/>
                    </a:lnTo>
                    <a:lnTo>
                      <a:pt x="486" y="306"/>
                    </a:lnTo>
                    <a:lnTo>
                      <a:pt x="491" y="318"/>
                    </a:lnTo>
                    <a:lnTo>
                      <a:pt x="497" y="329"/>
                    </a:lnTo>
                    <a:lnTo>
                      <a:pt x="502" y="339"/>
                    </a:lnTo>
                    <a:lnTo>
                      <a:pt x="508" y="348"/>
                    </a:lnTo>
                    <a:lnTo>
                      <a:pt x="513" y="356"/>
                    </a:lnTo>
                    <a:lnTo>
                      <a:pt x="518" y="362"/>
                    </a:lnTo>
                    <a:lnTo>
                      <a:pt x="527" y="372"/>
                    </a:lnTo>
                    <a:lnTo>
                      <a:pt x="537" y="380"/>
                    </a:lnTo>
                    <a:lnTo>
                      <a:pt x="545" y="387"/>
                    </a:lnTo>
                    <a:lnTo>
                      <a:pt x="552" y="392"/>
                    </a:lnTo>
                    <a:lnTo>
                      <a:pt x="559" y="395"/>
                    </a:lnTo>
                    <a:lnTo>
                      <a:pt x="567" y="396"/>
                    </a:lnTo>
                    <a:lnTo>
                      <a:pt x="573" y="397"/>
                    </a:lnTo>
                    <a:lnTo>
                      <a:pt x="579" y="396"/>
                    </a:lnTo>
                    <a:lnTo>
                      <a:pt x="585" y="394"/>
                    </a:lnTo>
                    <a:lnTo>
                      <a:pt x="592" y="391"/>
                    </a:lnTo>
                    <a:lnTo>
                      <a:pt x="602" y="383"/>
                    </a:lnTo>
                    <a:lnTo>
                      <a:pt x="612" y="373"/>
                    </a:lnTo>
                    <a:lnTo>
                      <a:pt x="622" y="3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63" name="Group 2434"/>
            <p:cNvGrpSpPr>
              <a:grpSpLocks noChangeAspect="1"/>
            </p:cNvGrpSpPr>
            <p:nvPr/>
          </p:nvGrpSpPr>
          <p:grpSpPr bwMode="auto">
            <a:xfrm>
              <a:off x="3522" y="2708"/>
              <a:ext cx="624" cy="397"/>
              <a:chOff x="3209" y="1673"/>
              <a:chExt cx="624" cy="397"/>
            </a:xfrm>
          </p:grpSpPr>
          <p:grpSp>
            <p:nvGrpSpPr>
              <p:cNvPr id="3364" name="Group 2435"/>
              <p:cNvGrpSpPr>
                <a:grpSpLocks noChangeAspect="1"/>
              </p:cNvGrpSpPr>
              <p:nvPr/>
            </p:nvGrpSpPr>
            <p:grpSpPr bwMode="auto">
              <a:xfrm>
                <a:off x="3209" y="1673"/>
                <a:ext cx="624" cy="397"/>
                <a:chOff x="3209" y="1673"/>
                <a:chExt cx="624" cy="397"/>
              </a:xfrm>
            </p:grpSpPr>
            <p:grpSp>
              <p:nvGrpSpPr>
                <p:cNvPr id="3365" name="Group 2436"/>
                <p:cNvGrpSpPr>
                  <a:grpSpLocks noChangeAspect="1"/>
                </p:cNvGrpSpPr>
                <p:nvPr/>
              </p:nvGrpSpPr>
              <p:grpSpPr bwMode="auto">
                <a:xfrm>
                  <a:off x="3209" y="1673"/>
                  <a:ext cx="624" cy="397"/>
                  <a:chOff x="3209" y="1673"/>
                  <a:chExt cx="624" cy="397"/>
                </a:xfrm>
              </p:grpSpPr>
              <p:sp>
                <p:nvSpPr>
                  <p:cNvPr id="309637" name="Rectangle 2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38" name="Rectangle 24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39" name="Rectangle 2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0" name="Rectangle 2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1" name="Rectangle 24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2" name="Rectangle 24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3" name="Rectangle 2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4" name="Rectangle 24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5" name="Rectangle 2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6" name="Rectangle 2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7" name="Rectangle 2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8" name="Rectangle 2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49" name="Rectangle 2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0" name="Rectangle 2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1" name="Rectangle 24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2" name="Rectangle 24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3" name="Rectangle 24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4" name="Rectangle 24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5" name="Rectangle 24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6" name="Rectangle 24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7" name="Rectangle 2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8" name="Rectangle 2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59" name="Rectangle 2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0" name="Rectangle 2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1" name="Rectangle 2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2" name="Rectangle 24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3" name="Rectangle 24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4" name="Rectangle 2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5" name="Rectangle 2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6" name="Rectangle 24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7" name="Rectangle 24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8" name="Rectangle 2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69" name="Rectangle 24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0" name="Rectangle 2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1" name="Rectangle 2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2" name="Rectangle 24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3" name="Rectangle 24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4" name="Rectangle 24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5" name="Rectangle 2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6" name="Rectangle 2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7" name="Rectangle 24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8" name="Rectangle 24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79" name="Rectangle 24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0" name="Rectangle 24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1" name="Rectangle 24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2" name="Rectangle 2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3" name="Rectangle 2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4" name="Rectangle 24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5" name="Rectangle 24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6" name="Rectangle 24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7" name="Rectangle 24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8" name="Rectangle 24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89" name="Rectangle 24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0" name="Rectangle 24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1" name="Rectangle 24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2" name="Rectangle 2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3" name="Rectangle 24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4" name="Rectangle 24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5" name="Rectangle 24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6" name="Rectangle 24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7" name="Rectangle 24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8" name="Rectangle 24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699" name="Rectangle 24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0" name="Rectangle 2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1" name="Rectangle 25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2" name="Rectangle 25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3" name="Rectangle 25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4" name="Rectangle 25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5" name="Rectangle 25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6" name="Rectangle 25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7" name="Rectangle 25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8" name="Rectangle 25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09" name="Rectangle 25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0" name="Rectangle 25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1" name="Rectangle 25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2" name="Rectangle 2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3" name="Rectangle 2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4" name="Rectangle 2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5" name="Rectangle 25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6" name="Rectangle 25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7" name="Rectangle 25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8" name="Rectangle 2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19" name="Rectangle 25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0" name="Rectangle 25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1" name="Rectangle 25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2" name="Rectangle 25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3" name="Rectangle 2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4" name="Rectangle 2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5" name="Rectangle 2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6" name="Rectangle 2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7" name="Rectangle 25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8" name="Rectangle 2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29" name="Rectangle 2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0" name="Rectangle 2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1" name="Rectangle 2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2" name="Rectangle 25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3" name="Rectangle 25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4" name="Rectangle 25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5" name="Rectangle 25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6" name="Rectangle 2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7" name="Rectangle 25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8" name="Rectangle 25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39" name="Rectangle 2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0" name="Rectangle 25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1" name="Rectangle 2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2" name="Rectangle 2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3" name="Rectangle 25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4" name="Rectangle 2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5" name="Rectangle 25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6" name="Rectangle 25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7" name="Rectangle 25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8" name="Rectangle 25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49" name="Rectangle 25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0" name="Rectangle 25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1" name="Rectangle 25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2" name="Rectangle 25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3" name="Rectangle 25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4" name="Rectangle 25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5" name="Rectangle 25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6" name="Rectangle 25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7" name="Rectangle 25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8" name="Rectangle 25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59" name="Rectangle 25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0" name="Rectangle 25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1" name="Rectangle 25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2" name="Rectangle 25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3" name="Rectangle 25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4" name="Rectangle 25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5" name="Rectangle 25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6" name="Rectangle 25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7" name="Rectangle 25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8" name="Rectangle 25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69" name="Rectangle 25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0" name="Rectangle 25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1" name="Rectangle 25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2" name="Rectangle 25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3" name="Rectangle 25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4" name="Rectangle 25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5" name="Rectangle 25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6" name="Rectangle 25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7" name="Rectangle 25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8" name="Rectangle 25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79" name="Rectangle 25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0" name="Rectangle 25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1" name="Rectangle 25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2" name="Rectangle 25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3" name="Rectangle 25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4" name="Rectangle 25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5" name="Rectangle 25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6" name="Rectangle 25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7" name="Rectangle 25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8" name="Rectangle 25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89" name="Rectangle 25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0" name="Rectangle 25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1" name="Rectangle 25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2" name="Rectangle 25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3" name="Rectangle 25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4" name="Rectangle 25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5" name="Rectangle 25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6" name="Rectangle 25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7" name="Rectangle 25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8" name="Rectangle 25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799" name="Rectangle 25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0" name="Rectangle 26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1" name="Rectangle 26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2" name="Rectangle 26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3" name="Rectangle 26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4" name="Rectangle 26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5" name="Rectangle 26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6" name="Rectangle 26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7" name="Rectangle 26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8" name="Rectangle 26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09" name="Rectangle 26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0" name="Rectangle 26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1" name="Rectangle 26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2" name="Rectangle 26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3" name="Rectangle 26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4" name="Rectangle 26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5" name="Rectangle 26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6" name="Rectangle 26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7" name="Rectangle 26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8" name="Rectangle 26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19" name="Rectangle 26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0" name="Rectangle 26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1" name="Rectangle 26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2" name="Rectangle 26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3" name="Rectangle 26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4" name="Rectangle 26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5" name="Rectangle 2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6" name="Rectangle 26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7" name="Rectangle 26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8" name="Rectangle 26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29" name="Rectangle 26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30" name="Rectangle 26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31" name="Rectangle 26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32" name="Rectangle 26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33" name="Rectangle 26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34" name="Rectangle 26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35" name="Rectangle 26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36" name="Freeform 2636"/>
                  <p:cNvSpPr>
                    <a:spLocks noChangeAspect="1"/>
                  </p:cNvSpPr>
                  <p:nvPr/>
                </p:nvSpPr>
                <p:spPr bwMode="auto">
                  <a:xfrm>
                    <a:off x="3209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1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0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7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1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366" name="Group 2637"/>
                <p:cNvGrpSpPr>
                  <a:grpSpLocks noChangeAspect="1"/>
                </p:cNvGrpSpPr>
                <p:nvPr/>
              </p:nvGrpSpPr>
              <p:grpSpPr bwMode="auto">
                <a:xfrm>
                  <a:off x="3209" y="1673"/>
                  <a:ext cx="624" cy="397"/>
                  <a:chOff x="3209" y="1673"/>
                  <a:chExt cx="624" cy="397"/>
                </a:xfrm>
              </p:grpSpPr>
              <p:sp>
                <p:nvSpPr>
                  <p:cNvPr id="309838" name="Freeform 2638"/>
                  <p:cNvSpPr>
                    <a:spLocks noChangeAspect="1"/>
                  </p:cNvSpPr>
                  <p:nvPr/>
                </p:nvSpPr>
                <p:spPr bwMode="auto">
                  <a:xfrm>
                    <a:off x="3209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1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0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7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1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39" name="Rectangle 26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0" name="Rectangle 26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1" name="Rectangle 2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2" name="Rectangle 2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3" name="Rectangle 26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4" name="Rectangle 26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5" name="Rectangle 26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6" name="Rectangle 26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7" name="Rectangle 26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8" name="Rectangle 26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49" name="Rectangle 26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0" name="Rectangle 26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1" name="Rectangle 2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2" name="Rectangle 26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3" name="Rectangle 26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4" name="Rectangle 26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5" name="Rectangle 26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6" name="Rectangle 26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7" name="Rectangle 26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8" name="Rectangle 26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59" name="Rectangle 2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0" name="Rectangle 26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1" name="Rectangle 2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2" name="Rectangle 26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3" name="Rectangle 26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4" name="Rectangle 26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5" name="Rectangle 26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6" name="Rectangle 26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7" name="Rectangle 26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8" name="Rectangle 26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69" name="Rectangle 26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0" name="Rectangle 26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1" name="Rectangle 26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2" name="Rectangle 26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3" name="Rectangle 26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4" name="Rectangle 26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5" name="Rectangle 26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6" name="Rectangle 26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7" name="Rectangle 26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8" name="Rectangle 26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79" name="Rectangle 26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0" name="Rectangle 26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1" name="Rectangle 26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2" name="Rectangle 26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3" name="Rectangle 26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4" name="Rectangle 26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5" name="Rectangle 26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6" name="Rectangle 26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7" name="Rectangle 26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8" name="Rectangle 26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89" name="Rectangle 26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0" name="Rectangle 26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1" name="Rectangle 26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2" name="Rectangle 2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3" name="Rectangle 2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4" name="Rectangle 26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5" name="Rectangle 26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6" name="Rectangle 26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7" name="Rectangle 26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8" name="Rectangle 26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899" name="Rectangle 26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0" name="Rectangle 27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1" name="Rectangle 2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2" name="Rectangle 2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3" name="Rectangle 2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4" name="Rectangle 27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5" name="Rectangle 27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6" name="Rectangle 27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7" name="Rectangle 27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8" name="Rectangle 2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09" name="Rectangle 27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0" name="Rectangle 27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1" name="Rectangle 27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2" name="Rectangle 27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3" name="Rectangle 27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4" name="Rectangle 27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5" name="Rectangle 27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6" name="Rectangle 27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7" name="Rectangle 27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8" name="Rectangle 27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19" name="Rectangle 27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0" name="Rectangle 27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1" name="Rectangle 27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2" name="Rectangle 27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3" name="Rectangle 27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4" name="Rectangle 27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5" name="Rectangle 27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6" name="Rectangle 27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7" name="Rectangle 27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8" name="Rectangle 27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29" name="Rectangle 27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0" name="Rectangle 27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1" name="Rectangle 27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2" name="Rectangle 27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3" name="Rectangle 27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4" name="Rectangle 27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5" name="Rectangle 27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6" name="Rectangle 27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7" name="Rectangle 27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8" name="Rectangle 27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39" name="Rectangle 27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0" name="Rectangle 27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1" name="Rectangle 27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2" name="Rectangle 27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3" name="Rectangle 27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4" name="Rectangle 27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5" name="Rectangle 27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6" name="Rectangle 27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7" name="Rectangle 27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8" name="Rectangle 27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49" name="Rectangle 27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0" name="Rectangle 27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1" name="Rectangle 27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2" name="Rectangle 27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3" name="Rectangle 27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4" name="Rectangle 27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5" name="Rectangle 27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6" name="Rectangle 27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7" name="Rectangle 27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8" name="Rectangle 27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59" name="Rectangle 27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0" name="Rectangle 27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1" name="Rectangle 27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2" name="Rectangle 27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3" name="Rectangle 27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4" name="Rectangle 27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5" name="Rectangle 27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6" name="Rectangle 27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7" name="Rectangle 27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8" name="Rectangle 27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69" name="Rectangle 27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0" name="Rectangle 27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1" name="Rectangle 27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2" name="Rectangle 27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3" name="Rectangle 27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4" name="Rectangle 27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5" name="Rectangle 27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6" name="Rectangle 27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7" name="Rectangle 27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8" name="Rectangle 27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79" name="Rectangle 27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0" name="Rectangle 27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1" name="Rectangle 27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2" name="Rectangle 27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3" name="Rectangle 27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4" name="Rectangle 27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5" name="Rectangle 27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6" name="Rectangle 27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7" name="Rectangle 27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8" name="Rectangle 27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89" name="Rectangle 27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0" name="Rectangle 27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1" name="Rectangle 27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2" name="Rectangle 2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3" name="Rectangle 27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4" name="Rectangle 27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5" name="Rectangle 27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6" name="Rectangle 27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7" name="Rectangle 27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8" name="Rectangle 27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9999" name="Rectangle 27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0" name="Rectangle 28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1" name="Rectangle 28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2" name="Rectangle 28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3" name="Rectangle 28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4" name="Rectangle 28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5" name="Rectangle 28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6" name="Rectangle 28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7" name="Rectangle 28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8" name="Rectangle 28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09" name="Rectangle 28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0" name="Rectangle 28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1" name="Rectangle 28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2" name="Rectangle 28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3" name="Rectangle 28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4" name="Rectangle 28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5" name="Rectangle 28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6" name="Rectangle 28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7" name="Rectangle 28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8" name="Rectangle 28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19" name="Rectangle 28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0" name="Rectangle 28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1" name="Rectangle 28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2" name="Rectangle 28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3" name="Rectangle 28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4" name="Rectangle 28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5" name="Rectangle 28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6" name="Rectangle 28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7" name="Rectangle 28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8" name="Rectangle 28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29" name="Rectangle 28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30" name="Rectangle 28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31" name="Rectangle 28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32" name="Rectangle 28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33" name="Rectangle 28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34" name="Rectangle 28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35" name="Rectangle 28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36" name="Rectangle 28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37" name="Rectangle 28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09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10038" name="Freeform 2838"/>
              <p:cNvSpPr>
                <a:spLocks noChangeAspect="1"/>
              </p:cNvSpPr>
              <p:nvPr/>
            </p:nvSpPr>
            <p:spPr bwMode="auto">
              <a:xfrm>
                <a:off x="3209" y="1673"/>
                <a:ext cx="622" cy="397"/>
              </a:xfrm>
              <a:custGeom>
                <a:avLst/>
                <a:gdLst/>
                <a:ahLst/>
                <a:cxnLst>
                  <a:cxn ang="0">
                    <a:pos x="9" y="373"/>
                  </a:cxn>
                  <a:cxn ang="0">
                    <a:pos x="30" y="391"/>
                  </a:cxn>
                  <a:cxn ang="0">
                    <a:pos x="42" y="396"/>
                  </a:cxn>
                  <a:cxn ang="0">
                    <a:pos x="55" y="396"/>
                  </a:cxn>
                  <a:cxn ang="0">
                    <a:pos x="69" y="392"/>
                  </a:cxn>
                  <a:cxn ang="0">
                    <a:pos x="85" y="380"/>
                  </a:cxn>
                  <a:cxn ang="0">
                    <a:pos x="104" y="362"/>
                  </a:cxn>
                  <a:cxn ang="0">
                    <a:pos x="114" y="348"/>
                  </a:cxn>
                  <a:cxn ang="0">
                    <a:pos x="124" y="329"/>
                  </a:cxn>
                  <a:cxn ang="0">
                    <a:pos x="136" y="306"/>
                  </a:cxn>
                  <a:cxn ang="0">
                    <a:pos x="161" y="251"/>
                  </a:cxn>
                  <a:cxn ang="0">
                    <a:pos x="201" y="158"/>
                  </a:cxn>
                  <a:cxn ang="0">
                    <a:pos x="228" y="98"/>
                  </a:cxn>
                  <a:cxn ang="0">
                    <a:pos x="257" y="48"/>
                  </a:cxn>
                  <a:cxn ang="0">
                    <a:pos x="270" y="28"/>
                  </a:cxn>
                  <a:cxn ang="0">
                    <a:pos x="284" y="13"/>
                  </a:cxn>
                  <a:cxn ang="0">
                    <a:pos x="297" y="3"/>
                  </a:cxn>
                  <a:cxn ang="0">
                    <a:pos x="311" y="0"/>
                  </a:cxn>
                  <a:cxn ang="0">
                    <a:pos x="324" y="3"/>
                  </a:cxn>
                  <a:cxn ang="0">
                    <a:pos x="338" y="13"/>
                  </a:cxn>
                  <a:cxn ang="0">
                    <a:pos x="351" y="28"/>
                  </a:cxn>
                  <a:cxn ang="0">
                    <a:pos x="366" y="48"/>
                  </a:cxn>
                  <a:cxn ang="0">
                    <a:pos x="394" y="98"/>
                  </a:cxn>
                  <a:cxn ang="0">
                    <a:pos x="421" y="158"/>
                  </a:cxn>
                  <a:cxn ang="0">
                    <a:pos x="461" y="251"/>
                  </a:cxn>
                  <a:cxn ang="0">
                    <a:pos x="486" y="306"/>
                  </a:cxn>
                  <a:cxn ang="0">
                    <a:pos x="497" y="329"/>
                  </a:cxn>
                  <a:cxn ang="0">
                    <a:pos x="508" y="348"/>
                  </a:cxn>
                  <a:cxn ang="0">
                    <a:pos x="518" y="362"/>
                  </a:cxn>
                  <a:cxn ang="0">
                    <a:pos x="537" y="380"/>
                  </a:cxn>
                  <a:cxn ang="0">
                    <a:pos x="552" y="392"/>
                  </a:cxn>
                  <a:cxn ang="0">
                    <a:pos x="567" y="396"/>
                  </a:cxn>
                  <a:cxn ang="0">
                    <a:pos x="579" y="396"/>
                  </a:cxn>
                  <a:cxn ang="0">
                    <a:pos x="591" y="391"/>
                  </a:cxn>
                  <a:cxn ang="0">
                    <a:pos x="612" y="373"/>
                  </a:cxn>
                </a:cxnLst>
                <a:rect l="0" t="0" r="r" b="b"/>
                <a:pathLst>
                  <a:path w="622" h="397">
                    <a:moveTo>
                      <a:pt x="0" y="362"/>
                    </a:moveTo>
                    <a:lnTo>
                      <a:pt x="9" y="373"/>
                    </a:lnTo>
                    <a:lnTo>
                      <a:pt x="20" y="383"/>
                    </a:lnTo>
                    <a:lnTo>
                      <a:pt x="30" y="391"/>
                    </a:lnTo>
                    <a:lnTo>
                      <a:pt x="36" y="394"/>
                    </a:lnTo>
                    <a:lnTo>
                      <a:pt x="42" y="396"/>
                    </a:lnTo>
                    <a:lnTo>
                      <a:pt x="49" y="397"/>
                    </a:lnTo>
                    <a:lnTo>
                      <a:pt x="55" y="396"/>
                    </a:lnTo>
                    <a:lnTo>
                      <a:pt x="62" y="395"/>
                    </a:lnTo>
                    <a:lnTo>
                      <a:pt x="69" y="392"/>
                    </a:lnTo>
                    <a:lnTo>
                      <a:pt x="77" y="387"/>
                    </a:lnTo>
                    <a:lnTo>
                      <a:pt x="85" y="380"/>
                    </a:lnTo>
                    <a:lnTo>
                      <a:pt x="94" y="372"/>
                    </a:lnTo>
                    <a:lnTo>
                      <a:pt x="104" y="362"/>
                    </a:lnTo>
                    <a:lnTo>
                      <a:pt x="109" y="356"/>
                    </a:lnTo>
                    <a:lnTo>
                      <a:pt x="114" y="348"/>
                    </a:lnTo>
                    <a:lnTo>
                      <a:pt x="119" y="339"/>
                    </a:lnTo>
                    <a:lnTo>
                      <a:pt x="124" y="329"/>
                    </a:lnTo>
                    <a:lnTo>
                      <a:pt x="130" y="318"/>
                    </a:lnTo>
                    <a:lnTo>
                      <a:pt x="136" y="306"/>
                    </a:lnTo>
                    <a:lnTo>
                      <a:pt x="148" y="280"/>
                    </a:lnTo>
                    <a:lnTo>
                      <a:pt x="161" y="251"/>
                    </a:lnTo>
                    <a:lnTo>
                      <a:pt x="174" y="221"/>
                    </a:lnTo>
                    <a:lnTo>
                      <a:pt x="201" y="158"/>
                    </a:lnTo>
                    <a:lnTo>
                      <a:pt x="214" y="128"/>
                    </a:lnTo>
                    <a:lnTo>
                      <a:pt x="228" y="98"/>
                    </a:lnTo>
                    <a:lnTo>
                      <a:pt x="242" y="72"/>
                    </a:lnTo>
                    <a:lnTo>
                      <a:pt x="257" y="48"/>
                    </a:lnTo>
                    <a:lnTo>
                      <a:pt x="263" y="38"/>
                    </a:lnTo>
                    <a:lnTo>
                      <a:pt x="270" y="28"/>
                    </a:lnTo>
                    <a:lnTo>
                      <a:pt x="278" y="20"/>
                    </a:lnTo>
                    <a:lnTo>
                      <a:pt x="284" y="13"/>
                    </a:lnTo>
                    <a:lnTo>
                      <a:pt x="291" y="8"/>
                    </a:lnTo>
                    <a:lnTo>
                      <a:pt x="297" y="3"/>
                    </a:lnTo>
                    <a:lnTo>
                      <a:pt x="305" y="1"/>
                    </a:lnTo>
                    <a:lnTo>
                      <a:pt x="311" y="0"/>
                    </a:lnTo>
                    <a:lnTo>
                      <a:pt x="317" y="1"/>
                    </a:lnTo>
                    <a:lnTo>
                      <a:pt x="324" y="3"/>
                    </a:lnTo>
                    <a:lnTo>
                      <a:pt x="330" y="8"/>
                    </a:lnTo>
                    <a:lnTo>
                      <a:pt x="338" y="13"/>
                    </a:lnTo>
                    <a:lnTo>
                      <a:pt x="344" y="20"/>
                    </a:lnTo>
                    <a:lnTo>
                      <a:pt x="351" y="28"/>
                    </a:lnTo>
                    <a:lnTo>
                      <a:pt x="358" y="38"/>
                    </a:lnTo>
                    <a:lnTo>
                      <a:pt x="366" y="48"/>
                    </a:lnTo>
                    <a:lnTo>
                      <a:pt x="379" y="72"/>
                    </a:lnTo>
                    <a:lnTo>
                      <a:pt x="394" y="98"/>
                    </a:lnTo>
                    <a:lnTo>
                      <a:pt x="407" y="128"/>
                    </a:lnTo>
                    <a:lnTo>
                      <a:pt x="421" y="158"/>
                    </a:lnTo>
                    <a:lnTo>
                      <a:pt x="447" y="221"/>
                    </a:lnTo>
                    <a:lnTo>
                      <a:pt x="461" y="251"/>
                    </a:lnTo>
                    <a:lnTo>
                      <a:pt x="473" y="280"/>
                    </a:lnTo>
                    <a:lnTo>
                      <a:pt x="486" y="306"/>
                    </a:lnTo>
                    <a:lnTo>
                      <a:pt x="491" y="318"/>
                    </a:lnTo>
                    <a:lnTo>
                      <a:pt x="497" y="329"/>
                    </a:lnTo>
                    <a:lnTo>
                      <a:pt x="502" y="339"/>
                    </a:lnTo>
                    <a:lnTo>
                      <a:pt x="508" y="348"/>
                    </a:lnTo>
                    <a:lnTo>
                      <a:pt x="513" y="356"/>
                    </a:lnTo>
                    <a:lnTo>
                      <a:pt x="518" y="362"/>
                    </a:lnTo>
                    <a:lnTo>
                      <a:pt x="527" y="372"/>
                    </a:lnTo>
                    <a:lnTo>
                      <a:pt x="537" y="380"/>
                    </a:lnTo>
                    <a:lnTo>
                      <a:pt x="545" y="387"/>
                    </a:lnTo>
                    <a:lnTo>
                      <a:pt x="552" y="392"/>
                    </a:lnTo>
                    <a:lnTo>
                      <a:pt x="559" y="395"/>
                    </a:lnTo>
                    <a:lnTo>
                      <a:pt x="567" y="396"/>
                    </a:lnTo>
                    <a:lnTo>
                      <a:pt x="573" y="397"/>
                    </a:lnTo>
                    <a:lnTo>
                      <a:pt x="579" y="396"/>
                    </a:lnTo>
                    <a:lnTo>
                      <a:pt x="585" y="394"/>
                    </a:lnTo>
                    <a:lnTo>
                      <a:pt x="591" y="391"/>
                    </a:lnTo>
                    <a:lnTo>
                      <a:pt x="602" y="383"/>
                    </a:lnTo>
                    <a:lnTo>
                      <a:pt x="612" y="373"/>
                    </a:lnTo>
                    <a:lnTo>
                      <a:pt x="622" y="3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67" name="Group 2839"/>
            <p:cNvGrpSpPr>
              <a:grpSpLocks noChangeAspect="1"/>
            </p:cNvGrpSpPr>
            <p:nvPr/>
          </p:nvGrpSpPr>
          <p:grpSpPr bwMode="auto">
            <a:xfrm>
              <a:off x="1968" y="2708"/>
              <a:ext cx="624" cy="397"/>
              <a:chOff x="1655" y="1673"/>
              <a:chExt cx="624" cy="397"/>
            </a:xfrm>
          </p:grpSpPr>
          <p:grpSp>
            <p:nvGrpSpPr>
              <p:cNvPr id="3368" name="Group 2840"/>
              <p:cNvGrpSpPr>
                <a:grpSpLocks noChangeAspect="1"/>
              </p:cNvGrpSpPr>
              <p:nvPr/>
            </p:nvGrpSpPr>
            <p:grpSpPr bwMode="auto">
              <a:xfrm>
                <a:off x="1655" y="1673"/>
                <a:ext cx="624" cy="397"/>
                <a:chOff x="1655" y="1673"/>
                <a:chExt cx="624" cy="397"/>
              </a:xfrm>
            </p:grpSpPr>
            <p:grpSp>
              <p:nvGrpSpPr>
                <p:cNvPr id="3369" name="Group 2841"/>
                <p:cNvGrpSpPr>
                  <a:grpSpLocks noChangeAspect="1"/>
                </p:cNvGrpSpPr>
                <p:nvPr/>
              </p:nvGrpSpPr>
              <p:grpSpPr bwMode="auto">
                <a:xfrm>
                  <a:off x="1655" y="1673"/>
                  <a:ext cx="624" cy="397"/>
                  <a:chOff x="1655" y="1673"/>
                  <a:chExt cx="624" cy="397"/>
                </a:xfrm>
              </p:grpSpPr>
              <p:sp>
                <p:nvSpPr>
                  <p:cNvPr id="310042" name="Rectangle 2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43" name="Rectangle 28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44" name="Rectangle 28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45" name="Rectangle 2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46" name="Rectangle 28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47" name="Rectangle 28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48" name="Rectangle 28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49" name="Rectangle 28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0" name="Rectangle 28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1" name="Rectangle 28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2" name="Rectangle 28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3" name="Rectangle 28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4" name="Rectangle 28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5" name="Rectangle 28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6" name="Rectangle 28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7" name="Rectangle 28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8" name="Rectangle 28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59" name="Rectangle 28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0" name="Rectangle 28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1" name="Rectangle 28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2" name="Rectangle 28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3" name="Rectangle 28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4" name="Rectangle 28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5" name="Rectangle 28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6" name="Rectangle 2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7" name="Rectangle 28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8" name="Rectangle 28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69" name="Rectangle 28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0" name="Rectangle 28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1" name="Rectangle 28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2" name="Rectangle 2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3" name="Rectangle 28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4" name="Rectangle 28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5" name="Rectangle 28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6" name="Rectangle 28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7" name="Rectangle 28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8" name="Rectangle 28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79" name="Rectangle 28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0" name="Rectangle 28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1" name="Rectangle 28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2" name="Rectangle 28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3" name="Rectangle 28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4" name="Rectangle 2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5" name="Rectangle 28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6" name="Rectangle 28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7" name="Rectangle 2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8" name="Rectangle 28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89" name="Rectangle 28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0" name="Rectangle 28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1" name="Rectangle 28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2" name="Rectangle 28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3" name="Rectangle 2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4" name="Rectangle 28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5" name="Rectangle 28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6" name="Rectangle 28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7" name="Rectangle 28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8" name="Rectangle 28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099" name="Rectangle 28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0" name="Rectangle 29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1" name="Rectangle 29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2" name="Rectangle 29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3" name="Rectangle 29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4" name="Rectangle 29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5" name="Rectangle 2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6" name="Rectangle 29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7" name="Rectangle 29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8" name="Rectangle 2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09" name="Rectangle 29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0" name="Rectangle 29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1" name="Rectangle 2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2" name="Rectangle 2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3" name="Rectangle 29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4" name="Rectangle 2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5" name="Rectangle 2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6" name="Rectangle 29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7" name="Rectangle 29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8" name="Rectangle 29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19" name="Rectangle 29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0" name="Rectangle 29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1" name="Rectangle 29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2" name="Rectangle 29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3" name="Rectangle 29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4" name="Rectangle 29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5" name="Rectangle 29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6" name="Rectangle 2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7" name="Rectangle 29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8" name="Rectangle 29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29" name="Rectangle 2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0" name="Rectangle 29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1" name="Rectangle 29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2" name="Rectangle 29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3" name="Rectangle 29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4" name="Rectangle 29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5" name="Rectangle 2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6" name="Rectangle 29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7" name="Rectangle 29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8" name="Rectangle 29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39" name="Rectangle 29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0" name="Rectangle 29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1" name="Rectangle 29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2" name="Rectangle 29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3" name="Rectangle 29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4" name="Rectangle 29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5" name="Rectangle 29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6" name="Rectangle 29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7" name="Rectangle 29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8" name="Rectangle 29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49" name="Rectangle 29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0" name="Rectangle 29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1" name="Rectangle 29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2" name="Rectangle 29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3" name="Rectangle 29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4" name="Rectangle 29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5" name="Rectangle 29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6" name="Rectangle 29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7" name="Rectangle 29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8" name="Rectangle 29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59" name="Rectangle 29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0" name="Rectangle 29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1" name="Rectangle 29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2" name="Rectangle 29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3" name="Rectangle 29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4" name="Rectangle 29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5" name="Rectangle 29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6" name="Rectangle 29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7" name="Rectangle 29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8" name="Rectangle 29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69" name="Rectangle 29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0" name="Rectangle 29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1" name="Rectangle 29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2" name="Rectangle 29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3" name="Rectangle 29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4" name="Rectangle 29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5" name="Rectangle 29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6" name="Rectangle 29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7" name="Rectangle 29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8" name="Rectangle 29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79" name="Rectangle 29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0" name="Rectangle 29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1" name="Rectangle 29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2" name="Rectangle 29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3" name="Rectangle 29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4" name="Rectangle 29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5" name="Rectangle 29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6" name="Rectangle 29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7" name="Rectangle 29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8" name="Rectangle 29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89" name="Rectangle 29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0" name="Rectangle 29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1" name="Rectangle 29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2" name="Rectangle 29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3" name="Rectangle 29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4" name="Rectangle 29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5" name="Rectangle 29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6" name="Rectangle 29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7" name="Rectangle 29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8" name="Rectangle 29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199" name="Rectangle 29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0" name="Rectangle 30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1" name="Rectangle 30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2" name="Rectangle 30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3" name="Rectangle 30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4" name="Rectangle 30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5" name="Rectangle 30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6" name="Rectangle 30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7" name="Rectangle 30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8" name="Rectangle 30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09" name="Rectangle 30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0" name="Rectangle 30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1" name="Rectangle 30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2" name="Rectangle 30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3" name="Rectangle 30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4" name="Rectangle 30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5" name="Rectangle 30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6" name="Rectangle 30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7" name="Rectangle 30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8" name="Rectangle 30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19" name="Rectangle 30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0" name="Rectangle 30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1" name="Rectangle 30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2" name="Rectangle 30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3" name="Rectangle 30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4" name="Rectangle 30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5" name="Rectangle 30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6" name="Rectangle 30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7" name="Rectangle 30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8" name="Rectangle 30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29" name="Rectangle 30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0" name="Rectangle 30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1" name="Rectangle 30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2" name="Rectangle 30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3" name="Rectangle 30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4" name="Rectangle 30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5" name="Rectangle 30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6" name="Rectangle 30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7" name="Rectangle 30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8" name="Rectangle 30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39" name="Rectangle 30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40" name="Rectangle 30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41" name="Freeform 3041"/>
                  <p:cNvSpPr>
                    <a:spLocks noChangeAspect="1"/>
                  </p:cNvSpPr>
                  <p:nvPr/>
                </p:nvSpPr>
                <p:spPr bwMode="auto">
                  <a:xfrm>
                    <a:off x="1655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1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370" name="Group 3042"/>
                <p:cNvGrpSpPr>
                  <a:grpSpLocks noChangeAspect="1"/>
                </p:cNvGrpSpPr>
                <p:nvPr/>
              </p:nvGrpSpPr>
              <p:grpSpPr bwMode="auto">
                <a:xfrm>
                  <a:off x="1655" y="1673"/>
                  <a:ext cx="624" cy="397"/>
                  <a:chOff x="1655" y="1673"/>
                  <a:chExt cx="624" cy="397"/>
                </a:xfrm>
              </p:grpSpPr>
              <p:sp>
                <p:nvSpPr>
                  <p:cNvPr id="310243" name="Freeform 3043"/>
                  <p:cNvSpPr>
                    <a:spLocks noChangeAspect="1"/>
                  </p:cNvSpPr>
                  <p:nvPr/>
                </p:nvSpPr>
                <p:spPr bwMode="auto">
                  <a:xfrm>
                    <a:off x="1655" y="1673"/>
                    <a:ext cx="622" cy="397"/>
                  </a:xfrm>
                  <a:custGeom>
                    <a:avLst/>
                    <a:gdLst/>
                    <a:ahLst/>
                    <a:cxnLst>
                      <a:cxn ang="0">
                        <a:pos x="9" y="373"/>
                      </a:cxn>
                      <a:cxn ang="0">
                        <a:pos x="30" y="391"/>
                      </a:cxn>
                      <a:cxn ang="0">
                        <a:pos x="42" y="396"/>
                      </a:cxn>
                      <a:cxn ang="0">
                        <a:pos x="55" y="396"/>
                      </a:cxn>
                      <a:cxn ang="0">
                        <a:pos x="69" y="392"/>
                      </a:cxn>
                      <a:cxn ang="0">
                        <a:pos x="85" y="380"/>
                      </a:cxn>
                      <a:cxn ang="0">
                        <a:pos x="104" y="362"/>
                      </a:cxn>
                      <a:cxn ang="0">
                        <a:pos x="114" y="348"/>
                      </a:cxn>
                      <a:cxn ang="0">
                        <a:pos x="124" y="329"/>
                      </a:cxn>
                      <a:cxn ang="0">
                        <a:pos x="136" y="306"/>
                      </a:cxn>
                      <a:cxn ang="0">
                        <a:pos x="161" y="251"/>
                      </a:cxn>
                      <a:cxn ang="0">
                        <a:pos x="201" y="158"/>
                      </a:cxn>
                      <a:cxn ang="0">
                        <a:pos x="228" y="98"/>
                      </a:cxn>
                      <a:cxn ang="0">
                        <a:pos x="257" y="48"/>
                      </a:cxn>
                      <a:cxn ang="0">
                        <a:pos x="270" y="28"/>
                      </a:cxn>
                      <a:cxn ang="0">
                        <a:pos x="284" y="13"/>
                      </a:cxn>
                      <a:cxn ang="0">
                        <a:pos x="297" y="3"/>
                      </a:cxn>
                      <a:cxn ang="0">
                        <a:pos x="311" y="0"/>
                      </a:cxn>
                      <a:cxn ang="0">
                        <a:pos x="324" y="3"/>
                      </a:cxn>
                      <a:cxn ang="0">
                        <a:pos x="338" y="13"/>
                      </a:cxn>
                      <a:cxn ang="0">
                        <a:pos x="351" y="28"/>
                      </a:cxn>
                      <a:cxn ang="0">
                        <a:pos x="366" y="48"/>
                      </a:cxn>
                      <a:cxn ang="0">
                        <a:pos x="394" y="98"/>
                      </a:cxn>
                      <a:cxn ang="0">
                        <a:pos x="421" y="158"/>
                      </a:cxn>
                      <a:cxn ang="0">
                        <a:pos x="461" y="251"/>
                      </a:cxn>
                      <a:cxn ang="0">
                        <a:pos x="486" y="306"/>
                      </a:cxn>
                      <a:cxn ang="0">
                        <a:pos x="497" y="329"/>
                      </a:cxn>
                      <a:cxn ang="0">
                        <a:pos x="508" y="348"/>
                      </a:cxn>
                      <a:cxn ang="0">
                        <a:pos x="518" y="362"/>
                      </a:cxn>
                      <a:cxn ang="0">
                        <a:pos x="537" y="380"/>
                      </a:cxn>
                      <a:cxn ang="0">
                        <a:pos x="552" y="392"/>
                      </a:cxn>
                      <a:cxn ang="0">
                        <a:pos x="567" y="396"/>
                      </a:cxn>
                      <a:cxn ang="0">
                        <a:pos x="579" y="396"/>
                      </a:cxn>
                      <a:cxn ang="0">
                        <a:pos x="592" y="391"/>
                      </a:cxn>
                      <a:cxn ang="0">
                        <a:pos x="612" y="373"/>
                      </a:cxn>
                      <a:cxn ang="0">
                        <a:pos x="0" y="362"/>
                      </a:cxn>
                    </a:cxnLst>
                    <a:rect l="0" t="0" r="r" b="b"/>
                    <a:pathLst>
                      <a:path w="622" h="397">
                        <a:moveTo>
                          <a:pt x="0" y="362"/>
                        </a:moveTo>
                        <a:lnTo>
                          <a:pt x="9" y="373"/>
                        </a:lnTo>
                        <a:lnTo>
                          <a:pt x="20" y="383"/>
                        </a:lnTo>
                        <a:lnTo>
                          <a:pt x="30" y="391"/>
                        </a:lnTo>
                        <a:lnTo>
                          <a:pt x="36" y="394"/>
                        </a:lnTo>
                        <a:lnTo>
                          <a:pt x="42" y="396"/>
                        </a:lnTo>
                        <a:lnTo>
                          <a:pt x="49" y="397"/>
                        </a:lnTo>
                        <a:lnTo>
                          <a:pt x="55" y="396"/>
                        </a:lnTo>
                        <a:lnTo>
                          <a:pt x="62" y="395"/>
                        </a:lnTo>
                        <a:lnTo>
                          <a:pt x="69" y="392"/>
                        </a:lnTo>
                        <a:lnTo>
                          <a:pt x="77" y="387"/>
                        </a:lnTo>
                        <a:lnTo>
                          <a:pt x="85" y="380"/>
                        </a:lnTo>
                        <a:lnTo>
                          <a:pt x="94" y="372"/>
                        </a:lnTo>
                        <a:lnTo>
                          <a:pt x="104" y="362"/>
                        </a:lnTo>
                        <a:lnTo>
                          <a:pt x="109" y="356"/>
                        </a:lnTo>
                        <a:lnTo>
                          <a:pt x="114" y="348"/>
                        </a:lnTo>
                        <a:lnTo>
                          <a:pt x="119" y="339"/>
                        </a:lnTo>
                        <a:lnTo>
                          <a:pt x="124" y="329"/>
                        </a:lnTo>
                        <a:lnTo>
                          <a:pt x="131" y="318"/>
                        </a:lnTo>
                        <a:lnTo>
                          <a:pt x="136" y="306"/>
                        </a:lnTo>
                        <a:lnTo>
                          <a:pt x="148" y="280"/>
                        </a:lnTo>
                        <a:lnTo>
                          <a:pt x="161" y="251"/>
                        </a:lnTo>
                        <a:lnTo>
                          <a:pt x="174" y="221"/>
                        </a:lnTo>
                        <a:lnTo>
                          <a:pt x="201" y="158"/>
                        </a:lnTo>
                        <a:lnTo>
                          <a:pt x="214" y="128"/>
                        </a:lnTo>
                        <a:lnTo>
                          <a:pt x="228" y="98"/>
                        </a:lnTo>
                        <a:lnTo>
                          <a:pt x="242" y="72"/>
                        </a:lnTo>
                        <a:lnTo>
                          <a:pt x="257" y="48"/>
                        </a:lnTo>
                        <a:lnTo>
                          <a:pt x="263" y="38"/>
                        </a:lnTo>
                        <a:lnTo>
                          <a:pt x="270" y="28"/>
                        </a:lnTo>
                        <a:lnTo>
                          <a:pt x="278" y="20"/>
                        </a:lnTo>
                        <a:lnTo>
                          <a:pt x="284" y="13"/>
                        </a:lnTo>
                        <a:lnTo>
                          <a:pt x="291" y="8"/>
                        </a:lnTo>
                        <a:lnTo>
                          <a:pt x="297" y="3"/>
                        </a:lnTo>
                        <a:lnTo>
                          <a:pt x="305" y="1"/>
                        </a:lnTo>
                        <a:lnTo>
                          <a:pt x="311" y="0"/>
                        </a:lnTo>
                        <a:lnTo>
                          <a:pt x="317" y="1"/>
                        </a:lnTo>
                        <a:lnTo>
                          <a:pt x="324" y="3"/>
                        </a:lnTo>
                        <a:lnTo>
                          <a:pt x="330" y="8"/>
                        </a:lnTo>
                        <a:lnTo>
                          <a:pt x="338" y="13"/>
                        </a:lnTo>
                        <a:lnTo>
                          <a:pt x="344" y="20"/>
                        </a:lnTo>
                        <a:lnTo>
                          <a:pt x="351" y="28"/>
                        </a:lnTo>
                        <a:lnTo>
                          <a:pt x="358" y="38"/>
                        </a:lnTo>
                        <a:lnTo>
                          <a:pt x="366" y="48"/>
                        </a:lnTo>
                        <a:lnTo>
                          <a:pt x="379" y="72"/>
                        </a:lnTo>
                        <a:lnTo>
                          <a:pt x="394" y="98"/>
                        </a:lnTo>
                        <a:lnTo>
                          <a:pt x="407" y="128"/>
                        </a:lnTo>
                        <a:lnTo>
                          <a:pt x="421" y="158"/>
                        </a:lnTo>
                        <a:lnTo>
                          <a:pt x="448" y="221"/>
                        </a:lnTo>
                        <a:lnTo>
                          <a:pt x="461" y="251"/>
                        </a:lnTo>
                        <a:lnTo>
                          <a:pt x="473" y="280"/>
                        </a:lnTo>
                        <a:lnTo>
                          <a:pt x="486" y="306"/>
                        </a:lnTo>
                        <a:lnTo>
                          <a:pt x="491" y="318"/>
                        </a:lnTo>
                        <a:lnTo>
                          <a:pt x="497" y="329"/>
                        </a:lnTo>
                        <a:lnTo>
                          <a:pt x="502" y="339"/>
                        </a:lnTo>
                        <a:lnTo>
                          <a:pt x="508" y="348"/>
                        </a:lnTo>
                        <a:lnTo>
                          <a:pt x="513" y="356"/>
                        </a:lnTo>
                        <a:lnTo>
                          <a:pt x="518" y="362"/>
                        </a:lnTo>
                        <a:lnTo>
                          <a:pt x="527" y="372"/>
                        </a:lnTo>
                        <a:lnTo>
                          <a:pt x="537" y="380"/>
                        </a:lnTo>
                        <a:lnTo>
                          <a:pt x="545" y="387"/>
                        </a:lnTo>
                        <a:lnTo>
                          <a:pt x="552" y="392"/>
                        </a:lnTo>
                        <a:lnTo>
                          <a:pt x="559" y="395"/>
                        </a:lnTo>
                        <a:lnTo>
                          <a:pt x="567" y="396"/>
                        </a:lnTo>
                        <a:lnTo>
                          <a:pt x="573" y="397"/>
                        </a:lnTo>
                        <a:lnTo>
                          <a:pt x="579" y="396"/>
                        </a:lnTo>
                        <a:lnTo>
                          <a:pt x="585" y="394"/>
                        </a:lnTo>
                        <a:lnTo>
                          <a:pt x="592" y="391"/>
                        </a:lnTo>
                        <a:lnTo>
                          <a:pt x="602" y="383"/>
                        </a:lnTo>
                        <a:lnTo>
                          <a:pt x="612" y="373"/>
                        </a:lnTo>
                        <a:lnTo>
                          <a:pt x="622" y="362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44" name="Rectangle 3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3"/>
                    <a:ext cx="624" cy="2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45" name="Rectangle 30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5"/>
                    <a:ext cx="624" cy="2"/>
                  </a:xfrm>
                  <a:prstGeom prst="rect">
                    <a:avLst/>
                  </a:prstGeom>
                  <a:solidFill>
                    <a:srgbClr val="FE99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46" name="Rectangle 30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7"/>
                    <a:ext cx="624" cy="2"/>
                  </a:xfrm>
                  <a:prstGeom prst="rect">
                    <a:avLst/>
                  </a:prstGeom>
                  <a:solidFill>
                    <a:srgbClr val="FE993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47" name="Rectangle 30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79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48" name="Rectangle 30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1"/>
                    <a:ext cx="624" cy="2"/>
                  </a:xfrm>
                  <a:prstGeom prst="rect">
                    <a:avLst/>
                  </a:prstGeom>
                  <a:solidFill>
                    <a:srgbClr val="FE993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49" name="Rectangle 30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3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0" name="Rectangle 30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5"/>
                    <a:ext cx="624" cy="2"/>
                  </a:xfrm>
                  <a:prstGeom prst="rect">
                    <a:avLst/>
                  </a:prstGeom>
                  <a:solidFill>
                    <a:srgbClr val="FE993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1" name="Rectangle 30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7"/>
                    <a:ext cx="624" cy="2"/>
                  </a:xfrm>
                  <a:prstGeom prst="rect">
                    <a:avLst/>
                  </a:prstGeom>
                  <a:solidFill>
                    <a:srgbClr val="FE99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2" name="Rectangle 3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89"/>
                    <a:ext cx="624" cy="2"/>
                  </a:xfrm>
                  <a:prstGeom prst="rect">
                    <a:avLst/>
                  </a:prstGeom>
                  <a:solidFill>
                    <a:srgbClr val="FE9A3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3" name="Rectangle 30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1"/>
                    <a:ext cx="624" cy="2"/>
                  </a:xfrm>
                  <a:prstGeom prst="rect">
                    <a:avLst/>
                  </a:prstGeom>
                  <a:solidFill>
                    <a:srgbClr val="FE9A3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4" name="Rectangle 3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3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5" name="Rectangle 3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5"/>
                    <a:ext cx="624" cy="2"/>
                  </a:xfrm>
                  <a:prstGeom prst="rect">
                    <a:avLst/>
                  </a:prstGeom>
                  <a:solidFill>
                    <a:srgbClr val="FE9A3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6" name="Rectangle 30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7"/>
                    <a:ext cx="624" cy="2"/>
                  </a:xfrm>
                  <a:prstGeom prst="rect">
                    <a:avLst/>
                  </a:prstGeom>
                  <a:solidFill>
                    <a:srgbClr val="FE9A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7" name="Rectangle 30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699"/>
                    <a:ext cx="624" cy="2"/>
                  </a:xfrm>
                  <a:prstGeom prst="rect">
                    <a:avLst/>
                  </a:prstGeom>
                  <a:solidFill>
                    <a:srgbClr val="FE9B3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8" name="Rectangle 30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1"/>
                    <a:ext cx="624" cy="2"/>
                  </a:xfrm>
                  <a:prstGeom prst="rect">
                    <a:avLst/>
                  </a:prstGeom>
                  <a:solidFill>
                    <a:srgbClr val="FE9B3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59" name="Rectangle 3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3"/>
                    <a:ext cx="624" cy="2"/>
                  </a:xfrm>
                  <a:prstGeom prst="rect">
                    <a:avLst/>
                  </a:prstGeom>
                  <a:solidFill>
                    <a:srgbClr val="FD9B3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0" name="Rectangle 30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5"/>
                    <a:ext cx="624" cy="2"/>
                  </a:xfrm>
                  <a:prstGeom prst="rect">
                    <a:avLst/>
                  </a:prstGeom>
                  <a:solidFill>
                    <a:srgbClr val="FD9B4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1" name="Rectangle 30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7"/>
                    <a:ext cx="624" cy="2"/>
                  </a:xfrm>
                  <a:prstGeom prst="rect">
                    <a:avLst/>
                  </a:prstGeom>
                  <a:solidFill>
                    <a:srgbClr val="FD9B4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2" name="Rectangle 3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9"/>
                    <a:ext cx="624" cy="2"/>
                  </a:xfrm>
                  <a:prstGeom prst="rect">
                    <a:avLst/>
                  </a:prstGeom>
                  <a:solidFill>
                    <a:srgbClr val="FD9C4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3" name="Rectangle 30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1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4" name="Rectangle 30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3"/>
                    <a:ext cx="624" cy="2"/>
                  </a:xfrm>
                  <a:prstGeom prst="rect">
                    <a:avLst/>
                  </a:prstGeom>
                  <a:solidFill>
                    <a:srgbClr val="FD9C4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5" name="Rectangle 30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5"/>
                    <a:ext cx="624" cy="2"/>
                  </a:xfrm>
                  <a:prstGeom prst="rect">
                    <a:avLst/>
                  </a:prstGeom>
                  <a:solidFill>
                    <a:srgbClr val="FD9C4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6" name="Rectangle 30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7"/>
                    <a:ext cx="624" cy="2"/>
                  </a:xfrm>
                  <a:prstGeom prst="rect">
                    <a:avLst/>
                  </a:prstGeom>
                  <a:solidFill>
                    <a:srgbClr val="FD9D4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7" name="Rectangle 30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19"/>
                    <a:ext cx="624" cy="2"/>
                  </a:xfrm>
                  <a:prstGeom prst="rect">
                    <a:avLst/>
                  </a:prstGeom>
                  <a:solidFill>
                    <a:srgbClr val="FD9D4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8" name="Rectangle 30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1"/>
                    <a:ext cx="624" cy="2"/>
                  </a:xfrm>
                  <a:prstGeom prst="rect">
                    <a:avLst/>
                  </a:prstGeom>
                  <a:solidFill>
                    <a:srgbClr val="FC9D4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69" name="Rectangle 30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3"/>
                    <a:ext cx="624" cy="2"/>
                  </a:xfrm>
                  <a:prstGeom prst="rect">
                    <a:avLst/>
                  </a:prstGeom>
                  <a:solidFill>
                    <a:srgbClr val="FC9D4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0" name="Rectangle 30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5"/>
                    <a:ext cx="624" cy="2"/>
                  </a:xfrm>
                  <a:prstGeom prst="rect">
                    <a:avLst/>
                  </a:prstGeom>
                  <a:solidFill>
                    <a:srgbClr val="FC9E4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1" name="Rectangle 30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7"/>
                    <a:ext cx="624" cy="2"/>
                  </a:xfrm>
                  <a:prstGeom prst="rect">
                    <a:avLst/>
                  </a:prstGeom>
                  <a:solidFill>
                    <a:srgbClr val="FC9E4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2" name="Rectangle 30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29"/>
                    <a:ext cx="624" cy="2"/>
                  </a:xfrm>
                  <a:prstGeom prst="rect">
                    <a:avLst/>
                  </a:prstGeom>
                  <a:solidFill>
                    <a:srgbClr val="FC9E4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3" name="Rectangle 30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1"/>
                    <a:ext cx="624" cy="2"/>
                  </a:xfrm>
                  <a:prstGeom prst="rect">
                    <a:avLst/>
                  </a:prstGeom>
                  <a:solidFill>
                    <a:srgbClr val="FC9F4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4" name="Rectangle 30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3"/>
                    <a:ext cx="624" cy="2"/>
                  </a:xfrm>
                  <a:prstGeom prst="rect">
                    <a:avLst/>
                  </a:prstGeom>
                  <a:solidFill>
                    <a:srgbClr val="FC9F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5" name="Rectangle 30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5"/>
                    <a:ext cx="624" cy="2"/>
                  </a:xfrm>
                  <a:prstGeom prst="rect">
                    <a:avLst/>
                  </a:prstGeom>
                  <a:solidFill>
                    <a:srgbClr val="FB9F5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6" name="Rectangle 30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7"/>
                    <a:ext cx="624" cy="2"/>
                  </a:xfrm>
                  <a:prstGeom prst="rect">
                    <a:avLst/>
                  </a:prstGeom>
                  <a:solidFill>
                    <a:srgbClr val="FB9F5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7" name="Rectangle 30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39"/>
                    <a:ext cx="624" cy="2"/>
                  </a:xfrm>
                  <a:prstGeom prst="rect">
                    <a:avLst/>
                  </a:prstGeom>
                  <a:solidFill>
                    <a:srgbClr val="FBA05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8" name="Rectangle 30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1"/>
                    <a:ext cx="624" cy="2"/>
                  </a:xfrm>
                  <a:prstGeom prst="rect">
                    <a:avLst/>
                  </a:prstGeom>
                  <a:solidFill>
                    <a:srgbClr val="FBA05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79" name="Rectangle 30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3"/>
                    <a:ext cx="624" cy="2"/>
                  </a:xfrm>
                  <a:prstGeom prst="rect">
                    <a:avLst/>
                  </a:prstGeom>
                  <a:solidFill>
                    <a:srgbClr val="FBA15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0" name="Rectangle 30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5"/>
                    <a:ext cx="624" cy="2"/>
                  </a:xfrm>
                  <a:prstGeom prst="rect">
                    <a:avLst/>
                  </a:prstGeom>
                  <a:solidFill>
                    <a:srgbClr val="FBA15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1" name="Rectangle 30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7"/>
                    <a:ext cx="624" cy="2"/>
                  </a:xfrm>
                  <a:prstGeom prst="rect">
                    <a:avLst/>
                  </a:prstGeom>
                  <a:solidFill>
                    <a:srgbClr val="FAA15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2" name="Rectangle 30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49"/>
                    <a:ext cx="624" cy="2"/>
                  </a:xfrm>
                  <a:prstGeom prst="rect">
                    <a:avLst/>
                  </a:prstGeom>
                  <a:solidFill>
                    <a:srgbClr val="FAA25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3" name="Rectangle 30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1"/>
                    <a:ext cx="624" cy="2"/>
                  </a:xfrm>
                  <a:prstGeom prst="rect">
                    <a:avLst/>
                  </a:prstGeom>
                  <a:solidFill>
                    <a:srgbClr val="FAA25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4" name="Rectangle 30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3"/>
                    <a:ext cx="624" cy="2"/>
                  </a:xfrm>
                  <a:prstGeom prst="rect">
                    <a:avLst/>
                  </a:prstGeom>
                  <a:solidFill>
                    <a:srgbClr val="FAA35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5" name="Rectangle 30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5"/>
                    <a:ext cx="624" cy="2"/>
                  </a:xfrm>
                  <a:prstGeom prst="rect">
                    <a:avLst/>
                  </a:prstGeom>
                  <a:solidFill>
                    <a:srgbClr val="FAA35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6" name="Rectangle 30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7"/>
                    <a:ext cx="624" cy="2"/>
                  </a:xfrm>
                  <a:prstGeom prst="rect">
                    <a:avLst/>
                  </a:prstGeom>
                  <a:solidFill>
                    <a:srgbClr val="FAA3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7" name="Rectangle 30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59"/>
                    <a:ext cx="624" cy="2"/>
                  </a:xfrm>
                  <a:prstGeom prst="rect">
                    <a:avLst/>
                  </a:prstGeom>
                  <a:solidFill>
                    <a:srgbClr val="F9A46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8" name="Rectangle 30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1"/>
                    <a:ext cx="624" cy="2"/>
                  </a:xfrm>
                  <a:prstGeom prst="rect">
                    <a:avLst/>
                  </a:prstGeom>
                  <a:solidFill>
                    <a:srgbClr val="F9A46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89" name="Rectangle 30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3"/>
                    <a:ext cx="624" cy="2"/>
                  </a:xfrm>
                  <a:prstGeom prst="rect">
                    <a:avLst/>
                  </a:prstGeom>
                  <a:solidFill>
                    <a:srgbClr val="F9A56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0" name="Rectangle 30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5"/>
                    <a:ext cx="624" cy="2"/>
                  </a:xfrm>
                  <a:prstGeom prst="rect">
                    <a:avLst/>
                  </a:prstGeom>
                  <a:solidFill>
                    <a:srgbClr val="F9A56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1" name="Rectangle 30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7"/>
                    <a:ext cx="624" cy="2"/>
                  </a:xfrm>
                  <a:prstGeom prst="rect">
                    <a:avLst/>
                  </a:prstGeom>
                  <a:solidFill>
                    <a:srgbClr val="F8A66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2" name="Rectangle 30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69"/>
                    <a:ext cx="624" cy="2"/>
                  </a:xfrm>
                  <a:prstGeom prst="rect">
                    <a:avLst/>
                  </a:prstGeom>
                  <a:solidFill>
                    <a:srgbClr val="F8A66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3" name="Rectangle 30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1"/>
                    <a:ext cx="624" cy="2"/>
                  </a:xfrm>
                  <a:prstGeom prst="rect">
                    <a:avLst/>
                  </a:prstGeom>
                  <a:solidFill>
                    <a:srgbClr val="F8A76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4" name="Rectangle 30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3"/>
                    <a:ext cx="624" cy="2"/>
                  </a:xfrm>
                  <a:prstGeom prst="rect">
                    <a:avLst/>
                  </a:prstGeom>
                  <a:solidFill>
                    <a:srgbClr val="F8A76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5" name="Rectangle 30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5"/>
                    <a:ext cx="624" cy="2"/>
                  </a:xfrm>
                  <a:prstGeom prst="rect">
                    <a:avLst/>
                  </a:prstGeom>
                  <a:solidFill>
                    <a:srgbClr val="F7A86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6" name="Rectangle 30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7"/>
                    <a:ext cx="624" cy="2"/>
                  </a:xfrm>
                  <a:prstGeom prst="rect">
                    <a:avLst/>
                  </a:prstGeom>
                  <a:solidFill>
                    <a:srgbClr val="F7A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7" name="Rectangle 30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79"/>
                    <a:ext cx="624" cy="2"/>
                  </a:xfrm>
                  <a:prstGeom prst="rect">
                    <a:avLst/>
                  </a:prstGeom>
                  <a:solidFill>
                    <a:srgbClr val="F7A97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8" name="Rectangle 30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1"/>
                    <a:ext cx="624" cy="2"/>
                  </a:xfrm>
                  <a:prstGeom prst="rect">
                    <a:avLst/>
                  </a:prstGeom>
                  <a:solidFill>
                    <a:srgbClr val="F7A97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299" name="Rectangle 30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3"/>
                    <a:ext cx="624" cy="2"/>
                  </a:xfrm>
                  <a:prstGeom prst="rect">
                    <a:avLst/>
                  </a:prstGeom>
                  <a:solidFill>
                    <a:srgbClr val="F6AA7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0" name="Rectangle 3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5"/>
                    <a:ext cx="624" cy="2"/>
                  </a:xfrm>
                  <a:prstGeom prst="rect">
                    <a:avLst/>
                  </a:prstGeom>
                  <a:solidFill>
                    <a:srgbClr val="F6AA7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1" name="Rectangle 3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7"/>
                    <a:ext cx="624" cy="2"/>
                  </a:xfrm>
                  <a:prstGeom prst="rect">
                    <a:avLst/>
                  </a:prstGeom>
                  <a:solidFill>
                    <a:srgbClr val="F6AB7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2" name="Rectangle 3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89"/>
                    <a:ext cx="624" cy="2"/>
                  </a:xfrm>
                  <a:prstGeom prst="rect">
                    <a:avLst/>
                  </a:prstGeom>
                  <a:solidFill>
                    <a:srgbClr val="F6AB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3" name="Rectangle 3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1"/>
                    <a:ext cx="624" cy="2"/>
                  </a:xfrm>
                  <a:prstGeom prst="rect">
                    <a:avLst/>
                  </a:prstGeom>
                  <a:solidFill>
                    <a:srgbClr val="F5AC7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4" name="Rectangle 3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3"/>
                    <a:ext cx="624" cy="2"/>
                  </a:xfrm>
                  <a:prstGeom prst="rect">
                    <a:avLst/>
                  </a:prstGeom>
                  <a:solidFill>
                    <a:srgbClr val="F5AD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5" name="Rectangle 3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5"/>
                    <a:ext cx="624" cy="2"/>
                  </a:xfrm>
                  <a:prstGeom prst="rect">
                    <a:avLst/>
                  </a:prstGeom>
                  <a:solidFill>
                    <a:srgbClr val="F5AD7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6" name="Rectangle 3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7"/>
                    <a:ext cx="624" cy="2"/>
                  </a:xfrm>
                  <a:prstGeom prst="rect">
                    <a:avLst/>
                  </a:prstGeom>
                  <a:solidFill>
                    <a:srgbClr val="F4AE7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7" name="Rectangle 3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99"/>
                    <a:ext cx="624" cy="2"/>
                  </a:xfrm>
                  <a:prstGeom prst="rect">
                    <a:avLst/>
                  </a:prstGeom>
                  <a:solidFill>
                    <a:srgbClr val="F4AE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8" name="Rectangle 3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1"/>
                    <a:ext cx="624" cy="2"/>
                  </a:xfrm>
                  <a:prstGeom prst="rect">
                    <a:avLst/>
                  </a:prstGeom>
                  <a:solidFill>
                    <a:srgbClr val="F4AF8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09" name="Rectangle 3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3"/>
                    <a:ext cx="624" cy="2"/>
                  </a:xfrm>
                  <a:prstGeom prst="rect">
                    <a:avLst/>
                  </a:prstGeom>
                  <a:solidFill>
                    <a:srgbClr val="F3B08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0" name="Rectangle 3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5"/>
                    <a:ext cx="624" cy="2"/>
                  </a:xfrm>
                  <a:prstGeom prst="rect">
                    <a:avLst/>
                  </a:prstGeom>
                  <a:solidFill>
                    <a:srgbClr val="F3B08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1" name="Rectangle 3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7"/>
                    <a:ext cx="624" cy="2"/>
                  </a:xfrm>
                  <a:prstGeom prst="rect">
                    <a:avLst/>
                  </a:prstGeom>
                  <a:solidFill>
                    <a:srgbClr val="F3B1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2" name="Rectangle 3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09"/>
                    <a:ext cx="624" cy="2"/>
                  </a:xfrm>
                  <a:prstGeom prst="rect">
                    <a:avLst/>
                  </a:prstGeom>
                  <a:solidFill>
                    <a:srgbClr val="F2B28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3" name="Rectangle 3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1"/>
                    <a:ext cx="624" cy="2"/>
                  </a:xfrm>
                  <a:prstGeom prst="rect">
                    <a:avLst/>
                  </a:prstGeom>
                  <a:solidFill>
                    <a:srgbClr val="F2B28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4" name="Rectangle 3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3"/>
                    <a:ext cx="624" cy="2"/>
                  </a:xfrm>
                  <a:prstGeom prst="rect">
                    <a:avLst/>
                  </a:prstGeom>
                  <a:solidFill>
                    <a:srgbClr val="F2B38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5" name="Rectangle 3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5"/>
                    <a:ext cx="624" cy="2"/>
                  </a:xfrm>
                  <a:prstGeom prst="rect">
                    <a:avLst/>
                  </a:prstGeom>
                  <a:solidFill>
                    <a:srgbClr val="F1B48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6" name="Rectangle 3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7"/>
                    <a:ext cx="624" cy="2"/>
                  </a:xfrm>
                  <a:prstGeom prst="rect">
                    <a:avLst/>
                  </a:prstGeom>
                  <a:solidFill>
                    <a:srgbClr val="F1B48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7" name="Rectangle 3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19"/>
                    <a:ext cx="624" cy="2"/>
                  </a:xfrm>
                  <a:prstGeom prst="rect">
                    <a:avLst/>
                  </a:prstGeom>
                  <a:solidFill>
                    <a:srgbClr val="F1B58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8" name="Rectangle 3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1"/>
                    <a:ext cx="624" cy="2"/>
                  </a:xfrm>
                  <a:prstGeom prst="rect">
                    <a:avLst/>
                  </a:prstGeom>
                  <a:solidFill>
                    <a:srgbClr val="F0B6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19" name="Rectangle 3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3"/>
                    <a:ext cx="624" cy="2"/>
                  </a:xfrm>
                  <a:prstGeom prst="rect">
                    <a:avLst/>
                  </a:prstGeom>
                  <a:solidFill>
                    <a:srgbClr val="F0B6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0" name="Rectangle 3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5"/>
                    <a:ext cx="624" cy="2"/>
                  </a:xfrm>
                  <a:prstGeom prst="rect">
                    <a:avLst/>
                  </a:prstGeom>
                  <a:solidFill>
                    <a:srgbClr val="F0B7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1" name="Rectangle 3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7"/>
                    <a:ext cx="624" cy="2"/>
                  </a:xfrm>
                  <a:prstGeom prst="rect">
                    <a:avLst/>
                  </a:prstGeom>
                  <a:solidFill>
                    <a:srgbClr val="EFB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2" name="Rectangle 3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29"/>
                    <a:ext cx="624" cy="2"/>
                  </a:xfrm>
                  <a:prstGeom prst="rect">
                    <a:avLst/>
                  </a:prstGeom>
                  <a:solidFill>
                    <a:srgbClr val="EFB89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3" name="Rectangle 3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1"/>
                    <a:ext cx="624" cy="2"/>
                  </a:xfrm>
                  <a:prstGeom prst="rect">
                    <a:avLst/>
                  </a:prstGeom>
                  <a:solidFill>
                    <a:srgbClr val="EFB9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4" name="Rectangle 3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3"/>
                    <a:ext cx="624" cy="2"/>
                  </a:xfrm>
                  <a:prstGeom prst="rect">
                    <a:avLst/>
                  </a:prstGeom>
                  <a:solidFill>
                    <a:srgbClr val="EEB99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5" name="Rectangle 3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5"/>
                    <a:ext cx="624" cy="2"/>
                  </a:xfrm>
                  <a:prstGeom prst="rect">
                    <a:avLst/>
                  </a:prstGeom>
                  <a:solidFill>
                    <a:srgbClr val="EEBA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6" name="Rectangle 3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7"/>
                    <a:ext cx="624" cy="2"/>
                  </a:xfrm>
                  <a:prstGeom prst="rect">
                    <a:avLst/>
                  </a:prstGeom>
                  <a:solidFill>
                    <a:srgbClr val="EDBB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7" name="Rectangle 3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39"/>
                    <a:ext cx="624" cy="2"/>
                  </a:xfrm>
                  <a:prstGeom prst="rect">
                    <a:avLst/>
                  </a:prstGeom>
                  <a:solidFill>
                    <a:srgbClr val="EDBB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8" name="Rectangle 3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1"/>
                    <a:ext cx="624" cy="2"/>
                  </a:xfrm>
                  <a:prstGeom prst="rect">
                    <a:avLst/>
                  </a:prstGeom>
                  <a:solidFill>
                    <a:srgbClr val="EDBC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29" name="Rectangle 3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3"/>
                    <a:ext cx="624" cy="2"/>
                  </a:xfrm>
                  <a:prstGeom prst="rect">
                    <a:avLst/>
                  </a:prstGeom>
                  <a:solidFill>
                    <a:srgbClr val="ECBD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0" name="Rectangle 3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5"/>
                    <a:ext cx="624" cy="2"/>
                  </a:xfrm>
                  <a:prstGeom prst="rect">
                    <a:avLst/>
                  </a:prstGeom>
                  <a:solidFill>
                    <a:srgbClr val="ECBD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1" name="Rectangle 3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7"/>
                    <a:ext cx="624" cy="2"/>
                  </a:xfrm>
                  <a:prstGeom prst="rect">
                    <a:avLst/>
                  </a:prstGeom>
                  <a:solidFill>
                    <a:srgbClr val="EBBE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2" name="Rectangle 3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49"/>
                    <a:ext cx="624" cy="2"/>
                  </a:xfrm>
                  <a:prstGeom prst="rect">
                    <a:avLst/>
                  </a:prstGeom>
                  <a:solidFill>
                    <a:srgbClr val="EBBFA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3" name="Rectangle 3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1"/>
                    <a:ext cx="624" cy="2"/>
                  </a:xfrm>
                  <a:prstGeom prst="rect">
                    <a:avLst/>
                  </a:prstGeom>
                  <a:solidFill>
                    <a:srgbClr val="EBC0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4" name="Rectangle 3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3"/>
                    <a:ext cx="624" cy="2"/>
                  </a:xfrm>
                  <a:prstGeom prst="rect">
                    <a:avLst/>
                  </a:prstGeom>
                  <a:solidFill>
                    <a:srgbClr val="EAC0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5" name="Rectangle 3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5"/>
                    <a:ext cx="624" cy="2"/>
                  </a:xfrm>
                  <a:prstGeom prst="rect">
                    <a:avLst/>
                  </a:prstGeom>
                  <a:solidFill>
                    <a:srgbClr val="EAC1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6" name="Rectangle 3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7"/>
                    <a:ext cx="624" cy="2"/>
                  </a:xfrm>
                  <a:prstGeom prst="rect">
                    <a:avLst/>
                  </a:prstGeom>
                  <a:solidFill>
                    <a:srgbClr val="E9C2A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7" name="Rectangle 3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59"/>
                    <a:ext cx="624" cy="2"/>
                  </a:xfrm>
                  <a:prstGeom prst="rect">
                    <a:avLst/>
                  </a:prstGeom>
                  <a:solidFill>
                    <a:srgbClr val="E9C2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8" name="Rectangle 3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1"/>
                    <a:ext cx="624" cy="2"/>
                  </a:xfrm>
                  <a:prstGeom prst="rect">
                    <a:avLst/>
                  </a:prstGeom>
                  <a:solidFill>
                    <a:srgbClr val="E9C3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39" name="Rectangle 3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3"/>
                    <a:ext cx="624" cy="2"/>
                  </a:xfrm>
                  <a:prstGeom prst="rect">
                    <a:avLst/>
                  </a:prstGeom>
                  <a:solidFill>
                    <a:srgbClr val="E8C4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0" name="Rectangle 3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5"/>
                    <a:ext cx="624" cy="2"/>
                  </a:xfrm>
                  <a:prstGeom prst="rect">
                    <a:avLst/>
                  </a:prstGeom>
                  <a:solidFill>
                    <a:srgbClr val="E8C5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1" name="Rectangle 3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7"/>
                    <a:ext cx="624" cy="2"/>
                  </a:xfrm>
                  <a:prstGeom prst="rect">
                    <a:avLst/>
                  </a:prstGeom>
                  <a:solidFill>
                    <a:srgbClr val="E7C5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2" name="Rectangle 3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69"/>
                    <a:ext cx="624" cy="2"/>
                  </a:xfrm>
                  <a:prstGeom prst="rect">
                    <a:avLst/>
                  </a:prstGeom>
                  <a:solidFill>
                    <a:srgbClr val="E7C6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3" name="Rectangle 3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1"/>
                    <a:ext cx="624" cy="2"/>
                  </a:xfrm>
                  <a:prstGeom prst="rect">
                    <a:avLst/>
                  </a:prstGeom>
                  <a:solidFill>
                    <a:srgbClr val="E6C7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4" name="Rectangle 3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3"/>
                    <a:ext cx="624" cy="2"/>
                  </a:xfrm>
                  <a:prstGeom prst="rect">
                    <a:avLst/>
                  </a:prstGeom>
                  <a:solidFill>
                    <a:srgbClr val="E6C7B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5" name="Rectangle 3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5"/>
                    <a:ext cx="624" cy="2"/>
                  </a:xfrm>
                  <a:prstGeom prst="rect">
                    <a:avLst/>
                  </a:prstGeom>
                  <a:solidFill>
                    <a:srgbClr val="E6C8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6" name="Rectangle 3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7"/>
                    <a:ext cx="624" cy="2"/>
                  </a:xfrm>
                  <a:prstGeom prst="rect">
                    <a:avLst/>
                  </a:prstGeom>
                  <a:solidFill>
                    <a:srgbClr val="E5C9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7" name="Rectangle 3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79"/>
                    <a:ext cx="624" cy="2"/>
                  </a:xfrm>
                  <a:prstGeom prst="rect">
                    <a:avLst/>
                  </a:prstGeom>
                  <a:solidFill>
                    <a:srgbClr val="E5C9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8" name="Rectangle 3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1"/>
                    <a:ext cx="624" cy="2"/>
                  </a:xfrm>
                  <a:prstGeom prst="rect">
                    <a:avLst/>
                  </a:prstGeom>
                  <a:solidFill>
                    <a:srgbClr val="E4CAB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49" name="Rectangle 3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3"/>
                    <a:ext cx="624" cy="2"/>
                  </a:xfrm>
                  <a:prstGeom prst="rect">
                    <a:avLst/>
                  </a:prstGeom>
                  <a:solidFill>
                    <a:srgbClr val="E4CB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0" name="Rectangle 3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5"/>
                    <a:ext cx="624" cy="2"/>
                  </a:xfrm>
                  <a:prstGeom prst="rect">
                    <a:avLst/>
                  </a:prstGeom>
                  <a:solidFill>
                    <a:srgbClr val="E3CB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1" name="Rectangle 3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7"/>
                    <a:ext cx="624" cy="2"/>
                  </a:xfrm>
                  <a:prstGeom prst="rect">
                    <a:avLst/>
                  </a:prstGeom>
                  <a:solidFill>
                    <a:srgbClr val="E3CC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2" name="Rectangle 3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89"/>
                    <a:ext cx="624" cy="2"/>
                  </a:xfrm>
                  <a:prstGeom prst="rect">
                    <a:avLst/>
                  </a:prstGeom>
                  <a:solidFill>
                    <a:srgbClr val="E3CC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3" name="Rectangle 3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1"/>
                    <a:ext cx="624" cy="2"/>
                  </a:xfrm>
                  <a:prstGeom prst="rect">
                    <a:avLst/>
                  </a:prstGeom>
                  <a:solidFill>
                    <a:srgbClr val="E2CD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4" name="Rectangle 3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3"/>
                    <a:ext cx="624" cy="2"/>
                  </a:xfrm>
                  <a:prstGeom prst="rect">
                    <a:avLst/>
                  </a:prstGeom>
                  <a:solidFill>
                    <a:srgbClr val="E2CE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5" name="Rectangle 3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5"/>
                    <a:ext cx="624" cy="2"/>
                  </a:xfrm>
                  <a:prstGeom prst="rect">
                    <a:avLst/>
                  </a:prstGeom>
                  <a:solidFill>
                    <a:srgbClr val="E1CEC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6" name="Rectangle 3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7"/>
                    <a:ext cx="624" cy="2"/>
                  </a:xfrm>
                  <a:prstGeom prst="rect">
                    <a:avLst/>
                  </a:prstGeom>
                  <a:solidFill>
                    <a:srgbClr val="E1CF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7" name="Rectangle 3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899"/>
                    <a:ext cx="624" cy="2"/>
                  </a:xfrm>
                  <a:prstGeom prst="rect">
                    <a:avLst/>
                  </a:prstGeom>
                  <a:solidFill>
                    <a:srgbClr val="E0D0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8" name="Rectangle 3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1"/>
                    <a:ext cx="624" cy="2"/>
                  </a:xfrm>
                  <a:prstGeom prst="rect">
                    <a:avLst/>
                  </a:prstGeom>
                  <a:solidFill>
                    <a:srgbClr val="E0D0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59" name="Rectangle 3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3"/>
                    <a:ext cx="624" cy="2"/>
                  </a:xfrm>
                  <a:prstGeom prst="rect">
                    <a:avLst/>
                  </a:prstGeom>
                  <a:solidFill>
                    <a:srgbClr val="E0D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0" name="Rectangle 3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5"/>
                    <a:ext cx="624" cy="2"/>
                  </a:xfrm>
                  <a:prstGeom prst="rect">
                    <a:avLst/>
                  </a:prstGeom>
                  <a:solidFill>
                    <a:srgbClr val="DFD2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1" name="Rectangle 3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7"/>
                    <a:ext cx="624" cy="2"/>
                  </a:xfrm>
                  <a:prstGeom prst="rect">
                    <a:avLst/>
                  </a:prstGeom>
                  <a:solidFill>
                    <a:srgbClr val="DFD2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2" name="Rectangle 3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09"/>
                    <a:ext cx="624" cy="2"/>
                  </a:xfrm>
                  <a:prstGeom prst="rect">
                    <a:avLst/>
                  </a:prstGeom>
                  <a:solidFill>
                    <a:srgbClr val="DED3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3" name="Rectangle 3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1"/>
                    <a:ext cx="624" cy="2"/>
                  </a:xfrm>
                  <a:prstGeom prst="rect">
                    <a:avLst/>
                  </a:prstGeom>
                  <a:solidFill>
                    <a:srgbClr val="DED4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4" name="Rectangle 3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3"/>
                    <a:ext cx="624" cy="2"/>
                  </a:xfrm>
                  <a:prstGeom prst="rect">
                    <a:avLst/>
                  </a:prstGeom>
                  <a:solidFill>
                    <a:srgbClr val="DDD4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5" name="Rectangle 3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5"/>
                    <a:ext cx="624" cy="2"/>
                  </a:xfrm>
                  <a:prstGeom prst="rect">
                    <a:avLst/>
                  </a:prstGeom>
                  <a:solidFill>
                    <a:srgbClr val="DDD5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6" name="Rectangle 3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7"/>
                    <a:ext cx="624" cy="2"/>
                  </a:xfrm>
                  <a:prstGeom prst="rect">
                    <a:avLst/>
                  </a:prstGeom>
                  <a:solidFill>
                    <a:srgbClr val="DDD5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7" name="Rectangle 31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19"/>
                    <a:ext cx="624" cy="2"/>
                  </a:xfrm>
                  <a:prstGeom prst="rect">
                    <a:avLst/>
                  </a:prstGeom>
                  <a:solidFill>
                    <a:srgbClr val="DCD6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8" name="Rectangle 3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1"/>
                    <a:ext cx="624" cy="2"/>
                  </a:xfrm>
                  <a:prstGeom prst="rect">
                    <a:avLst/>
                  </a:prstGeom>
                  <a:solidFill>
                    <a:srgbClr val="DCD6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69" name="Rectangle 3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3"/>
                    <a:ext cx="624" cy="2"/>
                  </a:xfrm>
                  <a:prstGeom prst="rect">
                    <a:avLst/>
                  </a:prstGeom>
                  <a:solidFill>
                    <a:srgbClr val="DCD7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0" name="Rectangle 3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5"/>
                    <a:ext cx="624" cy="2"/>
                  </a:xfrm>
                  <a:prstGeom prst="rect">
                    <a:avLst/>
                  </a:prstGeom>
                  <a:solidFill>
                    <a:srgbClr val="DBD8D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1" name="Rectangle 3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7"/>
                    <a:ext cx="624" cy="2"/>
                  </a:xfrm>
                  <a:prstGeom prst="rect">
                    <a:avLst/>
                  </a:prstGeom>
                  <a:solidFill>
                    <a:srgbClr val="DB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2" name="Rectangle 3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29"/>
                    <a:ext cx="624" cy="2"/>
                  </a:xfrm>
                  <a:prstGeom prst="rect">
                    <a:avLst/>
                  </a:prstGeom>
                  <a:solidFill>
                    <a:srgbClr val="DAD8D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3" name="Rectangle 3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1"/>
                    <a:ext cx="624" cy="2"/>
                  </a:xfrm>
                  <a:prstGeom prst="rect">
                    <a:avLst/>
                  </a:prstGeom>
                  <a:solidFill>
                    <a:srgbClr val="DAD9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4" name="Rectangle 3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3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5" name="Rectangle 3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5"/>
                    <a:ext cx="624" cy="2"/>
                  </a:xfrm>
                  <a:prstGeom prst="rect">
                    <a:avLst/>
                  </a:prstGeom>
                  <a:solidFill>
                    <a:srgbClr val="D9DA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6" name="Rectangle 3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7"/>
                    <a:ext cx="624" cy="2"/>
                  </a:xfrm>
                  <a:prstGeom prst="rect">
                    <a:avLst/>
                  </a:prstGeom>
                  <a:solidFill>
                    <a:srgbClr val="D9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7" name="Rectangle 3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39"/>
                    <a:ext cx="624" cy="2"/>
                  </a:xfrm>
                  <a:prstGeom prst="rect">
                    <a:avLst/>
                  </a:prstGeom>
                  <a:solidFill>
                    <a:srgbClr val="D8DB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8" name="Rectangle 3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1"/>
                    <a:ext cx="624" cy="2"/>
                  </a:xfrm>
                  <a:prstGeom prst="rect">
                    <a:avLst/>
                  </a:prstGeom>
                  <a:solidFill>
                    <a:srgbClr val="D8DC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79" name="Rectangle 3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3"/>
                    <a:ext cx="624" cy="2"/>
                  </a:xfrm>
                  <a:prstGeom prst="rect">
                    <a:avLst/>
                  </a:prstGeom>
                  <a:solidFill>
                    <a:srgbClr val="D8DCE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0" name="Rectangle 3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5"/>
                    <a:ext cx="624" cy="2"/>
                  </a:xfrm>
                  <a:prstGeom prst="rect">
                    <a:avLst/>
                  </a:prstGeom>
                  <a:solidFill>
                    <a:srgbClr val="D7DD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1" name="Rectangle 3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7"/>
                    <a:ext cx="624" cy="2"/>
                  </a:xfrm>
                  <a:prstGeom prst="rect">
                    <a:avLst/>
                  </a:prstGeom>
                  <a:solidFill>
                    <a:srgbClr val="D7DDE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2" name="Rectangle 3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49"/>
                    <a:ext cx="624" cy="2"/>
                  </a:xfrm>
                  <a:prstGeom prst="rect">
                    <a:avLst/>
                  </a:prstGeom>
                  <a:solidFill>
                    <a:srgbClr val="D7DD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3" name="Rectangle 3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1"/>
                    <a:ext cx="624" cy="2"/>
                  </a:xfrm>
                  <a:prstGeom prst="rect">
                    <a:avLst/>
                  </a:prstGeom>
                  <a:solidFill>
                    <a:srgbClr val="D6DEE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4" name="Rectangle 3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3"/>
                    <a:ext cx="624" cy="2"/>
                  </a:xfrm>
                  <a:prstGeom prst="rect">
                    <a:avLst/>
                  </a:prstGeom>
                  <a:solidFill>
                    <a:srgbClr val="D6DE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5" name="Rectangle 3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5"/>
                    <a:ext cx="624" cy="2"/>
                  </a:xfrm>
                  <a:prstGeom prst="rect">
                    <a:avLst/>
                  </a:prstGeom>
                  <a:solidFill>
                    <a:srgbClr val="D6DFE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6" name="Rectangle 3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7"/>
                    <a:ext cx="624" cy="2"/>
                  </a:xfrm>
                  <a:prstGeom prst="rect">
                    <a:avLst/>
                  </a:prstGeom>
                  <a:solidFill>
                    <a:srgbClr val="D5DFE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7" name="Rectangle 3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59"/>
                    <a:ext cx="624" cy="2"/>
                  </a:xfrm>
                  <a:prstGeom prst="rect">
                    <a:avLst/>
                  </a:prstGeom>
                  <a:solidFill>
                    <a:srgbClr val="D5E0E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8" name="Rectangle 3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1"/>
                    <a:ext cx="624" cy="2"/>
                  </a:xfrm>
                  <a:prstGeom prst="rect">
                    <a:avLst/>
                  </a:prstGeom>
                  <a:solidFill>
                    <a:srgbClr val="D5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89" name="Rectangle 3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3"/>
                    <a:ext cx="624" cy="2"/>
                  </a:xfrm>
                  <a:prstGeom prst="rect">
                    <a:avLst/>
                  </a:prstGeom>
                  <a:solidFill>
                    <a:srgbClr val="D4E0E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0" name="Rectangle 3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5"/>
                    <a:ext cx="624" cy="2"/>
                  </a:xfrm>
                  <a:prstGeom prst="rect">
                    <a:avLst/>
                  </a:prstGeom>
                  <a:solidFill>
                    <a:srgbClr val="D4E1E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1" name="Rectangle 3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7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2" name="Rectangle 3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69"/>
                    <a:ext cx="624" cy="2"/>
                  </a:xfrm>
                  <a:prstGeom prst="rect">
                    <a:avLst/>
                  </a:prstGeom>
                  <a:solidFill>
                    <a:srgbClr val="D4E1E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3" name="Rectangle 3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1"/>
                    <a:ext cx="624" cy="2"/>
                  </a:xfrm>
                  <a:prstGeom prst="rect">
                    <a:avLst/>
                  </a:prstGeom>
                  <a:solidFill>
                    <a:srgbClr val="D3E2E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4" name="Rectangle 3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3"/>
                    <a:ext cx="624" cy="2"/>
                  </a:xfrm>
                  <a:prstGeom prst="rect">
                    <a:avLst/>
                  </a:prstGeom>
                  <a:solidFill>
                    <a:srgbClr val="D3E2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5" name="Rectangle 3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5"/>
                    <a:ext cx="624" cy="2"/>
                  </a:xfrm>
                  <a:prstGeom prst="rect">
                    <a:avLst/>
                  </a:prstGeom>
                  <a:solidFill>
                    <a:srgbClr val="D3E3E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6" name="Rectangle 3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7"/>
                    <a:ext cx="624" cy="2"/>
                  </a:xfrm>
                  <a:prstGeom prst="rect">
                    <a:avLst/>
                  </a:prstGeom>
                  <a:solidFill>
                    <a:srgbClr val="D3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7" name="Rectangle 3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79"/>
                    <a:ext cx="624" cy="2"/>
                  </a:xfrm>
                  <a:prstGeom prst="rect">
                    <a:avLst/>
                  </a:prstGeom>
                  <a:solidFill>
                    <a:srgbClr val="D2E3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8" name="Rectangle 3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1"/>
                    <a:ext cx="624" cy="2"/>
                  </a:xfrm>
                  <a:prstGeom prst="rect">
                    <a:avLst/>
                  </a:prstGeom>
                  <a:solidFill>
                    <a:srgbClr val="D2E4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399" name="Rectangle 3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3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0" name="Rectangle 3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5"/>
                    <a:ext cx="624" cy="2"/>
                  </a:xfrm>
                  <a:prstGeom prst="rect">
                    <a:avLst/>
                  </a:prstGeom>
                  <a:solidFill>
                    <a:srgbClr val="D2E4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1" name="Rectangle 3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7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2" name="Rectangle 3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89"/>
                    <a:ext cx="624" cy="2"/>
                  </a:xfrm>
                  <a:prstGeom prst="rect">
                    <a:avLst/>
                  </a:prstGeom>
                  <a:solidFill>
                    <a:srgbClr val="D1E5F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3" name="Rectangle 3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1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4" name="Rectangle 3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3"/>
                    <a:ext cx="624" cy="2"/>
                  </a:xfrm>
                  <a:prstGeom prst="rect">
                    <a:avLst/>
                  </a:prstGeom>
                  <a:solidFill>
                    <a:srgbClr val="D1E5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5" name="Rectangle 3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5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6" name="Rectangle 3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7"/>
                    <a:ext cx="624" cy="2"/>
                  </a:xfrm>
                  <a:prstGeom prst="rect">
                    <a:avLst/>
                  </a:prstGeom>
                  <a:solidFill>
                    <a:srgbClr val="D0E6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7" name="Rectangle 3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999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8" name="Rectangle 3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1"/>
                    <a:ext cx="624" cy="2"/>
                  </a:xfrm>
                  <a:prstGeom prst="rect">
                    <a:avLst/>
                  </a:prstGeom>
                  <a:solidFill>
                    <a:srgbClr val="D0E6F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09" name="Rectangle 3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3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0" name="Rectangle 3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5"/>
                    <a:ext cx="624" cy="2"/>
                  </a:xfrm>
                  <a:prstGeom prst="rect">
                    <a:avLst/>
                  </a:prstGeom>
                  <a:solidFill>
                    <a:srgbClr val="CFE7F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1" name="Rectangle 3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7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2" name="Rectangle 3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09"/>
                    <a:ext cx="624" cy="2"/>
                  </a:xfrm>
                  <a:prstGeom prst="rect">
                    <a:avLst/>
                  </a:prstGeom>
                  <a:solidFill>
                    <a:srgbClr val="CFE7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3" name="Rectangle 3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1"/>
                    <a:ext cx="624" cy="2"/>
                  </a:xfrm>
                  <a:prstGeom prst="rect">
                    <a:avLst/>
                  </a:prstGeom>
                  <a:solidFill>
                    <a:srgbClr val="CFE8F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4" name="Rectangle 3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3"/>
                    <a:ext cx="624" cy="2"/>
                  </a:xfrm>
                  <a:prstGeom prst="rect">
                    <a:avLst/>
                  </a:prstGeom>
                  <a:solidFill>
                    <a:srgbClr val="CF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5" name="Rectangle 3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5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6" name="Rectangle 3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7"/>
                    <a:ext cx="624" cy="2"/>
                  </a:xfrm>
                  <a:prstGeom prst="rect">
                    <a:avLst/>
                  </a:prstGeom>
                  <a:solidFill>
                    <a:srgbClr val="CEE8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7" name="Rectangle 3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19"/>
                    <a:ext cx="624" cy="2"/>
                  </a:xfrm>
                  <a:prstGeom prst="rect">
                    <a:avLst/>
                  </a:prstGeom>
                  <a:solidFill>
                    <a:srgbClr val="CEE8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8" name="Rectangle 3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1"/>
                    <a:ext cx="624" cy="2"/>
                  </a:xfrm>
                  <a:prstGeom prst="rect">
                    <a:avLst/>
                  </a:prstGeom>
                  <a:solidFill>
                    <a:srgbClr val="CEE9F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19" name="Rectangle 3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3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0" name="Rectangle 3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5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1" name="Rectangle 3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7"/>
                    <a:ext cx="624" cy="2"/>
                  </a:xfrm>
                  <a:prstGeom prst="rect">
                    <a:avLst/>
                  </a:prstGeom>
                  <a:solidFill>
                    <a:srgbClr val="CE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2" name="Rectangle 3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29"/>
                    <a:ext cx="624" cy="2"/>
                  </a:xfrm>
                  <a:prstGeom prst="rect">
                    <a:avLst/>
                  </a:prstGeom>
                  <a:solidFill>
                    <a:srgbClr val="CDE9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3" name="Rectangle 3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1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4" name="Rectangle 3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3"/>
                    <a:ext cx="624" cy="2"/>
                  </a:xfrm>
                  <a:prstGeom prst="rect">
                    <a:avLst/>
                  </a:prstGeom>
                  <a:solidFill>
                    <a:srgbClr val="CDE9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5" name="Rectangle 3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5"/>
                    <a:ext cx="624" cy="2"/>
                  </a:xfrm>
                  <a:prstGeom prst="rect">
                    <a:avLst/>
                  </a:prstGeom>
                  <a:solidFill>
                    <a:srgbClr val="CDEAF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6" name="Rectangle 3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7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7" name="Rectangle 3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39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8" name="Rectangle 3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1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29" name="Rectangle 3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3"/>
                    <a:ext cx="624" cy="2"/>
                  </a:xfrm>
                  <a:prstGeom prst="rect">
                    <a:avLst/>
                  </a:prstGeom>
                  <a:solidFill>
                    <a:srgbClr val="CD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0" name="Rectangle 32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5"/>
                    <a:ext cx="624" cy="2"/>
                  </a:xfrm>
                  <a:prstGeom prst="rect">
                    <a:avLst/>
                  </a:prstGeom>
                  <a:solidFill>
                    <a:srgbClr val="CCEAF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1" name="Rectangle 3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7"/>
                    <a:ext cx="624" cy="2"/>
                  </a:xfrm>
                  <a:prstGeom prst="rect">
                    <a:avLst/>
                  </a:prstGeom>
                  <a:solidFill>
                    <a:srgbClr val="CCEA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2" name="Rectangle 32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49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3" name="Rectangle 3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1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4" name="Rectangle 3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3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5" name="Rectangle 3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5"/>
                    <a:ext cx="624" cy="2"/>
                  </a:xfrm>
                  <a:prstGeom prst="rect">
                    <a:avLst/>
                  </a:prstGeom>
                  <a:solidFill>
                    <a:srgbClr val="CCEBF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6" name="Rectangle 3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7" name="Rectangle 3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59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8" name="Rectangle 3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1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39" name="Rectangle 3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3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40" name="Rectangle 3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5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41" name="Rectangle 3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7"/>
                    <a:ext cx="624" cy="2"/>
                  </a:xfrm>
                  <a:prstGeom prst="rect">
                    <a:avLst/>
                  </a:prstGeom>
                  <a:solidFill>
                    <a:srgbClr val="CCEB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442" name="Rectangle 32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2069"/>
                    <a:ext cx="624" cy="1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10443" name="Freeform 3243"/>
              <p:cNvSpPr>
                <a:spLocks noChangeAspect="1"/>
              </p:cNvSpPr>
              <p:nvPr/>
            </p:nvSpPr>
            <p:spPr bwMode="auto">
              <a:xfrm>
                <a:off x="1655" y="1673"/>
                <a:ext cx="622" cy="397"/>
              </a:xfrm>
              <a:custGeom>
                <a:avLst/>
                <a:gdLst/>
                <a:ahLst/>
                <a:cxnLst>
                  <a:cxn ang="0">
                    <a:pos x="9" y="373"/>
                  </a:cxn>
                  <a:cxn ang="0">
                    <a:pos x="30" y="391"/>
                  </a:cxn>
                  <a:cxn ang="0">
                    <a:pos x="42" y="396"/>
                  </a:cxn>
                  <a:cxn ang="0">
                    <a:pos x="55" y="396"/>
                  </a:cxn>
                  <a:cxn ang="0">
                    <a:pos x="69" y="392"/>
                  </a:cxn>
                  <a:cxn ang="0">
                    <a:pos x="85" y="380"/>
                  </a:cxn>
                  <a:cxn ang="0">
                    <a:pos x="104" y="362"/>
                  </a:cxn>
                  <a:cxn ang="0">
                    <a:pos x="114" y="348"/>
                  </a:cxn>
                  <a:cxn ang="0">
                    <a:pos x="124" y="329"/>
                  </a:cxn>
                  <a:cxn ang="0">
                    <a:pos x="136" y="306"/>
                  </a:cxn>
                  <a:cxn ang="0">
                    <a:pos x="161" y="251"/>
                  </a:cxn>
                  <a:cxn ang="0">
                    <a:pos x="201" y="158"/>
                  </a:cxn>
                  <a:cxn ang="0">
                    <a:pos x="228" y="98"/>
                  </a:cxn>
                  <a:cxn ang="0">
                    <a:pos x="257" y="48"/>
                  </a:cxn>
                  <a:cxn ang="0">
                    <a:pos x="270" y="28"/>
                  </a:cxn>
                  <a:cxn ang="0">
                    <a:pos x="284" y="13"/>
                  </a:cxn>
                  <a:cxn ang="0">
                    <a:pos x="297" y="3"/>
                  </a:cxn>
                  <a:cxn ang="0">
                    <a:pos x="311" y="0"/>
                  </a:cxn>
                  <a:cxn ang="0">
                    <a:pos x="324" y="3"/>
                  </a:cxn>
                  <a:cxn ang="0">
                    <a:pos x="338" y="13"/>
                  </a:cxn>
                  <a:cxn ang="0">
                    <a:pos x="351" y="28"/>
                  </a:cxn>
                  <a:cxn ang="0">
                    <a:pos x="366" y="48"/>
                  </a:cxn>
                  <a:cxn ang="0">
                    <a:pos x="394" y="98"/>
                  </a:cxn>
                  <a:cxn ang="0">
                    <a:pos x="421" y="158"/>
                  </a:cxn>
                  <a:cxn ang="0">
                    <a:pos x="461" y="251"/>
                  </a:cxn>
                  <a:cxn ang="0">
                    <a:pos x="486" y="306"/>
                  </a:cxn>
                  <a:cxn ang="0">
                    <a:pos x="497" y="329"/>
                  </a:cxn>
                  <a:cxn ang="0">
                    <a:pos x="508" y="348"/>
                  </a:cxn>
                  <a:cxn ang="0">
                    <a:pos x="518" y="362"/>
                  </a:cxn>
                  <a:cxn ang="0">
                    <a:pos x="537" y="380"/>
                  </a:cxn>
                  <a:cxn ang="0">
                    <a:pos x="552" y="392"/>
                  </a:cxn>
                  <a:cxn ang="0">
                    <a:pos x="567" y="396"/>
                  </a:cxn>
                  <a:cxn ang="0">
                    <a:pos x="579" y="396"/>
                  </a:cxn>
                  <a:cxn ang="0">
                    <a:pos x="592" y="391"/>
                  </a:cxn>
                  <a:cxn ang="0">
                    <a:pos x="612" y="373"/>
                  </a:cxn>
                </a:cxnLst>
                <a:rect l="0" t="0" r="r" b="b"/>
                <a:pathLst>
                  <a:path w="622" h="397">
                    <a:moveTo>
                      <a:pt x="0" y="362"/>
                    </a:moveTo>
                    <a:lnTo>
                      <a:pt x="9" y="373"/>
                    </a:lnTo>
                    <a:lnTo>
                      <a:pt x="20" y="383"/>
                    </a:lnTo>
                    <a:lnTo>
                      <a:pt x="30" y="391"/>
                    </a:lnTo>
                    <a:lnTo>
                      <a:pt x="36" y="394"/>
                    </a:lnTo>
                    <a:lnTo>
                      <a:pt x="42" y="396"/>
                    </a:lnTo>
                    <a:lnTo>
                      <a:pt x="49" y="397"/>
                    </a:lnTo>
                    <a:lnTo>
                      <a:pt x="55" y="396"/>
                    </a:lnTo>
                    <a:lnTo>
                      <a:pt x="62" y="395"/>
                    </a:lnTo>
                    <a:lnTo>
                      <a:pt x="69" y="392"/>
                    </a:lnTo>
                    <a:lnTo>
                      <a:pt x="77" y="387"/>
                    </a:lnTo>
                    <a:lnTo>
                      <a:pt x="85" y="380"/>
                    </a:lnTo>
                    <a:lnTo>
                      <a:pt x="94" y="372"/>
                    </a:lnTo>
                    <a:lnTo>
                      <a:pt x="104" y="362"/>
                    </a:lnTo>
                    <a:lnTo>
                      <a:pt x="109" y="356"/>
                    </a:lnTo>
                    <a:lnTo>
                      <a:pt x="114" y="348"/>
                    </a:lnTo>
                    <a:lnTo>
                      <a:pt x="119" y="339"/>
                    </a:lnTo>
                    <a:lnTo>
                      <a:pt x="124" y="329"/>
                    </a:lnTo>
                    <a:lnTo>
                      <a:pt x="131" y="318"/>
                    </a:lnTo>
                    <a:lnTo>
                      <a:pt x="136" y="306"/>
                    </a:lnTo>
                    <a:lnTo>
                      <a:pt x="148" y="280"/>
                    </a:lnTo>
                    <a:lnTo>
                      <a:pt x="161" y="251"/>
                    </a:lnTo>
                    <a:lnTo>
                      <a:pt x="174" y="221"/>
                    </a:lnTo>
                    <a:lnTo>
                      <a:pt x="201" y="158"/>
                    </a:lnTo>
                    <a:lnTo>
                      <a:pt x="214" y="128"/>
                    </a:lnTo>
                    <a:lnTo>
                      <a:pt x="228" y="98"/>
                    </a:lnTo>
                    <a:lnTo>
                      <a:pt x="242" y="72"/>
                    </a:lnTo>
                    <a:lnTo>
                      <a:pt x="257" y="48"/>
                    </a:lnTo>
                    <a:lnTo>
                      <a:pt x="263" y="38"/>
                    </a:lnTo>
                    <a:lnTo>
                      <a:pt x="270" y="28"/>
                    </a:lnTo>
                    <a:lnTo>
                      <a:pt x="278" y="20"/>
                    </a:lnTo>
                    <a:lnTo>
                      <a:pt x="284" y="13"/>
                    </a:lnTo>
                    <a:lnTo>
                      <a:pt x="291" y="8"/>
                    </a:lnTo>
                    <a:lnTo>
                      <a:pt x="297" y="3"/>
                    </a:lnTo>
                    <a:lnTo>
                      <a:pt x="305" y="1"/>
                    </a:lnTo>
                    <a:lnTo>
                      <a:pt x="311" y="0"/>
                    </a:lnTo>
                    <a:lnTo>
                      <a:pt x="317" y="1"/>
                    </a:lnTo>
                    <a:lnTo>
                      <a:pt x="324" y="3"/>
                    </a:lnTo>
                    <a:lnTo>
                      <a:pt x="330" y="8"/>
                    </a:lnTo>
                    <a:lnTo>
                      <a:pt x="338" y="13"/>
                    </a:lnTo>
                    <a:lnTo>
                      <a:pt x="344" y="20"/>
                    </a:lnTo>
                    <a:lnTo>
                      <a:pt x="351" y="28"/>
                    </a:lnTo>
                    <a:lnTo>
                      <a:pt x="358" y="38"/>
                    </a:lnTo>
                    <a:lnTo>
                      <a:pt x="366" y="48"/>
                    </a:lnTo>
                    <a:lnTo>
                      <a:pt x="379" y="72"/>
                    </a:lnTo>
                    <a:lnTo>
                      <a:pt x="394" y="98"/>
                    </a:lnTo>
                    <a:lnTo>
                      <a:pt x="407" y="128"/>
                    </a:lnTo>
                    <a:lnTo>
                      <a:pt x="421" y="158"/>
                    </a:lnTo>
                    <a:lnTo>
                      <a:pt x="448" y="221"/>
                    </a:lnTo>
                    <a:lnTo>
                      <a:pt x="461" y="251"/>
                    </a:lnTo>
                    <a:lnTo>
                      <a:pt x="473" y="280"/>
                    </a:lnTo>
                    <a:lnTo>
                      <a:pt x="486" y="306"/>
                    </a:lnTo>
                    <a:lnTo>
                      <a:pt x="491" y="318"/>
                    </a:lnTo>
                    <a:lnTo>
                      <a:pt x="497" y="329"/>
                    </a:lnTo>
                    <a:lnTo>
                      <a:pt x="502" y="339"/>
                    </a:lnTo>
                    <a:lnTo>
                      <a:pt x="508" y="348"/>
                    </a:lnTo>
                    <a:lnTo>
                      <a:pt x="513" y="356"/>
                    </a:lnTo>
                    <a:lnTo>
                      <a:pt x="518" y="362"/>
                    </a:lnTo>
                    <a:lnTo>
                      <a:pt x="527" y="372"/>
                    </a:lnTo>
                    <a:lnTo>
                      <a:pt x="537" y="380"/>
                    </a:lnTo>
                    <a:lnTo>
                      <a:pt x="545" y="387"/>
                    </a:lnTo>
                    <a:lnTo>
                      <a:pt x="552" y="392"/>
                    </a:lnTo>
                    <a:lnTo>
                      <a:pt x="559" y="395"/>
                    </a:lnTo>
                    <a:lnTo>
                      <a:pt x="567" y="396"/>
                    </a:lnTo>
                    <a:lnTo>
                      <a:pt x="573" y="397"/>
                    </a:lnTo>
                    <a:lnTo>
                      <a:pt x="579" y="396"/>
                    </a:lnTo>
                    <a:lnTo>
                      <a:pt x="585" y="394"/>
                    </a:lnTo>
                    <a:lnTo>
                      <a:pt x="592" y="391"/>
                    </a:lnTo>
                    <a:lnTo>
                      <a:pt x="602" y="383"/>
                    </a:lnTo>
                    <a:lnTo>
                      <a:pt x="612" y="373"/>
                    </a:lnTo>
                    <a:lnTo>
                      <a:pt x="622" y="36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10444" name="Rectangle 3244"/>
          <p:cNvSpPr>
            <a:spLocks noChangeAspect="1" noChangeArrowheads="1"/>
          </p:cNvSpPr>
          <p:nvPr/>
        </p:nvSpPr>
        <p:spPr bwMode="auto">
          <a:xfrm>
            <a:off x="2362200" y="838200"/>
            <a:ext cx="4424363" cy="1519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grpSp>
        <p:nvGrpSpPr>
          <p:cNvPr id="3371" name="Group 3523"/>
          <p:cNvGrpSpPr>
            <a:grpSpLocks/>
          </p:cNvGrpSpPr>
          <p:nvPr/>
        </p:nvGrpSpPr>
        <p:grpSpPr bwMode="auto">
          <a:xfrm>
            <a:off x="3227388" y="936625"/>
            <a:ext cx="2911475" cy="182563"/>
            <a:chOff x="1937" y="590"/>
            <a:chExt cx="1834" cy="115"/>
          </a:xfrm>
        </p:grpSpPr>
        <p:sp>
          <p:nvSpPr>
            <p:cNvPr id="310453" name="Oval 3253"/>
            <p:cNvSpPr>
              <a:spLocks noChangeAspect="1" noChangeArrowheads="1"/>
            </p:cNvSpPr>
            <p:nvPr/>
          </p:nvSpPr>
          <p:spPr bwMode="auto">
            <a:xfrm>
              <a:off x="2522" y="595"/>
              <a:ext cx="104" cy="104"/>
            </a:xfrm>
            <a:prstGeom prst="ellipse">
              <a:avLst/>
            </a:prstGeom>
            <a:solidFill>
              <a:srgbClr val="160BED"/>
            </a:solidFill>
            <a:ln w="12700">
              <a:solidFill>
                <a:srgbClr val="160BED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715" name="Oval 3515"/>
            <p:cNvSpPr>
              <a:spLocks noChangeAspect="1" noChangeArrowheads="1"/>
            </p:cNvSpPr>
            <p:nvPr/>
          </p:nvSpPr>
          <p:spPr bwMode="auto">
            <a:xfrm>
              <a:off x="1937" y="590"/>
              <a:ext cx="114" cy="115"/>
            </a:xfrm>
            <a:prstGeom prst="ellipse">
              <a:avLst/>
            </a:prstGeom>
            <a:solidFill>
              <a:srgbClr val="160BED"/>
            </a:solidFill>
            <a:ln w="12700">
              <a:solidFill>
                <a:srgbClr val="160BED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716" name="Oval 3516"/>
            <p:cNvSpPr>
              <a:spLocks noChangeAspect="1" noChangeArrowheads="1"/>
            </p:cNvSpPr>
            <p:nvPr/>
          </p:nvSpPr>
          <p:spPr bwMode="auto">
            <a:xfrm>
              <a:off x="3689" y="604"/>
              <a:ext cx="82" cy="82"/>
            </a:xfrm>
            <a:prstGeom prst="ellipse">
              <a:avLst/>
            </a:prstGeom>
            <a:solidFill>
              <a:srgbClr val="160BED"/>
            </a:solidFill>
            <a:ln w="12700">
              <a:solidFill>
                <a:srgbClr val="160BED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717" name="Oval 3517"/>
            <p:cNvSpPr>
              <a:spLocks noChangeAspect="1" noChangeArrowheads="1"/>
            </p:cNvSpPr>
            <p:nvPr/>
          </p:nvSpPr>
          <p:spPr bwMode="auto">
            <a:xfrm>
              <a:off x="3104" y="600"/>
              <a:ext cx="93" cy="93"/>
            </a:xfrm>
            <a:prstGeom prst="ellipse">
              <a:avLst/>
            </a:prstGeom>
            <a:solidFill>
              <a:srgbClr val="160BED"/>
            </a:solidFill>
            <a:ln w="12700">
              <a:solidFill>
                <a:srgbClr val="160BED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372" name="Group 3524"/>
          <p:cNvGrpSpPr>
            <a:grpSpLocks/>
          </p:cNvGrpSpPr>
          <p:nvPr/>
        </p:nvGrpSpPr>
        <p:grpSpPr bwMode="auto">
          <a:xfrm>
            <a:off x="3714750" y="2076450"/>
            <a:ext cx="2908300" cy="182563"/>
            <a:chOff x="2244" y="1308"/>
            <a:chExt cx="1832" cy="115"/>
          </a:xfrm>
        </p:grpSpPr>
        <p:sp>
          <p:nvSpPr>
            <p:cNvPr id="310470" name="Oval 3270"/>
            <p:cNvSpPr>
              <a:spLocks noChangeAspect="1" noChangeArrowheads="1"/>
            </p:cNvSpPr>
            <p:nvPr/>
          </p:nvSpPr>
          <p:spPr bwMode="auto">
            <a:xfrm>
              <a:off x="2820" y="1323"/>
              <a:ext cx="94" cy="9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719" name="Oval 3519"/>
            <p:cNvSpPr>
              <a:spLocks noChangeAspect="1" noChangeArrowheads="1"/>
            </p:cNvSpPr>
            <p:nvPr/>
          </p:nvSpPr>
          <p:spPr bwMode="auto">
            <a:xfrm>
              <a:off x="2244" y="1328"/>
              <a:ext cx="82" cy="8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720" name="Oval 3520"/>
            <p:cNvSpPr>
              <a:spLocks noChangeAspect="1" noChangeArrowheads="1"/>
            </p:cNvSpPr>
            <p:nvPr/>
          </p:nvSpPr>
          <p:spPr bwMode="auto">
            <a:xfrm>
              <a:off x="3389" y="1314"/>
              <a:ext cx="104" cy="10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10721" name="Oval 3521"/>
            <p:cNvSpPr>
              <a:spLocks noChangeAspect="1" noChangeArrowheads="1"/>
            </p:cNvSpPr>
            <p:nvPr/>
          </p:nvSpPr>
          <p:spPr bwMode="auto">
            <a:xfrm>
              <a:off x="3961" y="1308"/>
              <a:ext cx="115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-76200"/>
            <a:ext cx="7434263" cy="736600"/>
          </a:xfrm>
        </p:spPr>
        <p:txBody>
          <a:bodyPr/>
          <a:lstStyle/>
          <a:p>
            <a:r>
              <a:rPr lang="en-US" dirty="0" smtClean="0"/>
              <a:t>What is an ERL?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00213" y="3581400"/>
            <a:ext cx="3368675" cy="338138"/>
            <a:chOff x="1071" y="2256"/>
            <a:chExt cx="2122" cy="213"/>
          </a:xfrm>
        </p:grpSpPr>
        <p:sp>
          <p:nvSpPr>
            <p:cNvPr id="372740" name="AutoShape 4"/>
            <p:cNvSpPr>
              <a:spLocks noChangeAspect="1" noChangeArrowheads="1"/>
            </p:cNvSpPr>
            <p:nvPr/>
          </p:nvSpPr>
          <p:spPr bwMode="auto">
            <a:xfrm>
              <a:off x="1071" y="2256"/>
              <a:ext cx="345" cy="171"/>
            </a:xfrm>
            <a:prstGeom prst="rightArrow">
              <a:avLst>
                <a:gd name="adj1" fmla="val 50000"/>
                <a:gd name="adj2" fmla="val 5043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72741" name="AutoShape 5"/>
            <p:cNvSpPr>
              <a:spLocks noChangeAspect="1" noChangeArrowheads="1"/>
            </p:cNvSpPr>
            <p:nvPr/>
          </p:nvSpPr>
          <p:spPr bwMode="auto">
            <a:xfrm rot="10800000">
              <a:off x="2848" y="2298"/>
              <a:ext cx="345" cy="171"/>
            </a:xfrm>
            <a:prstGeom prst="rightArrow">
              <a:avLst>
                <a:gd name="adj1" fmla="val 50000"/>
                <a:gd name="adj2" fmla="val 5043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8963" y="965200"/>
            <a:ext cx="1493837" cy="4806950"/>
            <a:chOff x="212" y="776"/>
            <a:chExt cx="941" cy="3028"/>
          </a:xfrm>
        </p:grpSpPr>
        <p:grpSp>
          <p:nvGrpSpPr>
            <p:cNvPr id="4" name="Group 7"/>
            <p:cNvGrpSpPr>
              <a:grpSpLocks noChangeAspect="1"/>
            </p:cNvGrpSpPr>
            <p:nvPr/>
          </p:nvGrpSpPr>
          <p:grpSpPr bwMode="auto">
            <a:xfrm>
              <a:off x="576" y="1344"/>
              <a:ext cx="144" cy="2460"/>
              <a:chOff x="576" y="1344"/>
              <a:chExt cx="144" cy="2460"/>
            </a:xfrm>
          </p:grpSpPr>
          <p:sp>
            <p:nvSpPr>
              <p:cNvPr id="372744" name="Line 8"/>
              <p:cNvSpPr>
                <a:spLocks noChangeAspect="1" noChangeShapeType="1"/>
              </p:cNvSpPr>
              <p:nvPr/>
            </p:nvSpPr>
            <p:spPr bwMode="auto">
              <a:xfrm>
                <a:off x="648" y="1428"/>
                <a:ext cx="0" cy="23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74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576" y="1632"/>
                <a:ext cx="144" cy="1824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746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594" y="370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747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600" y="1344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2748" name="Text Box 12"/>
            <p:cNvSpPr txBox="1">
              <a:spLocks noChangeArrowheads="1"/>
            </p:cNvSpPr>
            <p:nvPr/>
          </p:nvSpPr>
          <p:spPr bwMode="auto">
            <a:xfrm>
              <a:off x="212" y="776"/>
              <a:ext cx="9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Linear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Accelerator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75338" y="1011238"/>
            <a:ext cx="2925762" cy="4103687"/>
            <a:chOff x="3701" y="637"/>
            <a:chExt cx="1843" cy="2585"/>
          </a:xfrm>
        </p:grpSpPr>
        <p:sp>
          <p:nvSpPr>
            <p:cNvPr id="372750" name="Text Box 14"/>
            <p:cNvSpPr txBox="1">
              <a:spLocks noChangeArrowheads="1"/>
            </p:cNvSpPr>
            <p:nvPr/>
          </p:nvSpPr>
          <p:spPr bwMode="auto">
            <a:xfrm>
              <a:off x="4222" y="637"/>
              <a:ext cx="6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Storage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Ring</a:t>
              </a: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701" y="1494"/>
              <a:ext cx="1843" cy="1728"/>
              <a:chOff x="3757" y="1638"/>
              <a:chExt cx="1843" cy="1728"/>
            </a:xfrm>
          </p:grpSpPr>
          <p:sp>
            <p:nvSpPr>
              <p:cNvPr id="372752" name="Oval 16"/>
              <p:cNvSpPr>
                <a:spLocks noChangeAspect="1" noChangeArrowheads="1"/>
              </p:cNvSpPr>
              <p:nvPr/>
            </p:nvSpPr>
            <p:spPr bwMode="auto">
              <a:xfrm>
                <a:off x="3816" y="1638"/>
                <a:ext cx="1728" cy="172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75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5485" y="2436"/>
                <a:ext cx="115" cy="115"/>
              </a:xfrm>
              <a:prstGeom prst="rect">
                <a:avLst/>
              </a:prstGeom>
              <a:solidFill>
                <a:srgbClr val="6699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75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757" y="2472"/>
                <a:ext cx="115" cy="11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19"/>
          <p:cNvGrpSpPr>
            <a:grpSpLocks noChangeAspect="1"/>
          </p:cNvGrpSpPr>
          <p:nvPr/>
        </p:nvGrpSpPr>
        <p:grpSpPr bwMode="auto">
          <a:xfrm>
            <a:off x="4343400" y="5334000"/>
            <a:ext cx="2266950" cy="990600"/>
            <a:chOff x="2796" y="3342"/>
            <a:chExt cx="1428" cy="624"/>
          </a:xfrm>
        </p:grpSpPr>
        <p:sp>
          <p:nvSpPr>
            <p:cNvPr id="372756" name="Rectangle 20"/>
            <p:cNvSpPr>
              <a:spLocks noChangeAspect="1" noChangeArrowheads="1"/>
            </p:cNvSpPr>
            <p:nvPr/>
          </p:nvSpPr>
          <p:spPr bwMode="auto">
            <a:xfrm>
              <a:off x="2796" y="3342"/>
              <a:ext cx="1428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72757" name="Rectangle 21"/>
            <p:cNvSpPr>
              <a:spLocks noChangeAspect="1" noChangeArrowheads="1"/>
            </p:cNvSpPr>
            <p:nvPr/>
          </p:nvSpPr>
          <p:spPr bwMode="auto">
            <a:xfrm>
              <a:off x="2864" y="3420"/>
              <a:ext cx="109" cy="10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72758" name="Rectangle 22"/>
            <p:cNvSpPr>
              <a:spLocks noChangeAspect="1" noChangeArrowheads="1"/>
            </p:cNvSpPr>
            <p:nvPr/>
          </p:nvSpPr>
          <p:spPr bwMode="auto">
            <a:xfrm>
              <a:off x="2864" y="3602"/>
              <a:ext cx="109" cy="10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72759" name="Text Box 23"/>
            <p:cNvSpPr txBox="1">
              <a:spLocks noChangeAspect="1" noChangeArrowheads="1"/>
            </p:cNvSpPr>
            <p:nvPr/>
          </p:nvSpPr>
          <p:spPr bwMode="auto">
            <a:xfrm>
              <a:off x="3038" y="3365"/>
              <a:ext cx="7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Beam start</a:t>
              </a:r>
            </a:p>
          </p:txBody>
        </p:sp>
        <p:sp>
          <p:nvSpPr>
            <p:cNvPr id="372760" name="Text Box 24"/>
            <p:cNvSpPr txBox="1">
              <a:spLocks noChangeAspect="1" noChangeArrowheads="1"/>
            </p:cNvSpPr>
            <p:nvPr/>
          </p:nvSpPr>
          <p:spPr bwMode="auto">
            <a:xfrm>
              <a:off x="3036" y="3539"/>
              <a:ext cx="6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Beam end</a:t>
              </a:r>
            </a:p>
          </p:txBody>
        </p:sp>
        <p:sp>
          <p:nvSpPr>
            <p:cNvPr id="372761" name="Rectangle 25"/>
            <p:cNvSpPr>
              <a:spLocks noChangeAspect="1" noChangeArrowheads="1"/>
            </p:cNvSpPr>
            <p:nvPr/>
          </p:nvSpPr>
          <p:spPr bwMode="auto">
            <a:xfrm>
              <a:off x="2868" y="3792"/>
              <a:ext cx="109" cy="109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72762" name="Text Box 26"/>
            <p:cNvSpPr txBox="1">
              <a:spLocks noChangeAspect="1" noChangeArrowheads="1"/>
            </p:cNvSpPr>
            <p:nvPr/>
          </p:nvSpPr>
          <p:spPr bwMode="auto">
            <a:xfrm>
              <a:off x="3030" y="3733"/>
              <a:ext cx="116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Accelerating cavity</a:t>
              </a:r>
            </a:p>
          </p:txBody>
        </p:sp>
      </p:grpSp>
      <p:sp>
        <p:nvSpPr>
          <p:cNvPr id="372763" name="Text Box 27"/>
          <p:cNvSpPr txBox="1">
            <a:spLocks noChangeArrowheads="1"/>
          </p:cNvSpPr>
          <p:nvPr/>
        </p:nvSpPr>
        <p:spPr bwMode="auto">
          <a:xfrm>
            <a:off x="4203700" y="1079500"/>
            <a:ext cx="17145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3333FF"/>
                </a:solidFill>
              </a:rPr>
              <a:t>Excellent beam quality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</a:rPr>
              <a:t>equilibrium does </a:t>
            </a:r>
            <a:r>
              <a:rPr lang="en-US" sz="1400" b="1" i="1" smtClean="0">
                <a:solidFill>
                  <a:srgbClr val="000000"/>
                </a:solidFill>
              </a:rPr>
              <a:t>not</a:t>
            </a:r>
            <a:r>
              <a:rPr lang="en-US" sz="1400" i="1" smtClean="0">
                <a:solidFill>
                  <a:srgbClr val="000000"/>
                </a:solidFill>
              </a:rPr>
              <a:t> have time to develop</a:t>
            </a:r>
            <a:endParaRPr lang="en-US" sz="14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3333FF"/>
                </a:solidFill>
              </a:rPr>
              <a:t>Efficient</a:t>
            </a:r>
          </a:p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</a:rPr>
              <a:t>power required to drive the cavity is </a:t>
            </a:r>
            <a:r>
              <a:rPr lang="en-US" sz="1400" b="1" i="1" smtClean="0">
                <a:solidFill>
                  <a:srgbClr val="000000"/>
                </a:solidFill>
              </a:rPr>
              <a:t>independent</a:t>
            </a:r>
            <a:r>
              <a:rPr lang="en-US" sz="1400" i="1" smtClean="0">
                <a:solidFill>
                  <a:srgbClr val="000000"/>
                </a:solidFill>
              </a:rPr>
              <a:t> of the beam current</a:t>
            </a:r>
            <a:endParaRPr lang="en-US" sz="1400" i="1" smtClean="0">
              <a:solidFill>
                <a:srgbClr val="3333FF"/>
              </a:solidFill>
            </a:endParaRPr>
          </a:p>
        </p:txBody>
      </p:sp>
      <p:sp>
        <p:nvSpPr>
          <p:cNvPr id="372764" name="Text Box 28"/>
          <p:cNvSpPr txBox="1">
            <a:spLocks noChangeArrowheads="1"/>
          </p:cNvSpPr>
          <p:nvPr/>
        </p:nvSpPr>
        <p:spPr bwMode="auto">
          <a:xfrm>
            <a:off x="12700" y="58039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9900"/>
                </a:solidFill>
              </a:rPr>
              <a:t>Excellent beam quality</a:t>
            </a:r>
            <a:endParaRPr lang="en-US" sz="800" dirty="0" smtClean="0">
              <a:solidFill>
                <a:srgbClr val="0099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Beam power limited</a:t>
            </a:r>
          </a:p>
        </p:txBody>
      </p:sp>
      <p:sp>
        <p:nvSpPr>
          <p:cNvPr id="372765" name="Text Box 29"/>
          <p:cNvSpPr txBox="1">
            <a:spLocks noChangeArrowheads="1"/>
          </p:cNvSpPr>
          <p:nvPr/>
        </p:nvSpPr>
        <p:spPr bwMode="auto">
          <a:xfrm>
            <a:off x="6096000" y="33528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9900"/>
                </a:solidFill>
              </a:rPr>
              <a:t>High beam power</a:t>
            </a:r>
            <a:endParaRPr lang="en-US" sz="800" dirty="0" smtClean="0">
              <a:solidFill>
                <a:srgbClr val="0099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Beam quality limited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497138" y="976313"/>
            <a:ext cx="1617662" cy="4772025"/>
            <a:chOff x="1573" y="615"/>
            <a:chExt cx="1019" cy="3006"/>
          </a:xfrm>
        </p:grpSpPr>
        <p:grpSp>
          <p:nvGrpSpPr>
            <p:cNvPr id="9" name="Group 31"/>
            <p:cNvGrpSpPr>
              <a:grpSpLocks noChangeAspect="1"/>
            </p:cNvGrpSpPr>
            <p:nvPr/>
          </p:nvGrpSpPr>
          <p:grpSpPr bwMode="auto">
            <a:xfrm>
              <a:off x="1744" y="1296"/>
              <a:ext cx="672" cy="2325"/>
              <a:chOff x="1674" y="1353"/>
              <a:chExt cx="672" cy="2325"/>
            </a:xfrm>
          </p:grpSpPr>
          <p:grpSp>
            <p:nvGrpSpPr>
              <p:cNvPr id="10" name="Group 32"/>
              <p:cNvGrpSpPr>
                <a:grpSpLocks noChangeAspect="1"/>
              </p:cNvGrpSpPr>
              <p:nvPr/>
            </p:nvGrpSpPr>
            <p:grpSpPr bwMode="auto">
              <a:xfrm rot="10800000">
                <a:off x="1674" y="3045"/>
                <a:ext cx="672" cy="633"/>
                <a:chOff x="1680" y="1344"/>
                <a:chExt cx="672" cy="633"/>
              </a:xfrm>
            </p:grpSpPr>
            <p:sp>
              <p:nvSpPr>
                <p:cNvPr id="372769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1344"/>
                  <a:ext cx="576" cy="57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770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1593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35"/>
              <p:cNvGrpSpPr>
                <a:grpSpLocks noChangeAspect="1"/>
              </p:cNvGrpSpPr>
              <p:nvPr/>
            </p:nvGrpSpPr>
            <p:grpSpPr bwMode="auto">
              <a:xfrm>
                <a:off x="1674" y="1353"/>
                <a:ext cx="672" cy="633"/>
                <a:chOff x="1680" y="1344"/>
                <a:chExt cx="672" cy="633"/>
              </a:xfrm>
            </p:grpSpPr>
            <p:sp>
              <p:nvSpPr>
                <p:cNvPr id="37277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1344"/>
                  <a:ext cx="576" cy="57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773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80" y="1593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72774" name="Line 38"/>
              <p:cNvSpPr>
                <a:spLocks noChangeAspect="1" noChangeShapeType="1"/>
              </p:cNvSpPr>
              <p:nvPr/>
            </p:nvSpPr>
            <p:spPr bwMode="auto">
              <a:xfrm>
                <a:off x="2295" y="1593"/>
                <a:ext cx="0" cy="18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775" name="Line 39"/>
              <p:cNvSpPr>
                <a:spLocks noChangeAspect="1" noChangeShapeType="1"/>
              </p:cNvSpPr>
              <p:nvPr/>
            </p:nvSpPr>
            <p:spPr bwMode="auto">
              <a:xfrm>
                <a:off x="1725" y="1599"/>
                <a:ext cx="0" cy="18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2776" name="Rectangle 40"/>
            <p:cNvSpPr>
              <a:spLocks noChangeAspect="1" noChangeArrowheads="1"/>
            </p:cNvSpPr>
            <p:nvPr/>
          </p:nvSpPr>
          <p:spPr bwMode="auto">
            <a:xfrm>
              <a:off x="2290" y="1872"/>
              <a:ext cx="144" cy="1152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2368" y="1364"/>
              <a:ext cx="224" cy="268"/>
              <a:chOff x="2368" y="1364"/>
              <a:chExt cx="224" cy="268"/>
            </a:xfrm>
          </p:grpSpPr>
          <p:sp>
            <p:nvSpPr>
              <p:cNvPr id="372778" name="Rectangle 42"/>
              <p:cNvSpPr>
                <a:spLocks noChangeArrowheads="1"/>
              </p:cNvSpPr>
              <p:nvPr/>
            </p:nvSpPr>
            <p:spPr bwMode="auto">
              <a:xfrm rot="2280000">
                <a:off x="2496" y="1364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779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2368" y="1440"/>
                <a:ext cx="144" cy="19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2780" name="Text Box 44"/>
            <p:cNvSpPr txBox="1">
              <a:spLocks noChangeArrowheads="1"/>
            </p:cNvSpPr>
            <p:nvPr/>
          </p:nvSpPr>
          <p:spPr bwMode="auto">
            <a:xfrm>
              <a:off x="1573" y="615"/>
              <a:ext cx="97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Energy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Recovering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Linac</a:t>
              </a:r>
            </a:p>
          </p:txBody>
        </p:sp>
        <p:sp>
          <p:nvSpPr>
            <p:cNvPr id="372781" name="Rectangle 45"/>
            <p:cNvSpPr>
              <a:spLocks noChangeArrowheads="1"/>
            </p:cNvSpPr>
            <p:nvPr/>
          </p:nvSpPr>
          <p:spPr bwMode="auto">
            <a:xfrm rot="19320000" flipV="1">
              <a:off x="2496" y="3352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72782" name="Line 46"/>
            <p:cNvSpPr>
              <a:spLocks noChangeAspect="1" noChangeShapeType="1"/>
            </p:cNvSpPr>
            <p:nvPr/>
          </p:nvSpPr>
          <p:spPr bwMode="auto">
            <a:xfrm flipH="1" flipV="1">
              <a:off x="2368" y="3180"/>
              <a:ext cx="144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2783" name="Text Box 47"/>
          <p:cNvSpPr txBox="1">
            <a:spLocks noChangeArrowheads="1"/>
          </p:cNvSpPr>
          <p:nvPr/>
        </p:nvSpPr>
        <p:spPr bwMode="auto">
          <a:xfrm>
            <a:off x="7442200" y="6553200"/>
            <a:ext cx="170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(courtesy G.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Krafft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63" grpId="0"/>
      <p:bldP spid="372764" grpId="0"/>
      <p:bldP spid="3727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-25400"/>
            <a:ext cx="7772400" cy="685800"/>
          </a:xfrm>
        </p:spPr>
        <p:txBody>
          <a:bodyPr/>
          <a:lstStyle/>
          <a:p>
            <a:r>
              <a:rPr lang="en-US"/>
              <a:t>Efficiency of Energy Recovery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0268" y="998098"/>
            <a:ext cx="8915401" cy="5376728"/>
            <a:chOff x="0" y="576"/>
            <a:chExt cx="5664" cy="3416"/>
          </a:xfrm>
        </p:grpSpPr>
        <p:pic>
          <p:nvPicPr>
            <p:cNvPr id="39936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664"/>
              <a:ext cx="5526" cy="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9365" name="Rectangle 5"/>
            <p:cNvSpPr>
              <a:spLocks noChangeAspect="1" noChangeArrowheads="1"/>
            </p:cNvSpPr>
            <p:nvPr/>
          </p:nvSpPr>
          <p:spPr bwMode="auto">
            <a:xfrm>
              <a:off x="0" y="624"/>
              <a:ext cx="56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99366" name="Rectangle 6"/>
            <p:cNvSpPr>
              <a:spLocks noChangeAspect="1" noChangeArrowheads="1"/>
            </p:cNvSpPr>
            <p:nvPr/>
          </p:nvSpPr>
          <p:spPr bwMode="auto">
            <a:xfrm>
              <a:off x="0" y="3848"/>
              <a:ext cx="56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9367" name="Rectangle 7"/>
            <p:cNvSpPr>
              <a:spLocks noChangeAspect="1" noChangeArrowheads="1"/>
            </p:cNvSpPr>
            <p:nvPr/>
          </p:nvSpPr>
          <p:spPr bwMode="auto">
            <a:xfrm>
              <a:off x="24" y="576"/>
              <a:ext cx="144" cy="33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399368" name="Rectangle 8"/>
            <p:cNvSpPr>
              <a:spLocks noChangeAspect="1" noChangeArrowheads="1"/>
            </p:cNvSpPr>
            <p:nvPr/>
          </p:nvSpPr>
          <p:spPr bwMode="auto">
            <a:xfrm>
              <a:off x="5520" y="576"/>
              <a:ext cx="144" cy="33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2088575" y="24825"/>
            <a:ext cx="5607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IR FEL Demo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1524000"/>
            <a:ext cx="6781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Required </a:t>
            </a:r>
            <a:r>
              <a:rPr lang="en-US" sz="2800" i="1" dirty="0" err="1" smtClean="0"/>
              <a:t>linac</a:t>
            </a:r>
            <a:r>
              <a:rPr lang="en-US" sz="2800" i="1" dirty="0" smtClean="0"/>
              <a:t> RF power is independent of average beam current!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an ERL?</a:t>
            </a:r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 do you want an ERL?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History of ERLs at Jefferson Lab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CEBAF with Energy Recovery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FEL Drivers (Demo and Upgrade)</a:t>
            </a:r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Beam Dynamical Issues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Halo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Longitudinal Match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Incomplete Energy Recovery</a:t>
            </a:r>
          </a:p>
          <a:p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Collective effects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Beam Breakup (BBU)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Coherent Synchrotron Radiation (CSR)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Transverse and Longitudinal Space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of ERL Development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2895600"/>
          </a:xfrm>
        </p:spPr>
        <p:txBody>
          <a:bodyPr/>
          <a:lstStyle/>
          <a:p>
            <a:pPr>
              <a:buClr>
                <a:srgbClr val="0000FF"/>
              </a:buCl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1965	   M. </a:t>
            </a:r>
            <a:r>
              <a:rPr lang="en-US" sz="2000" dirty="0" err="1">
                <a:solidFill>
                  <a:srgbClr val="0000FF"/>
                </a:solidFill>
              </a:rPr>
              <a:t>Tigner</a:t>
            </a:r>
            <a:r>
              <a:rPr lang="en-US" sz="2000" dirty="0">
                <a:solidFill>
                  <a:srgbClr val="0000FF"/>
                </a:solidFill>
              </a:rPr>
              <a:t> proposes energy recovery for use in colliders</a:t>
            </a:r>
          </a:p>
          <a:p>
            <a:r>
              <a:rPr lang="en-US" sz="2000" dirty="0"/>
              <a:t>1972	   SCA (Stanford) first utilizes a superconducting </a:t>
            </a:r>
            <a:r>
              <a:rPr lang="en-US" sz="2000" dirty="0" err="1"/>
              <a:t>linac</a:t>
            </a:r>
            <a:endParaRPr lang="en-US" sz="2000" dirty="0"/>
          </a:p>
          <a:p>
            <a:pPr>
              <a:buClr>
                <a:srgbClr val="0000FF"/>
              </a:buCl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1977	   Chalk River demonstrates energy recovery </a:t>
            </a:r>
            <a:r>
              <a:rPr lang="en-US" sz="2000" i="1" dirty="0">
                <a:solidFill>
                  <a:srgbClr val="0000FF"/>
                </a:solidFill>
              </a:rPr>
              <a:t>(normal conducting)</a:t>
            </a:r>
          </a:p>
          <a:p>
            <a:pPr>
              <a:buClr>
                <a:srgbClr val="0000FF"/>
              </a:buClr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1986</a:t>
            </a:r>
            <a:r>
              <a:rPr lang="en-US" sz="2000" dirty="0">
                <a:solidFill>
                  <a:srgbClr val="0000FF"/>
                </a:solidFill>
              </a:rPr>
              <a:t>	   SCA demonstrates energy recovery in an SRF environment</a:t>
            </a:r>
          </a:p>
          <a:p>
            <a:r>
              <a:rPr lang="en-US" sz="2000" dirty="0"/>
              <a:t>1993   CEBAF Front End Test (FET) demonstrates energy recovery</a:t>
            </a:r>
          </a:p>
          <a:p>
            <a:pPr>
              <a:buClr>
                <a:srgbClr val="0000FF"/>
              </a:buCl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1998   </a:t>
            </a:r>
            <a:r>
              <a:rPr lang="en-US" sz="2000" dirty="0" err="1">
                <a:solidFill>
                  <a:srgbClr val="0000FF"/>
                </a:solidFill>
              </a:rPr>
              <a:t>JLab</a:t>
            </a:r>
            <a:r>
              <a:rPr lang="en-US" sz="2000" dirty="0">
                <a:solidFill>
                  <a:srgbClr val="0000FF"/>
                </a:solidFill>
              </a:rPr>
              <a:t> FEL Demo successfully operated with energy recovery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62000" y="4048125"/>
            <a:ext cx="7324725" cy="238125"/>
            <a:chOff x="306" y="3576"/>
            <a:chExt cx="4614" cy="150"/>
          </a:xfrm>
        </p:grpSpPr>
        <p:sp>
          <p:nvSpPr>
            <p:cNvPr id="104453" name="Line 5"/>
            <p:cNvSpPr>
              <a:spLocks noChangeAspect="1" noChangeShapeType="1"/>
            </p:cNvSpPr>
            <p:nvPr/>
          </p:nvSpPr>
          <p:spPr bwMode="auto">
            <a:xfrm>
              <a:off x="312" y="3648"/>
              <a:ext cx="4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4454" name="Line 6"/>
            <p:cNvSpPr>
              <a:spLocks noChangeAspect="1" noChangeShapeType="1"/>
            </p:cNvSpPr>
            <p:nvPr/>
          </p:nvSpPr>
          <p:spPr bwMode="auto">
            <a:xfrm>
              <a:off x="306" y="358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4455" name="Line 7"/>
            <p:cNvSpPr>
              <a:spLocks noChangeAspect="1" noChangeShapeType="1"/>
            </p:cNvSpPr>
            <p:nvPr/>
          </p:nvSpPr>
          <p:spPr bwMode="auto">
            <a:xfrm>
              <a:off x="1464" y="358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4456" name="Line 8"/>
            <p:cNvSpPr>
              <a:spLocks noChangeAspect="1" noChangeShapeType="1"/>
            </p:cNvSpPr>
            <p:nvPr/>
          </p:nvSpPr>
          <p:spPr bwMode="auto">
            <a:xfrm>
              <a:off x="2616" y="357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4457" name="Line 9"/>
            <p:cNvSpPr>
              <a:spLocks noChangeAspect="1" noChangeShapeType="1"/>
            </p:cNvSpPr>
            <p:nvPr/>
          </p:nvSpPr>
          <p:spPr bwMode="auto">
            <a:xfrm>
              <a:off x="3768" y="358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4458" name="Line 10"/>
            <p:cNvSpPr>
              <a:spLocks noChangeAspect="1" noChangeShapeType="1"/>
            </p:cNvSpPr>
            <p:nvPr/>
          </p:nvSpPr>
          <p:spPr bwMode="auto">
            <a:xfrm>
              <a:off x="4920" y="357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1641475" y="4095750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463550" y="4265613"/>
            <a:ext cx="62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1965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289175" y="4265613"/>
            <a:ext cx="62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1975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4133850" y="4265613"/>
            <a:ext cx="62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1985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946775" y="4265613"/>
            <a:ext cx="62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1995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7785100" y="4252913"/>
            <a:ext cx="62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3467100" y="4095750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5308600" y="4089400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7150100" y="4095750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04469" name="Oval 21"/>
          <p:cNvSpPr>
            <a:spLocks noChangeAspect="1" noChangeArrowheads="1"/>
          </p:cNvSpPr>
          <p:nvPr/>
        </p:nvSpPr>
        <p:spPr bwMode="auto">
          <a:xfrm>
            <a:off x="695325" y="4095750"/>
            <a:ext cx="136525" cy="136525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04470" name="Oval 22"/>
          <p:cNvSpPr>
            <a:spLocks noChangeAspect="1" noChangeArrowheads="1"/>
          </p:cNvSpPr>
          <p:nvPr/>
        </p:nvSpPr>
        <p:spPr bwMode="auto">
          <a:xfrm>
            <a:off x="3022600" y="4089400"/>
            <a:ext cx="136525" cy="136525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04471" name="Oval 23"/>
          <p:cNvSpPr>
            <a:spLocks noChangeAspect="1" noChangeArrowheads="1"/>
          </p:cNvSpPr>
          <p:nvPr/>
        </p:nvSpPr>
        <p:spPr bwMode="auto">
          <a:xfrm>
            <a:off x="4502150" y="4089400"/>
            <a:ext cx="136525" cy="136525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04472" name="Oval 24"/>
          <p:cNvSpPr>
            <a:spLocks noChangeAspect="1" noChangeArrowheads="1"/>
          </p:cNvSpPr>
          <p:nvPr/>
        </p:nvSpPr>
        <p:spPr bwMode="auto">
          <a:xfrm>
            <a:off x="6807200" y="4089400"/>
            <a:ext cx="136525" cy="136525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20663" y="4106864"/>
            <a:ext cx="8310563" cy="2052638"/>
            <a:chOff x="139" y="2587"/>
            <a:chExt cx="5235" cy="1293"/>
          </a:xfrm>
        </p:grpSpPr>
        <p:sp>
          <p:nvSpPr>
            <p:cNvPr id="104468" name="Text Box 20"/>
            <p:cNvSpPr txBox="1">
              <a:spLocks noChangeArrowheads="1"/>
            </p:cNvSpPr>
            <p:nvPr/>
          </p:nvSpPr>
          <p:spPr bwMode="auto">
            <a:xfrm>
              <a:off x="139" y="3221"/>
              <a:ext cx="5235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srgbClr val="FF0000"/>
                  </a:solidFill>
                </a:rPr>
                <a:t>   2003	   CEBAF successfully operated with energy recovery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en-US" sz="2000" dirty="0" smtClean="0">
                  <a:solidFill>
                    <a:srgbClr val="FF0000"/>
                  </a:solidFill>
                </a:rPr>
                <a:t>   2003  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JLab</a:t>
              </a:r>
              <a:r>
                <a:rPr lang="en-US" sz="2000" dirty="0" smtClean="0">
                  <a:solidFill>
                    <a:srgbClr val="FF0000"/>
                  </a:solidFill>
                </a:rPr>
                <a:t> FEL Upgrade successfully operated with energy recovery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831" y="2587"/>
              <a:ext cx="174" cy="70"/>
              <a:chOff x="4831" y="2587"/>
              <a:chExt cx="174" cy="70"/>
            </a:xfrm>
          </p:grpSpPr>
          <p:sp>
            <p:nvSpPr>
              <p:cNvPr id="104473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4831" y="2588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74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4936" y="2587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479" name="Rectangle 31"/>
            <p:cNvSpPr>
              <a:spLocks noChangeAspect="1" noChangeArrowheads="1"/>
            </p:cNvSpPr>
            <p:nvPr/>
          </p:nvSpPr>
          <p:spPr bwMode="auto">
            <a:xfrm>
              <a:off x="201" y="3320"/>
              <a:ext cx="50" cy="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04480" name="Rectangle 32"/>
            <p:cNvSpPr>
              <a:spLocks noChangeAspect="1" noChangeArrowheads="1"/>
            </p:cNvSpPr>
            <p:nvPr/>
          </p:nvSpPr>
          <p:spPr bwMode="auto">
            <a:xfrm>
              <a:off x="201" y="3551"/>
              <a:ext cx="50" cy="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|2.4|0.5|9.7|1.3|0.9|1.1|1.4|2.5|0.7|0.6|12.4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owerPoint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oint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2285</Words>
  <Application>Microsoft Office PowerPoint</Application>
  <PresentationFormat>On-screen Show (4:3)</PresentationFormat>
  <Paragraphs>495</Paragraphs>
  <Slides>38</Slides>
  <Notes>21</Notes>
  <HiddenSlides>0</HiddenSlides>
  <MMClips>2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Office Theme</vt:lpstr>
      <vt:lpstr>1_Default Design</vt:lpstr>
      <vt:lpstr>1_Office Theme</vt:lpstr>
      <vt:lpstr>2_Office Theme</vt:lpstr>
      <vt:lpstr>3_Office Theme</vt:lpstr>
      <vt:lpstr>1_PowerPoint Template</vt:lpstr>
      <vt:lpstr>2_Default Design</vt:lpstr>
      <vt:lpstr>3_Default Design</vt:lpstr>
      <vt:lpstr>4_Default Design</vt:lpstr>
      <vt:lpstr>Equation</vt:lpstr>
      <vt:lpstr>Introduction to ERLs</vt:lpstr>
      <vt:lpstr>Outline</vt:lpstr>
      <vt:lpstr>Types of Accelerators</vt:lpstr>
      <vt:lpstr>Motivation for Recirculation</vt:lpstr>
      <vt:lpstr>Generic ERL-based Light Source</vt:lpstr>
      <vt:lpstr>What is an ERL?</vt:lpstr>
      <vt:lpstr>Efficiency of Energy Recovery</vt:lpstr>
      <vt:lpstr>Outline</vt:lpstr>
      <vt:lpstr>Timeline of ERL Development</vt:lpstr>
      <vt:lpstr>ERL Landscape (SRF, same-cell)</vt:lpstr>
      <vt:lpstr>Motivation for CEBAF-ER</vt:lpstr>
      <vt:lpstr>CEBAF Modifications for Energy Recovery</vt:lpstr>
      <vt:lpstr>“1 Pass Up / 1 Pass Down” Operation</vt:lpstr>
      <vt:lpstr>Summary of CEBAF-ER Experimental Run</vt:lpstr>
      <vt:lpstr>Slide 15</vt:lpstr>
      <vt:lpstr>Jefferson Lab FEL: Present</vt:lpstr>
      <vt:lpstr>Outline</vt:lpstr>
      <vt:lpstr>Beam Dynamics Issues</vt:lpstr>
      <vt:lpstr>Halo in CW Systems</vt:lpstr>
      <vt:lpstr>Slide 20</vt:lpstr>
      <vt:lpstr>Slide 21</vt:lpstr>
      <vt:lpstr>Phase Space Reconstruction</vt:lpstr>
      <vt:lpstr>The Function of an ERL</vt:lpstr>
      <vt:lpstr>Longitudinal Match</vt:lpstr>
      <vt:lpstr>Longitudinal Match for ERL-Driven FEL</vt:lpstr>
      <vt:lpstr>Incomplete Energy Recovery</vt:lpstr>
      <vt:lpstr>Outline</vt:lpstr>
      <vt:lpstr>Collective Effects</vt:lpstr>
      <vt:lpstr>Multipass Beam Breakup (BBU)</vt:lpstr>
      <vt:lpstr>Benchmarking BBU Simulation Codes</vt:lpstr>
      <vt:lpstr>Beam Breakup at the FEL (Realtime)</vt:lpstr>
      <vt:lpstr>Coherent Synchrotron Radiation</vt:lpstr>
      <vt:lpstr>Coherent Synchrotron Radiation</vt:lpstr>
      <vt:lpstr>Space Charge Force</vt:lpstr>
      <vt:lpstr>Measurements Showing LSC Effects</vt:lpstr>
      <vt:lpstr>CSR/LSC Effects</vt:lpstr>
      <vt:lpstr>Slide 37</vt:lpstr>
      <vt:lpstr>Monday, January 17th Schedule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tennant</dc:creator>
  <cp:lastModifiedBy>tennant</cp:lastModifiedBy>
  <cp:revision>173</cp:revision>
  <dcterms:created xsi:type="dcterms:W3CDTF">2010-12-07T18:57:33Z</dcterms:created>
  <dcterms:modified xsi:type="dcterms:W3CDTF">2011-01-17T12:58:18Z</dcterms:modified>
</cp:coreProperties>
</file>