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0" r:id="rId4"/>
    <p:sldId id="261" r:id="rId5"/>
    <p:sldId id="262" r:id="rId6"/>
    <p:sldId id="266" r:id="rId7"/>
    <p:sldId id="263" r:id="rId8"/>
    <p:sldId id="268" r:id="rId9"/>
    <p:sldId id="270" r:id="rId10"/>
    <p:sldId id="267" r:id="rId11"/>
    <p:sldId id="269" r:id="rId12"/>
    <p:sldId id="271" r:id="rId13"/>
    <p:sldId id="273" r:id="rId14"/>
    <p:sldId id="265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062" autoAdjust="0"/>
    <p:restoredTop sz="94660"/>
  </p:normalViewPr>
  <p:slideViewPr>
    <p:cSldViewPr snapToGrid="0" snapToObjects="1" showGuides="1">
      <p:cViewPr>
        <p:scale>
          <a:sx n="80" d="100"/>
          <a:sy n="80" d="100"/>
        </p:scale>
        <p:origin x="-128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5/20/2015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65109F8C-9F4D-5945-807D-33CC9F4EE4DF}" type="datetimeFigureOut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/>
          <a:lstStyle/>
          <a:p>
            <a:r>
              <a:rPr lang="en-US" dirty="0" err="1" smtClean="0"/>
              <a:t>Ecal</a:t>
            </a:r>
            <a:r>
              <a:rPr lang="en-US" dirty="0" smtClean="0"/>
              <a:t> prototype test</a:t>
            </a:r>
            <a:endParaRPr lang="en-US" dirty="0">
              <a:latin typeface="Minion Pr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Minion Pro"/>
              </a:rPr>
              <a:t>M. Jones</a:t>
            </a:r>
          </a:p>
          <a:p>
            <a:r>
              <a:rPr lang="en-US" dirty="0" smtClean="0"/>
              <a:t>B. </a:t>
            </a:r>
            <a:r>
              <a:rPr lang="en-US" dirty="0" err="1" smtClean="0"/>
              <a:t>Wojtsekhowski</a:t>
            </a:r>
            <a:endParaRPr lang="en-US" dirty="0" smtClean="0">
              <a:latin typeface="Minion Pr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Minion Pro"/>
              </a:rPr>
              <a:t>Energy in Seed block 7 versus other blocks </a:t>
            </a:r>
            <a:endParaRPr lang="en-US" sz="2800" dirty="0">
              <a:latin typeface="Minion Pro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40048"/>
            <a:ext cx="8557260" cy="553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08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Minion Pro"/>
              </a:rPr>
              <a:t>Energy resolution for run 743 at 6 </a:t>
            </a:r>
            <a:r>
              <a:rPr lang="en-US" sz="2800" dirty="0" err="1" smtClean="0">
                <a:latin typeface="Minion Pro"/>
              </a:rPr>
              <a:t>uA</a:t>
            </a:r>
            <a:endParaRPr lang="en-US" sz="2800" dirty="0">
              <a:latin typeface="Minion Pro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1322032"/>
            <a:ext cx="7705725" cy="49868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895350"/>
            <a:ext cx="747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 energy in four neighbor blocks which each 1/6 of the energy seed block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827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Minion Pro"/>
              </a:rPr>
              <a:t>Energy resolution for run 743 at 6 </a:t>
            </a:r>
            <a:r>
              <a:rPr lang="en-US" sz="2800" dirty="0" err="1" smtClean="0">
                <a:latin typeface="Minion Pro"/>
              </a:rPr>
              <a:t>uA</a:t>
            </a:r>
            <a:endParaRPr lang="en-US" sz="2800" dirty="0">
              <a:latin typeface="Minion Pro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944837"/>
            <a:ext cx="8395335" cy="54331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77099" y="1190625"/>
            <a:ext cx="174307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s </a:t>
            </a:r>
            <a:r>
              <a:rPr lang="en-US" dirty="0" smtClean="0"/>
              <a:t>= 8.9 +/- 0.3 %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691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889359"/>
            <a:ext cx="8481060" cy="54885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Minion Pro"/>
              </a:rPr>
              <a:t>Energy resolution for run 755 at 6 </a:t>
            </a:r>
            <a:r>
              <a:rPr lang="en-US" sz="2800" dirty="0" err="1" smtClean="0">
                <a:latin typeface="Minion Pro"/>
              </a:rPr>
              <a:t>uA</a:t>
            </a:r>
            <a:endParaRPr lang="en-US" sz="2800" dirty="0">
              <a:latin typeface="Minion Pro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905625" y="1170403"/>
            <a:ext cx="198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s </a:t>
            </a:r>
            <a:r>
              <a:rPr lang="en-US" dirty="0" smtClean="0"/>
              <a:t>= 9.4+/- 0.3 %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119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 smtClean="0"/>
              <a:t>Radiation damage monitor</a:t>
            </a:r>
            <a:endParaRPr lang="en-US" sz="4000" dirty="0">
              <a:latin typeface="Minion Pro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928687"/>
            <a:ext cx="7029449" cy="52720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91300" y="5105400"/>
            <a:ext cx="22574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Parallel to C16 side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375" y="4505325"/>
            <a:ext cx="260984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Perpendicular to C16 face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29376" y="2695575"/>
            <a:ext cx="225742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On spectrometer frame, only slightly damaged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47776" y="1219200"/>
            <a:ext cx="47339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Lead glass bars placed at different locations to monitor radiation damage</a:t>
            </a:r>
          </a:p>
        </p:txBody>
      </p:sp>
    </p:spTree>
    <p:extLst>
      <p:ext uri="{BB962C8B-B14F-4D97-AF65-F5344CB8AC3E}">
        <p14:creationId xmlns:p14="http://schemas.microsoft.com/office/powerpoint/2010/main" val="1923231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Minion Pro"/>
              </a:rPr>
              <a:t>Energy resolution for run 772 at 6 </a:t>
            </a:r>
            <a:r>
              <a:rPr lang="en-US" sz="2800" dirty="0" err="1" smtClean="0">
                <a:latin typeface="Minion Pro"/>
              </a:rPr>
              <a:t>uA</a:t>
            </a:r>
            <a:endParaRPr lang="en-US" sz="2800" dirty="0">
              <a:latin typeface="Minion Pro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4" y="821556"/>
            <a:ext cx="8585835" cy="5556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00875" y="1380924"/>
            <a:ext cx="198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s </a:t>
            </a:r>
            <a:r>
              <a:rPr lang="en-US" dirty="0" smtClean="0"/>
              <a:t>= 9.9+/- 0.3 %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702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 smtClean="0"/>
              <a:t>Construction of C16</a:t>
            </a:r>
            <a:endParaRPr lang="en-US" sz="4000" dirty="0">
              <a:latin typeface="Minion Pro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7" y="810888"/>
            <a:ext cx="3269976" cy="20069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24" y="810888"/>
            <a:ext cx="2675931" cy="20069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161" y="810888"/>
            <a:ext cx="2703764" cy="20278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161" y="3521107"/>
            <a:ext cx="2861688" cy="21462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342" y="3521105"/>
            <a:ext cx="2861688" cy="214626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7" y="3484473"/>
            <a:ext cx="2912279" cy="218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096" y="2838712"/>
            <a:ext cx="3269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4x4 array of 4.2x4.2x30cm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 lead glass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438525" y="2841147"/>
            <a:ext cx="25812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15cm light guide, then PMT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6221161" y="2838712"/>
            <a:ext cx="3269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Light tight enclosure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095" y="5677160"/>
            <a:ext cx="2912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Check signals and light tightness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281342" y="5667372"/>
            <a:ext cx="2833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Wrap heating coil and glass tile between coil and glass.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6221162" y="5686947"/>
            <a:ext cx="2360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Glass foam insulation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64730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Minion Pro"/>
              </a:rPr>
              <a:t>Construction of C16 ( part 2)</a:t>
            </a:r>
            <a:endParaRPr lang="en-US" sz="4000" dirty="0">
              <a:latin typeface="Minion Pro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3057525"/>
            <a:ext cx="2038350" cy="2717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12" y="2997200"/>
            <a:ext cx="2128838" cy="2838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49" y="836211"/>
            <a:ext cx="2428876" cy="182165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836211"/>
            <a:ext cx="23955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997200"/>
            <a:ext cx="2114550" cy="2819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5224" y="2634848"/>
            <a:ext cx="2369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Enclose in thin aluminum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09551" y="5835912"/>
            <a:ext cx="2038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Cool air blow in back to cool PMT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416823" y="5841809"/>
            <a:ext cx="3269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Temperature monitored at multiple places 225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, 185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 and 38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 C at PMT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14109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Minion Pro"/>
              </a:rPr>
              <a:t>Test of C16 in Hall A</a:t>
            </a:r>
            <a:endParaRPr lang="en-US" sz="400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781" y="1084385"/>
            <a:ext cx="8497019" cy="5309990"/>
          </a:xfrm>
        </p:spPr>
        <p:txBody>
          <a:bodyPr>
            <a:normAutofit/>
          </a:bodyPr>
          <a:lstStyle/>
          <a:p>
            <a:pPr marL="400050" indent="457200" defTabSz="750888">
              <a:buFont typeface="Wingdings" panose="05000000000000000000" pitchFamily="2" charset="2"/>
              <a:buChar char="Ø"/>
            </a:pPr>
            <a:r>
              <a:rPr lang="en-US" sz="2400" dirty="0" smtClean="0"/>
              <a:t>Test done between April 30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 at 17:00 to May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at 10:00 am.</a:t>
            </a:r>
          </a:p>
          <a:p>
            <a:pPr marL="400050" indent="457200" defTabSz="750888">
              <a:buFont typeface="Wingdings" panose="05000000000000000000" pitchFamily="2" charset="2"/>
              <a:buChar char="Ø"/>
            </a:pPr>
            <a:r>
              <a:rPr lang="en-US" sz="2400" dirty="0" smtClean="0"/>
              <a:t>Beam energy = 2.056 GeV, 15 cm LH2 target.</a:t>
            </a:r>
          </a:p>
          <a:p>
            <a:pPr marL="400050" indent="457200" defTabSz="750888">
              <a:buFont typeface="Wingdings" panose="05000000000000000000" pitchFamily="2" charset="2"/>
              <a:buChar char="Ø"/>
            </a:pPr>
            <a:r>
              <a:rPr lang="en-US" sz="2400" dirty="0" smtClean="0"/>
              <a:t>RHRS set for elastic protons at 48.74</a:t>
            </a:r>
            <a:r>
              <a:rPr lang="en-US" sz="2400" baseline="30000" dirty="0" smtClean="0"/>
              <a:t>o</a:t>
            </a:r>
            <a:r>
              <a:rPr lang="en-US" sz="2400" dirty="0" smtClean="0"/>
              <a:t> and 1.07 GeV/c</a:t>
            </a:r>
          </a:p>
          <a:p>
            <a:pPr marL="400050" indent="457200" defTabSz="750888">
              <a:buFont typeface="Wingdings" panose="05000000000000000000" pitchFamily="2" charset="2"/>
              <a:buChar char="Ø"/>
            </a:pPr>
            <a:r>
              <a:rPr lang="en-US" sz="2400" dirty="0" smtClean="0"/>
              <a:t>C16 </a:t>
            </a:r>
          </a:p>
          <a:p>
            <a:pPr marL="800100" lvl="1" indent="457200" defTabSz="750888">
              <a:buFont typeface="Wingdings" panose="05000000000000000000" pitchFamily="2" charset="2"/>
              <a:buChar char="Ø"/>
            </a:pPr>
            <a:r>
              <a:rPr lang="en-US" sz="2000" dirty="0" smtClean="0"/>
              <a:t>placed at 31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 and elastic electrons with 1.574 GeV/c . </a:t>
            </a:r>
          </a:p>
          <a:p>
            <a:pPr marL="800100" lvl="1" indent="457200" defTabSz="750888">
              <a:buFont typeface="Wingdings" panose="05000000000000000000" pitchFamily="2" charset="2"/>
              <a:buChar char="Ø"/>
            </a:pPr>
            <a:r>
              <a:rPr lang="en-US" sz="2000" dirty="0" smtClean="0"/>
              <a:t>at 6.9m from target so covers about 25x25msr.</a:t>
            </a:r>
          </a:p>
          <a:p>
            <a:pPr marL="800100" lvl="1" indent="457200" defTabSz="750888">
              <a:buFont typeface="Wingdings" panose="05000000000000000000" pitchFamily="2" charset="2"/>
              <a:buChar char="Ø"/>
            </a:pPr>
            <a:r>
              <a:rPr lang="en-US" sz="2000" dirty="0" smtClean="0"/>
              <a:t>Expect about 1.5% change in elastic electron momentum across the face of C16.</a:t>
            </a:r>
          </a:p>
          <a:p>
            <a:pPr marL="400050" indent="457200" defTabSz="750888">
              <a:buFont typeface="Wingdings" panose="05000000000000000000" pitchFamily="2" charset="2"/>
              <a:buChar char="Ø"/>
            </a:pPr>
            <a:r>
              <a:rPr lang="en-US" sz="2400" dirty="0" smtClean="0"/>
              <a:t>DAQ system used RHRS scintillators as trigger and readout the C16 in FADC250. Readout in sampling mode with time window of </a:t>
            </a:r>
            <a:r>
              <a:rPr lang="en-US" sz="2400" smtClean="0"/>
              <a:t>60 samples x 4ns = 240 ns.</a:t>
            </a:r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74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 smtClean="0"/>
              <a:t>Timeline</a:t>
            </a:r>
            <a:endParaRPr lang="en-US" sz="4000" dirty="0">
              <a:latin typeface="Minion Pro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25" y="1401109"/>
            <a:ext cx="7257486" cy="43636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2905541"/>
            <a:ext cx="128587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C16 positioned</a:t>
            </a:r>
          </a:p>
          <a:p>
            <a:r>
              <a:rPr lang="en-US" dirty="0" smtClean="0"/>
              <a:t>Oven off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43112" y="908368"/>
            <a:ext cx="128587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LH2 data</a:t>
            </a:r>
          </a:p>
          <a:p>
            <a:r>
              <a:rPr lang="en-US" dirty="0" smtClean="0"/>
              <a:t>Determine</a:t>
            </a:r>
          </a:p>
          <a:p>
            <a:r>
              <a:rPr lang="en-US" dirty="0" smtClean="0"/>
              <a:t>latency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14602" y="5272046"/>
            <a:ext cx="112394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Access to slightly move C16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14676" y="3367206"/>
            <a:ext cx="62865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743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57587" y="1391929"/>
            <a:ext cx="1600481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Oven on</a:t>
            </a:r>
          </a:p>
          <a:p>
            <a:r>
              <a:rPr lang="en-US" dirty="0" smtClean="0"/>
              <a:t>Place blocks to monitor radiation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95837" y="3107293"/>
            <a:ext cx="5429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755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753505" y="3213616"/>
            <a:ext cx="5429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772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753100" y="1232147"/>
            <a:ext cx="274348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Move C16 to 10</a:t>
            </a:r>
            <a:r>
              <a:rPr lang="en-US" baseline="30000" dirty="0" smtClean="0"/>
              <a:t>o</a:t>
            </a:r>
            <a:r>
              <a:rPr lang="en-US" dirty="0" smtClean="0"/>
              <a:t> and 6.1m</a:t>
            </a:r>
          </a:p>
          <a:p>
            <a:r>
              <a:rPr lang="en-US" dirty="0" smtClean="0"/>
              <a:t>Dose rate 100x higher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52229" y="5274784"/>
            <a:ext cx="32964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Move C16 back to 31</a:t>
            </a:r>
            <a:r>
              <a:rPr lang="en-US" baseline="30000" dirty="0" smtClean="0"/>
              <a:t>o</a:t>
            </a:r>
            <a:r>
              <a:rPr lang="en-US" dirty="0" smtClean="0"/>
              <a:t> and 6.9m</a:t>
            </a:r>
          </a:p>
        </p:txBody>
      </p:sp>
      <p:sp>
        <p:nvSpPr>
          <p:cNvPr id="16" name="Down Arrow 15"/>
          <p:cNvSpPr/>
          <p:nvPr/>
        </p:nvSpPr>
        <p:spPr>
          <a:xfrm>
            <a:off x="2790825" y="1878478"/>
            <a:ext cx="152400" cy="1850499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3400426" y="3728976"/>
            <a:ext cx="104774" cy="576323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>
            <a:off x="2981325" y="4686298"/>
            <a:ext cx="133351" cy="585748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5010150" y="3476625"/>
            <a:ext cx="114300" cy="828675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6877050" y="3544311"/>
            <a:ext cx="147918" cy="760989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4011931" y="2592258"/>
            <a:ext cx="121919" cy="1236613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Arrow 23"/>
          <p:cNvSpPr/>
          <p:nvPr/>
        </p:nvSpPr>
        <p:spPr>
          <a:xfrm>
            <a:off x="6753505" y="4686298"/>
            <a:ext cx="123545" cy="588486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133850" y="5912959"/>
            <a:ext cx="32964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Oven at </a:t>
            </a:r>
            <a:r>
              <a:rPr lang="en-US" dirty="0" smtClean="0"/>
              <a:t> 250, 190  and 38</a:t>
            </a:r>
            <a:endParaRPr lang="en-US" dirty="0" smtClean="0"/>
          </a:p>
        </p:txBody>
      </p:sp>
      <p:sp>
        <p:nvSpPr>
          <p:cNvPr id="26" name="Down Arrow 25"/>
          <p:cNvSpPr/>
          <p:nvPr/>
        </p:nvSpPr>
        <p:spPr>
          <a:xfrm>
            <a:off x="5681451" y="1861284"/>
            <a:ext cx="143297" cy="1950393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Up Arrow 26"/>
          <p:cNvSpPr/>
          <p:nvPr/>
        </p:nvSpPr>
        <p:spPr>
          <a:xfrm>
            <a:off x="4860130" y="4709079"/>
            <a:ext cx="378619" cy="1203880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35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 smtClean="0"/>
              <a:t>FADC250 Sampling histogram</a:t>
            </a:r>
            <a:endParaRPr lang="en-US" sz="4000" dirty="0">
              <a:latin typeface="Minion Pro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" y="802521"/>
            <a:ext cx="8423910" cy="545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63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 smtClean="0"/>
              <a:t>Pedestals</a:t>
            </a:r>
            <a:endParaRPr lang="en-US" sz="4000" dirty="0">
              <a:latin typeface="Minion Pro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57249"/>
            <a:ext cx="8192160" cy="530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54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Minion Pro"/>
              </a:rPr>
              <a:t>ADC spectra</a:t>
            </a:r>
            <a:endParaRPr lang="en-US" sz="2800" dirty="0">
              <a:latin typeface="Minion Pro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" y="926918"/>
            <a:ext cx="8290560" cy="536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50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Minion Pro"/>
              </a:rPr>
              <a:t>ADC spectra of block with highest energy</a:t>
            </a:r>
            <a:endParaRPr lang="en-US" sz="2800" dirty="0">
              <a:latin typeface="Minion Pro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5/20/2015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41179"/>
            <a:ext cx="8452485" cy="547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82901"/>
      </p:ext>
    </p:extLst>
  </p:cSld>
  <p:clrMapOvr>
    <a:masterClrMapping/>
  </p:clrMapOvr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</Template>
  <TotalTime>1103</TotalTime>
  <Words>374</Words>
  <Application>Microsoft Office PowerPoint</Application>
  <PresentationFormat>On-screen Show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JLabPowerPointMain</vt:lpstr>
      <vt:lpstr>Ecal prototype test</vt:lpstr>
      <vt:lpstr>Construction of C16</vt:lpstr>
      <vt:lpstr>Construction of C16 ( part 2)</vt:lpstr>
      <vt:lpstr>Test of C16 in Hall A</vt:lpstr>
      <vt:lpstr>Timeline</vt:lpstr>
      <vt:lpstr>FADC250 Sampling histogram</vt:lpstr>
      <vt:lpstr>Pedestals</vt:lpstr>
      <vt:lpstr>ADC spectra</vt:lpstr>
      <vt:lpstr>ADC spectra of block with highest energy</vt:lpstr>
      <vt:lpstr>Energy in Seed block 7 versus other blocks </vt:lpstr>
      <vt:lpstr>Energy resolution for run 743 at 6 uA</vt:lpstr>
      <vt:lpstr>Energy resolution for run 743 at 6 uA</vt:lpstr>
      <vt:lpstr>Energy resolution for run 755 at 6 uA</vt:lpstr>
      <vt:lpstr>Radiation damage monitor</vt:lpstr>
      <vt:lpstr>Energy resolution for run 772 at 6 uA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SBS DOE Review</dc:title>
  <dc:creator>jones</dc:creator>
  <cp:lastModifiedBy>Mark Jones</cp:lastModifiedBy>
  <cp:revision>91</cp:revision>
  <dcterms:created xsi:type="dcterms:W3CDTF">2014-11-01T15:45:37Z</dcterms:created>
  <dcterms:modified xsi:type="dcterms:W3CDTF">2015-05-20T14:48:29Z</dcterms:modified>
</cp:coreProperties>
</file>