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65" r:id="rId3"/>
    <p:sldId id="257" r:id="rId4"/>
    <p:sldId id="258" r:id="rId5"/>
    <p:sldId id="260" r:id="rId6"/>
    <p:sldId id="261" r:id="rId7"/>
    <p:sldId id="267" r:id="rId8"/>
    <p:sldId id="269" r:id="rId9"/>
    <p:sldId id="274" r:id="rId10"/>
    <p:sldId id="275" r:id="rId11"/>
    <p:sldId id="264" r:id="rId12"/>
    <p:sldId id="272" r:id="rId13"/>
    <p:sldId id="276" r:id="rId14"/>
    <p:sldId id="290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6" r:id="rId23"/>
    <p:sldId id="287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  <a:srgbClr val="003399"/>
    <a:srgbClr val="FF3399"/>
    <a:srgbClr val="4234F6"/>
    <a:srgbClr val="990099"/>
    <a:srgbClr val="FF0000"/>
    <a:srgbClr val="0099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5" d="100"/>
          <a:sy n="45" d="100"/>
        </p:scale>
        <p:origin x="-18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CC440-9964-4036-AF68-A959EC72C560}" type="datetimeFigureOut">
              <a:rPr lang="en-US" smtClean="0"/>
              <a:pPr/>
              <a:t>5/11/2009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BA1B1-2648-4BEA-996A-AC7FEAEB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ABE3-A068-483F-8F83-D265AE966210}" type="datetimeFigureOut">
              <a:rPr lang="en-US" smtClean="0"/>
              <a:pPr/>
              <a:t>5/11/2009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allcweb.jlab.org/experiments/sane/wiki/index.php/Image:Energylevels.p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7000" contrast="-69000"/>
          </a:blip>
          <a:stretch>
            <a:fillRect/>
          </a:stretch>
        </p:blipFill>
        <p:spPr bwMode="auto">
          <a:xfrm>
            <a:off x="0" y="-1"/>
            <a:ext cx="9144000" cy="6825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662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</a:t>
            </a:r>
            <a:r>
              <a:rPr lang="en-US" sz="4400" i="1" dirty="0" smtClean="0">
                <a:latin typeface="Curlz MT" pitchFamily="82" charset="0"/>
              </a:rPr>
              <a:t>PIN</a:t>
            </a:r>
          </a:p>
          <a:p>
            <a:r>
              <a:rPr lang="en-US" sz="4400" dirty="0" smtClean="0"/>
              <a:t>A</a:t>
            </a:r>
            <a:r>
              <a:rPr lang="en-US" sz="4400" dirty="0" smtClean="0">
                <a:latin typeface="Curlz MT" pitchFamily="82" charset="0"/>
              </a:rPr>
              <a:t>SYMMETRIES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Curlz MT" pitchFamily="82" charset="0"/>
              </a:rPr>
              <a:t>ON THE</a:t>
            </a:r>
          </a:p>
          <a:p>
            <a:r>
              <a:rPr lang="en-US" sz="4400" dirty="0" smtClean="0"/>
              <a:t>N</a:t>
            </a:r>
            <a:r>
              <a:rPr lang="en-US" sz="4400" dirty="0" smtClean="0">
                <a:latin typeface="Curlz MT" pitchFamily="82" charset="0"/>
              </a:rPr>
              <a:t>UCLEON</a:t>
            </a:r>
          </a:p>
          <a:p>
            <a:r>
              <a:rPr lang="en-US" sz="4400" dirty="0" smtClean="0"/>
              <a:t>E</a:t>
            </a:r>
            <a:r>
              <a:rPr lang="en-US" sz="4400" dirty="0" smtClean="0">
                <a:latin typeface="Curlz MT" pitchFamily="82" charset="0"/>
              </a:rPr>
              <a:t>XPERIMENT</a:t>
            </a:r>
            <a:endParaRPr lang="en-US" sz="4400" dirty="0">
              <a:latin typeface="Curlz MT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657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 E07-003)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5105400"/>
            <a:ext cx="55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Anusha Liyanage</a:t>
            </a:r>
          </a:p>
          <a:p>
            <a:pPr algn="ctr"/>
            <a:r>
              <a:rPr lang="en-US" sz="2400" dirty="0" smtClean="0"/>
              <a:t>Experiment Nuclear Physics Group Meeting</a:t>
            </a:r>
          </a:p>
          <a:p>
            <a:pPr algn="ctr"/>
            <a:r>
              <a:rPr lang="en-US" sz="2400" dirty="0" smtClean="0"/>
              <a:t>Hampton University</a:t>
            </a:r>
          </a:p>
          <a:p>
            <a:pPr algn="ctr"/>
            <a:r>
              <a:rPr lang="en-US" sz="2400" dirty="0" smtClean="0"/>
              <a:t>May 11, 2009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 rot="19614561">
            <a:off x="5867400" y="1676400"/>
            <a:ext cx="142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Spin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502597">
            <a:off x="4479860" y="2877241"/>
            <a:ext cx="142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Spin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849030">
            <a:off x="7048749" y="1981200"/>
            <a:ext cx="142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Spin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9614561">
            <a:off x="6324600" y="2953441"/>
            <a:ext cx="142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Spin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564066">
            <a:off x="6477000" y="695229"/>
            <a:ext cx="142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Spin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Closer look at the target setup ….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392812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490734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 Refrigerator -  1 K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• Magnetic Field - 5 T </a:t>
            </a:r>
          </a:p>
          <a:p>
            <a:r>
              <a:rPr lang="fr-FR" sz="2400" dirty="0" smtClean="0">
                <a:solidFill>
                  <a:srgbClr val="0000FF"/>
                </a:solidFill>
              </a:rPr>
              <a:t>• </a:t>
            </a:r>
            <a:r>
              <a:rPr lang="fr-FR" sz="2400" dirty="0" err="1" smtClean="0">
                <a:solidFill>
                  <a:srgbClr val="0000FF"/>
                </a:solidFill>
              </a:rPr>
              <a:t>Microwaves</a:t>
            </a:r>
            <a:r>
              <a:rPr lang="fr-FR" sz="2400" dirty="0" smtClean="0">
                <a:solidFill>
                  <a:srgbClr val="0000FF"/>
                </a:solidFill>
              </a:rPr>
              <a:t> - 55 GHz - 165 GHz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• NMR system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8657" y="1295400"/>
            <a:ext cx="34649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53783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8000"/>
                </a:solidFill>
              </a:rPr>
              <a:t>● </a:t>
            </a:r>
            <a:r>
              <a:rPr lang="en-US" sz="2000" dirty="0">
                <a:solidFill>
                  <a:srgbClr val="008000"/>
                </a:solidFill>
              </a:rPr>
              <a:t>Upstream beam line: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>
                <a:solidFill>
                  <a:srgbClr val="00CC00"/>
                </a:solidFill>
              </a:rPr>
              <a:t>Girder with chicane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 err="1">
                <a:solidFill>
                  <a:srgbClr val="00CC00"/>
                </a:solidFill>
              </a:rPr>
              <a:t>Rasters</a:t>
            </a:r>
            <a:r>
              <a:rPr lang="en-US" sz="2000" dirty="0">
                <a:solidFill>
                  <a:srgbClr val="00CC00"/>
                </a:solidFill>
              </a:rPr>
              <a:t>: fast and slow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>
                <a:solidFill>
                  <a:srgbClr val="00CC00"/>
                </a:solidFill>
              </a:rPr>
              <a:t>BPM's and BCM's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>
                <a:solidFill>
                  <a:srgbClr val="00CC00"/>
                </a:solidFill>
              </a:rPr>
              <a:t>Target Beam Position Monitor (Secondary Emission Monitor):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	● </a:t>
            </a:r>
            <a:r>
              <a:rPr lang="en-US" sz="2000" dirty="0">
                <a:solidFill>
                  <a:srgbClr val="00CC00"/>
                </a:solidFill>
              </a:rPr>
              <a:t>needed to determine beam raster position (1 cm radius </a:t>
            </a:r>
            <a:r>
              <a:rPr lang="en-US" sz="2000" dirty="0" smtClean="0">
                <a:solidFill>
                  <a:srgbClr val="00CC00"/>
                </a:solidFill>
              </a:rPr>
              <a:t>spiral)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 Downstream beam line: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>
                <a:solidFill>
                  <a:srgbClr val="00CC00"/>
                </a:solidFill>
              </a:rPr>
              <a:t>He gas bag plus short beam pipe section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CC00"/>
                </a:solidFill>
              </a:rPr>
              <a:t>       – </a:t>
            </a:r>
            <a:r>
              <a:rPr lang="en-US" sz="2000" dirty="0">
                <a:solidFill>
                  <a:srgbClr val="00CC00"/>
                </a:solidFill>
              </a:rPr>
              <a:t>In-hall beam </a:t>
            </a:r>
            <a:r>
              <a:rPr lang="en-US" sz="2000" dirty="0" smtClean="0">
                <a:solidFill>
                  <a:srgbClr val="00CC00"/>
                </a:solidFill>
              </a:rPr>
              <a:t>dump</a:t>
            </a:r>
            <a:endParaRPr lang="en-US" sz="2000" dirty="0">
              <a:solidFill>
                <a:srgbClr val="00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351" y="457200"/>
            <a:ext cx="3493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SANE – Subsystems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Beam Time</a:t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sz="2400" dirty="0" smtClean="0"/>
              <a:t>Energy          </a:t>
            </a:r>
            <a:r>
              <a:rPr lang="el-GR" sz="2400" dirty="0" smtClean="0"/>
              <a:t>Θ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                Time (Proposal FOM h)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 </a:t>
            </a:r>
            <a:r>
              <a:rPr lang="en-US" sz="2400" dirty="0" err="1" smtClean="0"/>
              <a:t>GeV</a:t>
            </a:r>
            <a:r>
              <a:rPr lang="en-US" sz="2400" dirty="0" smtClean="0"/>
              <a:t>                              Proposal     Actual     Fraction</a:t>
            </a:r>
          </a:p>
          <a:p>
            <a:pPr>
              <a:buNone/>
            </a:pPr>
            <a:r>
              <a:rPr lang="en-US" sz="2400" dirty="0" smtClean="0"/>
              <a:t>Calibration        2.4        off, 0 ,180            47              25             53%</a:t>
            </a:r>
          </a:p>
          <a:p>
            <a:pPr>
              <a:buNone/>
            </a:pPr>
            <a:r>
              <a:rPr lang="en-US" sz="2400" dirty="0" smtClean="0"/>
              <a:t>Production        4.7	    180	             70              20             29%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 4.7               80                 130             98             75%                	             5.9               80                 200            143	      72%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		             5.9	    180               100             ≥35	     ≥35%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Commissioning [calendar days]             14.0             99</a:t>
            </a:r>
          </a:p>
          <a:p>
            <a:pPr>
              <a:buNone/>
            </a:pPr>
            <a:r>
              <a:rPr lang="en-US" sz="2400" dirty="0" smtClean="0"/>
              <a:t>Total [calendar days]		           70.0            141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	  				</a:t>
            </a:r>
          </a:p>
          <a:p>
            <a:pPr>
              <a:buNone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24384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43434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Table of HMS Kinematic For Electron</a:t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8893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Table of HMS Kinematic For Proton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	Setting    	 HMS_P      </a:t>
            </a:r>
            <a:r>
              <a:rPr lang="en-US" sz="2400" dirty="0" err="1" smtClean="0"/>
              <a:t>HMS_theta</a:t>
            </a:r>
            <a:r>
              <a:rPr lang="en-US" sz="2400" dirty="0" smtClean="0"/>
              <a:t>	          Q2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8000"/>
                </a:solidFill>
              </a:rPr>
              <a:t>2.399	  1.360	            41.00	        1.340</a:t>
            </a:r>
          </a:p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     	2.399	  1.443              38.25	        1.469</a:t>
            </a:r>
          </a:p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2.399	  1.555	            35.51	        1.647</a:t>
            </a:r>
          </a:p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2.399	  1.670              32.75	        1.834</a:t>
            </a:r>
          </a:p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2.399	  1.789	            43.10               2.030</a:t>
            </a:r>
          </a:p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2.399	  1.907	            30.00	        2.228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4.725	  3.585	            22.30	        5.193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	5.891	  4.170	            22.00	        6.260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	5.891	  4.400	            15.40	        6.682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827212"/>
            <a:ext cx="73914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2000" y="4265612"/>
            <a:ext cx="73914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1800" y="21336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Elastic Calibration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Runs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460849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Production Runs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Kinematics plot of HMS electron inclusive data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18157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524000" y="1143000"/>
            <a:ext cx="228600" cy="3657600"/>
            <a:chOff x="1524000" y="1143000"/>
            <a:chExt cx="228600" cy="3657600"/>
          </a:xfrm>
        </p:grpSpPr>
        <p:sp>
          <p:nvSpPr>
            <p:cNvPr id="4" name="Rectangle 3"/>
            <p:cNvSpPr/>
            <p:nvPr/>
          </p:nvSpPr>
          <p:spPr>
            <a:xfrm flipH="1">
              <a:off x="1600200" y="3505200"/>
              <a:ext cx="152400" cy="12954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 Arrow 4"/>
            <p:cNvSpPr/>
            <p:nvPr/>
          </p:nvSpPr>
          <p:spPr>
            <a:xfrm>
              <a:off x="1524000" y="1143000"/>
              <a:ext cx="228600" cy="381000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Analysis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179637"/>
            <a:ext cx="45882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62175"/>
            <a:ext cx="44005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12293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Cerenkov Calibration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334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ADC plot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752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NPE plot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85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99"/>
                </a:solidFill>
              </a:rPr>
              <a:t>Calibration</a:t>
            </a:r>
            <a:endParaRPr lang="en-US" sz="3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Calorimeter Calibration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04389"/>
            <a:ext cx="6296289" cy="303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639747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1868269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Before Calibration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611469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After Calibration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TOF Calibration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4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Electrons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76400"/>
            <a:ext cx="469392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0" y="12147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Protons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DC Calibrations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017" y="1676400"/>
            <a:ext cx="431478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949" y="1676400"/>
            <a:ext cx="41540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1290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290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After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CONTENTS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Introduction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Apparatus  setup</a:t>
            </a:r>
          </a:p>
          <a:p>
            <a:pPr lvl="1"/>
            <a:r>
              <a:rPr lang="en-US" sz="3000" dirty="0" smtClean="0">
                <a:solidFill>
                  <a:srgbClr val="003399"/>
                </a:solidFill>
              </a:rPr>
              <a:t>BETA Detector</a:t>
            </a:r>
          </a:p>
          <a:p>
            <a:pPr lvl="1"/>
            <a:r>
              <a:rPr lang="en-US" sz="3000" dirty="0" smtClean="0">
                <a:solidFill>
                  <a:srgbClr val="003399"/>
                </a:solidFill>
              </a:rPr>
              <a:t>HMS Detector</a:t>
            </a:r>
          </a:p>
          <a:p>
            <a:pPr lvl="1"/>
            <a:r>
              <a:rPr lang="en-US" sz="3000" dirty="0" smtClean="0">
                <a:solidFill>
                  <a:srgbClr val="003399"/>
                </a:solidFill>
              </a:rPr>
              <a:t>Target</a:t>
            </a:r>
          </a:p>
          <a:p>
            <a:pPr lvl="1"/>
            <a:r>
              <a:rPr lang="en-US" sz="3000" dirty="0" smtClean="0">
                <a:solidFill>
                  <a:srgbClr val="003399"/>
                </a:solidFill>
              </a:rPr>
              <a:t>Subsystems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Kinematic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Analysis</a:t>
            </a:r>
          </a:p>
          <a:p>
            <a:pPr lvl="1"/>
            <a:r>
              <a:rPr lang="en-US" sz="3000" dirty="0" smtClean="0">
                <a:solidFill>
                  <a:srgbClr val="003399"/>
                </a:solidFill>
              </a:rPr>
              <a:t>Detector Calibration</a:t>
            </a:r>
          </a:p>
          <a:p>
            <a:pPr lvl="1"/>
            <a:r>
              <a:rPr lang="en-US" sz="3000" dirty="0" smtClean="0">
                <a:solidFill>
                  <a:srgbClr val="003399"/>
                </a:solidFill>
              </a:rPr>
              <a:t>Detector Efficiencies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MC Simulation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Work Status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4" descr="nucle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13711">
            <a:off x="4714132" y="1129579"/>
            <a:ext cx="3649662" cy="461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Select the more efficient tracks ……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81200"/>
            <a:ext cx="430858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02" y="1981200"/>
            <a:ext cx="427389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990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3399"/>
                </a:solidFill>
              </a:rPr>
              <a:t>If we have more than one track, use ‘</a:t>
            </a:r>
            <a:r>
              <a:rPr lang="en-US" sz="2000" dirty="0" err="1" smtClean="0">
                <a:solidFill>
                  <a:srgbClr val="FF3399"/>
                </a:solidFill>
              </a:rPr>
              <a:t>prunning</a:t>
            </a:r>
            <a:r>
              <a:rPr lang="en-US" sz="2000" dirty="0" smtClean="0">
                <a:solidFill>
                  <a:srgbClr val="FF3399"/>
                </a:solidFill>
              </a:rPr>
              <a:t>’ with defined parameters including chi2, </a:t>
            </a:r>
            <a:r>
              <a:rPr lang="en-US" sz="2000" dirty="0" err="1" smtClean="0">
                <a:solidFill>
                  <a:srgbClr val="FF3399"/>
                </a:solidFill>
              </a:rPr>
              <a:t>xptarget</a:t>
            </a:r>
            <a:r>
              <a:rPr lang="en-US" sz="2000" dirty="0" smtClean="0">
                <a:solidFill>
                  <a:srgbClr val="FF3399"/>
                </a:solidFill>
              </a:rPr>
              <a:t>,…..etc  to select more efficient tracks.</a:t>
            </a:r>
            <a:endParaRPr lang="en-US" sz="2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Detector Efficiency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44196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762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Cerenkov Efficiency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have very low tracking Efficiency</a:t>
            </a:r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 rot="1243883">
            <a:off x="5594066" y="1676400"/>
            <a:ext cx="2971800" cy="3810000"/>
          </a:xfrm>
          <a:prstGeom prst="cloud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Modification Of the Tracking Efficiency ……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1986" name="Picture 2" descr="https://www.jlab.org/~anusha/SANE/dctrack/hsxptar_f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76350"/>
            <a:ext cx="4362450" cy="5200650"/>
          </a:xfrm>
          <a:prstGeom prst="rect">
            <a:avLst/>
          </a:prstGeom>
          <a:noFill/>
        </p:spPr>
      </p:pic>
      <p:pic>
        <p:nvPicPr>
          <p:cNvPr id="41988" name="Picture 4" descr="https://www.jlab.org/~anusha/SANE/dctrack/hsyptar_fu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76350"/>
            <a:ext cx="43434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jlab.org/~anusha/SANE/dctrack/hsdelta_f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4343400" cy="6172200"/>
          </a:xfrm>
          <a:prstGeom prst="rect">
            <a:avLst/>
          </a:prstGeom>
          <a:noFill/>
        </p:spPr>
      </p:pic>
      <p:pic>
        <p:nvPicPr>
          <p:cNvPr id="44036" name="Picture 4" descr="https://www.jlab.org/~anusha/SANE/dctrack/hsdelta_ac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495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MC Simulation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98637"/>
            <a:ext cx="3886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3399"/>
                </a:solidFill>
              </a:rPr>
              <a:t>Including the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Radiation Correction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Cerenkov 	Efficiency correction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Target-Field correction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093342"/>
            <a:ext cx="5152103" cy="53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Work Status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CC00"/>
                </a:solidFill>
              </a:rPr>
              <a:t>Calibration – completed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Modifying the tracking algorithm</a:t>
            </a:r>
          </a:p>
          <a:p>
            <a:pPr lvl="5">
              <a:buFontTx/>
              <a:buChar char="-"/>
            </a:pPr>
            <a:r>
              <a:rPr lang="en-US" sz="2800" dirty="0" smtClean="0">
                <a:solidFill>
                  <a:srgbClr val="00CC00"/>
                </a:solidFill>
              </a:rPr>
              <a:t>In progress</a:t>
            </a:r>
          </a:p>
          <a:p>
            <a:pPr lvl="5">
              <a:buNone/>
            </a:pPr>
            <a:r>
              <a:rPr lang="en-US" sz="3200" dirty="0" smtClean="0"/>
              <a:t>  	     </a:t>
            </a:r>
            <a:r>
              <a:rPr lang="en-US" sz="3200" dirty="0" smtClean="0">
                <a:solidFill>
                  <a:srgbClr val="0000FF"/>
                </a:solidFill>
              </a:rPr>
              <a:t>To Do …..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Improve MC simulation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Will concentrate on</a:t>
            </a:r>
          </a:p>
          <a:p>
            <a:endParaRPr lang="en-US" sz="4400" dirty="0" smtClean="0"/>
          </a:p>
          <a:p>
            <a:pPr lvl="5">
              <a:buNone/>
            </a:pPr>
            <a:endParaRPr lang="en-US" sz="3200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5638800" y="2133600"/>
            <a:ext cx="3352800" cy="2743200"/>
          </a:xfrm>
          <a:prstGeom prst="cloudCallout">
            <a:avLst>
              <a:gd name="adj1" fmla="val -44935"/>
              <a:gd name="adj2" fmla="val 6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/>
              <a:t>Elastic Form Factors  </a:t>
            </a:r>
            <a:r>
              <a:rPr lang="en-US" dirty="0" smtClean="0"/>
              <a:t>……</a:t>
            </a:r>
            <a:endParaRPr lang="en-US" dirty="0"/>
          </a:p>
        </p:txBody>
      </p:sp>
      <p:pic>
        <p:nvPicPr>
          <p:cNvPr id="38914" name="Picture 2" descr="C:\Documents and Settings\anusha\Local Settings\Temporary Internet Files\Content.IE5\I6VUUEUE\MPj043955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267200"/>
            <a:ext cx="1752600" cy="251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839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	</a:t>
            </a:r>
            <a:r>
              <a:rPr lang="en-US" sz="3200" dirty="0" smtClean="0">
                <a:solidFill>
                  <a:srgbClr val="0000FF"/>
                </a:solidFill>
              </a:rPr>
              <a:t>SANE Physics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2000" dirty="0">
                <a:solidFill>
                  <a:srgbClr val="FF3399"/>
                </a:solidFill>
              </a:rPr>
              <a:t>SANE is a single arm inclusive scattering experiment</a:t>
            </a:r>
            <a:r>
              <a:rPr lang="en-US" sz="2000" dirty="0" smtClean="0">
                <a:solidFill>
                  <a:srgbClr val="FF3399"/>
                </a:solidFill>
              </a:rPr>
              <a:t>.</a:t>
            </a:r>
          </a:p>
          <a:p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dirty="0" smtClean="0">
                <a:solidFill>
                  <a:srgbClr val="FF3399"/>
                </a:solidFill>
              </a:rPr>
              <a:t>Used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</a:t>
            </a:r>
            <a:r>
              <a:rPr lang="en-US" sz="2000" dirty="0">
                <a:solidFill>
                  <a:srgbClr val="FF3399"/>
                </a:solidFill>
              </a:rPr>
              <a:t>ig </a:t>
            </a:r>
            <a:r>
              <a:rPr lang="en-US" sz="2000" b="1" dirty="0">
                <a:solidFill>
                  <a:srgbClr val="FF3399"/>
                </a:solidFill>
              </a:rPr>
              <a:t>E</a:t>
            </a:r>
            <a:r>
              <a:rPr lang="en-US" sz="2000" dirty="0">
                <a:solidFill>
                  <a:srgbClr val="FF3399"/>
                </a:solidFill>
              </a:rPr>
              <a:t>lectron </a:t>
            </a:r>
            <a:r>
              <a:rPr lang="en-US" sz="2000" b="1" dirty="0">
                <a:solidFill>
                  <a:srgbClr val="FF3399"/>
                </a:solidFill>
              </a:rPr>
              <a:t>T</a:t>
            </a:r>
            <a:r>
              <a:rPr lang="en-US" sz="2000" dirty="0">
                <a:solidFill>
                  <a:srgbClr val="FF3399"/>
                </a:solidFill>
              </a:rPr>
              <a:t>elescope </a:t>
            </a:r>
            <a:r>
              <a:rPr lang="en-US" sz="2000" b="1" dirty="0" smtClean="0">
                <a:solidFill>
                  <a:srgbClr val="FF3399"/>
                </a:solidFill>
              </a:rPr>
              <a:t>A</a:t>
            </a:r>
            <a:r>
              <a:rPr lang="en-US" sz="2000" dirty="0" smtClean="0">
                <a:solidFill>
                  <a:srgbClr val="FF3399"/>
                </a:solidFill>
              </a:rPr>
              <a:t>rray –</a:t>
            </a:r>
            <a:r>
              <a:rPr lang="en-US" sz="2000" b="1" dirty="0" smtClean="0">
                <a:solidFill>
                  <a:srgbClr val="FF3399"/>
                </a:solidFill>
              </a:rPr>
              <a:t>BETA</a:t>
            </a:r>
            <a:r>
              <a:rPr lang="en-US" sz="2000" dirty="0" smtClean="0">
                <a:solidFill>
                  <a:srgbClr val="FF3399"/>
                </a:solidFill>
              </a:rPr>
              <a:t> In single arm mode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3399"/>
                </a:solidFill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</a:rPr>
              <a:t>H</a:t>
            </a:r>
            <a:r>
              <a:rPr lang="en-US" sz="2000" dirty="0" smtClean="0">
                <a:solidFill>
                  <a:srgbClr val="FF3399"/>
                </a:solidFill>
              </a:rPr>
              <a:t>igh </a:t>
            </a:r>
            <a:r>
              <a:rPr lang="en-US" sz="2000" b="1" dirty="0" smtClean="0">
                <a:solidFill>
                  <a:srgbClr val="FF3399"/>
                </a:solidFill>
              </a:rPr>
              <a:t>M</a:t>
            </a:r>
            <a:r>
              <a:rPr lang="en-US" sz="2000" dirty="0" smtClean="0">
                <a:solidFill>
                  <a:srgbClr val="FF3399"/>
                </a:solidFill>
              </a:rPr>
              <a:t>omentum </a:t>
            </a:r>
            <a:r>
              <a:rPr lang="en-US" sz="2000" b="1" dirty="0" smtClean="0">
                <a:solidFill>
                  <a:srgbClr val="FF3399"/>
                </a:solidFill>
              </a:rPr>
              <a:t>S</a:t>
            </a:r>
            <a:r>
              <a:rPr lang="en-US" sz="2000" dirty="0" smtClean="0">
                <a:solidFill>
                  <a:srgbClr val="FF3399"/>
                </a:solidFill>
              </a:rPr>
              <a:t>pectrometer – </a:t>
            </a:r>
            <a:r>
              <a:rPr lang="en-US" sz="2000" b="1" dirty="0" smtClean="0">
                <a:solidFill>
                  <a:srgbClr val="FF3399"/>
                </a:solidFill>
              </a:rPr>
              <a:t>HMS</a:t>
            </a:r>
            <a:r>
              <a:rPr lang="en-US" sz="2000" dirty="0" smtClean="0">
                <a:solidFill>
                  <a:srgbClr val="FF3399"/>
                </a:solidFill>
              </a:rPr>
              <a:t>  in both single arm and coincidence  mode 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●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Measure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proton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spin structure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g2(x, Q²)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		            spin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asymmetry A1 (x, Q²)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  at    </a:t>
            </a:r>
            <a:r>
              <a:rPr lang="en-US" sz="2000" b="1" i="1" dirty="0" smtClean="0">
                <a:solidFill>
                  <a:srgbClr val="0000FF"/>
                </a:solidFill>
              </a:rPr>
              <a:t>four-momentum </a:t>
            </a:r>
            <a:r>
              <a:rPr lang="en-US" sz="2000" b="1" i="1" dirty="0">
                <a:solidFill>
                  <a:srgbClr val="0000FF"/>
                </a:solidFill>
              </a:rPr>
              <a:t>transfer 2.5 </a:t>
            </a:r>
            <a:r>
              <a:rPr lang="en-US" sz="2000" b="1" i="1" dirty="0" smtClean="0">
                <a:solidFill>
                  <a:srgbClr val="0000FF"/>
                </a:solidFill>
              </a:rPr>
              <a:t>≤ </a:t>
            </a:r>
            <a:r>
              <a:rPr lang="en-US" sz="2000" b="1" i="1" dirty="0">
                <a:solidFill>
                  <a:srgbClr val="0000FF"/>
                </a:solidFill>
              </a:rPr>
              <a:t>Q² </a:t>
            </a:r>
            <a:r>
              <a:rPr lang="en-US" sz="2000" b="1" i="1" dirty="0" smtClean="0">
                <a:solidFill>
                  <a:srgbClr val="0000FF"/>
                </a:solidFill>
              </a:rPr>
              <a:t>≤ </a:t>
            </a:r>
            <a:r>
              <a:rPr lang="en-US" sz="2000" b="1" i="1" dirty="0">
                <a:solidFill>
                  <a:srgbClr val="0000FF"/>
                </a:solidFill>
              </a:rPr>
              <a:t>6.5 GeV² </a:t>
            </a:r>
            <a:r>
              <a:rPr lang="en-US" sz="2000" dirty="0" smtClean="0">
                <a:solidFill>
                  <a:srgbClr val="0000FF"/>
                </a:solidFill>
              </a:rPr>
              <a:t>and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		           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Bjorken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i="1" dirty="0" smtClean="0">
                <a:solidFill>
                  <a:srgbClr val="0000FF"/>
                </a:solidFill>
              </a:rPr>
              <a:t>,0.3 ≤ </a:t>
            </a:r>
            <a:r>
              <a:rPr lang="en-US" sz="2000" b="1" i="1" dirty="0">
                <a:solidFill>
                  <a:srgbClr val="0000FF"/>
                </a:solidFill>
              </a:rPr>
              <a:t>x ≤</a:t>
            </a:r>
            <a:r>
              <a:rPr lang="en-US" sz="2000" b="1" i="1" dirty="0" smtClean="0">
                <a:solidFill>
                  <a:srgbClr val="0000FF"/>
                </a:solidFill>
              </a:rPr>
              <a:t>0.8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by measuring anti-parallel and near-perpendicular spin asymmetries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endParaRPr lang="en-US" sz="2000" b="1" i="1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8600" y="46482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9900"/>
                </a:solidFill>
              </a:rPr>
              <a:t>● </a:t>
            </a:r>
            <a:r>
              <a:rPr lang="en-US" sz="2000" dirty="0" smtClean="0">
                <a:solidFill>
                  <a:srgbClr val="009900"/>
                </a:solidFill>
              </a:rPr>
              <a:t>we  </a:t>
            </a:r>
            <a:r>
              <a:rPr lang="en-US" sz="2000" dirty="0">
                <a:solidFill>
                  <a:srgbClr val="009900"/>
                </a:solidFill>
              </a:rPr>
              <a:t>can </a:t>
            </a:r>
            <a:r>
              <a:rPr lang="en-US" sz="2000" dirty="0" smtClean="0">
                <a:solidFill>
                  <a:srgbClr val="009900"/>
                </a:solidFill>
              </a:rPr>
              <a:t> learn about </a:t>
            </a:r>
            <a:r>
              <a:rPr lang="en-US" sz="2000" dirty="0">
                <a:solidFill>
                  <a:srgbClr val="009900"/>
                </a:solidFill>
              </a:rPr>
              <a:t>proton SSF's from inclusive polarized measurement</a:t>
            </a:r>
            <a:r>
              <a:rPr lang="en-US" sz="2000" dirty="0" smtClean="0">
                <a:solidFill>
                  <a:srgbClr val="009900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rgbClr val="009900"/>
                </a:solidFill>
              </a:rPr>
              <a:t>- twist-3 </a:t>
            </a:r>
            <a:r>
              <a:rPr lang="en-US" sz="2000" dirty="0">
                <a:solidFill>
                  <a:srgbClr val="009900"/>
                </a:solidFill>
              </a:rPr>
              <a:t>effects from moments of </a:t>
            </a:r>
            <a:r>
              <a:rPr lang="en-US" sz="2000" i="1" dirty="0">
                <a:solidFill>
                  <a:srgbClr val="009900"/>
                </a:solidFill>
              </a:rPr>
              <a:t>g2 and </a:t>
            </a:r>
            <a:r>
              <a:rPr lang="en-US" sz="2000" i="1" dirty="0" smtClean="0">
                <a:solidFill>
                  <a:srgbClr val="009900"/>
                </a:solidFill>
              </a:rPr>
              <a:t>g1</a:t>
            </a:r>
          </a:p>
          <a:p>
            <a:pPr lvl="1"/>
            <a:r>
              <a:rPr lang="en-US" sz="2000" dirty="0" smtClean="0">
                <a:solidFill>
                  <a:srgbClr val="009900"/>
                </a:solidFill>
              </a:rPr>
              <a:t>- comparisons </a:t>
            </a:r>
            <a:r>
              <a:rPr lang="en-US" sz="2000" dirty="0">
                <a:solidFill>
                  <a:srgbClr val="009900"/>
                </a:solidFill>
              </a:rPr>
              <a:t>with Lattice QCD, QCD sum rules, bag models, </a:t>
            </a:r>
            <a:r>
              <a:rPr lang="en-US" sz="2000" dirty="0" err="1">
                <a:solidFill>
                  <a:srgbClr val="009900"/>
                </a:solidFill>
              </a:rPr>
              <a:t>chiral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smtClean="0">
                <a:solidFill>
                  <a:srgbClr val="009900"/>
                </a:solidFill>
              </a:rPr>
              <a:t>quarks</a:t>
            </a:r>
          </a:p>
          <a:p>
            <a:pPr lvl="1"/>
            <a:r>
              <a:rPr lang="en-US" sz="2000" dirty="0" smtClean="0">
                <a:solidFill>
                  <a:srgbClr val="009900"/>
                </a:solidFill>
              </a:rPr>
              <a:t>- Study </a:t>
            </a:r>
            <a:r>
              <a:rPr lang="en-US" sz="2000" i="1" dirty="0" smtClean="0">
                <a:solidFill>
                  <a:srgbClr val="009900"/>
                </a:solidFill>
              </a:rPr>
              <a:t>x dependence (test nucleon models) and Q² dependence (evolution)</a:t>
            </a:r>
          </a:p>
          <a:p>
            <a:pPr lvl="1"/>
            <a:r>
              <a:rPr lang="en-US" sz="2000" dirty="0" smtClean="0">
                <a:solidFill>
                  <a:srgbClr val="009900"/>
                </a:solidFill>
              </a:rPr>
              <a:t>- Exploration </a:t>
            </a:r>
            <a:r>
              <a:rPr lang="en-US" sz="2000" dirty="0">
                <a:solidFill>
                  <a:srgbClr val="009900"/>
                </a:solidFill>
              </a:rPr>
              <a:t>of "high" x region: A1's approach to x = </a:t>
            </a:r>
            <a:r>
              <a:rPr lang="en-US" sz="2000" dirty="0" smtClean="0">
                <a:solidFill>
                  <a:srgbClr val="009900"/>
                </a:solidFill>
              </a:rPr>
              <a:t>1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54864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234F6"/>
                </a:solidFill>
              </a:rPr>
              <a:t>● </a:t>
            </a:r>
            <a:r>
              <a:rPr lang="en-US" sz="2000" dirty="0" smtClean="0">
                <a:solidFill>
                  <a:srgbClr val="4234F6"/>
                </a:solidFill>
              </a:rPr>
              <a:t>Two beam energies: </a:t>
            </a:r>
            <a:r>
              <a:rPr lang="en-US" sz="2000" b="1" dirty="0" smtClean="0">
                <a:solidFill>
                  <a:srgbClr val="4234F6"/>
                </a:solidFill>
              </a:rPr>
              <a:t>5.9 GeV, 4.7 GeV</a:t>
            </a:r>
          </a:p>
          <a:p>
            <a:r>
              <a:rPr lang="en-US" sz="2000" dirty="0" smtClean="0">
                <a:solidFill>
                  <a:srgbClr val="4234F6"/>
                </a:solidFill>
              </a:rPr>
              <a:t>● Very good high </a:t>
            </a:r>
            <a:r>
              <a:rPr lang="en-US" sz="2000" b="1" i="1" dirty="0" smtClean="0">
                <a:solidFill>
                  <a:srgbClr val="4234F6"/>
                </a:solidFill>
              </a:rPr>
              <a:t>x coverage with detector at </a:t>
            </a:r>
            <a:r>
              <a:rPr lang="en-US" sz="2000" dirty="0" smtClean="0">
                <a:solidFill>
                  <a:srgbClr val="4234F6"/>
                </a:solidFill>
              </a:rPr>
              <a:t>40°</a:t>
            </a:r>
            <a:endParaRPr lang="en-US" sz="2000" dirty="0">
              <a:solidFill>
                <a:srgbClr val="4234F6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85800" y="381000"/>
            <a:ext cx="7543800" cy="584775"/>
            <a:chOff x="685800" y="381000"/>
            <a:chExt cx="7543800" cy="584775"/>
          </a:xfrm>
        </p:grpSpPr>
        <p:sp>
          <p:nvSpPr>
            <p:cNvPr id="2" name="Rectangle 1"/>
            <p:cNvSpPr/>
            <p:nvPr/>
          </p:nvSpPr>
          <p:spPr>
            <a:xfrm>
              <a:off x="685800" y="381000"/>
              <a:ext cx="7543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</a:rPr>
                <a:t>World data on </a:t>
              </a:r>
              <a:r>
                <a:rPr lang="en-US" sz="3200" dirty="0" smtClean="0">
                  <a:solidFill>
                    <a:srgbClr val="0000FF"/>
                  </a:solidFill>
                </a:rPr>
                <a:t>A</a:t>
              </a:r>
              <a:r>
                <a:rPr lang="en-US" sz="3200" baseline="-25000" dirty="0" smtClean="0">
                  <a:solidFill>
                    <a:srgbClr val="0000FF"/>
                  </a:solidFill>
                </a:rPr>
                <a:t>ll</a:t>
              </a:r>
              <a:r>
                <a:rPr lang="en-US" sz="3200" dirty="0" smtClean="0">
                  <a:solidFill>
                    <a:srgbClr val="0000FF"/>
                  </a:solidFill>
                </a:rPr>
                <a:t>, A   and </a:t>
              </a:r>
              <a:r>
                <a:rPr lang="en-US" sz="3200" dirty="0">
                  <a:solidFill>
                    <a:srgbClr val="0000FF"/>
                  </a:solidFill>
                </a:rPr>
                <a:t>SANE </a:t>
              </a:r>
              <a:r>
                <a:rPr lang="en-US" sz="3200" dirty="0" smtClean="0">
                  <a:solidFill>
                    <a:srgbClr val="0000FF"/>
                  </a:solidFill>
                </a:rPr>
                <a:t>kinematics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267200" y="762000"/>
              <a:ext cx="152400" cy="152400"/>
              <a:chOff x="4956312" y="877600"/>
              <a:chExt cx="149088" cy="1892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4932944" y="970544"/>
                <a:ext cx="189200" cy="33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 flipV="1">
                <a:off x="4956312" y="1066798"/>
                <a:ext cx="14908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304800" y="1447800"/>
            <a:ext cx="8077200" cy="3276600"/>
            <a:chOff x="304800" y="1447800"/>
            <a:chExt cx="8077200" cy="3276600"/>
          </a:xfrm>
        </p:grpSpPr>
        <p:grpSp>
          <p:nvGrpSpPr>
            <p:cNvPr id="49" name="Group 48"/>
            <p:cNvGrpSpPr/>
            <p:nvPr/>
          </p:nvGrpSpPr>
          <p:grpSpPr>
            <a:xfrm>
              <a:off x="304800" y="1447800"/>
              <a:ext cx="4343400" cy="3276600"/>
              <a:chOff x="304800" y="1447800"/>
              <a:chExt cx="4343400" cy="32766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04800" y="1447800"/>
                <a:ext cx="4343400" cy="3276600"/>
                <a:chOff x="304800" y="1600200"/>
                <a:chExt cx="3962400" cy="254288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04800" y="1600200"/>
                  <a:ext cx="3962400" cy="25428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27" name="Group 26"/>
                <p:cNvGrpSpPr/>
                <p:nvPr/>
              </p:nvGrpSpPr>
              <p:grpSpPr>
                <a:xfrm>
                  <a:off x="1524000" y="2438400"/>
                  <a:ext cx="1906588" cy="990600"/>
                  <a:chOff x="1524000" y="2438400"/>
                  <a:chExt cx="1906588" cy="990600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1524000" y="2438400"/>
                    <a:ext cx="1905000" cy="68580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 flipV="1">
                    <a:off x="1524000" y="3048000"/>
                    <a:ext cx="1905000" cy="38100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 rot="5400000" flipH="1" flipV="1">
                    <a:off x="3124994" y="2742406"/>
                    <a:ext cx="609600" cy="1588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 rot="5400000" flipH="1" flipV="1">
                    <a:off x="1372394" y="3276600"/>
                    <a:ext cx="304006" cy="794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Rectangle 47"/>
              <p:cNvSpPr/>
              <p:nvPr/>
            </p:nvSpPr>
            <p:spPr>
              <a:xfrm>
                <a:off x="3429000" y="1828800"/>
                <a:ext cx="533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</a:t>
                </a:r>
                <a:r>
                  <a:rPr lang="en-US" baseline="-25000" dirty="0" smtClean="0"/>
                  <a:t>ll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648200" y="1447801"/>
              <a:ext cx="3733800" cy="3240346"/>
              <a:chOff x="4648200" y="1447801"/>
              <a:chExt cx="3733800" cy="3240346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48200" y="1447801"/>
                <a:ext cx="3733800" cy="3240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5791200" y="2667000"/>
                <a:ext cx="2133600" cy="990600"/>
                <a:chOff x="1524000" y="2438400"/>
                <a:chExt cx="1906588" cy="9906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1524000" y="2438400"/>
                  <a:ext cx="1905000" cy="685800"/>
                </a:xfrm>
                <a:prstGeom prst="line">
                  <a:avLst/>
                </a:prstGeom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1524000" y="3048000"/>
                  <a:ext cx="1905000" cy="381000"/>
                </a:xfrm>
                <a:prstGeom prst="line">
                  <a:avLst/>
                </a:prstGeom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 flipH="1" flipV="1">
                  <a:off x="3124994" y="2742406"/>
                  <a:ext cx="609600" cy="1588"/>
                </a:xfrm>
                <a:prstGeom prst="line">
                  <a:avLst/>
                </a:prstGeom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1372395" y="3275805"/>
                  <a:ext cx="304006" cy="794"/>
                </a:xfrm>
                <a:prstGeom prst="line">
                  <a:avLst/>
                </a:prstGeom>
                <a:ln w="349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Rectangle 49"/>
              <p:cNvSpPr/>
              <p:nvPr/>
            </p:nvSpPr>
            <p:spPr>
              <a:xfrm>
                <a:off x="7620000" y="1828800"/>
                <a:ext cx="381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 </a:t>
                </a:r>
                <a:endParaRPr lang="en-US" dirty="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7848600" y="1981200"/>
                <a:ext cx="152400" cy="152400"/>
                <a:chOff x="4956312" y="877600"/>
                <a:chExt cx="149088" cy="189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4932944" y="970544"/>
                  <a:ext cx="189200" cy="33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 flipV="1">
                  <a:off x="4956312" y="1066798"/>
                  <a:ext cx="149088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7" name="TextBox 56"/>
          <p:cNvSpPr txBox="1"/>
          <p:nvPr/>
        </p:nvSpPr>
        <p:spPr>
          <a:xfrm>
            <a:off x="4038600" y="3352800"/>
            <a:ext cx="685800" cy="33855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10800000">
            <a:off x="3352800" y="3657600"/>
            <a:ext cx="68580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62400" y="3733800"/>
            <a:ext cx="762000" cy="369332"/>
          </a:xfrm>
          <a:prstGeom prst="rect">
            <a:avLst/>
          </a:prstGeom>
          <a:noFill/>
          <a:ln w="38100">
            <a:solidFill>
              <a:srgbClr val="4234F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234F6"/>
                </a:solidFill>
              </a:rPr>
              <a:t>RSS</a:t>
            </a:r>
            <a:endParaRPr lang="en-US" b="1" dirty="0">
              <a:solidFill>
                <a:srgbClr val="4234F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62400" y="4572000"/>
            <a:ext cx="9144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SANE</a:t>
            </a:r>
            <a:endParaRPr lang="en-US" sz="2400" b="1" dirty="0"/>
          </a:p>
        </p:txBody>
      </p:sp>
      <p:cxnSp>
        <p:nvCxnSpPr>
          <p:cNvPr id="66" name="Straight Connector 65"/>
          <p:cNvCxnSpPr>
            <a:stCxn id="64" idx="3"/>
          </p:cNvCxnSpPr>
          <p:nvPr/>
        </p:nvCxnSpPr>
        <p:spPr>
          <a:xfrm>
            <a:off x="4876800" y="4800600"/>
            <a:ext cx="1066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895600" y="4800600"/>
            <a:ext cx="1066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5676900" y="3467100"/>
            <a:ext cx="16002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V="1">
            <a:off x="1752600" y="3657600"/>
            <a:ext cx="1447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5334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4234F6"/>
                </a:solidFill>
              </a:rPr>
              <a:t>SANE Layout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981200" cy="584775"/>
          </a:xfrm>
          <a:prstGeom prst="rect">
            <a:avLst/>
          </a:prstGeom>
          <a:noFill/>
          <a:ln w="38100"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CC"/>
                </a:solidFill>
              </a:rPr>
              <a:t>BETA (40°)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1167825"/>
            <a:ext cx="2667000" cy="584775"/>
          </a:xfrm>
          <a:prstGeom prst="rect">
            <a:avLst/>
          </a:prstGeom>
          <a:ln w="38100">
            <a:solidFill>
              <a:srgbClr val="FF9966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HMS (14°- 48°)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52400" y="1447800"/>
            <a:ext cx="8915400" cy="5197734"/>
            <a:chOff x="152400" y="1447800"/>
            <a:chExt cx="8915400" cy="5197734"/>
          </a:xfrm>
        </p:grpSpPr>
        <p:grpSp>
          <p:nvGrpSpPr>
            <p:cNvPr id="72" name="Group 71"/>
            <p:cNvGrpSpPr/>
            <p:nvPr/>
          </p:nvGrpSpPr>
          <p:grpSpPr>
            <a:xfrm>
              <a:off x="152400" y="1447800"/>
              <a:ext cx="8915400" cy="5197734"/>
              <a:chOff x="152400" y="1447800"/>
              <a:chExt cx="8915400" cy="519773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62200" y="1447800"/>
                <a:ext cx="4038600" cy="45787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09600" y="1981200"/>
                <a:ext cx="1066800" cy="400110"/>
              </a:xfrm>
              <a:prstGeom prst="rect">
                <a:avLst/>
              </a:prstGeom>
              <a:noFill/>
              <a:ln w="38100" cap="rnd" cmpd="sng">
                <a:solidFill>
                  <a:srgbClr val="FF9966"/>
                </a:solidFill>
                <a:miter lim="800000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BigCal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2400" y="2743200"/>
                <a:ext cx="2057400" cy="400110"/>
              </a:xfrm>
              <a:prstGeom prst="rect">
                <a:avLst/>
              </a:prstGeom>
              <a:noFill/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Lucite Hodoscope</a:t>
                </a: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8600" y="3733800"/>
                <a:ext cx="1828800" cy="400110"/>
              </a:xfrm>
              <a:prstGeom prst="rect">
                <a:avLst/>
              </a:prstGeom>
              <a:noFill/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4234F6"/>
                    </a:solidFill>
                  </a:rPr>
                  <a:t>Gas Cherenkov</a:t>
                </a:r>
                <a:endParaRPr lang="en-US" sz="2000" b="1" dirty="0">
                  <a:solidFill>
                    <a:srgbClr val="4234F6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1000" y="5007114"/>
                <a:ext cx="1524000" cy="707886"/>
              </a:xfrm>
              <a:prstGeom prst="rect">
                <a:avLst/>
              </a:prstGeom>
              <a:noFill/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A71F9D"/>
                    </a:solidFill>
                  </a:rPr>
                  <a:t>Forward  Hodoscope</a:t>
                </a:r>
                <a:endParaRPr lang="en-US" sz="2000" b="1" dirty="0">
                  <a:solidFill>
                    <a:srgbClr val="A71F9D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5800" y="6183869"/>
                <a:ext cx="2438400" cy="461665"/>
              </a:xfrm>
              <a:prstGeom prst="rect">
                <a:avLst/>
              </a:prstGeom>
              <a:noFill/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4234F6"/>
                    </a:solidFill>
                  </a:rPr>
                  <a:t>B at 80° OR 180°</a:t>
                </a:r>
                <a:endParaRPr lang="en-US" sz="2400" b="1" dirty="0">
                  <a:solidFill>
                    <a:srgbClr val="4234F6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70721" y="2209800"/>
                <a:ext cx="2168479" cy="461665"/>
              </a:xfrm>
              <a:prstGeom prst="rect">
                <a:avLst/>
              </a:prstGeom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Polarized Target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00800" y="3276600"/>
                <a:ext cx="2667000" cy="830997"/>
              </a:xfrm>
              <a:prstGeom prst="rect">
                <a:avLst/>
              </a:prstGeom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Polarized Compton</a:t>
                </a:r>
              </a:p>
              <a:p>
                <a:pPr algn="ctr"/>
                <a:r>
                  <a:rPr lang="en-US" sz="2400" dirty="0"/>
                  <a:t>radiator (~20 cm)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53200" y="4267200"/>
                <a:ext cx="2438400" cy="830997"/>
              </a:xfrm>
              <a:prstGeom prst="rect">
                <a:avLst/>
              </a:prstGeom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Target Beam</a:t>
                </a:r>
              </a:p>
              <a:p>
                <a:pPr algn="ctr"/>
                <a:r>
                  <a:rPr lang="en-US" sz="2400" b="1" dirty="0" smtClean="0"/>
                  <a:t>position </a:t>
                </a:r>
                <a:r>
                  <a:rPr lang="en-US" sz="2400" b="1" dirty="0"/>
                  <a:t>monitor</a:t>
                </a:r>
                <a:endParaRPr lang="en-US" sz="2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81800" y="5562601"/>
                <a:ext cx="1981200" cy="457200"/>
              </a:xfrm>
              <a:prstGeom prst="rect">
                <a:avLst/>
              </a:prstGeom>
              <a:ln w="38100" cmpd="sng">
                <a:solidFill>
                  <a:srgbClr val="FF9966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Beam Line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676400" y="2208212"/>
                <a:ext cx="8382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514600" y="2209800"/>
                <a:ext cx="762000" cy="3048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248400" y="2438400"/>
                <a:ext cx="4572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124200" y="6400800"/>
                <a:ext cx="3048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2970212"/>
                <a:ext cx="5334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057400" y="3960812"/>
                <a:ext cx="8382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905000" y="5408612"/>
                <a:ext cx="9144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5029200" y="3733800"/>
                <a:ext cx="914400" cy="9144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5257800" y="2514600"/>
                <a:ext cx="1066800" cy="9144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743200" y="2971800"/>
                <a:ext cx="533400" cy="1524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895600" y="3124200"/>
                <a:ext cx="914400" cy="8382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5400000" flipH="1" flipV="1">
                <a:off x="2819400" y="3657600"/>
                <a:ext cx="1752600" cy="17526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5400000" flipH="1" flipV="1">
                <a:off x="2971800" y="4572000"/>
                <a:ext cx="2286000" cy="13716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943600" y="3732212"/>
                <a:ext cx="457200" cy="1588"/>
              </a:xfrm>
              <a:prstGeom prst="line">
                <a:avLst/>
              </a:prstGeom>
              <a:ln w="38100" cmpd="sng">
                <a:solidFill>
                  <a:srgbClr val="FF9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0800000" flipV="1">
                <a:off x="4953000" y="4724400"/>
                <a:ext cx="1600200" cy="76200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10800000">
                <a:off x="4953000" y="5791200"/>
                <a:ext cx="1828800" cy="1588"/>
              </a:xfrm>
              <a:prstGeom prst="straightConnector1">
                <a:avLst/>
              </a:prstGeom>
              <a:ln w="38100" cmpd="sng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Down Arrow 68"/>
            <p:cNvSpPr/>
            <p:nvPr/>
          </p:nvSpPr>
          <p:spPr>
            <a:xfrm>
              <a:off x="4953000" y="3962400"/>
              <a:ext cx="76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Left Arrow 70"/>
            <p:cNvSpPr/>
            <p:nvPr/>
          </p:nvSpPr>
          <p:spPr>
            <a:xfrm rot="1261034">
              <a:off x="4483470" y="3824787"/>
              <a:ext cx="533400" cy="13710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rot="5400000">
            <a:off x="5257800" y="1828800"/>
            <a:ext cx="990600" cy="838200"/>
          </a:xfrm>
          <a:prstGeom prst="straightConnector1">
            <a:avLst/>
          </a:prstGeom>
          <a:ln w="38100" cmpd="sng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72200" y="1752600"/>
            <a:ext cx="457200" cy="1588"/>
          </a:xfrm>
          <a:prstGeom prst="line">
            <a:avLst/>
          </a:prstGeom>
          <a:ln w="38100" cmpd="sng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373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</a:t>
            </a:r>
            <a:r>
              <a:rPr lang="en-US" sz="2000" b="1" dirty="0">
                <a:solidFill>
                  <a:srgbClr val="FF0000"/>
                </a:solidFill>
              </a:rPr>
              <a:t>BigCal</a:t>
            </a:r>
            <a:r>
              <a:rPr lang="en-US" sz="2000" b="1" dirty="0"/>
              <a:t> lead glass calorimeter:</a:t>
            </a:r>
          </a:p>
          <a:p>
            <a:r>
              <a:rPr lang="en-US" sz="2000" dirty="0" smtClean="0"/>
              <a:t>    main </a:t>
            </a:r>
            <a:r>
              <a:rPr lang="en-US" sz="2000" dirty="0"/>
              <a:t>detector used in </a:t>
            </a:r>
            <a:r>
              <a:rPr lang="en-US" sz="2000" i="1" dirty="0"/>
              <a:t>GEp-III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● </a:t>
            </a:r>
            <a:r>
              <a:rPr lang="en-US" sz="2000" dirty="0"/>
              <a:t>Tracking </a:t>
            </a:r>
            <a:r>
              <a:rPr lang="en-US" sz="2000" b="1" dirty="0">
                <a:solidFill>
                  <a:srgbClr val="00B050"/>
                </a:solidFill>
              </a:rPr>
              <a:t>Lucite hodoscope</a:t>
            </a:r>
          </a:p>
          <a:p>
            <a:r>
              <a:rPr lang="en-US" sz="2000" dirty="0"/>
              <a:t>● </a:t>
            </a:r>
            <a:r>
              <a:rPr lang="en-US" sz="2000" b="1" dirty="0">
                <a:solidFill>
                  <a:srgbClr val="4234F6"/>
                </a:solidFill>
              </a:rPr>
              <a:t>Gas Cherenkov</a:t>
            </a:r>
            <a:r>
              <a:rPr lang="en-US" sz="2000" b="1" dirty="0"/>
              <a:t>: pion rejection</a:t>
            </a:r>
          </a:p>
          <a:p>
            <a:r>
              <a:rPr lang="en-US" sz="2000" dirty="0"/>
              <a:t>● Tracking fiber-on-scintillator </a:t>
            </a:r>
            <a:endParaRPr lang="en-US" sz="2000" dirty="0" smtClean="0"/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rgbClr val="A71F9D"/>
                </a:solidFill>
              </a:rPr>
              <a:t>forward  hodoscope</a:t>
            </a:r>
            <a:endParaRPr lang="en-US" sz="2000" b="1" dirty="0">
              <a:solidFill>
                <a:srgbClr val="A71F9D"/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● BETA's characteristics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Effective solid angle = 0.194 sr</a:t>
            </a:r>
          </a:p>
          <a:p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Energy resolution 8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%/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√</a:t>
            </a:r>
            <a:r>
              <a:rPr lang="de-DE" sz="2000" i="1" dirty="0" smtClean="0">
                <a:solidFill>
                  <a:schemeClr val="tx2">
                    <a:lumMod val="75000"/>
                  </a:schemeClr>
                </a:solidFill>
              </a:rPr>
              <a:t>E(GeV</a:t>
            </a:r>
            <a:r>
              <a:rPr lang="de-DE" sz="2000" i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1000:1 pion rejection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vertex resolution ~ 5 mm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–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angular resolution ~ 1 mr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●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Target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field sweeps low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000" i="1" dirty="0"/>
              <a:t> </a:t>
            </a:r>
            <a:r>
              <a:rPr lang="en-US" sz="2000" i="1" dirty="0" smtClean="0"/>
              <a:t>                  	</a:t>
            </a:r>
            <a:r>
              <a:rPr lang="en-US" sz="2000" i="1" dirty="0" smtClean="0">
                <a:solidFill>
                  <a:srgbClr val="996600"/>
                </a:solidFill>
              </a:rPr>
              <a:t>background</a:t>
            </a:r>
            <a:endParaRPr lang="en-US" sz="2000" i="1" dirty="0">
              <a:solidFill>
                <a:srgbClr val="996600"/>
              </a:solidFill>
            </a:endParaRPr>
          </a:p>
          <a:p>
            <a:r>
              <a:rPr lang="en-US" sz="2000" dirty="0" smtClean="0">
                <a:solidFill>
                  <a:srgbClr val="996600"/>
                </a:solidFill>
              </a:rPr>
              <a:t>   – </a:t>
            </a:r>
            <a:r>
              <a:rPr lang="en-US" sz="2000" dirty="0">
                <a:solidFill>
                  <a:srgbClr val="996600"/>
                </a:solidFill>
              </a:rPr>
              <a:t>180 MeV/c cutoff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304800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4234F6"/>
                </a:solidFill>
              </a:rPr>
              <a:t>Big Electron Telescope Array – BETA</a:t>
            </a:r>
            <a:endParaRPr lang="en-US" sz="3200" dirty="0">
              <a:solidFill>
                <a:srgbClr val="4234F6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57600" y="1524000"/>
            <a:ext cx="5334000" cy="5105400"/>
            <a:chOff x="3657600" y="1371600"/>
            <a:chExt cx="5334000" cy="5105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7708" y="1371600"/>
              <a:ext cx="4983892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962400" y="5410200"/>
              <a:ext cx="1295400" cy="457200"/>
            </a:xfrm>
            <a:prstGeom prst="rect">
              <a:avLst/>
            </a:prstGeom>
            <a:noFill/>
            <a:ln w="38100" cmpd="sng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BigCal</a:t>
              </a:r>
              <a:endParaRPr lang="en-US" sz="24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6200" y="5410200"/>
              <a:ext cx="12192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A71F9D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Tracker</a:t>
              </a:r>
              <a:endParaRPr lang="en-US" sz="2400" dirty="0">
                <a:solidFill>
                  <a:srgbClr val="A71F9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0" y="6019800"/>
              <a:ext cx="16764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4234F6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Cherenkov</a:t>
              </a:r>
              <a:endParaRPr lang="en-US" sz="2400" dirty="0">
                <a:solidFill>
                  <a:srgbClr val="4234F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6015335"/>
              <a:ext cx="2438400" cy="461665"/>
            </a:xfrm>
            <a:prstGeom prst="rect">
              <a:avLst/>
            </a:prstGeom>
            <a:noFill/>
            <a:ln w="38100" cmpd="sng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Lucite Hodoscope</a:t>
              </a:r>
              <a:endParaRPr lang="en-US" sz="2400" dirty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05400" y="5029200"/>
              <a:ext cx="1981200" cy="1588"/>
            </a:xfrm>
            <a:prstGeom prst="straightConnector1">
              <a:avLst/>
            </a:prstGeom>
            <a:ln w="38100" cmpd="sng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572397" y="4724003"/>
              <a:ext cx="1371600" cy="794"/>
            </a:xfrm>
            <a:prstGeom prst="straightConnector1">
              <a:avLst/>
            </a:prstGeom>
            <a:ln w="38100" cmpd="sng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486797" y="5028803"/>
              <a:ext cx="1981200" cy="794"/>
            </a:xfrm>
            <a:prstGeom prst="straightConnector1">
              <a:avLst/>
            </a:prstGeom>
            <a:ln w="38100" cmpd="sng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6667500" y="4838699"/>
              <a:ext cx="1600200" cy="1"/>
            </a:xfrm>
            <a:prstGeom prst="straightConnector1">
              <a:avLst/>
            </a:prstGeom>
            <a:ln w="38100" cmpd="sng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77000" y="6018212"/>
              <a:ext cx="762000" cy="1588"/>
            </a:xfrm>
            <a:prstGeom prst="line">
              <a:avLst/>
            </a:prstGeom>
            <a:ln w="38100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467600" y="5638800"/>
              <a:ext cx="228600" cy="1588"/>
            </a:xfrm>
            <a:prstGeom prst="line">
              <a:avLst/>
            </a:prstGeom>
            <a:ln w="38100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81000" y="926068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Used for electrons detection.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What do we expect from HMS 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638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/>
          </a:p>
          <a:p>
            <a:r>
              <a:rPr lang="en-US" sz="2400" dirty="0">
                <a:solidFill>
                  <a:srgbClr val="FF3399"/>
                </a:solidFill>
              </a:rPr>
              <a:t> Protons in the HMS in coincidence with BETA will </a:t>
            </a:r>
            <a:r>
              <a:rPr lang="en-US" sz="2400" dirty="0" smtClean="0">
                <a:solidFill>
                  <a:srgbClr val="FF3399"/>
                </a:solidFill>
              </a:rPr>
              <a:t>define electrons of </a:t>
            </a:r>
            <a:r>
              <a:rPr lang="en-US" sz="2400" dirty="0">
                <a:solidFill>
                  <a:srgbClr val="FF3399"/>
                </a:solidFill>
              </a:rPr>
              <a:t>known energy in the calorimeter from </a:t>
            </a:r>
            <a:r>
              <a:rPr lang="en-US" sz="2400" dirty="0" err="1">
                <a:solidFill>
                  <a:srgbClr val="FF3399"/>
                </a:solidFill>
              </a:rPr>
              <a:t>e+p</a:t>
            </a:r>
            <a:r>
              <a:rPr lang="en-US" sz="2400" dirty="0">
                <a:solidFill>
                  <a:srgbClr val="FF3399"/>
                </a:solidFill>
              </a:rPr>
              <a:t> elastic scattering.</a:t>
            </a:r>
          </a:p>
          <a:p>
            <a:pPr>
              <a:buNone/>
            </a:pPr>
            <a:r>
              <a:rPr lang="en-US" sz="2400" dirty="0" smtClean="0">
                <a:solidFill>
                  <a:srgbClr val="FF3399"/>
                </a:solidFill>
              </a:rPr>
              <a:t>		The </a:t>
            </a:r>
            <a:r>
              <a:rPr lang="en-US" sz="2400" dirty="0">
                <a:solidFill>
                  <a:srgbClr val="FF3399"/>
                </a:solidFill>
              </a:rPr>
              <a:t>HMS will detect protons of 1 to 2.2 </a:t>
            </a:r>
            <a:r>
              <a:rPr lang="en-US" sz="2400" dirty="0" err="1">
                <a:solidFill>
                  <a:srgbClr val="FF3399"/>
                </a:solidFill>
              </a:rPr>
              <a:t>GeV</a:t>
            </a:r>
            <a:r>
              <a:rPr lang="en-US" sz="2400" dirty="0">
                <a:solidFill>
                  <a:srgbClr val="FF3399"/>
                </a:solidFill>
              </a:rPr>
              <a:t>/c</a:t>
            </a:r>
            <a:r>
              <a:rPr lang="en-US" sz="2400" dirty="0" smtClean="0">
                <a:solidFill>
                  <a:srgbClr val="FF3399"/>
                </a:solidFill>
              </a:rPr>
              <a:t>.</a:t>
            </a:r>
            <a:endParaRPr lang="en-US" sz="2400" dirty="0">
              <a:solidFill>
                <a:srgbClr val="FF3399"/>
              </a:solidFill>
            </a:endParaRP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The HMS will be used to measure the rate of positron events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as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function of scattered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HMS also will be used to check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effects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of magnetic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field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	tracks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to BETA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 In single arm mode HMS can be used to measure accurate pair</a:t>
            </a:r>
          </a:p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symmetric </a:t>
            </a:r>
            <a:r>
              <a:rPr lang="en-US" sz="2400" dirty="0">
                <a:solidFill>
                  <a:srgbClr val="008000"/>
                </a:solidFill>
              </a:rPr>
              <a:t>backgrounds from  </a:t>
            </a:r>
            <a:r>
              <a:rPr lang="el-GR" sz="2400" dirty="0" smtClean="0">
                <a:solidFill>
                  <a:srgbClr val="008000"/>
                </a:solidFill>
              </a:rPr>
              <a:t>γ</a:t>
            </a:r>
            <a:r>
              <a:rPr lang="en-US" sz="2400" dirty="0" smtClean="0">
                <a:solidFill>
                  <a:srgbClr val="008000"/>
                </a:solidFill>
              </a:rPr>
              <a:t> → </a:t>
            </a:r>
            <a:r>
              <a:rPr lang="en-US" sz="2400" dirty="0" err="1" smtClean="0">
                <a:solidFill>
                  <a:srgbClr val="008000"/>
                </a:solidFill>
              </a:rPr>
              <a:t>e</a:t>
            </a:r>
            <a:r>
              <a:rPr lang="en-US" sz="2400" baseline="30000" dirty="0" err="1" smtClean="0">
                <a:solidFill>
                  <a:srgbClr val="008000"/>
                </a:solidFill>
              </a:rPr>
              <a:t>+</a:t>
            </a:r>
            <a:r>
              <a:rPr lang="en-US" sz="2400" dirty="0" err="1" smtClean="0">
                <a:solidFill>
                  <a:srgbClr val="008000"/>
                </a:solidFill>
              </a:rPr>
              <a:t>e</a:t>
            </a:r>
            <a:r>
              <a:rPr lang="en-US" sz="2400" baseline="30000" dirty="0" smtClean="0">
                <a:solidFill>
                  <a:srgbClr val="008000"/>
                </a:solidFill>
              </a:rPr>
              <a:t>-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pair production.</a:t>
            </a:r>
          </a:p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	HMS will </a:t>
            </a:r>
            <a:r>
              <a:rPr lang="en-US" sz="2400" dirty="0">
                <a:solidFill>
                  <a:srgbClr val="008000"/>
                </a:solidFill>
              </a:rPr>
              <a:t>detect positrons up to 2.2 </a:t>
            </a:r>
            <a:r>
              <a:rPr lang="en-US" sz="2400" dirty="0" err="1">
                <a:solidFill>
                  <a:srgbClr val="008000"/>
                </a:solidFill>
              </a:rPr>
              <a:t>GeV</a:t>
            </a:r>
            <a:r>
              <a:rPr lang="en-US" sz="2400" dirty="0">
                <a:solidFill>
                  <a:srgbClr val="008000"/>
                </a:solidFill>
              </a:rPr>
              <a:t>/c.</a:t>
            </a:r>
          </a:p>
          <a:p>
            <a:r>
              <a:rPr lang="en-US" sz="2400" dirty="0">
                <a:solidFill>
                  <a:srgbClr val="990099"/>
                </a:solidFill>
              </a:rPr>
              <a:t> For the packing fraction it will detect electrons, </a:t>
            </a:r>
            <a:r>
              <a:rPr lang="en-US" sz="2400" dirty="0" smtClean="0">
                <a:solidFill>
                  <a:srgbClr val="990099"/>
                </a:solidFill>
              </a:rPr>
              <a:t>with </a:t>
            </a:r>
            <a:r>
              <a:rPr lang="en-US" sz="2400" dirty="0" err="1">
                <a:solidFill>
                  <a:srgbClr val="990099"/>
                </a:solidFill>
              </a:rPr>
              <a:t>momenta</a:t>
            </a:r>
            <a:r>
              <a:rPr lang="en-US" sz="2400" dirty="0">
                <a:solidFill>
                  <a:srgbClr val="990099"/>
                </a:solidFill>
              </a:rPr>
              <a:t> from 1 to around 5 </a:t>
            </a:r>
            <a:r>
              <a:rPr lang="en-US" sz="2400" dirty="0" err="1">
                <a:solidFill>
                  <a:srgbClr val="990099"/>
                </a:solidFill>
              </a:rPr>
              <a:t>GeV</a:t>
            </a:r>
            <a:r>
              <a:rPr lang="en-US" sz="2400" dirty="0">
                <a:solidFill>
                  <a:srgbClr val="990099"/>
                </a:solidFill>
              </a:rPr>
              <a:t>/c</a:t>
            </a:r>
            <a:r>
              <a:rPr lang="en-US" sz="2400" dirty="0" smtClean="0">
                <a:solidFill>
                  <a:srgbClr val="990099"/>
                </a:solidFill>
              </a:rPr>
              <a:t>.</a:t>
            </a:r>
            <a:endParaRPr lang="en-US" sz="24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High Momentum Spectrometer-HMS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6771962" y="3407158"/>
            <a:ext cx="2587472" cy="3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6879321" y="3359241"/>
            <a:ext cx="2683305" cy="3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7034597" y="3263409"/>
            <a:ext cx="2683305" cy="31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457200" y="1524000"/>
            <a:ext cx="8534400" cy="4805065"/>
            <a:chOff x="457200" y="1524000"/>
            <a:chExt cx="8534400" cy="4805065"/>
          </a:xfrm>
        </p:grpSpPr>
        <p:grpSp>
          <p:nvGrpSpPr>
            <p:cNvPr id="5" name="Group 54"/>
            <p:cNvGrpSpPr/>
            <p:nvPr/>
          </p:nvGrpSpPr>
          <p:grpSpPr>
            <a:xfrm>
              <a:off x="457200" y="2362532"/>
              <a:ext cx="467445" cy="2015474"/>
              <a:chOff x="1142206" y="2436812"/>
              <a:chExt cx="458789" cy="1602582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>
                <a:off x="800497" y="3238103"/>
                <a:ext cx="1600200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1334294" y="3924300"/>
                <a:ext cx="227806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1142206" y="2667000"/>
                <a:ext cx="305594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>
                <a:off x="1142206" y="3809206"/>
                <a:ext cx="305594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1333500" y="2551906"/>
                <a:ext cx="227806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1447800" y="4038600"/>
                <a:ext cx="152400" cy="794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>
                <a:off x="1447801" y="2436812"/>
                <a:ext cx="153194" cy="1588"/>
              </a:xfrm>
              <a:prstGeom prst="line">
                <a:avLst/>
              </a:prstGeom>
              <a:ln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 flipH="1">
              <a:off x="1544128" y="1981200"/>
              <a:ext cx="77638" cy="2970801"/>
            </a:xfrm>
            <a:prstGeom prst="rect">
              <a:avLst/>
            </a:prstGeom>
            <a:solidFill>
              <a:srgbClr val="A71F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52158" y="1981200"/>
              <a:ext cx="77637" cy="2970801"/>
            </a:xfrm>
            <a:prstGeom prst="rect">
              <a:avLst/>
            </a:prstGeom>
            <a:solidFill>
              <a:srgbClr val="A71F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74"/>
            <p:cNvGrpSpPr/>
            <p:nvPr/>
          </p:nvGrpSpPr>
          <p:grpSpPr>
            <a:xfrm>
              <a:off x="3774918" y="2077032"/>
              <a:ext cx="3540282" cy="2875968"/>
              <a:chOff x="3505210" y="2209800"/>
              <a:chExt cx="3474731" cy="2286794"/>
            </a:xfrm>
          </p:grpSpPr>
          <p:grpSp>
            <p:nvGrpSpPr>
              <p:cNvPr id="32" name="Group 52"/>
              <p:cNvGrpSpPr/>
              <p:nvPr/>
            </p:nvGrpSpPr>
            <p:grpSpPr>
              <a:xfrm>
                <a:off x="3505210" y="2209800"/>
                <a:ext cx="121919" cy="2286794"/>
                <a:chOff x="5029200" y="2362200"/>
                <a:chExt cx="121919" cy="2286794"/>
              </a:xfrm>
              <a:solidFill>
                <a:schemeClr val="accent1"/>
              </a:solidFill>
            </p:grpSpPr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4001294" y="3543300"/>
                  <a:ext cx="2209800" cy="158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" name="Group 51"/>
                <p:cNvGrpSpPr/>
                <p:nvPr/>
              </p:nvGrpSpPr>
              <p:grpSpPr>
                <a:xfrm>
                  <a:off x="5029200" y="2362200"/>
                  <a:ext cx="121919" cy="2286000"/>
                  <a:chOff x="5029200" y="2362200"/>
                  <a:chExt cx="121919" cy="2286000"/>
                </a:xfrm>
                <a:grpFill/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5029200" y="28194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5105400" y="35052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" name="Group 50"/>
                  <p:cNvGrpSpPr/>
                  <p:nvPr/>
                </p:nvGrpSpPr>
                <p:grpSpPr>
                  <a:xfrm>
                    <a:off x="5029200" y="2362200"/>
                    <a:ext cx="121919" cy="2286000"/>
                    <a:chOff x="5029200" y="2362200"/>
                    <a:chExt cx="121919" cy="2286000"/>
                  </a:xfrm>
                  <a:grpFill/>
                </p:grpSpPr>
                <p:sp>
                  <p:nvSpPr>
                    <p:cNvPr id="55" name="Rectangle 38"/>
                    <p:cNvSpPr/>
                    <p:nvPr/>
                  </p:nvSpPr>
                  <p:spPr>
                    <a:xfrm>
                      <a:off x="5059681" y="23622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5105400" y="25908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5105400" y="30480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5029200" y="32766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5105400" y="44196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5029200" y="41910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5105400" y="39624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48"/>
                    <p:cNvSpPr/>
                    <p:nvPr/>
                  </p:nvSpPr>
                  <p:spPr>
                    <a:xfrm>
                      <a:off x="5029200" y="3733800"/>
                      <a:ext cx="45719" cy="2286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3" name="Rectangle 32"/>
              <p:cNvSpPr/>
              <p:nvPr/>
            </p:nvSpPr>
            <p:spPr>
              <a:xfrm>
                <a:off x="3810012" y="2209800"/>
                <a:ext cx="4572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191012" y="2209800"/>
                <a:ext cx="2209807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934221" y="2209800"/>
                <a:ext cx="4572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51"/>
              <p:cNvGrpSpPr/>
              <p:nvPr/>
            </p:nvGrpSpPr>
            <p:grpSpPr>
              <a:xfrm>
                <a:off x="6629399" y="2209800"/>
                <a:ext cx="121920" cy="2286000"/>
                <a:chOff x="5029199" y="2362200"/>
                <a:chExt cx="121920" cy="2286000"/>
              </a:xfrm>
              <a:solidFill>
                <a:schemeClr val="accent1"/>
              </a:solidFill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5029199" y="2819400"/>
                  <a:ext cx="45719" cy="228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105400" y="3505200"/>
                  <a:ext cx="45719" cy="228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50"/>
                <p:cNvGrpSpPr/>
                <p:nvPr/>
              </p:nvGrpSpPr>
              <p:grpSpPr>
                <a:xfrm>
                  <a:off x="5029199" y="2362200"/>
                  <a:ext cx="121920" cy="2286000"/>
                  <a:chOff x="5029199" y="2362200"/>
                  <a:chExt cx="121920" cy="2286000"/>
                </a:xfrm>
                <a:grpFill/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5059681" y="23622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5105400" y="25908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5105400" y="30480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5029199" y="32766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5105400" y="44196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5029199" y="41910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5105400" y="39624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5029199" y="3733800"/>
                    <a:ext cx="45719" cy="2286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8" name="Group 77"/>
            <p:cNvGrpSpPr/>
            <p:nvPr/>
          </p:nvGrpSpPr>
          <p:grpSpPr>
            <a:xfrm>
              <a:off x="7755147" y="2077032"/>
              <a:ext cx="931653" cy="2874969"/>
              <a:chOff x="7755147" y="2077032"/>
              <a:chExt cx="931653" cy="287496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7189872" y="3263409"/>
                <a:ext cx="2683305" cy="3105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16"/>
              <p:cNvGrpSpPr/>
              <p:nvPr/>
            </p:nvGrpSpPr>
            <p:grpSpPr>
              <a:xfrm>
                <a:off x="7755147" y="2077032"/>
                <a:ext cx="931653" cy="2874969"/>
                <a:chOff x="7391400" y="2209800"/>
                <a:chExt cx="914400" cy="22860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6477000" y="3276600"/>
                  <a:ext cx="2133600" cy="3048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15"/>
                <p:cNvGrpSpPr/>
                <p:nvPr/>
              </p:nvGrpSpPr>
              <p:grpSpPr>
                <a:xfrm>
                  <a:off x="7391400" y="2209800"/>
                  <a:ext cx="914400" cy="2286000"/>
                  <a:chOff x="7391400" y="2209800"/>
                  <a:chExt cx="914400" cy="2286000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7696200" y="43434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7696200" y="41910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7620000" y="40386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7620000" y="38862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V="1">
                    <a:off x="7620000" y="37338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7620000" y="35814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7543800" y="34290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7543800" y="31242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7543800" y="29718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7467600" y="28194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7467600" y="26670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7467600" y="25146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7391400" y="23622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7391400" y="22098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7543800" y="3276600"/>
                    <a:ext cx="609600" cy="152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0" name="TextBox 69"/>
            <p:cNvSpPr txBox="1"/>
            <p:nvPr/>
          </p:nvSpPr>
          <p:spPr>
            <a:xfrm>
              <a:off x="1143000" y="5177135"/>
              <a:ext cx="8382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A71F9D"/>
                  </a:solidFill>
                </a:rPr>
                <a:t>DC1</a:t>
              </a:r>
              <a:endParaRPr lang="en-US" sz="2400" dirty="0">
                <a:solidFill>
                  <a:srgbClr val="A71F9D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67000" y="5181600"/>
              <a:ext cx="7620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A71F9D"/>
                  </a:solidFill>
                </a:rPr>
                <a:t>DC2</a:t>
              </a:r>
              <a:endParaRPr lang="en-US" sz="2400" dirty="0">
                <a:solidFill>
                  <a:srgbClr val="A71F9D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53000" y="5193269"/>
              <a:ext cx="14478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4234F6"/>
                  </a:solidFill>
                </a:rPr>
                <a:t>Cerenkov</a:t>
              </a:r>
              <a:endParaRPr lang="en-US" sz="2400" dirty="0">
                <a:solidFill>
                  <a:srgbClr val="4234F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05200" y="5177135"/>
              <a:ext cx="7620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S1X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86200" y="1524000"/>
              <a:ext cx="6858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S1Y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162800" y="1600200"/>
              <a:ext cx="685800" cy="457200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S2Y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81800" y="5193269"/>
              <a:ext cx="6858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S2X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162800" y="5867400"/>
              <a:ext cx="18288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Calorimeter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3400" y="5867400"/>
              <a:ext cx="3124200" cy="461665"/>
            </a:xfrm>
            <a:prstGeom prst="rect">
              <a:avLst/>
            </a:prstGeom>
            <a:noFill/>
            <a:ln w="38100">
              <a:solidFill>
                <a:srgbClr val="FF9966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6600"/>
                  </a:solidFill>
                </a:rPr>
                <a:t>HMS Vacuum pipe exit</a:t>
              </a:r>
              <a:endParaRPr lang="en-US" sz="2400" dirty="0">
                <a:solidFill>
                  <a:srgbClr val="996600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rot="5400000" flipH="1" flipV="1">
              <a:off x="36909" y="5066903"/>
              <a:ext cx="1600994" cy="1588"/>
            </a:xfrm>
            <a:prstGeom prst="straightConnector1">
              <a:avLst/>
            </a:prstGeom>
            <a:ln w="38100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7848600" y="5333206"/>
              <a:ext cx="1066800" cy="1588"/>
            </a:xfrm>
            <a:prstGeom prst="straightConnector1">
              <a:avLst/>
            </a:prstGeom>
            <a:ln w="38100"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Target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5105400" cy="5486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4234F6"/>
                </a:solidFill>
              </a:rPr>
              <a:t>C ,CH</a:t>
            </a:r>
            <a:r>
              <a:rPr lang="en-US" sz="2000" baseline="-25000" dirty="0" smtClean="0">
                <a:solidFill>
                  <a:srgbClr val="4234F6"/>
                </a:solidFill>
              </a:rPr>
              <a:t>2</a:t>
            </a:r>
            <a:r>
              <a:rPr lang="en-US" sz="2000" dirty="0" smtClean="0">
                <a:solidFill>
                  <a:srgbClr val="4234F6"/>
                </a:solidFill>
              </a:rPr>
              <a:t> and NH</a:t>
            </a:r>
            <a:r>
              <a:rPr lang="en-US" sz="2000" baseline="-25000" dirty="0" smtClean="0">
                <a:solidFill>
                  <a:srgbClr val="4234F6"/>
                </a:solidFill>
              </a:rPr>
              <a:t>3</a:t>
            </a:r>
          </a:p>
          <a:p>
            <a:r>
              <a:rPr lang="en-US" sz="2000" dirty="0" smtClean="0">
                <a:solidFill>
                  <a:srgbClr val="4234F6"/>
                </a:solidFill>
              </a:rPr>
              <a:t>Dynamic Nuclear Polarization (DNP) polarized the protons in the  NH</a:t>
            </a:r>
            <a:r>
              <a:rPr lang="en-US" sz="2000" baseline="-25000" dirty="0" smtClean="0">
                <a:solidFill>
                  <a:srgbClr val="4234F6"/>
                </a:solidFill>
              </a:rPr>
              <a:t>3  </a:t>
            </a:r>
            <a:r>
              <a:rPr lang="en-US" sz="2000" dirty="0" smtClean="0">
                <a:solidFill>
                  <a:srgbClr val="4234F6"/>
                </a:solidFill>
              </a:rPr>
              <a:t>target </a:t>
            </a:r>
            <a:r>
              <a:rPr lang="en-US" sz="2000" dirty="0" err="1" smtClean="0">
                <a:solidFill>
                  <a:srgbClr val="4234F6"/>
                </a:solidFill>
              </a:rPr>
              <a:t>upto</a:t>
            </a:r>
            <a:r>
              <a:rPr lang="en-US" sz="2000" dirty="0" smtClean="0">
                <a:solidFill>
                  <a:srgbClr val="4234F6"/>
                </a:solidFill>
              </a:rPr>
              <a:t> 90%.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Used microwaves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to excite spin  flip transitions.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Polarization measured using NMR coils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8674" name="Picture 2" descr="http://hallcweb.jlab.org/experiments/sane/wiki/images/f/f9/500pxTargetLad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95400"/>
            <a:ext cx="3162300" cy="4762500"/>
          </a:xfrm>
          <a:prstGeom prst="rect">
            <a:avLst/>
          </a:prstGeom>
          <a:noFill/>
        </p:spPr>
      </p:pic>
      <p:pic>
        <p:nvPicPr>
          <p:cNvPr id="5124" name="Picture 4" descr="Energy levels for electron spin (S) and nucleon spin (I) coupling in a magnetic field. The microwaves drive the &quot;forbidden transitions&quot;, then the electron spin decays, leaving the nuclear spin flipped.">
            <a:hlinkClick r:id="rId3" tooltip="Energy levels for electron spin (S) and nucleon spin (I) coupling in a magnetic field. The microwaves drive the &quot;forbidden transitions&quot;, then the electron spin decays, leaving the nuclear spin flipped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667000"/>
            <a:ext cx="271796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13895</TotalTime>
  <Words>558</Words>
  <Application>Microsoft Office PowerPoint</Application>
  <PresentationFormat>On-screen Show (4:3)</PresentationFormat>
  <Paragraphs>199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CONTENTS</vt:lpstr>
      <vt:lpstr>Slide 3</vt:lpstr>
      <vt:lpstr>Slide 4</vt:lpstr>
      <vt:lpstr>Slide 5</vt:lpstr>
      <vt:lpstr>Slide 6</vt:lpstr>
      <vt:lpstr>What do we expect from HMS ?</vt:lpstr>
      <vt:lpstr>High Momentum Spectrometer-HMS</vt:lpstr>
      <vt:lpstr>Target</vt:lpstr>
      <vt:lpstr>Closer look at the target setup ….</vt:lpstr>
      <vt:lpstr>Slide 11</vt:lpstr>
      <vt:lpstr>Beam Time </vt:lpstr>
      <vt:lpstr>Table of HMS Kinematic For Electron </vt:lpstr>
      <vt:lpstr>Table of HMS Kinematic For Proton</vt:lpstr>
      <vt:lpstr>Kinematics plot of HMS electron inclusive data</vt:lpstr>
      <vt:lpstr>Analysis  </vt:lpstr>
      <vt:lpstr>Slide 17</vt:lpstr>
      <vt:lpstr>TOF Calibration</vt:lpstr>
      <vt:lpstr>DC Calibrations</vt:lpstr>
      <vt:lpstr>Select the more efficient tracks ……</vt:lpstr>
      <vt:lpstr>Detector Efficiency</vt:lpstr>
      <vt:lpstr>Modification Of the Tracking Efficiency ……</vt:lpstr>
      <vt:lpstr>Slide 23</vt:lpstr>
      <vt:lpstr>MC Simulation</vt:lpstr>
      <vt:lpstr>Work Status</vt:lpstr>
    </vt:vector>
  </TitlesOfParts>
  <Company>Hampton Univeristy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 Spin Asymmetries on the Nucleon Experiment (TJNAF E07-003) Readiness Review July 2, 2007 Jefferson Lab SANE Collaboration</dc:title>
  <dc:creator>anusha</dc:creator>
  <cp:lastModifiedBy>anusha</cp:lastModifiedBy>
  <cp:revision>123</cp:revision>
  <dcterms:created xsi:type="dcterms:W3CDTF">2009-05-01T19:21:52Z</dcterms:created>
  <dcterms:modified xsi:type="dcterms:W3CDTF">2009-05-11T16:07:29Z</dcterms:modified>
</cp:coreProperties>
</file>