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60" r:id="rId4"/>
    <p:sldId id="285" r:id="rId5"/>
    <p:sldId id="261" r:id="rId6"/>
    <p:sldId id="264" r:id="rId7"/>
    <p:sldId id="268" r:id="rId8"/>
    <p:sldId id="266" r:id="rId9"/>
    <p:sldId id="287" r:id="rId10"/>
    <p:sldId id="267" r:id="rId11"/>
    <p:sldId id="288" r:id="rId12"/>
    <p:sldId id="286" r:id="rId13"/>
    <p:sldId id="289" r:id="rId14"/>
    <p:sldId id="290" r:id="rId15"/>
    <p:sldId id="292" r:id="rId16"/>
    <p:sldId id="293" r:id="rId17"/>
    <p:sldId id="294" r:id="rId18"/>
    <p:sldId id="301" r:id="rId19"/>
    <p:sldId id="295" r:id="rId20"/>
    <p:sldId id="296" r:id="rId21"/>
    <p:sldId id="303" r:id="rId22"/>
    <p:sldId id="298" r:id="rId23"/>
    <p:sldId id="269" r:id="rId24"/>
    <p:sldId id="300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CC"/>
    <a:srgbClr val="FF7C80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11" autoAdjust="0"/>
  </p:normalViewPr>
  <p:slideViewPr>
    <p:cSldViewPr snapToGrid="0">
      <p:cViewPr varScale="1">
        <p:scale>
          <a:sx n="65" d="100"/>
          <a:sy n="65" d="100"/>
        </p:scale>
        <p:origin x="-3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94FE-4051-4CF3-A5C6-6C8FA0854D67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E6E5D-03C8-4284-A18D-9300DF53D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6E5D-03C8-4284-A18D-9300DF53DDD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9F0B6-741B-4C6B-8879-F91B989EAEDA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52400"/>
            <a:ext cx="8264770" cy="2667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Electromagnetic Probes at JLAB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75438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Liguang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Tang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Physics, Hampton University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National Laboratory (JLAB)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Oct. 13-17, 2009,  3</a:t>
            </a:r>
            <a:r>
              <a:rPr lang="en-US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Joint Meeting of the Nuclear Physics Division of the APS and JPS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7791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Electroproduction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JLAB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874"/>
            <a:ext cx="8686800" cy="584512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Technical Advantages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100% duty factor (CW beam)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High intensity </a:t>
            </a:r>
            <a:r>
              <a:rPr lang="en-US" sz="2600" dirty="0" smtClean="0">
                <a:solidFill>
                  <a:srgbClr val="FFC000"/>
                </a:solidFill>
              </a:rPr>
              <a:t>- Overcome small cross sections to produce </a:t>
            </a:r>
            <a:r>
              <a:rPr lang="en-US" sz="2600" dirty="0" err="1" smtClean="0">
                <a:solidFill>
                  <a:srgbClr val="FFC000"/>
                </a:solidFill>
              </a:rPr>
              <a:t>hypernuclei</a:t>
            </a:r>
            <a:r>
              <a:rPr lang="en-US" sz="2600" dirty="0" smtClean="0">
                <a:solidFill>
                  <a:srgbClr val="FFC000"/>
                </a:solidFill>
              </a:rPr>
              <a:t> in wide mass range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High precision </a:t>
            </a:r>
            <a:r>
              <a:rPr lang="en-US" sz="2600" dirty="0" smtClean="0">
                <a:solidFill>
                  <a:srgbClr val="FFC000"/>
                </a:solidFill>
              </a:rPr>
              <a:t>- Highest possible mass spectroscopic precision (resolution &amp; binding energy precision)</a:t>
            </a:r>
          </a:p>
          <a:p>
            <a:r>
              <a:rPr lang="en-US" sz="3200" dirty="0" smtClean="0"/>
              <a:t>Technical Disadvantages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More complicated kinematics </a:t>
            </a:r>
            <a:r>
              <a:rPr lang="en-US" sz="2600" dirty="0" smtClean="0">
                <a:solidFill>
                  <a:srgbClr val="FFC000"/>
                </a:solidFill>
              </a:rPr>
              <a:t>– Detect both e’ and K</a:t>
            </a:r>
            <a:r>
              <a:rPr lang="en-US" sz="2600" baseline="30000" dirty="0" smtClean="0">
                <a:solidFill>
                  <a:srgbClr val="FFC000"/>
                </a:solidFill>
              </a:rPr>
              <a:t>+</a:t>
            </a:r>
            <a:r>
              <a:rPr lang="en-US" sz="2600" dirty="0" smtClean="0">
                <a:solidFill>
                  <a:srgbClr val="FFC000"/>
                </a:solidFill>
              </a:rPr>
              <a:t> at small forward directions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High particle rates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C000"/>
                </a:solidFill>
              </a:rPr>
              <a:t>– Complicated detector system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Accidental  coincidence background </a:t>
            </a:r>
            <a:r>
              <a:rPr lang="en-US" sz="2600" dirty="0" smtClean="0">
                <a:solidFill>
                  <a:srgbClr val="FFC000"/>
                </a:solidFill>
              </a:rPr>
              <a:t>– High electron rates from </a:t>
            </a:r>
            <a:r>
              <a:rPr lang="en-US" sz="2600" dirty="0" err="1" smtClean="0">
                <a:solidFill>
                  <a:srgbClr val="FFC000"/>
                </a:solidFill>
              </a:rPr>
              <a:t>Bremsstrahlungs</a:t>
            </a:r>
            <a:r>
              <a:rPr lang="en-US" sz="2600" dirty="0" smtClean="0">
                <a:solidFill>
                  <a:srgbClr val="FFC000"/>
                </a:solidFill>
              </a:rPr>
              <a:t> and </a:t>
            </a:r>
            <a:r>
              <a:rPr lang="en-US" sz="2600" dirty="0" err="1" smtClean="0">
                <a:solidFill>
                  <a:srgbClr val="FFC000"/>
                </a:solidFill>
              </a:rPr>
              <a:t>Moller</a:t>
            </a:r>
            <a:r>
              <a:rPr lang="en-US" sz="2600" dirty="0" smtClean="0">
                <a:solidFill>
                  <a:srgbClr val="FFC000"/>
                </a:solidFill>
              </a:rPr>
              <a:t> Scattering at small scattering angles</a:t>
            </a:r>
            <a:endParaRPr lang="en-US" sz="2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8649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Programs in Hall C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9" name="Content Placeholder 2"/>
          <p:cNvSpPr>
            <a:spLocks noGrp="1"/>
          </p:cNvSpPr>
          <p:nvPr>
            <p:ph idx="1"/>
          </p:nvPr>
        </p:nvSpPr>
        <p:spPr>
          <a:xfrm>
            <a:off x="206477" y="695017"/>
            <a:ext cx="6119658" cy="17145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E89-009 (Phase I, 2000)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– Feasibility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Existing equipment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Common Splitter –  Aims to high yield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Zero degree tagging on e’</a:t>
            </a:r>
          </a:p>
        </p:txBody>
      </p:sp>
      <p:grpSp>
        <p:nvGrpSpPr>
          <p:cNvPr id="1202" name="Group 1201"/>
          <p:cNvGrpSpPr/>
          <p:nvPr/>
        </p:nvGrpSpPr>
        <p:grpSpPr>
          <a:xfrm>
            <a:off x="244475" y="826626"/>
            <a:ext cx="8899525" cy="5796833"/>
            <a:chOff x="244475" y="826626"/>
            <a:chExt cx="8899525" cy="5796833"/>
          </a:xfrm>
        </p:grpSpPr>
        <p:grpSp>
          <p:nvGrpSpPr>
            <p:cNvPr id="15" name="Group 14"/>
            <p:cNvGrpSpPr/>
            <p:nvPr/>
          </p:nvGrpSpPr>
          <p:grpSpPr>
            <a:xfrm>
              <a:off x="6332538" y="826626"/>
              <a:ext cx="2811462" cy="3284537"/>
              <a:chOff x="2098675" y="1286593"/>
              <a:chExt cx="2811462" cy="3284537"/>
            </a:xfrm>
          </p:grpSpPr>
          <p:pic>
            <p:nvPicPr>
              <p:cNvPr id="8" name="Picture 1184" descr="HNSS_topview_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98675" y="1286593"/>
                <a:ext cx="2811462" cy="3284537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Line 1185"/>
              <p:cNvSpPr>
                <a:spLocks noChangeShapeType="1"/>
              </p:cNvSpPr>
              <p:nvPr/>
            </p:nvSpPr>
            <p:spPr bwMode="auto">
              <a:xfrm flipH="1">
                <a:off x="3624259" y="1671639"/>
                <a:ext cx="57152" cy="5000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Text Box 1186"/>
              <p:cNvSpPr txBox="1">
                <a:spLocks noChangeArrowheads="1"/>
              </p:cNvSpPr>
              <p:nvPr/>
            </p:nvSpPr>
            <p:spPr bwMode="auto">
              <a:xfrm>
                <a:off x="3565525" y="1398588"/>
                <a:ext cx="1073150" cy="274638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/>
                  <a:t>Electron beam</a:t>
                </a:r>
              </a:p>
            </p:txBody>
          </p:sp>
          <p:sp>
            <p:nvSpPr>
              <p:cNvPr id="11" name="Line 1187"/>
              <p:cNvSpPr>
                <a:spLocks noChangeShapeType="1"/>
              </p:cNvSpPr>
              <p:nvPr/>
            </p:nvSpPr>
            <p:spPr bwMode="auto">
              <a:xfrm flipH="1">
                <a:off x="2894012" y="2686051"/>
                <a:ext cx="573088" cy="1368425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Text Box 1188"/>
              <p:cNvSpPr txBox="1">
                <a:spLocks noChangeArrowheads="1"/>
              </p:cNvSpPr>
              <p:nvPr/>
            </p:nvSpPr>
            <p:spPr bwMode="auto">
              <a:xfrm>
                <a:off x="2497137" y="4098926"/>
                <a:ext cx="461963" cy="39687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solidFill>
                      <a:srgbClr val="00FFFF"/>
                    </a:solidFill>
                  </a:rPr>
                  <a:t>K</a:t>
                </a:r>
                <a:r>
                  <a:rPr lang="en-US" altLang="ja-JP" sz="2000" baseline="30000">
                    <a:solidFill>
                      <a:srgbClr val="00FFFF"/>
                    </a:solidFill>
                  </a:rPr>
                  <a:t>+</a:t>
                </a:r>
              </a:p>
            </p:txBody>
          </p:sp>
          <p:sp>
            <p:nvSpPr>
              <p:cNvPr id="13" name="Text Box 1189"/>
              <p:cNvSpPr txBox="1">
                <a:spLocks noChangeArrowheads="1"/>
              </p:cNvSpPr>
              <p:nvPr/>
            </p:nvSpPr>
            <p:spPr bwMode="auto">
              <a:xfrm>
                <a:off x="4319587" y="3121026"/>
                <a:ext cx="352425" cy="39687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solidFill>
                      <a:schemeClr val="tx1"/>
                    </a:solidFill>
                  </a:rPr>
                  <a:t>e</a:t>
                </a:r>
                <a:r>
                  <a:rPr lang="en-US" altLang="ja-JP" sz="2000" baseline="30000">
                    <a:solidFill>
                      <a:schemeClr val="tx1"/>
                    </a:solidFill>
                  </a:rPr>
                  <a:t>’</a:t>
                </a:r>
              </a:p>
            </p:txBody>
          </p:sp>
          <p:sp>
            <p:nvSpPr>
              <p:cNvPr id="14" name="Line 1190"/>
              <p:cNvSpPr>
                <a:spLocks noChangeShapeType="1"/>
              </p:cNvSpPr>
              <p:nvPr/>
            </p:nvSpPr>
            <p:spPr bwMode="auto">
              <a:xfrm>
                <a:off x="3657600" y="2351088"/>
                <a:ext cx="595312" cy="6826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585787" y="4400959"/>
              <a:ext cx="4570413" cy="895350"/>
              <a:chOff x="1251" y="2792"/>
              <a:chExt cx="2278" cy="450"/>
            </a:xfrm>
          </p:grpSpPr>
          <p:sp>
            <p:nvSpPr>
              <p:cNvPr id="18" name="Rectangle 3"/>
              <p:cNvSpPr>
                <a:spLocks noChangeArrowheads="1"/>
              </p:cNvSpPr>
              <p:nvPr/>
            </p:nvSpPr>
            <p:spPr bwMode="auto">
              <a:xfrm>
                <a:off x="1251" y="2792"/>
                <a:ext cx="2278" cy="450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>
                <a:off x="125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125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126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127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7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28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129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129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130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131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132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132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133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134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>
                <a:off x="134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135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>
                <a:off x="136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1"/>
              <p:cNvSpPr>
                <a:spLocks noChangeShapeType="1"/>
              </p:cNvSpPr>
              <p:nvPr/>
            </p:nvSpPr>
            <p:spPr bwMode="auto">
              <a:xfrm>
                <a:off x="136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>
                <a:off x="137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3"/>
              <p:cNvSpPr>
                <a:spLocks noChangeShapeType="1"/>
              </p:cNvSpPr>
              <p:nvPr/>
            </p:nvSpPr>
            <p:spPr bwMode="auto">
              <a:xfrm>
                <a:off x="138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4"/>
              <p:cNvSpPr>
                <a:spLocks noChangeShapeType="1"/>
              </p:cNvSpPr>
              <p:nvPr/>
            </p:nvSpPr>
            <p:spPr bwMode="auto">
              <a:xfrm>
                <a:off x="138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>
                <a:off x="139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6"/>
              <p:cNvSpPr>
                <a:spLocks noChangeShapeType="1"/>
              </p:cNvSpPr>
              <p:nvPr/>
            </p:nvSpPr>
            <p:spPr bwMode="auto">
              <a:xfrm>
                <a:off x="140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7"/>
              <p:cNvSpPr>
                <a:spLocks noChangeShapeType="1"/>
              </p:cNvSpPr>
              <p:nvPr/>
            </p:nvSpPr>
            <p:spPr bwMode="auto">
              <a:xfrm>
                <a:off x="14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8"/>
              <p:cNvSpPr>
                <a:spLocks noChangeShapeType="1"/>
              </p:cNvSpPr>
              <p:nvPr/>
            </p:nvSpPr>
            <p:spPr bwMode="auto">
              <a:xfrm>
                <a:off x="14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9"/>
              <p:cNvSpPr>
                <a:spLocks noChangeShapeType="1"/>
              </p:cNvSpPr>
              <p:nvPr/>
            </p:nvSpPr>
            <p:spPr bwMode="auto">
              <a:xfrm>
                <a:off x="142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143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1"/>
              <p:cNvSpPr>
                <a:spLocks noChangeShapeType="1"/>
              </p:cNvSpPr>
              <p:nvPr/>
            </p:nvSpPr>
            <p:spPr bwMode="auto">
              <a:xfrm>
                <a:off x="143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2"/>
              <p:cNvSpPr>
                <a:spLocks noChangeShapeType="1"/>
              </p:cNvSpPr>
              <p:nvPr/>
            </p:nvSpPr>
            <p:spPr bwMode="auto">
              <a:xfrm>
                <a:off x="144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3"/>
              <p:cNvSpPr>
                <a:spLocks noChangeShapeType="1"/>
              </p:cNvSpPr>
              <p:nvPr/>
            </p:nvSpPr>
            <p:spPr bwMode="auto">
              <a:xfrm>
                <a:off x="145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145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5"/>
              <p:cNvSpPr>
                <a:spLocks noChangeShapeType="1"/>
              </p:cNvSpPr>
              <p:nvPr/>
            </p:nvSpPr>
            <p:spPr bwMode="auto">
              <a:xfrm>
                <a:off x="146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>
                <a:off x="147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7"/>
              <p:cNvSpPr>
                <a:spLocks noChangeShapeType="1"/>
              </p:cNvSpPr>
              <p:nvPr/>
            </p:nvSpPr>
            <p:spPr bwMode="auto">
              <a:xfrm>
                <a:off x="148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38"/>
              <p:cNvSpPr>
                <a:spLocks noChangeShapeType="1"/>
              </p:cNvSpPr>
              <p:nvPr/>
            </p:nvSpPr>
            <p:spPr bwMode="auto">
              <a:xfrm>
                <a:off x="148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9"/>
              <p:cNvSpPr>
                <a:spLocks noChangeShapeType="1"/>
              </p:cNvSpPr>
              <p:nvPr/>
            </p:nvSpPr>
            <p:spPr bwMode="auto">
              <a:xfrm>
                <a:off x="149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40"/>
              <p:cNvSpPr>
                <a:spLocks noChangeShapeType="1"/>
              </p:cNvSpPr>
              <p:nvPr/>
            </p:nvSpPr>
            <p:spPr bwMode="auto">
              <a:xfrm>
                <a:off x="150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41"/>
              <p:cNvSpPr>
                <a:spLocks noChangeShapeType="1"/>
              </p:cNvSpPr>
              <p:nvPr/>
            </p:nvSpPr>
            <p:spPr bwMode="auto">
              <a:xfrm>
                <a:off x="150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2"/>
              <p:cNvSpPr>
                <a:spLocks noChangeShapeType="1"/>
              </p:cNvSpPr>
              <p:nvPr/>
            </p:nvSpPr>
            <p:spPr bwMode="auto">
              <a:xfrm>
                <a:off x="151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>
                <a:off x="1521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>
                <a:off x="1528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5"/>
              <p:cNvSpPr>
                <a:spLocks noChangeShapeType="1"/>
              </p:cNvSpPr>
              <p:nvPr/>
            </p:nvSpPr>
            <p:spPr bwMode="auto">
              <a:xfrm>
                <a:off x="153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6"/>
              <p:cNvSpPr>
                <a:spLocks noChangeShapeType="1"/>
              </p:cNvSpPr>
              <p:nvPr/>
            </p:nvSpPr>
            <p:spPr bwMode="auto">
              <a:xfrm>
                <a:off x="154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47"/>
              <p:cNvSpPr>
                <a:spLocks noChangeShapeType="1"/>
              </p:cNvSpPr>
              <p:nvPr/>
            </p:nvSpPr>
            <p:spPr bwMode="auto">
              <a:xfrm>
                <a:off x="154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8"/>
              <p:cNvSpPr>
                <a:spLocks noChangeShapeType="1"/>
              </p:cNvSpPr>
              <p:nvPr/>
            </p:nvSpPr>
            <p:spPr bwMode="auto">
              <a:xfrm>
                <a:off x="155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9"/>
              <p:cNvSpPr>
                <a:spLocks noChangeShapeType="1"/>
              </p:cNvSpPr>
              <p:nvPr/>
            </p:nvSpPr>
            <p:spPr bwMode="auto">
              <a:xfrm>
                <a:off x="156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50"/>
              <p:cNvSpPr>
                <a:spLocks noChangeShapeType="1"/>
              </p:cNvSpPr>
              <p:nvPr/>
            </p:nvSpPr>
            <p:spPr bwMode="auto">
              <a:xfrm>
                <a:off x="157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51"/>
              <p:cNvSpPr>
                <a:spLocks noChangeShapeType="1"/>
              </p:cNvSpPr>
              <p:nvPr/>
            </p:nvSpPr>
            <p:spPr bwMode="auto">
              <a:xfrm>
                <a:off x="157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52"/>
              <p:cNvSpPr>
                <a:spLocks noChangeShapeType="1"/>
              </p:cNvSpPr>
              <p:nvPr/>
            </p:nvSpPr>
            <p:spPr bwMode="auto">
              <a:xfrm>
                <a:off x="158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53"/>
              <p:cNvSpPr>
                <a:spLocks noChangeShapeType="1"/>
              </p:cNvSpPr>
              <p:nvPr/>
            </p:nvSpPr>
            <p:spPr bwMode="auto">
              <a:xfrm>
                <a:off x="159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54"/>
              <p:cNvSpPr>
                <a:spLocks noChangeShapeType="1"/>
              </p:cNvSpPr>
              <p:nvPr/>
            </p:nvSpPr>
            <p:spPr bwMode="auto">
              <a:xfrm>
                <a:off x="159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5"/>
              <p:cNvSpPr>
                <a:spLocks noChangeShapeType="1"/>
              </p:cNvSpPr>
              <p:nvPr/>
            </p:nvSpPr>
            <p:spPr bwMode="auto">
              <a:xfrm>
                <a:off x="160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6"/>
              <p:cNvSpPr>
                <a:spLocks noChangeShapeType="1"/>
              </p:cNvSpPr>
              <p:nvPr/>
            </p:nvSpPr>
            <p:spPr bwMode="auto">
              <a:xfrm>
                <a:off x="161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7"/>
              <p:cNvSpPr>
                <a:spLocks noChangeShapeType="1"/>
              </p:cNvSpPr>
              <p:nvPr/>
            </p:nvSpPr>
            <p:spPr bwMode="auto">
              <a:xfrm>
                <a:off x="161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58"/>
              <p:cNvSpPr>
                <a:spLocks noChangeShapeType="1"/>
              </p:cNvSpPr>
              <p:nvPr/>
            </p:nvSpPr>
            <p:spPr bwMode="auto">
              <a:xfrm>
                <a:off x="162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59"/>
              <p:cNvSpPr>
                <a:spLocks noChangeShapeType="1"/>
              </p:cNvSpPr>
              <p:nvPr/>
            </p:nvSpPr>
            <p:spPr bwMode="auto">
              <a:xfrm>
                <a:off x="163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60"/>
              <p:cNvSpPr>
                <a:spLocks noChangeShapeType="1"/>
              </p:cNvSpPr>
              <p:nvPr/>
            </p:nvSpPr>
            <p:spPr bwMode="auto">
              <a:xfrm>
                <a:off x="164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61"/>
              <p:cNvSpPr>
                <a:spLocks noChangeShapeType="1"/>
              </p:cNvSpPr>
              <p:nvPr/>
            </p:nvSpPr>
            <p:spPr bwMode="auto">
              <a:xfrm>
                <a:off x="164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62"/>
              <p:cNvSpPr>
                <a:spLocks noChangeShapeType="1"/>
              </p:cNvSpPr>
              <p:nvPr/>
            </p:nvSpPr>
            <p:spPr bwMode="auto">
              <a:xfrm>
                <a:off x="165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3"/>
              <p:cNvSpPr>
                <a:spLocks noChangeShapeType="1"/>
              </p:cNvSpPr>
              <p:nvPr/>
            </p:nvSpPr>
            <p:spPr bwMode="auto">
              <a:xfrm>
                <a:off x="166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64"/>
              <p:cNvSpPr>
                <a:spLocks noChangeShapeType="1"/>
              </p:cNvSpPr>
              <p:nvPr/>
            </p:nvSpPr>
            <p:spPr bwMode="auto">
              <a:xfrm>
                <a:off x="166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65"/>
              <p:cNvSpPr>
                <a:spLocks noChangeShapeType="1"/>
              </p:cNvSpPr>
              <p:nvPr/>
            </p:nvSpPr>
            <p:spPr bwMode="auto">
              <a:xfrm>
                <a:off x="167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6"/>
              <p:cNvSpPr>
                <a:spLocks noChangeShapeType="1"/>
              </p:cNvSpPr>
              <p:nvPr/>
            </p:nvSpPr>
            <p:spPr bwMode="auto">
              <a:xfrm>
                <a:off x="168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7"/>
              <p:cNvSpPr>
                <a:spLocks noChangeShapeType="1"/>
              </p:cNvSpPr>
              <p:nvPr/>
            </p:nvSpPr>
            <p:spPr bwMode="auto">
              <a:xfrm>
                <a:off x="168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68"/>
              <p:cNvSpPr>
                <a:spLocks noChangeShapeType="1"/>
              </p:cNvSpPr>
              <p:nvPr/>
            </p:nvSpPr>
            <p:spPr bwMode="auto">
              <a:xfrm>
                <a:off x="169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9"/>
              <p:cNvSpPr>
                <a:spLocks noChangeShapeType="1"/>
              </p:cNvSpPr>
              <p:nvPr/>
            </p:nvSpPr>
            <p:spPr bwMode="auto">
              <a:xfrm>
                <a:off x="170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70"/>
              <p:cNvSpPr>
                <a:spLocks noChangeShapeType="1"/>
              </p:cNvSpPr>
              <p:nvPr/>
            </p:nvSpPr>
            <p:spPr bwMode="auto">
              <a:xfrm>
                <a:off x="170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71"/>
              <p:cNvSpPr>
                <a:spLocks noChangeShapeType="1"/>
              </p:cNvSpPr>
              <p:nvPr/>
            </p:nvSpPr>
            <p:spPr bwMode="auto">
              <a:xfrm>
                <a:off x="171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72"/>
              <p:cNvSpPr>
                <a:spLocks noChangeShapeType="1"/>
              </p:cNvSpPr>
              <p:nvPr/>
            </p:nvSpPr>
            <p:spPr bwMode="auto">
              <a:xfrm>
                <a:off x="172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73"/>
              <p:cNvSpPr>
                <a:spLocks noChangeShapeType="1"/>
              </p:cNvSpPr>
              <p:nvPr/>
            </p:nvSpPr>
            <p:spPr bwMode="auto">
              <a:xfrm>
                <a:off x="173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74"/>
              <p:cNvSpPr>
                <a:spLocks noChangeShapeType="1"/>
              </p:cNvSpPr>
              <p:nvPr/>
            </p:nvSpPr>
            <p:spPr bwMode="auto">
              <a:xfrm>
                <a:off x="173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75"/>
              <p:cNvSpPr>
                <a:spLocks noChangeShapeType="1"/>
              </p:cNvSpPr>
              <p:nvPr/>
            </p:nvSpPr>
            <p:spPr bwMode="auto">
              <a:xfrm>
                <a:off x="174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76"/>
              <p:cNvSpPr>
                <a:spLocks noChangeShapeType="1"/>
              </p:cNvSpPr>
              <p:nvPr/>
            </p:nvSpPr>
            <p:spPr bwMode="auto">
              <a:xfrm>
                <a:off x="175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77"/>
              <p:cNvSpPr>
                <a:spLocks noChangeShapeType="1"/>
              </p:cNvSpPr>
              <p:nvPr/>
            </p:nvSpPr>
            <p:spPr bwMode="auto">
              <a:xfrm>
                <a:off x="175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8"/>
              <p:cNvSpPr>
                <a:spLocks noChangeShapeType="1"/>
              </p:cNvSpPr>
              <p:nvPr/>
            </p:nvSpPr>
            <p:spPr bwMode="auto">
              <a:xfrm>
                <a:off x="1764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>
                <a:off x="177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>
                <a:off x="177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1"/>
              <p:cNvSpPr>
                <a:spLocks noChangeShapeType="1"/>
              </p:cNvSpPr>
              <p:nvPr/>
            </p:nvSpPr>
            <p:spPr bwMode="auto">
              <a:xfrm>
                <a:off x="178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2"/>
              <p:cNvSpPr>
                <a:spLocks noChangeShapeType="1"/>
              </p:cNvSpPr>
              <p:nvPr/>
            </p:nvSpPr>
            <p:spPr bwMode="auto">
              <a:xfrm>
                <a:off x="179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83"/>
              <p:cNvSpPr>
                <a:spLocks noChangeShapeType="1"/>
              </p:cNvSpPr>
              <p:nvPr/>
            </p:nvSpPr>
            <p:spPr bwMode="auto">
              <a:xfrm>
                <a:off x="179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4"/>
              <p:cNvSpPr>
                <a:spLocks noChangeShapeType="1"/>
              </p:cNvSpPr>
              <p:nvPr/>
            </p:nvSpPr>
            <p:spPr bwMode="auto">
              <a:xfrm>
                <a:off x="180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85"/>
              <p:cNvSpPr>
                <a:spLocks noChangeShapeType="1"/>
              </p:cNvSpPr>
              <p:nvPr/>
            </p:nvSpPr>
            <p:spPr bwMode="auto">
              <a:xfrm>
                <a:off x="181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86"/>
              <p:cNvSpPr>
                <a:spLocks noChangeShapeType="1"/>
              </p:cNvSpPr>
              <p:nvPr/>
            </p:nvSpPr>
            <p:spPr bwMode="auto">
              <a:xfrm>
                <a:off x="182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87"/>
              <p:cNvSpPr>
                <a:spLocks noChangeShapeType="1"/>
              </p:cNvSpPr>
              <p:nvPr/>
            </p:nvSpPr>
            <p:spPr bwMode="auto">
              <a:xfrm>
                <a:off x="182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8"/>
              <p:cNvSpPr>
                <a:spLocks noChangeShapeType="1"/>
              </p:cNvSpPr>
              <p:nvPr/>
            </p:nvSpPr>
            <p:spPr bwMode="auto">
              <a:xfrm>
                <a:off x="183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89"/>
              <p:cNvSpPr>
                <a:spLocks noChangeShapeType="1"/>
              </p:cNvSpPr>
              <p:nvPr/>
            </p:nvSpPr>
            <p:spPr bwMode="auto">
              <a:xfrm>
                <a:off x="184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>
                <a:off x="184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185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186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1868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87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88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188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97"/>
              <p:cNvSpPr>
                <a:spLocks noChangeShapeType="1"/>
              </p:cNvSpPr>
              <p:nvPr/>
            </p:nvSpPr>
            <p:spPr bwMode="auto">
              <a:xfrm>
                <a:off x="189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98"/>
              <p:cNvSpPr>
                <a:spLocks noChangeShapeType="1"/>
              </p:cNvSpPr>
              <p:nvPr/>
            </p:nvSpPr>
            <p:spPr bwMode="auto">
              <a:xfrm>
                <a:off x="190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99"/>
              <p:cNvSpPr>
                <a:spLocks noChangeShapeType="1"/>
              </p:cNvSpPr>
              <p:nvPr/>
            </p:nvSpPr>
            <p:spPr bwMode="auto">
              <a:xfrm>
                <a:off x="19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0"/>
              <p:cNvSpPr>
                <a:spLocks noChangeShapeType="1"/>
              </p:cNvSpPr>
              <p:nvPr/>
            </p:nvSpPr>
            <p:spPr bwMode="auto">
              <a:xfrm>
                <a:off x="19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1"/>
              <p:cNvSpPr>
                <a:spLocks noChangeShapeType="1"/>
              </p:cNvSpPr>
              <p:nvPr/>
            </p:nvSpPr>
            <p:spPr bwMode="auto">
              <a:xfrm>
                <a:off x="192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02"/>
              <p:cNvSpPr>
                <a:spLocks noChangeShapeType="1"/>
              </p:cNvSpPr>
              <p:nvPr/>
            </p:nvSpPr>
            <p:spPr bwMode="auto">
              <a:xfrm>
                <a:off x="193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03"/>
              <p:cNvSpPr>
                <a:spLocks noChangeShapeType="1"/>
              </p:cNvSpPr>
              <p:nvPr/>
            </p:nvSpPr>
            <p:spPr bwMode="auto">
              <a:xfrm>
                <a:off x="193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04"/>
              <p:cNvSpPr>
                <a:spLocks noChangeShapeType="1"/>
              </p:cNvSpPr>
              <p:nvPr/>
            </p:nvSpPr>
            <p:spPr bwMode="auto">
              <a:xfrm>
                <a:off x="194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05"/>
              <p:cNvSpPr>
                <a:spLocks noChangeShapeType="1"/>
              </p:cNvSpPr>
              <p:nvPr/>
            </p:nvSpPr>
            <p:spPr bwMode="auto">
              <a:xfrm>
                <a:off x="195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06"/>
              <p:cNvSpPr>
                <a:spLocks noChangeShapeType="1"/>
              </p:cNvSpPr>
              <p:nvPr/>
            </p:nvSpPr>
            <p:spPr bwMode="auto">
              <a:xfrm>
                <a:off x="195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07"/>
              <p:cNvSpPr>
                <a:spLocks noChangeShapeType="1"/>
              </p:cNvSpPr>
              <p:nvPr/>
            </p:nvSpPr>
            <p:spPr bwMode="auto">
              <a:xfrm>
                <a:off x="196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08"/>
              <p:cNvSpPr>
                <a:spLocks noChangeShapeType="1"/>
              </p:cNvSpPr>
              <p:nvPr/>
            </p:nvSpPr>
            <p:spPr bwMode="auto">
              <a:xfrm>
                <a:off x="197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09"/>
              <p:cNvSpPr>
                <a:spLocks noChangeShapeType="1"/>
              </p:cNvSpPr>
              <p:nvPr/>
            </p:nvSpPr>
            <p:spPr bwMode="auto">
              <a:xfrm>
                <a:off x="198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10"/>
              <p:cNvSpPr>
                <a:spLocks noChangeShapeType="1"/>
              </p:cNvSpPr>
              <p:nvPr/>
            </p:nvSpPr>
            <p:spPr bwMode="auto">
              <a:xfrm>
                <a:off x="198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11"/>
              <p:cNvSpPr>
                <a:spLocks noChangeShapeType="1"/>
              </p:cNvSpPr>
              <p:nvPr/>
            </p:nvSpPr>
            <p:spPr bwMode="auto">
              <a:xfrm>
                <a:off x="199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12"/>
              <p:cNvSpPr>
                <a:spLocks noChangeShapeType="1"/>
              </p:cNvSpPr>
              <p:nvPr/>
            </p:nvSpPr>
            <p:spPr bwMode="auto">
              <a:xfrm>
                <a:off x="200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13"/>
              <p:cNvSpPr>
                <a:spLocks noChangeShapeType="1"/>
              </p:cNvSpPr>
              <p:nvPr/>
            </p:nvSpPr>
            <p:spPr bwMode="auto">
              <a:xfrm>
                <a:off x="200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14"/>
              <p:cNvSpPr>
                <a:spLocks noChangeShapeType="1"/>
              </p:cNvSpPr>
              <p:nvPr/>
            </p:nvSpPr>
            <p:spPr bwMode="auto">
              <a:xfrm>
                <a:off x="201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15"/>
              <p:cNvSpPr>
                <a:spLocks noChangeShapeType="1"/>
              </p:cNvSpPr>
              <p:nvPr/>
            </p:nvSpPr>
            <p:spPr bwMode="auto">
              <a:xfrm>
                <a:off x="202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16"/>
              <p:cNvSpPr>
                <a:spLocks noChangeShapeType="1"/>
              </p:cNvSpPr>
              <p:nvPr/>
            </p:nvSpPr>
            <p:spPr bwMode="auto">
              <a:xfrm>
                <a:off x="202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17"/>
              <p:cNvSpPr>
                <a:spLocks noChangeShapeType="1"/>
              </p:cNvSpPr>
              <p:nvPr/>
            </p:nvSpPr>
            <p:spPr bwMode="auto">
              <a:xfrm>
                <a:off x="203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18"/>
              <p:cNvSpPr>
                <a:spLocks noChangeShapeType="1"/>
              </p:cNvSpPr>
              <p:nvPr/>
            </p:nvSpPr>
            <p:spPr bwMode="auto">
              <a:xfrm>
                <a:off x="204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19"/>
              <p:cNvSpPr>
                <a:spLocks noChangeShapeType="1"/>
              </p:cNvSpPr>
              <p:nvPr/>
            </p:nvSpPr>
            <p:spPr bwMode="auto">
              <a:xfrm>
                <a:off x="204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20"/>
              <p:cNvSpPr>
                <a:spLocks noChangeShapeType="1"/>
              </p:cNvSpPr>
              <p:nvPr/>
            </p:nvSpPr>
            <p:spPr bwMode="auto">
              <a:xfrm>
                <a:off x="205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21"/>
              <p:cNvSpPr>
                <a:spLocks noChangeShapeType="1"/>
              </p:cNvSpPr>
              <p:nvPr/>
            </p:nvSpPr>
            <p:spPr bwMode="auto">
              <a:xfrm>
                <a:off x="206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22"/>
              <p:cNvSpPr>
                <a:spLocks noChangeShapeType="1"/>
              </p:cNvSpPr>
              <p:nvPr/>
            </p:nvSpPr>
            <p:spPr bwMode="auto">
              <a:xfrm>
                <a:off x="207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23"/>
              <p:cNvSpPr>
                <a:spLocks noChangeShapeType="1"/>
              </p:cNvSpPr>
              <p:nvPr/>
            </p:nvSpPr>
            <p:spPr bwMode="auto">
              <a:xfrm>
                <a:off x="207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24"/>
              <p:cNvSpPr>
                <a:spLocks noChangeShapeType="1"/>
              </p:cNvSpPr>
              <p:nvPr/>
            </p:nvSpPr>
            <p:spPr bwMode="auto">
              <a:xfrm>
                <a:off x="208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25"/>
              <p:cNvSpPr>
                <a:spLocks noChangeShapeType="1"/>
              </p:cNvSpPr>
              <p:nvPr/>
            </p:nvSpPr>
            <p:spPr bwMode="auto">
              <a:xfrm>
                <a:off x="209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26"/>
              <p:cNvSpPr>
                <a:spLocks noChangeShapeType="1"/>
              </p:cNvSpPr>
              <p:nvPr/>
            </p:nvSpPr>
            <p:spPr bwMode="auto">
              <a:xfrm>
                <a:off x="209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27"/>
              <p:cNvSpPr>
                <a:spLocks noChangeShapeType="1"/>
              </p:cNvSpPr>
              <p:nvPr/>
            </p:nvSpPr>
            <p:spPr bwMode="auto">
              <a:xfrm>
                <a:off x="210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28"/>
              <p:cNvSpPr>
                <a:spLocks noChangeShapeType="1"/>
              </p:cNvSpPr>
              <p:nvPr/>
            </p:nvSpPr>
            <p:spPr bwMode="auto">
              <a:xfrm>
                <a:off x="211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29"/>
              <p:cNvSpPr>
                <a:spLocks noChangeShapeType="1"/>
              </p:cNvSpPr>
              <p:nvPr/>
            </p:nvSpPr>
            <p:spPr bwMode="auto">
              <a:xfrm>
                <a:off x="211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0"/>
              <p:cNvSpPr>
                <a:spLocks noChangeShapeType="1"/>
              </p:cNvSpPr>
              <p:nvPr/>
            </p:nvSpPr>
            <p:spPr bwMode="auto">
              <a:xfrm>
                <a:off x="212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1"/>
              <p:cNvSpPr>
                <a:spLocks noChangeShapeType="1"/>
              </p:cNvSpPr>
              <p:nvPr/>
            </p:nvSpPr>
            <p:spPr bwMode="auto">
              <a:xfrm>
                <a:off x="213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2"/>
              <p:cNvSpPr>
                <a:spLocks noChangeShapeType="1"/>
              </p:cNvSpPr>
              <p:nvPr/>
            </p:nvSpPr>
            <p:spPr bwMode="auto">
              <a:xfrm>
                <a:off x="213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33"/>
              <p:cNvSpPr>
                <a:spLocks noChangeShapeType="1"/>
              </p:cNvSpPr>
              <p:nvPr/>
            </p:nvSpPr>
            <p:spPr bwMode="auto">
              <a:xfrm>
                <a:off x="214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34"/>
              <p:cNvSpPr>
                <a:spLocks noChangeShapeType="1"/>
              </p:cNvSpPr>
              <p:nvPr/>
            </p:nvSpPr>
            <p:spPr bwMode="auto">
              <a:xfrm>
                <a:off x="215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35"/>
              <p:cNvSpPr>
                <a:spLocks noChangeShapeType="1"/>
              </p:cNvSpPr>
              <p:nvPr/>
            </p:nvSpPr>
            <p:spPr bwMode="auto">
              <a:xfrm>
                <a:off x="216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36"/>
              <p:cNvSpPr>
                <a:spLocks noChangeShapeType="1"/>
              </p:cNvSpPr>
              <p:nvPr/>
            </p:nvSpPr>
            <p:spPr bwMode="auto">
              <a:xfrm>
                <a:off x="216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37"/>
              <p:cNvSpPr>
                <a:spLocks noChangeShapeType="1"/>
              </p:cNvSpPr>
              <p:nvPr/>
            </p:nvSpPr>
            <p:spPr bwMode="auto">
              <a:xfrm>
                <a:off x="217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38"/>
              <p:cNvSpPr>
                <a:spLocks noChangeShapeType="1"/>
              </p:cNvSpPr>
              <p:nvPr/>
            </p:nvSpPr>
            <p:spPr bwMode="auto">
              <a:xfrm>
                <a:off x="218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39"/>
              <p:cNvSpPr>
                <a:spLocks noChangeShapeType="1"/>
              </p:cNvSpPr>
              <p:nvPr/>
            </p:nvSpPr>
            <p:spPr bwMode="auto">
              <a:xfrm>
                <a:off x="218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40"/>
              <p:cNvSpPr>
                <a:spLocks noChangeShapeType="1"/>
              </p:cNvSpPr>
              <p:nvPr/>
            </p:nvSpPr>
            <p:spPr bwMode="auto">
              <a:xfrm>
                <a:off x="219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41"/>
              <p:cNvSpPr>
                <a:spLocks noChangeShapeType="1"/>
              </p:cNvSpPr>
              <p:nvPr/>
            </p:nvSpPr>
            <p:spPr bwMode="auto">
              <a:xfrm>
                <a:off x="220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142"/>
              <p:cNvSpPr>
                <a:spLocks noChangeShapeType="1"/>
              </p:cNvSpPr>
              <p:nvPr/>
            </p:nvSpPr>
            <p:spPr bwMode="auto">
              <a:xfrm>
                <a:off x="220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43"/>
              <p:cNvSpPr>
                <a:spLocks noChangeShapeType="1"/>
              </p:cNvSpPr>
              <p:nvPr/>
            </p:nvSpPr>
            <p:spPr bwMode="auto">
              <a:xfrm>
                <a:off x="221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44"/>
              <p:cNvSpPr>
                <a:spLocks noChangeShapeType="1"/>
              </p:cNvSpPr>
              <p:nvPr/>
            </p:nvSpPr>
            <p:spPr bwMode="auto">
              <a:xfrm>
                <a:off x="222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45"/>
              <p:cNvSpPr>
                <a:spLocks noChangeShapeType="1"/>
              </p:cNvSpPr>
              <p:nvPr/>
            </p:nvSpPr>
            <p:spPr bwMode="auto">
              <a:xfrm>
                <a:off x="222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46"/>
              <p:cNvSpPr>
                <a:spLocks noChangeShapeType="1"/>
              </p:cNvSpPr>
              <p:nvPr/>
            </p:nvSpPr>
            <p:spPr bwMode="auto">
              <a:xfrm>
                <a:off x="223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47"/>
              <p:cNvSpPr>
                <a:spLocks noChangeShapeType="1"/>
              </p:cNvSpPr>
              <p:nvPr/>
            </p:nvSpPr>
            <p:spPr bwMode="auto">
              <a:xfrm>
                <a:off x="224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48"/>
              <p:cNvSpPr>
                <a:spLocks noChangeShapeType="1"/>
              </p:cNvSpPr>
              <p:nvPr/>
            </p:nvSpPr>
            <p:spPr bwMode="auto">
              <a:xfrm>
                <a:off x="225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49"/>
              <p:cNvSpPr>
                <a:spLocks noChangeShapeType="1"/>
              </p:cNvSpPr>
              <p:nvPr/>
            </p:nvSpPr>
            <p:spPr bwMode="auto">
              <a:xfrm>
                <a:off x="225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50"/>
              <p:cNvSpPr>
                <a:spLocks noChangeShapeType="1"/>
              </p:cNvSpPr>
              <p:nvPr/>
            </p:nvSpPr>
            <p:spPr bwMode="auto">
              <a:xfrm>
                <a:off x="226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51"/>
              <p:cNvSpPr>
                <a:spLocks noChangeShapeType="1"/>
              </p:cNvSpPr>
              <p:nvPr/>
            </p:nvSpPr>
            <p:spPr bwMode="auto">
              <a:xfrm>
                <a:off x="227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52"/>
              <p:cNvSpPr>
                <a:spLocks noChangeShapeType="1"/>
              </p:cNvSpPr>
              <p:nvPr/>
            </p:nvSpPr>
            <p:spPr bwMode="auto">
              <a:xfrm>
                <a:off x="227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53"/>
              <p:cNvSpPr>
                <a:spLocks noChangeShapeType="1"/>
              </p:cNvSpPr>
              <p:nvPr/>
            </p:nvSpPr>
            <p:spPr bwMode="auto">
              <a:xfrm>
                <a:off x="228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54"/>
              <p:cNvSpPr>
                <a:spLocks noChangeShapeType="1"/>
              </p:cNvSpPr>
              <p:nvPr/>
            </p:nvSpPr>
            <p:spPr bwMode="auto">
              <a:xfrm>
                <a:off x="229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55"/>
              <p:cNvSpPr>
                <a:spLocks noChangeShapeType="1"/>
              </p:cNvSpPr>
              <p:nvPr/>
            </p:nvSpPr>
            <p:spPr bwMode="auto">
              <a:xfrm>
                <a:off x="229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56"/>
              <p:cNvSpPr>
                <a:spLocks noChangeShapeType="1"/>
              </p:cNvSpPr>
              <p:nvPr/>
            </p:nvSpPr>
            <p:spPr bwMode="auto">
              <a:xfrm>
                <a:off x="230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57"/>
              <p:cNvSpPr>
                <a:spLocks noChangeShapeType="1"/>
              </p:cNvSpPr>
              <p:nvPr/>
            </p:nvSpPr>
            <p:spPr bwMode="auto">
              <a:xfrm>
                <a:off x="231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58"/>
              <p:cNvSpPr>
                <a:spLocks noChangeShapeType="1"/>
              </p:cNvSpPr>
              <p:nvPr/>
            </p:nvSpPr>
            <p:spPr bwMode="auto">
              <a:xfrm>
                <a:off x="232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59"/>
              <p:cNvSpPr>
                <a:spLocks noChangeShapeType="1"/>
              </p:cNvSpPr>
              <p:nvPr/>
            </p:nvSpPr>
            <p:spPr bwMode="auto">
              <a:xfrm>
                <a:off x="232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0"/>
              <p:cNvSpPr>
                <a:spLocks noChangeShapeType="1"/>
              </p:cNvSpPr>
              <p:nvPr/>
            </p:nvSpPr>
            <p:spPr bwMode="auto">
              <a:xfrm>
                <a:off x="233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1"/>
              <p:cNvSpPr>
                <a:spLocks noChangeShapeType="1"/>
              </p:cNvSpPr>
              <p:nvPr/>
            </p:nvSpPr>
            <p:spPr bwMode="auto">
              <a:xfrm>
                <a:off x="234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162"/>
              <p:cNvSpPr>
                <a:spLocks noChangeShapeType="1"/>
              </p:cNvSpPr>
              <p:nvPr/>
            </p:nvSpPr>
            <p:spPr bwMode="auto">
              <a:xfrm>
                <a:off x="234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63"/>
              <p:cNvSpPr>
                <a:spLocks noChangeShapeType="1"/>
              </p:cNvSpPr>
              <p:nvPr/>
            </p:nvSpPr>
            <p:spPr bwMode="auto">
              <a:xfrm>
                <a:off x="2354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4"/>
              <p:cNvSpPr>
                <a:spLocks noChangeShapeType="1"/>
              </p:cNvSpPr>
              <p:nvPr/>
            </p:nvSpPr>
            <p:spPr bwMode="auto">
              <a:xfrm>
                <a:off x="236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5"/>
              <p:cNvSpPr>
                <a:spLocks noChangeShapeType="1"/>
              </p:cNvSpPr>
              <p:nvPr/>
            </p:nvSpPr>
            <p:spPr bwMode="auto">
              <a:xfrm>
                <a:off x="236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66"/>
              <p:cNvSpPr>
                <a:spLocks noChangeShapeType="1"/>
              </p:cNvSpPr>
              <p:nvPr/>
            </p:nvSpPr>
            <p:spPr bwMode="auto">
              <a:xfrm>
                <a:off x="237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167"/>
              <p:cNvSpPr>
                <a:spLocks noChangeShapeType="1"/>
              </p:cNvSpPr>
              <p:nvPr/>
            </p:nvSpPr>
            <p:spPr bwMode="auto">
              <a:xfrm>
                <a:off x="238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68"/>
              <p:cNvSpPr>
                <a:spLocks noChangeShapeType="1"/>
              </p:cNvSpPr>
              <p:nvPr/>
            </p:nvSpPr>
            <p:spPr bwMode="auto">
              <a:xfrm>
                <a:off x="238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69"/>
              <p:cNvSpPr>
                <a:spLocks noChangeShapeType="1"/>
              </p:cNvSpPr>
              <p:nvPr/>
            </p:nvSpPr>
            <p:spPr bwMode="auto">
              <a:xfrm>
                <a:off x="239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70"/>
              <p:cNvSpPr>
                <a:spLocks noChangeShapeType="1"/>
              </p:cNvSpPr>
              <p:nvPr/>
            </p:nvSpPr>
            <p:spPr bwMode="auto">
              <a:xfrm>
                <a:off x="240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71"/>
              <p:cNvSpPr>
                <a:spLocks noChangeShapeType="1"/>
              </p:cNvSpPr>
              <p:nvPr/>
            </p:nvSpPr>
            <p:spPr bwMode="auto">
              <a:xfrm>
                <a:off x="24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172"/>
              <p:cNvSpPr>
                <a:spLocks noChangeShapeType="1"/>
              </p:cNvSpPr>
              <p:nvPr/>
            </p:nvSpPr>
            <p:spPr bwMode="auto">
              <a:xfrm>
                <a:off x="24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173"/>
              <p:cNvSpPr>
                <a:spLocks noChangeShapeType="1"/>
              </p:cNvSpPr>
              <p:nvPr/>
            </p:nvSpPr>
            <p:spPr bwMode="auto">
              <a:xfrm>
                <a:off x="242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174"/>
              <p:cNvSpPr>
                <a:spLocks noChangeShapeType="1"/>
              </p:cNvSpPr>
              <p:nvPr/>
            </p:nvSpPr>
            <p:spPr bwMode="auto">
              <a:xfrm>
                <a:off x="243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175"/>
              <p:cNvSpPr>
                <a:spLocks noChangeShapeType="1"/>
              </p:cNvSpPr>
              <p:nvPr/>
            </p:nvSpPr>
            <p:spPr bwMode="auto">
              <a:xfrm>
                <a:off x="243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76"/>
              <p:cNvSpPr>
                <a:spLocks noChangeShapeType="1"/>
              </p:cNvSpPr>
              <p:nvPr/>
            </p:nvSpPr>
            <p:spPr bwMode="auto">
              <a:xfrm>
                <a:off x="244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177"/>
              <p:cNvSpPr>
                <a:spLocks noChangeShapeType="1"/>
              </p:cNvSpPr>
              <p:nvPr/>
            </p:nvSpPr>
            <p:spPr bwMode="auto">
              <a:xfrm>
                <a:off x="245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178"/>
              <p:cNvSpPr>
                <a:spLocks noChangeShapeType="1"/>
              </p:cNvSpPr>
              <p:nvPr/>
            </p:nvSpPr>
            <p:spPr bwMode="auto">
              <a:xfrm>
                <a:off x="245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79"/>
              <p:cNvSpPr>
                <a:spLocks noChangeShapeType="1"/>
              </p:cNvSpPr>
              <p:nvPr/>
            </p:nvSpPr>
            <p:spPr bwMode="auto">
              <a:xfrm>
                <a:off x="246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80"/>
              <p:cNvSpPr>
                <a:spLocks noChangeShapeType="1"/>
              </p:cNvSpPr>
              <p:nvPr/>
            </p:nvSpPr>
            <p:spPr bwMode="auto">
              <a:xfrm>
                <a:off x="247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81"/>
              <p:cNvSpPr>
                <a:spLocks noChangeShapeType="1"/>
              </p:cNvSpPr>
              <p:nvPr/>
            </p:nvSpPr>
            <p:spPr bwMode="auto">
              <a:xfrm>
                <a:off x="247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82"/>
              <p:cNvSpPr>
                <a:spLocks noChangeShapeType="1"/>
              </p:cNvSpPr>
              <p:nvPr/>
            </p:nvSpPr>
            <p:spPr bwMode="auto">
              <a:xfrm>
                <a:off x="248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83"/>
              <p:cNvSpPr>
                <a:spLocks noChangeShapeType="1"/>
              </p:cNvSpPr>
              <p:nvPr/>
            </p:nvSpPr>
            <p:spPr bwMode="auto">
              <a:xfrm>
                <a:off x="249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4"/>
              <p:cNvSpPr>
                <a:spLocks noChangeShapeType="1"/>
              </p:cNvSpPr>
              <p:nvPr/>
            </p:nvSpPr>
            <p:spPr bwMode="auto">
              <a:xfrm>
                <a:off x="250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85"/>
              <p:cNvSpPr>
                <a:spLocks noChangeShapeType="1"/>
              </p:cNvSpPr>
              <p:nvPr/>
            </p:nvSpPr>
            <p:spPr bwMode="auto">
              <a:xfrm>
                <a:off x="250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86"/>
              <p:cNvSpPr>
                <a:spLocks noChangeShapeType="1"/>
              </p:cNvSpPr>
              <p:nvPr/>
            </p:nvSpPr>
            <p:spPr bwMode="auto">
              <a:xfrm>
                <a:off x="251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87"/>
              <p:cNvSpPr>
                <a:spLocks noChangeShapeType="1"/>
              </p:cNvSpPr>
              <p:nvPr/>
            </p:nvSpPr>
            <p:spPr bwMode="auto">
              <a:xfrm>
                <a:off x="252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88"/>
              <p:cNvSpPr>
                <a:spLocks noChangeShapeType="1"/>
              </p:cNvSpPr>
              <p:nvPr/>
            </p:nvSpPr>
            <p:spPr bwMode="auto">
              <a:xfrm>
                <a:off x="252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9"/>
              <p:cNvSpPr>
                <a:spLocks noChangeShapeType="1"/>
              </p:cNvSpPr>
              <p:nvPr/>
            </p:nvSpPr>
            <p:spPr bwMode="auto">
              <a:xfrm>
                <a:off x="253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90"/>
              <p:cNvSpPr>
                <a:spLocks noChangeShapeType="1"/>
              </p:cNvSpPr>
              <p:nvPr/>
            </p:nvSpPr>
            <p:spPr bwMode="auto">
              <a:xfrm>
                <a:off x="254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91"/>
              <p:cNvSpPr>
                <a:spLocks noChangeShapeType="1"/>
              </p:cNvSpPr>
              <p:nvPr/>
            </p:nvSpPr>
            <p:spPr bwMode="auto">
              <a:xfrm>
                <a:off x="254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92"/>
              <p:cNvSpPr>
                <a:spLocks noChangeShapeType="1"/>
              </p:cNvSpPr>
              <p:nvPr/>
            </p:nvSpPr>
            <p:spPr bwMode="auto">
              <a:xfrm>
                <a:off x="255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93"/>
              <p:cNvSpPr>
                <a:spLocks noChangeShapeType="1"/>
              </p:cNvSpPr>
              <p:nvPr/>
            </p:nvSpPr>
            <p:spPr bwMode="auto">
              <a:xfrm>
                <a:off x="256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94"/>
              <p:cNvSpPr>
                <a:spLocks noChangeShapeType="1"/>
              </p:cNvSpPr>
              <p:nvPr/>
            </p:nvSpPr>
            <p:spPr bwMode="auto">
              <a:xfrm>
                <a:off x="257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95"/>
              <p:cNvSpPr>
                <a:spLocks noChangeShapeType="1"/>
              </p:cNvSpPr>
              <p:nvPr/>
            </p:nvSpPr>
            <p:spPr bwMode="auto">
              <a:xfrm>
                <a:off x="257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96"/>
              <p:cNvSpPr>
                <a:spLocks noChangeShapeType="1"/>
              </p:cNvSpPr>
              <p:nvPr/>
            </p:nvSpPr>
            <p:spPr bwMode="auto">
              <a:xfrm>
                <a:off x="258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97"/>
              <p:cNvSpPr>
                <a:spLocks noChangeShapeType="1"/>
              </p:cNvSpPr>
              <p:nvPr/>
            </p:nvSpPr>
            <p:spPr bwMode="auto">
              <a:xfrm>
                <a:off x="259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198"/>
              <p:cNvSpPr>
                <a:spLocks noChangeShapeType="1"/>
              </p:cNvSpPr>
              <p:nvPr/>
            </p:nvSpPr>
            <p:spPr bwMode="auto">
              <a:xfrm>
                <a:off x="259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99"/>
              <p:cNvSpPr>
                <a:spLocks noChangeShapeType="1"/>
              </p:cNvSpPr>
              <p:nvPr/>
            </p:nvSpPr>
            <p:spPr bwMode="auto">
              <a:xfrm>
                <a:off x="2604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200"/>
              <p:cNvSpPr>
                <a:spLocks noChangeShapeType="1"/>
              </p:cNvSpPr>
              <p:nvPr/>
            </p:nvSpPr>
            <p:spPr bwMode="auto">
              <a:xfrm>
                <a:off x="2611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201"/>
              <p:cNvSpPr>
                <a:spLocks noChangeShapeType="1"/>
              </p:cNvSpPr>
              <p:nvPr/>
            </p:nvSpPr>
            <p:spPr bwMode="auto">
              <a:xfrm>
                <a:off x="261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202"/>
              <p:cNvSpPr>
                <a:spLocks noChangeShapeType="1"/>
              </p:cNvSpPr>
              <p:nvPr/>
            </p:nvSpPr>
            <p:spPr bwMode="auto">
              <a:xfrm>
                <a:off x="262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203"/>
            <p:cNvGrpSpPr>
              <a:grpSpLocks/>
            </p:cNvGrpSpPr>
            <p:nvPr/>
          </p:nvGrpSpPr>
          <p:grpSpPr bwMode="auto">
            <a:xfrm>
              <a:off x="3355975" y="4400959"/>
              <a:ext cx="1801812" cy="896938"/>
              <a:chOff x="2632" y="2792"/>
              <a:chExt cx="898" cy="451"/>
            </a:xfrm>
          </p:grpSpPr>
          <p:sp>
            <p:nvSpPr>
              <p:cNvPr id="219" name="Line 204"/>
              <p:cNvSpPr>
                <a:spLocks noChangeShapeType="1"/>
              </p:cNvSpPr>
              <p:nvPr/>
            </p:nvSpPr>
            <p:spPr bwMode="auto">
              <a:xfrm>
                <a:off x="263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205"/>
              <p:cNvSpPr>
                <a:spLocks noChangeShapeType="1"/>
              </p:cNvSpPr>
              <p:nvPr/>
            </p:nvSpPr>
            <p:spPr bwMode="auto">
              <a:xfrm>
                <a:off x="263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06"/>
              <p:cNvSpPr>
                <a:spLocks noChangeShapeType="1"/>
              </p:cNvSpPr>
              <p:nvPr/>
            </p:nvSpPr>
            <p:spPr bwMode="auto">
              <a:xfrm>
                <a:off x="264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07"/>
              <p:cNvSpPr>
                <a:spLocks noChangeShapeType="1"/>
              </p:cNvSpPr>
              <p:nvPr/>
            </p:nvSpPr>
            <p:spPr bwMode="auto">
              <a:xfrm>
                <a:off x="265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08"/>
              <p:cNvSpPr>
                <a:spLocks noChangeShapeType="1"/>
              </p:cNvSpPr>
              <p:nvPr/>
            </p:nvSpPr>
            <p:spPr bwMode="auto">
              <a:xfrm>
                <a:off x="266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09"/>
              <p:cNvSpPr>
                <a:spLocks noChangeShapeType="1"/>
              </p:cNvSpPr>
              <p:nvPr/>
            </p:nvSpPr>
            <p:spPr bwMode="auto">
              <a:xfrm>
                <a:off x="266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210"/>
              <p:cNvSpPr>
                <a:spLocks noChangeShapeType="1"/>
              </p:cNvSpPr>
              <p:nvPr/>
            </p:nvSpPr>
            <p:spPr bwMode="auto">
              <a:xfrm>
                <a:off x="267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11"/>
              <p:cNvSpPr>
                <a:spLocks noChangeShapeType="1"/>
              </p:cNvSpPr>
              <p:nvPr/>
            </p:nvSpPr>
            <p:spPr bwMode="auto">
              <a:xfrm>
                <a:off x="268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12"/>
              <p:cNvSpPr>
                <a:spLocks noChangeShapeType="1"/>
              </p:cNvSpPr>
              <p:nvPr/>
            </p:nvSpPr>
            <p:spPr bwMode="auto">
              <a:xfrm>
                <a:off x="268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13"/>
              <p:cNvSpPr>
                <a:spLocks noChangeShapeType="1"/>
              </p:cNvSpPr>
              <p:nvPr/>
            </p:nvSpPr>
            <p:spPr bwMode="auto">
              <a:xfrm>
                <a:off x="2694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4"/>
              <p:cNvSpPr>
                <a:spLocks noChangeShapeType="1"/>
              </p:cNvSpPr>
              <p:nvPr/>
            </p:nvSpPr>
            <p:spPr bwMode="auto">
              <a:xfrm>
                <a:off x="2701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215"/>
              <p:cNvSpPr>
                <a:spLocks noChangeShapeType="1"/>
              </p:cNvSpPr>
              <p:nvPr/>
            </p:nvSpPr>
            <p:spPr bwMode="auto">
              <a:xfrm>
                <a:off x="270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16"/>
              <p:cNvSpPr>
                <a:spLocks noChangeShapeType="1"/>
              </p:cNvSpPr>
              <p:nvPr/>
            </p:nvSpPr>
            <p:spPr bwMode="auto">
              <a:xfrm>
                <a:off x="271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17"/>
              <p:cNvSpPr>
                <a:spLocks noChangeShapeType="1"/>
              </p:cNvSpPr>
              <p:nvPr/>
            </p:nvSpPr>
            <p:spPr bwMode="auto">
              <a:xfrm>
                <a:off x="272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18"/>
              <p:cNvSpPr>
                <a:spLocks noChangeShapeType="1"/>
              </p:cNvSpPr>
              <p:nvPr/>
            </p:nvSpPr>
            <p:spPr bwMode="auto">
              <a:xfrm>
                <a:off x="272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19"/>
              <p:cNvSpPr>
                <a:spLocks noChangeShapeType="1"/>
              </p:cNvSpPr>
              <p:nvPr/>
            </p:nvSpPr>
            <p:spPr bwMode="auto">
              <a:xfrm>
                <a:off x="273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220"/>
              <p:cNvSpPr>
                <a:spLocks noChangeShapeType="1"/>
              </p:cNvSpPr>
              <p:nvPr/>
            </p:nvSpPr>
            <p:spPr bwMode="auto">
              <a:xfrm>
                <a:off x="274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221"/>
              <p:cNvSpPr>
                <a:spLocks noChangeShapeType="1"/>
              </p:cNvSpPr>
              <p:nvPr/>
            </p:nvSpPr>
            <p:spPr bwMode="auto">
              <a:xfrm>
                <a:off x="275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222"/>
              <p:cNvSpPr>
                <a:spLocks noChangeShapeType="1"/>
              </p:cNvSpPr>
              <p:nvPr/>
            </p:nvSpPr>
            <p:spPr bwMode="auto">
              <a:xfrm>
                <a:off x="275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223"/>
              <p:cNvSpPr>
                <a:spLocks noChangeShapeType="1"/>
              </p:cNvSpPr>
              <p:nvPr/>
            </p:nvSpPr>
            <p:spPr bwMode="auto">
              <a:xfrm>
                <a:off x="276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224"/>
              <p:cNvSpPr>
                <a:spLocks noChangeShapeType="1"/>
              </p:cNvSpPr>
              <p:nvPr/>
            </p:nvSpPr>
            <p:spPr bwMode="auto">
              <a:xfrm>
                <a:off x="277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225"/>
              <p:cNvSpPr>
                <a:spLocks noChangeShapeType="1"/>
              </p:cNvSpPr>
              <p:nvPr/>
            </p:nvSpPr>
            <p:spPr bwMode="auto">
              <a:xfrm>
                <a:off x="277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226"/>
              <p:cNvSpPr>
                <a:spLocks noChangeShapeType="1"/>
              </p:cNvSpPr>
              <p:nvPr/>
            </p:nvSpPr>
            <p:spPr bwMode="auto">
              <a:xfrm>
                <a:off x="278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227"/>
              <p:cNvSpPr>
                <a:spLocks noChangeShapeType="1"/>
              </p:cNvSpPr>
              <p:nvPr/>
            </p:nvSpPr>
            <p:spPr bwMode="auto">
              <a:xfrm>
                <a:off x="279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228"/>
              <p:cNvSpPr>
                <a:spLocks noChangeShapeType="1"/>
              </p:cNvSpPr>
              <p:nvPr/>
            </p:nvSpPr>
            <p:spPr bwMode="auto">
              <a:xfrm>
                <a:off x="279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229"/>
              <p:cNvSpPr>
                <a:spLocks noChangeShapeType="1"/>
              </p:cNvSpPr>
              <p:nvPr/>
            </p:nvSpPr>
            <p:spPr bwMode="auto">
              <a:xfrm>
                <a:off x="280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230"/>
              <p:cNvSpPr>
                <a:spLocks noChangeShapeType="1"/>
              </p:cNvSpPr>
              <p:nvPr/>
            </p:nvSpPr>
            <p:spPr bwMode="auto">
              <a:xfrm>
                <a:off x="281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231"/>
              <p:cNvSpPr>
                <a:spLocks noChangeShapeType="1"/>
              </p:cNvSpPr>
              <p:nvPr/>
            </p:nvSpPr>
            <p:spPr bwMode="auto">
              <a:xfrm>
                <a:off x="281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232"/>
              <p:cNvSpPr>
                <a:spLocks noChangeShapeType="1"/>
              </p:cNvSpPr>
              <p:nvPr/>
            </p:nvSpPr>
            <p:spPr bwMode="auto">
              <a:xfrm>
                <a:off x="282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233"/>
              <p:cNvSpPr>
                <a:spLocks noChangeShapeType="1"/>
              </p:cNvSpPr>
              <p:nvPr/>
            </p:nvSpPr>
            <p:spPr bwMode="auto">
              <a:xfrm>
                <a:off x="283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234"/>
              <p:cNvSpPr>
                <a:spLocks noChangeShapeType="1"/>
              </p:cNvSpPr>
              <p:nvPr/>
            </p:nvSpPr>
            <p:spPr bwMode="auto">
              <a:xfrm>
                <a:off x="284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235"/>
              <p:cNvSpPr>
                <a:spLocks noChangeShapeType="1"/>
              </p:cNvSpPr>
              <p:nvPr/>
            </p:nvSpPr>
            <p:spPr bwMode="auto">
              <a:xfrm>
                <a:off x="284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236"/>
              <p:cNvSpPr>
                <a:spLocks noChangeShapeType="1"/>
              </p:cNvSpPr>
              <p:nvPr/>
            </p:nvSpPr>
            <p:spPr bwMode="auto">
              <a:xfrm>
                <a:off x="285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237"/>
              <p:cNvSpPr>
                <a:spLocks noChangeShapeType="1"/>
              </p:cNvSpPr>
              <p:nvPr/>
            </p:nvSpPr>
            <p:spPr bwMode="auto">
              <a:xfrm>
                <a:off x="286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238"/>
              <p:cNvSpPr>
                <a:spLocks noChangeShapeType="1"/>
              </p:cNvSpPr>
              <p:nvPr/>
            </p:nvSpPr>
            <p:spPr bwMode="auto">
              <a:xfrm>
                <a:off x="286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239"/>
              <p:cNvSpPr>
                <a:spLocks noChangeShapeType="1"/>
              </p:cNvSpPr>
              <p:nvPr/>
            </p:nvSpPr>
            <p:spPr bwMode="auto">
              <a:xfrm>
                <a:off x="287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240"/>
              <p:cNvSpPr>
                <a:spLocks noChangeShapeType="1"/>
              </p:cNvSpPr>
              <p:nvPr/>
            </p:nvSpPr>
            <p:spPr bwMode="auto">
              <a:xfrm>
                <a:off x="288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241"/>
              <p:cNvSpPr>
                <a:spLocks noChangeShapeType="1"/>
              </p:cNvSpPr>
              <p:nvPr/>
            </p:nvSpPr>
            <p:spPr bwMode="auto">
              <a:xfrm>
                <a:off x="288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242"/>
              <p:cNvSpPr>
                <a:spLocks noChangeShapeType="1"/>
              </p:cNvSpPr>
              <p:nvPr/>
            </p:nvSpPr>
            <p:spPr bwMode="auto">
              <a:xfrm>
                <a:off x="289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243"/>
              <p:cNvSpPr>
                <a:spLocks noChangeShapeType="1"/>
              </p:cNvSpPr>
              <p:nvPr/>
            </p:nvSpPr>
            <p:spPr bwMode="auto">
              <a:xfrm>
                <a:off x="290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244"/>
              <p:cNvSpPr>
                <a:spLocks noChangeShapeType="1"/>
              </p:cNvSpPr>
              <p:nvPr/>
            </p:nvSpPr>
            <p:spPr bwMode="auto">
              <a:xfrm>
                <a:off x="29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Line 245"/>
              <p:cNvSpPr>
                <a:spLocks noChangeShapeType="1"/>
              </p:cNvSpPr>
              <p:nvPr/>
            </p:nvSpPr>
            <p:spPr bwMode="auto">
              <a:xfrm>
                <a:off x="29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246"/>
              <p:cNvSpPr>
                <a:spLocks noChangeShapeType="1"/>
              </p:cNvSpPr>
              <p:nvPr/>
            </p:nvSpPr>
            <p:spPr bwMode="auto">
              <a:xfrm>
                <a:off x="292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247"/>
              <p:cNvSpPr>
                <a:spLocks noChangeShapeType="1"/>
              </p:cNvSpPr>
              <p:nvPr/>
            </p:nvSpPr>
            <p:spPr bwMode="auto">
              <a:xfrm>
                <a:off x="293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248"/>
              <p:cNvSpPr>
                <a:spLocks noChangeShapeType="1"/>
              </p:cNvSpPr>
              <p:nvPr/>
            </p:nvSpPr>
            <p:spPr bwMode="auto">
              <a:xfrm>
                <a:off x="293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249"/>
              <p:cNvSpPr>
                <a:spLocks noChangeShapeType="1"/>
              </p:cNvSpPr>
              <p:nvPr/>
            </p:nvSpPr>
            <p:spPr bwMode="auto">
              <a:xfrm>
                <a:off x="294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250"/>
              <p:cNvSpPr>
                <a:spLocks noChangeShapeType="1"/>
              </p:cNvSpPr>
              <p:nvPr/>
            </p:nvSpPr>
            <p:spPr bwMode="auto">
              <a:xfrm>
                <a:off x="2951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251"/>
              <p:cNvSpPr>
                <a:spLocks noChangeShapeType="1"/>
              </p:cNvSpPr>
              <p:nvPr/>
            </p:nvSpPr>
            <p:spPr bwMode="auto">
              <a:xfrm>
                <a:off x="2958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252"/>
              <p:cNvSpPr>
                <a:spLocks noChangeShapeType="1"/>
              </p:cNvSpPr>
              <p:nvPr/>
            </p:nvSpPr>
            <p:spPr bwMode="auto">
              <a:xfrm>
                <a:off x="296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253"/>
              <p:cNvSpPr>
                <a:spLocks noChangeShapeType="1"/>
              </p:cNvSpPr>
              <p:nvPr/>
            </p:nvSpPr>
            <p:spPr bwMode="auto">
              <a:xfrm>
                <a:off x="297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254"/>
              <p:cNvSpPr>
                <a:spLocks noChangeShapeType="1"/>
              </p:cNvSpPr>
              <p:nvPr/>
            </p:nvSpPr>
            <p:spPr bwMode="auto">
              <a:xfrm>
                <a:off x="297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255"/>
              <p:cNvSpPr>
                <a:spLocks noChangeShapeType="1"/>
              </p:cNvSpPr>
              <p:nvPr/>
            </p:nvSpPr>
            <p:spPr bwMode="auto">
              <a:xfrm>
                <a:off x="298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256"/>
              <p:cNvSpPr>
                <a:spLocks noChangeShapeType="1"/>
              </p:cNvSpPr>
              <p:nvPr/>
            </p:nvSpPr>
            <p:spPr bwMode="auto">
              <a:xfrm>
                <a:off x="299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257"/>
              <p:cNvSpPr>
                <a:spLocks noChangeShapeType="1"/>
              </p:cNvSpPr>
              <p:nvPr/>
            </p:nvSpPr>
            <p:spPr bwMode="auto">
              <a:xfrm>
                <a:off x="300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258"/>
              <p:cNvSpPr>
                <a:spLocks noChangeShapeType="1"/>
              </p:cNvSpPr>
              <p:nvPr/>
            </p:nvSpPr>
            <p:spPr bwMode="auto">
              <a:xfrm>
                <a:off x="300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259"/>
              <p:cNvSpPr>
                <a:spLocks noChangeShapeType="1"/>
              </p:cNvSpPr>
              <p:nvPr/>
            </p:nvSpPr>
            <p:spPr bwMode="auto">
              <a:xfrm>
                <a:off x="301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260"/>
              <p:cNvSpPr>
                <a:spLocks noChangeShapeType="1"/>
              </p:cNvSpPr>
              <p:nvPr/>
            </p:nvSpPr>
            <p:spPr bwMode="auto">
              <a:xfrm>
                <a:off x="302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Line 261"/>
              <p:cNvSpPr>
                <a:spLocks noChangeShapeType="1"/>
              </p:cNvSpPr>
              <p:nvPr/>
            </p:nvSpPr>
            <p:spPr bwMode="auto">
              <a:xfrm>
                <a:off x="302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262"/>
              <p:cNvSpPr>
                <a:spLocks noChangeShapeType="1"/>
              </p:cNvSpPr>
              <p:nvPr/>
            </p:nvSpPr>
            <p:spPr bwMode="auto">
              <a:xfrm>
                <a:off x="303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Line 263"/>
              <p:cNvSpPr>
                <a:spLocks noChangeShapeType="1"/>
              </p:cNvSpPr>
              <p:nvPr/>
            </p:nvSpPr>
            <p:spPr bwMode="auto">
              <a:xfrm>
                <a:off x="304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264"/>
              <p:cNvSpPr>
                <a:spLocks noChangeShapeType="1"/>
              </p:cNvSpPr>
              <p:nvPr/>
            </p:nvSpPr>
            <p:spPr bwMode="auto">
              <a:xfrm>
                <a:off x="304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265"/>
              <p:cNvSpPr>
                <a:spLocks noChangeShapeType="1"/>
              </p:cNvSpPr>
              <p:nvPr/>
            </p:nvSpPr>
            <p:spPr bwMode="auto">
              <a:xfrm>
                <a:off x="305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266"/>
              <p:cNvSpPr>
                <a:spLocks noChangeShapeType="1"/>
              </p:cNvSpPr>
              <p:nvPr/>
            </p:nvSpPr>
            <p:spPr bwMode="auto">
              <a:xfrm>
                <a:off x="306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267"/>
              <p:cNvSpPr>
                <a:spLocks noChangeShapeType="1"/>
              </p:cNvSpPr>
              <p:nvPr/>
            </p:nvSpPr>
            <p:spPr bwMode="auto">
              <a:xfrm>
                <a:off x="3069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Line 268"/>
              <p:cNvSpPr>
                <a:spLocks noChangeShapeType="1"/>
              </p:cNvSpPr>
              <p:nvPr/>
            </p:nvSpPr>
            <p:spPr bwMode="auto">
              <a:xfrm>
                <a:off x="307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269"/>
              <p:cNvSpPr>
                <a:spLocks noChangeShapeType="1"/>
              </p:cNvSpPr>
              <p:nvPr/>
            </p:nvSpPr>
            <p:spPr bwMode="auto">
              <a:xfrm>
                <a:off x="308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>
                <a:off x="309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09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0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>
                <a:off x="311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11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>
                <a:off x="312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>
                <a:off x="313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13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>
                <a:off x="314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5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>
                <a:off x="316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>
                <a:off x="3166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>
                <a:off x="317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18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18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285"/>
              <p:cNvSpPr>
                <a:spLocks noChangeShapeType="1"/>
              </p:cNvSpPr>
              <p:nvPr/>
            </p:nvSpPr>
            <p:spPr bwMode="auto">
              <a:xfrm>
                <a:off x="319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286"/>
              <p:cNvSpPr>
                <a:spLocks noChangeShapeType="1"/>
              </p:cNvSpPr>
              <p:nvPr/>
            </p:nvSpPr>
            <p:spPr bwMode="auto">
              <a:xfrm>
                <a:off x="320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287"/>
              <p:cNvSpPr>
                <a:spLocks noChangeShapeType="1"/>
              </p:cNvSpPr>
              <p:nvPr/>
            </p:nvSpPr>
            <p:spPr bwMode="auto">
              <a:xfrm>
                <a:off x="320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288"/>
              <p:cNvSpPr>
                <a:spLocks noChangeShapeType="1"/>
              </p:cNvSpPr>
              <p:nvPr/>
            </p:nvSpPr>
            <p:spPr bwMode="auto">
              <a:xfrm>
                <a:off x="321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289"/>
              <p:cNvSpPr>
                <a:spLocks noChangeShapeType="1"/>
              </p:cNvSpPr>
              <p:nvPr/>
            </p:nvSpPr>
            <p:spPr bwMode="auto">
              <a:xfrm>
                <a:off x="322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290"/>
              <p:cNvSpPr>
                <a:spLocks noChangeShapeType="1"/>
              </p:cNvSpPr>
              <p:nvPr/>
            </p:nvSpPr>
            <p:spPr bwMode="auto">
              <a:xfrm>
                <a:off x="322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291"/>
              <p:cNvSpPr>
                <a:spLocks noChangeShapeType="1"/>
              </p:cNvSpPr>
              <p:nvPr/>
            </p:nvSpPr>
            <p:spPr bwMode="auto">
              <a:xfrm>
                <a:off x="323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292"/>
              <p:cNvSpPr>
                <a:spLocks noChangeShapeType="1"/>
              </p:cNvSpPr>
              <p:nvPr/>
            </p:nvSpPr>
            <p:spPr bwMode="auto">
              <a:xfrm>
                <a:off x="324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293"/>
              <p:cNvSpPr>
                <a:spLocks noChangeShapeType="1"/>
              </p:cNvSpPr>
              <p:nvPr/>
            </p:nvSpPr>
            <p:spPr bwMode="auto">
              <a:xfrm>
                <a:off x="325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94"/>
              <p:cNvSpPr>
                <a:spLocks noChangeShapeType="1"/>
              </p:cNvSpPr>
              <p:nvPr/>
            </p:nvSpPr>
            <p:spPr bwMode="auto">
              <a:xfrm>
                <a:off x="325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95"/>
              <p:cNvSpPr>
                <a:spLocks noChangeShapeType="1"/>
              </p:cNvSpPr>
              <p:nvPr/>
            </p:nvSpPr>
            <p:spPr bwMode="auto">
              <a:xfrm>
                <a:off x="326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96"/>
              <p:cNvSpPr>
                <a:spLocks noChangeShapeType="1"/>
              </p:cNvSpPr>
              <p:nvPr/>
            </p:nvSpPr>
            <p:spPr bwMode="auto">
              <a:xfrm>
                <a:off x="327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97"/>
              <p:cNvSpPr>
                <a:spLocks noChangeShapeType="1"/>
              </p:cNvSpPr>
              <p:nvPr/>
            </p:nvSpPr>
            <p:spPr bwMode="auto">
              <a:xfrm>
                <a:off x="327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Line 298"/>
              <p:cNvSpPr>
                <a:spLocks noChangeShapeType="1"/>
              </p:cNvSpPr>
              <p:nvPr/>
            </p:nvSpPr>
            <p:spPr bwMode="auto">
              <a:xfrm>
                <a:off x="328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99"/>
              <p:cNvSpPr>
                <a:spLocks noChangeShapeType="1"/>
              </p:cNvSpPr>
              <p:nvPr/>
            </p:nvSpPr>
            <p:spPr bwMode="auto">
              <a:xfrm>
                <a:off x="329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300"/>
              <p:cNvSpPr>
                <a:spLocks noChangeShapeType="1"/>
              </p:cNvSpPr>
              <p:nvPr/>
            </p:nvSpPr>
            <p:spPr bwMode="auto">
              <a:xfrm>
                <a:off x="3298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301"/>
              <p:cNvSpPr>
                <a:spLocks noChangeShapeType="1"/>
              </p:cNvSpPr>
              <p:nvPr/>
            </p:nvSpPr>
            <p:spPr bwMode="auto">
              <a:xfrm>
                <a:off x="3305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302"/>
              <p:cNvSpPr>
                <a:spLocks noChangeShapeType="1"/>
              </p:cNvSpPr>
              <p:nvPr/>
            </p:nvSpPr>
            <p:spPr bwMode="auto">
              <a:xfrm>
                <a:off x="3312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Line 303"/>
              <p:cNvSpPr>
                <a:spLocks noChangeShapeType="1"/>
              </p:cNvSpPr>
              <p:nvPr/>
            </p:nvSpPr>
            <p:spPr bwMode="auto">
              <a:xfrm>
                <a:off x="331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304"/>
              <p:cNvSpPr>
                <a:spLocks noChangeShapeType="1"/>
              </p:cNvSpPr>
              <p:nvPr/>
            </p:nvSpPr>
            <p:spPr bwMode="auto">
              <a:xfrm>
                <a:off x="332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305"/>
              <p:cNvSpPr>
                <a:spLocks noChangeShapeType="1"/>
              </p:cNvSpPr>
              <p:nvPr/>
            </p:nvSpPr>
            <p:spPr bwMode="auto">
              <a:xfrm>
                <a:off x="333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306"/>
              <p:cNvSpPr>
                <a:spLocks noChangeShapeType="1"/>
              </p:cNvSpPr>
              <p:nvPr/>
            </p:nvSpPr>
            <p:spPr bwMode="auto">
              <a:xfrm>
                <a:off x="334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307"/>
              <p:cNvSpPr>
                <a:spLocks noChangeShapeType="1"/>
              </p:cNvSpPr>
              <p:nvPr/>
            </p:nvSpPr>
            <p:spPr bwMode="auto">
              <a:xfrm>
                <a:off x="334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308"/>
              <p:cNvSpPr>
                <a:spLocks noChangeShapeType="1"/>
              </p:cNvSpPr>
              <p:nvPr/>
            </p:nvSpPr>
            <p:spPr bwMode="auto">
              <a:xfrm>
                <a:off x="335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309"/>
              <p:cNvSpPr>
                <a:spLocks noChangeShapeType="1"/>
              </p:cNvSpPr>
              <p:nvPr/>
            </p:nvSpPr>
            <p:spPr bwMode="auto">
              <a:xfrm>
                <a:off x="336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310"/>
              <p:cNvSpPr>
                <a:spLocks noChangeShapeType="1"/>
              </p:cNvSpPr>
              <p:nvPr/>
            </p:nvSpPr>
            <p:spPr bwMode="auto">
              <a:xfrm>
                <a:off x="336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311"/>
              <p:cNvSpPr>
                <a:spLocks noChangeShapeType="1"/>
              </p:cNvSpPr>
              <p:nvPr/>
            </p:nvSpPr>
            <p:spPr bwMode="auto">
              <a:xfrm>
                <a:off x="337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312"/>
              <p:cNvSpPr>
                <a:spLocks noChangeShapeType="1"/>
              </p:cNvSpPr>
              <p:nvPr/>
            </p:nvSpPr>
            <p:spPr bwMode="auto">
              <a:xfrm>
                <a:off x="338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313"/>
              <p:cNvSpPr>
                <a:spLocks noChangeShapeType="1"/>
              </p:cNvSpPr>
              <p:nvPr/>
            </p:nvSpPr>
            <p:spPr bwMode="auto">
              <a:xfrm>
                <a:off x="338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314"/>
              <p:cNvSpPr>
                <a:spLocks noChangeShapeType="1"/>
              </p:cNvSpPr>
              <p:nvPr/>
            </p:nvSpPr>
            <p:spPr bwMode="auto">
              <a:xfrm>
                <a:off x="339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315"/>
              <p:cNvSpPr>
                <a:spLocks noChangeShapeType="1"/>
              </p:cNvSpPr>
              <p:nvPr/>
            </p:nvSpPr>
            <p:spPr bwMode="auto">
              <a:xfrm>
                <a:off x="340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316"/>
              <p:cNvSpPr>
                <a:spLocks noChangeShapeType="1"/>
              </p:cNvSpPr>
              <p:nvPr/>
            </p:nvSpPr>
            <p:spPr bwMode="auto">
              <a:xfrm>
                <a:off x="341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317"/>
              <p:cNvSpPr>
                <a:spLocks noChangeShapeType="1"/>
              </p:cNvSpPr>
              <p:nvPr/>
            </p:nvSpPr>
            <p:spPr bwMode="auto">
              <a:xfrm>
                <a:off x="341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318"/>
              <p:cNvSpPr>
                <a:spLocks noChangeShapeType="1"/>
              </p:cNvSpPr>
              <p:nvPr/>
            </p:nvSpPr>
            <p:spPr bwMode="auto">
              <a:xfrm>
                <a:off x="3423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319"/>
              <p:cNvSpPr>
                <a:spLocks noChangeShapeType="1"/>
              </p:cNvSpPr>
              <p:nvPr/>
            </p:nvSpPr>
            <p:spPr bwMode="auto">
              <a:xfrm>
                <a:off x="3430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320"/>
              <p:cNvSpPr>
                <a:spLocks noChangeShapeType="1"/>
              </p:cNvSpPr>
              <p:nvPr/>
            </p:nvSpPr>
            <p:spPr bwMode="auto">
              <a:xfrm>
                <a:off x="3437" y="279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321"/>
              <p:cNvSpPr>
                <a:spLocks noChangeShapeType="1"/>
              </p:cNvSpPr>
              <p:nvPr/>
            </p:nvSpPr>
            <p:spPr bwMode="auto">
              <a:xfrm>
                <a:off x="344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322"/>
              <p:cNvSpPr>
                <a:spLocks noChangeShapeType="1"/>
              </p:cNvSpPr>
              <p:nvPr/>
            </p:nvSpPr>
            <p:spPr bwMode="auto">
              <a:xfrm>
                <a:off x="345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323"/>
              <p:cNvSpPr>
                <a:spLocks noChangeShapeType="1"/>
              </p:cNvSpPr>
              <p:nvPr/>
            </p:nvSpPr>
            <p:spPr bwMode="auto">
              <a:xfrm>
                <a:off x="345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324"/>
              <p:cNvSpPr>
                <a:spLocks noChangeShapeType="1"/>
              </p:cNvSpPr>
              <p:nvPr/>
            </p:nvSpPr>
            <p:spPr bwMode="auto">
              <a:xfrm>
                <a:off x="3465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325"/>
              <p:cNvSpPr>
                <a:spLocks noChangeShapeType="1"/>
              </p:cNvSpPr>
              <p:nvPr/>
            </p:nvSpPr>
            <p:spPr bwMode="auto">
              <a:xfrm>
                <a:off x="3472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326"/>
              <p:cNvSpPr>
                <a:spLocks noChangeShapeType="1"/>
              </p:cNvSpPr>
              <p:nvPr/>
            </p:nvSpPr>
            <p:spPr bwMode="auto">
              <a:xfrm>
                <a:off x="3479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327"/>
              <p:cNvSpPr>
                <a:spLocks noChangeShapeType="1"/>
              </p:cNvSpPr>
              <p:nvPr/>
            </p:nvSpPr>
            <p:spPr bwMode="auto">
              <a:xfrm>
                <a:off x="3486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328"/>
              <p:cNvSpPr>
                <a:spLocks noChangeShapeType="1"/>
              </p:cNvSpPr>
              <p:nvPr/>
            </p:nvSpPr>
            <p:spPr bwMode="auto">
              <a:xfrm>
                <a:off x="3493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329"/>
              <p:cNvSpPr>
                <a:spLocks noChangeShapeType="1"/>
              </p:cNvSpPr>
              <p:nvPr/>
            </p:nvSpPr>
            <p:spPr bwMode="auto">
              <a:xfrm>
                <a:off x="3500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330"/>
              <p:cNvSpPr>
                <a:spLocks noChangeShapeType="1"/>
              </p:cNvSpPr>
              <p:nvPr/>
            </p:nvSpPr>
            <p:spPr bwMode="auto">
              <a:xfrm>
                <a:off x="3507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331"/>
              <p:cNvSpPr>
                <a:spLocks noChangeShapeType="1"/>
              </p:cNvSpPr>
              <p:nvPr/>
            </p:nvSpPr>
            <p:spPr bwMode="auto">
              <a:xfrm>
                <a:off x="3514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332"/>
              <p:cNvSpPr>
                <a:spLocks noChangeShapeType="1"/>
              </p:cNvSpPr>
              <p:nvPr/>
            </p:nvSpPr>
            <p:spPr bwMode="auto">
              <a:xfrm>
                <a:off x="3521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333"/>
              <p:cNvSpPr>
                <a:spLocks noChangeShapeType="1"/>
              </p:cNvSpPr>
              <p:nvPr/>
            </p:nvSpPr>
            <p:spPr bwMode="auto">
              <a:xfrm>
                <a:off x="3528" y="27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334"/>
              <p:cNvSpPr>
                <a:spLocks noChangeShapeType="1"/>
              </p:cNvSpPr>
              <p:nvPr/>
            </p:nvSpPr>
            <p:spPr bwMode="auto">
              <a:xfrm>
                <a:off x="3529" y="27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335"/>
              <p:cNvSpPr>
                <a:spLocks noChangeShapeType="1"/>
              </p:cNvSpPr>
              <p:nvPr/>
            </p:nvSpPr>
            <p:spPr bwMode="auto">
              <a:xfrm>
                <a:off x="3529" y="28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336"/>
              <p:cNvSpPr>
                <a:spLocks noChangeShapeType="1"/>
              </p:cNvSpPr>
              <p:nvPr/>
            </p:nvSpPr>
            <p:spPr bwMode="auto">
              <a:xfrm>
                <a:off x="3529" y="28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337"/>
              <p:cNvSpPr>
                <a:spLocks noChangeShapeType="1"/>
              </p:cNvSpPr>
              <p:nvPr/>
            </p:nvSpPr>
            <p:spPr bwMode="auto">
              <a:xfrm>
                <a:off x="3529" y="28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338"/>
              <p:cNvSpPr>
                <a:spLocks noChangeShapeType="1"/>
              </p:cNvSpPr>
              <p:nvPr/>
            </p:nvSpPr>
            <p:spPr bwMode="auto">
              <a:xfrm>
                <a:off x="3529" y="28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339"/>
              <p:cNvSpPr>
                <a:spLocks noChangeShapeType="1"/>
              </p:cNvSpPr>
              <p:nvPr/>
            </p:nvSpPr>
            <p:spPr bwMode="auto">
              <a:xfrm>
                <a:off x="3529" y="28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340"/>
              <p:cNvSpPr>
                <a:spLocks noChangeShapeType="1"/>
              </p:cNvSpPr>
              <p:nvPr/>
            </p:nvSpPr>
            <p:spPr bwMode="auto">
              <a:xfrm>
                <a:off x="3529" y="283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341"/>
              <p:cNvSpPr>
                <a:spLocks noChangeShapeType="1"/>
              </p:cNvSpPr>
              <p:nvPr/>
            </p:nvSpPr>
            <p:spPr bwMode="auto">
              <a:xfrm>
                <a:off x="3529" y="284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342"/>
              <p:cNvSpPr>
                <a:spLocks noChangeShapeType="1"/>
              </p:cNvSpPr>
              <p:nvPr/>
            </p:nvSpPr>
            <p:spPr bwMode="auto">
              <a:xfrm>
                <a:off x="3529" y="28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343"/>
              <p:cNvSpPr>
                <a:spLocks noChangeShapeType="1"/>
              </p:cNvSpPr>
              <p:nvPr/>
            </p:nvSpPr>
            <p:spPr bwMode="auto">
              <a:xfrm>
                <a:off x="3529" y="28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344"/>
              <p:cNvSpPr>
                <a:spLocks noChangeShapeType="1"/>
              </p:cNvSpPr>
              <p:nvPr/>
            </p:nvSpPr>
            <p:spPr bwMode="auto">
              <a:xfrm>
                <a:off x="3529" y="28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345"/>
              <p:cNvSpPr>
                <a:spLocks noChangeShapeType="1"/>
              </p:cNvSpPr>
              <p:nvPr/>
            </p:nvSpPr>
            <p:spPr bwMode="auto">
              <a:xfrm>
                <a:off x="3529" y="28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346"/>
              <p:cNvSpPr>
                <a:spLocks noChangeShapeType="1"/>
              </p:cNvSpPr>
              <p:nvPr/>
            </p:nvSpPr>
            <p:spPr bwMode="auto">
              <a:xfrm>
                <a:off x="3529" y="28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347"/>
              <p:cNvSpPr>
                <a:spLocks noChangeShapeType="1"/>
              </p:cNvSpPr>
              <p:nvPr/>
            </p:nvSpPr>
            <p:spPr bwMode="auto">
              <a:xfrm>
                <a:off x="3529" y="28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Line 348"/>
              <p:cNvSpPr>
                <a:spLocks noChangeShapeType="1"/>
              </p:cNvSpPr>
              <p:nvPr/>
            </p:nvSpPr>
            <p:spPr bwMode="auto">
              <a:xfrm>
                <a:off x="3529" y="28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349"/>
              <p:cNvSpPr>
                <a:spLocks noChangeShapeType="1"/>
              </p:cNvSpPr>
              <p:nvPr/>
            </p:nvSpPr>
            <p:spPr bwMode="auto">
              <a:xfrm>
                <a:off x="3529" y="29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350"/>
              <p:cNvSpPr>
                <a:spLocks noChangeShapeType="1"/>
              </p:cNvSpPr>
              <p:nvPr/>
            </p:nvSpPr>
            <p:spPr bwMode="auto">
              <a:xfrm>
                <a:off x="3529" y="29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351"/>
              <p:cNvSpPr>
                <a:spLocks noChangeShapeType="1"/>
              </p:cNvSpPr>
              <p:nvPr/>
            </p:nvSpPr>
            <p:spPr bwMode="auto">
              <a:xfrm>
                <a:off x="3529" y="29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352"/>
              <p:cNvSpPr>
                <a:spLocks noChangeShapeType="1"/>
              </p:cNvSpPr>
              <p:nvPr/>
            </p:nvSpPr>
            <p:spPr bwMode="auto">
              <a:xfrm>
                <a:off x="3529" y="29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353"/>
              <p:cNvSpPr>
                <a:spLocks noChangeShapeType="1"/>
              </p:cNvSpPr>
              <p:nvPr/>
            </p:nvSpPr>
            <p:spPr bwMode="auto">
              <a:xfrm>
                <a:off x="3529" y="29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354"/>
              <p:cNvSpPr>
                <a:spLocks noChangeShapeType="1"/>
              </p:cNvSpPr>
              <p:nvPr/>
            </p:nvSpPr>
            <p:spPr bwMode="auto">
              <a:xfrm>
                <a:off x="3529" y="29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355"/>
              <p:cNvSpPr>
                <a:spLocks noChangeShapeType="1"/>
              </p:cNvSpPr>
              <p:nvPr/>
            </p:nvSpPr>
            <p:spPr bwMode="auto">
              <a:xfrm>
                <a:off x="3529" y="294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356"/>
              <p:cNvSpPr>
                <a:spLocks noChangeShapeType="1"/>
              </p:cNvSpPr>
              <p:nvPr/>
            </p:nvSpPr>
            <p:spPr bwMode="auto">
              <a:xfrm>
                <a:off x="3529" y="295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357"/>
              <p:cNvSpPr>
                <a:spLocks noChangeShapeType="1"/>
              </p:cNvSpPr>
              <p:nvPr/>
            </p:nvSpPr>
            <p:spPr bwMode="auto">
              <a:xfrm>
                <a:off x="3529" y="29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358"/>
              <p:cNvSpPr>
                <a:spLocks noChangeShapeType="1"/>
              </p:cNvSpPr>
              <p:nvPr/>
            </p:nvSpPr>
            <p:spPr bwMode="auto">
              <a:xfrm>
                <a:off x="3529" y="29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359"/>
              <p:cNvSpPr>
                <a:spLocks noChangeShapeType="1"/>
              </p:cNvSpPr>
              <p:nvPr/>
            </p:nvSpPr>
            <p:spPr bwMode="auto">
              <a:xfrm>
                <a:off x="3529" y="29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360"/>
              <p:cNvSpPr>
                <a:spLocks noChangeShapeType="1"/>
              </p:cNvSpPr>
              <p:nvPr/>
            </p:nvSpPr>
            <p:spPr bwMode="auto">
              <a:xfrm>
                <a:off x="3529" y="29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361"/>
              <p:cNvSpPr>
                <a:spLocks noChangeShapeType="1"/>
              </p:cNvSpPr>
              <p:nvPr/>
            </p:nvSpPr>
            <p:spPr bwMode="auto">
              <a:xfrm>
                <a:off x="3529" y="29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362"/>
              <p:cNvSpPr>
                <a:spLocks noChangeShapeType="1"/>
              </p:cNvSpPr>
              <p:nvPr/>
            </p:nvSpPr>
            <p:spPr bwMode="auto">
              <a:xfrm>
                <a:off x="3529" y="29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363"/>
              <p:cNvSpPr>
                <a:spLocks noChangeShapeType="1"/>
              </p:cNvSpPr>
              <p:nvPr/>
            </p:nvSpPr>
            <p:spPr bwMode="auto">
              <a:xfrm>
                <a:off x="3529" y="29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364"/>
              <p:cNvSpPr>
                <a:spLocks noChangeShapeType="1"/>
              </p:cNvSpPr>
              <p:nvPr/>
            </p:nvSpPr>
            <p:spPr bwMode="auto">
              <a:xfrm>
                <a:off x="3529" y="30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365"/>
              <p:cNvSpPr>
                <a:spLocks noChangeShapeType="1"/>
              </p:cNvSpPr>
              <p:nvPr/>
            </p:nvSpPr>
            <p:spPr bwMode="auto">
              <a:xfrm>
                <a:off x="3529" y="30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366"/>
              <p:cNvSpPr>
                <a:spLocks noChangeShapeType="1"/>
              </p:cNvSpPr>
              <p:nvPr/>
            </p:nvSpPr>
            <p:spPr bwMode="auto">
              <a:xfrm>
                <a:off x="3529" y="30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367"/>
              <p:cNvSpPr>
                <a:spLocks noChangeShapeType="1"/>
              </p:cNvSpPr>
              <p:nvPr/>
            </p:nvSpPr>
            <p:spPr bwMode="auto">
              <a:xfrm>
                <a:off x="3529" y="30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368"/>
              <p:cNvSpPr>
                <a:spLocks noChangeShapeType="1"/>
              </p:cNvSpPr>
              <p:nvPr/>
            </p:nvSpPr>
            <p:spPr bwMode="auto">
              <a:xfrm>
                <a:off x="3529" y="30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369"/>
              <p:cNvSpPr>
                <a:spLocks noChangeShapeType="1"/>
              </p:cNvSpPr>
              <p:nvPr/>
            </p:nvSpPr>
            <p:spPr bwMode="auto">
              <a:xfrm>
                <a:off x="3529" y="30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370"/>
              <p:cNvSpPr>
                <a:spLocks noChangeShapeType="1"/>
              </p:cNvSpPr>
              <p:nvPr/>
            </p:nvSpPr>
            <p:spPr bwMode="auto">
              <a:xfrm>
                <a:off x="3529" y="30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371"/>
              <p:cNvSpPr>
                <a:spLocks noChangeShapeType="1"/>
              </p:cNvSpPr>
              <p:nvPr/>
            </p:nvSpPr>
            <p:spPr bwMode="auto">
              <a:xfrm>
                <a:off x="3529" y="30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372"/>
              <p:cNvSpPr>
                <a:spLocks noChangeShapeType="1"/>
              </p:cNvSpPr>
              <p:nvPr/>
            </p:nvSpPr>
            <p:spPr bwMode="auto">
              <a:xfrm>
                <a:off x="3529" y="306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Line 373"/>
              <p:cNvSpPr>
                <a:spLocks noChangeShapeType="1"/>
              </p:cNvSpPr>
              <p:nvPr/>
            </p:nvSpPr>
            <p:spPr bwMode="auto">
              <a:xfrm>
                <a:off x="3529" y="3068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Line 374"/>
              <p:cNvSpPr>
                <a:spLocks noChangeShapeType="1"/>
              </p:cNvSpPr>
              <p:nvPr/>
            </p:nvSpPr>
            <p:spPr bwMode="auto">
              <a:xfrm>
                <a:off x="3529" y="3075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Line 375"/>
              <p:cNvSpPr>
                <a:spLocks noChangeShapeType="1"/>
              </p:cNvSpPr>
              <p:nvPr/>
            </p:nvSpPr>
            <p:spPr bwMode="auto">
              <a:xfrm>
                <a:off x="3529" y="30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376"/>
              <p:cNvSpPr>
                <a:spLocks noChangeShapeType="1"/>
              </p:cNvSpPr>
              <p:nvPr/>
            </p:nvSpPr>
            <p:spPr bwMode="auto">
              <a:xfrm>
                <a:off x="3529" y="30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377"/>
              <p:cNvSpPr>
                <a:spLocks noChangeShapeType="1"/>
              </p:cNvSpPr>
              <p:nvPr/>
            </p:nvSpPr>
            <p:spPr bwMode="auto">
              <a:xfrm>
                <a:off x="3529" y="30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378"/>
              <p:cNvSpPr>
                <a:spLocks noChangeShapeType="1"/>
              </p:cNvSpPr>
              <p:nvPr/>
            </p:nvSpPr>
            <p:spPr bwMode="auto">
              <a:xfrm>
                <a:off x="3529" y="31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379"/>
              <p:cNvSpPr>
                <a:spLocks noChangeShapeType="1"/>
              </p:cNvSpPr>
              <p:nvPr/>
            </p:nvSpPr>
            <p:spPr bwMode="auto">
              <a:xfrm>
                <a:off x="3529" y="31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380"/>
              <p:cNvSpPr>
                <a:spLocks noChangeShapeType="1"/>
              </p:cNvSpPr>
              <p:nvPr/>
            </p:nvSpPr>
            <p:spPr bwMode="auto">
              <a:xfrm>
                <a:off x="3529" y="3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381"/>
              <p:cNvSpPr>
                <a:spLocks noChangeShapeType="1"/>
              </p:cNvSpPr>
              <p:nvPr/>
            </p:nvSpPr>
            <p:spPr bwMode="auto">
              <a:xfrm>
                <a:off x="3529" y="31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382"/>
              <p:cNvSpPr>
                <a:spLocks noChangeShapeType="1"/>
              </p:cNvSpPr>
              <p:nvPr/>
            </p:nvSpPr>
            <p:spPr bwMode="auto">
              <a:xfrm>
                <a:off x="3529" y="31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383"/>
              <p:cNvSpPr>
                <a:spLocks noChangeShapeType="1"/>
              </p:cNvSpPr>
              <p:nvPr/>
            </p:nvSpPr>
            <p:spPr bwMode="auto">
              <a:xfrm>
                <a:off x="3529" y="31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384"/>
              <p:cNvSpPr>
                <a:spLocks noChangeShapeType="1"/>
              </p:cNvSpPr>
              <p:nvPr/>
            </p:nvSpPr>
            <p:spPr bwMode="auto">
              <a:xfrm>
                <a:off x="3529" y="31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385"/>
              <p:cNvSpPr>
                <a:spLocks noChangeShapeType="1"/>
              </p:cNvSpPr>
              <p:nvPr/>
            </p:nvSpPr>
            <p:spPr bwMode="auto">
              <a:xfrm>
                <a:off x="3529" y="3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386"/>
              <p:cNvSpPr>
                <a:spLocks noChangeShapeType="1"/>
              </p:cNvSpPr>
              <p:nvPr/>
            </p:nvSpPr>
            <p:spPr bwMode="auto">
              <a:xfrm>
                <a:off x="3529" y="31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387"/>
              <p:cNvSpPr>
                <a:spLocks noChangeShapeType="1"/>
              </p:cNvSpPr>
              <p:nvPr/>
            </p:nvSpPr>
            <p:spPr bwMode="auto">
              <a:xfrm>
                <a:off x="3529" y="3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Line 388"/>
              <p:cNvSpPr>
                <a:spLocks noChangeShapeType="1"/>
              </p:cNvSpPr>
              <p:nvPr/>
            </p:nvSpPr>
            <p:spPr bwMode="auto">
              <a:xfrm>
                <a:off x="3529" y="31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389"/>
              <p:cNvSpPr>
                <a:spLocks noChangeShapeType="1"/>
              </p:cNvSpPr>
              <p:nvPr/>
            </p:nvSpPr>
            <p:spPr bwMode="auto">
              <a:xfrm>
                <a:off x="3529" y="31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Line 390"/>
              <p:cNvSpPr>
                <a:spLocks noChangeShapeType="1"/>
              </p:cNvSpPr>
              <p:nvPr/>
            </p:nvSpPr>
            <p:spPr bwMode="auto">
              <a:xfrm>
                <a:off x="3529" y="31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Line 391"/>
              <p:cNvSpPr>
                <a:spLocks noChangeShapeType="1"/>
              </p:cNvSpPr>
              <p:nvPr/>
            </p:nvSpPr>
            <p:spPr bwMode="auto">
              <a:xfrm>
                <a:off x="3529" y="319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Line 392"/>
              <p:cNvSpPr>
                <a:spLocks noChangeShapeType="1"/>
              </p:cNvSpPr>
              <p:nvPr/>
            </p:nvSpPr>
            <p:spPr bwMode="auto">
              <a:xfrm>
                <a:off x="3529" y="320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Line 393"/>
              <p:cNvSpPr>
                <a:spLocks noChangeShapeType="1"/>
              </p:cNvSpPr>
              <p:nvPr/>
            </p:nvSpPr>
            <p:spPr bwMode="auto">
              <a:xfrm>
                <a:off x="3529" y="3207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Line 394"/>
              <p:cNvSpPr>
                <a:spLocks noChangeShapeType="1"/>
              </p:cNvSpPr>
              <p:nvPr/>
            </p:nvSpPr>
            <p:spPr bwMode="auto">
              <a:xfrm>
                <a:off x="3529" y="32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395"/>
              <p:cNvSpPr>
                <a:spLocks noChangeShapeType="1"/>
              </p:cNvSpPr>
              <p:nvPr/>
            </p:nvSpPr>
            <p:spPr bwMode="auto">
              <a:xfrm>
                <a:off x="3529" y="32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396"/>
              <p:cNvSpPr>
                <a:spLocks noChangeShapeType="1"/>
              </p:cNvSpPr>
              <p:nvPr/>
            </p:nvSpPr>
            <p:spPr bwMode="auto">
              <a:xfrm>
                <a:off x="3529" y="32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397"/>
              <p:cNvSpPr>
                <a:spLocks noChangeShapeType="1"/>
              </p:cNvSpPr>
              <p:nvPr/>
            </p:nvSpPr>
            <p:spPr bwMode="auto">
              <a:xfrm>
                <a:off x="3529" y="32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398"/>
              <p:cNvSpPr>
                <a:spLocks noChangeShapeType="1"/>
              </p:cNvSpPr>
              <p:nvPr/>
            </p:nvSpPr>
            <p:spPr bwMode="auto">
              <a:xfrm flipH="1">
                <a:off x="35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399"/>
              <p:cNvSpPr>
                <a:spLocks noChangeShapeType="1"/>
              </p:cNvSpPr>
              <p:nvPr/>
            </p:nvSpPr>
            <p:spPr bwMode="auto">
              <a:xfrm flipH="1">
                <a:off x="352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400"/>
              <p:cNvSpPr>
                <a:spLocks noChangeShapeType="1"/>
              </p:cNvSpPr>
              <p:nvPr/>
            </p:nvSpPr>
            <p:spPr bwMode="auto">
              <a:xfrm flipH="1">
                <a:off x="351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401"/>
              <p:cNvSpPr>
                <a:spLocks noChangeShapeType="1"/>
              </p:cNvSpPr>
              <p:nvPr/>
            </p:nvSpPr>
            <p:spPr bwMode="auto">
              <a:xfrm flipH="1">
                <a:off x="350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402"/>
              <p:cNvSpPr>
                <a:spLocks noChangeShapeType="1"/>
              </p:cNvSpPr>
              <p:nvPr/>
            </p:nvSpPr>
            <p:spPr bwMode="auto">
              <a:xfrm flipH="1">
                <a:off x="350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403"/>
              <p:cNvSpPr>
                <a:spLocks noChangeShapeType="1"/>
              </p:cNvSpPr>
              <p:nvPr/>
            </p:nvSpPr>
            <p:spPr bwMode="auto">
              <a:xfrm flipH="1">
                <a:off x="349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9" name="Group 404"/>
            <p:cNvGrpSpPr>
              <a:grpSpLocks/>
            </p:cNvGrpSpPr>
            <p:nvPr/>
          </p:nvGrpSpPr>
          <p:grpSpPr bwMode="auto">
            <a:xfrm>
              <a:off x="2298700" y="5296309"/>
              <a:ext cx="2774950" cy="1588"/>
              <a:chOff x="2105" y="3242"/>
              <a:chExt cx="1382" cy="1"/>
            </a:xfrm>
          </p:grpSpPr>
          <p:sp>
            <p:nvSpPr>
              <p:cNvPr id="420" name="Line 405"/>
              <p:cNvSpPr>
                <a:spLocks noChangeShapeType="1"/>
              </p:cNvSpPr>
              <p:nvPr/>
            </p:nvSpPr>
            <p:spPr bwMode="auto">
              <a:xfrm flipH="1">
                <a:off x="348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Line 406"/>
              <p:cNvSpPr>
                <a:spLocks noChangeShapeType="1"/>
              </p:cNvSpPr>
              <p:nvPr/>
            </p:nvSpPr>
            <p:spPr bwMode="auto">
              <a:xfrm flipH="1">
                <a:off x="347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407"/>
              <p:cNvSpPr>
                <a:spLocks noChangeShapeType="1"/>
              </p:cNvSpPr>
              <p:nvPr/>
            </p:nvSpPr>
            <p:spPr bwMode="auto">
              <a:xfrm flipH="1">
                <a:off x="347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Line 408"/>
              <p:cNvSpPr>
                <a:spLocks noChangeShapeType="1"/>
              </p:cNvSpPr>
              <p:nvPr/>
            </p:nvSpPr>
            <p:spPr bwMode="auto">
              <a:xfrm flipH="1">
                <a:off x="346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409"/>
              <p:cNvSpPr>
                <a:spLocks noChangeShapeType="1"/>
              </p:cNvSpPr>
              <p:nvPr/>
            </p:nvSpPr>
            <p:spPr bwMode="auto">
              <a:xfrm flipH="1">
                <a:off x="345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410"/>
              <p:cNvSpPr>
                <a:spLocks noChangeShapeType="1"/>
              </p:cNvSpPr>
              <p:nvPr/>
            </p:nvSpPr>
            <p:spPr bwMode="auto">
              <a:xfrm flipH="1">
                <a:off x="345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411"/>
              <p:cNvSpPr>
                <a:spLocks noChangeShapeType="1"/>
              </p:cNvSpPr>
              <p:nvPr/>
            </p:nvSpPr>
            <p:spPr bwMode="auto">
              <a:xfrm flipH="1">
                <a:off x="344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412"/>
              <p:cNvSpPr>
                <a:spLocks noChangeShapeType="1"/>
              </p:cNvSpPr>
              <p:nvPr/>
            </p:nvSpPr>
            <p:spPr bwMode="auto">
              <a:xfrm flipH="1">
                <a:off x="343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413"/>
              <p:cNvSpPr>
                <a:spLocks noChangeShapeType="1"/>
              </p:cNvSpPr>
              <p:nvPr/>
            </p:nvSpPr>
            <p:spPr bwMode="auto">
              <a:xfrm flipH="1">
                <a:off x="343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414"/>
              <p:cNvSpPr>
                <a:spLocks noChangeShapeType="1"/>
              </p:cNvSpPr>
              <p:nvPr/>
            </p:nvSpPr>
            <p:spPr bwMode="auto">
              <a:xfrm flipH="1">
                <a:off x="3423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Line 415"/>
              <p:cNvSpPr>
                <a:spLocks noChangeShapeType="1"/>
              </p:cNvSpPr>
              <p:nvPr/>
            </p:nvSpPr>
            <p:spPr bwMode="auto">
              <a:xfrm flipH="1">
                <a:off x="341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416"/>
              <p:cNvSpPr>
                <a:spLocks noChangeShapeType="1"/>
              </p:cNvSpPr>
              <p:nvPr/>
            </p:nvSpPr>
            <p:spPr bwMode="auto">
              <a:xfrm flipH="1">
                <a:off x="340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Line 417"/>
              <p:cNvSpPr>
                <a:spLocks noChangeShapeType="1"/>
              </p:cNvSpPr>
              <p:nvPr/>
            </p:nvSpPr>
            <p:spPr bwMode="auto">
              <a:xfrm flipH="1">
                <a:off x="34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Line 418"/>
              <p:cNvSpPr>
                <a:spLocks noChangeShapeType="1"/>
              </p:cNvSpPr>
              <p:nvPr/>
            </p:nvSpPr>
            <p:spPr bwMode="auto">
              <a:xfrm flipH="1">
                <a:off x="33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Line 419"/>
              <p:cNvSpPr>
                <a:spLocks noChangeShapeType="1"/>
              </p:cNvSpPr>
              <p:nvPr/>
            </p:nvSpPr>
            <p:spPr bwMode="auto">
              <a:xfrm flipH="1">
                <a:off x="338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Line 420"/>
              <p:cNvSpPr>
                <a:spLocks noChangeShapeType="1"/>
              </p:cNvSpPr>
              <p:nvPr/>
            </p:nvSpPr>
            <p:spPr bwMode="auto">
              <a:xfrm flipH="1">
                <a:off x="338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421"/>
              <p:cNvSpPr>
                <a:spLocks noChangeShapeType="1"/>
              </p:cNvSpPr>
              <p:nvPr/>
            </p:nvSpPr>
            <p:spPr bwMode="auto">
              <a:xfrm flipH="1">
                <a:off x="337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Line 422"/>
              <p:cNvSpPr>
                <a:spLocks noChangeShapeType="1"/>
              </p:cNvSpPr>
              <p:nvPr/>
            </p:nvSpPr>
            <p:spPr bwMode="auto">
              <a:xfrm flipH="1">
                <a:off x="336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423"/>
              <p:cNvSpPr>
                <a:spLocks noChangeShapeType="1"/>
              </p:cNvSpPr>
              <p:nvPr/>
            </p:nvSpPr>
            <p:spPr bwMode="auto">
              <a:xfrm flipH="1">
                <a:off x="336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424"/>
              <p:cNvSpPr>
                <a:spLocks noChangeShapeType="1"/>
              </p:cNvSpPr>
              <p:nvPr/>
            </p:nvSpPr>
            <p:spPr bwMode="auto">
              <a:xfrm flipH="1">
                <a:off x="335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425"/>
              <p:cNvSpPr>
                <a:spLocks noChangeShapeType="1"/>
              </p:cNvSpPr>
              <p:nvPr/>
            </p:nvSpPr>
            <p:spPr bwMode="auto">
              <a:xfrm flipH="1">
                <a:off x="334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426"/>
              <p:cNvSpPr>
                <a:spLocks noChangeShapeType="1"/>
              </p:cNvSpPr>
              <p:nvPr/>
            </p:nvSpPr>
            <p:spPr bwMode="auto">
              <a:xfrm flipH="1">
                <a:off x="334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427"/>
              <p:cNvSpPr>
                <a:spLocks noChangeShapeType="1"/>
              </p:cNvSpPr>
              <p:nvPr/>
            </p:nvSpPr>
            <p:spPr bwMode="auto">
              <a:xfrm flipH="1">
                <a:off x="333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Line 428"/>
              <p:cNvSpPr>
                <a:spLocks noChangeShapeType="1"/>
              </p:cNvSpPr>
              <p:nvPr/>
            </p:nvSpPr>
            <p:spPr bwMode="auto">
              <a:xfrm flipH="1">
                <a:off x="332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Line 429"/>
              <p:cNvSpPr>
                <a:spLocks noChangeShapeType="1"/>
              </p:cNvSpPr>
              <p:nvPr/>
            </p:nvSpPr>
            <p:spPr bwMode="auto">
              <a:xfrm flipH="1">
                <a:off x="331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Line 430"/>
              <p:cNvSpPr>
                <a:spLocks noChangeShapeType="1"/>
              </p:cNvSpPr>
              <p:nvPr/>
            </p:nvSpPr>
            <p:spPr bwMode="auto">
              <a:xfrm flipH="1">
                <a:off x="331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431"/>
              <p:cNvSpPr>
                <a:spLocks noChangeShapeType="1"/>
              </p:cNvSpPr>
              <p:nvPr/>
            </p:nvSpPr>
            <p:spPr bwMode="auto">
              <a:xfrm flipH="1">
                <a:off x="330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432"/>
              <p:cNvSpPr>
                <a:spLocks noChangeShapeType="1"/>
              </p:cNvSpPr>
              <p:nvPr/>
            </p:nvSpPr>
            <p:spPr bwMode="auto">
              <a:xfrm flipH="1">
                <a:off x="3298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433"/>
              <p:cNvSpPr>
                <a:spLocks noChangeShapeType="1"/>
              </p:cNvSpPr>
              <p:nvPr/>
            </p:nvSpPr>
            <p:spPr bwMode="auto">
              <a:xfrm flipH="1">
                <a:off x="329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434"/>
              <p:cNvSpPr>
                <a:spLocks noChangeShapeType="1"/>
              </p:cNvSpPr>
              <p:nvPr/>
            </p:nvSpPr>
            <p:spPr bwMode="auto">
              <a:xfrm flipH="1">
                <a:off x="328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435"/>
              <p:cNvSpPr>
                <a:spLocks noChangeShapeType="1"/>
              </p:cNvSpPr>
              <p:nvPr/>
            </p:nvSpPr>
            <p:spPr bwMode="auto">
              <a:xfrm flipH="1">
                <a:off x="327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Line 436"/>
              <p:cNvSpPr>
                <a:spLocks noChangeShapeType="1"/>
              </p:cNvSpPr>
              <p:nvPr/>
            </p:nvSpPr>
            <p:spPr bwMode="auto">
              <a:xfrm flipH="1">
                <a:off x="327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437"/>
              <p:cNvSpPr>
                <a:spLocks noChangeShapeType="1"/>
              </p:cNvSpPr>
              <p:nvPr/>
            </p:nvSpPr>
            <p:spPr bwMode="auto">
              <a:xfrm flipH="1">
                <a:off x="326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438"/>
              <p:cNvSpPr>
                <a:spLocks noChangeShapeType="1"/>
              </p:cNvSpPr>
              <p:nvPr/>
            </p:nvSpPr>
            <p:spPr bwMode="auto">
              <a:xfrm flipH="1">
                <a:off x="325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Line 439"/>
              <p:cNvSpPr>
                <a:spLocks noChangeShapeType="1"/>
              </p:cNvSpPr>
              <p:nvPr/>
            </p:nvSpPr>
            <p:spPr bwMode="auto">
              <a:xfrm flipH="1">
                <a:off x="325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440"/>
              <p:cNvSpPr>
                <a:spLocks noChangeShapeType="1"/>
              </p:cNvSpPr>
              <p:nvPr/>
            </p:nvSpPr>
            <p:spPr bwMode="auto">
              <a:xfrm flipH="1">
                <a:off x="324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441"/>
              <p:cNvSpPr>
                <a:spLocks noChangeShapeType="1"/>
              </p:cNvSpPr>
              <p:nvPr/>
            </p:nvSpPr>
            <p:spPr bwMode="auto">
              <a:xfrm flipH="1">
                <a:off x="323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442"/>
              <p:cNvSpPr>
                <a:spLocks noChangeShapeType="1"/>
              </p:cNvSpPr>
              <p:nvPr/>
            </p:nvSpPr>
            <p:spPr bwMode="auto">
              <a:xfrm flipH="1">
                <a:off x="322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443"/>
              <p:cNvSpPr>
                <a:spLocks noChangeShapeType="1"/>
              </p:cNvSpPr>
              <p:nvPr/>
            </p:nvSpPr>
            <p:spPr bwMode="auto">
              <a:xfrm flipH="1">
                <a:off x="322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Line 444"/>
              <p:cNvSpPr>
                <a:spLocks noChangeShapeType="1"/>
              </p:cNvSpPr>
              <p:nvPr/>
            </p:nvSpPr>
            <p:spPr bwMode="auto">
              <a:xfrm flipH="1">
                <a:off x="321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445"/>
              <p:cNvSpPr>
                <a:spLocks noChangeShapeType="1"/>
              </p:cNvSpPr>
              <p:nvPr/>
            </p:nvSpPr>
            <p:spPr bwMode="auto">
              <a:xfrm flipH="1">
                <a:off x="320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446"/>
              <p:cNvSpPr>
                <a:spLocks noChangeShapeType="1"/>
              </p:cNvSpPr>
              <p:nvPr/>
            </p:nvSpPr>
            <p:spPr bwMode="auto">
              <a:xfrm flipH="1">
                <a:off x="320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447"/>
              <p:cNvSpPr>
                <a:spLocks noChangeShapeType="1"/>
              </p:cNvSpPr>
              <p:nvPr/>
            </p:nvSpPr>
            <p:spPr bwMode="auto">
              <a:xfrm flipH="1">
                <a:off x="319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448"/>
              <p:cNvSpPr>
                <a:spLocks noChangeShapeType="1"/>
              </p:cNvSpPr>
              <p:nvPr/>
            </p:nvSpPr>
            <p:spPr bwMode="auto">
              <a:xfrm flipH="1">
                <a:off x="318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449"/>
              <p:cNvSpPr>
                <a:spLocks noChangeShapeType="1"/>
              </p:cNvSpPr>
              <p:nvPr/>
            </p:nvSpPr>
            <p:spPr bwMode="auto">
              <a:xfrm flipH="1">
                <a:off x="318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450"/>
              <p:cNvSpPr>
                <a:spLocks noChangeShapeType="1"/>
              </p:cNvSpPr>
              <p:nvPr/>
            </p:nvSpPr>
            <p:spPr bwMode="auto">
              <a:xfrm flipH="1">
                <a:off x="3173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451"/>
              <p:cNvSpPr>
                <a:spLocks noChangeShapeType="1"/>
              </p:cNvSpPr>
              <p:nvPr/>
            </p:nvSpPr>
            <p:spPr bwMode="auto">
              <a:xfrm flipH="1">
                <a:off x="316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452"/>
              <p:cNvSpPr>
                <a:spLocks noChangeShapeType="1"/>
              </p:cNvSpPr>
              <p:nvPr/>
            </p:nvSpPr>
            <p:spPr bwMode="auto">
              <a:xfrm flipH="1">
                <a:off x="316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Line 453"/>
              <p:cNvSpPr>
                <a:spLocks noChangeShapeType="1"/>
              </p:cNvSpPr>
              <p:nvPr/>
            </p:nvSpPr>
            <p:spPr bwMode="auto">
              <a:xfrm flipH="1">
                <a:off x="315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454"/>
              <p:cNvSpPr>
                <a:spLocks noChangeShapeType="1"/>
              </p:cNvSpPr>
              <p:nvPr/>
            </p:nvSpPr>
            <p:spPr bwMode="auto">
              <a:xfrm flipH="1">
                <a:off x="314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455"/>
              <p:cNvSpPr>
                <a:spLocks noChangeShapeType="1"/>
              </p:cNvSpPr>
              <p:nvPr/>
            </p:nvSpPr>
            <p:spPr bwMode="auto">
              <a:xfrm flipH="1">
                <a:off x="313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Line 456"/>
              <p:cNvSpPr>
                <a:spLocks noChangeShapeType="1"/>
              </p:cNvSpPr>
              <p:nvPr/>
            </p:nvSpPr>
            <p:spPr bwMode="auto">
              <a:xfrm flipH="1">
                <a:off x="313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Line 457"/>
              <p:cNvSpPr>
                <a:spLocks noChangeShapeType="1"/>
              </p:cNvSpPr>
              <p:nvPr/>
            </p:nvSpPr>
            <p:spPr bwMode="auto">
              <a:xfrm flipH="1">
                <a:off x="312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Line 458"/>
              <p:cNvSpPr>
                <a:spLocks noChangeShapeType="1"/>
              </p:cNvSpPr>
              <p:nvPr/>
            </p:nvSpPr>
            <p:spPr bwMode="auto">
              <a:xfrm flipH="1">
                <a:off x="311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459"/>
              <p:cNvSpPr>
                <a:spLocks noChangeShapeType="1"/>
              </p:cNvSpPr>
              <p:nvPr/>
            </p:nvSpPr>
            <p:spPr bwMode="auto">
              <a:xfrm flipH="1">
                <a:off x="311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Line 460"/>
              <p:cNvSpPr>
                <a:spLocks noChangeShapeType="1"/>
              </p:cNvSpPr>
              <p:nvPr/>
            </p:nvSpPr>
            <p:spPr bwMode="auto">
              <a:xfrm flipH="1">
                <a:off x="310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461"/>
              <p:cNvSpPr>
                <a:spLocks noChangeShapeType="1"/>
              </p:cNvSpPr>
              <p:nvPr/>
            </p:nvSpPr>
            <p:spPr bwMode="auto">
              <a:xfrm flipH="1">
                <a:off x="309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462"/>
              <p:cNvSpPr>
                <a:spLocks noChangeShapeType="1"/>
              </p:cNvSpPr>
              <p:nvPr/>
            </p:nvSpPr>
            <p:spPr bwMode="auto">
              <a:xfrm flipH="1">
                <a:off x="309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463"/>
              <p:cNvSpPr>
                <a:spLocks noChangeShapeType="1"/>
              </p:cNvSpPr>
              <p:nvPr/>
            </p:nvSpPr>
            <p:spPr bwMode="auto">
              <a:xfrm flipH="1">
                <a:off x="308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464"/>
              <p:cNvSpPr>
                <a:spLocks noChangeShapeType="1"/>
              </p:cNvSpPr>
              <p:nvPr/>
            </p:nvSpPr>
            <p:spPr bwMode="auto">
              <a:xfrm flipH="1">
                <a:off x="307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465"/>
              <p:cNvSpPr>
                <a:spLocks noChangeShapeType="1"/>
              </p:cNvSpPr>
              <p:nvPr/>
            </p:nvSpPr>
            <p:spPr bwMode="auto">
              <a:xfrm flipH="1">
                <a:off x="306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Line 466"/>
              <p:cNvSpPr>
                <a:spLocks noChangeShapeType="1"/>
              </p:cNvSpPr>
              <p:nvPr/>
            </p:nvSpPr>
            <p:spPr bwMode="auto">
              <a:xfrm flipH="1">
                <a:off x="306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Line 467"/>
              <p:cNvSpPr>
                <a:spLocks noChangeShapeType="1"/>
              </p:cNvSpPr>
              <p:nvPr/>
            </p:nvSpPr>
            <p:spPr bwMode="auto">
              <a:xfrm flipH="1">
                <a:off x="305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Line 468"/>
              <p:cNvSpPr>
                <a:spLocks noChangeShapeType="1"/>
              </p:cNvSpPr>
              <p:nvPr/>
            </p:nvSpPr>
            <p:spPr bwMode="auto">
              <a:xfrm flipH="1">
                <a:off x="304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469"/>
              <p:cNvSpPr>
                <a:spLocks noChangeShapeType="1"/>
              </p:cNvSpPr>
              <p:nvPr/>
            </p:nvSpPr>
            <p:spPr bwMode="auto">
              <a:xfrm flipH="1">
                <a:off x="304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470"/>
              <p:cNvSpPr>
                <a:spLocks noChangeShapeType="1"/>
              </p:cNvSpPr>
              <p:nvPr/>
            </p:nvSpPr>
            <p:spPr bwMode="auto">
              <a:xfrm flipH="1">
                <a:off x="303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471"/>
              <p:cNvSpPr>
                <a:spLocks noChangeShapeType="1"/>
              </p:cNvSpPr>
              <p:nvPr/>
            </p:nvSpPr>
            <p:spPr bwMode="auto">
              <a:xfrm flipH="1">
                <a:off x="30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472"/>
              <p:cNvSpPr>
                <a:spLocks noChangeShapeType="1"/>
              </p:cNvSpPr>
              <p:nvPr/>
            </p:nvSpPr>
            <p:spPr bwMode="auto">
              <a:xfrm flipH="1">
                <a:off x="302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473"/>
              <p:cNvSpPr>
                <a:spLocks noChangeShapeType="1"/>
              </p:cNvSpPr>
              <p:nvPr/>
            </p:nvSpPr>
            <p:spPr bwMode="auto">
              <a:xfrm flipH="1">
                <a:off x="301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474"/>
              <p:cNvSpPr>
                <a:spLocks noChangeShapeType="1"/>
              </p:cNvSpPr>
              <p:nvPr/>
            </p:nvSpPr>
            <p:spPr bwMode="auto">
              <a:xfrm flipH="1">
                <a:off x="300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475"/>
              <p:cNvSpPr>
                <a:spLocks noChangeShapeType="1"/>
              </p:cNvSpPr>
              <p:nvPr/>
            </p:nvSpPr>
            <p:spPr bwMode="auto">
              <a:xfrm flipH="1">
                <a:off x="300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476"/>
              <p:cNvSpPr>
                <a:spLocks noChangeShapeType="1"/>
              </p:cNvSpPr>
              <p:nvPr/>
            </p:nvSpPr>
            <p:spPr bwMode="auto">
              <a:xfrm flipH="1">
                <a:off x="299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477"/>
              <p:cNvSpPr>
                <a:spLocks noChangeShapeType="1"/>
              </p:cNvSpPr>
              <p:nvPr/>
            </p:nvSpPr>
            <p:spPr bwMode="auto">
              <a:xfrm flipH="1">
                <a:off x="298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Line 478"/>
              <p:cNvSpPr>
                <a:spLocks noChangeShapeType="1"/>
              </p:cNvSpPr>
              <p:nvPr/>
            </p:nvSpPr>
            <p:spPr bwMode="auto">
              <a:xfrm flipH="1">
                <a:off x="297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Line 479"/>
              <p:cNvSpPr>
                <a:spLocks noChangeShapeType="1"/>
              </p:cNvSpPr>
              <p:nvPr/>
            </p:nvSpPr>
            <p:spPr bwMode="auto">
              <a:xfrm flipH="1">
                <a:off x="297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Line 480"/>
              <p:cNvSpPr>
                <a:spLocks noChangeShapeType="1"/>
              </p:cNvSpPr>
              <p:nvPr/>
            </p:nvSpPr>
            <p:spPr bwMode="auto">
              <a:xfrm flipH="1">
                <a:off x="296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Line 481"/>
              <p:cNvSpPr>
                <a:spLocks noChangeShapeType="1"/>
              </p:cNvSpPr>
              <p:nvPr/>
            </p:nvSpPr>
            <p:spPr bwMode="auto">
              <a:xfrm flipH="1">
                <a:off x="295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482"/>
              <p:cNvSpPr>
                <a:spLocks noChangeShapeType="1"/>
              </p:cNvSpPr>
              <p:nvPr/>
            </p:nvSpPr>
            <p:spPr bwMode="auto">
              <a:xfrm flipH="1">
                <a:off x="295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Line 483"/>
              <p:cNvSpPr>
                <a:spLocks noChangeShapeType="1"/>
              </p:cNvSpPr>
              <p:nvPr/>
            </p:nvSpPr>
            <p:spPr bwMode="auto">
              <a:xfrm flipH="1">
                <a:off x="294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Line 484"/>
              <p:cNvSpPr>
                <a:spLocks noChangeShapeType="1"/>
              </p:cNvSpPr>
              <p:nvPr/>
            </p:nvSpPr>
            <p:spPr bwMode="auto">
              <a:xfrm flipH="1">
                <a:off x="2937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Line 485"/>
              <p:cNvSpPr>
                <a:spLocks noChangeShapeType="1"/>
              </p:cNvSpPr>
              <p:nvPr/>
            </p:nvSpPr>
            <p:spPr bwMode="auto">
              <a:xfrm flipH="1">
                <a:off x="293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Line 486"/>
              <p:cNvSpPr>
                <a:spLocks noChangeShapeType="1"/>
              </p:cNvSpPr>
              <p:nvPr/>
            </p:nvSpPr>
            <p:spPr bwMode="auto">
              <a:xfrm flipH="1">
                <a:off x="292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Line 487"/>
              <p:cNvSpPr>
                <a:spLocks noChangeShapeType="1"/>
              </p:cNvSpPr>
              <p:nvPr/>
            </p:nvSpPr>
            <p:spPr bwMode="auto">
              <a:xfrm flipH="1">
                <a:off x="291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Line 488"/>
              <p:cNvSpPr>
                <a:spLocks noChangeShapeType="1"/>
              </p:cNvSpPr>
              <p:nvPr/>
            </p:nvSpPr>
            <p:spPr bwMode="auto">
              <a:xfrm flipH="1">
                <a:off x="291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Line 489"/>
              <p:cNvSpPr>
                <a:spLocks noChangeShapeType="1"/>
              </p:cNvSpPr>
              <p:nvPr/>
            </p:nvSpPr>
            <p:spPr bwMode="auto">
              <a:xfrm flipH="1">
                <a:off x="29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Line 490"/>
              <p:cNvSpPr>
                <a:spLocks noChangeShapeType="1"/>
              </p:cNvSpPr>
              <p:nvPr/>
            </p:nvSpPr>
            <p:spPr bwMode="auto">
              <a:xfrm flipH="1">
                <a:off x="28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Line 491"/>
              <p:cNvSpPr>
                <a:spLocks noChangeShapeType="1"/>
              </p:cNvSpPr>
              <p:nvPr/>
            </p:nvSpPr>
            <p:spPr bwMode="auto">
              <a:xfrm flipH="1">
                <a:off x="288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Line 492"/>
              <p:cNvSpPr>
                <a:spLocks noChangeShapeType="1"/>
              </p:cNvSpPr>
              <p:nvPr/>
            </p:nvSpPr>
            <p:spPr bwMode="auto">
              <a:xfrm flipH="1">
                <a:off x="288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Line 493"/>
              <p:cNvSpPr>
                <a:spLocks noChangeShapeType="1"/>
              </p:cNvSpPr>
              <p:nvPr/>
            </p:nvSpPr>
            <p:spPr bwMode="auto">
              <a:xfrm flipH="1">
                <a:off x="287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Line 494"/>
              <p:cNvSpPr>
                <a:spLocks noChangeShapeType="1"/>
              </p:cNvSpPr>
              <p:nvPr/>
            </p:nvSpPr>
            <p:spPr bwMode="auto">
              <a:xfrm flipH="1">
                <a:off x="286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Line 495"/>
              <p:cNvSpPr>
                <a:spLocks noChangeShapeType="1"/>
              </p:cNvSpPr>
              <p:nvPr/>
            </p:nvSpPr>
            <p:spPr bwMode="auto">
              <a:xfrm flipH="1">
                <a:off x="286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Line 496"/>
              <p:cNvSpPr>
                <a:spLocks noChangeShapeType="1"/>
              </p:cNvSpPr>
              <p:nvPr/>
            </p:nvSpPr>
            <p:spPr bwMode="auto">
              <a:xfrm flipH="1">
                <a:off x="285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Line 497"/>
              <p:cNvSpPr>
                <a:spLocks noChangeShapeType="1"/>
              </p:cNvSpPr>
              <p:nvPr/>
            </p:nvSpPr>
            <p:spPr bwMode="auto">
              <a:xfrm flipH="1">
                <a:off x="284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Line 498"/>
              <p:cNvSpPr>
                <a:spLocks noChangeShapeType="1"/>
              </p:cNvSpPr>
              <p:nvPr/>
            </p:nvSpPr>
            <p:spPr bwMode="auto">
              <a:xfrm flipH="1">
                <a:off x="284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Line 499"/>
              <p:cNvSpPr>
                <a:spLocks noChangeShapeType="1"/>
              </p:cNvSpPr>
              <p:nvPr/>
            </p:nvSpPr>
            <p:spPr bwMode="auto">
              <a:xfrm flipH="1">
                <a:off x="283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Line 500"/>
              <p:cNvSpPr>
                <a:spLocks noChangeShapeType="1"/>
              </p:cNvSpPr>
              <p:nvPr/>
            </p:nvSpPr>
            <p:spPr bwMode="auto">
              <a:xfrm flipH="1">
                <a:off x="282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Line 501"/>
              <p:cNvSpPr>
                <a:spLocks noChangeShapeType="1"/>
              </p:cNvSpPr>
              <p:nvPr/>
            </p:nvSpPr>
            <p:spPr bwMode="auto">
              <a:xfrm flipH="1">
                <a:off x="281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Line 502"/>
              <p:cNvSpPr>
                <a:spLocks noChangeShapeType="1"/>
              </p:cNvSpPr>
              <p:nvPr/>
            </p:nvSpPr>
            <p:spPr bwMode="auto">
              <a:xfrm flipH="1">
                <a:off x="281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Line 503"/>
              <p:cNvSpPr>
                <a:spLocks noChangeShapeType="1"/>
              </p:cNvSpPr>
              <p:nvPr/>
            </p:nvSpPr>
            <p:spPr bwMode="auto">
              <a:xfrm flipH="1">
                <a:off x="2805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Line 504"/>
              <p:cNvSpPr>
                <a:spLocks noChangeShapeType="1"/>
              </p:cNvSpPr>
              <p:nvPr/>
            </p:nvSpPr>
            <p:spPr bwMode="auto">
              <a:xfrm flipH="1">
                <a:off x="279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Line 505"/>
              <p:cNvSpPr>
                <a:spLocks noChangeShapeType="1"/>
              </p:cNvSpPr>
              <p:nvPr/>
            </p:nvSpPr>
            <p:spPr bwMode="auto">
              <a:xfrm flipH="1">
                <a:off x="279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Line 506"/>
              <p:cNvSpPr>
                <a:spLocks noChangeShapeType="1"/>
              </p:cNvSpPr>
              <p:nvPr/>
            </p:nvSpPr>
            <p:spPr bwMode="auto">
              <a:xfrm flipH="1">
                <a:off x="278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Line 507"/>
              <p:cNvSpPr>
                <a:spLocks noChangeShapeType="1"/>
              </p:cNvSpPr>
              <p:nvPr/>
            </p:nvSpPr>
            <p:spPr bwMode="auto">
              <a:xfrm flipH="1">
                <a:off x="277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Line 508"/>
              <p:cNvSpPr>
                <a:spLocks noChangeShapeType="1"/>
              </p:cNvSpPr>
              <p:nvPr/>
            </p:nvSpPr>
            <p:spPr bwMode="auto">
              <a:xfrm flipH="1">
                <a:off x="277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Line 509"/>
              <p:cNvSpPr>
                <a:spLocks noChangeShapeType="1"/>
              </p:cNvSpPr>
              <p:nvPr/>
            </p:nvSpPr>
            <p:spPr bwMode="auto">
              <a:xfrm flipH="1">
                <a:off x="276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Line 510"/>
              <p:cNvSpPr>
                <a:spLocks noChangeShapeType="1"/>
              </p:cNvSpPr>
              <p:nvPr/>
            </p:nvSpPr>
            <p:spPr bwMode="auto">
              <a:xfrm flipH="1">
                <a:off x="275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Line 511"/>
              <p:cNvSpPr>
                <a:spLocks noChangeShapeType="1"/>
              </p:cNvSpPr>
              <p:nvPr/>
            </p:nvSpPr>
            <p:spPr bwMode="auto">
              <a:xfrm flipH="1">
                <a:off x="275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Line 512"/>
              <p:cNvSpPr>
                <a:spLocks noChangeShapeType="1"/>
              </p:cNvSpPr>
              <p:nvPr/>
            </p:nvSpPr>
            <p:spPr bwMode="auto">
              <a:xfrm flipH="1">
                <a:off x="274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513"/>
              <p:cNvSpPr>
                <a:spLocks noChangeShapeType="1"/>
              </p:cNvSpPr>
              <p:nvPr/>
            </p:nvSpPr>
            <p:spPr bwMode="auto">
              <a:xfrm flipH="1">
                <a:off x="273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514"/>
              <p:cNvSpPr>
                <a:spLocks noChangeShapeType="1"/>
              </p:cNvSpPr>
              <p:nvPr/>
            </p:nvSpPr>
            <p:spPr bwMode="auto">
              <a:xfrm flipH="1">
                <a:off x="272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515"/>
              <p:cNvSpPr>
                <a:spLocks noChangeShapeType="1"/>
              </p:cNvSpPr>
              <p:nvPr/>
            </p:nvSpPr>
            <p:spPr bwMode="auto">
              <a:xfrm flipH="1">
                <a:off x="272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Line 516"/>
              <p:cNvSpPr>
                <a:spLocks noChangeShapeType="1"/>
              </p:cNvSpPr>
              <p:nvPr/>
            </p:nvSpPr>
            <p:spPr bwMode="auto">
              <a:xfrm flipH="1">
                <a:off x="271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Line 517"/>
              <p:cNvSpPr>
                <a:spLocks noChangeShapeType="1"/>
              </p:cNvSpPr>
              <p:nvPr/>
            </p:nvSpPr>
            <p:spPr bwMode="auto">
              <a:xfrm flipH="1">
                <a:off x="270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Line 518"/>
              <p:cNvSpPr>
                <a:spLocks noChangeShapeType="1"/>
              </p:cNvSpPr>
              <p:nvPr/>
            </p:nvSpPr>
            <p:spPr bwMode="auto">
              <a:xfrm flipH="1">
                <a:off x="270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Line 519"/>
              <p:cNvSpPr>
                <a:spLocks noChangeShapeType="1"/>
              </p:cNvSpPr>
              <p:nvPr/>
            </p:nvSpPr>
            <p:spPr bwMode="auto">
              <a:xfrm flipH="1">
                <a:off x="269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Line 520"/>
              <p:cNvSpPr>
                <a:spLocks noChangeShapeType="1"/>
              </p:cNvSpPr>
              <p:nvPr/>
            </p:nvSpPr>
            <p:spPr bwMode="auto">
              <a:xfrm flipH="1">
                <a:off x="268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Line 521"/>
              <p:cNvSpPr>
                <a:spLocks noChangeShapeType="1"/>
              </p:cNvSpPr>
              <p:nvPr/>
            </p:nvSpPr>
            <p:spPr bwMode="auto">
              <a:xfrm flipH="1">
                <a:off x="268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Line 522"/>
              <p:cNvSpPr>
                <a:spLocks noChangeShapeType="1"/>
              </p:cNvSpPr>
              <p:nvPr/>
            </p:nvSpPr>
            <p:spPr bwMode="auto">
              <a:xfrm flipH="1">
                <a:off x="267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523"/>
              <p:cNvSpPr>
                <a:spLocks noChangeShapeType="1"/>
              </p:cNvSpPr>
              <p:nvPr/>
            </p:nvSpPr>
            <p:spPr bwMode="auto">
              <a:xfrm flipH="1">
                <a:off x="266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524"/>
              <p:cNvSpPr>
                <a:spLocks noChangeShapeType="1"/>
              </p:cNvSpPr>
              <p:nvPr/>
            </p:nvSpPr>
            <p:spPr bwMode="auto">
              <a:xfrm flipH="1">
                <a:off x="266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Line 525"/>
              <p:cNvSpPr>
                <a:spLocks noChangeShapeType="1"/>
              </p:cNvSpPr>
              <p:nvPr/>
            </p:nvSpPr>
            <p:spPr bwMode="auto">
              <a:xfrm flipH="1">
                <a:off x="265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526"/>
              <p:cNvSpPr>
                <a:spLocks noChangeShapeType="1"/>
              </p:cNvSpPr>
              <p:nvPr/>
            </p:nvSpPr>
            <p:spPr bwMode="auto">
              <a:xfrm flipH="1">
                <a:off x="264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527"/>
              <p:cNvSpPr>
                <a:spLocks noChangeShapeType="1"/>
              </p:cNvSpPr>
              <p:nvPr/>
            </p:nvSpPr>
            <p:spPr bwMode="auto">
              <a:xfrm flipH="1">
                <a:off x="263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Line 528"/>
              <p:cNvSpPr>
                <a:spLocks noChangeShapeType="1"/>
              </p:cNvSpPr>
              <p:nvPr/>
            </p:nvSpPr>
            <p:spPr bwMode="auto">
              <a:xfrm flipH="1">
                <a:off x="263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529"/>
              <p:cNvSpPr>
                <a:spLocks noChangeShapeType="1"/>
              </p:cNvSpPr>
              <p:nvPr/>
            </p:nvSpPr>
            <p:spPr bwMode="auto">
              <a:xfrm flipH="1">
                <a:off x="262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530"/>
              <p:cNvSpPr>
                <a:spLocks noChangeShapeType="1"/>
              </p:cNvSpPr>
              <p:nvPr/>
            </p:nvSpPr>
            <p:spPr bwMode="auto">
              <a:xfrm flipH="1">
                <a:off x="261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531"/>
              <p:cNvSpPr>
                <a:spLocks noChangeShapeType="1"/>
              </p:cNvSpPr>
              <p:nvPr/>
            </p:nvSpPr>
            <p:spPr bwMode="auto">
              <a:xfrm flipH="1">
                <a:off x="261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532"/>
              <p:cNvSpPr>
                <a:spLocks noChangeShapeType="1"/>
              </p:cNvSpPr>
              <p:nvPr/>
            </p:nvSpPr>
            <p:spPr bwMode="auto">
              <a:xfrm flipH="1">
                <a:off x="260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533"/>
              <p:cNvSpPr>
                <a:spLocks noChangeShapeType="1"/>
              </p:cNvSpPr>
              <p:nvPr/>
            </p:nvSpPr>
            <p:spPr bwMode="auto">
              <a:xfrm flipH="1">
                <a:off x="2597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534"/>
              <p:cNvSpPr>
                <a:spLocks noChangeShapeType="1"/>
              </p:cNvSpPr>
              <p:nvPr/>
            </p:nvSpPr>
            <p:spPr bwMode="auto">
              <a:xfrm flipH="1">
                <a:off x="2590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535"/>
              <p:cNvSpPr>
                <a:spLocks noChangeShapeType="1"/>
              </p:cNvSpPr>
              <p:nvPr/>
            </p:nvSpPr>
            <p:spPr bwMode="auto">
              <a:xfrm flipH="1">
                <a:off x="258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536"/>
              <p:cNvSpPr>
                <a:spLocks noChangeShapeType="1"/>
              </p:cNvSpPr>
              <p:nvPr/>
            </p:nvSpPr>
            <p:spPr bwMode="auto">
              <a:xfrm flipH="1">
                <a:off x="257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Line 537"/>
              <p:cNvSpPr>
                <a:spLocks noChangeShapeType="1"/>
              </p:cNvSpPr>
              <p:nvPr/>
            </p:nvSpPr>
            <p:spPr bwMode="auto">
              <a:xfrm flipH="1">
                <a:off x="257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Line 538"/>
              <p:cNvSpPr>
                <a:spLocks noChangeShapeType="1"/>
              </p:cNvSpPr>
              <p:nvPr/>
            </p:nvSpPr>
            <p:spPr bwMode="auto">
              <a:xfrm flipH="1">
                <a:off x="256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539"/>
              <p:cNvSpPr>
                <a:spLocks noChangeShapeType="1"/>
              </p:cNvSpPr>
              <p:nvPr/>
            </p:nvSpPr>
            <p:spPr bwMode="auto">
              <a:xfrm flipH="1">
                <a:off x="255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540"/>
              <p:cNvSpPr>
                <a:spLocks noChangeShapeType="1"/>
              </p:cNvSpPr>
              <p:nvPr/>
            </p:nvSpPr>
            <p:spPr bwMode="auto">
              <a:xfrm flipH="1">
                <a:off x="254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541"/>
              <p:cNvSpPr>
                <a:spLocks noChangeShapeType="1"/>
              </p:cNvSpPr>
              <p:nvPr/>
            </p:nvSpPr>
            <p:spPr bwMode="auto">
              <a:xfrm flipH="1">
                <a:off x="254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542"/>
              <p:cNvSpPr>
                <a:spLocks noChangeShapeType="1"/>
              </p:cNvSpPr>
              <p:nvPr/>
            </p:nvSpPr>
            <p:spPr bwMode="auto">
              <a:xfrm flipH="1">
                <a:off x="253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Line 543"/>
              <p:cNvSpPr>
                <a:spLocks noChangeShapeType="1"/>
              </p:cNvSpPr>
              <p:nvPr/>
            </p:nvSpPr>
            <p:spPr bwMode="auto">
              <a:xfrm flipH="1">
                <a:off x="25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Line 544"/>
              <p:cNvSpPr>
                <a:spLocks noChangeShapeType="1"/>
              </p:cNvSpPr>
              <p:nvPr/>
            </p:nvSpPr>
            <p:spPr bwMode="auto">
              <a:xfrm flipH="1">
                <a:off x="252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Line 545"/>
              <p:cNvSpPr>
                <a:spLocks noChangeShapeType="1"/>
              </p:cNvSpPr>
              <p:nvPr/>
            </p:nvSpPr>
            <p:spPr bwMode="auto">
              <a:xfrm flipH="1">
                <a:off x="251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Line 546"/>
              <p:cNvSpPr>
                <a:spLocks noChangeShapeType="1"/>
              </p:cNvSpPr>
              <p:nvPr/>
            </p:nvSpPr>
            <p:spPr bwMode="auto">
              <a:xfrm flipH="1">
                <a:off x="250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Line 547"/>
              <p:cNvSpPr>
                <a:spLocks noChangeShapeType="1"/>
              </p:cNvSpPr>
              <p:nvPr/>
            </p:nvSpPr>
            <p:spPr bwMode="auto">
              <a:xfrm flipH="1">
                <a:off x="250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548"/>
              <p:cNvSpPr>
                <a:spLocks noChangeShapeType="1"/>
              </p:cNvSpPr>
              <p:nvPr/>
            </p:nvSpPr>
            <p:spPr bwMode="auto">
              <a:xfrm flipH="1">
                <a:off x="249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549"/>
              <p:cNvSpPr>
                <a:spLocks noChangeShapeType="1"/>
              </p:cNvSpPr>
              <p:nvPr/>
            </p:nvSpPr>
            <p:spPr bwMode="auto">
              <a:xfrm flipH="1">
                <a:off x="248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550"/>
              <p:cNvSpPr>
                <a:spLocks noChangeShapeType="1"/>
              </p:cNvSpPr>
              <p:nvPr/>
            </p:nvSpPr>
            <p:spPr bwMode="auto">
              <a:xfrm flipH="1">
                <a:off x="247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551"/>
              <p:cNvSpPr>
                <a:spLocks noChangeShapeType="1"/>
              </p:cNvSpPr>
              <p:nvPr/>
            </p:nvSpPr>
            <p:spPr bwMode="auto">
              <a:xfrm flipH="1">
                <a:off x="247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552"/>
              <p:cNvSpPr>
                <a:spLocks noChangeShapeType="1"/>
              </p:cNvSpPr>
              <p:nvPr/>
            </p:nvSpPr>
            <p:spPr bwMode="auto">
              <a:xfrm flipH="1">
                <a:off x="2465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553"/>
              <p:cNvSpPr>
                <a:spLocks noChangeShapeType="1"/>
              </p:cNvSpPr>
              <p:nvPr/>
            </p:nvSpPr>
            <p:spPr bwMode="auto">
              <a:xfrm flipH="1">
                <a:off x="2458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554"/>
              <p:cNvSpPr>
                <a:spLocks noChangeShapeType="1"/>
              </p:cNvSpPr>
              <p:nvPr/>
            </p:nvSpPr>
            <p:spPr bwMode="auto">
              <a:xfrm flipH="1">
                <a:off x="245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555"/>
              <p:cNvSpPr>
                <a:spLocks noChangeShapeType="1"/>
              </p:cNvSpPr>
              <p:nvPr/>
            </p:nvSpPr>
            <p:spPr bwMode="auto">
              <a:xfrm flipH="1">
                <a:off x="244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556"/>
              <p:cNvSpPr>
                <a:spLocks noChangeShapeType="1"/>
              </p:cNvSpPr>
              <p:nvPr/>
            </p:nvSpPr>
            <p:spPr bwMode="auto">
              <a:xfrm flipH="1">
                <a:off x="243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Line 557"/>
              <p:cNvSpPr>
                <a:spLocks noChangeShapeType="1"/>
              </p:cNvSpPr>
              <p:nvPr/>
            </p:nvSpPr>
            <p:spPr bwMode="auto">
              <a:xfrm flipH="1">
                <a:off x="243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Line 558"/>
              <p:cNvSpPr>
                <a:spLocks noChangeShapeType="1"/>
              </p:cNvSpPr>
              <p:nvPr/>
            </p:nvSpPr>
            <p:spPr bwMode="auto">
              <a:xfrm flipH="1">
                <a:off x="242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Line 559"/>
              <p:cNvSpPr>
                <a:spLocks noChangeShapeType="1"/>
              </p:cNvSpPr>
              <p:nvPr/>
            </p:nvSpPr>
            <p:spPr bwMode="auto">
              <a:xfrm flipH="1">
                <a:off x="241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Line 560"/>
              <p:cNvSpPr>
                <a:spLocks noChangeShapeType="1"/>
              </p:cNvSpPr>
              <p:nvPr/>
            </p:nvSpPr>
            <p:spPr bwMode="auto">
              <a:xfrm flipH="1">
                <a:off x="241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Line 561"/>
              <p:cNvSpPr>
                <a:spLocks noChangeShapeType="1"/>
              </p:cNvSpPr>
              <p:nvPr/>
            </p:nvSpPr>
            <p:spPr bwMode="auto">
              <a:xfrm flipH="1">
                <a:off x="24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Line 562"/>
              <p:cNvSpPr>
                <a:spLocks noChangeShapeType="1"/>
              </p:cNvSpPr>
              <p:nvPr/>
            </p:nvSpPr>
            <p:spPr bwMode="auto">
              <a:xfrm flipH="1">
                <a:off x="23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Line 563"/>
              <p:cNvSpPr>
                <a:spLocks noChangeShapeType="1"/>
              </p:cNvSpPr>
              <p:nvPr/>
            </p:nvSpPr>
            <p:spPr bwMode="auto">
              <a:xfrm flipH="1">
                <a:off x="238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Line 564"/>
              <p:cNvSpPr>
                <a:spLocks noChangeShapeType="1"/>
              </p:cNvSpPr>
              <p:nvPr/>
            </p:nvSpPr>
            <p:spPr bwMode="auto">
              <a:xfrm flipH="1">
                <a:off x="238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Line 565"/>
              <p:cNvSpPr>
                <a:spLocks noChangeShapeType="1"/>
              </p:cNvSpPr>
              <p:nvPr/>
            </p:nvSpPr>
            <p:spPr bwMode="auto">
              <a:xfrm flipH="1">
                <a:off x="237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Line 566"/>
              <p:cNvSpPr>
                <a:spLocks noChangeShapeType="1"/>
              </p:cNvSpPr>
              <p:nvPr/>
            </p:nvSpPr>
            <p:spPr bwMode="auto">
              <a:xfrm flipH="1">
                <a:off x="236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567"/>
              <p:cNvSpPr>
                <a:spLocks noChangeShapeType="1"/>
              </p:cNvSpPr>
              <p:nvPr/>
            </p:nvSpPr>
            <p:spPr bwMode="auto">
              <a:xfrm flipH="1">
                <a:off x="236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568"/>
              <p:cNvSpPr>
                <a:spLocks noChangeShapeType="1"/>
              </p:cNvSpPr>
              <p:nvPr/>
            </p:nvSpPr>
            <p:spPr bwMode="auto">
              <a:xfrm flipH="1">
                <a:off x="235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Line 569"/>
              <p:cNvSpPr>
                <a:spLocks noChangeShapeType="1"/>
              </p:cNvSpPr>
              <p:nvPr/>
            </p:nvSpPr>
            <p:spPr bwMode="auto">
              <a:xfrm flipH="1">
                <a:off x="234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Line 570"/>
              <p:cNvSpPr>
                <a:spLocks noChangeShapeType="1"/>
              </p:cNvSpPr>
              <p:nvPr/>
            </p:nvSpPr>
            <p:spPr bwMode="auto">
              <a:xfrm flipH="1">
                <a:off x="2340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571"/>
              <p:cNvSpPr>
                <a:spLocks noChangeShapeType="1"/>
              </p:cNvSpPr>
              <p:nvPr/>
            </p:nvSpPr>
            <p:spPr bwMode="auto">
              <a:xfrm flipH="1">
                <a:off x="2333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572"/>
              <p:cNvSpPr>
                <a:spLocks noChangeShapeType="1"/>
              </p:cNvSpPr>
              <p:nvPr/>
            </p:nvSpPr>
            <p:spPr bwMode="auto">
              <a:xfrm flipH="1">
                <a:off x="232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Line 573"/>
              <p:cNvSpPr>
                <a:spLocks noChangeShapeType="1"/>
              </p:cNvSpPr>
              <p:nvPr/>
            </p:nvSpPr>
            <p:spPr bwMode="auto">
              <a:xfrm flipH="1">
                <a:off x="232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Line 574"/>
              <p:cNvSpPr>
                <a:spLocks noChangeShapeType="1"/>
              </p:cNvSpPr>
              <p:nvPr/>
            </p:nvSpPr>
            <p:spPr bwMode="auto">
              <a:xfrm flipH="1">
                <a:off x="231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Line 575"/>
              <p:cNvSpPr>
                <a:spLocks noChangeShapeType="1"/>
              </p:cNvSpPr>
              <p:nvPr/>
            </p:nvSpPr>
            <p:spPr bwMode="auto">
              <a:xfrm flipH="1">
                <a:off x="230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Line 576"/>
              <p:cNvSpPr>
                <a:spLocks noChangeShapeType="1"/>
              </p:cNvSpPr>
              <p:nvPr/>
            </p:nvSpPr>
            <p:spPr bwMode="auto">
              <a:xfrm flipH="1">
                <a:off x="229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Line 577"/>
              <p:cNvSpPr>
                <a:spLocks noChangeShapeType="1"/>
              </p:cNvSpPr>
              <p:nvPr/>
            </p:nvSpPr>
            <p:spPr bwMode="auto">
              <a:xfrm flipH="1">
                <a:off x="229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Line 578"/>
              <p:cNvSpPr>
                <a:spLocks noChangeShapeType="1"/>
              </p:cNvSpPr>
              <p:nvPr/>
            </p:nvSpPr>
            <p:spPr bwMode="auto">
              <a:xfrm flipH="1">
                <a:off x="228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Line 579"/>
              <p:cNvSpPr>
                <a:spLocks noChangeShapeType="1"/>
              </p:cNvSpPr>
              <p:nvPr/>
            </p:nvSpPr>
            <p:spPr bwMode="auto">
              <a:xfrm flipH="1">
                <a:off x="227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Line 580"/>
              <p:cNvSpPr>
                <a:spLocks noChangeShapeType="1"/>
              </p:cNvSpPr>
              <p:nvPr/>
            </p:nvSpPr>
            <p:spPr bwMode="auto">
              <a:xfrm flipH="1">
                <a:off x="227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Line 581"/>
              <p:cNvSpPr>
                <a:spLocks noChangeShapeType="1"/>
              </p:cNvSpPr>
              <p:nvPr/>
            </p:nvSpPr>
            <p:spPr bwMode="auto">
              <a:xfrm flipH="1">
                <a:off x="226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Line 582"/>
              <p:cNvSpPr>
                <a:spLocks noChangeShapeType="1"/>
              </p:cNvSpPr>
              <p:nvPr/>
            </p:nvSpPr>
            <p:spPr bwMode="auto">
              <a:xfrm flipH="1">
                <a:off x="225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Line 583"/>
              <p:cNvSpPr>
                <a:spLocks noChangeShapeType="1"/>
              </p:cNvSpPr>
              <p:nvPr/>
            </p:nvSpPr>
            <p:spPr bwMode="auto">
              <a:xfrm flipH="1">
                <a:off x="225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Line 584"/>
              <p:cNvSpPr>
                <a:spLocks noChangeShapeType="1"/>
              </p:cNvSpPr>
              <p:nvPr/>
            </p:nvSpPr>
            <p:spPr bwMode="auto">
              <a:xfrm flipH="1">
                <a:off x="224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Line 585"/>
              <p:cNvSpPr>
                <a:spLocks noChangeShapeType="1"/>
              </p:cNvSpPr>
              <p:nvPr/>
            </p:nvSpPr>
            <p:spPr bwMode="auto">
              <a:xfrm flipH="1">
                <a:off x="223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Line 586"/>
              <p:cNvSpPr>
                <a:spLocks noChangeShapeType="1"/>
              </p:cNvSpPr>
              <p:nvPr/>
            </p:nvSpPr>
            <p:spPr bwMode="auto">
              <a:xfrm flipH="1">
                <a:off x="222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Line 587"/>
              <p:cNvSpPr>
                <a:spLocks noChangeShapeType="1"/>
              </p:cNvSpPr>
              <p:nvPr/>
            </p:nvSpPr>
            <p:spPr bwMode="auto">
              <a:xfrm flipH="1">
                <a:off x="222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Line 588"/>
              <p:cNvSpPr>
                <a:spLocks noChangeShapeType="1"/>
              </p:cNvSpPr>
              <p:nvPr/>
            </p:nvSpPr>
            <p:spPr bwMode="auto">
              <a:xfrm flipH="1">
                <a:off x="221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Line 589"/>
              <p:cNvSpPr>
                <a:spLocks noChangeShapeType="1"/>
              </p:cNvSpPr>
              <p:nvPr/>
            </p:nvSpPr>
            <p:spPr bwMode="auto">
              <a:xfrm flipH="1">
                <a:off x="220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Line 590"/>
              <p:cNvSpPr>
                <a:spLocks noChangeShapeType="1"/>
              </p:cNvSpPr>
              <p:nvPr/>
            </p:nvSpPr>
            <p:spPr bwMode="auto">
              <a:xfrm flipH="1">
                <a:off x="220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Line 591"/>
              <p:cNvSpPr>
                <a:spLocks noChangeShapeType="1"/>
              </p:cNvSpPr>
              <p:nvPr/>
            </p:nvSpPr>
            <p:spPr bwMode="auto">
              <a:xfrm flipH="1">
                <a:off x="219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Line 592"/>
              <p:cNvSpPr>
                <a:spLocks noChangeShapeType="1"/>
              </p:cNvSpPr>
              <p:nvPr/>
            </p:nvSpPr>
            <p:spPr bwMode="auto">
              <a:xfrm flipH="1">
                <a:off x="218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Line 593"/>
              <p:cNvSpPr>
                <a:spLocks noChangeShapeType="1"/>
              </p:cNvSpPr>
              <p:nvPr/>
            </p:nvSpPr>
            <p:spPr bwMode="auto">
              <a:xfrm flipH="1">
                <a:off x="218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Line 594"/>
              <p:cNvSpPr>
                <a:spLocks noChangeShapeType="1"/>
              </p:cNvSpPr>
              <p:nvPr/>
            </p:nvSpPr>
            <p:spPr bwMode="auto">
              <a:xfrm flipH="1">
                <a:off x="217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Line 595"/>
              <p:cNvSpPr>
                <a:spLocks noChangeShapeType="1"/>
              </p:cNvSpPr>
              <p:nvPr/>
            </p:nvSpPr>
            <p:spPr bwMode="auto">
              <a:xfrm flipH="1">
                <a:off x="216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Line 596"/>
              <p:cNvSpPr>
                <a:spLocks noChangeShapeType="1"/>
              </p:cNvSpPr>
              <p:nvPr/>
            </p:nvSpPr>
            <p:spPr bwMode="auto">
              <a:xfrm flipH="1">
                <a:off x="216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Line 597"/>
              <p:cNvSpPr>
                <a:spLocks noChangeShapeType="1"/>
              </p:cNvSpPr>
              <p:nvPr/>
            </p:nvSpPr>
            <p:spPr bwMode="auto">
              <a:xfrm flipH="1">
                <a:off x="215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Line 598"/>
              <p:cNvSpPr>
                <a:spLocks noChangeShapeType="1"/>
              </p:cNvSpPr>
              <p:nvPr/>
            </p:nvSpPr>
            <p:spPr bwMode="auto">
              <a:xfrm flipH="1">
                <a:off x="214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Line 599"/>
              <p:cNvSpPr>
                <a:spLocks noChangeShapeType="1"/>
              </p:cNvSpPr>
              <p:nvPr/>
            </p:nvSpPr>
            <p:spPr bwMode="auto">
              <a:xfrm flipH="1">
                <a:off x="213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Line 600"/>
              <p:cNvSpPr>
                <a:spLocks noChangeShapeType="1"/>
              </p:cNvSpPr>
              <p:nvPr/>
            </p:nvSpPr>
            <p:spPr bwMode="auto">
              <a:xfrm flipH="1">
                <a:off x="213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Line 601"/>
              <p:cNvSpPr>
                <a:spLocks noChangeShapeType="1"/>
              </p:cNvSpPr>
              <p:nvPr/>
            </p:nvSpPr>
            <p:spPr bwMode="auto">
              <a:xfrm flipH="1">
                <a:off x="2125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Line 602"/>
              <p:cNvSpPr>
                <a:spLocks noChangeShapeType="1"/>
              </p:cNvSpPr>
              <p:nvPr/>
            </p:nvSpPr>
            <p:spPr bwMode="auto">
              <a:xfrm flipH="1">
                <a:off x="2118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Line 603"/>
              <p:cNvSpPr>
                <a:spLocks noChangeShapeType="1"/>
              </p:cNvSpPr>
              <p:nvPr/>
            </p:nvSpPr>
            <p:spPr bwMode="auto">
              <a:xfrm flipH="1">
                <a:off x="211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Line 604"/>
              <p:cNvSpPr>
                <a:spLocks noChangeShapeType="1"/>
              </p:cNvSpPr>
              <p:nvPr/>
            </p:nvSpPr>
            <p:spPr bwMode="auto">
              <a:xfrm flipH="1">
                <a:off x="210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0" name="Group 605"/>
            <p:cNvGrpSpPr>
              <a:grpSpLocks/>
            </p:cNvGrpSpPr>
            <p:nvPr/>
          </p:nvGrpSpPr>
          <p:grpSpPr bwMode="auto">
            <a:xfrm>
              <a:off x="585787" y="4410484"/>
              <a:ext cx="3887788" cy="887413"/>
              <a:chOff x="1251" y="2797"/>
              <a:chExt cx="1937" cy="446"/>
            </a:xfrm>
          </p:grpSpPr>
          <p:sp>
            <p:nvSpPr>
              <p:cNvPr id="621" name="Line 606"/>
              <p:cNvSpPr>
                <a:spLocks noChangeShapeType="1"/>
              </p:cNvSpPr>
              <p:nvPr/>
            </p:nvSpPr>
            <p:spPr bwMode="auto">
              <a:xfrm flipH="1">
                <a:off x="209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Line 607"/>
              <p:cNvSpPr>
                <a:spLocks noChangeShapeType="1"/>
              </p:cNvSpPr>
              <p:nvPr/>
            </p:nvSpPr>
            <p:spPr bwMode="auto">
              <a:xfrm flipH="1">
                <a:off x="209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Line 608"/>
              <p:cNvSpPr>
                <a:spLocks noChangeShapeType="1"/>
              </p:cNvSpPr>
              <p:nvPr/>
            </p:nvSpPr>
            <p:spPr bwMode="auto">
              <a:xfrm flipH="1">
                <a:off x="208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Line 609"/>
              <p:cNvSpPr>
                <a:spLocks noChangeShapeType="1"/>
              </p:cNvSpPr>
              <p:nvPr/>
            </p:nvSpPr>
            <p:spPr bwMode="auto">
              <a:xfrm flipH="1">
                <a:off x="207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Line 610"/>
              <p:cNvSpPr>
                <a:spLocks noChangeShapeType="1"/>
              </p:cNvSpPr>
              <p:nvPr/>
            </p:nvSpPr>
            <p:spPr bwMode="auto">
              <a:xfrm flipH="1">
                <a:off x="207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611"/>
              <p:cNvSpPr>
                <a:spLocks noChangeShapeType="1"/>
              </p:cNvSpPr>
              <p:nvPr/>
            </p:nvSpPr>
            <p:spPr bwMode="auto">
              <a:xfrm flipH="1">
                <a:off x="206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Line 612"/>
              <p:cNvSpPr>
                <a:spLocks noChangeShapeType="1"/>
              </p:cNvSpPr>
              <p:nvPr/>
            </p:nvSpPr>
            <p:spPr bwMode="auto">
              <a:xfrm flipH="1">
                <a:off x="205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613"/>
              <p:cNvSpPr>
                <a:spLocks noChangeShapeType="1"/>
              </p:cNvSpPr>
              <p:nvPr/>
            </p:nvSpPr>
            <p:spPr bwMode="auto">
              <a:xfrm flipH="1">
                <a:off x="204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Line 614"/>
              <p:cNvSpPr>
                <a:spLocks noChangeShapeType="1"/>
              </p:cNvSpPr>
              <p:nvPr/>
            </p:nvSpPr>
            <p:spPr bwMode="auto">
              <a:xfrm flipH="1">
                <a:off x="204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Line 615"/>
              <p:cNvSpPr>
                <a:spLocks noChangeShapeType="1"/>
              </p:cNvSpPr>
              <p:nvPr/>
            </p:nvSpPr>
            <p:spPr bwMode="auto">
              <a:xfrm flipH="1">
                <a:off x="203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Line 616"/>
              <p:cNvSpPr>
                <a:spLocks noChangeShapeType="1"/>
              </p:cNvSpPr>
              <p:nvPr/>
            </p:nvSpPr>
            <p:spPr bwMode="auto">
              <a:xfrm flipH="1">
                <a:off x="20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Line 617"/>
              <p:cNvSpPr>
                <a:spLocks noChangeShapeType="1"/>
              </p:cNvSpPr>
              <p:nvPr/>
            </p:nvSpPr>
            <p:spPr bwMode="auto">
              <a:xfrm flipH="1">
                <a:off x="202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Line 618"/>
              <p:cNvSpPr>
                <a:spLocks noChangeShapeType="1"/>
              </p:cNvSpPr>
              <p:nvPr/>
            </p:nvSpPr>
            <p:spPr bwMode="auto">
              <a:xfrm flipH="1">
                <a:off x="201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Line 619"/>
              <p:cNvSpPr>
                <a:spLocks noChangeShapeType="1"/>
              </p:cNvSpPr>
              <p:nvPr/>
            </p:nvSpPr>
            <p:spPr bwMode="auto">
              <a:xfrm flipH="1">
                <a:off x="200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620"/>
              <p:cNvSpPr>
                <a:spLocks noChangeShapeType="1"/>
              </p:cNvSpPr>
              <p:nvPr/>
            </p:nvSpPr>
            <p:spPr bwMode="auto">
              <a:xfrm flipH="1">
                <a:off x="200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621"/>
              <p:cNvSpPr>
                <a:spLocks noChangeShapeType="1"/>
              </p:cNvSpPr>
              <p:nvPr/>
            </p:nvSpPr>
            <p:spPr bwMode="auto">
              <a:xfrm flipH="1">
                <a:off x="1993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622"/>
              <p:cNvSpPr>
                <a:spLocks noChangeShapeType="1"/>
              </p:cNvSpPr>
              <p:nvPr/>
            </p:nvSpPr>
            <p:spPr bwMode="auto">
              <a:xfrm flipH="1">
                <a:off x="198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Line 623"/>
              <p:cNvSpPr>
                <a:spLocks noChangeShapeType="1"/>
              </p:cNvSpPr>
              <p:nvPr/>
            </p:nvSpPr>
            <p:spPr bwMode="auto">
              <a:xfrm flipH="1">
                <a:off x="197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Line 624"/>
              <p:cNvSpPr>
                <a:spLocks noChangeShapeType="1"/>
              </p:cNvSpPr>
              <p:nvPr/>
            </p:nvSpPr>
            <p:spPr bwMode="auto">
              <a:xfrm flipH="1">
                <a:off x="197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Line 625"/>
              <p:cNvSpPr>
                <a:spLocks noChangeShapeType="1"/>
              </p:cNvSpPr>
              <p:nvPr/>
            </p:nvSpPr>
            <p:spPr bwMode="auto">
              <a:xfrm flipH="1">
                <a:off x="196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Line 626"/>
              <p:cNvSpPr>
                <a:spLocks noChangeShapeType="1"/>
              </p:cNvSpPr>
              <p:nvPr/>
            </p:nvSpPr>
            <p:spPr bwMode="auto">
              <a:xfrm flipH="1">
                <a:off x="195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Line 627"/>
              <p:cNvSpPr>
                <a:spLocks noChangeShapeType="1"/>
              </p:cNvSpPr>
              <p:nvPr/>
            </p:nvSpPr>
            <p:spPr bwMode="auto">
              <a:xfrm flipH="1">
                <a:off x="195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Line 628"/>
              <p:cNvSpPr>
                <a:spLocks noChangeShapeType="1"/>
              </p:cNvSpPr>
              <p:nvPr/>
            </p:nvSpPr>
            <p:spPr bwMode="auto">
              <a:xfrm flipH="1">
                <a:off x="194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Line 629"/>
              <p:cNvSpPr>
                <a:spLocks noChangeShapeType="1"/>
              </p:cNvSpPr>
              <p:nvPr/>
            </p:nvSpPr>
            <p:spPr bwMode="auto">
              <a:xfrm flipH="1">
                <a:off x="193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Line 630"/>
              <p:cNvSpPr>
                <a:spLocks noChangeShapeType="1"/>
              </p:cNvSpPr>
              <p:nvPr/>
            </p:nvSpPr>
            <p:spPr bwMode="auto">
              <a:xfrm flipH="1">
                <a:off x="193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631"/>
              <p:cNvSpPr>
                <a:spLocks noChangeShapeType="1"/>
              </p:cNvSpPr>
              <p:nvPr/>
            </p:nvSpPr>
            <p:spPr bwMode="auto">
              <a:xfrm flipH="1">
                <a:off x="192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632"/>
              <p:cNvSpPr>
                <a:spLocks noChangeShapeType="1"/>
              </p:cNvSpPr>
              <p:nvPr/>
            </p:nvSpPr>
            <p:spPr bwMode="auto">
              <a:xfrm flipH="1">
                <a:off x="191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Line 633"/>
              <p:cNvSpPr>
                <a:spLocks noChangeShapeType="1"/>
              </p:cNvSpPr>
              <p:nvPr/>
            </p:nvSpPr>
            <p:spPr bwMode="auto">
              <a:xfrm flipH="1">
                <a:off x="191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Line 634"/>
              <p:cNvSpPr>
                <a:spLocks noChangeShapeType="1"/>
              </p:cNvSpPr>
              <p:nvPr/>
            </p:nvSpPr>
            <p:spPr bwMode="auto">
              <a:xfrm flipH="1">
                <a:off x="19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635"/>
              <p:cNvSpPr>
                <a:spLocks noChangeShapeType="1"/>
              </p:cNvSpPr>
              <p:nvPr/>
            </p:nvSpPr>
            <p:spPr bwMode="auto">
              <a:xfrm flipH="1">
                <a:off x="18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636"/>
              <p:cNvSpPr>
                <a:spLocks noChangeShapeType="1"/>
              </p:cNvSpPr>
              <p:nvPr/>
            </p:nvSpPr>
            <p:spPr bwMode="auto">
              <a:xfrm flipH="1">
                <a:off x="188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637"/>
              <p:cNvSpPr>
                <a:spLocks noChangeShapeType="1"/>
              </p:cNvSpPr>
              <p:nvPr/>
            </p:nvSpPr>
            <p:spPr bwMode="auto">
              <a:xfrm flipH="1">
                <a:off x="188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638"/>
              <p:cNvSpPr>
                <a:spLocks noChangeShapeType="1"/>
              </p:cNvSpPr>
              <p:nvPr/>
            </p:nvSpPr>
            <p:spPr bwMode="auto">
              <a:xfrm flipH="1">
                <a:off x="187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639"/>
              <p:cNvSpPr>
                <a:spLocks noChangeShapeType="1"/>
              </p:cNvSpPr>
              <p:nvPr/>
            </p:nvSpPr>
            <p:spPr bwMode="auto">
              <a:xfrm flipH="1">
                <a:off x="1868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640"/>
              <p:cNvSpPr>
                <a:spLocks noChangeShapeType="1"/>
              </p:cNvSpPr>
              <p:nvPr/>
            </p:nvSpPr>
            <p:spPr bwMode="auto">
              <a:xfrm flipH="1">
                <a:off x="186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641"/>
              <p:cNvSpPr>
                <a:spLocks noChangeShapeType="1"/>
              </p:cNvSpPr>
              <p:nvPr/>
            </p:nvSpPr>
            <p:spPr bwMode="auto">
              <a:xfrm flipH="1">
                <a:off x="185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642"/>
              <p:cNvSpPr>
                <a:spLocks noChangeShapeType="1"/>
              </p:cNvSpPr>
              <p:nvPr/>
            </p:nvSpPr>
            <p:spPr bwMode="auto">
              <a:xfrm flipH="1">
                <a:off x="184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643"/>
              <p:cNvSpPr>
                <a:spLocks noChangeShapeType="1"/>
              </p:cNvSpPr>
              <p:nvPr/>
            </p:nvSpPr>
            <p:spPr bwMode="auto">
              <a:xfrm flipH="1">
                <a:off x="184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644"/>
              <p:cNvSpPr>
                <a:spLocks noChangeShapeType="1"/>
              </p:cNvSpPr>
              <p:nvPr/>
            </p:nvSpPr>
            <p:spPr bwMode="auto">
              <a:xfrm flipH="1">
                <a:off x="183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645"/>
              <p:cNvSpPr>
                <a:spLocks noChangeShapeType="1"/>
              </p:cNvSpPr>
              <p:nvPr/>
            </p:nvSpPr>
            <p:spPr bwMode="auto">
              <a:xfrm flipH="1">
                <a:off x="182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646"/>
              <p:cNvSpPr>
                <a:spLocks noChangeShapeType="1"/>
              </p:cNvSpPr>
              <p:nvPr/>
            </p:nvSpPr>
            <p:spPr bwMode="auto">
              <a:xfrm flipH="1">
                <a:off x="182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Line 647"/>
              <p:cNvSpPr>
                <a:spLocks noChangeShapeType="1"/>
              </p:cNvSpPr>
              <p:nvPr/>
            </p:nvSpPr>
            <p:spPr bwMode="auto">
              <a:xfrm flipH="1">
                <a:off x="181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Line 648"/>
              <p:cNvSpPr>
                <a:spLocks noChangeShapeType="1"/>
              </p:cNvSpPr>
              <p:nvPr/>
            </p:nvSpPr>
            <p:spPr bwMode="auto">
              <a:xfrm flipH="1">
                <a:off x="180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Line 649"/>
              <p:cNvSpPr>
                <a:spLocks noChangeShapeType="1"/>
              </p:cNvSpPr>
              <p:nvPr/>
            </p:nvSpPr>
            <p:spPr bwMode="auto">
              <a:xfrm flipH="1">
                <a:off x="179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Line 650"/>
              <p:cNvSpPr>
                <a:spLocks noChangeShapeType="1"/>
              </p:cNvSpPr>
              <p:nvPr/>
            </p:nvSpPr>
            <p:spPr bwMode="auto">
              <a:xfrm flipH="1">
                <a:off x="179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Line 651"/>
              <p:cNvSpPr>
                <a:spLocks noChangeShapeType="1"/>
              </p:cNvSpPr>
              <p:nvPr/>
            </p:nvSpPr>
            <p:spPr bwMode="auto">
              <a:xfrm flipH="1">
                <a:off x="178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Line 652"/>
              <p:cNvSpPr>
                <a:spLocks noChangeShapeType="1"/>
              </p:cNvSpPr>
              <p:nvPr/>
            </p:nvSpPr>
            <p:spPr bwMode="auto">
              <a:xfrm flipH="1">
                <a:off x="177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Line 653"/>
              <p:cNvSpPr>
                <a:spLocks noChangeShapeType="1"/>
              </p:cNvSpPr>
              <p:nvPr/>
            </p:nvSpPr>
            <p:spPr bwMode="auto">
              <a:xfrm flipH="1">
                <a:off x="177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Line 654"/>
              <p:cNvSpPr>
                <a:spLocks noChangeShapeType="1"/>
              </p:cNvSpPr>
              <p:nvPr/>
            </p:nvSpPr>
            <p:spPr bwMode="auto">
              <a:xfrm flipH="1">
                <a:off x="176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Line 655"/>
              <p:cNvSpPr>
                <a:spLocks noChangeShapeType="1"/>
              </p:cNvSpPr>
              <p:nvPr/>
            </p:nvSpPr>
            <p:spPr bwMode="auto">
              <a:xfrm flipH="1">
                <a:off x="1757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Line 656"/>
              <p:cNvSpPr>
                <a:spLocks noChangeShapeType="1"/>
              </p:cNvSpPr>
              <p:nvPr/>
            </p:nvSpPr>
            <p:spPr bwMode="auto">
              <a:xfrm flipH="1">
                <a:off x="175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Line 657"/>
              <p:cNvSpPr>
                <a:spLocks noChangeShapeType="1"/>
              </p:cNvSpPr>
              <p:nvPr/>
            </p:nvSpPr>
            <p:spPr bwMode="auto">
              <a:xfrm flipH="1">
                <a:off x="174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Line 658"/>
              <p:cNvSpPr>
                <a:spLocks noChangeShapeType="1"/>
              </p:cNvSpPr>
              <p:nvPr/>
            </p:nvSpPr>
            <p:spPr bwMode="auto">
              <a:xfrm flipH="1">
                <a:off x="173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Line 659"/>
              <p:cNvSpPr>
                <a:spLocks noChangeShapeType="1"/>
              </p:cNvSpPr>
              <p:nvPr/>
            </p:nvSpPr>
            <p:spPr bwMode="auto">
              <a:xfrm flipH="1">
                <a:off x="173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Line 660"/>
              <p:cNvSpPr>
                <a:spLocks noChangeShapeType="1"/>
              </p:cNvSpPr>
              <p:nvPr/>
            </p:nvSpPr>
            <p:spPr bwMode="auto">
              <a:xfrm flipH="1">
                <a:off x="172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Line 661"/>
              <p:cNvSpPr>
                <a:spLocks noChangeShapeType="1"/>
              </p:cNvSpPr>
              <p:nvPr/>
            </p:nvSpPr>
            <p:spPr bwMode="auto">
              <a:xfrm flipH="1">
                <a:off x="171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Line 662"/>
              <p:cNvSpPr>
                <a:spLocks noChangeShapeType="1"/>
              </p:cNvSpPr>
              <p:nvPr/>
            </p:nvSpPr>
            <p:spPr bwMode="auto">
              <a:xfrm flipH="1">
                <a:off x="170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Line 663"/>
              <p:cNvSpPr>
                <a:spLocks noChangeShapeType="1"/>
              </p:cNvSpPr>
              <p:nvPr/>
            </p:nvSpPr>
            <p:spPr bwMode="auto">
              <a:xfrm flipH="1">
                <a:off x="170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Line 664"/>
              <p:cNvSpPr>
                <a:spLocks noChangeShapeType="1"/>
              </p:cNvSpPr>
              <p:nvPr/>
            </p:nvSpPr>
            <p:spPr bwMode="auto">
              <a:xfrm flipH="1">
                <a:off x="169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Line 665"/>
              <p:cNvSpPr>
                <a:spLocks noChangeShapeType="1"/>
              </p:cNvSpPr>
              <p:nvPr/>
            </p:nvSpPr>
            <p:spPr bwMode="auto">
              <a:xfrm flipH="1">
                <a:off x="168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666"/>
              <p:cNvSpPr>
                <a:spLocks noChangeShapeType="1"/>
              </p:cNvSpPr>
              <p:nvPr/>
            </p:nvSpPr>
            <p:spPr bwMode="auto">
              <a:xfrm flipH="1">
                <a:off x="168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Line 667"/>
              <p:cNvSpPr>
                <a:spLocks noChangeShapeType="1"/>
              </p:cNvSpPr>
              <p:nvPr/>
            </p:nvSpPr>
            <p:spPr bwMode="auto">
              <a:xfrm flipH="1">
                <a:off x="167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Line 668"/>
              <p:cNvSpPr>
                <a:spLocks noChangeShapeType="1"/>
              </p:cNvSpPr>
              <p:nvPr/>
            </p:nvSpPr>
            <p:spPr bwMode="auto">
              <a:xfrm flipH="1">
                <a:off x="166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Line 669"/>
              <p:cNvSpPr>
                <a:spLocks noChangeShapeType="1"/>
              </p:cNvSpPr>
              <p:nvPr/>
            </p:nvSpPr>
            <p:spPr bwMode="auto">
              <a:xfrm flipH="1">
                <a:off x="166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Line 670"/>
              <p:cNvSpPr>
                <a:spLocks noChangeShapeType="1"/>
              </p:cNvSpPr>
              <p:nvPr/>
            </p:nvSpPr>
            <p:spPr bwMode="auto">
              <a:xfrm flipH="1">
                <a:off x="165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Line 671"/>
              <p:cNvSpPr>
                <a:spLocks noChangeShapeType="1"/>
              </p:cNvSpPr>
              <p:nvPr/>
            </p:nvSpPr>
            <p:spPr bwMode="auto">
              <a:xfrm flipH="1">
                <a:off x="1646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Line 672"/>
              <p:cNvSpPr>
                <a:spLocks noChangeShapeType="1"/>
              </p:cNvSpPr>
              <p:nvPr/>
            </p:nvSpPr>
            <p:spPr bwMode="auto">
              <a:xfrm flipH="1">
                <a:off x="163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Line 673"/>
              <p:cNvSpPr>
                <a:spLocks noChangeShapeType="1"/>
              </p:cNvSpPr>
              <p:nvPr/>
            </p:nvSpPr>
            <p:spPr bwMode="auto">
              <a:xfrm flipH="1">
                <a:off x="163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Line 674"/>
              <p:cNvSpPr>
                <a:spLocks noChangeShapeType="1"/>
              </p:cNvSpPr>
              <p:nvPr/>
            </p:nvSpPr>
            <p:spPr bwMode="auto">
              <a:xfrm flipH="1">
                <a:off x="162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Line 675"/>
              <p:cNvSpPr>
                <a:spLocks noChangeShapeType="1"/>
              </p:cNvSpPr>
              <p:nvPr/>
            </p:nvSpPr>
            <p:spPr bwMode="auto">
              <a:xfrm flipH="1">
                <a:off x="161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Line 676"/>
              <p:cNvSpPr>
                <a:spLocks noChangeShapeType="1"/>
              </p:cNvSpPr>
              <p:nvPr/>
            </p:nvSpPr>
            <p:spPr bwMode="auto">
              <a:xfrm flipH="1">
                <a:off x="161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Line 677"/>
              <p:cNvSpPr>
                <a:spLocks noChangeShapeType="1"/>
              </p:cNvSpPr>
              <p:nvPr/>
            </p:nvSpPr>
            <p:spPr bwMode="auto">
              <a:xfrm flipH="1">
                <a:off x="160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Line 678"/>
              <p:cNvSpPr>
                <a:spLocks noChangeShapeType="1"/>
              </p:cNvSpPr>
              <p:nvPr/>
            </p:nvSpPr>
            <p:spPr bwMode="auto">
              <a:xfrm flipH="1">
                <a:off x="159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Line 679"/>
              <p:cNvSpPr>
                <a:spLocks noChangeShapeType="1"/>
              </p:cNvSpPr>
              <p:nvPr/>
            </p:nvSpPr>
            <p:spPr bwMode="auto">
              <a:xfrm flipH="1">
                <a:off x="159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Line 680"/>
              <p:cNvSpPr>
                <a:spLocks noChangeShapeType="1"/>
              </p:cNvSpPr>
              <p:nvPr/>
            </p:nvSpPr>
            <p:spPr bwMode="auto">
              <a:xfrm flipH="1">
                <a:off x="158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Line 681"/>
              <p:cNvSpPr>
                <a:spLocks noChangeShapeType="1"/>
              </p:cNvSpPr>
              <p:nvPr/>
            </p:nvSpPr>
            <p:spPr bwMode="auto">
              <a:xfrm flipH="1">
                <a:off x="157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Line 682"/>
              <p:cNvSpPr>
                <a:spLocks noChangeShapeType="1"/>
              </p:cNvSpPr>
              <p:nvPr/>
            </p:nvSpPr>
            <p:spPr bwMode="auto">
              <a:xfrm flipH="1">
                <a:off x="157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Line 683"/>
              <p:cNvSpPr>
                <a:spLocks noChangeShapeType="1"/>
              </p:cNvSpPr>
              <p:nvPr/>
            </p:nvSpPr>
            <p:spPr bwMode="auto">
              <a:xfrm flipH="1">
                <a:off x="156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Line 684"/>
              <p:cNvSpPr>
                <a:spLocks noChangeShapeType="1"/>
              </p:cNvSpPr>
              <p:nvPr/>
            </p:nvSpPr>
            <p:spPr bwMode="auto">
              <a:xfrm flipH="1">
                <a:off x="155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Line 685"/>
              <p:cNvSpPr>
                <a:spLocks noChangeShapeType="1"/>
              </p:cNvSpPr>
              <p:nvPr/>
            </p:nvSpPr>
            <p:spPr bwMode="auto">
              <a:xfrm flipH="1">
                <a:off x="154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Line 686"/>
              <p:cNvSpPr>
                <a:spLocks noChangeShapeType="1"/>
              </p:cNvSpPr>
              <p:nvPr/>
            </p:nvSpPr>
            <p:spPr bwMode="auto">
              <a:xfrm flipH="1">
                <a:off x="154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Line 687"/>
              <p:cNvSpPr>
                <a:spLocks noChangeShapeType="1"/>
              </p:cNvSpPr>
              <p:nvPr/>
            </p:nvSpPr>
            <p:spPr bwMode="auto">
              <a:xfrm flipH="1">
                <a:off x="153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Line 688"/>
              <p:cNvSpPr>
                <a:spLocks noChangeShapeType="1"/>
              </p:cNvSpPr>
              <p:nvPr/>
            </p:nvSpPr>
            <p:spPr bwMode="auto">
              <a:xfrm flipH="1">
                <a:off x="152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Line 689"/>
              <p:cNvSpPr>
                <a:spLocks noChangeShapeType="1"/>
              </p:cNvSpPr>
              <p:nvPr/>
            </p:nvSpPr>
            <p:spPr bwMode="auto">
              <a:xfrm flipH="1">
                <a:off x="1521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Line 690"/>
              <p:cNvSpPr>
                <a:spLocks noChangeShapeType="1"/>
              </p:cNvSpPr>
              <p:nvPr/>
            </p:nvSpPr>
            <p:spPr bwMode="auto">
              <a:xfrm flipH="1">
                <a:off x="1514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Line 691"/>
              <p:cNvSpPr>
                <a:spLocks noChangeShapeType="1"/>
              </p:cNvSpPr>
              <p:nvPr/>
            </p:nvSpPr>
            <p:spPr bwMode="auto">
              <a:xfrm flipH="1">
                <a:off x="1507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Line 692"/>
              <p:cNvSpPr>
                <a:spLocks noChangeShapeType="1"/>
              </p:cNvSpPr>
              <p:nvPr/>
            </p:nvSpPr>
            <p:spPr bwMode="auto">
              <a:xfrm flipH="1">
                <a:off x="150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Line 693"/>
              <p:cNvSpPr>
                <a:spLocks noChangeShapeType="1"/>
              </p:cNvSpPr>
              <p:nvPr/>
            </p:nvSpPr>
            <p:spPr bwMode="auto">
              <a:xfrm flipH="1">
                <a:off x="149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Line 694"/>
              <p:cNvSpPr>
                <a:spLocks noChangeShapeType="1"/>
              </p:cNvSpPr>
              <p:nvPr/>
            </p:nvSpPr>
            <p:spPr bwMode="auto">
              <a:xfrm flipH="1">
                <a:off x="148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Line 695"/>
              <p:cNvSpPr>
                <a:spLocks noChangeShapeType="1"/>
              </p:cNvSpPr>
              <p:nvPr/>
            </p:nvSpPr>
            <p:spPr bwMode="auto">
              <a:xfrm flipH="1">
                <a:off x="148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Line 696"/>
              <p:cNvSpPr>
                <a:spLocks noChangeShapeType="1"/>
              </p:cNvSpPr>
              <p:nvPr/>
            </p:nvSpPr>
            <p:spPr bwMode="auto">
              <a:xfrm flipH="1">
                <a:off x="147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Line 697"/>
              <p:cNvSpPr>
                <a:spLocks noChangeShapeType="1"/>
              </p:cNvSpPr>
              <p:nvPr/>
            </p:nvSpPr>
            <p:spPr bwMode="auto">
              <a:xfrm flipH="1">
                <a:off x="146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Line 698"/>
              <p:cNvSpPr>
                <a:spLocks noChangeShapeType="1"/>
              </p:cNvSpPr>
              <p:nvPr/>
            </p:nvSpPr>
            <p:spPr bwMode="auto">
              <a:xfrm flipH="1">
                <a:off x="145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Line 699"/>
              <p:cNvSpPr>
                <a:spLocks noChangeShapeType="1"/>
              </p:cNvSpPr>
              <p:nvPr/>
            </p:nvSpPr>
            <p:spPr bwMode="auto">
              <a:xfrm flipH="1">
                <a:off x="145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Line 700"/>
              <p:cNvSpPr>
                <a:spLocks noChangeShapeType="1"/>
              </p:cNvSpPr>
              <p:nvPr/>
            </p:nvSpPr>
            <p:spPr bwMode="auto">
              <a:xfrm flipH="1">
                <a:off x="144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Line 701"/>
              <p:cNvSpPr>
                <a:spLocks noChangeShapeType="1"/>
              </p:cNvSpPr>
              <p:nvPr/>
            </p:nvSpPr>
            <p:spPr bwMode="auto">
              <a:xfrm flipH="1">
                <a:off x="143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Line 702"/>
              <p:cNvSpPr>
                <a:spLocks noChangeShapeType="1"/>
              </p:cNvSpPr>
              <p:nvPr/>
            </p:nvSpPr>
            <p:spPr bwMode="auto">
              <a:xfrm flipH="1">
                <a:off x="143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703"/>
              <p:cNvSpPr>
                <a:spLocks noChangeShapeType="1"/>
              </p:cNvSpPr>
              <p:nvPr/>
            </p:nvSpPr>
            <p:spPr bwMode="auto">
              <a:xfrm flipH="1">
                <a:off x="142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Line 704"/>
              <p:cNvSpPr>
                <a:spLocks noChangeShapeType="1"/>
              </p:cNvSpPr>
              <p:nvPr/>
            </p:nvSpPr>
            <p:spPr bwMode="auto">
              <a:xfrm flipH="1">
                <a:off x="141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Line 705"/>
              <p:cNvSpPr>
                <a:spLocks noChangeShapeType="1"/>
              </p:cNvSpPr>
              <p:nvPr/>
            </p:nvSpPr>
            <p:spPr bwMode="auto">
              <a:xfrm flipH="1">
                <a:off x="141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Line 706"/>
              <p:cNvSpPr>
                <a:spLocks noChangeShapeType="1"/>
              </p:cNvSpPr>
              <p:nvPr/>
            </p:nvSpPr>
            <p:spPr bwMode="auto">
              <a:xfrm flipH="1">
                <a:off x="140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707"/>
              <p:cNvSpPr>
                <a:spLocks noChangeShapeType="1"/>
              </p:cNvSpPr>
              <p:nvPr/>
            </p:nvSpPr>
            <p:spPr bwMode="auto">
              <a:xfrm flipH="1">
                <a:off x="139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708"/>
              <p:cNvSpPr>
                <a:spLocks noChangeShapeType="1"/>
              </p:cNvSpPr>
              <p:nvPr/>
            </p:nvSpPr>
            <p:spPr bwMode="auto">
              <a:xfrm flipH="1">
                <a:off x="138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Line 709"/>
              <p:cNvSpPr>
                <a:spLocks noChangeShapeType="1"/>
              </p:cNvSpPr>
              <p:nvPr/>
            </p:nvSpPr>
            <p:spPr bwMode="auto">
              <a:xfrm flipH="1">
                <a:off x="138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Line 710"/>
              <p:cNvSpPr>
                <a:spLocks noChangeShapeType="1"/>
              </p:cNvSpPr>
              <p:nvPr/>
            </p:nvSpPr>
            <p:spPr bwMode="auto">
              <a:xfrm flipH="1">
                <a:off x="137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Line 711"/>
              <p:cNvSpPr>
                <a:spLocks noChangeShapeType="1"/>
              </p:cNvSpPr>
              <p:nvPr/>
            </p:nvSpPr>
            <p:spPr bwMode="auto">
              <a:xfrm flipH="1">
                <a:off x="136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Line 712"/>
              <p:cNvSpPr>
                <a:spLocks noChangeShapeType="1"/>
              </p:cNvSpPr>
              <p:nvPr/>
            </p:nvSpPr>
            <p:spPr bwMode="auto">
              <a:xfrm flipH="1">
                <a:off x="136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Line 713"/>
              <p:cNvSpPr>
                <a:spLocks noChangeShapeType="1"/>
              </p:cNvSpPr>
              <p:nvPr/>
            </p:nvSpPr>
            <p:spPr bwMode="auto">
              <a:xfrm flipH="1">
                <a:off x="135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Line 714"/>
              <p:cNvSpPr>
                <a:spLocks noChangeShapeType="1"/>
              </p:cNvSpPr>
              <p:nvPr/>
            </p:nvSpPr>
            <p:spPr bwMode="auto">
              <a:xfrm flipH="1">
                <a:off x="134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Line 715"/>
              <p:cNvSpPr>
                <a:spLocks noChangeShapeType="1"/>
              </p:cNvSpPr>
              <p:nvPr/>
            </p:nvSpPr>
            <p:spPr bwMode="auto">
              <a:xfrm flipH="1">
                <a:off x="1341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Line 716"/>
              <p:cNvSpPr>
                <a:spLocks noChangeShapeType="1"/>
              </p:cNvSpPr>
              <p:nvPr/>
            </p:nvSpPr>
            <p:spPr bwMode="auto">
              <a:xfrm flipH="1">
                <a:off x="1334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Line 717"/>
              <p:cNvSpPr>
                <a:spLocks noChangeShapeType="1"/>
              </p:cNvSpPr>
              <p:nvPr/>
            </p:nvSpPr>
            <p:spPr bwMode="auto">
              <a:xfrm flipH="1">
                <a:off x="1327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718"/>
              <p:cNvSpPr>
                <a:spLocks noChangeShapeType="1"/>
              </p:cNvSpPr>
              <p:nvPr/>
            </p:nvSpPr>
            <p:spPr bwMode="auto">
              <a:xfrm flipH="1">
                <a:off x="1320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Line 719"/>
              <p:cNvSpPr>
                <a:spLocks noChangeShapeType="1"/>
              </p:cNvSpPr>
              <p:nvPr/>
            </p:nvSpPr>
            <p:spPr bwMode="auto">
              <a:xfrm flipH="1">
                <a:off x="1313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Line 720"/>
              <p:cNvSpPr>
                <a:spLocks noChangeShapeType="1"/>
              </p:cNvSpPr>
              <p:nvPr/>
            </p:nvSpPr>
            <p:spPr bwMode="auto">
              <a:xfrm flipH="1">
                <a:off x="130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Line 721"/>
              <p:cNvSpPr>
                <a:spLocks noChangeShapeType="1"/>
              </p:cNvSpPr>
              <p:nvPr/>
            </p:nvSpPr>
            <p:spPr bwMode="auto">
              <a:xfrm flipH="1">
                <a:off x="1299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Line 722"/>
              <p:cNvSpPr>
                <a:spLocks noChangeShapeType="1"/>
              </p:cNvSpPr>
              <p:nvPr/>
            </p:nvSpPr>
            <p:spPr bwMode="auto">
              <a:xfrm flipH="1">
                <a:off x="1292" y="3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Line 723"/>
              <p:cNvSpPr>
                <a:spLocks noChangeShapeType="1"/>
              </p:cNvSpPr>
              <p:nvPr/>
            </p:nvSpPr>
            <p:spPr bwMode="auto">
              <a:xfrm flipH="1">
                <a:off x="1286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Line 724"/>
              <p:cNvSpPr>
                <a:spLocks noChangeShapeType="1"/>
              </p:cNvSpPr>
              <p:nvPr/>
            </p:nvSpPr>
            <p:spPr bwMode="auto">
              <a:xfrm flipH="1">
                <a:off x="1279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Line 725"/>
              <p:cNvSpPr>
                <a:spLocks noChangeShapeType="1"/>
              </p:cNvSpPr>
              <p:nvPr/>
            </p:nvSpPr>
            <p:spPr bwMode="auto">
              <a:xfrm flipH="1">
                <a:off x="1272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Line 726"/>
              <p:cNvSpPr>
                <a:spLocks noChangeShapeType="1"/>
              </p:cNvSpPr>
              <p:nvPr/>
            </p:nvSpPr>
            <p:spPr bwMode="auto">
              <a:xfrm flipH="1">
                <a:off x="1265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Line 727"/>
              <p:cNvSpPr>
                <a:spLocks noChangeShapeType="1"/>
              </p:cNvSpPr>
              <p:nvPr/>
            </p:nvSpPr>
            <p:spPr bwMode="auto">
              <a:xfrm flipH="1">
                <a:off x="1258" y="32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728"/>
              <p:cNvSpPr>
                <a:spLocks/>
              </p:cNvSpPr>
              <p:nvPr/>
            </p:nvSpPr>
            <p:spPr bwMode="auto">
              <a:xfrm>
                <a:off x="1251" y="3241"/>
                <a:ext cx="1" cy="1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Line 729"/>
              <p:cNvSpPr>
                <a:spLocks noChangeShapeType="1"/>
              </p:cNvSpPr>
              <p:nvPr/>
            </p:nvSpPr>
            <p:spPr bwMode="auto">
              <a:xfrm flipV="1">
                <a:off x="1251" y="32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Line 730"/>
              <p:cNvSpPr>
                <a:spLocks noChangeShapeType="1"/>
              </p:cNvSpPr>
              <p:nvPr/>
            </p:nvSpPr>
            <p:spPr bwMode="auto">
              <a:xfrm flipV="1">
                <a:off x="1251" y="32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Line 731"/>
              <p:cNvSpPr>
                <a:spLocks noChangeShapeType="1"/>
              </p:cNvSpPr>
              <p:nvPr/>
            </p:nvSpPr>
            <p:spPr bwMode="auto">
              <a:xfrm flipV="1">
                <a:off x="1251" y="32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Line 732"/>
              <p:cNvSpPr>
                <a:spLocks noChangeShapeType="1"/>
              </p:cNvSpPr>
              <p:nvPr/>
            </p:nvSpPr>
            <p:spPr bwMode="auto">
              <a:xfrm flipV="1">
                <a:off x="1251" y="32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Line 733"/>
              <p:cNvSpPr>
                <a:spLocks noChangeShapeType="1"/>
              </p:cNvSpPr>
              <p:nvPr/>
            </p:nvSpPr>
            <p:spPr bwMode="auto">
              <a:xfrm flipV="1">
                <a:off x="1251" y="32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Line 734"/>
              <p:cNvSpPr>
                <a:spLocks noChangeShapeType="1"/>
              </p:cNvSpPr>
              <p:nvPr/>
            </p:nvSpPr>
            <p:spPr bwMode="auto">
              <a:xfrm flipV="1">
                <a:off x="1251" y="32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Line 735"/>
              <p:cNvSpPr>
                <a:spLocks noChangeShapeType="1"/>
              </p:cNvSpPr>
              <p:nvPr/>
            </p:nvSpPr>
            <p:spPr bwMode="auto">
              <a:xfrm flipV="1">
                <a:off x="1251" y="31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Line 736"/>
              <p:cNvSpPr>
                <a:spLocks noChangeShapeType="1"/>
              </p:cNvSpPr>
              <p:nvPr/>
            </p:nvSpPr>
            <p:spPr bwMode="auto">
              <a:xfrm flipV="1">
                <a:off x="1251" y="31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Line 737"/>
              <p:cNvSpPr>
                <a:spLocks noChangeShapeType="1"/>
              </p:cNvSpPr>
              <p:nvPr/>
            </p:nvSpPr>
            <p:spPr bwMode="auto">
              <a:xfrm flipV="1">
                <a:off x="1251" y="3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Line 738"/>
              <p:cNvSpPr>
                <a:spLocks noChangeShapeType="1"/>
              </p:cNvSpPr>
              <p:nvPr/>
            </p:nvSpPr>
            <p:spPr bwMode="auto">
              <a:xfrm flipV="1">
                <a:off x="1251" y="31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Line 739"/>
              <p:cNvSpPr>
                <a:spLocks noChangeShapeType="1"/>
              </p:cNvSpPr>
              <p:nvPr/>
            </p:nvSpPr>
            <p:spPr bwMode="auto">
              <a:xfrm flipV="1">
                <a:off x="1251" y="31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Line 740"/>
              <p:cNvSpPr>
                <a:spLocks noChangeShapeType="1"/>
              </p:cNvSpPr>
              <p:nvPr/>
            </p:nvSpPr>
            <p:spPr bwMode="auto">
              <a:xfrm flipV="1">
                <a:off x="1251" y="31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Line 741"/>
              <p:cNvSpPr>
                <a:spLocks noChangeShapeType="1"/>
              </p:cNvSpPr>
              <p:nvPr/>
            </p:nvSpPr>
            <p:spPr bwMode="auto">
              <a:xfrm flipV="1">
                <a:off x="1251" y="315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742"/>
              <p:cNvSpPr>
                <a:spLocks noChangeShapeType="1"/>
              </p:cNvSpPr>
              <p:nvPr/>
            </p:nvSpPr>
            <p:spPr bwMode="auto">
              <a:xfrm flipV="1">
                <a:off x="1251" y="314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Line 743"/>
              <p:cNvSpPr>
                <a:spLocks noChangeShapeType="1"/>
              </p:cNvSpPr>
              <p:nvPr/>
            </p:nvSpPr>
            <p:spPr bwMode="auto">
              <a:xfrm flipV="1">
                <a:off x="1251" y="3137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Line 744"/>
              <p:cNvSpPr>
                <a:spLocks noChangeShapeType="1"/>
              </p:cNvSpPr>
              <p:nvPr/>
            </p:nvSpPr>
            <p:spPr bwMode="auto">
              <a:xfrm flipV="1">
                <a:off x="1251" y="31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Line 745"/>
              <p:cNvSpPr>
                <a:spLocks noChangeShapeType="1"/>
              </p:cNvSpPr>
              <p:nvPr/>
            </p:nvSpPr>
            <p:spPr bwMode="auto">
              <a:xfrm flipV="1">
                <a:off x="1251" y="31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Line 746"/>
              <p:cNvSpPr>
                <a:spLocks noChangeShapeType="1"/>
              </p:cNvSpPr>
              <p:nvPr/>
            </p:nvSpPr>
            <p:spPr bwMode="auto">
              <a:xfrm flipV="1">
                <a:off x="1251" y="3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Line 747"/>
              <p:cNvSpPr>
                <a:spLocks noChangeShapeType="1"/>
              </p:cNvSpPr>
              <p:nvPr/>
            </p:nvSpPr>
            <p:spPr bwMode="auto">
              <a:xfrm flipV="1">
                <a:off x="1251" y="31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Line 748"/>
              <p:cNvSpPr>
                <a:spLocks noChangeShapeType="1"/>
              </p:cNvSpPr>
              <p:nvPr/>
            </p:nvSpPr>
            <p:spPr bwMode="auto">
              <a:xfrm flipV="1">
                <a:off x="1251" y="31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Line 749"/>
              <p:cNvSpPr>
                <a:spLocks noChangeShapeType="1"/>
              </p:cNvSpPr>
              <p:nvPr/>
            </p:nvSpPr>
            <p:spPr bwMode="auto">
              <a:xfrm flipV="1">
                <a:off x="1251" y="30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Line 750"/>
              <p:cNvSpPr>
                <a:spLocks noChangeShapeType="1"/>
              </p:cNvSpPr>
              <p:nvPr/>
            </p:nvSpPr>
            <p:spPr bwMode="auto">
              <a:xfrm flipV="1">
                <a:off x="1251" y="30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Line 751"/>
              <p:cNvSpPr>
                <a:spLocks noChangeShapeType="1"/>
              </p:cNvSpPr>
              <p:nvPr/>
            </p:nvSpPr>
            <p:spPr bwMode="auto">
              <a:xfrm flipV="1">
                <a:off x="1251" y="30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Line 752"/>
              <p:cNvSpPr>
                <a:spLocks noChangeShapeType="1"/>
              </p:cNvSpPr>
              <p:nvPr/>
            </p:nvSpPr>
            <p:spPr bwMode="auto">
              <a:xfrm flipV="1">
                <a:off x="1251" y="307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Line 753"/>
              <p:cNvSpPr>
                <a:spLocks noChangeShapeType="1"/>
              </p:cNvSpPr>
              <p:nvPr/>
            </p:nvSpPr>
            <p:spPr bwMode="auto">
              <a:xfrm flipV="1">
                <a:off x="1251" y="30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Line 754"/>
              <p:cNvSpPr>
                <a:spLocks noChangeShapeType="1"/>
              </p:cNvSpPr>
              <p:nvPr/>
            </p:nvSpPr>
            <p:spPr bwMode="auto">
              <a:xfrm flipV="1">
                <a:off x="1251" y="30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Line 755"/>
              <p:cNvSpPr>
                <a:spLocks noChangeShapeType="1"/>
              </p:cNvSpPr>
              <p:nvPr/>
            </p:nvSpPr>
            <p:spPr bwMode="auto">
              <a:xfrm flipV="1">
                <a:off x="1251" y="30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Line 756"/>
              <p:cNvSpPr>
                <a:spLocks noChangeShapeType="1"/>
              </p:cNvSpPr>
              <p:nvPr/>
            </p:nvSpPr>
            <p:spPr bwMode="auto">
              <a:xfrm flipV="1">
                <a:off x="1251" y="304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Line 757"/>
              <p:cNvSpPr>
                <a:spLocks noChangeShapeType="1"/>
              </p:cNvSpPr>
              <p:nvPr/>
            </p:nvSpPr>
            <p:spPr bwMode="auto">
              <a:xfrm flipV="1">
                <a:off x="1251" y="30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Line 758"/>
              <p:cNvSpPr>
                <a:spLocks noChangeShapeType="1"/>
              </p:cNvSpPr>
              <p:nvPr/>
            </p:nvSpPr>
            <p:spPr bwMode="auto">
              <a:xfrm flipV="1">
                <a:off x="1251" y="303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Line 759"/>
              <p:cNvSpPr>
                <a:spLocks noChangeShapeType="1"/>
              </p:cNvSpPr>
              <p:nvPr/>
            </p:nvSpPr>
            <p:spPr bwMode="auto">
              <a:xfrm flipV="1">
                <a:off x="1251" y="302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Line 760"/>
              <p:cNvSpPr>
                <a:spLocks noChangeShapeType="1"/>
              </p:cNvSpPr>
              <p:nvPr/>
            </p:nvSpPr>
            <p:spPr bwMode="auto">
              <a:xfrm flipV="1">
                <a:off x="1251" y="301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Line 761"/>
              <p:cNvSpPr>
                <a:spLocks noChangeShapeType="1"/>
              </p:cNvSpPr>
              <p:nvPr/>
            </p:nvSpPr>
            <p:spPr bwMode="auto">
              <a:xfrm flipV="1">
                <a:off x="1251" y="30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Line 762"/>
              <p:cNvSpPr>
                <a:spLocks noChangeShapeType="1"/>
              </p:cNvSpPr>
              <p:nvPr/>
            </p:nvSpPr>
            <p:spPr bwMode="auto">
              <a:xfrm flipV="1">
                <a:off x="1251" y="30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Line 763"/>
              <p:cNvSpPr>
                <a:spLocks noChangeShapeType="1"/>
              </p:cNvSpPr>
              <p:nvPr/>
            </p:nvSpPr>
            <p:spPr bwMode="auto">
              <a:xfrm flipV="1">
                <a:off x="1251" y="29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Line 764"/>
              <p:cNvSpPr>
                <a:spLocks noChangeShapeType="1"/>
              </p:cNvSpPr>
              <p:nvPr/>
            </p:nvSpPr>
            <p:spPr bwMode="auto">
              <a:xfrm flipV="1">
                <a:off x="1251" y="29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Line 765"/>
              <p:cNvSpPr>
                <a:spLocks noChangeShapeType="1"/>
              </p:cNvSpPr>
              <p:nvPr/>
            </p:nvSpPr>
            <p:spPr bwMode="auto">
              <a:xfrm flipV="1">
                <a:off x="1251" y="29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Line 766"/>
              <p:cNvSpPr>
                <a:spLocks noChangeShapeType="1"/>
              </p:cNvSpPr>
              <p:nvPr/>
            </p:nvSpPr>
            <p:spPr bwMode="auto">
              <a:xfrm flipV="1">
                <a:off x="1251" y="29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Line 767"/>
              <p:cNvSpPr>
                <a:spLocks noChangeShapeType="1"/>
              </p:cNvSpPr>
              <p:nvPr/>
            </p:nvSpPr>
            <p:spPr bwMode="auto">
              <a:xfrm flipV="1">
                <a:off x="1251" y="29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Line 768"/>
              <p:cNvSpPr>
                <a:spLocks noChangeShapeType="1"/>
              </p:cNvSpPr>
              <p:nvPr/>
            </p:nvSpPr>
            <p:spPr bwMode="auto">
              <a:xfrm flipV="1">
                <a:off x="1251" y="29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Line 769"/>
              <p:cNvSpPr>
                <a:spLocks noChangeShapeType="1"/>
              </p:cNvSpPr>
              <p:nvPr/>
            </p:nvSpPr>
            <p:spPr bwMode="auto">
              <a:xfrm flipV="1">
                <a:off x="1251" y="29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Line 770"/>
              <p:cNvSpPr>
                <a:spLocks noChangeShapeType="1"/>
              </p:cNvSpPr>
              <p:nvPr/>
            </p:nvSpPr>
            <p:spPr bwMode="auto">
              <a:xfrm flipV="1">
                <a:off x="1251" y="29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Line 771"/>
              <p:cNvSpPr>
                <a:spLocks noChangeShapeType="1"/>
              </p:cNvSpPr>
              <p:nvPr/>
            </p:nvSpPr>
            <p:spPr bwMode="auto">
              <a:xfrm flipV="1">
                <a:off x="1251" y="29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Line 772"/>
              <p:cNvSpPr>
                <a:spLocks noChangeShapeType="1"/>
              </p:cNvSpPr>
              <p:nvPr/>
            </p:nvSpPr>
            <p:spPr bwMode="auto">
              <a:xfrm flipV="1">
                <a:off x="1251" y="29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Line 773"/>
              <p:cNvSpPr>
                <a:spLocks noChangeShapeType="1"/>
              </p:cNvSpPr>
              <p:nvPr/>
            </p:nvSpPr>
            <p:spPr bwMode="auto">
              <a:xfrm flipV="1">
                <a:off x="1251" y="29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Line 774"/>
              <p:cNvSpPr>
                <a:spLocks noChangeShapeType="1"/>
              </p:cNvSpPr>
              <p:nvPr/>
            </p:nvSpPr>
            <p:spPr bwMode="auto">
              <a:xfrm flipV="1">
                <a:off x="1251" y="29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Line 775"/>
              <p:cNvSpPr>
                <a:spLocks noChangeShapeType="1"/>
              </p:cNvSpPr>
              <p:nvPr/>
            </p:nvSpPr>
            <p:spPr bwMode="auto">
              <a:xfrm flipV="1">
                <a:off x="1251" y="29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Line 776"/>
              <p:cNvSpPr>
                <a:spLocks noChangeShapeType="1"/>
              </p:cNvSpPr>
              <p:nvPr/>
            </p:nvSpPr>
            <p:spPr bwMode="auto">
              <a:xfrm flipV="1">
                <a:off x="1251" y="2908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Line 777"/>
              <p:cNvSpPr>
                <a:spLocks noChangeShapeType="1"/>
              </p:cNvSpPr>
              <p:nvPr/>
            </p:nvSpPr>
            <p:spPr bwMode="auto">
              <a:xfrm flipV="1">
                <a:off x="1251" y="290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Line 778"/>
              <p:cNvSpPr>
                <a:spLocks noChangeShapeType="1"/>
              </p:cNvSpPr>
              <p:nvPr/>
            </p:nvSpPr>
            <p:spPr bwMode="auto">
              <a:xfrm flipV="1">
                <a:off x="1251" y="289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Line 779"/>
              <p:cNvSpPr>
                <a:spLocks noChangeShapeType="1"/>
              </p:cNvSpPr>
              <p:nvPr/>
            </p:nvSpPr>
            <p:spPr bwMode="auto">
              <a:xfrm flipV="1">
                <a:off x="1251" y="28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Line 780"/>
              <p:cNvSpPr>
                <a:spLocks noChangeShapeType="1"/>
              </p:cNvSpPr>
              <p:nvPr/>
            </p:nvSpPr>
            <p:spPr bwMode="auto">
              <a:xfrm flipV="1">
                <a:off x="1251" y="28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Line 781"/>
              <p:cNvSpPr>
                <a:spLocks noChangeShapeType="1"/>
              </p:cNvSpPr>
              <p:nvPr/>
            </p:nvSpPr>
            <p:spPr bwMode="auto">
              <a:xfrm flipV="1">
                <a:off x="1251" y="28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Line 782"/>
              <p:cNvSpPr>
                <a:spLocks noChangeShapeType="1"/>
              </p:cNvSpPr>
              <p:nvPr/>
            </p:nvSpPr>
            <p:spPr bwMode="auto">
              <a:xfrm flipV="1">
                <a:off x="1251" y="28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Line 783"/>
              <p:cNvSpPr>
                <a:spLocks noChangeShapeType="1"/>
              </p:cNvSpPr>
              <p:nvPr/>
            </p:nvSpPr>
            <p:spPr bwMode="auto">
              <a:xfrm flipV="1">
                <a:off x="1251" y="28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Line 784"/>
              <p:cNvSpPr>
                <a:spLocks noChangeShapeType="1"/>
              </p:cNvSpPr>
              <p:nvPr/>
            </p:nvSpPr>
            <p:spPr bwMode="auto">
              <a:xfrm flipV="1">
                <a:off x="1251" y="28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Line 785"/>
              <p:cNvSpPr>
                <a:spLocks noChangeShapeType="1"/>
              </p:cNvSpPr>
              <p:nvPr/>
            </p:nvSpPr>
            <p:spPr bwMode="auto">
              <a:xfrm flipV="1">
                <a:off x="1251" y="28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Line 786"/>
              <p:cNvSpPr>
                <a:spLocks noChangeShapeType="1"/>
              </p:cNvSpPr>
              <p:nvPr/>
            </p:nvSpPr>
            <p:spPr bwMode="auto">
              <a:xfrm flipV="1">
                <a:off x="1251" y="28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Line 787"/>
              <p:cNvSpPr>
                <a:spLocks noChangeShapeType="1"/>
              </p:cNvSpPr>
              <p:nvPr/>
            </p:nvSpPr>
            <p:spPr bwMode="auto">
              <a:xfrm flipV="1">
                <a:off x="1251" y="28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Line 788"/>
              <p:cNvSpPr>
                <a:spLocks noChangeShapeType="1"/>
              </p:cNvSpPr>
              <p:nvPr/>
            </p:nvSpPr>
            <p:spPr bwMode="auto">
              <a:xfrm flipV="1">
                <a:off x="1251" y="28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Line 789"/>
              <p:cNvSpPr>
                <a:spLocks noChangeShapeType="1"/>
              </p:cNvSpPr>
              <p:nvPr/>
            </p:nvSpPr>
            <p:spPr bwMode="auto">
              <a:xfrm flipV="1">
                <a:off x="1251" y="28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Line 790"/>
              <p:cNvSpPr>
                <a:spLocks noChangeShapeType="1"/>
              </p:cNvSpPr>
              <p:nvPr/>
            </p:nvSpPr>
            <p:spPr bwMode="auto">
              <a:xfrm flipV="1">
                <a:off x="1251" y="28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Line 791"/>
              <p:cNvSpPr>
                <a:spLocks noChangeShapeType="1"/>
              </p:cNvSpPr>
              <p:nvPr/>
            </p:nvSpPr>
            <p:spPr bwMode="auto">
              <a:xfrm flipV="1">
                <a:off x="1251" y="28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Line 792"/>
              <p:cNvSpPr>
                <a:spLocks noChangeShapeType="1"/>
              </p:cNvSpPr>
              <p:nvPr/>
            </p:nvSpPr>
            <p:spPr bwMode="auto">
              <a:xfrm flipV="1">
                <a:off x="1251" y="27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Rectangle 793"/>
              <p:cNvSpPr>
                <a:spLocks noChangeArrowheads="1"/>
              </p:cNvSpPr>
              <p:nvPr/>
            </p:nvSpPr>
            <p:spPr bwMode="auto">
              <a:xfrm>
                <a:off x="2555" y="2898"/>
                <a:ext cx="633" cy="27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Rectangle 794"/>
              <p:cNvSpPr>
                <a:spLocks noChangeArrowheads="1"/>
              </p:cNvSpPr>
              <p:nvPr/>
            </p:nvSpPr>
            <p:spPr bwMode="auto">
              <a:xfrm>
                <a:off x="3183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Rectangle 795"/>
              <p:cNvSpPr>
                <a:spLocks noChangeArrowheads="1"/>
              </p:cNvSpPr>
              <p:nvPr/>
            </p:nvSpPr>
            <p:spPr bwMode="auto">
              <a:xfrm>
                <a:off x="3156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Rectangle 796"/>
              <p:cNvSpPr>
                <a:spLocks noChangeArrowheads="1"/>
              </p:cNvSpPr>
              <p:nvPr/>
            </p:nvSpPr>
            <p:spPr bwMode="auto">
              <a:xfrm>
                <a:off x="3128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Rectangle 797"/>
              <p:cNvSpPr>
                <a:spLocks noChangeArrowheads="1"/>
              </p:cNvSpPr>
              <p:nvPr/>
            </p:nvSpPr>
            <p:spPr bwMode="auto">
              <a:xfrm>
                <a:off x="3101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Rectangle 798"/>
              <p:cNvSpPr>
                <a:spLocks noChangeArrowheads="1"/>
              </p:cNvSpPr>
              <p:nvPr/>
            </p:nvSpPr>
            <p:spPr bwMode="auto">
              <a:xfrm>
                <a:off x="3073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Rectangle 799"/>
              <p:cNvSpPr>
                <a:spLocks noChangeArrowheads="1"/>
              </p:cNvSpPr>
              <p:nvPr/>
            </p:nvSpPr>
            <p:spPr bwMode="auto">
              <a:xfrm>
                <a:off x="3046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Rectangle 800"/>
              <p:cNvSpPr>
                <a:spLocks noChangeArrowheads="1"/>
              </p:cNvSpPr>
              <p:nvPr/>
            </p:nvSpPr>
            <p:spPr bwMode="auto">
              <a:xfrm>
                <a:off x="3018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Rectangle 801"/>
              <p:cNvSpPr>
                <a:spLocks noChangeArrowheads="1"/>
              </p:cNvSpPr>
              <p:nvPr/>
            </p:nvSpPr>
            <p:spPr bwMode="auto">
              <a:xfrm>
                <a:off x="2991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Rectangle 802"/>
              <p:cNvSpPr>
                <a:spLocks noChangeArrowheads="1"/>
              </p:cNvSpPr>
              <p:nvPr/>
            </p:nvSpPr>
            <p:spPr bwMode="auto">
              <a:xfrm>
                <a:off x="2963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Rectangle 803"/>
              <p:cNvSpPr>
                <a:spLocks noChangeArrowheads="1"/>
              </p:cNvSpPr>
              <p:nvPr/>
            </p:nvSpPr>
            <p:spPr bwMode="auto">
              <a:xfrm>
                <a:off x="2936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Rectangle 804"/>
              <p:cNvSpPr>
                <a:spLocks noChangeArrowheads="1"/>
              </p:cNvSpPr>
              <p:nvPr/>
            </p:nvSpPr>
            <p:spPr bwMode="auto">
              <a:xfrm>
                <a:off x="2908" y="31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Rectangle 805"/>
              <p:cNvSpPr>
                <a:spLocks noChangeArrowheads="1"/>
              </p:cNvSpPr>
              <p:nvPr/>
            </p:nvSpPr>
            <p:spPr bwMode="auto">
              <a:xfrm>
                <a:off x="2881" y="31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" name="Rectangle 807"/>
            <p:cNvSpPr>
              <a:spLocks noChangeArrowheads="1"/>
            </p:cNvSpPr>
            <p:nvPr/>
          </p:nvSpPr>
          <p:spPr bwMode="auto">
            <a:xfrm>
              <a:off x="3800062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Rectangle 808"/>
            <p:cNvSpPr>
              <a:spLocks noChangeArrowheads="1"/>
            </p:cNvSpPr>
            <p:nvPr/>
          </p:nvSpPr>
          <p:spPr bwMode="auto">
            <a:xfrm>
              <a:off x="3745898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Rectangle 809"/>
            <p:cNvSpPr>
              <a:spLocks noChangeArrowheads="1"/>
            </p:cNvSpPr>
            <p:nvPr/>
          </p:nvSpPr>
          <p:spPr bwMode="auto">
            <a:xfrm>
              <a:off x="3689728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Rectangle 810"/>
            <p:cNvSpPr>
              <a:spLocks noChangeArrowheads="1"/>
            </p:cNvSpPr>
            <p:nvPr/>
          </p:nvSpPr>
          <p:spPr bwMode="auto">
            <a:xfrm>
              <a:off x="3635564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Rectangle 811"/>
            <p:cNvSpPr>
              <a:spLocks noChangeArrowheads="1"/>
            </p:cNvSpPr>
            <p:nvPr/>
          </p:nvSpPr>
          <p:spPr bwMode="auto">
            <a:xfrm>
              <a:off x="3579394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Rectangle 812"/>
            <p:cNvSpPr>
              <a:spLocks noChangeArrowheads="1"/>
            </p:cNvSpPr>
            <p:nvPr/>
          </p:nvSpPr>
          <p:spPr bwMode="auto">
            <a:xfrm>
              <a:off x="3525229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Rectangle 813"/>
            <p:cNvSpPr>
              <a:spLocks noChangeArrowheads="1"/>
            </p:cNvSpPr>
            <p:nvPr/>
          </p:nvSpPr>
          <p:spPr bwMode="auto">
            <a:xfrm>
              <a:off x="3469059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Rectangle 814"/>
            <p:cNvSpPr>
              <a:spLocks noChangeArrowheads="1"/>
            </p:cNvSpPr>
            <p:nvPr/>
          </p:nvSpPr>
          <p:spPr bwMode="auto">
            <a:xfrm>
              <a:off x="3414895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Rectangle 815"/>
            <p:cNvSpPr>
              <a:spLocks noChangeArrowheads="1"/>
            </p:cNvSpPr>
            <p:nvPr/>
          </p:nvSpPr>
          <p:spPr bwMode="auto">
            <a:xfrm>
              <a:off x="3358725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Rectangle 816"/>
            <p:cNvSpPr>
              <a:spLocks noChangeArrowheads="1"/>
            </p:cNvSpPr>
            <p:nvPr/>
          </p:nvSpPr>
          <p:spPr bwMode="auto">
            <a:xfrm>
              <a:off x="3304561" y="5152081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Rectangle 817"/>
            <p:cNvSpPr>
              <a:spLocks noChangeArrowheads="1"/>
            </p:cNvSpPr>
            <p:nvPr/>
          </p:nvSpPr>
          <p:spPr bwMode="auto">
            <a:xfrm>
              <a:off x="3248391" y="5152081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818"/>
            <p:cNvSpPr>
              <a:spLocks/>
            </p:cNvSpPr>
            <p:nvPr/>
          </p:nvSpPr>
          <p:spPr bwMode="auto">
            <a:xfrm>
              <a:off x="3198239" y="5152081"/>
              <a:ext cx="10030" cy="9950"/>
            </a:xfrm>
            <a:custGeom>
              <a:avLst/>
              <a:gdLst>
                <a:gd name="T0" fmla="*/ 0 w 19"/>
                <a:gd name="T1" fmla="*/ 10 h 19"/>
                <a:gd name="T2" fmla="*/ 9 w 19"/>
                <a:gd name="T3" fmla="*/ 19 h 19"/>
                <a:gd name="T4" fmla="*/ 9 w 19"/>
                <a:gd name="T5" fmla="*/ 0 h 19"/>
                <a:gd name="T6" fmla="*/ 19 w 19"/>
                <a:gd name="T7" fmla="*/ 10 h 19"/>
                <a:gd name="T8" fmla="*/ 0 w 19"/>
                <a:gd name="T9" fmla="*/ 10 h 19"/>
                <a:gd name="T10" fmla="*/ 0 w 19"/>
                <a:gd name="T11" fmla="*/ 19 h 19"/>
                <a:gd name="T12" fmla="*/ 9 w 19"/>
                <a:gd name="T13" fmla="*/ 19 h 19"/>
                <a:gd name="T14" fmla="*/ 0 w 19"/>
                <a:gd name="T15" fmla="*/ 1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9"/>
                <a:gd name="T26" fmla="*/ 19 w 19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9">
                  <a:moveTo>
                    <a:pt x="0" y="10"/>
                  </a:moveTo>
                  <a:lnTo>
                    <a:pt x="9" y="19"/>
                  </a:lnTo>
                  <a:lnTo>
                    <a:pt x="9" y="0"/>
                  </a:lnTo>
                  <a:lnTo>
                    <a:pt x="19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Rectangle 819"/>
            <p:cNvSpPr>
              <a:spLocks noChangeArrowheads="1"/>
            </p:cNvSpPr>
            <p:nvPr/>
          </p:nvSpPr>
          <p:spPr bwMode="auto">
            <a:xfrm>
              <a:off x="3198239" y="5148100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Rectangle 820"/>
            <p:cNvSpPr>
              <a:spLocks noChangeArrowheads="1"/>
            </p:cNvSpPr>
            <p:nvPr/>
          </p:nvSpPr>
          <p:spPr bwMode="auto">
            <a:xfrm>
              <a:off x="3198239" y="5094370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Rectangle 821"/>
            <p:cNvSpPr>
              <a:spLocks noChangeArrowheads="1"/>
            </p:cNvSpPr>
            <p:nvPr/>
          </p:nvSpPr>
          <p:spPr bwMode="auto">
            <a:xfrm>
              <a:off x="3198239" y="5038650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Rectangle 822"/>
            <p:cNvSpPr>
              <a:spLocks noChangeArrowheads="1"/>
            </p:cNvSpPr>
            <p:nvPr/>
          </p:nvSpPr>
          <p:spPr bwMode="auto">
            <a:xfrm>
              <a:off x="3198239" y="4984920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Rectangle 823"/>
            <p:cNvSpPr>
              <a:spLocks noChangeArrowheads="1"/>
            </p:cNvSpPr>
            <p:nvPr/>
          </p:nvSpPr>
          <p:spPr bwMode="auto">
            <a:xfrm>
              <a:off x="3198239" y="4929199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Rectangle 824"/>
            <p:cNvSpPr>
              <a:spLocks noChangeArrowheads="1"/>
            </p:cNvSpPr>
            <p:nvPr/>
          </p:nvSpPr>
          <p:spPr bwMode="auto">
            <a:xfrm>
              <a:off x="3198239" y="4875469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Rectangle 825"/>
            <p:cNvSpPr>
              <a:spLocks noChangeArrowheads="1"/>
            </p:cNvSpPr>
            <p:nvPr/>
          </p:nvSpPr>
          <p:spPr bwMode="auto">
            <a:xfrm>
              <a:off x="3198239" y="4819749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Rectangle 826"/>
            <p:cNvSpPr>
              <a:spLocks noChangeArrowheads="1"/>
            </p:cNvSpPr>
            <p:nvPr/>
          </p:nvSpPr>
          <p:spPr bwMode="auto">
            <a:xfrm>
              <a:off x="3198239" y="4766018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Rectangle 827"/>
            <p:cNvSpPr>
              <a:spLocks noChangeArrowheads="1"/>
            </p:cNvSpPr>
            <p:nvPr/>
          </p:nvSpPr>
          <p:spPr bwMode="auto">
            <a:xfrm>
              <a:off x="3198239" y="4710298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Rectangle 828"/>
            <p:cNvSpPr>
              <a:spLocks noChangeArrowheads="1"/>
            </p:cNvSpPr>
            <p:nvPr/>
          </p:nvSpPr>
          <p:spPr bwMode="auto">
            <a:xfrm>
              <a:off x="3198239" y="4656568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Rectangle 829"/>
            <p:cNvSpPr>
              <a:spLocks noChangeArrowheads="1"/>
            </p:cNvSpPr>
            <p:nvPr/>
          </p:nvSpPr>
          <p:spPr bwMode="auto">
            <a:xfrm>
              <a:off x="3204257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Rectangle 830"/>
            <p:cNvSpPr>
              <a:spLocks noChangeArrowheads="1"/>
            </p:cNvSpPr>
            <p:nvPr/>
          </p:nvSpPr>
          <p:spPr bwMode="auto">
            <a:xfrm>
              <a:off x="3260427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Rectangle 831"/>
            <p:cNvSpPr>
              <a:spLocks noChangeArrowheads="1"/>
            </p:cNvSpPr>
            <p:nvPr/>
          </p:nvSpPr>
          <p:spPr bwMode="auto">
            <a:xfrm>
              <a:off x="3314591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Rectangle 832"/>
            <p:cNvSpPr>
              <a:spLocks noChangeArrowheads="1"/>
            </p:cNvSpPr>
            <p:nvPr/>
          </p:nvSpPr>
          <p:spPr bwMode="auto">
            <a:xfrm>
              <a:off x="3370761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Rectangle 833"/>
            <p:cNvSpPr>
              <a:spLocks noChangeArrowheads="1"/>
            </p:cNvSpPr>
            <p:nvPr/>
          </p:nvSpPr>
          <p:spPr bwMode="auto">
            <a:xfrm>
              <a:off x="3424926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Rectangle 834"/>
            <p:cNvSpPr>
              <a:spLocks noChangeArrowheads="1"/>
            </p:cNvSpPr>
            <p:nvPr/>
          </p:nvSpPr>
          <p:spPr bwMode="auto">
            <a:xfrm>
              <a:off x="3481096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Rectangle 835"/>
            <p:cNvSpPr>
              <a:spLocks noChangeArrowheads="1"/>
            </p:cNvSpPr>
            <p:nvPr/>
          </p:nvSpPr>
          <p:spPr bwMode="auto">
            <a:xfrm>
              <a:off x="3535260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Rectangle 836"/>
            <p:cNvSpPr>
              <a:spLocks noChangeArrowheads="1"/>
            </p:cNvSpPr>
            <p:nvPr/>
          </p:nvSpPr>
          <p:spPr bwMode="auto">
            <a:xfrm>
              <a:off x="3591430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Rectangle 837"/>
            <p:cNvSpPr>
              <a:spLocks noChangeArrowheads="1"/>
            </p:cNvSpPr>
            <p:nvPr/>
          </p:nvSpPr>
          <p:spPr bwMode="auto">
            <a:xfrm>
              <a:off x="3645594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Rectangle 838"/>
            <p:cNvSpPr>
              <a:spLocks noChangeArrowheads="1"/>
            </p:cNvSpPr>
            <p:nvPr/>
          </p:nvSpPr>
          <p:spPr bwMode="auto">
            <a:xfrm>
              <a:off x="3701764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Rectangle 839"/>
            <p:cNvSpPr>
              <a:spLocks noChangeArrowheads="1"/>
            </p:cNvSpPr>
            <p:nvPr/>
          </p:nvSpPr>
          <p:spPr bwMode="auto">
            <a:xfrm>
              <a:off x="3755929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Rectangle 840"/>
            <p:cNvSpPr>
              <a:spLocks noChangeArrowheads="1"/>
            </p:cNvSpPr>
            <p:nvPr/>
          </p:nvSpPr>
          <p:spPr bwMode="auto">
            <a:xfrm>
              <a:off x="3810093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Rectangle 841"/>
            <p:cNvSpPr>
              <a:spLocks noChangeArrowheads="1"/>
            </p:cNvSpPr>
            <p:nvPr/>
          </p:nvSpPr>
          <p:spPr bwMode="auto">
            <a:xfrm>
              <a:off x="3866263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Rectangle 842"/>
            <p:cNvSpPr>
              <a:spLocks noChangeArrowheads="1"/>
            </p:cNvSpPr>
            <p:nvPr/>
          </p:nvSpPr>
          <p:spPr bwMode="auto">
            <a:xfrm>
              <a:off x="3922433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Rectangle 843"/>
            <p:cNvSpPr>
              <a:spLocks noChangeArrowheads="1"/>
            </p:cNvSpPr>
            <p:nvPr/>
          </p:nvSpPr>
          <p:spPr bwMode="auto">
            <a:xfrm>
              <a:off x="3976597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Rectangle 844"/>
            <p:cNvSpPr>
              <a:spLocks noChangeArrowheads="1"/>
            </p:cNvSpPr>
            <p:nvPr/>
          </p:nvSpPr>
          <p:spPr bwMode="auto">
            <a:xfrm>
              <a:off x="4032768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Rectangle 845"/>
            <p:cNvSpPr>
              <a:spLocks noChangeArrowheads="1"/>
            </p:cNvSpPr>
            <p:nvPr/>
          </p:nvSpPr>
          <p:spPr bwMode="auto">
            <a:xfrm>
              <a:off x="4086932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Rectangle 846"/>
            <p:cNvSpPr>
              <a:spLocks noChangeArrowheads="1"/>
            </p:cNvSpPr>
            <p:nvPr/>
          </p:nvSpPr>
          <p:spPr bwMode="auto">
            <a:xfrm>
              <a:off x="4141096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Rectangle 847"/>
            <p:cNvSpPr>
              <a:spLocks noChangeArrowheads="1"/>
            </p:cNvSpPr>
            <p:nvPr/>
          </p:nvSpPr>
          <p:spPr bwMode="auto">
            <a:xfrm>
              <a:off x="4197266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Rectangle 848"/>
            <p:cNvSpPr>
              <a:spLocks noChangeArrowheads="1"/>
            </p:cNvSpPr>
            <p:nvPr/>
          </p:nvSpPr>
          <p:spPr bwMode="auto">
            <a:xfrm>
              <a:off x="4253436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Rectangle 849"/>
            <p:cNvSpPr>
              <a:spLocks noChangeArrowheads="1"/>
            </p:cNvSpPr>
            <p:nvPr/>
          </p:nvSpPr>
          <p:spPr bwMode="auto">
            <a:xfrm>
              <a:off x="4307600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Rectangle 850"/>
            <p:cNvSpPr>
              <a:spLocks noChangeArrowheads="1"/>
            </p:cNvSpPr>
            <p:nvPr/>
          </p:nvSpPr>
          <p:spPr bwMode="auto">
            <a:xfrm>
              <a:off x="4361765" y="460681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Rectangle 851"/>
            <p:cNvSpPr>
              <a:spLocks noChangeArrowheads="1"/>
            </p:cNvSpPr>
            <p:nvPr/>
          </p:nvSpPr>
          <p:spPr bwMode="auto">
            <a:xfrm>
              <a:off x="4417935" y="4606817"/>
              <a:ext cx="8024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Rectangle 852"/>
            <p:cNvSpPr>
              <a:spLocks noChangeArrowheads="1"/>
            </p:cNvSpPr>
            <p:nvPr/>
          </p:nvSpPr>
          <p:spPr bwMode="auto">
            <a:xfrm>
              <a:off x="4466081" y="4612787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Rectangle 853"/>
            <p:cNvSpPr>
              <a:spLocks noChangeArrowheads="1"/>
            </p:cNvSpPr>
            <p:nvPr/>
          </p:nvSpPr>
          <p:spPr bwMode="auto">
            <a:xfrm>
              <a:off x="4466081" y="4668508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Rectangle 854"/>
            <p:cNvSpPr>
              <a:spLocks noChangeArrowheads="1"/>
            </p:cNvSpPr>
            <p:nvPr/>
          </p:nvSpPr>
          <p:spPr bwMode="auto">
            <a:xfrm>
              <a:off x="4466081" y="4722238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Rectangle 855"/>
            <p:cNvSpPr>
              <a:spLocks noChangeArrowheads="1"/>
            </p:cNvSpPr>
            <p:nvPr/>
          </p:nvSpPr>
          <p:spPr bwMode="auto">
            <a:xfrm>
              <a:off x="4466081" y="4777958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Rectangle 856"/>
            <p:cNvSpPr>
              <a:spLocks noChangeArrowheads="1"/>
            </p:cNvSpPr>
            <p:nvPr/>
          </p:nvSpPr>
          <p:spPr bwMode="auto">
            <a:xfrm>
              <a:off x="4466081" y="4831689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Rectangle 857"/>
            <p:cNvSpPr>
              <a:spLocks noChangeArrowheads="1"/>
            </p:cNvSpPr>
            <p:nvPr/>
          </p:nvSpPr>
          <p:spPr bwMode="auto">
            <a:xfrm>
              <a:off x="4466081" y="4887409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Rectangle 858"/>
            <p:cNvSpPr>
              <a:spLocks noChangeArrowheads="1"/>
            </p:cNvSpPr>
            <p:nvPr/>
          </p:nvSpPr>
          <p:spPr bwMode="auto">
            <a:xfrm>
              <a:off x="4466081" y="4941139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Rectangle 859"/>
            <p:cNvSpPr>
              <a:spLocks noChangeArrowheads="1"/>
            </p:cNvSpPr>
            <p:nvPr/>
          </p:nvSpPr>
          <p:spPr bwMode="auto">
            <a:xfrm>
              <a:off x="4466081" y="4996860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Rectangle 860"/>
            <p:cNvSpPr>
              <a:spLocks noChangeArrowheads="1"/>
            </p:cNvSpPr>
            <p:nvPr/>
          </p:nvSpPr>
          <p:spPr bwMode="auto">
            <a:xfrm>
              <a:off x="4466081" y="5050590"/>
              <a:ext cx="10030" cy="9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Rectangle 861"/>
            <p:cNvSpPr>
              <a:spLocks noChangeArrowheads="1"/>
            </p:cNvSpPr>
            <p:nvPr/>
          </p:nvSpPr>
          <p:spPr bwMode="auto">
            <a:xfrm>
              <a:off x="4466081" y="5106310"/>
              <a:ext cx="10030" cy="79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Rectangle 862"/>
            <p:cNvSpPr>
              <a:spLocks noChangeArrowheads="1"/>
            </p:cNvSpPr>
            <p:nvPr/>
          </p:nvSpPr>
          <p:spPr bwMode="auto">
            <a:xfrm>
              <a:off x="5053862" y="4799848"/>
              <a:ext cx="68207" cy="1910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Rectangle 863"/>
            <p:cNvSpPr>
              <a:spLocks noChangeArrowheads="1"/>
            </p:cNvSpPr>
            <p:nvPr/>
          </p:nvSpPr>
          <p:spPr bwMode="auto">
            <a:xfrm>
              <a:off x="5053862" y="4799848"/>
              <a:ext cx="68207" cy="19104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Rectangle 864"/>
            <p:cNvSpPr>
              <a:spLocks noChangeArrowheads="1"/>
            </p:cNvSpPr>
            <p:nvPr/>
          </p:nvSpPr>
          <p:spPr bwMode="auto">
            <a:xfrm>
              <a:off x="4742920" y="4758058"/>
              <a:ext cx="306930" cy="278602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Rectangle 865"/>
            <p:cNvSpPr>
              <a:spLocks noChangeArrowheads="1"/>
            </p:cNvSpPr>
            <p:nvPr/>
          </p:nvSpPr>
          <p:spPr bwMode="auto">
            <a:xfrm>
              <a:off x="4742920" y="4758058"/>
              <a:ext cx="306930" cy="27860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866"/>
            <p:cNvSpPr>
              <a:spLocks/>
            </p:cNvSpPr>
            <p:nvPr/>
          </p:nvSpPr>
          <p:spPr bwMode="auto">
            <a:xfrm>
              <a:off x="4704804" y="4811789"/>
              <a:ext cx="686079" cy="169151"/>
            </a:xfrm>
            <a:custGeom>
              <a:avLst/>
              <a:gdLst>
                <a:gd name="T0" fmla="*/ 708 w 1367"/>
                <a:gd name="T1" fmla="*/ 313 h 339"/>
                <a:gd name="T2" fmla="*/ 1367 w 1367"/>
                <a:gd name="T3" fmla="*/ 218 h 339"/>
                <a:gd name="T4" fmla="*/ 1366 w 1367"/>
                <a:gd name="T5" fmla="*/ 116 h 339"/>
                <a:gd name="T6" fmla="*/ 698 w 1367"/>
                <a:gd name="T7" fmla="*/ 34 h 339"/>
                <a:gd name="T8" fmla="*/ 129 w 1367"/>
                <a:gd name="T9" fmla="*/ 32 h 339"/>
                <a:gd name="T10" fmla="*/ 72 w 1367"/>
                <a:gd name="T11" fmla="*/ 0 h 339"/>
                <a:gd name="T12" fmla="*/ 0 w 1367"/>
                <a:gd name="T13" fmla="*/ 0 h 339"/>
                <a:gd name="T14" fmla="*/ 1 w 1367"/>
                <a:gd name="T15" fmla="*/ 339 h 339"/>
                <a:gd name="T16" fmla="*/ 74 w 1367"/>
                <a:gd name="T17" fmla="*/ 338 h 339"/>
                <a:gd name="T18" fmla="*/ 124 w 1367"/>
                <a:gd name="T19" fmla="*/ 312 h 339"/>
                <a:gd name="T20" fmla="*/ 708 w 1367"/>
                <a:gd name="T21" fmla="*/ 313 h 3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7"/>
                <a:gd name="T34" fmla="*/ 0 h 339"/>
                <a:gd name="T35" fmla="*/ 1367 w 1367"/>
                <a:gd name="T36" fmla="*/ 339 h 3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7" h="339">
                  <a:moveTo>
                    <a:pt x="708" y="313"/>
                  </a:moveTo>
                  <a:lnTo>
                    <a:pt x="1367" y="218"/>
                  </a:lnTo>
                  <a:lnTo>
                    <a:pt x="1366" y="116"/>
                  </a:lnTo>
                  <a:lnTo>
                    <a:pt x="698" y="34"/>
                  </a:lnTo>
                  <a:lnTo>
                    <a:pt x="129" y="32"/>
                  </a:lnTo>
                  <a:lnTo>
                    <a:pt x="72" y="0"/>
                  </a:lnTo>
                  <a:lnTo>
                    <a:pt x="0" y="0"/>
                  </a:lnTo>
                  <a:lnTo>
                    <a:pt x="1" y="339"/>
                  </a:lnTo>
                  <a:lnTo>
                    <a:pt x="74" y="338"/>
                  </a:lnTo>
                  <a:lnTo>
                    <a:pt x="124" y="312"/>
                  </a:lnTo>
                  <a:lnTo>
                    <a:pt x="708" y="313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867"/>
            <p:cNvSpPr>
              <a:spLocks/>
            </p:cNvSpPr>
            <p:nvPr/>
          </p:nvSpPr>
          <p:spPr bwMode="auto">
            <a:xfrm>
              <a:off x="4704804" y="4811789"/>
              <a:ext cx="686079" cy="169151"/>
            </a:xfrm>
            <a:custGeom>
              <a:avLst/>
              <a:gdLst>
                <a:gd name="T0" fmla="*/ 708 w 1367"/>
                <a:gd name="T1" fmla="*/ 313 h 339"/>
                <a:gd name="T2" fmla="*/ 1367 w 1367"/>
                <a:gd name="T3" fmla="*/ 218 h 339"/>
                <a:gd name="T4" fmla="*/ 1366 w 1367"/>
                <a:gd name="T5" fmla="*/ 116 h 339"/>
                <a:gd name="T6" fmla="*/ 698 w 1367"/>
                <a:gd name="T7" fmla="*/ 34 h 339"/>
                <a:gd name="T8" fmla="*/ 129 w 1367"/>
                <a:gd name="T9" fmla="*/ 32 h 339"/>
                <a:gd name="T10" fmla="*/ 72 w 1367"/>
                <a:gd name="T11" fmla="*/ 0 h 339"/>
                <a:gd name="T12" fmla="*/ 0 w 1367"/>
                <a:gd name="T13" fmla="*/ 0 h 339"/>
                <a:gd name="T14" fmla="*/ 1 w 1367"/>
                <a:gd name="T15" fmla="*/ 339 h 339"/>
                <a:gd name="T16" fmla="*/ 74 w 1367"/>
                <a:gd name="T17" fmla="*/ 338 h 339"/>
                <a:gd name="T18" fmla="*/ 124 w 1367"/>
                <a:gd name="T19" fmla="*/ 312 h 339"/>
                <a:gd name="T20" fmla="*/ 708 w 1367"/>
                <a:gd name="T21" fmla="*/ 313 h 3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7"/>
                <a:gd name="T34" fmla="*/ 0 h 339"/>
                <a:gd name="T35" fmla="*/ 1367 w 1367"/>
                <a:gd name="T36" fmla="*/ 339 h 3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7" h="339">
                  <a:moveTo>
                    <a:pt x="708" y="313"/>
                  </a:moveTo>
                  <a:lnTo>
                    <a:pt x="1367" y="218"/>
                  </a:lnTo>
                  <a:lnTo>
                    <a:pt x="1366" y="116"/>
                  </a:lnTo>
                  <a:lnTo>
                    <a:pt x="698" y="34"/>
                  </a:lnTo>
                  <a:lnTo>
                    <a:pt x="129" y="32"/>
                  </a:lnTo>
                  <a:lnTo>
                    <a:pt x="72" y="0"/>
                  </a:lnTo>
                  <a:lnTo>
                    <a:pt x="0" y="0"/>
                  </a:lnTo>
                  <a:lnTo>
                    <a:pt x="1" y="339"/>
                  </a:lnTo>
                  <a:lnTo>
                    <a:pt x="74" y="338"/>
                  </a:lnTo>
                  <a:lnTo>
                    <a:pt x="124" y="312"/>
                  </a:lnTo>
                  <a:lnTo>
                    <a:pt x="708" y="31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Rectangle 868"/>
            <p:cNvSpPr>
              <a:spLocks noChangeArrowheads="1"/>
            </p:cNvSpPr>
            <p:nvPr/>
          </p:nvSpPr>
          <p:spPr bwMode="auto">
            <a:xfrm>
              <a:off x="634469" y="4471497"/>
              <a:ext cx="2842614" cy="76018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Rectangle 869"/>
            <p:cNvSpPr>
              <a:spLocks noChangeArrowheads="1"/>
            </p:cNvSpPr>
            <p:nvPr/>
          </p:nvSpPr>
          <p:spPr bwMode="auto">
            <a:xfrm>
              <a:off x="634469" y="4471497"/>
              <a:ext cx="2842614" cy="760184"/>
            </a:xfrm>
            <a:prstGeom prst="rect">
              <a:avLst/>
            </a:prstGeom>
            <a:noFill/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Rectangle 870"/>
            <p:cNvSpPr>
              <a:spLocks noChangeArrowheads="1"/>
            </p:cNvSpPr>
            <p:nvPr/>
          </p:nvSpPr>
          <p:spPr bwMode="auto">
            <a:xfrm>
              <a:off x="2441947" y="4471497"/>
              <a:ext cx="2064256" cy="76018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871"/>
            <p:cNvSpPr>
              <a:spLocks/>
            </p:cNvSpPr>
            <p:nvPr/>
          </p:nvSpPr>
          <p:spPr bwMode="auto">
            <a:xfrm>
              <a:off x="5380853" y="5466502"/>
              <a:ext cx="339027" cy="610934"/>
            </a:xfrm>
            <a:custGeom>
              <a:avLst/>
              <a:gdLst>
                <a:gd name="T0" fmla="*/ 678 w 678"/>
                <a:gd name="T1" fmla="*/ 1221 h 1226"/>
                <a:gd name="T2" fmla="*/ 308 w 678"/>
                <a:gd name="T3" fmla="*/ 0 h 1226"/>
                <a:gd name="T4" fmla="*/ 103 w 678"/>
                <a:gd name="T5" fmla="*/ 5 h 1226"/>
                <a:gd name="T6" fmla="*/ 0 w 678"/>
                <a:gd name="T7" fmla="*/ 1226 h 1226"/>
                <a:gd name="T8" fmla="*/ 678 w 678"/>
                <a:gd name="T9" fmla="*/ 1221 h 1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1226"/>
                <a:gd name="T17" fmla="*/ 678 w 678"/>
                <a:gd name="T18" fmla="*/ 1226 h 1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1226">
                  <a:moveTo>
                    <a:pt x="678" y="1221"/>
                  </a:moveTo>
                  <a:lnTo>
                    <a:pt x="308" y="0"/>
                  </a:lnTo>
                  <a:lnTo>
                    <a:pt x="103" y="5"/>
                  </a:lnTo>
                  <a:lnTo>
                    <a:pt x="0" y="1226"/>
                  </a:lnTo>
                  <a:lnTo>
                    <a:pt x="678" y="1221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872"/>
            <p:cNvSpPr>
              <a:spLocks/>
            </p:cNvSpPr>
            <p:nvPr/>
          </p:nvSpPr>
          <p:spPr bwMode="auto">
            <a:xfrm>
              <a:off x="5380853" y="5466502"/>
              <a:ext cx="339027" cy="610934"/>
            </a:xfrm>
            <a:custGeom>
              <a:avLst/>
              <a:gdLst>
                <a:gd name="T0" fmla="*/ 678 w 678"/>
                <a:gd name="T1" fmla="*/ 1221 h 1226"/>
                <a:gd name="T2" fmla="*/ 308 w 678"/>
                <a:gd name="T3" fmla="*/ 0 h 1226"/>
                <a:gd name="T4" fmla="*/ 103 w 678"/>
                <a:gd name="T5" fmla="*/ 5 h 1226"/>
                <a:gd name="T6" fmla="*/ 0 w 678"/>
                <a:gd name="T7" fmla="*/ 1226 h 1226"/>
                <a:gd name="T8" fmla="*/ 678 w 678"/>
                <a:gd name="T9" fmla="*/ 1221 h 1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1226"/>
                <a:gd name="T17" fmla="*/ 678 w 678"/>
                <a:gd name="T18" fmla="*/ 1226 h 1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1226">
                  <a:moveTo>
                    <a:pt x="678" y="1221"/>
                  </a:moveTo>
                  <a:lnTo>
                    <a:pt x="308" y="0"/>
                  </a:lnTo>
                  <a:lnTo>
                    <a:pt x="103" y="5"/>
                  </a:lnTo>
                  <a:lnTo>
                    <a:pt x="0" y="1226"/>
                  </a:lnTo>
                  <a:lnTo>
                    <a:pt x="678" y="12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873"/>
            <p:cNvSpPr>
              <a:spLocks/>
            </p:cNvSpPr>
            <p:nvPr/>
          </p:nvSpPr>
          <p:spPr bwMode="auto">
            <a:xfrm>
              <a:off x="5565412" y="5510283"/>
              <a:ext cx="160486" cy="447753"/>
            </a:xfrm>
            <a:custGeom>
              <a:avLst/>
              <a:gdLst>
                <a:gd name="T0" fmla="*/ 290 w 319"/>
                <a:gd name="T1" fmla="*/ 890 h 899"/>
                <a:gd name="T2" fmla="*/ 319 w 319"/>
                <a:gd name="T3" fmla="*/ 881 h 899"/>
                <a:gd name="T4" fmla="*/ 57 w 319"/>
                <a:gd name="T5" fmla="*/ 0 h 899"/>
                <a:gd name="T6" fmla="*/ 0 w 319"/>
                <a:gd name="T7" fmla="*/ 16 h 899"/>
                <a:gd name="T8" fmla="*/ 261 w 319"/>
                <a:gd name="T9" fmla="*/ 899 h 899"/>
                <a:gd name="T10" fmla="*/ 290 w 319"/>
                <a:gd name="T11" fmla="*/ 890 h 8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9"/>
                <a:gd name="T19" fmla="*/ 0 h 899"/>
                <a:gd name="T20" fmla="*/ 319 w 319"/>
                <a:gd name="T21" fmla="*/ 899 h 8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9" h="899">
                  <a:moveTo>
                    <a:pt x="290" y="890"/>
                  </a:moveTo>
                  <a:lnTo>
                    <a:pt x="319" y="881"/>
                  </a:lnTo>
                  <a:lnTo>
                    <a:pt x="57" y="0"/>
                  </a:lnTo>
                  <a:lnTo>
                    <a:pt x="0" y="16"/>
                  </a:lnTo>
                  <a:lnTo>
                    <a:pt x="261" y="899"/>
                  </a:lnTo>
                  <a:lnTo>
                    <a:pt x="290" y="8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874"/>
            <p:cNvSpPr>
              <a:spLocks/>
            </p:cNvSpPr>
            <p:nvPr/>
          </p:nvSpPr>
          <p:spPr bwMode="auto">
            <a:xfrm>
              <a:off x="4730883" y="5012780"/>
              <a:ext cx="966930" cy="1317388"/>
            </a:xfrm>
            <a:custGeom>
              <a:avLst/>
              <a:gdLst>
                <a:gd name="T0" fmla="*/ 1375 w 1929"/>
                <a:gd name="T1" fmla="*/ 0 h 2647"/>
                <a:gd name="T2" fmla="*/ 1151 w 1929"/>
                <a:gd name="T3" fmla="*/ 0 h 2647"/>
                <a:gd name="T4" fmla="*/ 739 w 1929"/>
                <a:gd name="T5" fmla="*/ 245 h 2647"/>
                <a:gd name="T6" fmla="*/ 555 w 1929"/>
                <a:gd name="T7" fmla="*/ 730 h 2647"/>
                <a:gd name="T8" fmla="*/ 356 w 1929"/>
                <a:gd name="T9" fmla="*/ 669 h 2647"/>
                <a:gd name="T10" fmla="*/ 157 w 1929"/>
                <a:gd name="T11" fmla="*/ 738 h 2647"/>
                <a:gd name="T12" fmla="*/ 0 w 1929"/>
                <a:gd name="T13" fmla="*/ 1046 h 2647"/>
                <a:gd name="T14" fmla="*/ 21 w 1929"/>
                <a:gd name="T15" fmla="*/ 1525 h 2647"/>
                <a:gd name="T16" fmla="*/ 239 w 1929"/>
                <a:gd name="T17" fmla="*/ 1956 h 2647"/>
                <a:gd name="T18" fmla="*/ 561 w 1929"/>
                <a:gd name="T19" fmla="*/ 2326 h 2647"/>
                <a:gd name="T20" fmla="*/ 1115 w 1929"/>
                <a:gd name="T21" fmla="*/ 2647 h 2647"/>
                <a:gd name="T22" fmla="*/ 1444 w 1929"/>
                <a:gd name="T23" fmla="*/ 2216 h 2647"/>
                <a:gd name="T24" fmla="*/ 1533 w 1929"/>
                <a:gd name="T25" fmla="*/ 751 h 2647"/>
                <a:gd name="T26" fmla="*/ 1929 w 1929"/>
                <a:gd name="T27" fmla="*/ 806 h 2647"/>
                <a:gd name="T28" fmla="*/ 1929 w 1929"/>
                <a:gd name="T29" fmla="*/ 231 h 2647"/>
                <a:gd name="T30" fmla="*/ 1840 w 1929"/>
                <a:gd name="T31" fmla="*/ 149 h 2647"/>
                <a:gd name="T32" fmla="*/ 1547 w 1929"/>
                <a:gd name="T33" fmla="*/ 142 h 2647"/>
                <a:gd name="T34" fmla="*/ 1375 w 1929"/>
                <a:gd name="T35" fmla="*/ 0 h 26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29"/>
                <a:gd name="T55" fmla="*/ 0 h 2647"/>
                <a:gd name="T56" fmla="*/ 1929 w 1929"/>
                <a:gd name="T57" fmla="*/ 2647 h 26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29" h="2647">
                  <a:moveTo>
                    <a:pt x="1375" y="0"/>
                  </a:moveTo>
                  <a:lnTo>
                    <a:pt x="1151" y="0"/>
                  </a:lnTo>
                  <a:lnTo>
                    <a:pt x="739" y="245"/>
                  </a:lnTo>
                  <a:lnTo>
                    <a:pt x="555" y="730"/>
                  </a:lnTo>
                  <a:lnTo>
                    <a:pt x="356" y="669"/>
                  </a:lnTo>
                  <a:lnTo>
                    <a:pt x="157" y="738"/>
                  </a:lnTo>
                  <a:lnTo>
                    <a:pt x="0" y="1046"/>
                  </a:lnTo>
                  <a:lnTo>
                    <a:pt x="21" y="1525"/>
                  </a:lnTo>
                  <a:lnTo>
                    <a:pt x="239" y="1956"/>
                  </a:lnTo>
                  <a:lnTo>
                    <a:pt x="561" y="2326"/>
                  </a:lnTo>
                  <a:lnTo>
                    <a:pt x="1115" y="2647"/>
                  </a:lnTo>
                  <a:lnTo>
                    <a:pt x="1444" y="2216"/>
                  </a:lnTo>
                  <a:lnTo>
                    <a:pt x="1533" y="751"/>
                  </a:lnTo>
                  <a:lnTo>
                    <a:pt x="1929" y="806"/>
                  </a:lnTo>
                  <a:lnTo>
                    <a:pt x="1929" y="231"/>
                  </a:lnTo>
                  <a:lnTo>
                    <a:pt x="1840" y="149"/>
                  </a:lnTo>
                  <a:lnTo>
                    <a:pt x="1547" y="142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875"/>
            <p:cNvSpPr>
              <a:spLocks/>
            </p:cNvSpPr>
            <p:nvPr/>
          </p:nvSpPr>
          <p:spPr bwMode="auto">
            <a:xfrm>
              <a:off x="4730883" y="5012780"/>
              <a:ext cx="966930" cy="1317388"/>
            </a:xfrm>
            <a:custGeom>
              <a:avLst/>
              <a:gdLst>
                <a:gd name="T0" fmla="*/ 1375 w 1929"/>
                <a:gd name="T1" fmla="*/ 0 h 2647"/>
                <a:gd name="T2" fmla="*/ 1151 w 1929"/>
                <a:gd name="T3" fmla="*/ 0 h 2647"/>
                <a:gd name="T4" fmla="*/ 739 w 1929"/>
                <a:gd name="T5" fmla="*/ 245 h 2647"/>
                <a:gd name="T6" fmla="*/ 555 w 1929"/>
                <a:gd name="T7" fmla="*/ 730 h 2647"/>
                <a:gd name="T8" fmla="*/ 356 w 1929"/>
                <a:gd name="T9" fmla="*/ 669 h 2647"/>
                <a:gd name="T10" fmla="*/ 157 w 1929"/>
                <a:gd name="T11" fmla="*/ 738 h 2647"/>
                <a:gd name="T12" fmla="*/ 0 w 1929"/>
                <a:gd name="T13" fmla="*/ 1046 h 2647"/>
                <a:gd name="T14" fmla="*/ 21 w 1929"/>
                <a:gd name="T15" fmla="*/ 1525 h 2647"/>
                <a:gd name="T16" fmla="*/ 239 w 1929"/>
                <a:gd name="T17" fmla="*/ 1956 h 2647"/>
                <a:gd name="T18" fmla="*/ 561 w 1929"/>
                <a:gd name="T19" fmla="*/ 2326 h 2647"/>
                <a:gd name="T20" fmla="*/ 1115 w 1929"/>
                <a:gd name="T21" fmla="*/ 2647 h 2647"/>
                <a:gd name="T22" fmla="*/ 1444 w 1929"/>
                <a:gd name="T23" fmla="*/ 2216 h 2647"/>
                <a:gd name="T24" fmla="*/ 1533 w 1929"/>
                <a:gd name="T25" fmla="*/ 751 h 2647"/>
                <a:gd name="T26" fmla="*/ 1929 w 1929"/>
                <a:gd name="T27" fmla="*/ 806 h 2647"/>
                <a:gd name="T28" fmla="*/ 1929 w 1929"/>
                <a:gd name="T29" fmla="*/ 231 h 2647"/>
                <a:gd name="T30" fmla="*/ 1840 w 1929"/>
                <a:gd name="T31" fmla="*/ 149 h 2647"/>
                <a:gd name="T32" fmla="*/ 1547 w 1929"/>
                <a:gd name="T33" fmla="*/ 142 h 2647"/>
                <a:gd name="T34" fmla="*/ 1375 w 1929"/>
                <a:gd name="T35" fmla="*/ 0 h 26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29"/>
                <a:gd name="T55" fmla="*/ 0 h 2647"/>
                <a:gd name="T56" fmla="*/ 1929 w 1929"/>
                <a:gd name="T57" fmla="*/ 2647 h 26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29" h="2647">
                  <a:moveTo>
                    <a:pt x="1375" y="0"/>
                  </a:moveTo>
                  <a:lnTo>
                    <a:pt x="1151" y="0"/>
                  </a:lnTo>
                  <a:lnTo>
                    <a:pt x="739" y="245"/>
                  </a:lnTo>
                  <a:lnTo>
                    <a:pt x="555" y="730"/>
                  </a:lnTo>
                  <a:lnTo>
                    <a:pt x="356" y="669"/>
                  </a:lnTo>
                  <a:lnTo>
                    <a:pt x="157" y="738"/>
                  </a:lnTo>
                  <a:lnTo>
                    <a:pt x="0" y="1046"/>
                  </a:lnTo>
                  <a:lnTo>
                    <a:pt x="21" y="1525"/>
                  </a:lnTo>
                  <a:lnTo>
                    <a:pt x="239" y="1956"/>
                  </a:lnTo>
                  <a:lnTo>
                    <a:pt x="561" y="2326"/>
                  </a:lnTo>
                  <a:lnTo>
                    <a:pt x="1115" y="2647"/>
                  </a:lnTo>
                  <a:lnTo>
                    <a:pt x="1444" y="2216"/>
                  </a:lnTo>
                  <a:lnTo>
                    <a:pt x="1533" y="751"/>
                  </a:lnTo>
                  <a:lnTo>
                    <a:pt x="1929" y="806"/>
                  </a:lnTo>
                  <a:lnTo>
                    <a:pt x="1929" y="231"/>
                  </a:lnTo>
                  <a:lnTo>
                    <a:pt x="1840" y="149"/>
                  </a:lnTo>
                  <a:lnTo>
                    <a:pt x="1547" y="142"/>
                  </a:lnTo>
                  <a:lnTo>
                    <a:pt x="137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876"/>
            <p:cNvSpPr>
              <a:spLocks/>
            </p:cNvSpPr>
            <p:nvPr/>
          </p:nvSpPr>
          <p:spPr bwMode="auto">
            <a:xfrm>
              <a:off x="5130093" y="4957059"/>
              <a:ext cx="541641" cy="911425"/>
            </a:xfrm>
            <a:custGeom>
              <a:avLst/>
              <a:gdLst>
                <a:gd name="T0" fmla="*/ 424 w 1080"/>
                <a:gd name="T1" fmla="*/ 270 h 1833"/>
                <a:gd name="T2" fmla="*/ 329 w 1080"/>
                <a:gd name="T3" fmla="*/ 378 h 1833"/>
                <a:gd name="T4" fmla="*/ 300 w 1080"/>
                <a:gd name="T5" fmla="*/ 417 h 1833"/>
                <a:gd name="T6" fmla="*/ 270 w 1080"/>
                <a:gd name="T7" fmla="*/ 456 h 1833"/>
                <a:gd name="T8" fmla="*/ 238 w 1080"/>
                <a:gd name="T9" fmla="*/ 501 h 1833"/>
                <a:gd name="T10" fmla="*/ 205 w 1080"/>
                <a:gd name="T11" fmla="*/ 548 h 1833"/>
                <a:gd name="T12" fmla="*/ 174 w 1080"/>
                <a:gd name="T13" fmla="*/ 599 h 1833"/>
                <a:gd name="T14" fmla="*/ 140 w 1080"/>
                <a:gd name="T15" fmla="*/ 662 h 1833"/>
                <a:gd name="T16" fmla="*/ 106 w 1080"/>
                <a:gd name="T17" fmla="*/ 725 h 1833"/>
                <a:gd name="T18" fmla="*/ 77 w 1080"/>
                <a:gd name="T19" fmla="*/ 790 h 1833"/>
                <a:gd name="T20" fmla="*/ 50 w 1080"/>
                <a:gd name="T21" fmla="*/ 858 h 1833"/>
                <a:gd name="T22" fmla="*/ 23 w 1080"/>
                <a:gd name="T23" fmla="*/ 924 h 1833"/>
                <a:gd name="T24" fmla="*/ 15 w 1080"/>
                <a:gd name="T25" fmla="*/ 995 h 1833"/>
                <a:gd name="T26" fmla="*/ 6 w 1080"/>
                <a:gd name="T27" fmla="*/ 1064 h 1833"/>
                <a:gd name="T28" fmla="*/ 1 w 1080"/>
                <a:gd name="T29" fmla="*/ 1134 h 1833"/>
                <a:gd name="T30" fmla="*/ 4 w 1080"/>
                <a:gd name="T31" fmla="*/ 1199 h 1833"/>
                <a:gd name="T32" fmla="*/ 6 w 1080"/>
                <a:gd name="T33" fmla="*/ 1265 h 1833"/>
                <a:gd name="T34" fmla="*/ 17 w 1080"/>
                <a:gd name="T35" fmla="*/ 1321 h 1833"/>
                <a:gd name="T36" fmla="*/ 33 w 1080"/>
                <a:gd name="T37" fmla="*/ 1369 h 1833"/>
                <a:gd name="T38" fmla="*/ 48 w 1080"/>
                <a:gd name="T39" fmla="*/ 1420 h 1833"/>
                <a:gd name="T40" fmla="*/ 83 w 1080"/>
                <a:gd name="T41" fmla="*/ 1480 h 1833"/>
                <a:gd name="T42" fmla="*/ 123 w 1080"/>
                <a:gd name="T43" fmla="*/ 1534 h 1833"/>
                <a:gd name="T44" fmla="*/ 165 w 1080"/>
                <a:gd name="T45" fmla="*/ 1580 h 1833"/>
                <a:gd name="T46" fmla="*/ 212 w 1080"/>
                <a:gd name="T47" fmla="*/ 1621 h 1833"/>
                <a:gd name="T48" fmla="*/ 262 w 1080"/>
                <a:gd name="T49" fmla="*/ 1654 h 1833"/>
                <a:gd name="T50" fmla="*/ 359 w 1080"/>
                <a:gd name="T51" fmla="*/ 1698 h 1833"/>
                <a:gd name="T52" fmla="*/ 478 w 1080"/>
                <a:gd name="T53" fmla="*/ 1744 h 1833"/>
                <a:gd name="T54" fmla="*/ 602 w 1080"/>
                <a:gd name="T55" fmla="*/ 1782 h 1833"/>
                <a:gd name="T56" fmla="*/ 749 w 1080"/>
                <a:gd name="T57" fmla="*/ 1812 h 1833"/>
                <a:gd name="T58" fmla="*/ 838 w 1080"/>
                <a:gd name="T59" fmla="*/ 1823 h 1833"/>
                <a:gd name="T60" fmla="*/ 926 w 1080"/>
                <a:gd name="T61" fmla="*/ 1831 h 1833"/>
                <a:gd name="T62" fmla="*/ 1018 w 1080"/>
                <a:gd name="T63" fmla="*/ 1833 h 1833"/>
                <a:gd name="T64" fmla="*/ 910 w 1080"/>
                <a:gd name="T65" fmla="*/ 1255 h 1833"/>
                <a:gd name="T66" fmla="*/ 833 w 1080"/>
                <a:gd name="T67" fmla="*/ 1246 h 1833"/>
                <a:gd name="T68" fmla="*/ 753 w 1080"/>
                <a:gd name="T69" fmla="*/ 1225 h 1833"/>
                <a:gd name="T70" fmla="*/ 679 w 1080"/>
                <a:gd name="T71" fmla="*/ 1191 h 1833"/>
                <a:gd name="T72" fmla="*/ 625 w 1080"/>
                <a:gd name="T73" fmla="*/ 1147 h 1833"/>
                <a:gd name="T74" fmla="*/ 577 w 1080"/>
                <a:gd name="T75" fmla="*/ 1094 h 1833"/>
                <a:gd name="T76" fmla="*/ 536 w 1080"/>
                <a:gd name="T77" fmla="*/ 1011 h 1833"/>
                <a:gd name="T78" fmla="*/ 511 w 1080"/>
                <a:gd name="T79" fmla="*/ 916 h 1833"/>
                <a:gd name="T80" fmla="*/ 496 w 1080"/>
                <a:gd name="T81" fmla="*/ 821 h 1833"/>
                <a:gd name="T82" fmla="*/ 485 w 1080"/>
                <a:gd name="T83" fmla="*/ 726 h 1833"/>
                <a:gd name="T84" fmla="*/ 486 w 1080"/>
                <a:gd name="T85" fmla="*/ 629 h 1833"/>
                <a:gd name="T86" fmla="*/ 508 w 1080"/>
                <a:gd name="T87" fmla="*/ 528 h 1833"/>
                <a:gd name="T88" fmla="*/ 556 w 1080"/>
                <a:gd name="T89" fmla="*/ 421 h 1833"/>
                <a:gd name="T90" fmla="*/ 611 w 1080"/>
                <a:gd name="T91" fmla="*/ 318 h 1833"/>
                <a:gd name="T92" fmla="*/ 670 w 1080"/>
                <a:gd name="T93" fmla="*/ 223 h 1833"/>
                <a:gd name="T94" fmla="*/ 728 w 1080"/>
                <a:gd name="T95" fmla="*/ 125 h 1833"/>
                <a:gd name="T96" fmla="*/ 783 w 1080"/>
                <a:gd name="T97" fmla="*/ 42 h 18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0"/>
                <a:gd name="T148" fmla="*/ 0 h 1833"/>
                <a:gd name="T149" fmla="*/ 1080 w 1080"/>
                <a:gd name="T150" fmla="*/ 1833 h 18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0" h="1833">
                  <a:moveTo>
                    <a:pt x="725" y="0"/>
                  </a:moveTo>
                  <a:lnTo>
                    <a:pt x="575" y="141"/>
                  </a:lnTo>
                  <a:lnTo>
                    <a:pt x="424" y="270"/>
                  </a:lnTo>
                  <a:lnTo>
                    <a:pt x="348" y="353"/>
                  </a:lnTo>
                  <a:lnTo>
                    <a:pt x="339" y="365"/>
                  </a:lnTo>
                  <a:lnTo>
                    <a:pt x="329" y="378"/>
                  </a:lnTo>
                  <a:lnTo>
                    <a:pt x="319" y="391"/>
                  </a:lnTo>
                  <a:lnTo>
                    <a:pt x="309" y="404"/>
                  </a:lnTo>
                  <a:lnTo>
                    <a:pt x="300" y="417"/>
                  </a:lnTo>
                  <a:lnTo>
                    <a:pt x="289" y="430"/>
                  </a:lnTo>
                  <a:lnTo>
                    <a:pt x="280" y="442"/>
                  </a:lnTo>
                  <a:lnTo>
                    <a:pt x="270" y="456"/>
                  </a:lnTo>
                  <a:lnTo>
                    <a:pt x="259" y="471"/>
                  </a:lnTo>
                  <a:lnTo>
                    <a:pt x="249" y="486"/>
                  </a:lnTo>
                  <a:lnTo>
                    <a:pt x="238" y="501"/>
                  </a:lnTo>
                  <a:lnTo>
                    <a:pt x="227" y="517"/>
                  </a:lnTo>
                  <a:lnTo>
                    <a:pt x="217" y="532"/>
                  </a:lnTo>
                  <a:lnTo>
                    <a:pt x="205" y="548"/>
                  </a:lnTo>
                  <a:lnTo>
                    <a:pt x="195" y="563"/>
                  </a:lnTo>
                  <a:lnTo>
                    <a:pt x="185" y="579"/>
                  </a:lnTo>
                  <a:lnTo>
                    <a:pt x="174" y="599"/>
                  </a:lnTo>
                  <a:lnTo>
                    <a:pt x="163" y="621"/>
                  </a:lnTo>
                  <a:lnTo>
                    <a:pt x="152" y="642"/>
                  </a:lnTo>
                  <a:lnTo>
                    <a:pt x="140" y="662"/>
                  </a:lnTo>
                  <a:lnTo>
                    <a:pt x="128" y="683"/>
                  </a:lnTo>
                  <a:lnTo>
                    <a:pt x="116" y="704"/>
                  </a:lnTo>
                  <a:lnTo>
                    <a:pt x="106" y="725"/>
                  </a:lnTo>
                  <a:lnTo>
                    <a:pt x="96" y="746"/>
                  </a:lnTo>
                  <a:lnTo>
                    <a:pt x="86" y="768"/>
                  </a:lnTo>
                  <a:lnTo>
                    <a:pt x="77" y="790"/>
                  </a:lnTo>
                  <a:lnTo>
                    <a:pt x="69" y="812"/>
                  </a:lnTo>
                  <a:lnTo>
                    <a:pt x="60" y="835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3" y="903"/>
                  </a:lnTo>
                  <a:lnTo>
                    <a:pt x="23" y="924"/>
                  </a:lnTo>
                  <a:lnTo>
                    <a:pt x="20" y="948"/>
                  </a:lnTo>
                  <a:lnTo>
                    <a:pt x="17" y="972"/>
                  </a:lnTo>
                  <a:lnTo>
                    <a:pt x="15" y="995"/>
                  </a:lnTo>
                  <a:lnTo>
                    <a:pt x="12" y="1018"/>
                  </a:lnTo>
                  <a:lnTo>
                    <a:pt x="9" y="1041"/>
                  </a:lnTo>
                  <a:lnTo>
                    <a:pt x="6" y="1064"/>
                  </a:lnTo>
                  <a:lnTo>
                    <a:pt x="3" y="1088"/>
                  </a:lnTo>
                  <a:lnTo>
                    <a:pt x="0" y="1112"/>
                  </a:lnTo>
                  <a:lnTo>
                    <a:pt x="1" y="1134"/>
                  </a:lnTo>
                  <a:lnTo>
                    <a:pt x="2" y="1156"/>
                  </a:lnTo>
                  <a:lnTo>
                    <a:pt x="3" y="1178"/>
                  </a:lnTo>
                  <a:lnTo>
                    <a:pt x="4" y="1199"/>
                  </a:lnTo>
                  <a:lnTo>
                    <a:pt x="4" y="1221"/>
                  </a:lnTo>
                  <a:lnTo>
                    <a:pt x="5" y="1243"/>
                  </a:lnTo>
                  <a:lnTo>
                    <a:pt x="6" y="1265"/>
                  </a:lnTo>
                  <a:lnTo>
                    <a:pt x="7" y="1286"/>
                  </a:lnTo>
                  <a:lnTo>
                    <a:pt x="12" y="1304"/>
                  </a:lnTo>
                  <a:lnTo>
                    <a:pt x="17" y="1321"/>
                  </a:lnTo>
                  <a:lnTo>
                    <a:pt x="22" y="1337"/>
                  </a:lnTo>
                  <a:lnTo>
                    <a:pt x="28" y="1354"/>
                  </a:lnTo>
                  <a:lnTo>
                    <a:pt x="33" y="1369"/>
                  </a:lnTo>
                  <a:lnTo>
                    <a:pt x="38" y="1386"/>
                  </a:lnTo>
                  <a:lnTo>
                    <a:pt x="43" y="1403"/>
                  </a:lnTo>
                  <a:lnTo>
                    <a:pt x="48" y="1420"/>
                  </a:lnTo>
                  <a:lnTo>
                    <a:pt x="60" y="1441"/>
                  </a:lnTo>
                  <a:lnTo>
                    <a:pt x="71" y="1460"/>
                  </a:lnTo>
                  <a:lnTo>
                    <a:pt x="83" y="1480"/>
                  </a:lnTo>
                  <a:lnTo>
                    <a:pt x="96" y="1499"/>
                  </a:lnTo>
                  <a:lnTo>
                    <a:pt x="109" y="1516"/>
                  </a:lnTo>
                  <a:lnTo>
                    <a:pt x="123" y="1534"/>
                  </a:lnTo>
                  <a:lnTo>
                    <a:pt x="136" y="1549"/>
                  </a:lnTo>
                  <a:lnTo>
                    <a:pt x="151" y="1566"/>
                  </a:lnTo>
                  <a:lnTo>
                    <a:pt x="165" y="1580"/>
                  </a:lnTo>
                  <a:lnTo>
                    <a:pt x="181" y="1595"/>
                  </a:lnTo>
                  <a:lnTo>
                    <a:pt x="196" y="1607"/>
                  </a:lnTo>
                  <a:lnTo>
                    <a:pt x="212" y="1621"/>
                  </a:lnTo>
                  <a:lnTo>
                    <a:pt x="228" y="1632"/>
                  </a:lnTo>
                  <a:lnTo>
                    <a:pt x="245" y="1643"/>
                  </a:lnTo>
                  <a:lnTo>
                    <a:pt x="262" y="1654"/>
                  </a:lnTo>
                  <a:lnTo>
                    <a:pt x="280" y="1663"/>
                  </a:lnTo>
                  <a:lnTo>
                    <a:pt x="319" y="1681"/>
                  </a:lnTo>
                  <a:lnTo>
                    <a:pt x="359" y="1698"/>
                  </a:lnTo>
                  <a:lnTo>
                    <a:pt x="398" y="1714"/>
                  </a:lnTo>
                  <a:lnTo>
                    <a:pt x="437" y="1729"/>
                  </a:lnTo>
                  <a:lnTo>
                    <a:pt x="478" y="1744"/>
                  </a:lnTo>
                  <a:lnTo>
                    <a:pt x="519" y="1758"/>
                  </a:lnTo>
                  <a:lnTo>
                    <a:pt x="560" y="1771"/>
                  </a:lnTo>
                  <a:lnTo>
                    <a:pt x="602" y="1782"/>
                  </a:lnTo>
                  <a:lnTo>
                    <a:pt x="661" y="1795"/>
                  </a:lnTo>
                  <a:lnTo>
                    <a:pt x="719" y="1807"/>
                  </a:lnTo>
                  <a:lnTo>
                    <a:pt x="749" y="1812"/>
                  </a:lnTo>
                  <a:lnTo>
                    <a:pt x="778" y="1816"/>
                  </a:lnTo>
                  <a:lnTo>
                    <a:pt x="808" y="1820"/>
                  </a:lnTo>
                  <a:lnTo>
                    <a:pt x="838" y="1823"/>
                  </a:lnTo>
                  <a:lnTo>
                    <a:pt x="866" y="1827"/>
                  </a:lnTo>
                  <a:lnTo>
                    <a:pt x="896" y="1829"/>
                  </a:lnTo>
                  <a:lnTo>
                    <a:pt x="926" y="1831"/>
                  </a:lnTo>
                  <a:lnTo>
                    <a:pt x="958" y="1832"/>
                  </a:lnTo>
                  <a:lnTo>
                    <a:pt x="988" y="1833"/>
                  </a:lnTo>
                  <a:lnTo>
                    <a:pt x="1018" y="1833"/>
                  </a:lnTo>
                  <a:lnTo>
                    <a:pt x="1049" y="1832"/>
                  </a:lnTo>
                  <a:lnTo>
                    <a:pt x="1080" y="1831"/>
                  </a:lnTo>
                  <a:lnTo>
                    <a:pt x="910" y="1255"/>
                  </a:lnTo>
                  <a:lnTo>
                    <a:pt x="885" y="1253"/>
                  </a:lnTo>
                  <a:lnTo>
                    <a:pt x="859" y="1250"/>
                  </a:lnTo>
                  <a:lnTo>
                    <a:pt x="833" y="1246"/>
                  </a:lnTo>
                  <a:lnTo>
                    <a:pt x="808" y="1240"/>
                  </a:lnTo>
                  <a:lnTo>
                    <a:pt x="781" y="1234"/>
                  </a:lnTo>
                  <a:lnTo>
                    <a:pt x="753" y="1225"/>
                  </a:lnTo>
                  <a:lnTo>
                    <a:pt x="726" y="1215"/>
                  </a:lnTo>
                  <a:lnTo>
                    <a:pt x="698" y="1205"/>
                  </a:lnTo>
                  <a:lnTo>
                    <a:pt x="679" y="1191"/>
                  </a:lnTo>
                  <a:lnTo>
                    <a:pt x="661" y="1177"/>
                  </a:lnTo>
                  <a:lnTo>
                    <a:pt x="643" y="1162"/>
                  </a:lnTo>
                  <a:lnTo>
                    <a:pt x="625" y="1147"/>
                  </a:lnTo>
                  <a:lnTo>
                    <a:pt x="609" y="1129"/>
                  </a:lnTo>
                  <a:lnTo>
                    <a:pt x="592" y="1112"/>
                  </a:lnTo>
                  <a:lnTo>
                    <a:pt x="577" y="1094"/>
                  </a:lnTo>
                  <a:lnTo>
                    <a:pt x="560" y="1074"/>
                  </a:lnTo>
                  <a:lnTo>
                    <a:pt x="548" y="1043"/>
                  </a:lnTo>
                  <a:lnTo>
                    <a:pt x="536" y="1011"/>
                  </a:lnTo>
                  <a:lnTo>
                    <a:pt x="527" y="979"/>
                  </a:lnTo>
                  <a:lnTo>
                    <a:pt x="518" y="948"/>
                  </a:lnTo>
                  <a:lnTo>
                    <a:pt x="511" y="916"/>
                  </a:lnTo>
                  <a:lnTo>
                    <a:pt x="504" y="885"/>
                  </a:lnTo>
                  <a:lnTo>
                    <a:pt x="499" y="853"/>
                  </a:lnTo>
                  <a:lnTo>
                    <a:pt x="496" y="821"/>
                  </a:lnTo>
                  <a:lnTo>
                    <a:pt x="491" y="789"/>
                  </a:lnTo>
                  <a:lnTo>
                    <a:pt x="487" y="757"/>
                  </a:lnTo>
                  <a:lnTo>
                    <a:pt x="485" y="726"/>
                  </a:lnTo>
                  <a:lnTo>
                    <a:pt x="484" y="692"/>
                  </a:lnTo>
                  <a:lnTo>
                    <a:pt x="484" y="661"/>
                  </a:lnTo>
                  <a:lnTo>
                    <a:pt x="486" y="629"/>
                  </a:lnTo>
                  <a:lnTo>
                    <a:pt x="489" y="597"/>
                  </a:lnTo>
                  <a:lnTo>
                    <a:pt x="492" y="565"/>
                  </a:lnTo>
                  <a:lnTo>
                    <a:pt x="508" y="528"/>
                  </a:lnTo>
                  <a:lnTo>
                    <a:pt x="523" y="493"/>
                  </a:lnTo>
                  <a:lnTo>
                    <a:pt x="540" y="457"/>
                  </a:lnTo>
                  <a:lnTo>
                    <a:pt x="556" y="421"/>
                  </a:lnTo>
                  <a:lnTo>
                    <a:pt x="573" y="386"/>
                  </a:lnTo>
                  <a:lnTo>
                    <a:pt x="591" y="351"/>
                  </a:lnTo>
                  <a:lnTo>
                    <a:pt x="611" y="318"/>
                  </a:lnTo>
                  <a:lnTo>
                    <a:pt x="633" y="284"/>
                  </a:lnTo>
                  <a:lnTo>
                    <a:pt x="651" y="254"/>
                  </a:lnTo>
                  <a:lnTo>
                    <a:pt x="670" y="223"/>
                  </a:lnTo>
                  <a:lnTo>
                    <a:pt x="690" y="191"/>
                  </a:lnTo>
                  <a:lnTo>
                    <a:pt x="709" y="158"/>
                  </a:lnTo>
                  <a:lnTo>
                    <a:pt x="728" y="125"/>
                  </a:lnTo>
                  <a:lnTo>
                    <a:pt x="748" y="95"/>
                  </a:lnTo>
                  <a:lnTo>
                    <a:pt x="766" y="66"/>
                  </a:lnTo>
                  <a:lnTo>
                    <a:pt x="783" y="42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877"/>
            <p:cNvSpPr>
              <a:spLocks/>
            </p:cNvSpPr>
            <p:nvPr/>
          </p:nvSpPr>
          <p:spPr bwMode="auto">
            <a:xfrm>
              <a:off x="5130093" y="4957059"/>
              <a:ext cx="541641" cy="911425"/>
            </a:xfrm>
            <a:custGeom>
              <a:avLst/>
              <a:gdLst>
                <a:gd name="T0" fmla="*/ 424 w 1080"/>
                <a:gd name="T1" fmla="*/ 270 h 1833"/>
                <a:gd name="T2" fmla="*/ 329 w 1080"/>
                <a:gd name="T3" fmla="*/ 378 h 1833"/>
                <a:gd name="T4" fmla="*/ 300 w 1080"/>
                <a:gd name="T5" fmla="*/ 417 h 1833"/>
                <a:gd name="T6" fmla="*/ 270 w 1080"/>
                <a:gd name="T7" fmla="*/ 456 h 1833"/>
                <a:gd name="T8" fmla="*/ 238 w 1080"/>
                <a:gd name="T9" fmla="*/ 501 h 1833"/>
                <a:gd name="T10" fmla="*/ 205 w 1080"/>
                <a:gd name="T11" fmla="*/ 548 h 1833"/>
                <a:gd name="T12" fmla="*/ 174 w 1080"/>
                <a:gd name="T13" fmla="*/ 599 h 1833"/>
                <a:gd name="T14" fmla="*/ 140 w 1080"/>
                <a:gd name="T15" fmla="*/ 662 h 1833"/>
                <a:gd name="T16" fmla="*/ 106 w 1080"/>
                <a:gd name="T17" fmla="*/ 725 h 1833"/>
                <a:gd name="T18" fmla="*/ 77 w 1080"/>
                <a:gd name="T19" fmla="*/ 790 h 1833"/>
                <a:gd name="T20" fmla="*/ 50 w 1080"/>
                <a:gd name="T21" fmla="*/ 858 h 1833"/>
                <a:gd name="T22" fmla="*/ 23 w 1080"/>
                <a:gd name="T23" fmla="*/ 924 h 1833"/>
                <a:gd name="T24" fmla="*/ 15 w 1080"/>
                <a:gd name="T25" fmla="*/ 995 h 1833"/>
                <a:gd name="T26" fmla="*/ 6 w 1080"/>
                <a:gd name="T27" fmla="*/ 1064 h 1833"/>
                <a:gd name="T28" fmla="*/ 1 w 1080"/>
                <a:gd name="T29" fmla="*/ 1134 h 1833"/>
                <a:gd name="T30" fmla="*/ 4 w 1080"/>
                <a:gd name="T31" fmla="*/ 1199 h 1833"/>
                <a:gd name="T32" fmla="*/ 6 w 1080"/>
                <a:gd name="T33" fmla="*/ 1265 h 1833"/>
                <a:gd name="T34" fmla="*/ 17 w 1080"/>
                <a:gd name="T35" fmla="*/ 1321 h 1833"/>
                <a:gd name="T36" fmla="*/ 33 w 1080"/>
                <a:gd name="T37" fmla="*/ 1369 h 1833"/>
                <a:gd name="T38" fmla="*/ 48 w 1080"/>
                <a:gd name="T39" fmla="*/ 1420 h 1833"/>
                <a:gd name="T40" fmla="*/ 83 w 1080"/>
                <a:gd name="T41" fmla="*/ 1480 h 1833"/>
                <a:gd name="T42" fmla="*/ 123 w 1080"/>
                <a:gd name="T43" fmla="*/ 1534 h 1833"/>
                <a:gd name="T44" fmla="*/ 165 w 1080"/>
                <a:gd name="T45" fmla="*/ 1580 h 1833"/>
                <a:gd name="T46" fmla="*/ 212 w 1080"/>
                <a:gd name="T47" fmla="*/ 1621 h 1833"/>
                <a:gd name="T48" fmla="*/ 262 w 1080"/>
                <a:gd name="T49" fmla="*/ 1654 h 1833"/>
                <a:gd name="T50" fmla="*/ 359 w 1080"/>
                <a:gd name="T51" fmla="*/ 1698 h 1833"/>
                <a:gd name="T52" fmla="*/ 478 w 1080"/>
                <a:gd name="T53" fmla="*/ 1744 h 1833"/>
                <a:gd name="T54" fmla="*/ 602 w 1080"/>
                <a:gd name="T55" fmla="*/ 1782 h 1833"/>
                <a:gd name="T56" fmla="*/ 749 w 1080"/>
                <a:gd name="T57" fmla="*/ 1812 h 1833"/>
                <a:gd name="T58" fmla="*/ 838 w 1080"/>
                <a:gd name="T59" fmla="*/ 1823 h 1833"/>
                <a:gd name="T60" fmla="*/ 926 w 1080"/>
                <a:gd name="T61" fmla="*/ 1831 h 1833"/>
                <a:gd name="T62" fmla="*/ 1018 w 1080"/>
                <a:gd name="T63" fmla="*/ 1833 h 1833"/>
                <a:gd name="T64" fmla="*/ 910 w 1080"/>
                <a:gd name="T65" fmla="*/ 1255 h 1833"/>
                <a:gd name="T66" fmla="*/ 833 w 1080"/>
                <a:gd name="T67" fmla="*/ 1246 h 1833"/>
                <a:gd name="T68" fmla="*/ 753 w 1080"/>
                <a:gd name="T69" fmla="*/ 1225 h 1833"/>
                <a:gd name="T70" fmla="*/ 679 w 1080"/>
                <a:gd name="T71" fmla="*/ 1191 h 1833"/>
                <a:gd name="T72" fmla="*/ 625 w 1080"/>
                <a:gd name="T73" fmla="*/ 1147 h 1833"/>
                <a:gd name="T74" fmla="*/ 577 w 1080"/>
                <a:gd name="T75" fmla="*/ 1094 h 1833"/>
                <a:gd name="T76" fmla="*/ 536 w 1080"/>
                <a:gd name="T77" fmla="*/ 1011 h 1833"/>
                <a:gd name="T78" fmla="*/ 511 w 1080"/>
                <a:gd name="T79" fmla="*/ 916 h 1833"/>
                <a:gd name="T80" fmla="*/ 496 w 1080"/>
                <a:gd name="T81" fmla="*/ 821 h 1833"/>
                <a:gd name="T82" fmla="*/ 485 w 1080"/>
                <a:gd name="T83" fmla="*/ 726 h 1833"/>
                <a:gd name="T84" fmla="*/ 486 w 1080"/>
                <a:gd name="T85" fmla="*/ 629 h 1833"/>
                <a:gd name="T86" fmla="*/ 508 w 1080"/>
                <a:gd name="T87" fmla="*/ 528 h 1833"/>
                <a:gd name="T88" fmla="*/ 556 w 1080"/>
                <a:gd name="T89" fmla="*/ 421 h 1833"/>
                <a:gd name="T90" fmla="*/ 611 w 1080"/>
                <a:gd name="T91" fmla="*/ 318 h 1833"/>
                <a:gd name="T92" fmla="*/ 670 w 1080"/>
                <a:gd name="T93" fmla="*/ 223 h 1833"/>
                <a:gd name="T94" fmla="*/ 728 w 1080"/>
                <a:gd name="T95" fmla="*/ 125 h 1833"/>
                <a:gd name="T96" fmla="*/ 783 w 1080"/>
                <a:gd name="T97" fmla="*/ 42 h 18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0"/>
                <a:gd name="T148" fmla="*/ 0 h 1833"/>
                <a:gd name="T149" fmla="*/ 1080 w 1080"/>
                <a:gd name="T150" fmla="*/ 1833 h 18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0" h="1833">
                  <a:moveTo>
                    <a:pt x="725" y="0"/>
                  </a:moveTo>
                  <a:lnTo>
                    <a:pt x="575" y="141"/>
                  </a:lnTo>
                  <a:lnTo>
                    <a:pt x="424" y="270"/>
                  </a:lnTo>
                  <a:lnTo>
                    <a:pt x="348" y="353"/>
                  </a:lnTo>
                  <a:lnTo>
                    <a:pt x="339" y="365"/>
                  </a:lnTo>
                  <a:lnTo>
                    <a:pt x="329" y="378"/>
                  </a:lnTo>
                  <a:lnTo>
                    <a:pt x="319" y="391"/>
                  </a:lnTo>
                  <a:lnTo>
                    <a:pt x="309" y="404"/>
                  </a:lnTo>
                  <a:lnTo>
                    <a:pt x="300" y="417"/>
                  </a:lnTo>
                  <a:lnTo>
                    <a:pt x="289" y="430"/>
                  </a:lnTo>
                  <a:lnTo>
                    <a:pt x="280" y="442"/>
                  </a:lnTo>
                  <a:lnTo>
                    <a:pt x="270" y="456"/>
                  </a:lnTo>
                  <a:lnTo>
                    <a:pt x="259" y="471"/>
                  </a:lnTo>
                  <a:lnTo>
                    <a:pt x="249" y="486"/>
                  </a:lnTo>
                  <a:lnTo>
                    <a:pt x="238" y="501"/>
                  </a:lnTo>
                  <a:lnTo>
                    <a:pt x="227" y="517"/>
                  </a:lnTo>
                  <a:lnTo>
                    <a:pt x="217" y="532"/>
                  </a:lnTo>
                  <a:lnTo>
                    <a:pt x="205" y="548"/>
                  </a:lnTo>
                  <a:lnTo>
                    <a:pt x="195" y="563"/>
                  </a:lnTo>
                  <a:lnTo>
                    <a:pt x="185" y="579"/>
                  </a:lnTo>
                  <a:lnTo>
                    <a:pt x="174" y="599"/>
                  </a:lnTo>
                  <a:lnTo>
                    <a:pt x="163" y="621"/>
                  </a:lnTo>
                  <a:lnTo>
                    <a:pt x="152" y="642"/>
                  </a:lnTo>
                  <a:lnTo>
                    <a:pt x="140" y="662"/>
                  </a:lnTo>
                  <a:lnTo>
                    <a:pt x="128" y="683"/>
                  </a:lnTo>
                  <a:lnTo>
                    <a:pt x="116" y="704"/>
                  </a:lnTo>
                  <a:lnTo>
                    <a:pt x="106" y="725"/>
                  </a:lnTo>
                  <a:lnTo>
                    <a:pt x="96" y="746"/>
                  </a:lnTo>
                  <a:lnTo>
                    <a:pt x="86" y="768"/>
                  </a:lnTo>
                  <a:lnTo>
                    <a:pt x="77" y="790"/>
                  </a:lnTo>
                  <a:lnTo>
                    <a:pt x="69" y="812"/>
                  </a:lnTo>
                  <a:lnTo>
                    <a:pt x="60" y="835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3" y="903"/>
                  </a:lnTo>
                  <a:lnTo>
                    <a:pt x="23" y="924"/>
                  </a:lnTo>
                  <a:lnTo>
                    <a:pt x="20" y="948"/>
                  </a:lnTo>
                  <a:lnTo>
                    <a:pt x="17" y="972"/>
                  </a:lnTo>
                  <a:lnTo>
                    <a:pt x="15" y="995"/>
                  </a:lnTo>
                  <a:lnTo>
                    <a:pt x="12" y="1018"/>
                  </a:lnTo>
                  <a:lnTo>
                    <a:pt x="9" y="1041"/>
                  </a:lnTo>
                  <a:lnTo>
                    <a:pt x="6" y="1064"/>
                  </a:lnTo>
                  <a:lnTo>
                    <a:pt x="3" y="1088"/>
                  </a:lnTo>
                  <a:lnTo>
                    <a:pt x="0" y="1112"/>
                  </a:lnTo>
                  <a:lnTo>
                    <a:pt x="1" y="1134"/>
                  </a:lnTo>
                  <a:lnTo>
                    <a:pt x="2" y="1156"/>
                  </a:lnTo>
                  <a:lnTo>
                    <a:pt x="3" y="1178"/>
                  </a:lnTo>
                  <a:lnTo>
                    <a:pt x="4" y="1199"/>
                  </a:lnTo>
                  <a:lnTo>
                    <a:pt x="4" y="1221"/>
                  </a:lnTo>
                  <a:lnTo>
                    <a:pt x="5" y="1243"/>
                  </a:lnTo>
                  <a:lnTo>
                    <a:pt x="6" y="1265"/>
                  </a:lnTo>
                  <a:lnTo>
                    <a:pt x="7" y="1286"/>
                  </a:lnTo>
                  <a:lnTo>
                    <a:pt x="12" y="1304"/>
                  </a:lnTo>
                  <a:lnTo>
                    <a:pt x="17" y="1321"/>
                  </a:lnTo>
                  <a:lnTo>
                    <a:pt x="22" y="1337"/>
                  </a:lnTo>
                  <a:lnTo>
                    <a:pt x="28" y="1354"/>
                  </a:lnTo>
                  <a:lnTo>
                    <a:pt x="33" y="1369"/>
                  </a:lnTo>
                  <a:lnTo>
                    <a:pt x="38" y="1386"/>
                  </a:lnTo>
                  <a:lnTo>
                    <a:pt x="43" y="1403"/>
                  </a:lnTo>
                  <a:lnTo>
                    <a:pt x="48" y="1420"/>
                  </a:lnTo>
                  <a:lnTo>
                    <a:pt x="60" y="1441"/>
                  </a:lnTo>
                  <a:lnTo>
                    <a:pt x="71" y="1460"/>
                  </a:lnTo>
                  <a:lnTo>
                    <a:pt x="83" y="1480"/>
                  </a:lnTo>
                  <a:lnTo>
                    <a:pt x="96" y="1499"/>
                  </a:lnTo>
                  <a:lnTo>
                    <a:pt x="109" y="1516"/>
                  </a:lnTo>
                  <a:lnTo>
                    <a:pt x="123" y="1534"/>
                  </a:lnTo>
                  <a:lnTo>
                    <a:pt x="136" y="1549"/>
                  </a:lnTo>
                  <a:lnTo>
                    <a:pt x="151" y="1566"/>
                  </a:lnTo>
                  <a:lnTo>
                    <a:pt x="165" y="1580"/>
                  </a:lnTo>
                  <a:lnTo>
                    <a:pt x="181" y="1595"/>
                  </a:lnTo>
                  <a:lnTo>
                    <a:pt x="196" y="1607"/>
                  </a:lnTo>
                  <a:lnTo>
                    <a:pt x="212" y="1621"/>
                  </a:lnTo>
                  <a:lnTo>
                    <a:pt x="228" y="1632"/>
                  </a:lnTo>
                  <a:lnTo>
                    <a:pt x="245" y="1643"/>
                  </a:lnTo>
                  <a:lnTo>
                    <a:pt x="262" y="1654"/>
                  </a:lnTo>
                  <a:lnTo>
                    <a:pt x="280" y="1663"/>
                  </a:lnTo>
                  <a:lnTo>
                    <a:pt x="319" y="1681"/>
                  </a:lnTo>
                  <a:lnTo>
                    <a:pt x="359" y="1698"/>
                  </a:lnTo>
                  <a:lnTo>
                    <a:pt x="398" y="1714"/>
                  </a:lnTo>
                  <a:lnTo>
                    <a:pt x="437" y="1729"/>
                  </a:lnTo>
                  <a:lnTo>
                    <a:pt x="478" y="1744"/>
                  </a:lnTo>
                  <a:lnTo>
                    <a:pt x="519" y="1758"/>
                  </a:lnTo>
                  <a:lnTo>
                    <a:pt x="560" y="1771"/>
                  </a:lnTo>
                  <a:lnTo>
                    <a:pt x="602" y="1782"/>
                  </a:lnTo>
                  <a:lnTo>
                    <a:pt x="661" y="1795"/>
                  </a:lnTo>
                  <a:lnTo>
                    <a:pt x="719" y="1807"/>
                  </a:lnTo>
                  <a:lnTo>
                    <a:pt x="749" y="1812"/>
                  </a:lnTo>
                  <a:lnTo>
                    <a:pt x="778" y="1816"/>
                  </a:lnTo>
                  <a:lnTo>
                    <a:pt x="808" y="1820"/>
                  </a:lnTo>
                  <a:lnTo>
                    <a:pt x="838" y="1823"/>
                  </a:lnTo>
                  <a:lnTo>
                    <a:pt x="866" y="1827"/>
                  </a:lnTo>
                  <a:lnTo>
                    <a:pt x="896" y="1829"/>
                  </a:lnTo>
                  <a:lnTo>
                    <a:pt x="926" y="1831"/>
                  </a:lnTo>
                  <a:lnTo>
                    <a:pt x="958" y="1832"/>
                  </a:lnTo>
                  <a:lnTo>
                    <a:pt x="988" y="1833"/>
                  </a:lnTo>
                  <a:lnTo>
                    <a:pt x="1018" y="1833"/>
                  </a:lnTo>
                  <a:lnTo>
                    <a:pt x="1049" y="1832"/>
                  </a:lnTo>
                  <a:lnTo>
                    <a:pt x="1080" y="1831"/>
                  </a:lnTo>
                  <a:lnTo>
                    <a:pt x="910" y="1255"/>
                  </a:lnTo>
                  <a:lnTo>
                    <a:pt x="885" y="1253"/>
                  </a:lnTo>
                  <a:lnTo>
                    <a:pt x="859" y="1250"/>
                  </a:lnTo>
                  <a:lnTo>
                    <a:pt x="833" y="1246"/>
                  </a:lnTo>
                  <a:lnTo>
                    <a:pt x="808" y="1240"/>
                  </a:lnTo>
                  <a:lnTo>
                    <a:pt x="781" y="1234"/>
                  </a:lnTo>
                  <a:lnTo>
                    <a:pt x="753" y="1225"/>
                  </a:lnTo>
                  <a:lnTo>
                    <a:pt x="726" y="1215"/>
                  </a:lnTo>
                  <a:lnTo>
                    <a:pt x="698" y="1205"/>
                  </a:lnTo>
                  <a:lnTo>
                    <a:pt x="679" y="1191"/>
                  </a:lnTo>
                  <a:lnTo>
                    <a:pt x="661" y="1177"/>
                  </a:lnTo>
                  <a:lnTo>
                    <a:pt x="643" y="1162"/>
                  </a:lnTo>
                  <a:lnTo>
                    <a:pt x="625" y="1147"/>
                  </a:lnTo>
                  <a:lnTo>
                    <a:pt x="609" y="1129"/>
                  </a:lnTo>
                  <a:lnTo>
                    <a:pt x="592" y="1112"/>
                  </a:lnTo>
                  <a:lnTo>
                    <a:pt x="577" y="1094"/>
                  </a:lnTo>
                  <a:lnTo>
                    <a:pt x="560" y="1074"/>
                  </a:lnTo>
                  <a:lnTo>
                    <a:pt x="548" y="1043"/>
                  </a:lnTo>
                  <a:lnTo>
                    <a:pt x="536" y="1011"/>
                  </a:lnTo>
                  <a:lnTo>
                    <a:pt x="527" y="979"/>
                  </a:lnTo>
                  <a:lnTo>
                    <a:pt x="518" y="948"/>
                  </a:lnTo>
                  <a:lnTo>
                    <a:pt x="511" y="916"/>
                  </a:lnTo>
                  <a:lnTo>
                    <a:pt x="504" y="885"/>
                  </a:lnTo>
                  <a:lnTo>
                    <a:pt x="499" y="853"/>
                  </a:lnTo>
                  <a:lnTo>
                    <a:pt x="496" y="821"/>
                  </a:lnTo>
                  <a:lnTo>
                    <a:pt x="491" y="789"/>
                  </a:lnTo>
                  <a:lnTo>
                    <a:pt x="487" y="757"/>
                  </a:lnTo>
                  <a:lnTo>
                    <a:pt x="485" y="726"/>
                  </a:lnTo>
                  <a:lnTo>
                    <a:pt x="484" y="692"/>
                  </a:lnTo>
                  <a:lnTo>
                    <a:pt x="484" y="661"/>
                  </a:lnTo>
                  <a:lnTo>
                    <a:pt x="486" y="629"/>
                  </a:lnTo>
                  <a:lnTo>
                    <a:pt x="489" y="597"/>
                  </a:lnTo>
                  <a:lnTo>
                    <a:pt x="492" y="565"/>
                  </a:lnTo>
                  <a:lnTo>
                    <a:pt x="508" y="528"/>
                  </a:lnTo>
                  <a:lnTo>
                    <a:pt x="523" y="493"/>
                  </a:lnTo>
                  <a:lnTo>
                    <a:pt x="540" y="457"/>
                  </a:lnTo>
                  <a:lnTo>
                    <a:pt x="556" y="421"/>
                  </a:lnTo>
                  <a:lnTo>
                    <a:pt x="573" y="386"/>
                  </a:lnTo>
                  <a:lnTo>
                    <a:pt x="591" y="351"/>
                  </a:lnTo>
                  <a:lnTo>
                    <a:pt x="611" y="318"/>
                  </a:lnTo>
                  <a:lnTo>
                    <a:pt x="633" y="284"/>
                  </a:lnTo>
                  <a:lnTo>
                    <a:pt x="651" y="254"/>
                  </a:lnTo>
                  <a:lnTo>
                    <a:pt x="670" y="223"/>
                  </a:lnTo>
                  <a:lnTo>
                    <a:pt x="690" y="191"/>
                  </a:lnTo>
                  <a:lnTo>
                    <a:pt x="709" y="158"/>
                  </a:lnTo>
                  <a:lnTo>
                    <a:pt x="728" y="125"/>
                  </a:lnTo>
                  <a:lnTo>
                    <a:pt x="748" y="95"/>
                  </a:lnTo>
                  <a:lnTo>
                    <a:pt x="766" y="66"/>
                  </a:lnTo>
                  <a:lnTo>
                    <a:pt x="783" y="42"/>
                  </a:lnTo>
                  <a:lnTo>
                    <a:pt x="7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878"/>
            <p:cNvSpPr>
              <a:spLocks/>
            </p:cNvSpPr>
            <p:nvPr/>
          </p:nvSpPr>
          <p:spPr bwMode="auto">
            <a:xfrm>
              <a:off x="5364804" y="4483437"/>
              <a:ext cx="409240" cy="501483"/>
            </a:xfrm>
            <a:custGeom>
              <a:avLst/>
              <a:gdLst>
                <a:gd name="T0" fmla="*/ 0 w 817"/>
                <a:gd name="T1" fmla="*/ 59 h 1009"/>
                <a:gd name="T2" fmla="*/ 61 w 817"/>
                <a:gd name="T3" fmla="*/ 719 h 1009"/>
                <a:gd name="T4" fmla="*/ 226 w 817"/>
                <a:gd name="T5" fmla="*/ 704 h 1009"/>
                <a:gd name="T6" fmla="*/ 257 w 817"/>
                <a:gd name="T7" fmla="*/ 1009 h 1009"/>
                <a:gd name="T8" fmla="*/ 817 w 817"/>
                <a:gd name="T9" fmla="*/ 956 h 1009"/>
                <a:gd name="T10" fmla="*/ 735 w 817"/>
                <a:gd name="T11" fmla="*/ 0 h 1009"/>
                <a:gd name="T12" fmla="*/ 0 w 817"/>
                <a:gd name="T13" fmla="*/ 59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009"/>
                <a:gd name="T23" fmla="*/ 817 w 817"/>
                <a:gd name="T24" fmla="*/ 1009 h 10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009">
                  <a:moveTo>
                    <a:pt x="0" y="59"/>
                  </a:moveTo>
                  <a:lnTo>
                    <a:pt x="61" y="719"/>
                  </a:lnTo>
                  <a:lnTo>
                    <a:pt x="226" y="704"/>
                  </a:lnTo>
                  <a:lnTo>
                    <a:pt x="257" y="1009"/>
                  </a:lnTo>
                  <a:lnTo>
                    <a:pt x="817" y="956"/>
                  </a:lnTo>
                  <a:lnTo>
                    <a:pt x="735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879"/>
            <p:cNvSpPr>
              <a:spLocks/>
            </p:cNvSpPr>
            <p:nvPr/>
          </p:nvSpPr>
          <p:spPr bwMode="auto">
            <a:xfrm>
              <a:off x="5364804" y="4483437"/>
              <a:ext cx="409240" cy="501483"/>
            </a:xfrm>
            <a:custGeom>
              <a:avLst/>
              <a:gdLst>
                <a:gd name="T0" fmla="*/ 0 w 817"/>
                <a:gd name="T1" fmla="*/ 59 h 1009"/>
                <a:gd name="T2" fmla="*/ 61 w 817"/>
                <a:gd name="T3" fmla="*/ 719 h 1009"/>
                <a:gd name="T4" fmla="*/ 226 w 817"/>
                <a:gd name="T5" fmla="*/ 704 h 1009"/>
                <a:gd name="T6" fmla="*/ 257 w 817"/>
                <a:gd name="T7" fmla="*/ 1009 h 1009"/>
                <a:gd name="T8" fmla="*/ 817 w 817"/>
                <a:gd name="T9" fmla="*/ 956 h 1009"/>
                <a:gd name="T10" fmla="*/ 735 w 817"/>
                <a:gd name="T11" fmla="*/ 0 h 1009"/>
                <a:gd name="T12" fmla="*/ 0 w 817"/>
                <a:gd name="T13" fmla="*/ 59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009"/>
                <a:gd name="T23" fmla="*/ 817 w 817"/>
                <a:gd name="T24" fmla="*/ 1009 h 10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009">
                  <a:moveTo>
                    <a:pt x="0" y="59"/>
                  </a:moveTo>
                  <a:lnTo>
                    <a:pt x="61" y="719"/>
                  </a:lnTo>
                  <a:lnTo>
                    <a:pt x="226" y="704"/>
                  </a:lnTo>
                  <a:lnTo>
                    <a:pt x="257" y="1009"/>
                  </a:lnTo>
                  <a:lnTo>
                    <a:pt x="817" y="956"/>
                  </a:lnTo>
                  <a:lnTo>
                    <a:pt x="735" y="0"/>
                  </a:lnTo>
                  <a:lnTo>
                    <a:pt x="0" y="5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Line 880"/>
            <p:cNvSpPr>
              <a:spLocks noChangeShapeType="1"/>
            </p:cNvSpPr>
            <p:nvPr/>
          </p:nvSpPr>
          <p:spPr bwMode="auto">
            <a:xfrm flipV="1">
              <a:off x="5392889" y="4809799"/>
              <a:ext cx="367113" cy="3184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Line 881"/>
            <p:cNvSpPr>
              <a:spLocks noChangeShapeType="1"/>
            </p:cNvSpPr>
            <p:nvPr/>
          </p:nvSpPr>
          <p:spPr bwMode="auto">
            <a:xfrm flipV="1">
              <a:off x="5384865" y="4712288"/>
              <a:ext cx="371125" cy="3184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Rectangle 882"/>
            <p:cNvSpPr>
              <a:spLocks noChangeArrowheads="1"/>
            </p:cNvSpPr>
            <p:nvPr/>
          </p:nvSpPr>
          <p:spPr bwMode="auto">
            <a:xfrm>
              <a:off x="500062" y="5997835"/>
              <a:ext cx="838541" cy="19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>
                  <a:solidFill>
                    <a:srgbClr val="CC3300"/>
                  </a:solidFill>
                </a:rPr>
                <a:t>Beam Dump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898" name="Freeform 883"/>
            <p:cNvSpPr>
              <a:spLocks noEditPoints="1"/>
            </p:cNvSpPr>
            <p:nvPr/>
          </p:nvSpPr>
          <p:spPr bwMode="auto">
            <a:xfrm>
              <a:off x="4901400" y="5593863"/>
              <a:ext cx="118359" cy="147261"/>
            </a:xfrm>
            <a:custGeom>
              <a:avLst/>
              <a:gdLst>
                <a:gd name="T0" fmla="*/ 83 w 236"/>
                <a:gd name="T1" fmla="*/ 152 h 297"/>
                <a:gd name="T2" fmla="*/ 90 w 236"/>
                <a:gd name="T3" fmla="*/ 188 h 297"/>
                <a:gd name="T4" fmla="*/ 105 w 236"/>
                <a:gd name="T5" fmla="*/ 218 h 297"/>
                <a:gd name="T6" fmla="*/ 122 w 236"/>
                <a:gd name="T7" fmla="*/ 237 h 297"/>
                <a:gd name="T8" fmla="*/ 141 w 236"/>
                <a:gd name="T9" fmla="*/ 248 h 297"/>
                <a:gd name="T10" fmla="*/ 162 w 236"/>
                <a:gd name="T11" fmla="*/ 252 h 297"/>
                <a:gd name="T12" fmla="*/ 175 w 236"/>
                <a:gd name="T13" fmla="*/ 250 h 297"/>
                <a:gd name="T14" fmla="*/ 187 w 236"/>
                <a:gd name="T15" fmla="*/ 246 h 297"/>
                <a:gd name="T16" fmla="*/ 198 w 236"/>
                <a:gd name="T17" fmla="*/ 239 h 297"/>
                <a:gd name="T18" fmla="*/ 209 w 236"/>
                <a:gd name="T19" fmla="*/ 228 h 297"/>
                <a:gd name="T20" fmla="*/ 222 w 236"/>
                <a:gd name="T21" fmla="*/ 211 h 297"/>
                <a:gd name="T22" fmla="*/ 230 w 236"/>
                <a:gd name="T23" fmla="*/ 224 h 297"/>
                <a:gd name="T24" fmla="*/ 212 w 236"/>
                <a:gd name="T25" fmla="*/ 252 h 297"/>
                <a:gd name="T26" fmla="*/ 193 w 236"/>
                <a:gd name="T27" fmla="*/ 272 h 297"/>
                <a:gd name="T28" fmla="*/ 171 w 236"/>
                <a:gd name="T29" fmla="*/ 286 h 297"/>
                <a:gd name="T30" fmla="*/ 147 w 236"/>
                <a:gd name="T31" fmla="*/ 294 h 297"/>
                <a:gd name="T32" fmla="*/ 121 w 236"/>
                <a:gd name="T33" fmla="*/ 297 h 297"/>
                <a:gd name="T34" fmla="*/ 79 w 236"/>
                <a:gd name="T35" fmla="*/ 290 h 297"/>
                <a:gd name="T36" fmla="*/ 45 w 236"/>
                <a:gd name="T37" fmla="*/ 270 h 297"/>
                <a:gd name="T38" fmla="*/ 21 w 236"/>
                <a:gd name="T39" fmla="*/ 239 h 297"/>
                <a:gd name="T40" fmla="*/ 8 w 236"/>
                <a:gd name="T41" fmla="*/ 206 h 297"/>
                <a:gd name="T42" fmla="*/ 1 w 236"/>
                <a:gd name="T43" fmla="*/ 168 h 297"/>
                <a:gd name="T44" fmla="*/ 3 w 236"/>
                <a:gd name="T45" fmla="*/ 120 h 297"/>
                <a:gd name="T46" fmla="*/ 16 w 236"/>
                <a:gd name="T47" fmla="*/ 77 h 297"/>
                <a:gd name="T48" fmla="*/ 39 w 236"/>
                <a:gd name="T49" fmla="*/ 41 h 297"/>
                <a:gd name="T50" fmla="*/ 70 w 236"/>
                <a:gd name="T51" fmla="*/ 17 h 297"/>
                <a:gd name="T52" fmla="*/ 104 w 236"/>
                <a:gd name="T53" fmla="*/ 3 h 297"/>
                <a:gd name="T54" fmla="*/ 139 w 236"/>
                <a:gd name="T55" fmla="*/ 1 h 297"/>
                <a:gd name="T56" fmla="*/ 168 w 236"/>
                <a:gd name="T57" fmla="*/ 9 h 297"/>
                <a:gd name="T58" fmla="*/ 195 w 236"/>
                <a:gd name="T59" fmla="*/ 27 h 297"/>
                <a:gd name="T60" fmla="*/ 217 w 236"/>
                <a:gd name="T61" fmla="*/ 55 h 297"/>
                <a:gd name="T62" fmla="*/ 230 w 236"/>
                <a:gd name="T63" fmla="*/ 92 h 297"/>
                <a:gd name="T64" fmla="*/ 236 w 236"/>
                <a:gd name="T65" fmla="*/ 139 h 297"/>
                <a:gd name="T66" fmla="*/ 162 w 236"/>
                <a:gd name="T67" fmla="*/ 96 h 297"/>
                <a:gd name="T68" fmla="*/ 161 w 236"/>
                <a:gd name="T69" fmla="*/ 70 h 297"/>
                <a:gd name="T70" fmla="*/ 157 w 236"/>
                <a:gd name="T71" fmla="*/ 53 h 297"/>
                <a:gd name="T72" fmla="*/ 152 w 236"/>
                <a:gd name="T73" fmla="*/ 40 h 297"/>
                <a:gd name="T74" fmla="*/ 146 w 236"/>
                <a:gd name="T75" fmla="*/ 30 h 297"/>
                <a:gd name="T76" fmla="*/ 139 w 236"/>
                <a:gd name="T77" fmla="*/ 24 h 297"/>
                <a:gd name="T78" fmla="*/ 133 w 236"/>
                <a:gd name="T79" fmla="*/ 21 h 297"/>
                <a:gd name="T80" fmla="*/ 127 w 236"/>
                <a:gd name="T81" fmla="*/ 20 h 297"/>
                <a:gd name="T82" fmla="*/ 116 w 236"/>
                <a:gd name="T83" fmla="*/ 21 h 297"/>
                <a:gd name="T84" fmla="*/ 107 w 236"/>
                <a:gd name="T85" fmla="*/ 26 h 297"/>
                <a:gd name="T86" fmla="*/ 99 w 236"/>
                <a:gd name="T87" fmla="*/ 35 h 297"/>
                <a:gd name="T88" fmla="*/ 87 w 236"/>
                <a:gd name="T89" fmla="*/ 58 h 297"/>
                <a:gd name="T90" fmla="*/ 81 w 236"/>
                <a:gd name="T91" fmla="*/ 86 h 297"/>
                <a:gd name="T92" fmla="*/ 80 w 236"/>
                <a:gd name="T93" fmla="*/ 118 h 2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97"/>
                <a:gd name="T143" fmla="*/ 236 w 236"/>
                <a:gd name="T144" fmla="*/ 297 h 2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97">
                  <a:moveTo>
                    <a:pt x="236" y="139"/>
                  </a:moveTo>
                  <a:lnTo>
                    <a:pt x="82" y="139"/>
                  </a:lnTo>
                  <a:lnTo>
                    <a:pt x="83" y="152"/>
                  </a:lnTo>
                  <a:lnTo>
                    <a:pt x="85" y="165"/>
                  </a:lnTo>
                  <a:lnTo>
                    <a:pt x="87" y="177"/>
                  </a:lnTo>
                  <a:lnTo>
                    <a:pt x="90" y="188"/>
                  </a:lnTo>
                  <a:lnTo>
                    <a:pt x="94" y="199"/>
                  </a:lnTo>
                  <a:lnTo>
                    <a:pt x="100" y="209"/>
                  </a:lnTo>
                  <a:lnTo>
                    <a:pt x="105" y="218"/>
                  </a:lnTo>
                  <a:lnTo>
                    <a:pt x="112" y="227"/>
                  </a:lnTo>
                  <a:lnTo>
                    <a:pt x="117" y="233"/>
                  </a:lnTo>
                  <a:lnTo>
                    <a:pt x="122" y="237"/>
                  </a:lnTo>
                  <a:lnTo>
                    <a:pt x="129" y="242"/>
                  </a:lnTo>
                  <a:lnTo>
                    <a:pt x="135" y="245"/>
                  </a:lnTo>
                  <a:lnTo>
                    <a:pt x="141" y="248"/>
                  </a:lnTo>
                  <a:lnTo>
                    <a:pt x="147" y="249"/>
                  </a:lnTo>
                  <a:lnTo>
                    <a:pt x="154" y="252"/>
                  </a:lnTo>
                  <a:lnTo>
                    <a:pt x="162" y="252"/>
                  </a:lnTo>
                  <a:lnTo>
                    <a:pt x="166" y="252"/>
                  </a:lnTo>
                  <a:lnTo>
                    <a:pt x="170" y="250"/>
                  </a:lnTo>
                  <a:lnTo>
                    <a:pt x="175" y="250"/>
                  </a:lnTo>
                  <a:lnTo>
                    <a:pt x="179" y="249"/>
                  </a:lnTo>
                  <a:lnTo>
                    <a:pt x="183" y="247"/>
                  </a:lnTo>
                  <a:lnTo>
                    <a:pt x="187" y="246"/>
                  </a:lnTo>
                  <a:lnTo>
                    <a:pt x="191" y="244"/>
                  </a:lnTo>
                  <a:lnTo>
                    <a:pt x="195" y="241"/>
                  </a:lnTo>
                  <a:lnTo>
                    <a:pt x="198" y="239"/>
                  </a:lnTo>
                  <a:lnTo>
                    <a:pt x="202" y="235"/>
                  </a:lnTo>
                  <a:lnTo>
                    <a:pt x="206" y="232"/>
                  </a:lnTo>
                  <a:lnTo>
                    <a:pt x="209" y="228"/>
                  </a:lnTo>
                  <a:lnTo>
                    <a:pt x="213" y="223"/>
                  </a:lnTo>
                  <a:lnTo>
                    <a:pt x="218" y="217"/>
                  </a:lnTo>
                  <a:lnTo>
                    <a:pt x="222" y="211"/>
                  </a:lnTo>
                  <a:lnTo>
                    <a:pt x="226" y="205"/>
                  </a:lnTo>
                  <a:lnTo>
                    <a:pt x="236" y="212"/>
                  </a:lnTo>
                  <a:lnTo>
                    <a:pt x="230" y="224"/>
                  </a:lnTo>
                  <a:lnTo>
                    <a:pt x="225" y="234"/>
                  </a:lnTo>
                  <a:lnTo>
                    <a:pt x="219" y="243"/>
                  </a:lnTo>
                  <a:lnTo>
                    <a:pt x="212" y="252"/>
                  </a:lnTo>
                  <a:lnTo>
                    <a:pt x="206" y="260"/>
                  </a:lnTo>
                  <a:lnTo>
                    <a:pt x="199" y="266"/>
                  </a:lnTo>
                  <a:lnTo>
                    <a:pt x="193" y="272"/>
                  </a:lnTo>
                  <a:lnTo>
                    <a:pt x="185" y="277"/>
                  </a:lnTo>
                  <a:lnTo>
                    <a:pt x="178" y="283"/>
                  </a:lnTo>
                  <a:lnTo>
                    <a:pt x="171" y="286"/>
                  </a:lnTo>
                  <a:lnTo>
                    <a:pt x="164" y="290"/>
                  </a:lnTo>
                  <a:lnTo>
                    <a:pt x="155" y="292"/>
                  </a:lnTo>
                  <a:lnTo>
                    <a:pt x="147" y="294"/>
                  </a:lnTo>
                  <a:lnTo>
                    <a:pt x="139" y="296"/>
                  </a:lnTo>
                  <a:lnTo>
                    <a:pt x="131" y="297"/>
                  </a:lnTo>
                  <a:lnTo>
                    <a:pt x="121" y="297"/>
                  </a:lnTo>
                  <a:lnTo>
                    <a:pt x="107" y="296"/>
                  </a:lnTo>
                  <a:lnTo>
                    <a:pt x="92" y="294"/>
                  </a:lnTo>
                  <a:lnTo>
                    <a:pt x="79" y="290"/>
                  </a:lnTo>
                  <a:lnTo>
                    <a:pt x="67" y="285"/>
                  </a:lnTo>
                  <a:lnTo>
                    <a:pt x="55" y="278"/>
                  </a:lnTo>
                  <a:lnTo>
                    <a:pt x="45" y="270"/>
                  </a:lnTo>
                  <a:lnTo>
                    <a:pt x="35" y="260"/>
                  </a:lnTo>
                  <a:lnTo>
                    <a:pt x="27" y="249"/>
                  </a:lnTo>
                  <a:lnTo>
                    <a:pt x="21" y="239"/>
                  </a:lnTo>
                  <a:lnTo>
                    <a:pt x="16" y="229"/>
                  </a:lnTo>
                  <a:lnTo>
                    <a:pt x="11" y="217"/>
                  </a:lnTo>
                  <a:lnTo>
                    <a:pt x="8" y="206"/>
                  </a:lnTo>
                  <a:lnTo>
                    <a:pt x="4" y="194"/>
                  </a:lnTo>
                  <a:lnTo>
                    <a:pt x="2" y="181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1" y="137"/>
                  </a:lnTo>
                  <a:lnTo>
                    <a:pt x="3" y="120"/>
                  </a:lnTo>
                  <a:lnTo>
                    <a:pt x="7" y="105"/>
                  </a:lnTo>
                  <a:lnTo>
                    <a:pt x="11" y="90"/>
                  </a:lnTo>
                  <a:lnTo>
                    <a:pt x="16" y="77"/>
                  </a:lnTo>
                  <a:lnTo>
                    <a:pt x="22" y="64"/>
                  </a:lnTo>
                  <a:lnTo>
                    <a:pt x="30" y="53"/>
                  </a:lnTo>
                  <a:lnTo>
                    <a:pt x="39" y="41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4" y="3"/>
                  </a:lnTo>
                  <a:lnTo>
                    <a:pt x="115" y="1"/>
                  </a:lnTo>
                  <a:lnTo>
                    <a:pt x="129" y="0"/>
                  </a:lnTo>
                  <a:lnTo>
                    <a:pt x="139" y="1"/>
                  </a:lnTo>
                  <a:lnTo>
                    <a:pt x="149" y="2"/>
                  </a:lnTo>
                  <a:lnTo>
                    <a:pt x="159" y="5"/>
                  </a:lnTo>
                  <a:lnTo>
                    <a:pt x="168" y="9"/>
                  </a:lnTo>
                  <a:lnTo>
                    <a:pt x="177" y="14"/>
                  </a:lnTo>
                  <a:lnTo>
                    <a:pt x="187" y="20"/>
                  </a:lnTo>
                  <a:lnTo>
                    <a:pt x="195" y="27"/>
                  </a:lnTo>
                  <a:lnTo>
                    <a:pt x="202" y="35"/>
                  </a:lnTo>
                  <a:lnTo>
                    <a:pt x="210" y="45"/>
                  </a:lnTo>
                  <a:lnTo>
                    <a:pt x="217" y="55"/>
                  </a:lnTo>
                  <a:lnTo>
                    <a:pt x="222" y="66"/>
                  </a:lnTo>
                  <a:lnTo>
                    <a:pt x="227" y="79"/>
                  </a:lnTo>
                  <a:lnTo>
                    <a:pt x="230" y="92"/>
                  </a:lnTo>
                  <a:lnTo>
                    <a:pt x="233" y="107"/>
                  </a:lnTo>
                  <a:lnTo>
                    <a:pt x="235" y="122"/>
                  </a:lnTo>
                  <a:lnTo>
                    <a:pt x="236" y="139"/>
                  </a:lnTo>
                  <a:close/>
                  <a:moveTo>
                    <a:pt x="163" y="118"/>
                  </a:moveTo>
                  <a:lnTo>
                    <a:pt x="162" y="107"/>
                  </a:lnTo>
                  <a:lnTo>
                    <a:pt x="162" y="96"/>
                  </a:lnTo>
                  <a:lnTo>
                    <a:pt x="162" y="87"/>
                  </a:lnTo>
                  <a:lnTo>
                    <a:pt x="161" y="78"/>
                  </a:lnTo>
                  <a:lnTo>
                    <a:pt x="161" y="70"/>
                  </a:lnTo>
                  <a:lnTo>
                    <a:pt x="160" y="63"/>
                  </a:lnTo>
                  <a:lnTo>
                    <a:pt x="159" y="57"/>
                  </a:lnTo>
                  <a:lnTo>
                    <a:pt x="157" y="53"/>
                  </a:lnTo>
                  <a:lnTo>
                    <a:pt x="155" y="48"/>
                  </a:lnTo>
                  <a:lnTo>
                    <a:pt x="154" y="44"/>
                  </a:lnTo>
                  <a:lnTo>
                    <a:pt x="152" y="40"/>
                  </a:lnTo>
                  <a:lnTo>
                    <a:pt x="150" y="36"/>
                  </a:lnTo>
                  <a:lnTo>
                    <a:pt x="148" y="33"/>
                  </a:lnTo>
                  <a:lnTo>
                    <a:pt x="146" y="30"/>
                  </a:lnTo>
                  <a:lnTo>
                    <a:pt x="143" y="28"/>
                  </a:lnTo>
                  <a:lnTo>
                    <a:pt x="141" y="25"/>
                  </a:lnTo>
                  <a:lnTo>
                    <a:pt x="139" y="24"/>
                  </a:lnTo>
                  <a:lnTo>
                    <a:pt x="137" y="23"/>
                  </a:lnTo>
                  <a:lnTo>
                    <a:pt x="135" y="22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0"/>
                  </a:lnTo>
                  <a:lnTo>
                    <a:pt x="127" y="20"/>
                  </a:lnTo>
                  <a:lnTo>
                    <a:pt x="123" y="20"/>
                  </a:lnTo>
                  <a:lnTo>
                    <a:pt x="120" y="20"/>
                  </a:lnTo>
                  <a:lnTo>
                    <a:pt x="116" y="21"/>
                  </a:lnTo>
                  <a:lnTo>
                    <a:pt x="113" y="22"/>
                  </a:lnTo>
                  <a:lnTo>
                    <a:pt x="110" y="24"/>
                  </a:lnTo>
                  <a:lnTo>
                    <a:pt x="107" y="26"/>
                  </a:lnTo>
                  <a:lnTo>
                    <a:pt x="104" y="28"/>
                  </a:lnTo>
                  <a:lnTo>
                    <a:pt x="101" y="31"/>
                  </a:lnTo>
                  <a:lnTo>
                    <a:pt x="99" y="35"/>
                  </a:lnTo>
                  <a:lnTo>
                    <a:pt x="94" y="43"/>
                  </a:lnTo>
                  <a:lnTo>
                    <a:pt x="90" y="50"/>
                  </a:lnTo>
                  <a:lnTo>
                    <a:pt x="87" y="58"/>
                  </a:lnTo>
                  <a:lnTo>
                    <a:pt x="85" y="66"/>
                  </a:lnTo>
                  <a:lnTo>
                    <a:pt x="83" y="76"/>
                  </a:lnTo>
                  <a:lnTo>
                    <a:pt x="81" y="86"/>
                  </a:lnTo>
                  <a:lnTo>
                    <a:pt x="81" y="96"/>
                  </a:lnTo>
                  <a:lnTo>
                    <a:pt x="80" y="108"/>
                  </a:lnTo>
                  <a:lnTo>
                    <a:pt x="80" y="118"/>
                  </a:lnTo>
                  <a:lnTo>
                    <a:pt x="163" y="1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884"/>
            <p:cNvSpPr>
              <a:spLocks/>
            </p:cNvSpPr>
            <p:nvPr/>
          </p:nvSpPr>
          <p:spPr bwMode="auto">
            <a:xfrm>
              <a:off x="5047844" y="5530183"/>
              <a:ext cx="44134" cy="99501"/>
            </a:xfrm>
            <a:custGeom>
              <a:avLst/>
              <a:gdLst>
                <a:gd name="T0" fmla="*/ 52 w 89"/>
                <a:gd name="T1" fmla="*/ 199 h 199"/>
                <a:gd name="T2" fmla="*/ 37 w 89"/>
                <a:gd name="T3" fmla="*/ 199 h 199"/>
                <a:gd name="T4" fmla="*/ 6 w 89"/>
                <a:gd name="T5" fmla="*/ 84 h 199"/>
                <a:gd name="T6" fmla="*/ 4 w 89"/>
                <a:gd name="T7" fmla="*/ 78 h 199"/>
                <a:gd name="T8" fmla="*/ 3 w 89"/>
                <a:gd name="T9" fmla="*/ 73 h 199"/>
                <a:gd name="T10" fmla="*/ 2 w 89"/>
                <a:gd name="T11" fmla="*/ 68 h 199"/>
                <a:gd name="T12" fmla="*/ 1 w 89"/>
                <a:gd name="T13" fmla="*/ 64 h 199"/>
                <a:gd name="T14" fmla="*/ 1 w 89"/>
                <a:gd name="T15" fmla="*/ 59 h 199"/>
                <a:gd name="T16" fmla="*/ 0 w 89"/>
                <a:gd name="T17" fmla="*/ 54 h 199"/>
                <a:gd name="T18" fmla="*/ 0 w 89"/>
                <a:gd name="T19" fmla="*/ 50 h 199"/>
                <a:gd name="T20" fmla="*/ 0 w 89"/>
                <a:gd name="T21" fmla="*/ 45 h 199"/>
                <a:gd name="T22" fmla="*/ 0 w 89"/>
                <a:gd name="T23" fmla="*/ 40 h 199"/>
                <a:gd name="T24" fmla="*/ 1 w 89"/>
                <a:gd name="T25" fmla="*/ 36 h 199"/>
                <a:gd name="T26" fmla="*/ 2 w 89"/>
                <a:gd name="T27" fmla="*/ 31 h 199"/>
                <a:gd name="T28" fmla="*/ 3 w 89"/>
                <a:gd name="T29" fmla="*/ 27 h 199"/>
                <a:gd name="T30" fmla="*/ 5 w 89"/>
                <a:gd name="T31" fmla="*/ 23 h 199"/>
                <a:gd name="T32" fmla="*/ 7 w 89"/>
                <a:gd name="T33" fmla="*/ 20 h 199"/>
                <a:gd name="T34" fmla="*/ 9 w 89"/>
                <a:gd name="T35" fmla="*/ 15 h 199"/>
                <a:gd name="T36" fmla="*/ 12 w 89"/>
                <a:gd name="T37" fmla="*/ 12 h 199"/>
                <a:gd name="T38" fmla="*/ 16 w 89"/>
                <a:gd name="T39" fmla="*/ 9 h 199"/>
                <a:gd name="T40" fmla="*/ 20 w 89"/>
                <a:gd name="T41" fmla="*/ 7 h 199"/>
                <a:gd name="T42" fmla="*/ 23 w 89"/>
                <a:gd name="T43" fmla="*/ 5 h 199"/>
                <a:gd name="T44" fmla="*/ 27 w 89"/>
                <a:gd name="T45" fmla="*/ 3 h 199"/>
                <a:gd name="T46" fmla="*/ 31 w 89"/>
                <a:gd name="T47" fmla="*/ 1 h 199"/>
                <a:gd name="T48" fmla="*/ 35 w 89"/>
                <a:gd name="T49" fmla="*/ 0 h 199"/>
                <a:gd name="T50" fmla="*/ 39 w 89"/>
                <a:gd name="T51" fmla="*/ 0 h 199"/>
                <a:gd name="T52" fmla="*/ 45 w 89"/>
                <a:gd name="T53" fmla="*/ 0 h 199"/>
                <a:gd name="T54" fmla="*/ 50 w 89"/>
                <a:gd name="T55" fmla="*/ 0 h 199"/>
                <a:gd name="T56" fmla="*/ 54 w 89"/>
                <a:gd name="T57" fmla="*/ 0 h 199"/>
                <a:gd name="T58" fmla="*/ 59 w 89"/>
                <a:gd name="T59" fmla="*/ 1 h 199"/>
                <a:gd name="T60" fmla="*/ 63 w 89"/>
                <a:gd name="T61" fmla="*/ 3 h 199"/>
                <a:gd name="T62" fmla="*/ 67 w 89"/>
                <a:gd name="T63" fmla="*/ 5 h 199"/>
                <a:gd name="T64" fmla="*/ 70 w 89"/>
                <a:gd name="T65" fmla="*/ 7 h 199"/>
                <a:gd name="T66" fmla="*/ 75 w 89"/>
                <a:gd name="T67" fmla="*/ 10 h 199"/>
                <a:gd name="T68" fmla="*/ 78 w 89"/>
                <a:gd name="T69" fmla="*/ 13 h 199"/>
                <a:gd name="T70" fmla="*/ 80 w 89"/>
                <a:gd name="T71" fmla="*/ 16 h 199"/>
                <a:gd name="T72" fmla="*/ 82 w 89"/>
                <a:gd name="T73" fmla="*/ 21 h 199"/>
                <a:gd name="T74" fmla="*/ 84 w 89"/>
                <a:gd name="T75" fmla="*/ 24 h 199"/>
                <a:gd name="T76" fmla="*/ 86 w 89"/>
                <a:gd name="T77" fmla="*/ 28 h 199"/>
                <a:gd name="T78" fmla="*/ 87 w 89"/>
                <a:gd name="T79" fmla="*/ 31 h 199"/>
                <a:gd name="T80" fmla="*/ 88 w 89"/>
                <a:gd name="T81" fmla="*/ 35 h 199"/>
                <a:gd name="T82" fmla="*/ 88 w 89"/>
                <a:gd name="T83" fmla="*/ 39 h 199"/>
                <a:gd name="T84" fmla="*/ 89 w 89"/>
                <a:gd name="T85" fmla="*/ 43 h 199"/>
                <a:gd name="T86" fmla="*/ 89 w 89"/>
                <a:gd name="T87" fmla="*/ 46 h 199"/>
                <a:gd name="T88" fmla="*/ 88 w 89"/>
                <a:gd name="T89" fmla="*/ 51 h 199"/>
                <a:gd name="T90" fmla="*/ 88 w 89"/>
                <a:gd name="T91" fmla="*/ 55 h 199"/>
                <a:gd name="T92" fmla="*/ 87 w 89"/>
                <a:gd name="T93" fmla="*/ 60 h 199"/>
                <a:gd name="T94" fmla="*/ 86 w 89"/>
                <a:gd name="T95" fmla="*/ 65 h 199"/>
                <a:gd name="T96" fmla="*/ 85 w 89"/>
                <a:gd name="T97" fmla="*/ 71 h 199"/>
                <a:gd name="T98" fmla="*/ 84 w 89"/>
                <a:gd name="T99" fmla="*/ 77 h 199"/>
                <a:gd name="T100" fmla="*/ 82 w 89"/>
                <a:gd name="T101" fmla="*/ 84 h 199"/>
                <a:gd name="T102" fmla="*/ 52 w 89"/>
                <a:gd name="T103" fmla="*/ 199 h 1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199"/>
                <a:gd name="T158" fmla="*/ 89 w 89"/>
                <a:gd name="T159" fmla="*/ 199 h 1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199">
                  <a:moveTo>
                    <a:pt x="52" y="199"/>
                  </a:moveTo>
                  <a:lnTo>
                    <a:pt x="37" y="199"/>
                  </a:lnTo>
                  <a:lnTo>
                    <a:pt x="6" y="84"/>
                  </a:lnTo>
                  <a:lnTo>
                    <a:pt x="4" y="78"/>
                  </a:lnTo>
                  <a:lnTo>
                    <a:pt x="3" y="73"/>
                  </a:lnTo>
                  <a:lnTo>
                    <a:pt x="2" y="68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7" y="20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7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7" y="5"/>
                  </a:lnTo>
                  <a:lnTo>
                    <a:pt x="70" y="7"/>
                  </a:lnTo>
                  <a:lnTo>
                    <a:pt x="75" y="10"/>
                  </a:lnTo>
                  <a:lnTo>
                    <a:pt x="78" y="13"/>
                  </a:lnTo>
                  <a:lnTo>
                    <a:pt x="80" y="16"/>
                  </a:lnTo>
                  <a:lnTo>
                    <a:pt x="82" y="21"/>
                  </a:lnTo>
                  <a:lnTo>
                    <a:pt x="84" y="24"/>
                  </a:lnTo>
                  <a:lnTo>
                    <a:pt x="86" y="28"/>
                  </a:lnTo>
                  <a:lnTo>
                    <a:pt x="87" y="31"/>
                  </a:lnTo>
                  <a:lnTo>
                    <a:pt x="88" y="35"/>
                  </a:lnTo>
                  <a:lnTo>
                    <a:pt x="88" y="39"/>
                  </a:lnTo>
                  <a:lnTo>
                    <a:pt x="89" y="43"/>
                  </a:lnTo>
                  <a:lnTo>
                    <a:pt x="89" y="46"/>
                  </a:lnTo>
                  <a:lnTo>
                    <a:pt x="88" y="51"/>
                  </a:lnTo>
                  <a:lnTo>
                    <a:pt x="88" y="55"/>
                  </a:lnTo>
                  <a:lnTo>
                    <a:pt x="87" y="60"/>
                  </a:lnTo>
                  <a:lnTo>
                    <a:pt x="86" y="65"/>
                  </a:lnTo>
                  <a:lnTo>
                    <a:pt x="85" y="71"/>
                  </a:lnTo>
                  <a:lnTo>
                    <a:pt x="84" y="77"/>
                  </a:lnTo>
                  <a:lnTo>
                    <a:pt x="82" y="84"/>
                  </a:lnTo>
                  <a:lnTo>
                    <a:pt x="52" y="1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Rectangle 885"/>
            <p:cNvSpPr>
              <a:spLocks noChangeArrowheads="1"/>
            </p:cNvSpPr>
            <p:nvPr/>
          </p:nvSpPr>
          <p:spPr bwMode="auto">
            <a:xfrm>
              <a:off x="5992707" y="5090390"/>
              <a:ext cx="403222" cy="16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100" b="1">
                  <a:solidFill>
                    <a:srgbClr val="990099"/>
                  </a:solidFill>
                </a:rPr>
                <a:t>Target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901" name="Rectangle 886"/>
            <p:cNvSpPr>
              <a:spLocks noChangeArrowheads="1"/>
            </p:cNvSpPr>
            <p:nvPr/>
          </p:nvSpPr>
          <p:spPr bwMode="auto">
            <a:xfrm>
              <a:off x="6624622" y="4479457"/>
              <a:ext cx="599818" cy="18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b="1" dirty="0">
                  <a:solidFill>
                    <a:srgbClr val="CC3300"/>
                  </a:solidFill>
                </a:rPr>
                <a:t>Electron 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902" name="Rectangle 887"/>
            <p:cNvSpPr>
              <a:spLocks noChangeArrowheads="1"/>
            </p:cNvSpPr>
            <p:nvPr/>
          </p:nvSpPr>
          <p:spPr bwMode="auto">
            <a:xfrm>
              <a:off x="6624622" y="4640648"/>
              <a:ext cx="373131" cy="18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b="1" dirty="0">
                  <a:solidFill>
                    <a:srgbClr val="CC3300"/>
                  </a:solidFill>
                </a:rPr>
                <a:t>Beam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903" name="Rectangle 888"/>
            <p:cNvSpPr>
              <a:spLocks noChangeArrowheads="1"/>
            </p:cNvSpPr>
            <p:nvPr/>
          </p:nvSpPr>
          <p:spPr bwMode="auto">
            <a:xfrm>
              <a:off x="6002784" y="5296531"/>
              <a:ext cx="1213678" cy="19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300">
                  <a:solidFill>
                    <a:srgbClr val="CC3300"/>
                  </a:solidFill>
                </a:rPr>
                <a:t>　　　　</a:t>
              </a:r>
              <a:r>
                <a:rPr lang="en-US" altLang="ja-JP" sz="1300" dirty="0">
                  <a:solidFill>
                    <a:srgbClr val="CC3300"/>
                  </a:solidFill>
                </a:rPr>
                <a:t>Focal Plane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904" name="Rectangle 889"/>
            <p:cNvSpPr>
              <a:spLocks noChangeArrowheads="1"/>
            </p:cNvSpPr>
            <p:nvPr/>
          </p:nvSpPr>
          <p:spPr bwMode="auto">
            <a:xfrm>
              <a:off x="6117084" y="5794854"/>
              <a:ext cx="2006" cy="36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5" name="Rectangle 890"/>
            <p:cNvSpPr>
              <a:spLocks noChangeArrowheads="1"/>
            </p:cNvSpPr>
            <p:nvPr/>
          </p:nvSpPr>
          <p:spPr bwMode="auto">
            <a:xfrm>
              <a:off x="6132689" y="5466241"/>
              <a:ext cx="1414286" cy="19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300" dirty="0">
                  <a:solidFill>
                    <a:srgbClr val="006633"/>
                  </a:solidFill>
                </a:rPr>
                <a:t>( SSD + </a:t>
              </a:r>
              <a:r>
                <a:rPr lang="en-US" altLang="ja-JP" sz="1300" dirty="0" err="1">
                  <a:solidFill>
                    <a:srgbClr val="006633"/>
                  </a:solidFill>
                </a:rPr>
                <a:t>Hodoscope</a:t>
              </a:r>
              <a:r>
                <a:rPr lang="en-US" altLang="ja-JP" sz="1300" dirty="0">
                  <a:solidFill>
                    <a:srgbClr val="006633"/>
                  </a:solidFill>
                </a:rPr>
                <a:t> )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908" name="Freeform 893"/>
            <p:cNvSpPr>
              <a:spLocks/>
            </p:cNvSpPr>
            <p:nvPr/>
          </p:nvSpPr>
          <p:spPr bwMode="auto">
            <a:xfrm>
              <a:off x="5364804" y="4473487"/>
              <a:ext cx="387173" cy="270642"/>
            </a:xfrm>
            <a:custGeom>
              <a:avLst/>
              <a:gdLst>
                <a:gd name="T0" fmla="*/ 0 w 774"/>
                <a:gd name="T1" fmla="*/ 69 h 544"/>
                <a:gd name="T2" fmla="*/ 45 w 774"/>
                <a:gd name="T3" fmla="*/ 544 h 544"/>
                <a:gd name="T4" fmla="*/ 774 w 774"/>
                <a:gd name="T5" fmla="*/ 477 h 544"/>
                <a:gd name="T6" fmla="*/ 735 w 774"/>
                <a:gd name="T7" fmla="*/ 0 h 544"/>
                <a:gd name="T8" fmla="*/ 0 w 774"/>
                <a:gd name="T9" fmla="*/ 69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"/>
                <a:gd name="T16" fmla="*/ 0 h 544"/>
                <a:gd name="T17" fmla="*/ 774 w 774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" h="544">
                  <a:moveTo>
                    <a:pt x="0" y="69"/>
                  </a:moveTo>
                  <a:lnTo>
                    <a:pt x="45" y="544"/>
                  </a:lnTo>
                  <a:lnTo>
                    <a:pt x="774" y="477"/>
                  </a:lnTo>
                  <a:lnTo>
                    <a:pt x="735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894"/>
            <p:cNvSpPr>
              <a:spLocks/>
            </p:cNvSpPr>
            <p:nvPr/>
          </p:nvSpPr>
          <p:spPr bwMode="auto">
            <a:xfrm>
              <a:off x="5364804" y="4473487"/>
              <a:ext cx="387173" cy="270642"/>
            </a:xfrm>
            <a:custGeom>
              <a:avLst/>
              <a:gdLst>
                <a:gd name="T0" fmla="*/ 0 w 774"/>
                <a:gd name="T1" fmla="*/ 69 h 544"/>
                <a:gd name="T2" fmla="*/ 45 w 774"/>
                <a:gd name="T3" fmla="*/ 544 h 544"/>
                <a:gd name="T4" fmla="*/ 774 w 774"/>
                <a:gd name="T5" fmla="*/ 477 h 544"/>
                <a:gd name="T6" fmla="*/ 735 w 774"/>
                <a:gd name="T7" fmla="*/ 0 h 544"/>
                <a:gd name="T8" fmla="*/ 0 w 774"/>
                <a:gd name="T9" fmla="*/ 69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"/>
                <a:gd name="T16" fmla="*/ 0 h 544"/>
                <a:gd name="T17" fmla="*/ 774 w 774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" h="544">
                  <a:moveTo>
                    <a:pt x="0" y="69"/>
                  </a:moveTo>
                  <a:lnTo>
                    <a:pt x="45" y="544"/>
                  </a:lnTo>
                  <a:lnTo>
                    <a:pt x="774" y="477"/>
                  </a:lnTo>
                  <a:lnTo>
                    <a:pt x="735" y="0"/>
                  </a:lnTo>
                  <a:lnTo>
                    <a:pt x="0" y="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895"/>
            <p:cNvSpPr>
              <a:spLocks/>
            </p:cNvSpPr>
            <p:nvPr/>
          </p:nvSpPr>
          <p:spPr bwMode="auto">
            <a:xfrm>
              <a:off x="5384865" y="4833679"/>
              <a:ext cx="114347" cy="109451"/>
            </a:xfrm>
            <a:custGeom>
              <a:avLst/>
              <a:gdLst>
                <a:gd name="T0" fmla="*/ 0 w 229"/>
                <a:gd name="T1" fmla="*/ 19 h 221"/>
                <a:gd name="T2" fmla="*/ 19 w 229"/>
                <a:gd name="T3" fmla="*/ 221 h 221"/>
                <a:gd name="T4" fmla="*/ 229 w 229"/>
                <a:gd name="T5" fmla="*/ 196 h 221"/>
                <a:gd name="T6" fmla="*/ 212 w 229"/>
                <a:gd name="T7" fmla="*/ 0 h 221"/>
                <a:gd name="T8" fmla="*/ 0 w 229"/>
                <a:gd name="T9" fmla="*/ 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221"/>
                <a:gd name="T17" fmla="*/ 229 w 229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221">
                  <a:moveTo>
                    <a:pt x="0" y="19"/>
                  </a:moveTo>
                  <a:lnTo>
                    <a:pt x="19" y="221"/>
                  </a:lnTo>
                  <a:lnTo>
                    <a:pt x="229" y="196"/>
                  </a:lnTo>
                  <a:lnTo>
                    <a:pt x="21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896"/>
            <p:cNvSpPr>
              <a:spLocks/>
            </p:cNvSpPr>
            <p:nvPr/>
          </p:nvSpPr>
          <p:spPr bwMode="auto">
            <a:xfrm>
              <a:off x="5384865" y="4833679"/>
              <a:ext cx="114347" cy="109451"/>
            </a:xfrm>
            <a:custGeom>
              <a:avLst/>
              <a:gdLst>
                <a:gd name="T0" fmla="*/ 0 w 229"/>
                <a:gd name="T1" fmla="*/ 19 h 221"/>
                <a:gd name="T2" fmla="*/ 19 w 229"/>
                <a:gd name="T3" fmla="*/ 221 h 221"/>
                <a:gd name="T4" fmla="*/ 229 w 229"/>
                <a:gd name="T5" fmla="*/ 196 h 221"/>
                <a:gd name="T6" fmla="*/ 212 w 229"/>
                <a:gd name="T7" fmla="*/ 0 h 221"/>
                <a:gd name="T8" fmla="*/ 0 w 229"/>
                <a:gd name="T9" fmla="*/ 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221"/>
                <a:gd name="T17" fmla="*/ 229 w 229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221">
                  <a:moveTo>
                    <a:pt x="0" y="19"/>
                  </a:moveTo>
                  <a:lnTo>
                    <a:pt x="19" y="221"/>
                  </a:lnTo>
                  <a:lnTo>
                    <a:pt x="229" y="196"/>
                  </a:lnTo>
                  <a:lnTo>
                    <a:pt x="212" y="0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897"/>
            <p:cNvSpPr>
              <a:spLocks/>
            </p:cNvSpPr>
            <p:nvPr/>
          </p:nvSpPr>
          <p:spPr bwMode="auto">
            <a:xfrm>
              <a:off x="5477145" y="4809799"/>
              <a:ext cx="296900" cy="175121"/>
            </a:xfrm>
            <a:custGeom>
              <a:avLst/>
              <a:gdLst>
                <a:gd name="T0" fmla="*/ 0 w 590"/>
                <a:gd name="T1" fmla="*/ 53 h 353"/>
                <a:gd name="T2" fmla="*/ 27 w 590"/>
                <a:gd name="T3" fmla="*/ 353 h 353"/>
                <a:gd name="T4" fmla="*/ 590 w 590"/>
                <a:gd name="T5" fmla="*/ 302 h 353"/>
                <a:gd name="T6" fmla="*/ 563 w 590"/>
                <a:gd name="T7" fmla="*/ 0 h 353"/>
                <a:gd name="T8" fmla="*/ 0 w 590"/>
                <a:gd name="T9" fmla="*/ 53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353"/>
                <a:gd name="T17" fmla="*/ 590 w 590"/>
                <a:gd name="T18" fmla="*/ 353 h 3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353">
                  <a:moveTo>
                    <a:pt x="0" y="53"/>
                  </a:moveTo>
                  <a:lnTo>
                    <a:pt x="27" y="353"/>
                  </a:lnTo>
                  <a:lnTo>
                    <a:pt x="590" y="302"/>
                  </a:lnTo>
                  <a:lnTo>
                    <a:pt x="56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898"/>
            <p:cNvSpPr>
              <a:spLocks/>
            </p:cNvSpPr>
            <p:nvPr/>
          </p:nvSpPr>
          <p:spPr bwMode="auto">
            <a:xfrm>
              <a:off x="5477145" y="4809799"/>
              <a:ext cx="296900" cy="175121"/>
            </a:xfrm>
            <a:custGeom>
              <a:avLst/>
              <a:gdLst>
                <a:gd name="T0" fmla="*/ 0 w 590"/>
                <a:gd name="T1" fmla="*/ 53 h 353"/>
                <a:gd name="T2" fmla="*/ 27 w 590"/>
                <a:gd name="T3" fmla="*/ 353 h 353"/>
                <a:gd name="T4" fmla="*/ 590 w 590"/>
                <a:gd name="T5" fmla="*/ 302 h 353"/>
                <a:gd name="T6" fmla="*/ 563 w 590"/>
                <a:gd name="T7" fmla="*/ 0 h 353"/>
                <a:gd name="T8" fmla="*/ 0 w 590"/>
                <a:gd name="T9" fmla="*/ 53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353"/>
                <a:gd name="T17" fmla="*/ 590 w 590"/>
                <a:gd name="T18" fmla="*/ 353 h 3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353">
                  <a:moveTo>
                    <a:pt x="0" y="53"/>
                  </a:moveTo>
                  <a:lnTo>
                    <a:pt x="27" y="353"/>
                  </a:lnTo>
                  <a:lnTo>
                    <a:pt x="590" y="302"/>
                  </a:lnTo>
                  <a:lnTo>
                    <a:pt x="563" y="0"/>
                  </a:lnTo>
                  <a:lnTo>
                    <a:pt x="0" y="5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899"/>
            <p:cNvSpPr>
              <a:spLocks/>
            </p:cNvSpPr>
            <p:nvPr/>
          </p:nvSpPr>
          <p:spPr bwMode="auto">
            <a:xfrm>
              <a:off x="5697813" y="4791888"/>
              <a:ext cx="60182" cy="159201"/>
            </a:xfrm>
            <a:custGeom>
              <a:avLst/>
              <a:gdLst>
                <a:gd name="T0" fmla="*/ 89 w 119"/>
                <a:gd name="T1" fmla="*/ 316 h 321"/>
                <a:gd name="T2" fmla="*/ 119 w 119"/>
                <a:gd name="T3" fmla="*/ 309 h 321"/>
                <a:gd name="T4" fmla="*/ 59 w 119"/>
                <a:gd name="T5" fmla="*/ 0 h 321"/>
                <a:gd name="T6" fmla="*/ 0 w 119"/>
                <a:gd name="T7" fmla="*/ 11 h 321"/>
                <a:gd name="T8" fmla="*/ 59 w 119"/>
                <a:gd name="T9" fmla="*/ 321 h 321"/>
                <a:gd name="T10" fmla="*/ 89 w 119"/>
                <a:gd name="T11" fmla="*/ 316 h 3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321"/>
                <a:gd name="T20" fmla="*/ 119 w 119"/>
                <a:gd name="T21" fmla="*/ 321 h 3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321">
                  <a:moveTo>
                    <a:pt x="89" y="316"/>
                  </a:moveTo>
                  <a:lnTo>
                    <a:pt x="119" y="309"/>
                  </a:lnTo>
                  <a:lnTo>
                    <a:pt x="59" y="0"/>
                  </a:lnTo>
                  <a:lnTo>
                    <a:pt x="0" y="11"/>
                  </a:lnTo>
                  <a:lnTo>
                    <a:pt x="59" y="321"/>
                  </a:lnTo>
                  <a:lnTo>
                    <a:pt x="89" y="3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Rectangle 900"/>
            <p:cNvSpPr>
              <a:spLocks noChangeArrowheads="1"/>
            </p:cNvSpPr>
            <p:nvPr/>
          </p:nvSpPr>
          <p:spPr bwMode="auto">
            <a:xfrm>
              <a:off x="4702798" y="4791888"/>
              <a:ext cx="14043" cy="2129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Rectangle 901"/>
            <p:cNvSpPr>
              <a:spLocks noChangeArrowheads="1"/>
            </p:cNvSpPr>
            <p:nvPr/>
          </p:nvSpPr>
          <p:spPr bwMode="auto">
            <a:xfrm>
              <a:off x="4702798" y="4791888"/>
              <a:ext cx="14043" cy="21293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Rectangle 902"/>
            <p:cNvSpPr>
              <a:spLocks noChangeArrowheads="1"/>
            </p:cNvSpPr>
            <p:nvPr/>
          </p:nvSpPr>
          <p:spPr bwMode="auto">
            <a:xfrm>
              <a:off x="4726871" y="4811789"/>
              <a:ext cx="14043" cy="169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Rectangle 903"/>
            <p:cNvSpPr>
              <a:spLocks noChangeArrowheads="1"/>
            </p:cNvSpPr>
            <p:nvPr/>
          </p:nvSpPr>
          <p:spPr bwMode="auto">
            <a:xfrm>
              <a:off x="4726871" y="4811789"/>
              <a:ext cx="14043" cy="16915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904"/>
            <p:cNvSpPr>
              <a:spLocks/>
            </p:cNvSpPr>
            <p:nvPr/>
          </p:nvSpPr>
          <p:spPr bwMode="auto">
            <a:xfrm>
              <a:off x="5489181" y="4931189"/>
              <a:ext cx="58176" cy="57710"/>
            </a:xfrm>
            <a:custGeom>
              <a:avLst/>
              <a:gdLst>
                <a:gd name="T0" fmla="*/ 41 w 114"/>
                <a:gd name="T1" fmla="*/ 118 h 118"/>
                <a:gd name="T2" fmla="*/ 61 w 114"/>
                <a:gd name="T3" fmla="*/ 95 h 118"/>
                <a:gd name="T4" fmla="*/ 93 w 114"/>
                <a:gd name="T5" fmla="*/ 60 h 118"/>
                <a:gd name="T6" fmla="*/ 114 w 114"/>
                <a:gd name="T7" fmla="*/ 36 h 118"/>
                <a:gd name="T8" fmla="*/ 72 w 114"/>
                <a:gd name="T9" fmla="*/ 0 h 118"/>
                <a:gd name="T10" fmla="*/ 51 w 114"/>
                <a:gd name="T11" fmla="*/ 24 h 118"/>
                <a:gd name="T12" fmla="*/ 21 w 114"/>
                <a:gd name="T13" fmla="*/ 58 h 118"/>
                <a:gd name="T14" fmla="*/ 0 w 114"/>
                <a:gd name="T15" fmla="*/ 81 h 118"/>
                <a:gd name="T16" fmla="*/ 41 w 114"/>
                <a:gd name="T17" fmla="*/ 118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118"/>
                <a:gd name="T29" fmla="*/ 114 w 114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118">
                  <a:moveTo>
                    <a:pt x="41" y="118"/>
                  </a:moveTo>
                  <a:lnTo>
                    <a:pt x="61" y="95"/>
                  </a:lnTo>
                  <a:lnTo>
                    <a:pt x="93" y="60"/>
                  </a:lnTo>
                  <a:lnTo>
                    <a:pt x="114" y="36"/>
                  </a:lnTo>
                  <a:lnTo>
                    <a:pt x="72" y="0"/>
                  </a:lnTo>
                  <a:lnTo>
                    <a:pt x="51" y="24"/>
                  </a:lnTo>
                  <a:lnTo>
                    <a:pt x="21" y="58"/>
                  </a:lnTo>
                  <a:lnTo>
                    <a:pt x="0" y="81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905"/>
            <p:cNvSpPr>
              <a:spLocks/>
            </p:cNvSpPr>
            <p:nvPr/>
          </p:nvSpPr>
          <p:spPr bwMode="auto">
            <a:xfrm>
              <a:off x="5396901" y="5030690"/>
              <a:ext cx="58176" cy="59700"/>
            </a:xfrm>
            <a:custGeom>
              <a:avLst/>
              <a:gdLst>
                <a:gd name="T0" fmla="*/ 46 w 115"/>
                <a:gd name="T1" fmla="*/ 115 h 117"/>
                <a:gd name="T2" fmla="*/ 44 w 115"/>
                <a:gd name="T3" fmla="*/ 117 h 117"/>
                <a:gd name="T4" fmla="*/ 64 w 115"/>
                <a:gd name="T5" fmla="*/ 93 h 117"/>
                <a:gd name="T6" fmla="*/ 94 w 115"/>
                <a:gd name="T7" fmla="*/ 59 h 117"/>
                <a:gd name="T8" fmla="*/ 115 w 115"/>
                <a:gd name="T9" fmla="*/ 37 h 117"/>
                <a:gd name="T10" fmla="*/ 75 w 115"/>
                <a:gd name="T11" fmla="*/ 0 h 117"/>
                <a:gd name="T12" fmla="*/ 54 w 115"/>
                <a:gd name="T13" fmla="*/ 23 h 117"/>
                <a:gd name="T14" fmla="*/ 23 w 115"/>
                <a:gd name="T15" fmla="*/ 57 h 117"/>
                <a:gd name="T16" fmla="*/ 1 w 115"/>
                <a:gd name="T17" fmla="*/ 82 h 117"/>
                <a:gd name="T18" fmla="*/ 0 w 115"/>
                <a:gd name="T19" fmla="*/ 85 h 117"/>
                <a:gd name="T20" fmla="*/ 1 w 115"/>
                <a:gd name="T21" fmla="*/ 82 h 117"/>
                <a:gd name="T22" fmla="*/ 0 w 115"/>
                <a:gd name="T23" fmla="*/ 83 h 117"/>
                <a:gd name="T24" fmla="*/ 0 w 115"/>
                <a:gd name="T25" fmla="*/ 85 h 117"/>
                <a:gd name="T26" fmla="*/ 46 w 115"/>
                <a:gd name="T27" fmla="*/ 115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5"/>
                <a:gd name="T43" fmla="*/ 0 h 117"/>
                <a:gd name="T44" fmla="*/ 115 w 115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5" h="117">
                  <a:moveTo>
                    <a:pt x="46" y="115"/>
                  </a:moveTo>
                  <a:lnTo>
                    <a:pt x="44" y="117"/>
                  </a:lnTo>
                  <a:lnTo>
                    <a:pt x="64" y="93"/>
                  </a:lnTo>
                  <a:lnTo>
                    <a:pt x="94" y="59"/>
                  </a:lnTo>
                  <a:lnTo>
                    <a:pt x="115" y="37"/>
                  </a:lnTo>
                  <a:lnTo>
                    <a:pt x="75" y="0"/>
                  </a:lnTo>
                  <a:lnTo>
                    <a:pt x="54" y="23"/>
                  </a:lnTo>
                  <a:lnTo>
                    <a:pt x="23" y="57"/>
                  </a:lnTo>
                  <a:lnTo>
                    <a:pt x="1" y="82"/>
                  </a:lnTo>
                  <a:lnTo>
                    <a:pt x="0" y="85"/>
                  </a:lnTo>
                  <a:lnTo>
                    <a:pt x="1" y="82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906"/>
            <p:cNvSpPr>
              <a:spLocks/>
            </p:cNvSpPr>
            <p:nvPr/>
          </p:nvSpPr>
          <p:spPr bwMode="auto">
            <a:xfrm>
              <a:off x="5396901" y="5074470"/>
              <a:ext cx="22067" cy="13930"/>
            </a:xfrm>
            <a:custGeom>
              <a:avLst/>
              <a:gdLst>
                <a:gd name="T0" fmla="*/ 46 w 47"/>
                <a:gd name="T1" fmla="*/ 31 h 31"/>
                <a:gd name="T2" fmla="*/ 0 w 47"/>
                <a:gd name="T3" fmla="*/ 1 h 31"/>
                <a:gd name="T4" fmla="*/ 1 w 47"/>
                <a:gd name="T5" fmla="*/ 0 h 31"/>
                <a:gd name="T6" fmla="*/ 47 w 47"/>
                <a:gd name="T7" fmla="*/ 30 h 31"/>
                <a:gd name="T8" fmla="*/ 46 w 47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1"/>
                <a:gd name="T17" fmla="*/ 47 w 4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1">
                  <a:moveTo>
                    <a:pt x="46" y="3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7" y="30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907"/>
            <p:cNvSpPr>
              <a:spLocks/>
            </p:cNvSpPr>
            <p:nvPr/>
          </p:nvSpPr>
          <p:spPr bwMode="auto">
            <a:xfrm>
              <a:off x="5322676" y="5142130"/>
              <a:ext cx="52158" cy="61690"/>
            </a:xfrm>
            <a:custGeom>
              <a:avLst/>
              <a:gdLst>
                <a:gd name="T0" fmla="*/ 46 w 104"/>
                <a:gd name="T1" fmla="*/ 122 h 122"/>
                <a:gd name="T2" fmla="*/ 49 w 104"/>
                <a:gd name="T3" fmla="*/ 119 h 122"/>
                <a:gd name="T4" fmla="*/ 58 w 104"/>
                <a:gd name="T5" fmla="*/ 103 h 122"/>
                <a:gd name="T6" fmla="*/ 68 w 104"/>
                <a:gd name="T7" fmla="*/ 88 h 122"/>
                <a:gd name="T8" fmla="*/ 77 w 104"/>
                <a:gd name="T9" fmla="*/ 72 h 122"/>
                <a:gd name="T10" fmla="*/ 86 w 104"/>
                <a:gd name="T11" fmla="*/ 57 h 122"/>
                <a:gd name="T12" fmla="*/ 96 w 104"/>
                <a:gd name="T13" fmla="*/ 42 h 122"/>
                <a:gd name="T14" fmla="*/ 104 w 104"/>
                <a:gd name="T15" fmla="*/ 29 h 122"/>
                <a:gd name="T16" fmla="*/ 58 w 104"/>
                <a:gd name="T17" fmla="*/ 0 h 122"/>
                <a:gd name="T18" fmla="*/ 50 w 104"/>
                <a:gd name="T19" fmla="*/ 13 h 122"/>
                <a:gd name="T20" fmla="*/ 40 w 104"/>
                <a:gd name="T21" fmla="*/ 29 h 122"/>
                <a:gd name="T22" fmla="*/ 30 w 104"/>
                <a:gd name="T23" fmla="*/ 44 h 122"/>
                <a:gd name="T24" fmla="*/ 21 w 104"/>
                <a:gd name="T25" fmla="*/ 59 h 122"/>
                <a:gd name="T26" fmla="*/ 12 w 104"/>
                <a:gd name="T27" fmla="*/ 74 h 122"/>
                <a:gd name="T28" fmla="*/ 2 w 104"/>
                <a:gd name="T29" fmla="*/ 89 h 122"/>
                <a:gd name="T30" fmla="*/ 0 w 104"/>
                <a:gd name="T31" fmla="*/ 93 h 122"/>
                <a:gd name="T32" fmla="*/ 46 w 104"/>
                <a:gd name="T33" fmla="*/ 122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22"/>
                <a:gd name="T53" fmla="*/ 104 w 10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22">
                  <a:moveTo>
                    <a:pt x="46" y="122"/>
                  </a:moveTo>
                  <a:lnTo>
                    <a:pt x="49" y="119"/>
                  </a:lnTo>
                  <a:lnTo>
                    <a:pt x="58" y="103"/>
                  </a:lnTo>
                  <a:lnTo>
                    <a:pt x="68" y="88"/>
                  </a:lnTo>
                  <a:lnTo>
                    <a:pt x="77" y="72"/>
                  </a:lnTo>
                  <a:lnTo>
                    <a:pt x="86" y="57"/>
                  </a:lnTo>
                  <a:lnTo>
                    <a:pt x="96" y="42"/>
                  </a:lnTo>
                  <a:lnTo>
                    <a:pt x="104" y="29"/>
                  </a:lnTo>
                  <a:lnTo>
                    <a:pt x="58" y="0"/>
                  </a:lnTo>
                  <a:lnTo>
                    <a:pt x="50" y="13"/>
                  </a:lnTo>
                  <a:lnTo>
                    <a:pt x="40" y="29"/>
                  </a:lnTo>
                  <a:lnTo>
                    <a:pt x="30" y="44"/>
                  </a:lnTo>
                  <a:lnTo>
                    <a:pt x="21" y="59"/>
                  </a:lnTo>
                  <a:lnTo>
                    <a:pt x="12" y="74"/>
                  </a:lnTo>
                  <a:lnTo>
                    <a:pt x="2" y="89"/>
                  </a:lnTo>
                  <a:lnTo>
                    <a:pt x="0" y="93"/>
                  </a:lnTo>
                  <a:lnTo>
                    <a:pt x="46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908"/>
            <p:cNvSpPr>
              <a:spLocks/>
            </p:cNvSpPr>
            <p:nvPr/>
          </p:nvSpPr>
          <p:spPr bwMode="auto">
            <a:xfrm>
              <a:off x="5280549" y="5269491"/>
              <a:ext cx="34103" cy="57710"/>
            </a:xfrm>
            <a:custGeom>
              <a:avLst/>
              <a:gdLst>
                <a:gd name="T0" fmla="*/ 54 w 66"/>
                <a:gd name="T1" fmla="*/ 117 h 117"/>
                <a:gd name="T2" fmla="*/ 55 w 66"/>
                <a:gd name="T3" fmla="*/ 107 h 117"/>
                <a:gd name="T4" fmla="*/ 57 w 66"/>
                <a:gd name="T5" fmla="*/ 86 h 117"/>
                <a:gd name="T6" fmla="*/ 59 w 66"/>
                <a:gd name="T7" fmla="*/ 65 h 117"/>
                <a:gd name="T8" fmla="*/ 61 w 66"/>
                <a:gd name="T9" fmla="*/ 45 h 117"/>
                <a:gd name="T10" fmla="*/ 64 w 66"/>
                <a:gd name="T11" fmla="*/ 24 h 117"/>
                <a:gd name="T12" fmla="*/ 66 w 66"/>
                <a:gd name="T13" fmla="*/ 11 h 117"/>
                <a:gd name="T14" fmla="*/ 12 w 66"/>
                <a:gd name="T15" fmla="*/ 0 h 117"/>
                <a:gd name="T16" fmla="*/ 9 w 66"/>
                <a:gd name="T17" fmla="*/ 17 h 117"/>
                <a:gd name="T18" fmla="*/ 7 w 66"/>
                <a:gd name="T19" fmla="*/ 39 h 117"/>
                <a:gd name="T20" fmla="*/ 5 w 66"/>
                <a:gd name="T21" fmla="*/ 60 h 117"/>
                <a:gd name="T22" fmla="*/ 3 w 66"/>
                <a:gd name="T23" fmla="*/ 81 h 117"/>
                <a:gd name="T24" fmla="*/ 1 w 66"/>
                <a:gd name="T25" fmla="*/ 102 h 117"/>
                <a:gd name="T26" fmla="*/ 0 w 66"/>
                <a:gd name="T27" fmla="*/ 112 h 117"/>
                <a:gd name="T28" fmla="*/ 54 w 66"/>
                <a:gd name="T29" fmla="*/ 117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117"/>
                <a:gd name="T47" fmla="*/ 66 w 66"/>
                <a:gd name="T48" fmla="*/ 117 h 1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117">
                  <a:moveTo>
                    <a:pt x="54" y="117"/>
                  </a:moveTo>
                  <a:lnTo>
                    <a:pt x="55" y="107"/>
                  </a:lnTo>
                  <a:lnTo>
                    <a:pt x="57" y="86"/>
                  </a:lnTo>
                  <a:lnTo>
                    <a:pt x="59" y="65"/>
                  </a:lnTo>
                  <a:lnTo>
                    <a:pt x="61" y="45"/>
                  </a:lnTo>
                  <a:lnTo>
                    <a:pt x="64" y="24"/>
                  </a:lnTo>
                  <a:lnTo>
                    <a:pt x="66" y="11"/>
                  </a:lnTo>
                  <a:lnTo>
                    <a:pt x="12" y="0"/>
                  </a:lnTo>
                  <a:lnTo>
                    <a:pt x="9" y="17"/>
                  </a:lnTo>
                  <a:lnTo>
                    <a:pt x="7" y="39"/>
                  </a:lnTo>
                  <a:lnTo>
                    <a:pt x="5" y="60"/>
                  </a:lnTo>
                  <a:lnTo>
                    <a:pt x="3" y="81"/>
                  </a:lnTo>
                  <a:lnTo>
                    <a:pt x="1" y="102"/>
                  </a:lnTo>
                  <a:lnTo>
                    <a:pt x="0" y="112"/>
                  </a:lnTo>
                  <a:lnTo>
                    <a:pt x="54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909"/>
            <p:cNvSpPr>
              <a:spLocks/>
            </p:cNvSpPr>
            <p:nvPr/>
          </p:nvSpPr>
          <p:spPr bwMode="auto">
            <a:xfrm>
              <a:off x="5270518" y="5406802"/>
              <a:ext cx="28085" cy="27860"/>
            </a:xfrm>
            <a:custGeom>
              <a:avLst/>
              <a:gdLst>
                <a:gd name="T0" fmla="*/ 55 w 59"/>
                <a:gd name="T1" fmla="*/ 54 h 56"/>
                <a:gd name="T2" fmla="*/ 55 w 59"/>
                <a:gd name="T3" fmla="*/ 56 h 56"/>
                <a:gd name="T4" fmla="*/ 56 w 59"/>
                <a:gd name="T5" fmla="*/ 35 h 56"/>
                <a:gd name="T6" fmla="*/ 58 w 59"/>
                <a:gd name="T7" fmla="*/ 14 h 56"/>
                <a:gd name="T8" fmla="*/ 59 w 59"/>
                <a:gd name="T9" fmla="*/ 6 h 56"/>
                <a:gd name="T10" fmla="*/ 4 w 59"/>
                <a:gd name="T11" fmla="*/ 0 h 56"/>
                <a:gd name="T12" fmla="*/ 4 w 59"/>
                <a:gd name="T13" fmla="*/ 9 h 56"/>
                <a:gd name="T14" fmla="*/ 2 w 59"/>
                <a:gd name="T15" fmla="*/ 29 h 56"/>
                <a:gd name="T16" fmla="*/ 0 w 59"/>
                <a:gd name="T17" fmla="*/ 52 h 56"/>
                <a:gd name="T18" fmla="*/ 0 w 59"/>
                <a:gd name="T19" fmla="*/ 55 h 56"/>
                <a:gd name="T20" fmla="*/ 0 w 59"/>
                <a:gd name="T21" fmla="*/ 52 h 56"/>
                <a:gd name="T22" fmla="*/ 0 w 59"/>
                <a:gd name="T23" fmla="*/ 54 h 56"/>
                <a:gd name="T24" fmla="*/ 0 w 59"/>
                <a:gd name="T25" fmla="*/ 55 h 56"/>
                <a:gd name="T26" fmla="*/ 55 w 59"/>
                <a:gd name="T27" fmla="*/ 5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56"/>
                <a:gd name="T44" fmla="*/ 59 w 59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56">
                  <a:moveTo>
                    <a:pt x="55" y="54"/>
                  </a:moveTo>
                  <a:lnTo>
                    <a:pt x="55" y="56"/>
                  </a:lnTo>
                  <a:lnTo>
                    <a:pt x="56" y="35"/>
                  </a:lnTo>
                  <a:lnTo>
                    <a:pt x="58" y="14"/>
                  </a:lnTo>
                  <a:lnTo>
                    <a:pt x="59" y="6"/>
                  </a:lnTo>
                  <a:lnTo>
                    <a:pt x="4" y="0"/>
                  </a:lnTo>
                  <a:lnTo>
                    <a:pt x="4" y="9"/>
                  </a:lnTo>
                  <a:lnTo>
                    <a:pt x="2" y="2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55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910"/>
            <p:cNvSpPr>
              <a:spLocks/>
            </p:cNvSpPr>
            <p:nvPr/>
          </p:nvSpPr>
          <p:spPr bwMode="auto">
            <a:xfrm>
              <a:off x="5270518" y="5432672"/>
              <a:ext cx="30091" cy="31840"/>
            </a:xfrm>
            <a:custGeom>
              <a:avLst/>
              <a:gdLst>
                <a:gd name="T0" fmla="*/ 61 w 61"/>
                <a:gd name="T1" fmla="*/ 52 h 63"/>
                <a:gd name="T2" fmla="*/ 60 w 61"/>
                <a:gd name="T3" fmla="*/ 52 h 63"/>
                <a:gd name="T4" fmla="*/ 58 w 61"/>
                <a:gd name="T5" fmla="*/ 37 h 63"/>
                <a:gd name="T6" fmla="*/ 56 w 61"/>
                <a:gd name="T7" fmla="*/ 20 h 63"/>
                <a:gd name="T8" fmla="*/ 55 w 61"/>
                <a:gd name="T9" fmla="*/ 0 h 63"/>
                <a:gd name="T10" fmla="*/ 0 w 61"/>
                <a:gd name="T11" fmla="*/ 1 h 63"/>
                <a:gd name="T12" fmla="*/ 1 w 61"/>
                <a:gd name="T13" fmla="*/ 25 h 63"/>
                <a:gd name="T14" fmla="*/ 3 w 61"/>
                <a:gd name="T15" fmla="*/ 45 h 63"/>
                <a:gd name="T16" fmla="*/ 7 w 61"/>
                <a:gd name="T17" fmla="*/ 63 h 63"/>
                <a:gd name="T18" fmla="*/ 61 w 61"/>
                <a:gd name="T19" fmla="*/ 52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63"/>
                <a:gd name="T32" fmla="*/ 61 w 61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63">
                  <a:moveTo>
                    <a:pt x="61" y="52"/>
                  </a:moveTo>
                  <a:lnTo>
                    <a:pt x="60" y="52"/>
                  </a:lnTo>
                  <a:lnTo>
                    <a:pt x="58" y="37"/>
                  </a:lnTo>
                  <a:lnTo>
                    <a:pt x="56" y="20"/>
                  </a:lnTo>
                  <a:lnTo>
                    <a:pt x="55" y="0"/>
                  </a:lnTo>
                  <a:lnTo>
                    <a:pt x="0" y="1"/>
                  </a:lnTo>
                  <a:lnTo>
                    <a:pt x="1" y="25"/>
                  </a:lnTo>
                  <a:lnTo>
                    <a:pt x="3" y="45"/>
                  </a:lnTo>
                  <a:lnTo>
                    <a:pt x="7" y="63"/>
                  </a:lnTo>
                  <a:lnTo>
                    <a:pt x="61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 911"/>
            <p:cNvSpPr>
              <a:spLocks/>
            </p:cNvSpPr>
            <p:nvPr/>
          </p:nvSpPr>
          <p:spPr bwMode="auto">
            <a:xfrm>
              <a:off x="5294591" y="5536153"/>
              <a:ext cx="48146" cy="59700"/>
            </a:xfrm>
            <a:custGeom>
              <a:avLst/>
              <a:gdLst>
                <a:gd name="T0" fmla="*/ 98 w 98"/>
                <a:gd name="T1" fmla="*/ 96 h 120"/>
                <a:gd name="T2" fmla="*/ 98 w 98"/>
                <a:gd name="T3" fmla="*/ 95 h 120"/>
                <a:gd name="T4" fmla="*/ 86 w 98"/>
                <a:gd name="T5" fmla="*/ 74 h 120"/>
                <a:gd name="T6" fmla="*/ 75 w 98"/>
                <a:gd name="T7" fmla="*/ 52 h 120"/>
                <a:gd name="T8" fmla="*/ 65 w 98"/>
                <a:gd name="T9" fmla="*/ 30 h 120"/>
                <a:gd name="T10" fmla="*/ 55 w 98"/>
                <a:gd name="T11" fmla="*/ 10 h 120"/>
                <a:gd name="T12" fmla="*/ 50 w 98"/>
                <a:gd name="T13" fmla="*/ 0 h 120"/>
                <a:gd name="T14" fmla="*/ 0 w 98"/>
                <a:gd name="T15" fmla="*/ 21 h 120"/>
                <a:gd name="T16" fmla="*/ 6 w 98"/>
                <a:gd name="T17" fmla="*/ 32 h 120"/>
                <a:gd name="T18" fmla="*/ 16 w 98"/>
                <a:gd name="T19" fmla="*/ 54 h 120"/>
                <a:gd name="T20" fmla="*/ 26 w 98"/>
                <a:gd name="T21" fmla="*/ 77 h 120"/>
                <a:gd name="T22" fmla="*/ 38 w 98"/>
                <a:gd name="T23" fmla="*/ 99 h 120"/>
                <a:gd name="T24" fmla="*/ 49 w 98"/>
                <a:gd name="T25" fmla="*/ 120 h 120"/>
                <a:gd name="T26" fmla="*/ 48 w 98"/>
                <a:gd name="T27" fmla="*/ 120 h 120"/>
                <a:gd name="T28" fmla="*/ 98 w 98"/>
                <a:gd name="T29" fmla="*/ 96 h 120"/>
                <a:gd name="T30" fmla="*/ 98 w 98"/>
                <a:gd name="T31" fmla="*/ 95 h 120"/>
                <a:gd name="T32" fmla="*/ 98 w 98"/>
                <a:gd name="T33" fmla="*/ 96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120"/>
                <a:gd name="T53" fmla="*/ 98 w 98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120">
                  <a:moveTo>
                    <a:pt x="98" y="96"/>
                  </a:moveTo>
                  <a:lnTo>
                    <a:pt x="98" y="95"/>
                  </a:lnTo>
                  <a:lnTo>
                    <a:pt x="86" y="74"/>
                  </a:lnTo>
                  <a:lnTo>
                    <a:pt x="75" y="52"/>
                  </a:lnTo>
                  <a:lnTo>
                    <a:pt x="65" y="30"/>
                  </a:lnTo>
                  <a:lnTo>
                    <a:pt x="55" y="10"/>
                  </a:lnTo>
                  <a:lnTo>
                    <a:pt x="50" y="0"/>
                  </a:lnTo>
                  <a:lnTo>
                    <a:pt x="0" y="21"/>
                  </a:lnTo>
                  <a:lnTo>
                    <a:pt x="6" y="32"/>
                  </a:lnTo>
                  <a:lnTo>
                    <a:pt x="16" y="54"/>
                  </a:lnTo>
                  <a:lnTo>
                    <a:pt x="26" y="77"/>
                  </a:lnTo>
                  <a:lnTo>
                    <a:pt x="38" y="99"/>
                  </a:lnTo>
                  <a:lnTo>
                    <a:pt x="49" y="120"/>
                  </a:lnTo>
                  <a:lnTo>
                    <a:pt x="48" y="120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912"/>
            <p:cNvSpPr>
              <a:spLocks/>
            </p:cNvSpPr>
            <p:nvPr/>
          </p:nvSpPr>
          <p:spPr bwMode="auto">
            <a:xfrm>
              <a:off x="5318664" y="5583913"/>
              <a:ext cx="24073" cy="11940"/>
            </a:xfrm>
            <a:custGeom>
              <a:avLst/>
              <a:gdLst>
                <a:gd name="T0" fmla="*/ 51 w 51"/>
                <a:gd name="T1" fmla="*/ 1 h 25"/>
                <a:gd name="T2" fmla="*/ 1 w 51"/>
                <a:gd name="T3" fmla="*/ 25 h 25"/>
                <a:gd name="T4" fmla="*/ 0 w 51"/>
                <a:gd name="T5" fmla="*/ 24 h 25"/>
                <a:gd name="T6" fmla="*/ 50 w 51"/>
                <a:gd name="T7" fmla="*/ 0 h 25"/>
                <a:gd name="T8" fmla="*/ 51 w 5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5"/>
                <a:gd name="T17" fmla="*/ 51 w 5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5">
                  <a:moveTo>
                    <a:pt x="51" y="1"/>
                  </a:moveTo>
                  <a:lnTo>
                    <a:pt x="1" y="25"/>
                  </a:lnTo>
                  <a:lnTo>
                    <a:pt x="0" y="24"/>
                  </a:lnTo>
                  <a:lnTo>
                    <a:pt x="50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913"/>
            <p:cNvSpPr>
              <a:spLocks/>
            </p:cNvSpPr>
            <p:nvPr/>
          </p:nvSpPr>
          <p:spPr bwMode="auto">
            <a:xfrm>
              <a:off x="5376841" y="5639633"/>
              <a:ext cx="52158" cy="47760"/>
            </a:xfrm>
            <a:custGeom>
              <a:avLst/>
              <a:gdLst>
                <a:gd name="T0" fmla="*/ 104 w 104"/>
                <a:gd name="T1" fmla="*/ 56 h 96"/>
                <a:gd name="T2" fmla="*/ 102 w 104"/>
                <a:gd name="T3" fmla="*/ 53 h 96"/>
                <a:gd name="T4" fmla="*/ 86 w 104"/>
                <a:gd name="T5" fmla="*/ 41 h 96"/>
                <a:gd name="T6" fmla="*/ 71 w 104"/>
                <a:gd name="T7" fmla="*/ 29 h 96"/>
                <a:gd name="T8" fmla="*/ 58 w 104"/>
                <a:gd name="T9" fmla="*/ 18 h 96"/>
                <a:gd name="T10" fmla="*/ 45 w 104"/>
                <a:gd name="T11" fmla="*/ 7 h 96"/>
                <a:gd name="T12" fmla="*/ 38 w 104"/>
                <a:gd name="T13" fmla="*/ 0 h 96"/>
                <a:gd name="T14" fmla="*/ 0 w 104"/>
                <a:gd name="T15" fmla="*/ 41 h 96"/>
                <a:gd name="T16" fmla="*/ 9 w 104"/>
                <a:gd name="T17" fmla="*/ 48 h 96"/>
                <a:gd name="T18" fmla="*/ 23 w 104"/>
                <a:gd name="T19" fmla="*/ 60 h 96"/>
                <a:gd name="T20" fmla="*/ 36 w 104"/>
                <a:gd name="T21" fmla="*/ 72 h 96"/>
                <a:gd name="T22" fmla="*/ 52 w 104"/>
                <a:gd name="T23" fmla="*/ 84 h 96"/>
                <a:gd name="T24" fmla="*/ 68 w 104"/>
                <a:gd name="T25" fmla="*/ 96 h 96"/>
                <a:gd name="T26" fmla="*/ 66 w 104"/>
                <a:gd name="T27" fmla="*/ 94 h 96"/>
                <a:gd name="T28" fmla="*/ 104 w 104"/>
                <a:gd name="T29" fmla="*/ 56 h 96"/>
                <a:gd name="T30" fmla="*/ 103 w 104"/>
                <a:gd name="T31" fmla="*/ 55 h 96"/>
                <a:gd name="T32" fmla="*/ 102 w 104"/>
                <a:gd name="T33" fmla="*/ 53 h 96"/>
                <a:gd name="T34" fmla="*/ 104 w 104"/>
                <a:gd name="T35" fmla="*/ 56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96"/>
                <a:gd name="T56" fmla="*/ 104 w 104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96">
                  <a:moveTo>
                    <a:pt x="104" y="56"/>
                  </a:moveTo>
                  <a:lnTo>
                    <a:pt x="102" y="53"/>
                  </a:lnTo>
                  <a:lnTo>
                    <a:pt x="86" y="41"/>
                  </a:lnTo>
                  <a:lnTo>
                    <a:pt x="71" y="29"/>
                  </a:lnTo>
                  <a:lnTo>
                    <a:pt x="58" y="18"/>
                  </a:lnTo>
                  <a:lnTo>
                    <a:pt x="45" y="7"/>
                  </a:lnTo>
                  <a:lnTo>
                    <a:pt x="38" y="0"/>
                  </a:lnTo>
                  <a:lnTo>
                    <a:pt x="0" y="41"/>
                  </a:lnTo>
                  <a:lnTo>
                    <a:pt x="9" y="48"/>
                  </a:lnTo>
                  <a:lnTo>
                    <a:pt x="23" y="60"/>
                  </a:lnTo>
                  <a:lnTo>
                    <a:pt x="36" y="72"/>
                  </a:lnTo>
                  <a:lnTo>
                    <a:pt x="52" y="84"/>
                  </a:lnTo>
                  <a:lnTo>
                    <a:pt x="68" y="96"/>
                  </a:lnTo>
                  <a:lnTo>
                    <a:pt x="66" y="94"/>
                  </a:lnTo>
                  <a:lnTo>
                    <a:pt x="104" y="56"/>
                  </a:lnTo>
                  <a:lnTo>
                    <a:pt x="103" y="55"/>
                  </a:lnTo>
                  <a:lnTo>
                    <a:pt x="102" y="5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914"/>
            <p:cNvSpPr>
              <a:spLocks/>
            </p:cNvSpPr>
            <p:nvPr/>
          </p:nvSpPr>
          <p:spPr bwMode="auto">
            <a:xfrm>
              <a:off x="5408938" y="5667494"/>
              <a:ext cx="28085" cy="25870"/>
            </a:xfrm>
            <a:custGeom>
              <a:avLst/>
              <a:gdLst>
                <a:gd name="T0" fmla="*/ 55 w 55"/>
                <a:gd name="T1" fmla="*/ 15 h 56"/>
                <a:gd name="T2" fmla="*/ 48 w 55"/>
                <a:gd name="T3" fmla="*/ 8 h 56"/>
                <a:gd name="T4" fmla="*/ 38 w 55"/>
                <a:gd name="T5" fmla="*/ 0 h 56"/>
                <a:gd name="T6" fmla="*/ 0 w 55"/>
                <a:gd name="T7" fmla="*/ 38 h 56"/>
                <a:gd name="T8" fmla="*/ 13 w 55"/>
                <a:gd name="T9" fmla="*/ 50 h 56"/>
                <a:gd name="T10" fmla="*/ 20 w 55"/>
                <a:gd name="T11" fmla="*/ 56 h 56"/>
                <a:gd name="T12" fmla="*/ 55 w 55"/>
                <a:gd name="T13" fmla="*/ 15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56"/>
                <a:gd name="T23" fmla="*/ 55 w 55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56">
                  <a:moveTo>
                    <a:pt x="55" y="15"/>
                  </a:moveTo>
                  <a:lnTo>
                    <a:pt x="48" y="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20" y="56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915"/>
            <p:cNvSpPr>
              <a:spLocks/>
            </p:cNvSpPr>
            <p:nvPr/>
          </p:nvSpPr>
          <p:spPr bwMode="auto">
            <a:xfrm>
              <a:off x="5495199" y="5709284"/>
              <a:ext cx="62188" cy="37810"/>
            </a:xfrm>
            <a:custGeom>
              <a:avLst/>
              <a:gdLst>
                <a:gd name="T0" fmla="*/ 122 w 122"/>
                <a:gd name="T1" fmla="*/ 21 h 74"/>
                <a:gd name="T2" fmla="*/ 98 w 122"/>
                <a:gd name="T3" fmla="*/ 18 h 74"/>
                <a:gd name="T4" fmla="*/ 71 w 122"/>
                <a:gd name="T5" fmla="*/ 12 h 74"/>
                <a:gd name="T6" fmla="*/ 45 w 122"/>
                <a:gd name="T7" fmla="*/ 7 h 74"/>
                <a:gd name="T8" fmla="*/ 23 w 122"/>
                <a:gd name="T9" fmla="*/ 0 h 74"/>
                <a:gd name="T10" fmla="*/ 21 w 122"/>
                <a:gd name="T11" fmla="*/ 0 h 74"/>
                <a:gd name="T12" fmla="*/ 0 w 122"/>
                <a:gd name="T13" fmla="*/ 51 h 74"/>
                <a:gd name="T14" fmla="*/ 5 w 122"/>
                <a:gd name="T15" fmla="*/ 53 h 74"/>
                <a:gd name="T16" fmla="*/ 32 w 122"/>
                <a:gd name="T17" fmla="*/ 60 h 74"/>
                <a:gd name="T18" fmla="*/ 61 w 122"/>
                <a:gd name="T19" fmla="*/ 66 h 74"/>
                <a:gd name="T20" fmla="*/ 90 w 122"/>
                <a:gd name="T21" fmla="*/ 71 h 74"/>
                <a:gd name="T22" fmla="*/ 113 w 122"/>
                <a:gd name="T23" fmla="*/ 74 h 74"/>
                <a:gd name="T24" fmla="*/ 122 w 122"/>
                <a:gd name="T25" fmla="*/ 21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74"/>
                <a:gd name="T41" fmla="*/ 122 w 122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74">
                  <a:moveTo>
                    <a:pt x="122" y="21"/>
                  </a:moveTo>
                  <a:lnTo>
                    <a:pt x="98" y="18"/>
                  </a:lnTo>
                  <a:lnTo>
                    <a:pt x="71" y="12"/>
                  </a:lnTo>
                  <a:lnTo>
                    <a:pt x="45" y="7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51"/>
                  </a:lnTo>
                  <a:lnTo>
                    <a:pt x="5" y="53"/>
                  </a:lnTo>
                  <a:lnTo>
                    <a:pt x="32" y="60"/>
                  </a:lnTo>
                  <a:lnTo>
                    <a:pt x="61" y="66"/>
                  </a:lnTo>
                  <a:lnTo>
                    <a:pt x="90" y="71"/>
                  </a:lnTo>
                  <a:lnTo>
                    <a:pt x="113" y="74"/>
                  </a:lnTo>
                  <a:lnTo>
                    <a:pt x="12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916"/>
            <p:cNvSpPr>
              <a:spLocks/>
            </p:cNvSpPr>
            <p:nvPr/>
          </p:nvSpPr>
          <p:spPr bwMode="auto">
            <a:xfrm>
              <a:off x="5565412" y="5699334"/>
              <a:ext cx="74225" cy="69650"/>
            </a:xfrm>
            <a:custGeom>
              <a:avLst/>
              <a:gdLst>
                <a:gd name="T0" fmla="*/ 146 w 146"/>
                <a:gd name="T1" fmla="*/ 81 h 142"/>
                <a:gd name="T2" fmla="*/ 10 w 146"/>
                <a:gd name="T3" fmla="*/ 0 h 142"/>
                <a:gd name="T4" fmla="*/ 0 w 146"/>
                <a:gd name="T5" fmla="*/ 142 h 142"/>
                <a:gd name="T6" fmla="*/ 146 w 146"/>
                <a:gd name="T7" fmla="*/ 81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142"/>
                <a:gd name="T14" fmla="*/ 146 w 146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142">
                  <a:moveTo>
                    <a:pt x="146" y="81"/>
                  </a:moveTo>
                  <a:lnTo>
                    <a:pt x="10" y="0"/>
                  </a:lnTo>
                  <a:lnTo>
                    <a:pt x="0" y="142"/>
                  </a:lnTo>
                  <a:lnTo>
                    <a:pt x="146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Rectangle 917"/>
            <p:cNvSpPr>
              <a:spLocks noChangeArrowheads="1"/>
            </p:cNvSpPr>
            <p:nvPr/>
          </p:nvSpPr>
          <p:spPr bwMode="auto">
            <a:xfrm>
              <a:off x="706688" y="4594877"/>
              <a:ext cx="168511" cy="258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b="1">
                  <a:solidFill>
                    <a:srgbClr val="FF0000"/>
                  </a:solidFill>
                </a:rPr>
                <a:t>K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933" name="Rectangle 918"/>
            <p:cNvSpPr>
              <a:spLocks noChangeArrowheads="1"/>
            </p:cNvSpPr>
            <p:nvPr/>
          </p:nvSpPr>
          <p:spPr bwMode="auto">
            <a:xfrm>
              <a:off x="915320" y="4570997"/>
              <a:ext cx="30091" cy="5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400" b="1">
                  <a:solidFill>
                    <a:srgbClr val="FF0000"/>
                  </a:solidFill>
                </a:rPr>
                <a:t>+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934" name="Rectangle 919"/>
            <p:cNvSpPr>
              <a:spLocks noChangeArrowheads="1"/>
            </p:cNvSpPr>
            <p:nvPr/>
          </p:nvSpPr>
          <p:spPr bwMode="auto">
            <a:xfrm>
              <a:off x="748816" y="2849637"/>
              <a:ext cx="168511" cy="258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b="1">
                  <a:solidFill>
                    <a:srgbClr val="0000FF"/>
                  </a:solidFill>
                </a:rPr>
                <a:t>K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935" name="Rectangle 920"/>
            <p:cNvSpPr>
              <a:spLocks noChangeArrowheads="1"/>
            </p:cNvSpPr>
            <p:nvPr/>
          </p:nvSpPr>
          <p:spPr bwMode="auto">
            <a:xfrm>
              <a:off x="957448" y="2827747"/>
              <a:ext cx="28085" cy="5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400" b="1">
                  <a:solidFill>
                    <a:srgbClr val="0000FF"/>
                  </a:solidFill>
                </a:rPr>
                <a:t>+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936" name="Rectangle 921"/>
            <p:cNvSpPr>
              <a:spLocks noChangeArrowheads="1"/>
            </p:cNvSpPr>
            <p:nvPr/>
          </p:nvSpPr>
          <p:spPr bwMode="auto">
            <a:xfrm>
              <a:off x="3517205" y="4610797"/>
              <a:ext cx="756292" cy="54526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Rectangle 922"/>
            <p:cNvSpPr>
              <a:spLocks noChangeArrowheads="1"/>
            </p:cNvSpPr>
            <p:nvPr/>
          </p:nvSpPr>
          <p:spPr bwMode="auto">
            <a:xfrm>
              <a:off x="3517205" y="4610797"/>
              <a:ext cx="756292" cy="54526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Rectangle 923"/>
            <p:cNvSpPr>
              <a:spLocks noChangeArrowheads="1"/>
            </p:cNvSpPr>
            <p:nvPr/>
          </p:nvSpPr>
          <p:spPr bwMode="auto">
            <a:xfrm>
              <a:off x="2510153" y="4610797"/>
              <a:ext cx="700122" cy="54526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Rectangle 924"/>
            <p:cNvSpPr>
              <a:spLocks noChangeArrowheads="1"/>
            </p:cNvSpPr>
            <p:nvPr/>
          </p:nvSpPr>
          <p:spPr bwMode="auto">
            <a:xfrm>
              <a:off x="2510153" y="4610797"/>
              <a:ext cx="700122" cy="54526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 925"/>
            <p:cNvSpPr>
              <a:spLocks/>
            </p:cNvSpPr>
            <p:nvPr/>
          </p:nvSpPr>
          <p:spPr bwMode="auto">
            <a:xfrm>
              <a:off x="5418968" y="4889399"/>
              <a:ext cx="36109" cy="17910"/>
            </a:xfrm>
            <a:custGeom>
              <a:avLst/>
              <a:gdLst>
                <a:gd name="T0" fmla="*/ 0 w 71"/>
                <a:gd name="T1" fmla="*/ 37 h 37"/>
                <a:gd name="T2" fmla="*/ 0 w 71"/>
                <a:gd name="T3" fmla="*/ 0 h 37"/>
                <a:gd name="T4" fmla="*/ 71 w 71"/>
                <a:gd name="T5" fmla="*/ 1 h 37"/>
                <a:gd name="T6" fmla="*/ 71 w 71"/>
                <a:gd name="T7" fmla="*/ 37 h 37"/>
                <a:gd name="T8" fmla="*/ 0 w 7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7"/>
                  </a:moveTo>
                  <a:lnTo>
                    <a:pt x="0" y="0"/>
                  </a:lnTo>
                  <a:lnTo>
                    <a:pt x="71" y="1"/>
                  </a:lnTo>
                  <a:lnTo>
                    <a:pt x="71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Freeform 926"/>
            <p:cNvSpPr>
              <a:spLocks/>
            </p:cNvSpPr>
            <p:nvPr/>
          </p:nvSpPr>
          <p:spPr bwMode="auto">
            <a:xfrm>
              <a:off x="5328695" y="4889399"/>
              <a:ext cx="36109" cy="17910"/>
            </a:xfrm>
            <a:custGeom>
              <a:avLst/>
              <a:gdLst>
                <a:gd name="T0" fmla="*/ 0 w 71"/>
                <a:gd name="T1" fmla="*/ 36 h 37"/>
                <a:gd name="T2" fmla="*/ 0 w 71"/>
                <a:gd name="T3" fmla="*/ 0 h 37"/>
                <a:gd name="T4" fmla="*/ 71 w 71"/>
                <a:gd name="T5" fmla="*/ 0 h 37"/>
                <a:gd name="T6" fmla="*/ 71 w 71"/>
                <a:gd name="T7" fmla="*/ 37 h 37"/>
                <a:gd name="T8" fmla="*/ 0 w 71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6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Rectangle 927"/>
            <p:cNvSpPr>
              <a:spLocks noChangeArrowheads="1"/>
            </p:cNvSpPr>
            <p:nvPr/>
          </p:nvSpPr>
          <p:spPr bwMode="auto">
            <a:xfrm>
              <a:off x="5238421" y="488939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 928"/>
            <p:cNvSpPr>
              <a:spLocks/>
            </p:cNvSpPr>
            <p:nvPr/>
          </p:nvSpPr>
          <p:spPr bwMode="auto">
            <a:xfrm>
              <a:off x="5148148" y="4887409"/>
              <a:ext cx="36109" cy="19900"/>
            </a:xfrm>
            <a:custGeom>
              <a:avLst/>
              <a:gdLst>
                <a:gd name="T0" fmla="*/ 0 w 71"/>
                <a:gd name="T1" fmla="*/ 37 h 37"/>
                <a:gd name="T2" fmla="*/ 0 w 71"/>
                <a:gd name="T3" fmla="*/ 0 h 37"/>
                <a:gd name="T4" fmla="*/ 71 w 71"/>
                <a:gd name="T5" fmla="*/ 1 h 37"/>
                <a:gd name="T6" fmla="*/ 71 w 71"/>
                <a:gd name="T7" fmla="*/ 37 h 37"/>
                <a:gd name="T8" fmla="*/ 0 w 7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7"/>
                  </a:moveTo>
                  <a:lnTo>
                    <a:pt x="0" y="0"/>
                  </a:lnTo>
                  <a:lnTo>
                    <a:pt x="71" y="1"/>
                  </a:lnTo>
                  <a:lnTo>
                    <a:pt x="71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929"/>
            <p:cNvSpPr>
              <a:spLocks/>
            </p:cNvSpPr>
            <p:nvPr/>
          </p:nvSpPr>
          <p:spPr bwMode="auto">
            <a:xfrm>
              <a:off x="5059880" y="4887409"/>
              <a:ext cx="36109" cy="19900"/>
            </a:xfrm>
            <a:custGeom>
              <a:avLst/>
              <a:gdLst>
                <a:gd name="T0" fmla="*/ 0 w 71"/>
                <a:gd name="T1" fmla="*/ 36 h 37"/>
                <a:gd name="T2" fmla="*/ 0 w 71"/>
                <a:gd name="T3" fmla="*/ 0 h 37"/>
                <a:gd name="T4" fmla="*/ 71 w 71"/>
                <a:gd name="T5" fmla="*/ 0 h 37"/>
                <a:gd name="T6" fmla="*/ 71 w 71"/>
                <a:gd name="T7" fmla="*/ 37 h 37"/>
                <a:gd name="T8" fmla="*/ 0 w 71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6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Rectangle 930"/>
            <p:cNvSpPr>
              <a:spLocks noChangeArrowheads="1"/>
            </p:cNvSpPr>
            <p:nvPr/>
          </p:nvSpPr>
          <p:spPr bwMode="auto">
            <a:xfrm>
              <a:off x="4969607" y="488740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931"/>
            <p:cNvSpPr>
              <a:spLocks/>
            </p:cNvSpPr>
            <p:nvPr/>
          </p:nvSpPr>
          <p:spPr bwMode="auto">
            <a:xfrm>
              <a:off x="4879333" y="4887409"/>
              <a:ext cx="36109" cy="17910"/>
            </a:xfrm>
            <a:custGeom>
              <a:avLst/>
              <a:gdLst>
                <a:gd name="T0" fmla="*/ 0 w 71"/>
                <a:gd name="T1" fmla="*/ 37 h 37"/>
                <a:gd name="T2" fmla="*/ 0 w 71"/>
                <a:gd name="T3" fmla="*/ 0 h 37"/>
                <a:gd name="T4" fmla="*/ 71 w 71"/>
                <a:gd name="T5" fmla="*/ 1 h 37"/>
                <a:gd name="T6" fmla="*/ 71 w 71"/>
                <a:gd name="T7" fmla="*/ 37 h 37"/>
                <a:gd name="T8" fmla="*/ 0 w 7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7"/>
                  </a:moveTo>
                  <a:lnTo>
                    <a:pt x="0" y="0"/>
                  </a:lnTo>
                  <a:lnTo>
                    <a:pt x="71" y="1"/>
                  </a:lnTo>
                  <a:lnTo>
                    <a:pt x="71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932"/>
            <p:cNvSpPr>
              <a:spLocks/>
            </p:cNvSpPr>
            <p:nvPr/>
          </p:nvSpPr>
          <p:spPr bwMode="auto">
            <a:xfrm>
              <a:off x="4789059" y="4887409"/>
              <a:ext cx="36109" cy="17910"/>
            </a:xfrm>
            <a:custGeom>
              <a:avLst/>
              <a:gdLst>
                <a:gd name="T0" fmla="*/ 0 w 71"/>
                <a:gd name="T1" fmla="*/ 36 h 37"/>
                <a:gd name="T2" fmla="*/ 0 w 71"/>
                <a:gd name="T3" fmla="*/ 0 h 37"/>
                <a:gd name="T4" fmla="*/ 71 w 71"/>
                <a:gd name="T5" fmla="*/ 0 h 37"/>
                <a:gd name="T6" fmla="*/ 71 w 71"/>
                <a:gd name="T7" fmla="*/ 37 h 37"/>
                <a:gd name="T8" fmla="*/ 0 w 71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6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Rectangle 933"/>
            <p:cNvSpPr>
              <a:spLocks noChangeArrowheads="1"/>
            </p:cNvSpPr>
            <p:nvPr/>
          </p:nvSpPr>
          <p:spPr bwMode="auto">
            <a:xfrm>
              <a:off x="4700792" y="488740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934"/>
            <p:cNvSpPr>
              <a:spLocks/>
            </p:cNvSpPr>
            <p:nvPr/>
          </p:nvSpPr>
          <p:spPr bwMode="auto">
            <a:xfrm>
              <a:off x="4610518" y="4887409"/>
              <a:ext cx="36109" cy="17910"/>
            </a:xfrm>
            <a:custGeom>
              <a:avLst/>
              <a:gdLst>
                <a:gd name="T0" fmla="*/ 0 w 71"/>
                <a:gd name="T1" fmla="*/ 38 h 38"/>
                <a:gd name="T2" fmla="*/ 0 w 71"/>
                <a:gd name="T3" fmla="*/ 0 h 38"/>
                <a:gd name="T4" fmla="*/ 71 w 71"/>
                <a:gd name="T5" fmla="*/ 2 h 38"/>
                <a:gd name="T6" fmla="*/ 71 w 71"/>
                <a:gd name="T7" fmla="*/ 38 h 38"/>
                <a:gd name="T8" fmla="*/ 0 w 71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8"/>
                <a:gd name="T17" fmla="*/ 71 w 7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8">
                  <a:moveTo>
                    <a:pt x="0" y="38"/>
                  </a:moveTo>
                  <a:lnTo>
                    <a:pt x="0" y="0"/>
                  </a:lnTo>
                  <a:lnTo>
                    <a:pt x="71" y="2"/>
                  </a:lnTo>
                  <a:lnTo>
                    <a:pt x="71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935"/>
            <p:cNvSpPr>
              <a:spLocks/>
            </p:cNvSpPr>
            <p:nvPr/>
          </p:nvSpPr>
          <p:spPr bwMode="auto">
            <a:xfrm>
              <a:off x="4520245" y="4887409"/>
              <a:ext cx="36109" cy="17910"/>
            </a:xfrm>
            <a:custGeom>
              <a:avLst/>
              <a:gdLst>
                <a:gd name="T0" fmla="*/ 0 w 71"/>
                <a:gd name="T1" fmla="*/ 37 h 38"/>
                <a:gd name="T2" fmla="*/ 0 w 71"/>
                <a:gd name="T3" fmla="*/ 0 h 38"/>
                <a:gd name="T4" fmla="*/ 71 w 71"/>
                <a:gd name="T5" fmla="*/ 0 h 38"/>
                <a:gd name="T6" fmla="*/ 71 w 71"/>
                <a:gd name="T7" fmla="*/ 38 h 38"/>
                <a:gd name="T8" fmla="*/ 0 w 71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8"/>
                <a:gd name="T17" fmla="*/ 71 w 7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8">
                  <a:moveTo>
                    <a:pt x="0" y="37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Rectangle 936"/>
            <p:cNvSpPr>
              <a:spLocks noChangeArrowheads="1"/>
            </p:cNvSpPr>
            <p:nvPr/>
          </p:nvSpPr>
          <p:spPr bwMode="auto">
            <a:xfrm>
              <a:off x="4431977" y="488740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Rectangle 937"/>
            <p:cNvSpPr>
              <a:spLocks noChangeArrowheads="1"/>
            </p:cNvSpPr>
            <p:nvPr/>
          </p:nvSpPr>
          <p:spPr bwMode="auto">
            <a:xfrm>
              <a:off x="4341704" y="488740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 938"/>
            <p:cNvSpPr>
              <a:spLocks/>
            </p:cNvSpPr>
            <p:nvPr/>
          </p:nvSpPr>
          <p:spPr bwMode="auto">
            <a:xfrm>
              <a:off x="4251430" y="4887409"/>
              <a:ext cx="36109" cy="17910"/>
            </a:xfrm>
            <a:custGeom>
              <a:avLst/>
              <a:gdLst>
                <a:gd name="T0" fmla="*/ 0 w 72"/>
                <a:gd name="T1" fmla="*/ 37 h 38"/>
                <a:gd name="T2" fmla="*/ 0 w 72"/>
                <a:gd name="T3" fmla="*/ 0 h 38"/>
                <a:gd name="T4" fmla="*/ 72 w 72"/>
                <a:gd name="T5" fmla="*/ 0 h 38"/>
                <a:gd name="T6" fmla="*/ 72 w 72"/>
                <a:gd name="T7" fmla="*/ 38 h 38"/>
                <a:gd name="T8" fmla="*/ 0 w 72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8"/>
                <a:gd name="T17" fmla="*/ 72 w 7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8">
                  <a:moveTo>
                    <a:pt x="0" y="37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3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Rectangle 939"/>
            <p:cNvSpPr>
              <a:spLocks noChangeArrowheads="1"/>
            </p:cNvSpPr>
            <p:nvPr/>
          </p:nvSpPr>
          <p:spPr bwMode="auto">
            <a:xfrm>
              <a:off x="4161157" y="488740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Rectangle 940"/>
            <p:cNvSpPr>
              <a:spLocks noChangeArrowheads="1"/>
            </p:cNvSpPr>
            <p:nvPr/>
          </p:nvSpPr>
          <p:spPr bwMode="auto">
            <a:xfrm>
              <a:off x="4072889" y="4885419"/>
              <a:ext cx="34103" cy="199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Rectangle 941"/>
            <p:cNvSpPr>
              <a:spLocks noChangeArrowheads="1"/>
            </p:cNvSpPr>
            <p:nvPr/>
          </p:nvSpPr>
          <p:spPr bwMode="auto">
            <a:xfrm>
              <a:off x="3982616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Rectangle 942"/>
            <p:cNvSpPr>
              <a:spLocks noChangeArrowheads="1"/>
            </p:cNvSpPr>
            <p:nvPr/>
          </p:nvSpPr>
          <p:spPr bwMode="auto">
            <a:xfrm>
              <a:off x="3892342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Rectangle 943"/>
            <p:cNvSpPr>
              <a:spLocks noChangeArrowheads="1"/>
            </p:cNvSpPr>
            <p:nvPr/>
          </p:nvSpPr>
          <p:spPr bwMode="auto">
            <a:xfrm>
              <a:off x="3802068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Rectangle 944"/>
            <p:cNvSpPr>
              <a:spLocks noChangeArrowheads="1"/>
            </p:cNvSpPr>
            <p:nvPr/>
          </p:nvSpPr>
          <p:spPr bwMode="auto">
            <a:xfrm>
              <a:off x="3713801" y="488541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Rectangle 945"/>
            <p:cNvSpPr>
              <a:spLocks noChangeArrowheads="1"/>
            </p:cNvSpPr>
            <p:nvPr/>
          </p:nvSpPr>
          <p:spPr bwMode="auto">
            <a:xfrm>
              <a:off x="3623527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Rectangle 946"/>
            <p:cNvSpPr>
              <a:spLocks noChangeArrowheads="1"/>
            </p:cNvSpPr>
            <p:nvPr/>
          </p:nvSpPr>
          <p:spPr bwMode="auto">
            <a:xfrm>
              <a:off x="3533254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Rectangle 947"/>
            <p:cNvSpPr>
              <a:spLocks noChangeArrowheads="1"/>
            </p:cNvSpPr>
            <p:nvPr/>
          </p:nvSpPr>
          <p:spPr bwMode="auto">
            <a:xfrm>
              <a:off x="3442980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Rectangle 948"/>
            <p:cNvSpPr>
              <a:spLocks noChangeArrowheads="1"/>
            </p:cNvSpPr>
            <p:nvPr/>
          </p:nvSpPr>
          <p:spPr bwMode="auto">
            <a:xfrm>
              <a:off x="3354713" y="488541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Rectangle 949"/>
            <p:cNvSpPr>
              <a:spLocks noChangeArrowheads="1"/>
            </p:cNvSpPr>
            <p:nvPr/>
          </p:nvSpPr>
          <p:spPr bwMode="auto">
            <a:xfrm>
              <a:off x="3264439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Rectangle 950"/>
            <p:cNvSpPr>
              <a:spLocks noChangeArrowheads="1"/>
            </p:cNvSpPr>
            <p:nvPr/>
          </p:nvSpPr>
          <p:spPr bwMode="auto">
            <a:xfrm>
              <a:off x="3174166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Rectangle 951"/>
            <p:cNvSpPr>
              <a:spLocks noChangeArrowheads="1"/>
            </p:cNvSpPr>
            <p:nvPr/>
          </p:nvSpPr>
          <p:spPr bwMode="auto">
            <a:xfrm>
              <a:off x="3083892" y="488541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Rectangle 952"/>
            <p:cNvSpPr>
              <a:spLocks noChangeArrowheads="1"/>
            </p:cNvSpPr>
            <p:nvPr/>
          </p:nvSpPr>
          <p:spPr bwMode="auto">
            <a:xfrm>
              <a:off x="2993618" y="4883429"/>
              <a:ext cx="36109" cy="199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Rectangle 953"/>
            <p:cNvSpPr>
              <a:spLocks noChangeArrowheads="1"/>
            </p:cNvSpPr>
            <p:nvPr/>
          </p:nvSpPr>
          <p:spPr bwMode="auto">
            <a:xfrm>
              <a:off x="2905351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 954"/>
            <p:cNvSpPr>
              <a:spLocks/>
            </p:cNvSpPr>
            <p:nvPr/>
          </p:nvSpPr>
          <p:spPr bwMode="auto">
            <a:xfrm>
              <a:off x="2815077" y="4883429"/>
              <a:ext cx="36109" cy="17910"/>
            </a:xfrm>
            <a:custGeom>
              <a:avLst/>
              <a:gdLst>
                <a:gd name="T0" fmla="*/ 0 w 72"/>
                <a:gd name="T1" fmla="*/ 37 h 37"/>
                <a:gd name="T2" fmla="*/ 0 w 72"/>
                <a:gd name="T3" fmla="*/ 0 h 37"/>
                <a:gd name="T4" fmla="*/ 72 w 72"/>
                <a:gd name="T5" fmla="*/ 1 h 37"/>
                <a:gd name="T6" fmla="*/ 72 w 72"/>
                <a:gd name="T7" fmla="*/ 37 h 37"/>
                <a:gd name="T8" fmla="*/ 0 w 72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7"/>
                  </a:moveTo>
                  <a:lnTo>
                    <a:pt x="0" y="0"/>
                  </a:lnTo>
                  <a:lnTo>
                    <a:pt x="72" y="1"/>
                  </a:lnTo>
                  <a:lnTo>
                    <a:pt x="72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Freeform 955"/>
            <p:cNvSpPr>
              <a:spLocks/>
            </p:cNvSpPr>
            <p:nvPr/>
          </p:nvSpPr>
          <p:spPr bwMode="auto">
            <a:xfrm>
              <a:off x="2724804" y="4883429"/>
              <a:ext cx="36109" cy="17910"/>
            </a:xfrm>
            <a:custGeom>
              <a:avLst/>
              <a:gdLst>
                <a:gd name="T0" fmla="*/ 0 w 72"/>
                <a:gd name="T1" fmla="*/ 36 h 37"/>
                <a:gd name="T2" fmla="*/ 0 w 72"/>
                <a:gd name="T3" fmla="*/ 0 h 37"/>
                <a:gd name="T4" fmla="*/ 72 w 72"/>
                <a:gd name="T5" fmla="*/ 0 h 37"/>
                <a:gd name="T6" fmla="*/ 72 w 72"/>
                <a:gd name="T7" fmla="*/ 37 h 37"/>
                <a:gd name="T8" fmla="*/ 0 w 72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6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Rectangle 956"/>
            <p:cNvSpPr>
              <a:spLocks noChangeArrowheads="1"/>
            </p:cNvSpPr>
            <p:nvPr/>
          </p:nvSpPr>
          <p:spPr bwMode="auto">
            <a:xfrm>
              <a:off x="2634530" y="4883429"/>
              <a:ext cx="38116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Freeform 957"/>
            <p:cNvSpPr>
              <a:spLocks/>
            </p:cNvSpPr>
            <p:nvPr/>
          </p:nvSpPr>
          <p:spPr bwMode="auto">
            <a:xfrm>
              <a:off x="2546263" y="4883429"/>
              <a:ext cx="36109" cy="17910"/>
            </a:xfrm>
            <a:custGeom>
              <a:avLst/>
              <a:gdLst>
                <a:gd name="T0" fmla="*/ 0 w 72"/>
                <a:gd name="T1" fmla="*/ 37 h 37"/>
                <a:gd name="T2" fmla="*/ 0 w 72"/>
                <a:gd name="T3" fmla="*/ 0 h 37"/>
                <a:gd name="T4" fmla="*/ 72 w 72"/>
                <a:gd name="T5" fmla="*/ 1 h 37"/>
                <a:gd name="T6" fmla="*/ 72 w 72"/>
                <a:gd name="T7" fmla="*/ 37 h 37"/>
                <a:gd name="T8" fmla="*/ 0 w 72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7"/>
                  </a:moveTo>
                  <a:lnTo>
                    <a:pt x="0" y="0"/>
                  </a:lnTo>
                  <a:lnTo>
                    <a:pt x="72" y="1"/>
                  </a:lnTo>
                  <a:lnTo>
                    <a:pt x="72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Freeform 958"/>
            <p:cNvSpPr>
              <a:spLocks/>
            </p:cNvSpPr>
            <p:nvPr/>
          </p:nvSpPr>
          <p:spPr bwMode="auto">
            <a:xfrm>
              <a:off x="2455989" y="4883429"/>
              <a:ext cx="36109" cy="17910"/>
            </a:xfrm>
            <a:custGeom>
              <a:avLst/>
              <a:gdLst>
                <a:gd name="T0" fmla="*/ 0 w 71"/>
                <a:gd name="T1" fmla="*/ 36 h 37"/>
                <a:gd name="T2" fmla="*/ 0 w 71"/>
                <a:gd name="T3" fmla="*/ 0 h 37"/>
                <a:gd name="T4" fmla="*/ 71 w 71"/>
                <a:gd name="T5" fmla="*/ 0 h 37"/>
                <a:gd name="T6" fmla="*/ 71 w 71"/>
                <a:gd name="T7" fmla="*/ 37 h 37"/>
                <a:gd name="T8" fmla="*/ 0 w 71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7"/>
                <a:gd name="T17" fmla="*/ 71 w 7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7">
                  <a:moveTo>
                    <a:pt x="0" y="36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Rectangle 959"/>
            <p:cNvSpPr>
              <a:spLocks noChangeArrowheads="1"/>
            </p:cNvSpPr>
            <p:nvPr/>
          </p:nvSpPr>
          <p:spPr bwMode="auto">
            <a:xfrm>
              <a:off x="2365716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Rectangle 960"/>
            <p:cNvSpPr>
              <a:spLocks noChangeArrowheads="1"/>
            </p:cNvSpPr>
            <p:nvPr/>
          </p:nvSpPr>
          <p:spPr bwMode="auto">
            <a:xfrm>
              <a:off x="2275442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Rectangle 961"/>
            <p:cNvSpPr>
              <a:spLocks noChangeArrowheads="1"/>
            </p:cNvSpPr>
            <p:nvPr/>
          </p:nvSpPr>
          <p:spPr bwMode="auto">
            <a:xfrm>
              <a:off x="2187175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Rectangle 962"/>
            <p:cNvSpPr>
              <a:spLocks noChangeArrowheads="1"/>
            </p:cNvSpPr>
            <p:nvPr/>
          </p:nvSpPr>
          <p:spPr bwMode="auto">
            <a:xfrm>
              <a:off x="2096901" y="488342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Rectangle 963"/>
            <p:cNvSpPr>
              <a:spLocks noChangeArrowheads="1"/>
            </p:cNvSpPr>
            <p:nvPr/>
          </p:nvSpPr>
          <p:spPr bwMode="auto">
            <a:xfrm>
              <a:off x="2006628" y="4881439"/>
              <a:ext cx="36109" cy="199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Rectangle 964"/>
            <p:cNvSpPr>
              <a:spLocks noChangeArrowheads="1"/>
            </p:cNvSpPr>
            <p:nvPr/>
          </p:nvSpPr>
          <p:spPr bwMode="auto">
            <a:xfrm>
              <a:off x="1916354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Rectangle 965"/>
            <p:cNvSpPr>
              <a:spLocks noChangeArrowheads="1"/>
            </p:cNvSpPr>
            <p:nvPr/>
          </p:nvSpPr>
          <p:spPr bwMode="auto">
            <a:xfrm>
              <a:off x="1828086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Rectangle 966"/>
            <p:cNvSpPr>
              <a:spLocks noChangeArrowheads="1"/>
            </p:cNvSpPr>
            <p:nvPr/>
          </p:nvSpPr>
          <p:spPr bwMode="auto">
            <a:xfrm>
              <a:off x="1737813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Rectangle 967"/>
            <p:cNvSpPr>
              <a:spLocks noChangeArrowheads="1"/>
            </p:cNvSpPr>
            <p:nvPr/>
          </p:nvSpPr>
          <p:spPr bwMode="auto">
            <a:xfrm>
              <a:off x="1647539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Rectangle 968"/>
            <p:cNvSpPr>
              <a:spLocks noChangeArrowheads="1"/>
            </p:cNvSpPr>
            <p:nvPr/>
          </p:nvSpPr>
          <p:spPr bwMode="auto">
            <a:xfrm>
              <a:off x="1559272" y="488143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Rectangle 969"/>
            <p:cNvSpPr>
              <a:spLocks noChangeArrowheads="1"/>
            </p:cNvSpPr>
            <p:nvPr/>
          </p:nvSpPr>
          <p:spPr bwMode="auto">
            <a:xfrm>
              <a:off x="1468998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Rectangle 970"/>
            <p:cNvSpPr>
              <a:spLocks noChangeArrowheads="1"/>
            </p:cNvSpPr>
            <p:nvPr/>
          </p:nvSpPr>
          <p:spPr bwMode="auto">
            <a:xfrm>
              <a:off x="1378725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 971"/>
            <p:cNvSpPr>
              <a:spLocks/>
            </p:cNvSpPr>
            <p:nvPr/>
          </p:nvSpPr>
          <p:spPr bwMode="auto">
            <a:xfrm>
              <a:off x="1288451" y="4881439"/>
              <a:ext cx="36109" cy="17910"/>
            </a:xfrm>
            <a:custGeom>
              <a:avLst/>
              <a:gdLst>
                <a:gd name="T0" fmla="*/ 0 w 72"/>
                <a:gd name="T1" fmla="*/ 37 h 37"/>
                <a:gd name="T2" fmla="*/ 0 w 72"/>
                <a:gd name="T3" fmla="*/ 0 h 37"/>
                <a:gd name="T4" fmla="*/ 72 w 72"/>
                <a:gd name="T5" fmla="*/ 1 h 37"/>
                <a:gd name="T6" fmla="*/ 72 w 72"/>
                <a:gd name="T7" fmla="*/ 37 h 37"/>
                <a:gd name="T8" fmla="*/ 0 w 72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7"/>
                  </a:moveTo>
                  <a:lnTo>
                    <a:pt x="0" y="0"/>
                  </a:lnTo>
                  <a:lnTo>
                    <a:pt x="72" y="1"/>
                  </a:lnTo>
                  <a:lnTo>
                    <a:pt x="72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Freeform 972"/>
            <p:cNvSpPr>
              <a:spLocks/>
            </p:cNvSpPr>
            <p:nvPr/>
          </p:nvSpPr>
          <p:spPr bwMode="auto">
            <a:xfrm>
              <a:off x="1200184" y="4881439"/>
              <a:ext cx="34103" cy="17910"/>
            </a:xfrm>
            <a:custGeom>
              <a:avLst/>
              <a:gdLst>
                <a:gd name="T0" fmla="*/ 0 w 72"/>
                <a:gd name="T1" fmla="*/ 36 h 37"/>
                <a:gd name="T2" fmla="*/ 0 w 72"/>
                <a:gd name="T3" fmla="*/ 0 h 37"/>
                <a:gd name="T4" fmla="*/ 72 w 72"/>
                <a:gd name="T5" fmla="*/ 0 h 37"/>
                <a:gd name="T6" fmla="*/ 72 w 72"/>
                <a:gd name="T7" fmla="*/ 37 h 37"/>
                <a:gd name="T8" fmla="*/ 0 w 72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6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Rectangle 973"/>
            <p:cNvSpPr>
              <a:spLocks noChangeArrowheads="1"/>
            </p:cNvSpPr>
            <p:nvPr/>
          </p:nvSpPr>
          <p:spPr bwMode="auto">
            <a:xfrm>
              <a:off x="1109910" y="488143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 974"/>
            <p:cNvSpPr>
              <a:spLocks/>
            </p:cNvSpPr>
            <p:nvPr/>
          </p:nvSpPr>
          <p:spPr bwMode="auto">
            <a:xfrm>
              <a:off x="1019637" y="4879449"/>
              <a:ext cx="36109" cy="19900"/>
            </a:xfrm>
            <a:custGeom>
              <a:avLst/>
              <a:gdLst>
                <a:gd name="T0" fmla="*/ 0 w 72"/>
                <a:gd name="T1" fmla="*/ 37 h 37"/>
                <a:gd name="T2" fmla="*/ 0 w 72"/>
                <a:gd name="T3" fmla="*/ 0 h 37"/>
                <a:gd name="T4" fmla="*/ 72 w 72"/>
                <a:gd name="T5" fmla="*/ 1 h 37"/>
                <a:gd name="T6" fmla="*/ 72 w 72"/>
                <a:gd name="T7" fmla="*/ 37 h 37"/>
                <a:gd name="T8" fmla="*/ 0 w 72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7"/>
                  </a:moveTo>
                  <a:lnTo>
                    <a:pt x="0" y="0"/>
                  </a:lnTo>
                  <a:lnTo>
                    <a:pt x="72" y="1"/>
                  </a:lnTo>
                  <a:lnTo>
                    <a:pt x="72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975"/>
            <p:cNvSpPr>
              <a:spLocks/>
            </p:cNvSpPr>
            <p:nvPr/>
          </p:nvSpPr>
          <p:spPr bwMode="auto">
            <a:xfrm>
              <a:off x="929363" y="4879449"/>
              <a:ext cx="36109" cy="19900"/>
            </a:xfrm>
            <a:custGeom>
              <a:avLst/>
              <a:gdLst>
                <a:gd name="T0" fmla="*/ 0 w 72"/>
                <a:gd name="T1" fmla="*/ 36 h 37"/>
                <a:gd name="T2" fmla="*/ 0 w 72"/>
                <a:gd name="T3" fmla="*/ 0 h 37"/>
                <a:gd name="T4" fmla="*/ 72 w 72"/>
                <a:gd name="T5" fmla="*/ 0 h 37"/>
                <a:gd name="T6" fmla="*/ 72 w 72"/>
                <a:gd name="T7" fmla="*/ 37 h 37"/>
                <a:gd name="T8" fmla="*/ 0 w 72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7"/>
                <a:gd name="T17" fmla="*/ 72 w 7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7">
                  <a:moveTo>
                    <a:pt x="0" y="36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Rectangle 976"/>
            <p:cNvSpPr>
              <a:spLocks noChangeArrowheads="1"/>
            </p:cNvSpPr>
            <p:nvPr/>
          </p:nvSpPr>
          <p:spPr bwMode="auto">
            <a:xfrm>
              <a:off x="841095" y="4879449"/>
              <a:ext cx="34103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Rectangle 977"/>
            <p:cNvSpPr>
              <a:spLocks noChangeArrowheads="1"/>
            </p:cNvSpPr>
            <p:nvPr/>
          </p:nvSpPr>
          <p:spPr bwMode="auto">
            <a:xfrm>
              <a:off x="750822" y="4879449"/>
              <a:ext cx="36109" cy="179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Freeform 978"/>
            <p:cNvSpPr>
              <a:spLocks/>
            </p:cNvSpPr>
            <p:nvPr/>
          </p:nvSpPr>
          <p:spPr bwMode="auto">
            <a:xfrm>
              <a:off x="678603" y="4879449"/>
              <a:ext cx="18055" cy="17910"/>
            </a:xfrm>
            <a:custGeom>
              <a:avLst/>
              <a:gdLst>
                <a:gd name="T0" fmla="*/ 0 w 37"/>
                <a:gd name="T1" fmla="*/ 19 h 36"/>
                <a:gd name="T2" fmla="*/ 0 w 37"/>
                <a:gd name="T3" fmla="*/ 36 h 36"/>
                <a:gd name="T4" fmla="*/ 37 w 37"/>
                <a:gd name="T5" fmla="*/ 36 h 36"/>
                <a:gd name="T6" fmla="*/ 37 w 37"/>
                <a:gd name="T7" fmla="*/ 0 h 36"/>
                <a:gd name="T8" fmla="*/ 0 w 37"/>
                <a:gd name="T9" fmla="*/ 0 h 36"/>
                <a:gd name="T10" fmla="*/ 0 w 37"/>
                <a:gd name="T11" fmla="*/ 19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6"/>
                <a:gd name="T20" fmla="*/ 37 w 37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6">
                  <a:moveTo>
                    <a:pt x="0" y="19"/>
                  </a:moveTo>
                  <a:lnTo>
                    <a:pt x="0" y="36"/>
                  </a:lnTo>
                  <a:lnTo>
                    <a:pt x="37" y="36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979"/>
            <p:cNvSpPr>
              <a:spLocks/>
            </p:cNvSpPr>
            <p:nvPr/>
          </p:nvSpPr>
          <p:spPr bwMode="auto">
            <a:xfrm>
              <a:off x="572281" y="4833679"/>
              <a:ext cx="110334" cy="111441"/>
            </a:xfrm>
            <a:custGeom>
              <a:avLst/>
              <a:gdLst>
                <a:gd name="T0" fmla="*/ 0 w 224"/>
                <a:gd name="T1" fmla="*/ 111 h 223"/>
                <a:gd name="T2" fmla="*/ 224 w 224"/>
                <a:gd name="T3" fmla="*/ 223 h 223"/>
                <a:gd name="T4" fmla="*/ 224 w 224"/>
                <a:gd name="T5" fmla="*/ 0 h 223"/>
                <a:gd name="T6" fmla="*/ 0 w 224"/>
                <a:gd name="T7" fmla="*/ 111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223"/>
                <a:gd name="T14" fmla="*/ 224 w 224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223">
                  <a:moveTo>
                    <a:pt x="0" y="111"/>
                  </a:moveTo>
                  <a:lnTo>
                    <a:pt x="224" y="223"/>
                  </a:lnTo>
                  <a:lnTo>
                    <a:pt x="22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Rectangle 980"/>
            <p:cNvSpPr>
              <a:spLocks noChangeArrowheads="1"/>
            </p:cNvSpPr>
            <p:nvPr/>
          </p:nvSpPr>
          <p:spPr bwMode="auto">
            <a:xfrm>
              <a:off x="4793072" y="4433686"/>
              <a:ext cx="146444" cy="22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500" b="1">
                  <a:solidFill>
                    <a:srgbClr val="FF0000"/>
                  </a:solidFill>
                </a:rPr>
                <a:t>Q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996" name="Rectangle 981"/>
            <p:cNvSpPr>
              <a:spLocks noChangeArrowheads="1"/>
            </p:cNvSpPr>
            <p:nvPr/>
          </p:nvSpPr>
          <p:spPr bwMode="auto">
            <a:xfrm>
              <a:off x="3916415" y="4658558"/>
              <a:ext cx="128389" cy="21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D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997" name="Rectangle 982"/>
            <p:cNvSpPr>
              <a:spLocks noChangeArrowheads="1"/>
            </p:cNvSpPr>
            <p:nvPr/>
          </p:nvSpPr>
          <p:spPr bwMode="auto">
            <a:xfrm>
              <a:off x="2883284" y="4407816"/>
              <a:ext cx="88267" cy="21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_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998" name="Rectangle 983"/>
            <p:cNvSpPr>
              <a:spLocks noChangeArrowheads="1"/>
            </p:cNvSpPr>
            <p:nvPr/>
          </p:nvSpPr>
          <p:spPr bwMode="auto">
            <a:xfrm>
              <a:off x="2883284" y="4654578"/>
              <a:ext cx="128389" cy="21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D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001" name="Freeform 986"/>
            <p:cNvSpPr>
              <a:spLocks/>
            </p:cNvSpPr>
            <p:nvPr/>
          </p:nvSpPr>
          <p:spPr bwMode="auto">
            <a:xfrm>
              <a:off x="5790093" y="4933179"/>
              <a:ext cx="188571" cy="238801"/>
            </a:xfrm>
            <a:custGeom>
              <a:avLst/>
              <a:gdLst>
                <a:gd name="T0" fmla="*/ 13 w 376"/>
                <a:gd name="T1" fmla="*/ 9 h 478"/>
                <a:gd name="T2" fmla="*/ 0 w 376"/>
                <a:gd name="T3" fmla="*/ 18 h 478"/>
                <a:gd name="T4" fmla="*/ 352 w 376"/>
                <a:gd name="T5" fmla="*/ 478 h 478"/>
                <a:gd name="T6" fmla="*/ 376 w 376"/>
                <a:gd name="T7" fmla="*/ 460 h 478"/>
                <a:gd name="T8" fmla="*/ 24 w 376"/>
                <a:gd name="T9" fmla="*/ 0 h 478"/>
                <a:gd name="T10" fmla="*/ 13 w 376"/>
                <a:gd name="T11" fmla="*/ 9 h 4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6"/>
                <a:gd name="T19" fmla="*/ 0 h 478"/>
                <a:gd name="T20" fmla="*/ 376 w 376"/>
                <a:gd name="T21" fmla="*/ 478 h 4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6" h="478">
                  <a:moveTo>
                    <a:pt x="13" y="9"/>
                  </a:moveTo>
                  <a:lnTo>
                    <a:pt x="0" y="18"/>
                  </a:lnTo>
                  <a:lnTo>
                    <a:pt x="352" y="478"/>
                  </a:lnTo>
                  <a:lnTo>
                    <a:pt x="376" y="460"/>
                  </a:lnTo>
                  <a:lnTo>
                    <a:pt x="24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Freeform 987"/>
            <p:cNvSpPr>
              <a:spLocks/>
            </p:cNvSpPr>
            <p:nvPr/>
          </p:nvSpPr>
          <p:spPr bwMode="auto">
            <a:xfrm>
              <a:off x="5755990" y="4887409"/>
              <a:ext cx="76231" cy="79600"/>
            </a:xfrm>
            <a:custGeom>
              <a:avLst/>
              <a:gdLst>
                <a:gd name="T0" fmla="*/ 0 w 151"/>
                <a:gd name="T1" fmla="*/ 0 h 164"/>
                <a:gd name="T2" fmla="*/ 25 w 151"/>
                <a:gd name="T3" fmla="*/ 164 h 164"/>
                <a:gd name="T4" fmla="*/ 0 w 151"/>
                <a:gd name="T5" fmla="*/ 0 h 164"/>
                <a:gd name="T6" fmla="*/ 151 w 151"/>
                <a:gd name="T7" fmla="*/ 67 h 164"/>
                <a:gd name="T8" fmla="*/ 25 w 151"/>
                <a:gd name="T9" fmla="*/ 164 h 164"/>
                <a:gd name="T10" fmla="*/ 0 w 151"/>
                <a:gd name="T11" fmla="*/ 0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164"/>
                <a:gd name="T20" fmla="*/ 151 w 151"/>
                <a:gd name="T21" fmla="*/ 164 h 1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164">
                  <a:moveTo>
                    <a:pt x="0" y="0"/>
                  </a:moveTo>
                  <a:lnTo>
                    <a:pt x="25" y="164"/>
                  </a:lnTo>
                  <a:lnTo>
                    <a:pt x="0" y="0"/>
                  </a:lnTo>
                  <a:lnTo>
                    <a:pt x="151" y="67"/>
                  </a:lnTo>
                  <a:lnTo>
                    <a:pt x="25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990"/>
            <p:cNvSpPr>
              <a:spLocks/>
            </p:cNvSpPr>
            <p:nvPr/>
          </p:nvSpPr>
          <p:spPr bwMode="auto">
            <a:xfrm>
              <a:off x="6048877" y="4689988"/>
              <a:ext cx="469910" cy="107872"/>
            </a:xfrm>
            <a:custGeom>
              <a:avLst/>
              <a:gdLst>
                <a:gd name="T0" fmla="*/ 3 w 1582"/>
                <a:gd name="T1" fmla="*/ 322 h 338"/>
                <a:gd name="T2" fmla="*/ 6 w 1582"/>
                <a:gd name="T3" fmla="*/ 338 h 338"/>
                <a:gd name="T4" fmla="*/ 1582 w 1582"/>
                <a:gd name="T5" fmla="*/ 32 h 338"/>
                <a:gd name="T6" fmla="*/ 1576 w 1582"/>
                <a:gd name="T7" fmla="*/ 0 h 338"/>
                <a:gd name="T8" fmla="*/ 0 w 1582"/>
                <a:gd name="T9" fmla="*/ 306 h 338"/>
                <a:gd name="T10" fmla="*/ 3 w 1582"/>
                <a:gd name="T11" fmla="*/ 322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2"/>
                <a:gd name="T19" fmla="*/ 0 h 338"/>
                <a:gd name="T20" fmla="*/ 1582 w 1582"/>
                <a:gd name="T21" fmla="*/ 338 h 3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2" h="338">
                  <a:moveTo>
                    <a:pt x="3" y="322"/>
                  </a:moveTo>
                  <a:lnTo>
                    <a:pt x="6" y="338"/>
                  </a:lnTo>
                  <a:lnTo>
                    <a:pt x="1582" y="32"/>
                  </a:lnTo>
                  <a:lnTo>
                    <a:pt x="1576" y="0"/>
                  </a:lnTo>
                  <a:lnTo>
                    <a:pt x="0" y="306"/>
                  </a:lnTo>
                  <a:lnTo>
                    <a:pt x="3" y="3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 991"/>
            <p:cNvSpPr>
              <a:spLocks/>
            </p:cNvSpPr>
            <p:nvPr/>
          </p:nvSpPr>
          <p:spPr bwMode="auto">
            <a:xfrm>
              <a:off x="5958604" y="4756068"/>
              <a:ext cx="106322" cy="95521"/>
            </a:xfrm>
            <a:custGeom>
              <a:avLst/>
              <a:gdLst>
                <a:gd name="T0" fmla="*/ 0 w 211"/>
                <a:gd name="T1" fmla="*/ 133 h 191"/>
                <a:gd name="T2" fmla="*/ 211 w 211"/>
                <a:gd name="T3" fmla="*/ 191 h 191"/>
                <a:gd name="T4" fmla="*/ 173 w 211"/>
                <a:gd name="T5" fmla="*/ 0 h 191"/>
                <a:gd name="T6" fmla="*/ 0 w 211"/>
                <a:gd name="T7" fmla="*/ 133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191"/>
                <a:gd name="T14" fmla="*/ 211 w 211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191">
                  <a:moveTo>
                    <a:pt x="0" y="133"/>
                  </a:moveTo>
                  <a:lnTo>
                    <a:pt x="211" y="191"/>
                  </a:lnTo>
                  <a:lnTo>
                    <a:pt x="173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992"/>
            <p:cNvSpPr>
              <a:spLocks/>
            </p:cNvSpPr>
            <p:nvPr/>
          </p:nvSpPr>
          <p:spPr bwMode="auto">
            <a:xfrm>
              <a:off x="5523284" y="4813779"/>
              <a:ext cx="437325" cy="99501"/>
            </a:xfrm>
            <a:custGeom>
              <a:avLst/>
              <a:gdLst>
                <a:gd name="T0" fmla="*/ 9 w 870"/>
                <a:gd name="T1" fmla="*/ 199 h 199"/>
                <a:gd name="T2" fmla="*/ 7 w 870"/>
                <a:gd name="T3" fmla="*/ 199 h 199"/>
                <a:gd name="T4" fmla="*/ 870 w 870"/>
                <a:gd name="T5" fmla="*/ 32 h 199"/>
                <a:gd name="T6" fmla="*/ 864 w 870"/>
                <a:gd name="T7" fmla="*/ 0 h 199"/>
                <a:gd name="T8" fmla="*/ 2 w 870"/>
                <a:gd name="T9" fmla="*/ 168 h 199"/>
                <a:gd name="T10" fmla="*/ 0 w 870"/>
                <a:gd name="T11" fmla="*/ 168 h 199"/>
                <a:gd name="T12" fmla="*/ 2 w 870"/>
                <a:gd name="T13" fmla="*/ 168 h 199"/>
                <a:gd name="T14" fmla="*/ 1 w 870"/>
                <a:gd name="T15" fmla="*/ 168 h 199"/>
                <a:gd name="T16" fmla="*/ 0 w 870"/>
                <a:gd name="T17" fmla="*/ 168 h 199"/>
                <a:gd name="T18" fmla="*/ 9 w 870"/>
                <a:gd name="T19" fmla="*/ 199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0"/>
                <a:gd name="T31" fmla="*/ 0 h 199"/>
                <a:gd name="T32" fmla="*/ 870 w 870"/>
                <a:gd name="T33" fmla="*/ 199 h 1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0" h="199">
                  <a:moveTo>
                    <a:pt x="9" y="199"/>
                  </a:moveTo>
                  <a:lnTo>
                    <a:pt x="7" y="199"/>
                  </a:lnTo>
                  <a:lnTo>
                    <a:pt x="870" y="32"/>
                  </a:lnTo>
                  <a:lnTo>
                    <a:pt x="864" y="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1" y="168"/>
                  </a:lnTo>
                  <a:lnTo>
                    <a:pt x="0" y="168"/>
                  </a:lnTo>
                  <a:lnTo>
                    <a:pt x="9" y="1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Freeform 993"/>
            <p:cNvSpPr>
              <a:spLocks/>
            </p:cNvSpPr>
            <p:nvPr/>
          </p:nvSpPr>
          <p:spPr bwMode="auto">
            <a:xfrm>
              <a:off x="2199211" y="4899349"/>
              <a:ext cx="3330092" cy="1046746"/>
            </a:xfrm>
            <a:custGeom>
              <a:avLst/>
              <a:gdLst>
                <a:gd name="T0" fmla="*/ 5 w 6640"/>
                <a:gd name="T1" fmla="*/ 2092 h 2108"/>
                <a:gd name="T2" fmla="*/ 9 w 6640"/>
                <a:gd name="T3" fmla="*/ 2108 h 2108"/>
                <a:gd name="T4" fmla="*/ 6640 w 6640"/>
                <a:gd name="T5" fmla="*/ 31 h 2108"/>
                <a:gd name="T6" fmla="*/ 6631 w 6640"/>
                <a:gd name="T7" fmla="*/ 0 h 2108"/>
                <a:gd name="T8" fmla="*/ 0 w 6640"/>
                <a:gd name="T9" fmla="*/ 2077 h 2108"/>
                <a:gd name="T10" fmla="*/ 5 w 6640"/>
                <a:gd name="T11" fmla="*/ 2092 h 2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40"/>
                <a:gd name="T19" fmla="*/ 0 h 2108"/>
                <a:gd name="T20" fmla="*/ 6640 w 6640"/>
                <a:gd name="T21" fmla="*/ 2108 h 2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40" h="2108">
                  <a:moveTo>
                    <a:pt x="5" y="2092"/>
                  </a:moveTo>
                  <a:lnTo>
                    <a:pt x="9" y="2108"/>
                  </a:lnTo>
                  <a:lnTo>
                    <a:pt x="6640" y="31"/>
                  </a:lnTo>
                  <a:lnTo>
                    <a:pt x="6631" y="0"/>
                  </a:lnTo>
                  <a:lnTo>
                    <a:pt x="0" y="2077"/>
                  </a:lnTo>
                  <a:lnTo>
                    <a:pt x="5" y="209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994"/>
            <p:cNvSpPr>
              <a:spLocks/>
            </p:cNvSpPr>
            <p:nvPr/>
          </p:nvSpPr>
          <p:spPr bwMode="auto">
            <a:xfrm>
              <a:off x="2112950" y="5892365"/>
              <a:ext cx="108328" cy="91541"/>
            </a:xfrm>
            <a:custGeom>
              <a:avLst/>
              <a:gdLst>
                <a:gd name="T0" fmla="*/ 0 w 215"/>
                <a:gd name="T1" fmla="*/ 151 h 186"/>
                <a:gd name="T2" fmla="*/ 215 w 215"/>
                <a:gd name="T3" fmla="*/ 186 h 186"/>
                <a:gd name="T4" fmla="*/ 157 w 215"/>
                <a:gd name="T5" fmla="*/ 0 h 186"/>
                <a:gd name="T6" fmla="*/ 0 w 215"/>
                <a:gd name="T7" fmla="*/ 151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86"/>
                <a:gd name="T14" fmla="*/ 215 w 215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86">
                  <a:moveTo>
                    <a:pt x="0" y="151"/>
                  </a:moveTo>
                  <a:lnTo>
                    <a:pt x="215" y="186"/>
                  </a:lnTo>
                  <a:lnTo>
                    <a:pt x="157" y="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 995"/>
            <p:cNvSpPr>
              <a:spLocks/>
            </p:cNvSpPr>
            <p:nvPr/>
          </p:nvSpPr>
          <p:spPr bwMode="auto">
            <a:xfrm>
              <a:off x="2754895" y="5550083"/>
              <a:ext cx="312948" cy="350242"/>
            </a:xfrm>
            <a:custGeom>
              <a:avLst/>
              <a:gdLst>
                <a:gd name="T0" fmla="*/ 15 w 623"/>
                <a:gd name="T1" fmla="*/ 191 h 706"/>
                <a:gd name="T2" fmla="*/ 42 w 623"/>
                <a:gd name="T3" fmla="*/ 189 h 706"/>
                <a:gd name="T4" fmla="*/ 67 w 623"/>
                <a:gd name="T5" fmla="*/ 193 h 706"/>
                <a:gd name="T6" fmla="*/ 89 w 623"/>
                <a:gd name="T7" fmla="*/ 199 h 706"/>
                <a:gd name="T8" fmla="*/ 107 w 623"/>
                <a:gd name="T9" fmla="*/ 208 h 706"/>
                <a:gd name="T10" fmla="*/ 124 w 623"/>
                <a:gd name="T11" fmla="*/ 222 h 706"/>
                <a:gd name="T12" fmla="*/ 137 w 623"/>
                <a:gd name="T13" fmla="*/ 238 h 706"/>
                <a:gd name="T14" fmla="*/ 150 w 623"/>
                <a:gd name="T15" fmla="*/ 257 h 706"/>
                <a:gd name="T16" fmla="*/ 160 w 623"/>
                <a:gd name="T17" fmla="*/ 280 h 706"/>
                <a:gd name="T18" fmla="*/ 168 w 623"/>
                <a:gd name="T19" fmla="*/ 304 h 706"/>
                <a:gd name="T20" fmla="*/ 179 w 623"/>
                <a:gd name="T21" fmla="*/ 348 h 706"/>
                <a:gd name="T22" fmla="*/ 188 w 623"/>
                <a:gd name="T23" fmla="*/ 413 h 706"/>
                <a:gd name="T24" fmla="*/ 193 w 623"/>
                <a:gd name="T25" fmla="*/ 486 h 706"/>
                <a:gd name="T26" fmla="*/ 198 w 623"/>
                <a:gd name="T27" fmla="*/ 538 h 706"/>
                <a:gd name="T28" fmla="*/ 205 w 623"/>
                <a:gd name="T29" fmla="*/ 561 h 706"/>
                <a:gd name="T30" fmla="*/ 213 w 623"/>
                <a:gd name="T31" fmla="*/ 582 h 706"/>
                <a:gd name="T32" fmla="*/ 223 w 623"/>
                <a:gd name="T33" fmla="*/ 600 h 706"/>
                <a:gd name="T34" fmla="*/ 235 w 623"/>
                <a:gd name="T35" fmla="*/ 617 h 706"/>
                <a:gd name="T36" fmla="*/ 247 w 623"/>
                <a:gd name="T37" fmla="*/ 631 h 706"/>
                <a:gd name="T38" fmla="*/ 269 w 623"/>
                <a:gd name="T39" fmla="*/ 651 h 706"/>
                <a:gd name="T40" fmla="*/ 302 w 623"/>
                <a:gd name="T41" fmla="*/ 672 h 706"/>
                <a:gd name="T42" fmla="*/ 339 w 623"/>
                <a:gd name="T43" fmla="*/ 687 h 706"/>
                <a:gd name="T44" fmla="*/ 380 w 623"/>
                <a:gd name="T45" fmla="*/ 698 h 706"/>
                <a:gd name="T46" fmla="*/ 424 w 623"/>
                <a:gd name="T47" fmla="*/ 704 h 706"/>
                <a:gd name="T48" fmla="*/ 623 w 623"/>
                <a:gd name="T49" fmla="*/ 573 h 706"/>
                <a:gd name="T50" fmla="*/ 596 w 623"/>
                <a:gd name="T51" fmla="*/ 575 h 706"/>
                <a:gd name="T52" fmla="*/ 570 w 623"/>
                <a:gd name="T53" fmla="*/ 574 h 706"/>
                <a:gd name="T54" fmla="*/ 546 w 623"/>
                <a:gd name="T55" fmla="*/ 569 h 706"/>
                <a:gd name="T56" fmla="*/ 524 w 623"/>
                <a:gd name="T57" fmla="*/ 562 h 706"/>
                <a:gd name="T58" fmla="*/ 505 w 623"/>
                <a:gd name="T59" fmla="*/ 551 h 706"/>
                <a:gd name="T60" fmla="*/ 488 w 623"/>
                <a:gd name="T61" fmla="*/ 537 h 706"/>
                <a:gd name="T62" fmla="*/ 472 w 623"/>
                <a:gd name="T63" fmla="*/ 521 h 706"/>
                <a:gd name="T64" fmla="*/ 458 w 623"/>
                <a:gd name="T65" fmla="*/ 502 h 706"/>
                <a:gd name="T66" fmla="*/ 447 w 623"/>
                <a:gd name="T67" fmla="*/ 480 h 706"/>
                <a:gd name="T68" fmla="*/ 437 w 623"/>
                <a:gd name="T69" fmla="*/ 456 h 706"/>
                <a:gd name="T70" fmla="*/ 429 w 623"/>
                <a:gd name="T71" fmla="*/ 431 h 706"/>
                <a:gd name="T72" fmla="*/ 423 w 623"/>
                <a:gd name="T73" fmla="*/ 403 h 706"/>
                <a:gd name="T74" fmla="*/ 415 w 623"/>
                <a:gd name="T75" fmla="*/ 341 h 706"/>
                <a:gd name="T76" fmla="*/ 413 w 623"/>
                <a:gd name="T77" fmla="*/ 272 h 706"/>
                <a:gd name="T78" fmla="*/ 413 w 623"/>
                <a:gd name="T79" fmla="*/ 239 h 706"/>
                <a:gd name="T80" fmla="*/ 410 w 623"/>
                <a:gd name="T81" fmla="*/ 208 h 706"/>
                <a:gd name="T82" fmla="*/ 404 w 623"/>
                <a:gd name="T83" fmla="*/ 179 h 706"/>
                <a:gd name="T84" fmla="*/ 396 w 623"/>
                <a:gd name="T85" fmla="*/ 153 h 706"/>
                <a:gd name="T86" fmla="*/ 385 w 623"/>
                <a:gd name="T87" fmla="*/ 129 h 706"/>
                <a:gd name="T88" fmla="*/ 371 w 623"/>
                <a:gd name="T89" fmla="*/ 108 h 706"/>
                <a:gd name="T90" fmla="*/ 356 w 623"/>
                <a:gd name="T91" fmla="*/ 88 h 706"/>
                <a:gd name="T92" fmla="*/ 338 w 623"/>
                <a:gd name="T93" fmla="*/ 72 h 706"/>
                <a:gd name="T94" fmla="*/ 318 w 623"/>
                <a:gd name="T95" fmla="*/ 56 h 706"/>
                <a:gd name="T96" fmla="*/ 298 w 623"/>
                <a:gd name="T97" fmla="*/ 43 h 706"/>
                <a:gd name="T98" fmla="*/ 274 w 623"/>
                <a:gd name="T99" fmla="*/ 31 h 706"/>
                <a:gd name="T100" fmla="*/ 250 w 623"/>
                <a:gd name="T101" fmla="*/ 22 h 706"/>
                <a:gd name="T102" fmla="*/ 197 w 623"/>
                <a:gd name="T103" fmla="*/ 7 h 706"/>
                <a:gd name="T104" fmla="*/ 139 w 623"/>
                <a:gd name="T105" fmla="*/ 0 h 7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3"/>
                <a:gd name="T160" fmla="*/ 0 h 706"/>
                <a:gd name="T161" fmla="*/ 623 w 623"/>
                <a:gd name="T162" fmla="*/ 706 h 7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3" h="706">
                  <a:moveTo>
                    <a:pt x="0" y="193"/>
                  </a:moveTo>
                  <a:lnTo>
                    <a:pt x="15" y="191"/>
                  </a:lnTo>
                  <a:lnTo>
                    <a:pt x="29" y="189"/>
                  </a:lnTo>
                  <a:lnTo>
                    <a:pt x="42" y="189"/>
                  </a:lnTo>
                  <a:lnTo>
                    <a:pt x="55" y="191"/>
                  </a:lnTo>
                  <a:lnTo>
                    <a:pt x="67" y="193"/>
                  </a:lnTo>
                  <a:lnTo>
                    <a:pt x="77" y="195"/>
                  </a:lnTo>
                  <a:lnTo>
                    <a:pt x="89" y="199"/>
                  </a:lnTo>
                  <a:lnTo>
                    <a:pt x="98" y="203"/>
                  </a:lnTo>
                  <a:lnTo>
                    <a:pt x="107" y="208"/>
                  </a:lnTo>
                  <a:lnTo>
                    <a:pt x="116" y="214"/>
                  </a:lnTo>
                  <a:lnTo>
                    <a:pt x="124" y="222"/>
                  </a:lnTo>
                  <a:lnTo>
                    <a:pt x="131" y="229"/>
                  </a:lnTo>
                  <a:lnTo>
                    <a:pt x="137" y="238"/>
                  </a:lnTo>
                  <a:lnTo>
                    <a:pt x="145" y="247"/>
                  </a:lnTo>
                  <a:lnTo>
                    <a:pt x="150" y="257"/>
                  </a:lnTo>
                  <a:lnTo>
                    <a:pt x="155" y="268"/>
                  </a:lnTo>
                  <a:lnTo>
                    <a:pt x="160" y="280"/>
                  </a:lnTo>
                  <a:lnTo>
                    <a:pt x="164" y="292"/>
                  </a:lnTo>
                  <a:lnTo>
                    <a:pt x="168" y="304"/>
                  </a:lnTo>
                  <a:lnTo>
                    <a:pt x="172" y="318"/>
                  </a:lnTo>
                  <a:lnTo>
                    <a:pt x="179" y="348"/>
                  </a:lnTo>
                  <a:lnTo>
                    <a:pt x="184" y="379"/>
                  </a:lnTo>
                  <a:lnTo>
                    <a:pt x="188" y="413"/>
                  </a:lnTo>
                  <a:lnTo>
                    <a:pt x="191" y="449"/>
                  </a:lnTo>
                  <a:lnTo>
                    <a:pt x="193" y="486"/>
                  </a:lnTo>
                  <a:lnTo>
                    <a:pt x="195" y="527"/>
                  </a:lnTo>
                  <a:lnTo>
                    <a:pt x="198" y="538"/>
                  </a:lnTo>
                  <a:lnTo>
                    <a:pt x="201" y="550"/>
                  </a:lnTo>
                  <a:lnTo>
                    <a:pt x="205" y="561"/>
                  </a:lnTo>
                  <a:lnTo>
                    <a:pt x="209" y="571"/>
                  </a:lnTo>
                  <a:lnTo>
                    <a:pt x="213" y="582"/>
                  </a:lnTo>
                  <a:lnTo>
                    <a:pt x="218" y="591"/>
                  </a:lnTo>
                  <a:lnTo>
                    <a:pt x="223" y="600"/>
                  </a:lnTo>
                  <a:lnTo>
                    <a:pt x="228" y="609"/>
                  </a:lnTo>
                  <a:lnTo>
                    <a:pt x="235" y="617"/>
                  </a:lnTo>
                  <a:lnTo>
                    <a:pt x="241" y="624"/>
                  </a:lnTo>
                  <a:lnTo>
                    <a:pt x="247" y="631"/>
                  </a:lnTo>
                  <a:lnTo>
                    <a:pt x="254" y="639"/>
                  </a:lnTo>
                  <a:lnTo>
                    <a:pt x="269" y="651"/>
                  </a:lnTo>
                  <a:lnTo>
                    <a:pt x="285" y="662"/>
                  </a:lnTo>
                  <a:lnTo>
                    <a:pt x="302" y="672"/>
                  </a:lnTo>
                  <a:lnTo>
                    <a:pt x="320" y="680"/>
                  </a:lnTo>
                  <a:lnTo>
                    <a:pt x="339" y="687"/>
                  </a:lnTo>
                  <a:lnTo>
                    <a:pt x="360" y="692"/>
                  </a:lnTo>
                  <a:lnTo>
                    <a:pt x="380" y="698"/>
                  </a:lnTo>
                  <a:lnTo>
                    <a:pt x="401" y="702"/>
                  </a:lnTo>
                  <a:lnTo>
                    <a:pt x="424" y="704"/>
                  </a:lnTo>
                  <a:lnTo>
                    <a:pt x="446" y="706"/>
                  </a:lnTo>
                  <a:lnTo>
                    <a:pt x="623" y="573"/>
                  </a:lnTo>
                  <a:lnTo>
                    <a:pt x="609" y="575"/>
                  </a:lnTo>
                  <a:lnTo>
                    <a:pt x="596" y="575"/>
                  </a:lnTo>
                  <a:lnTo>
                    <a:pt x="582" y="575"/>
                  </a:lnTo>
                  <a:lnTo>
                    <a:pt x="570" y="574"/>
                  </a:lnTo>
                  <a:lnTo>
                    <a:pt x="557" y="572"/>
                  </a:lnTo>
                  <a:lnTo>
                    <a:pt x="546" y="569"/>
                  </a:lnTo>
                  <a:lnTo>
                    <a:pt x="536" y="566"/>
                  </a:lnTo>
                  <a:lnTo>
                    <a:pt x="524" y="562"/>
                  </a:lnTo>
                  <a:lnTo>
                    <a:pt x="515" y="557"/>
                  </a:lnTo>
                  <a:lnTo>
                    <a:pt x="505" y="551"/>
                  </a:lnTo>
                  <a:lnTo>
                    <a:pt x="496" y="544"/>
                  </a:lnTo>
                  <a:lnTo>
                    <a:pt x="488" y="537"/>
                  </a:lnTo>
                  <a:lnTo>
                    <a:pt x="480" y="529"/>
                  </a:lnTo>
                  <a:lnTo>
                    <a:pt x="472" y="521"/>
                  </a:lnTo>
                  <a:lnTo>
                    <a:pt x="465" y="511"/>
                  </a:lnTo>
                  <a:lnTo>
                    <a:pt x="458" y="502"/>
                  </a:lnTo>
                  <a:lnTo>
                    <a:pt x="453" y="492"/>
                  </a:lnTo>
                  <a:lnTo>
                    <a:pt x="447" y="480"/>
                  </a:lnTo>
                  <a:lnTo>
                    <a:pt x="441" y="469"/>
                  </a:lnTo>
                  <a:lnTo>
                    <a:pt x="437" y="456"/>
                  </a:lnTo>
                  <a:lnTo>
                    <a:pt x="432" y="444"/>
                  </a:lnTo>
                  <a:lnTo>
                    <a:pt x="429" y="431"/>
                  </a:lnTo>
                  <a:lnTo>
                    <a:pt x="426" y="417"/>
                  </a:lnTo>
                  <a:lnTo>
                    <a:pt x="423" y="403"/>
                  </a:lnTo>
                  <a:lnTo>
                    <a:pt x="418" y="373"/>
                  </a:lnTo>
                  <a:lnTo>
                    <a:pt x="415" y="341"/>
                  </a:lnTo>
                  <a:lnTo>
                    <a:pt x="413" y="307"/>
                  </a:lnTo>
                  <a:lnTo>
                    <a:pt x="413" y="272"/>
                  </a:lnTo>
                  <a:lnTo>
                    <a:pt x="415" y="255"/>
                  </a:lnTo>
                  <a:lnTo>
                    <a:pt x="413" y="239"/>
                  </a:lnTo>
                  <a:lnTo>
                    <a:pt x="412" y="223"/>
                  </a:lnTo>
                  <a:lnTo>
                    <a:pt x="410" y="208"/>
                  </a:lnTo>
                  <a:lnTo>
                    <a:pt x="407" y="194"/>
                  </a:lnTo>
                  <a:lnTo>
                    <a:pt x="404" y="179"/>
                  </a:lnTo>
                  <a:lnTo>
                    <a:pt x="400" y="166"/>
                  </a:lnTo>
                  <a:lnTo>
                    <a:pt x="396" y="153"/>
                  </a:lnTo>
                  <a:lnTo>
                    <a:pt x="390" y="141"/>
                  </a:lnTo>
                  <a:lnTo>
                    <a:pt x="385" y="129"/>
                  </a:lnTo>
                  <a:lnTo>
                    <a:pt x="378" y="118"/>
                  </a:lnTo>
                  <a:lnTo>
                    <a:pt x="371" y="108"/>
                  </a:lnTo>
                  <a:lnTo>
                    <a:pt x="364" y="97"/>
                  </a:lnTo>
                  <a:lnTo>
                    <a:pt x="356" y="88"/>
                  </a:lnTo>
                  <a:lnTo>
                    <a:pt x="347" y="80"/>
                  </a:lnTo>
                  <a:lnTo>
                    <a:pt x="338" y="72"/>
                  </a:lnTo>
                  <a:lnTo>
                    <a:pt x="329" y="63"/>
                  </a:lnTo>
                  <a:lnTo>
                    <a:pt x="318" y="56"/>
                  </a:lnTo>
                  <a:lnTo>
                    <a:pt x="308" y="49"/>
                  </a:lnTo>
                  <a:lnTo>
                    <a:pt x="298" y="43"/>
                  </a:lnTo>
                  <a:lnTo>
                    <a:pt x="286" y="36"/>
                  </a:lnTo>
                  <a:lnTo>
                    <a:pt x="274" y="31"/>
                  </a:lnTo>
                  <a:lnTo>
                    <a:pt x="262" y="26"/>
                  </a:lnTo>
                  <a:lnTo>
                    <a:pt x="250" y="22"/>
                  </a:lnTo>
                  <a:lnTo>
                    <a:pt x="224" y="14"/>
                  </a:lnTo>
                  <a:lnTo>
                    <a:pt x="197" y="7"/>
                  </a:lnTo>
                  <a:lnTo>
                    <a:pt x="168" y="3"/>
                  </a:lnTo>
                  <a:lnTo>
                    <a:pt x="139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996"/>
            <p:cNvSpPr>
              <a:spLocks/>
            </p:cNvSpPr>
            <p:nvPr/>
          </p:nvSpPr>
          <p:spPr bwMode="auto">
            <a:xfrm>
              <a:off x="2754895" y="5550083"/>
              <a:ext cx="312948" cy="350242"/>
            </a:xfrm>
            <a:custGeom>
              <a:avLst/>
              <a:gdLst>
                <a:gd name="T0" fmla="*/ 15 w 623"/>
                <a:gd name="T1" fmla="*/ 191 h 706"/>
                <a:gd name="T2" fmla="*/ 42 w 623"/>
                <a:gd name="T3" fmla="*/ 189 h 706"/>
                <a:gd name="T4" fmla="*/ 67 w 623"/>
                <a:gd name="T5" fmla="*/ 193 h 706"/>
                <a:gd name="T6" fmla="*/ 89 w 623"/>
                <a:gd name="T7" fmla="*/ 199 h 706"/>
                <a:gd name="T8" fmla="*/ 107 w 623"/>
                <a:gd name="T9" fmla="*/ 208 h 706"/>
                <a:gd name="T10" fmla="*/ 124 w 623"/>
                <a:gd name="T11" fmla="*/ 222 h 706"/>
                <a:gd name="T12" fmla="*/ 137 w 623"/>
                <a:gd name="T13" fmla="*/ 238 h 706"/>
                <a:gd name="T14" fmla="*/ 150 w 623"/>
                <a:gd name="T15" fmla="*/ 257 h 706"/>
                <a:gd name="T16" fmla="*/ 160 w 623"/>
                <a:gd name="T17" fmla="*/ 280 h 706"/>
                <a:gd name="T18" fmla="*/ 168 w 623"/>
                <a:gd name="T19" fmla="*/ 304 h 706"/>
                <a:gd name="T20" fmla="*/ 179 w 623"/>
                <a:gd name="T21" fmla="*/ 348 h 706"/>
                <a:gd name="T22" fmla="*/ 188 w 623"/>
                <a:gd name="T23" fmla="*/ 413 h 706"/>
                <a:gd name="T24" fmla="*/ 193 w 623"/>
                <a:gd name="T25" fmla="*/ 486 h 706"/>
                <a:gd name="T26" fmla="*/ 198 w 623"/>
                <a:gd name="T27" fmla="*/ 538 h 706"/>
                <a:gd name="T28" fmla="*/ 205 w 623"/>
                <a:gd name="T29" fmla="*/ 561 h 706"/>
                <a:gd name="T30" fmla="*/ 213 w 623"/>
                <a:gd name="T31" fmla="*/ 582 h 706"/>
                <a:gd name="T32" fmla="*/ 223 w 623"/>
                <a:gd name="T33" fmla="*/ 600 h 706"/>
                <a:gd name="T34" fmla="*/ 235 w 623"/>
                <a:gd name="T35" fmla="*/ 617 h 706"/>
                <a:gd name="T36" fmla="*/ 247 w 623"/>
                <a:gd name="T37" fmla="*/ 631 h 706"/>
                <a:gd name="T38" fmla="*/ 269 w 623"/>
                <a:gd name="T39" fmla="*/ 651 h 706"/>
                <a:gd name="T40" fmla="*/ 302 w 623"/>
                <a:gd name="T41" fmla="*/ 672 h 706"/>
                <a:gd name="T42" fmla="*/ 339 w 623"/>
                <a:gd name="T43" fmla="*/ 687 h 706"/>
                <a:gd name="T44" fmla="*/ 380 w 623"/>
                <a:gd name="T45" fmla="*/ 698 h 706"/>
                <a:gd name="T46" fmla="*/ 424 w 623"/>
                <a:gd name="T47" fmla="*/ 704 h 706"/>
                <a:gd name="T48" fmla="*/ 623 w 623"/>
                <a:gd name="T49" fmla="*/ 573 h 706"/>
                <a:gd name="T50" fmla="*/ 596 w 623"/>
                <a:gd name="T51" fmla="*/ 575 h 706"/>
                <a:gd name="T52" fmla="*/ 570 w 623"/>
                <a:gd name="T53" fmla="*/ 574 h 706"/>
                <a:gd name="T54" fmla="*/ 546 w 623"/>
                <a:gd name="T55" fmla="*/ 569 h 706"/>
                <a:gd name="T56" fmla="*/ 524 w 623"/>
                <a:gd name="T57" fmla="*/ 562 h 706"/>
                <a:gd name="T58" fmla="*/ 505 w 623"/>
                <a:gd name="T59" fmla="*/ 551 h 706"/>
                <a:gd name="T60" fmla="*/ 488 w 623"/>
                <a:gd name="T61" fmla="*/ 537 h 706"/>
                <a:gd name="T62" fmla="*/ 472 w 623"/>
                <a:gd name="T63" fmla="*/ 521 h 706"/>
                <a:gd name="T64" fmla="*/ 458 w 623"/>
                <a:gd name="T65" fmla="*/ 502 h 706"/>
                <a:gd name="T66" fmla="*/ 447 w 623"/>
                <a:gd name="T67" fmla="*/ 480 h 706"/>
                <a:gd name="T68" fmla="*/ 437 w 623"/>
                <a:gd name="T69" fmla="*/ 456 h 706"/>
                <a:gd name="T70" fmla="*/ 429 w 623"/>
                <a:gd name="T71" fmla="*/ 431 h 706"/>
                <a:gd name="T72" fmla="*/ 423 w 623"/>
                <a:gd name="T73" fmla="*/ 403 h 706"/>
                <a:gd name="T74" fmla="*/ 415 w 623"/>
                <a:gd name="T75" fmla="*/ 341 h 706"/>
                <a:gd name="T76" fmla="*/ 413 w 623"/>
                <a:gd name="T77" fmla="*/ 272 h 706"/>
                <a:gd name="T78" fmla="*/ 413 w 623"/>
                <a:gd name="T79" fmla="*/ 239 h 706"/>
                <a:gd name="T80" fmla="*/ 410 w 623"/>
                <a:gd name="T81" fmla="*/ 208 h 706"/>
                <a:gd name="T82" fmla="*/ 404 w 623"/>
                <a:gd name="T83" fmla="*/ 179 h 706"/>
                <a:gd name="T84" fmla="*/ 396 w 623"/>
                <a:gd name="T85" fmla="*/ 153 h 706"/>
                <a:gd name="T86" fmla="*/ 385 w 623"/>
                <a:gd name="T87" fmla="*/ 129 h 706"/>
                <a:gd name="T88" fmla="*/ 371 w 623"/>
                <a:gd name="T89" fmla="*/ 108 h 706"/>
                <a:gd name="T90" fmla="*/ 356 w 623"/>
                <a:gd name="T91" fmla="*/ 88 h 706"/>
                <a:gd name="T92" fmla="*/ 338 w 623"/>
                <a:gd name="T93" fmla="*/ 72 h 706"/>
                <a:gd name="T94" fmla="*/ 318 w 623"/>
                <a:gd name="T95" fmla="*/ 56 h 706"/>
                <a:gd name="T96" fmla="*/ 298 w 623"/>
                <a:gd name="T97" fmla="*/ 43 h 706"/>
                <a:gd name="T98" fmla="*/ 274 w 623"/>
                <a:gd name="T99" fmla="*/ 31 h 706"/>
                <a:gd name="T100" fmla="*/ 250 w 623"/>
                <a:gd name="T101" fmla="*/ 22 h 706"/>
                <a:gd name="T102" fmla="*/ 197 w 623"/>
                <a:gd name="T103" fmla="*/ 7 h 706"/>
                <a:gd name="T104" fmla="*/ 139 w 623"/>
                <a:gd name="T105" fmla="*/ 0 h 7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3"/>
                <a:gd name="T160" fmla="*/ 0 h 706"/>
                <a:gd name="T161" fmla="*/ 623 w 623"/>
                <a:gd name="T162" fmla="*/ 706 h 7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3" h="706">
                  <a:moveTo>
                    <a:pt x="0" y="193"/>
                  </a:moveTo>
                  <a:lnTo>
                    <a:pt x="15" y="191"/>
                  </a:lnTo>
                  <a:lnTo>
                    <a:pt x="29" y="189"/>
                  </a:lnTo>
                  <a:lnTo>
                    <a:pt x="42" y="189"/>
                  </a:lnTo>
                  <a:lnTo>
                    <a:pt x="55" y="191"/>
                  </a:lnTo>
                  <a:lnTo>
                    <a:pt x="67" y="193"/>
                  </a:lnTo>
                  <a:lnTo>
                    <a:pt x="77" y="195"/>
                  </a:lnTo>
                  <a:lnTo>
                    <a:pt x="89" y="199"/>
                  </a:lnTo>
                  <a:lnTo>
                    <a:pt x="98" y="203"/>
                  </a:lnTo>
                  <a:lnTo>
                    <a:pt x="107" y="208"/>
                  </a:lnTo>
                  <a:lnTo>
                    <a:pt x="116" y="214"/>
                  </a:lnTo>
                  <a:lnTo>
                    <a:pt x="124" y="222"/>
                  </a:lnTo>
                  <a:lnTo>
                    <a:pt x="131" y="229"/>
                  </a:lnTo>
                  <a:lnTo>
                    <a:pt x="137" y="238"/>
                  </a:lnTo>
                  <a:lnTo>
                    <a:pt x="145" y="247"/>
                  </a:lnTo>
                  <a:lnTo>
                    <a:pt x="150" y="257"/>
                  </a:lnTo>
                  <a:lnTo>
                    <a:pt x="155" y="268"/>
                  </a:lnTo>
                  <a:lnTo>
                    <a:pt x="160" y="280"/>
                  </a:lnTo>
                  <a:lnTo>
                    <a:pt x="164" y="292"/>
                  </a:lnTo>
                  <a:lnTo>
                    <a:pt x="168" y="304"/>
                  </a:lnTo>
                  <a:lnTo>
                    <a:pt x="172" y="318"/>
                  </a:lnTo>
                  <a:lnTo>
                    <a:pt x="179" y="348"/>
                  </a:lnTo>
                  <a:lnTo>
                    <a:pt x="184" y="379"/>
                  </a:lnTo>
                  <a:lnTo>
                    <a:pt x="188" y="413"/>
                  </a:lnTo>
                  <a:lnTo>
                    <a:pt x="191" y="449"/>
                  </a:lnTo>
                  <a:lnTo>
                    <a:pt x="193" y="486"/>
                  </a:lnTo>
                  <a:lnTo>
                    <a:pt x="195" y="527"/>
                  </a:lnTo>
                  <a:lnTo>
                    <a:pt x="198" y="538"/>
                  </a:lnTo>
                  <a:lnTo>
                    <a:pt x="201" y="550"/>
                  </a:lnTo>
                  <a:lnTo>
                    <a:pt x="205" y="561"/>
                  </a:lnTo>
                  <a:lnTo>
                    <a:pt x="209" y="571"/>
                  </a:lnTo>
                  <a:lnTo>
                    <a:pt x="213" y="582"/>
                  </a:lnTo>
                  <a:lnTo>
                    <a:pt x="218" y="591"/>
                  </a:lnTo>
                  <a:lnTo>
                    <a:pt x="223" y="600"/>
                  </a:lnTo>
                  <a:lnTo>
                    <a:pt x="228" y="609"/>
                  </a:lnTo>
                  <a:lnTo>
                    <a:pt x="235" y="617"/>
                  </a:lnTo>
                  <a:lnTo>
                    <a:pt x="241" y="624"/>
                  </a:lnTo>
                  <a:lnTo>
                    <a:pt x="247" y="631"/>
                  </a:lnTo>
                  <a:lnTo>
                    <a:pt x="254" y="639"/>
                  </a:lnTo>
                  <a:lnTo>
                    <a:pt x="269" y="651"/>
                  </a:lnTo>
                  <a:lnTo>
                    <a:pt x="285" y="662"/>
                  </a:lnTo>
                  <a:lnTo>
                    <a:pt x="302" y="672"/>
                  </a:lnTo>
                  <a:lnTo>
                    <a:pt x="320" y="680"/>
                  </a:lnTo>
                  <a:lnTo>
                    <a:pt x="339" y="687"/>
                  </a:lnTo>
                  <a:lnTo>
                    <a:pt x="360" y="692"/>
                  </a:lnTo>
                  <a:lnTo>
                    <a:pt x="380" y="698"/>
                  </a:lnTo>
                  <a:lnTo>
                    <a:pt x="401" y="702"/>
                  </a:lnTo>
                  <a:lnTo>
                    <a:pt x="424" y="704"/>
                  </a:lnTo>
                  <a:lnTo>
                    <a:pt x="446" y="706"/>
                  </a:lnTo>
                  <a:lnTo>
                    <a:pt x="623" y="573"/>
                  </a:lnTo>
                  <a:lnTo>
                    <a:pt x="609" y="575"/>
                  </a:lnTo>
                  <a:lnTo>
                    <a:pt x="596" y="575"/>
                  </a:lnTo>
                  <a:lnTo>
                    <a:pt x="582" y="575"/>
                  </a:lnTo>
                  <a:lnTo>
                    <a:pt x="570" y="574"/>
                  </a:lnTo>
                  <a:lnTo>
                    <a:pt x="557" y="572"/>
                  </a:lnTo>
                  <a:lnTo>
                    <a:pt x="546" y="569"/>
                  </a:lnTo>
                  <a:lnTo>
                    <a:pt x="536" y="566"/>
                  </a:lnTo>
                  <a:lnTo>
                    <a:pt x="524" y="562"/>
                  </a:lnTo>
                  <a:lnTo>
                    <a:pt x="515" y="557"/>
                  </a:lnTo>
                  <a:lnTo>
                    <a:pt x="505" y="551"/>
                  </a:lnTo>
                  <a:lnTo>
                    <a:pt x="496" y="544"/>
                  </a:lnTo>
                  <a:lnTo>
                    <a:pt x="488" y="537"/>
                  </a:lnTo>
                  <a:lnTo>
                    <a:pt x="480" y="529"/>
                  </a:lnTo>
                  <a:lnTo>
                    <a:pt x="472" y="521"/>
                  </a:lnTo>
                  <a:lnTo>
                    <a:pt x="465" y="511"/>
                  </a:lnTo>
                  <a:lnTo>
                    <a:pt x="458" y="502"/>
                  </a:lnTo>
                  <a:lnTo>
                    <a:pt x="453" y="492"/>
                  </a:lnTo>
                  <a:lnTo>
                    <a:pt x="447" y="480"/>
                  </a:lnTo>
                  <a:lnTo>
                    <a:pt x="441" y="469"/>
                  </a:lnTo>
                  <a:lnTo>
                    <a:pt x="437" y="456"/>
                  </a:lnTo>
                  <a:lnTo>
                    <a:pt x="432" y="444"/>
                  </a:lnTo>
                  <a:lnTo>
                    <a:pt x="429" y="431"/>
                  </a:lnTo>
                  <a:lnTo>
                    <a:pt x="426" y="417"/>
                  </a:lnTo>
                  <a:lnTo>
                    <a:pt x="423" y="403"/>
                  </a:lnTo>
                  <a:lnTo>
                    <a:pt x="418" y="373"/>
                  </a:lnTo>
                  <a:lnTo>
                    <a:pt x="415" y="341"/>
                  </a:lnTo>
                  <a:lnTo>
                    <a:pt x="413" y="307"/>
                  </a:lnTo>
                  <a:lnTo>
                    <a:pt x="413" y="272"/>
                  </a:lnTo>
                  <a:lnTo>
                    <a:pt x="415" y="255"/>
                  </a:lnTo>
                  <a:lnTo>
                    <a:pt x="413" y="239"/>
                  </a:lnTo>
                  <a:lnTo>
                    <a:pt x="412" y="223"/>
                  </a:lnTo>
                  <a:lnTo>
                    <a:pt x="410" y="208"/>
                  </a:lnTo>
                  <a:lnTo>
                    <a:pt x="407" y="194"/>
                  </a:lnTo>
                  <a:lnTo>
                    <a:pt x="404" y="179"/>
                  </a:lnTo>
                  <a:lnTo>
                    <a:pt x="400" y="166"/>
                  </a:lnTo>
                  <a:lnTo>
                    <a:pt x="396" y="153"/>
                  </a:lnTo>
                  <a:lnTo>
                    <a:pt x="390" y="141"/>
                  </a:lnTo>
                  <a:lnTo>
                    <a:pt x="385" y="129"/>
                  </a:lnTo>
                  <a:lnTo>
                    <a:pt x="378" y="118"/>
                  </a:lnTo>
                  <a:lnTo>
                    <a:pt x="371" y="108"/>
                  </a:lnTo>
                  <a:lnTo>
                    <a:pt x="364" y="97"/>
                  </a:lnTo>
                  <a:lnTo>
                    <a:pt x="356" y="88"/>
                  </a:lnTo>
                  <a:lnTo>
                    <a:pt x="347" y="80"/>
                  </a:lnTo>
                  <a:lnTo>
                    <a:pt x="338" y="72"/>
                  </a:lnTo>
                  <a:lnTo>
                    <a:pt x="329" y="63"/>
                  </a:lnTo>
                  <a:lnTo>
                    <a:pt x="318" y="56"/>
                  </a:lnTo>
                  <a:lnTo>
                    <a:pt x="308" y="49"/>
                  </a:lnTo>
                  <a:lnTo>
                    <a:pt x="298" y="43"/>
                  </a:lnTo>
                  <a:lnTo>
                    <a:pt x="286" y="36"/>
                  </a:lnTo>
                  <a:lnTo>
                    <a:pt x="274" y="31"/>
                  </a:lnTo>
                  <a:lnTo>
                    <a:pt x="262" y="26"/>
                  </a:lnTo>
                  <a:lnTo>
                    <a:pt x="250" y="22"/>
                  </a:lnTo>
                  <a:lnTo>
                    <a:pt x="224" y="14"/>
                  </a:lnTo>
                  <a:lnTo>
                    <a:pt x="197" y="7"/>
                  </a:lnTo>
                  <a:lnTo>
                    <a:pt x="168" y="3"/>
                  </a:lnTo>
                  <a:lnTo>
                    <a:pt x="139" y="0"/>
                  </a:lnTo>
                  <a:lnTo>
                    <a:pt x="0" y="19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 997"/>
            <p:cNvSpPr>
              <a:spLocks/>
            </p:cNvSpPr>
            <p:nvPr/>
          </p:nvSpPr>
          <p:spPr bwMode="auto">
            <a:xfrm>
              <a:off x="2092889" y="5683414"/>
              <a:ext cx="300912" cy="236811"/>
            </a:xfrm>
            <a:custGeom>
              <a:avLst/>
              <a:gdLst>
                <a:gd name="T0" fmla="*/ 0 w 599"/>
                <a:gd name="T1" fmla="*/ 323 h 473"/>
                <a:gd name="T2" fmla="*/ 482 w 599"/>
                <a:gd name="T3" fmla="*/ 0 h 473"/>
                <a:gd name="T4" fmla="*/ 599 w 599"/>
                <a:gd name="T5" fmla="*/ 149 h 473"/>
                <a:gd name="T6" fmla="*/ 116 w 599"/>
                <a:gd name="T7" fmla="*/ 473 h 473"/>
                <a:gd name="T8" fmla="*/ 0 w 599"/>
                <a:gd name="T9" fmla="*/ 323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9"/>
                <a:gd name="T16" fmla="*/ 0 h 473"/>
                <a:gd name="T17" fmla="*/ 599 w 599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9" h="473">
                  <a:moveTo>
                    <a:pt x="0" y="323"/>
                  </a:moveTo>
                  <a:lnTo>
                    <a:pt x="482" y="0"/>
                  </a:lnTo>
                  <a:lnTo>
                    <a:pt x="599" y="149"/>
                  </a:lnTo>
                  <a:lnTo>
                    <a:pt x="116" y="47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998"/>
            <p:cNvSpPr>
              <a:spLocks/>
            </p:cNvSpPr>
            <p:nvPr/>
          </p:nvSpPr>
          <p:spPr bwMode="auto">
            <a:xfrm>
              <a:off x="2092889" y="5683414"/>
              <a:ext cx="300912" cy="236811"/>
            </a:xfrm>
            <a:custGeom>
              <a:avLst/>
              <a:gdLst>
                <a:gd name="T0" fmla="*/ 0 w 599"/>
                <a:gd name="T1" fmla="*/ 323 h 473"/>
                <a:gd name="T2" fmla="*/ 482 w 599"/>
                <a:gd name="T3" fmla="*/ 0 h 473"/>
                <a:gd name="T4" fmla="*/ 599 w 599"/>
                <a:gd name="T5" fmla="*/ 149 h 473"/>
                <a:gd name="T6" fmla="*/ 116 w 599"/>
                <a:gd name="T7" fmla="*/ 473 h 473"/>
                <a:gd name="T8" fmla="*/ 0 w 599"/>
                <a:gd name="T9" fmla="*/ 323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9"/>
                <a:gd name="T16" fmla="*/ 0 h 473"/>
                <a:gd name="T17" fmla="*/ 599 w 599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9" h="473">
                  <a:moveTo>
                    <a:pt x="0" y="323"/>
                  </a:moveTo>
                  <a:lnTo>
                    <a:pt x="482" y="0"/>
                  </a:lnTo>
                  <a:lnTo>
                    <a:pt x="599" y="149"/>
                  </a:lnTo>
                  <a:lnTo>
                    <a:pt x="116" y="473"/>
                  </a:lnTo>
                  <a:lnTo>
                    <a:pt x="0" y="323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 999"/>
            <p:cNvSpPr>
              <a:spLocks/>
            </p:cNvSpPr>
            <p:nvPr/>
          </p:nvSpPr>
          <p:spPr bwMode="auto">
            <a:xfrm>
              <a:off x="2251369" y="6013756"/>
              <a:ext cx="258784" cy="210941"/>
            </a:xfrm>
            <a:custGeom>
              <a:avLst/>
              <a:gdLst>
                <a:gd name="T0" fmla="*/ 0 w 517"/>
                <a:gd name="T1" fmla="*/ 249 h 423"/>
                <a:gd name="T2" fmla="*/ 440 w 517"/>
                <a:gd name="T3" fmla="*/ 0 h 423"/>
                <a:gd name="T4" fmla="*/ 517 w 517"/>
                <a:gd name="T5" fmla="*/ 173 h 423"/>
                <a:gd name="T6" fmla="*/ 78 w 517"/>
                <a:gd name="T7" fmla="*/ 423 h 423"/>
                <a:gd name="T8" fmla="*/ 0 w 517"/>
                <a:gd name="T9" fmla="*/ 249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7"/>
                <a:gd name="T16" fmla="*/ 0 h 423"/>
                <a:gd name="T17" fmla="*/ 517 w 517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7" h="423">
                  <a:moveTo>
                    <a:pt x="0" y="249"/>
                  </a:moveTo>
                  <a:lnTo>
                    <a:pt x="440" y="0"/>
                  </a:lnTo>
                  <a:lnTo>
                    <a:pt x="517" y="173"/>
                  </a:lnTo>
                  <a:lnTo>
                    <a:pt x="78" y="42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Freeform 1000"/>
            <p:cNvSpPr>
              <a:spLocks/>
            </p:cNvSpPr>
            <p:nvPr/>
          </p:nvSpPr>
          <p:spPr bwMode="auto">
            <a:xfrm>
              <a:off x="2251369" y="6013756"/>
              <a:ext cx="258784" cy="210941"/>
            </a:xfrm>
            <a:custGeom>
              <a:avLst/>
              <a:gdLst>
                <a:gd name="T0" fmla="*/ 0 w 517"/>
                <a:gd name="T1" fmla="*/ 249 h 423"/>
                <a:gd name="T2" fmla="*/ 440 w 517"/>
                <a:gd name="T3" fmla="*/ 0 h 423"/>
                <a:gd name="T4" fmla="*/ 517 w 517"/>
                <a:gd name="T5" fmla="*/ 173 h 423"/>
                <a:gd name="T6" fmla="*/ 78 w 517"/>
                <a:gd name="T7" fmla="*/ 423 h 423"/>
                <a:gd name="T8" fmla="*/ 0 w 517"/>
                <a:gd name="T9" fmla="*/ 249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7"/>
                <a:gd name="T16" fmla="*/ 0 h 423"/>
                <a:gd name="T17" fmla="*/ 517 w 517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7" h="423">
                  <a:moveTo>
                    <a:pt x="0" y="249"/>
                  </a:moveTo>
                  <a:lnTo>
                    <a:pt x="440" y="0"/>
                  </a:lnTo>
                  <a:lnTo>
                    <a:pt x="517" y="173"/>
                  </a:lnTo>
                  <a:lnTo>
                    <a:pt x="78" y="423"/>
                  </a:lnTo>
                  <a:lnTo>
                    <a:pt x="0" y="249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Line 1001"/>
            <p:cNvSpPr>
              <a:spLocks noChangeShapeType="1"/>
            </p:cNvSpPr>
            <p:nvPr/>
          </p:nvSpPr>
          <p:spPr bwMode="auto">
            <a:xfrm flipH="1" flipV="1">
              <a:off x="4506202" y="4811789"/>
              <a:ext cx="196596" cy="199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Line 1002"/>
            <p:cNvSpPr>
              <a:spLocks noChangeShapeType="1"/>
            </p:cNvSpPr>
            <p:nvPr/>
          </p:nvSpPr>
          <p:spPr bwMode="auto">
            <a:xfrm flipH="1">
              <a:off x="4506202" y="4978950"/>
              <a:ext cx="198602" cy="199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Line 1003"/>
            <p:cNvSpPr>
              <a:spLocks noChangeShapeType="1"/>
            </p:cNvSpPr>
            <p:nvPr/>
          </p:nvSpPr>
          <p:spPr bwMode="auto">
            <a:xfrm>
              <a:off x="4766993" y="4756068"/>
              <a:ext cx="2006" cy="28059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Line 1004"/>
            <p:cNvSpPr>
              <a:spLocks noChangeShapeType="1"/>
            </p:cNvSpPr>
            <p:nvPr/>
          </p:nvSpPr>
          <p:spPr bwMode="auto">
            <a:xfrm>
              <a:off x="5025777" y="4756068"/>
              <a:ext cx="2006" cy="28059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1" name="Group 1200"/>
            <p:cNvGrpSpPr/>
            <p:nvPr/>
          </p:nvGrpSpPr>
          <p:grpSpPr>
            <a:xfrm>
              <a:off x="3468687" y="6071368"/>
              <a:ext cx="655638" cy="354012"/>
              <a:chOff x="6211887" y="6263097"/>
              <a:chExt cx="655638" cy="354012"/>
            </a:xfrm>
          </p:grpSpPr>
          <p:sp>
            <p:nvSpPr>
              <p:cNvPr id="1020" name="Freeform 1005"/>
              <p:cNvSpPr>
                <a:spLocks/>
              </p:cNvSpPr>
              <p:nvPr/>
            </p:nvSpPr>
            <p:spPr bwMode="auto">
              <a:xfrm>
                <a:off x="6277570" y="6517228"/>
                <a:ext cx="28085" cy="93531"/>
              </a:xfrm>
              <a:custGeom>
                <a:avLst/>
                <a:gdLst>
                  <a:gd name="T0" fmla="*/ 28 w 55"/>
                  <a:gd name="T1" fmla="*/ 136 h 191"/>
                  <a:gd name="T2" fmla="*/ 55 w 55"/>
                  <a:gd name="T3" fmla="*/ 163 h 191"/>
                  <a:gd name="T4" fmla="*/ 55 w 55"/>
                  <a:gd name="T5" fmla="*/ 0 h 191"/>
                  <a:gd name="T6" fmla="*/ 0 w 55"/>
                  <a:gd name="T7" fmla="*/ 0 h 191"/>
                  <a:gd name="T8" fmla="*/ 0 w 55"/>
                  <a:gd name="T9" fmla="*/ 163 h 191"/>
                  <a:gd name="T10" fmla="*/ 28 w 55"/>
                  <a:gd name="T11" fmla="*/ 191 h 191"/>
                  <a:gd name="T12" fmla="*/ 0 w 55"/>
                  <a:gd name="T13" fmla="*/ 163 h 191"/>
                  <a:gd name="T14" fmla="*/ 0 w 55"/>
                  <a:gd name="T15" fmla="*/ 191 h 191"/>
                  <a:gd name="T16" fmla="*/ 28 w 55"/>
                  <a:gd name="T17" fmla="*/ 191 h 191"/>
                  <a:gd name="T18" fmla="*/ 28 w 55"/>
                  <a:gd name="T19" fmla="*/ 136 h 1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91"/>
                  <a:gd name="T32" fmla="*/ 55 w 55"/>
                  <a:gd name="T33" fmla="*/ 191 h 1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91">
                    <a:moveTo>
                      <a:pt x="28" y="136"/>
                    </a:moveTo>
                    <a:lnTo>
                      <a:pt x="55" y="163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163"/>
                    </a:lnTo>
                    <a:lnTo>
                      <a:pt x="28" y="191"/>
                    </a:lnTo>
                    <a:lnTo>
                      <a:pt x="0" y="163"/>
                    </a:lnTo>
                    <a:lnTo>
                      <a:pt x="0" y="191"/>
                    </a:lnTo>
                    <a:lnTo>
                      <a:pt x="28" y="191"/>
                    </a:lnTo>
                    <a:lnTo>
                      <a:pt x="28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1006"/>
              <p:cNvSpPr>
                <a:spLocks/>
              </p:cNvSpPr>
              <p:nvPr/>
            </p:nvSpPr>
            <p:spPr bwMode="auto">
              <a:xfrm>
                <a:off x="6291613" y="6584889"/>
                <a:ext cx="391185" cy="25870"/>
              </a:xfrm>
              <a:custGeom>
                <a:avLst/>
                <a:gdLst>
                  <a:gd name="T0" fmla="*/ 722 w 777"/>
                  <a:gd name="T1" fmla="*/ 27 h 55"/>
                  <a:gd name="T2" fmla="*/ 749 w 777"/>
                  <a:gd name="T3" fmla="*/ 0 h 55"/>
                  <a:gd name="T4" fmla="*/ 0 w 777"/>
                  <a:gd name="T5" fmla="*/ 0 h 55"/>
                  <a:gd name="T6" fmla="*/ 0 w 777"/>
                  <a:gd name="T7" fmla="*/ 55 h 55"/>
                  <a:gd name="T8" fmla="*/ 749 w 777"/>
                  <a:gd name="T9" fmla="*/ 55 h 55"/>
                  <a:gd name="T10" fmla="*/ 777 w 777"/>
                  <a:gd name="T11" fmla="*/ 27 h 55"/>
                  <a:gd name="T12" fmla="*/ 749 w 777"/>
                  <a:gd name="T13" fmla="*/ 55 h 55"/>
                  <a:gd name="T14" fmla="*/ 777 w 777"/>
                  <a:gd name="T15" fmla="*/ 55 h 55"/>
                  <a:gd name="T16" fmla="*/ 777 w 777"/>
                  <a:gd name="T17" fmla="*/ 27 h 55"/>
                  <a:gd name="T18" fmla="*/ 722 w 777"/>
                  <a:gd name="T19" fmla="*/ 27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7"/>
                  <a:gd name="T31" fmla="*/ 0 h 55"/>
                  <a:gd name="T32" fmla="*/ 777 w 777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7" h="55">
                    <a:moveTo>
                      <a:pt x="722" y="27"/>
                    </a:moveTo>
                    <a:lnTo>
                      <a:pt x="749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749" y="55"/>
                    </a:lnTo>
                    <a:lnTo>
                      <a:pt x="777" y="27"/>
                    </a:lnTo>
                    <a:lnTo>
                      <a:pt x="749" y="55"/>
                    </a:lnTo>
                    <a:lnTo>
                      <a:pt x="777" y="55"/>
                    </a:lnTo>
                    <a:lnTo>
                      <a:pt x="777" y="27"/>
                    </a:lnTo>
                    <a:lnTo>
                      <a:pt x="72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1007"/>
              <p:cNvSpPr>
                <a:spLocks/>
              </p:cNvSpPr>
              <p:nvPr/>
            </p:nvSpPr>
            <p:spPr bwMode="auto">
              <a:xfrm>
                <a:off x="6654800" y="6537734"/>
                <a:ext cx="30162" cy="79375"/>
              </a:xfrm>
              <a:custGeom>
                <a:avLst/>
                <a:gdLst>
                  <a:gd name="T0" fmla="*/ 28 w 55"/>
                  <a:gd name="T1" fmla="*/ 0 h 162"/>
                  <a:gd name="T2" fmla="*/ 1 w 55"/>
                  <a:gd name="T3" fmla="*/ 0 h 162"/>
                  <a:gd name="T4" fmla="*/ 0 w 55"/>
                  <a:gd name="T5" fmla="*/ 162 h 162"/>
                  <a:gd name="T6" fmla="*/ 55 w 55"/>
                  <a:gd name="T7" fmla="*/ 162 h 162"/>
                  <a:gd name="T8" fmla="*/ 55 w 55"/>
                  <a:gd name="T9" fmla="*/ 0 h 162"/>
                  <a:gd name="T10" fmla="*/ 28 w 55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162"/>
                  <a:gd name="T20" fmla="*/ 55 w 55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162">
                    <a:moveTo>
                      <a:pt x="28" y="0"/>
                    </a:moveTo>
                    <a:lnTo>
                      <a:pt x="1" y="0"/>
                    </a:lnTo>
                    <a:lnTo>
                      <a:pt x="0" y="162"/>
                    </a:lnTo>
                    <a:lnTo>
                      <a:pt x="55" y="162"/>
                    </a:lnTo>
                    <a:lnTo>
                      <a:pt x="5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1008"/>
              <p:cNvSpPr>
                <a:spLocks/>
              </p:cNvSpPr>
              <p:nvPr/>
            </p:nvSpPr>
            <p:spPr bwMode="auto">
              <a:xfrm>
                <a:off x="6470650" y="6571072"/>
                <a:ext cx="28575" cy="46037"/>
              </a:xfrm>
              <a:custGeom>
                <a:avLst/>
                <a:gdLst>
                  <a:gd name="T0" fmla="*/ 28 w 54"/>
                  <a:gd name="T1" fmla="*/ 0 h 92"/>
                  <a:gd name="T2" fmla="*/ 0 w 54"/>
                  <a:gd name="T3" fmla="*/ 0 h 92"/>
                  <a:gd name="T4" fmla="*/ 0 w 54"/>
                  <a:gd name="T5" fmla="*/ 92 h 92"/>
                  <a:gd name="T6" fmla="*/ 54 w 54"/>
                  <a:gd name="T7" fmla="*/ 92 h 92"/>
                  <a:gd name="T8" fmla="*/ 54 w 54"/>
                  <a:gd name="T9" fmla="*/ 0 h 92"/>
                  <a:gd name="T10" fmla="*/ 28 w 54"/>
                  <a:gd name="T11" fmla="*/ 0 h 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92"/>
                  <a:gd name="T20" fmla="*/ 54 w 54"/>
                  <a:gd name="T21" fmla="*/ 92 h 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92">
                    <a:moveTo>
                      <a:pt x="28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54" y="92"/>
                    </a:lnTo>
                    <a:lnTo>
                      <a:pt x="5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Rectangle 1009"/>
              <p:cNvSpPr>
                <a:spLocks noChangeArrowheads="1"/>
              </p:cNvSpPr>
              <p:nvPr/>
            </p:nvSpPr>
            <p:spPr bwMode="auto">
              <a:xfrm>
                <a:off x="6211887" y="6263097"/>
                <a:ext cx="1016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>
                    <a:solidFill>
                      <a:srgbClr val="000000"/>
                    </a:solidFill>
                  </a:rPr>
                  <a:t>0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1025" name="Rectangle 1010"/>
              <p:cNvSpPr>
                <a:spLocks noChangeArrowheads="1"/>
              </p:cNvSpPr>
              <p:nvPr/>
            </p:nvSpPr>
            <p:spPr bwMode="auto">
              <a:xfrm>
                <a:off x="6608762" y="6264684"/>
                <a:ext cx="25876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000000"/>
                    </a:solidFill>
                  </a:rPr>
                  <a:t>1m</a:t>
                </a:r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26" name="Freeform 1011"/>
            <p:cNvSpPr>
              <a:spLocks/>
            </p:cNvSpPr>
            <p:nvPr/>
          </p:nvSpPr>
          <p:spPr bwMode="auto">
            <a:xfrm>
              <a:off x="1665287" y="5736047"/>
              <a:ext cx="501650" cy="660400"/>
            </a:xfrm>
            <a:custGeom>
              <a:avLst/>
              <a:gdLst>
                <a:gd name="T0" fmla="*/ 625 w 999"/>
                <a:gd name="T1" fmla="*/ 0 h 1327"/>
                <a:gd name="T2" fmla="*/ 999 w 999"/>
                <a:gd name="T3" fmla="*/ 1118 h 1327"/>
                <a:gd name="T4" fmla="*/ 374 w 999"/>
                <a:gd name="T5" fmla="*/ 1327 h 1327"/>
                <a:gd name="T6" fmla="*/ 0 w 999"/>
                <a:gd name="T7" fmla="*/ 209 h 1327"/>
                <a:gd name="T8" fmla="*/ 625 w 999"/>
                <a:gd name="T9" fmla="*/ 0 h 1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9"/>
                <a:gd name="T16" fmla="*/ 0 h 1327"/>
                <a:gd name="T17" fmla="*/ 999 w 999"/>
                <a:gd name="T18" fmla="*/ 1327 h 1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9" h="1327">
                  <a:moveTo>
                    <a:pt x="625" y="0"/>
                  </a:moveTo>
                  <a:lnTo>
                    <a:pt x="999" y="1118"/>
                  </a:lnTo>
                  <a:lnTo>
                    <a:pt x="374" y="1327"/>
                  </a:lnTo>
                  <a:lnTo>
                    <a:pt x="0" y="209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1012"/>
            <p:cNvSpPr>
              <a:spLocks/>
            </p:cNvSpPr>
            <p:nvPr/>
          </p:nvSpPr>
          <p:spPr bwMode="auto">
            <a:xfrm>
              <a:off x="1665287" y="5736047"/>
              <a:ext cx="501650" cy="660400"/>
            </a:xfrm>
            <a:custGeom>
              <a:avLst/>
              <a:gdLst>
                <a:gd name="T0" fmla="*/ 625 w 999"/>
                <a:gd name="T1" fmla="*/ 0 h 1327"/>
                <a:gd name="T2" fmla="*/ 999 w 999"/>
                <a:gd name="T3" fmla="*/ 1118 h 1327"/>
                <a:gd name="T4" fmla="*/ 374 w 999"/>
                <a:gd name="T5" fmla="*/ 1327 h 1327"/>
                <a:gd name="T6" fmla="*/ 0 w 999"/>
                <a:gd name="T7" fmla="*/ 209 h 1327"/>
                <a:gd name="T8" fmla="*/ 625 w 999"/>
                <a:gd name="T9" fmla="*/ 0 h 1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9"/>
                <a:gd name="T16" fmla="*/ 0 h 1327"/>
                <a:gd name="T17" fmla="*/ 999 w 999"/>
                <a:gd name="T18" fmla="*/ 1327 h 1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9" h="1327">
                  <a:moveTo>
                    <a:pt x="625" y="0"/>
                  </a:moveTo>
                  <a:lnTo>
                    <a:pt x="999" y="1118"/>
                  </a:lnTo>
                  <a:lnTo>
                    <a:pt x="374" y="1327"/>
                  </a:lnTo>
                  <a:lnTo>
                    <a:pt x="0" y="209"/>
                  </a:lnTo>
                  <a:lnTo>
                    <a:pt x="6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1013"/>
            <p:cNvSpPr>
              <a:spLocks/>
            </p:cNvSpPr>
            <p:nvPr/>
          </p:nvSpPr>
          <p:spPr bwMode="auto">
            <a:xfrm>
              <a:off x="1341437" y="5694772"/>
              <a:ext cx="371475" cy="374650"/>
            </a:xfrm>
            <a:custGeom>
              <a:avLst/>
              <a:gdLst>
                <a:gd name="T0" fmla="*/ 550 w 742"/>
                <a:gd name="T1" fmla="*/ 0 h 758"/>
                <a:gd name="T2" fmla="*/ 742 w 742"/>
                <a:gd name="T3" fmla="*/ 574 h 758"/>
                <a:gd name="T4" fmla="*/ 192 w 742"/>
                <a:gd name="T5" fmla="*/ 758 h 758"/>
                <a:gd name="T6" fmla="*/ 0 w 742"/>
                <a:gd name="T7" fmla="*/ 184 h 758"/>
                <a:gd name="T8" fmla="*/ 550 w 742"/>
                <a:gd name="T9" fmla="*/ 0 h 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758"/>
                <a:gd name="T17" fmla="*/ 742 w 742"/>
                <a:gd name="T18" fmla="*/ 758 h 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758">
                  <a:moveTo>
                    <a:pt x="550" y="0"/>
                  </a:moveTo>
                  <a:lnTo>
                    <a:pt x="742" y="574"/>
                  </a:lnTo>
                  <a:lnTo>
                    <a:pt x="192" y="758"/>
                  </a:lnTo>
                  <a:lnTo>
                    <a:pt x="0" y="184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1014"/>
            <p:cNvSpPr>
              <a:spLocks/>
            </p:cNvSpPr>
            <p:nvPr/>
          </p:nvSpPr>
          <p:spPr bwMode="auto">
            <a:xfrm>
              <a:off x="1341437" y="5694772"/>
              <a:ext cx="371475" cy="374650"/>
            </a:xfrm>
            <a:custGeom>
              <a:avLst/>
              <a:gdLst>
                <a:gd name="T0" fmla="*/ 550 w 742"/>
                <a:gd name="T1" fmla="*/ 0 h 758"/>
                <a:gd name="T2" fmla="*/ 742 w 742"/>
                <a:gd name="T3" fmla="*/ 574 h 758"/>
                <a:gd name="T4" fmla="*/ 192 w 742"/>
                <a:gd name="T5" fmla="*/ 758 h 758"/>
                <a:gd name="T6" fmla="*/ 0 w 742"/>
                <a:gd name="T7" fmla="*/ 184 h 758"/>
                <a:gd name="T8" fmla="*/ 550 w 742"/>
                <a:gd name="T9" fmla="*/ 0 h 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758"/>
                <a:gd name="T17" fmla="*/ 742 w 742"/>
                <a:gd name="T18" fmla="*/ 758 h 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758">
                  <a:moveTo>
                    <a:pt x="550" y="0"/>
                  </a:moveTo>
                  <a:lnTo>
                    <a:pt x="742" y="574"/>
                  </a:lnTo>
                  <a:lnTo>
                    <a:pt x="192" y="758"/>
                  </a:lnTo>
                  <a:lnTo>
                    <a:pt x="0" y="184"/>
                  </a:lnTo>
                  <a:lnTo>
                    <a:pt x="55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1015"/>
            <p:cNvSpPr>
              <a:spLocks/>
            </p:cNvSpPr>
            <p:nvPr/>
          </p:nvSpPr>
          <p:spPr bwMode="auto">
            <a:xfrm>
              <a:off x="1531937" y="6255159"/>
              <a:ext cx="366713" cy="368300"/>
            </a:xfrm>
            <a:custGeom>
              <a:avLst/>
              <a:gdLst>
                <a:gd name="T0" fmla="*/ 545 w 732"/>
                <a:gd name="T1" fmla="*/ 0 h 740"/>
                <a:gd name="T2" fmla="*/ 732 w 732"/>
                <a:gd name="T3" fmla="*/ 557 h 740"/>
                <a:gd name="T4" fmla="*/ 185 w 732"/>
                <a:gd name="T5" fmla="*/ 740 h 740"/>
                <a:gd name="T6" fmla="*/ 0 w 732"/>
                <a:gd name="T7" fmla="*/ 183 h 740"/>
                <a:gd name="T8" fmla="*/ 545 w 73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2"/>
                <a:gd name="T16" fmla="*/ 0 h 740"/>
                <a:gd name="T17" fmla="*/ 732 w 73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2" h="740">
                  <a:moveTo>
                    <a:pt x="545" y="0"/>
                  </a:moveTo>
                  <a:lnTo>
                    <a:pt x="732" y="557"/>
                  </a:lnTo>
                  <a:lnTo>
                    <a:pt x="185" y="740"/>
                  </a:lnTo>
                  <a:lnTo>
                    <a:pt x="0" y="18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1016"/>
            <p:cNvSpPr>
              <a:spLocks/>
            </p:cNvSpPr>
            <p:nvPr/>
          </p:nvSpPr>
          <p:spPr bwMode="auto">
            <a:xfrm>
              <a:off x="1531937" y="6255159"/>
              <a:ext cx="366713" cy="368300"/>
            </a:xfrm>
            <a:custGeom>
              <a:avLst/>
              <a:gdLst>
                <a:gd name="T0" fmla="*/ 545 w 732"/>
                <a:gd name="T1" fmla="*/ 0 h 740"/>
                <a:gd name="T2" fmla="*/ 732 w 732"/>
                <a:gd name="T3" fmla="*/ 557 h 740"/>
                <a:gd name="T4" fmla="*/ 185 w 732"/>
                <a:gd name="T5" fmla="*/ 740 h 740"/>
                <a:gd name="T6" fmla="*/ 0 w 732"/>
                <a:gd name="T7" fmla="*/ 183 h 740"/>
                <a:gd name="T8" fmla="*/ 545 w 73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2"/>
                <a:gd name="T16" fmla="*/ 0 h 740"/>
                <a:gd name="T17" fmla="*/ 732 w 73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2" h="740">
                  <a:moveTo>
                    <a:pt x="545" y="0"/>
                  </a:moveTo>
                  <a:lnTo>
                    <a:pt x="732" y="557"/>
                  </a:lnTo>
                  <a:lnTo>
                    <a:pt x="185" y="740"/>
                  </a:lnTo>
                  <a:lnTo>
                    <a:pt x="0" y="183"/>
                  </a:lnTo>
                  <a:lnTo>
                    <a:pt x="54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1017"/>
            <p:cNvSpPr>
              <a:spLocks/>
            </p:cNvSpPr>
            <p:nvPr/>
          </p:nvSpPr>
          <p:spPr bwMode="auto">
            <a:xfrm>
              <a:off x="1692275" y="5824947"/>
              <a:ext cx="414337" cy="485775"/>
            </a:xfrm>
            <a:custGeom>
              <a:avLst/>
              <a:gdLst>
                <a:gd name="T0" fmla="*/ 0 w 824"/>
                <a:gd name="T1" fmla="*/ 192 h 975"/>
                <a:gd name="T2" fmla="*/ 267 w 824"/>
                <a:gd name="T3" fmla="*/ 975 h 975"/>
                <a:gd name="T4" fmla="*/ 824 w 824"/>
                <a:gd name="T5" fmla="*/ 794 h 975"/>
                <a:gd name="T6" fmla="*/ 717 w 824"/>
                <a:gd name="T7" fmla="*/ 466 h 975"/>
                <a:gd name="T8" fmla="*/ 463 w 824"/>
                <a:gd name="T9" fmla="*/ 544 h 975"/>
                <a:gd name="T10" fmla="*/ 420 w 824"/>
                <a:gd name="T11" fmla="*/ 398 h 975"/>
                <a:gd name="T12" fmla="*/ 667 w 824"/>
                <a:gd name="T13" fmla="*/ 316 h 975"/>
                <a:gd name="T14" fmla="*/ 565 w 824"/>
                <a:gd name="T15" fmla="*/ 0 h 975"/>
                <a:gd name="T16" fmla="*/ 0 w 824"/>
                <a:gd name="T17" fmla="*/ 192 h 9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4"/>
                <a:gd name="T28" fmla="*/ 0 h 975"/>
                <a:gd name="T29" fmla="*/ 824 w 824"/>
                <a:gd name="T30" fmla="*/ 975 h 9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4" h="975">
                  <a:moveTo>
                    <a:pt x="0" y="192"/>
                  </a:moveTo>
                  <a:lnTo>
                    <a:pt x="267" y="975"/>
                  </a:lnTo>
                  <a:lnTo>
                    <a:pt x="824" y="794"/>
                  </a:lnTo>
                  <a:lnTo>
                    <a:pt x="717" y="466"/>
                  </a:lnTo>
                  <a:lnTo>
                    <a:pt x="463" y="544"/>
                  </a:lnTo>
                  <a:lnTo>
                    <a:pt x="420" y="398"/>
                  </a:lnTo>
                  <a:lnTo>
                    <a:pt x="667" y="316"/>
                  </a:lnTo>
                  <a:lnTo>
                    <a:pt x="565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018"/>
            <p:cNvSpPr>
              <a:spLocks/>
            </p:cNvSpPr>
            <p:nvPr/>
          </p:nvSpPr>
          <p:spPr bwMode="auto">
            <a:xfrm>
              <a:off x="1692275" y="5824947"/>
              <a:ext cx="414337" cy="485775"/>
            </a:xfrm>
            <a:custGeom>
              <a:avLst/>
              <a:gdLst>
                <a:gd name="T0" fmla="*/ 0 w 824"/>
                <a:gd name="T1" fmla="*/ 192 h 975"/>
                <a:gd name="T2" fmla="*/ 267 w 824"/>
                <a:gd name="T3" fmla="*/ 975 h 975"/>
                <a:gd name="T4" fmla="*/ 824 w 824"/>
                <a:gd name="T5" fmla="*/ 794 h 975"/>
                <a:gd name="T6" fmla="*/ 717 w 824"/>
                <a:gd name="T7" fmla="*/ 466 h 975"/>
                <a:gd name="T8" fmla="*/ 463 w 824"/>
                <a:gd name="T9" fmla="*/ 544 h 975"/>
                <a:gd name="T10" fmla="*/ 420 w 824"/>
                <a:gd name="T11" fmla="*/ 398 h 975"/>
                <a:gd name="T12" fmla="*/ 667 w 824"/>
                <a:gd name="T13" fmla="*/ 316 h 975"/>
                <a:gd name="T14" fmla="*/ 565 w 824"/>
                <a:gd name="T15" fmla="*/ 0 h 975"/>
                <a:gd name="T16" fmla="*/ 0 w 824"/>
                <a:gd name="T17" fmla="*/ 192 h 9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4"/>
                <a:gd name="T28" fmla="*/ 0 h 975"/>
                <a:gd name="T29" fmla="*/ 824 w 824"/>
                <a:gd name="T30" fmla="*/ 975 h 9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4" h="975">
                  <a:moveTo>
                    <a:pt x="0" y="192"/>
                  </a:moveTo>
                  <a:lnTo>
                    <a:pt x="267" y="975"/>
                  </a:lnTo>
                  <a:lnTo>
                    <a:pt x="824" y="794"/>
                  </a:lnTo>
                  <a:lnTo>
                    <a:pt x="717" y="466"/>
                  </a:lnTo>
                  <a:lnTo>
                    <a:pt x="463" y="544"/>
                  </a:lnTo>
                  <a:lnTo>
                    <a:pt x="420" y="398"/>
                  </a:lnTo>
                  <a:lnTo>
                    <a:pt x="667" y="316"/>
                  </a:lnTo>
                  <a:lnTo>
                    <a:pt x="565" y="0"/>
                  </a:lnTo>
                  <a:lnTo>
                    <a:pt x="0" y="1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19"/>
            <p:cNvSpPr>
              <a:spLocks/>
            </p:cNvSpPr>
            <p:nvPr/>
          </p:nvSpPr>
          <p:spPr bwMode="auto">
            <a:xfrm>
              <a:off x="244475" y="2349909"/>
              <a:ext cx="4064000" cy="1603375"/>
            </a:xfrm>
            <a:custGeom>
              <a:avLst/>
              <a:gdLst>
                <a:gd name="T0" fmla="*/ 4464 w 8100"/>
                <a:gd name="T1" fmla="*/ 8 h 3222"/>
                <a:gd name="T2" fmla="*/ 4963 w 8100"/>
                <a:gd name="T3" fmla="*/ 41 h 3222"/>
                <a:gd name="T4" fmla="*/ 5440 w 8100"/>
                <a:gd name="T5" fmla="*/ 97 h 3222"/>
                <a:gd name="T6" fmla="*/ 5891 w 8100"/>
                <a:gd name="T7" fmla="*/ 176 h 3222"/>
                <a:gd name="T8" fmla="*/ 6312 w 8100"/>
                <a:gd name="T9" fmla="*/ 275 h 3222"/>
                <a:gd name="T10" fmla="*/ 6698 w 8100"/>
                <a:gd name="T11" fmla="*/ 393 h 3222"/>
                <a:gd name="T12" fmla="*/ 7046 w 8100"/>
                <a:gd name="T13" fmla="*/ 529 h 3222"/>
                <a:gd name="T14" fmla="*/ 7351 w 8100"/>
                <a:gd name="T15" fmla="*/ 679 h 3222"/>
                <a:gd name="T16" fmla="*/ 7611 w 8100"/>
                <a:gd name="T17" fmla="*/ 844 h 3222"/>
                <a:gd name="T18" fmla="*/ 7818 w 8100"/>
                <a:gd name="T19" fmla="*/ 1021 h 3222"/>
                <a:gd name="T20" fmla="*/ 7947 w 8100"/>
                <a:gd name="T21" fmla="*/ 1170 h 3222"/>
                <a:gd name="T22" fmla="*/ 8008 w 8100"/>
                <a:gd name="T23" fmla="*/ 1267 h 3222"/>
                <a:gd name="T24" fmla="*/ 8053 w 8100"/>
                <a:gd name="T25" fmla="*/ 1366 h 3222"/>
                <a:gd name="T26" fmla="*/ 8084 w 8100"/>
                <a:gd name="T27" fmla="*/ 1467 h 3222"/>
                <a:gd name="T28" fmla="*/ 8099 w 8100"/>
                <a:gd name="T29" fmla="*/ 1570 h 3222"/>
                <a:gd name="T30" fmla="*/ 8098 w 8100"/>
                <a:gd name="T31" fmla="*/ 1673 h 3222"/>
                <a:gd name="T32" fmla="*/ 8079 w 8100"/>
                <a:gd name="T33" fmla="*/ 1776 h 3222"/>
                <a:gd name="T34" fmla="*/ 8045 w 8100"/>
                <a:gd name="T35" fmla="*/ 1876 h 3222"/>
                <a:gd name="T36" fmla="*/ 7996 w 8100"/>
                <a:gd name="T37" fmla="*/ 1974 h 3222"/>
                <a:gd name="T38" fmla="*/ 7932 w 8100"/>
                <a:gd name="T39" fmla="*/ 2070 h 3222"/>
                <a:gd name="T40" fmla="*/ 7781 w 8100"/>
                <a:gd name="T41" fmla="*/ 2237 h 3222"/>
                <a:gd name="T42" fmla="*/ 7562 w 8100"/>
                <a:gd name="T43" fmla="*/ 2412 h 3222"/>
                <a:gd name="T44" fmla="*/ 7294 w 8100"/>
                <a:gd name="T45" fmla="*/ 2574 h 3222"/>
                <a:gd name="T46" fmla="*/ 6980 w 8100"/>
                <a:gd name="T47" fmla="*/ 2722 h 3222"/>
                <a:gd name="T48" fmla="*/ 6624 w 8100"/>
                <a:gd name="T49" fmla="*/ 2854 h 3222"/>
                <a:gd name="T50" fmla="*/ 6231 w 8100"/>
                <a:gd name="T51" fmla="*/ 2968 h 3222"/>
                <a:gd name="T52" fmla="*/ 5803 w 8100"/>
                <a:gd name="T53" fmla="*/ 3063 h 3222"/>
                <a:gd name="T54" fmla="*/ 5347 w 8100"/>
                <a:gd name="T55" fmla="*/ 3137 h 3222"/>
                <a:gd name="T56" fmla="*/ 4865 w 8100"/>
                <a:gd name="T57" fmla="*/ 3190 h 3222"/>
                <a:gd name="T58" fmla="*/ 4361 w 8100"/>
                <a:gd name="T59" fmla="*/ 3218 h 3222"/>
                <a:gd name="T60" fmla="*/ 3842 w 8100"/>
                <a:gd name="T61" fmla="*/ 3220 h 3222"/>
                <a:gd name="T62" fmla="*/ 3335 w 8100"/>
                <a:gd name="T63" fmla="*/ 3197 h 3222"/>
                <a:gd name="T64" fmla="*/ 2848 w 8100"/>
                <a:gd name="T65" fmla="*/ 3150 h 3222"/>
                <a:gd name="T66" fmla="*/ 2386 w 8100"/>
                <a:gd name="T67" fmla="*/ 3079 h 3222"/>
                <a:gd name="T68" fmla="*/ 1953 w 8100"/>
                <a:gd name="T69" fmla="*/ 2988 h 3222"/>
                <a:gd name="T70" fmla="*/ 1553 w 8100"/>
                <a:gd name="T71" fmla="*/ 2878 h 3222"/>
                <a:gd name="T72" fmla="*/ 1188 w 8100"/>
                <a:gd name="T73" fmla="*/ 2749 h 3222"/>
                <a:gd name="T74" fmla="*/ 866 w 8100"/>
                <a:gd name="T75" fmla="*/ 2604 h 3222"/>
                <a:gd name="T76" fmla="*/ 587 w 8100"/>
                <a:gd name="T77" fmla="*/ 2445 h 3222"/>
                <a:gd name="T78" fmla="*/ 359 w 8100"/>
                <a:gd name="T79" fmla="*/ 2273 h 3222"/>
                <a:gd name="T80" fmla="*/ 183 w 8100"/>
                <a:gd name="T81" fmla="*/ 2089 h 3222"/>
                <a:gd name="T82" fmla="*/ 116 w 8100"/>
                <a:gd name="T83" fmla="*/ 1994 h 3222"/>
                <a:gd name="T84" fmla="*/ 63 w 8100"/>
                <a:gd name="T85" fmla="*/ 1896 h 3222"/>
                <a:gd name="T86" fmla="*/ 27 w 8100"/>
                <a:gd name="T87" fmla="*/ 1795 h 3222"/>
                <a:gd name="T88" fmla="*/ 5 w 8100"/>
                <a:gd name="T89" fmla="*/ 1694 h 3222"/>
                <a:gd name="T90" fmla="*/ 0 w 8100"/>
                <a:gd name="T91" fmla="*/ 1590 h 3222"/>
                <a:gd name="T92" fmla="*/ 12 w 8100"/>
                <a:gd name="T93" fmla="*/ 1487 h 3222"/>
                <a:gd name="T94" fmla="*/ 39 w 8100"/>
                <a:gd name="T95" fmla="*/ 1386 h 3222"/>
                <a:gd name="T96" fmla="*/ 82 w 8100"/>
                <a:gd name="T97" fmla="*/ 1287 h 3222"/>
                <a:gd name="T98" fmla="*/ 140 w 8100"/>
                <a:gd name="T99" fmla="*/ 1190 h 3222"/>
                <a:gd name="T100" fmla="*/ 246 w 8100"/>
                <a:gd name="T101" fmla="*/ 1057 h 3222"/>
                <a:gd name="T102" fmla="*/ 444 w 8100"/>
                <a:gd name="T103" fmla="*/ 878 h 3222"/>
                <a:gd name="T104" fmla="*/ 693 w 8100"/>
                <a:gd name="T105" fmla="*/ 711 h 3222"/>
                <a:gd name="T106" fmla="*/ 990 w 8100"/>
                <a:gd name="T107" fmla="*/ 558 h 3222"/>
                <a:gd name="T108" fmla="*/ 1329 w 8100"/>
                <a:gd name="T109" fmla="*/ 419 h 3222"/>
                <a:gd name="T110" fmla="*/ 1708 w 8100"/>
                <a:gd name="T111" fmla="*/ 298 h 3222"/>
                <a:gd name="T112" fmla="*/ 2123 w 8100"/>
                <a:gd name="T113" fmla="*/ 194 h 3222"/>
                <a:gd name="T114" fmla="*/ 2567 w 8100"/>
                <a:gd name="T115" fmla="*/ 112 h 3222"/>
                <a:gd name="T116" fmla="*/ 3040 w 8100"/>
                <a:gd name="T117" fmla="*/ 51 h 3222"/>
                <a:gd name="T118" fmla="*/ 3536 w 8100"/>
                <a:gd name="T119" fmla="*/ 12 h 3222"/>
                <a:gd name="T120" fmla="*/ 4050 w 8100"/>
                <a:gd name="T121" fmla="*/ 0 h 3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00"/>
                <a:gd name="T184" fmla="*/ 0 h 3222"/>
                <a:gd name="T185" fmla="*/ 8100 w 8100"/>
                <a:gd name="T186" fmla="*/ 3222 h 3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00" h="3222">
                  <a:moveTo>
                    <a:pt x="4050" y="0"/>
                  </a:moveTo>
                  <a:lnTo>
                    <a:pt x="4154" y="0"/>
                  </a:lnTo>
                  <a:lnTo>
                    <a:pt x="4258" y="2"/>
                  </a:lnTo>
                  <a:lnTo>
                    <a:pt x="4361" y="4"/>
                  </a:lnTo>
                  <a:lnTo>
                    <a:pt x="4464" y="8"/>
                  </a:lnTo>
                  <a:lnTo>
                    <a:pt x="4565" y="12"/>
                  </a:lnTo>
                  <a:lnTo>
                    <a:pt x="4665" y="19"/>
                  </a:lnTo>
                  <a:lnTo>
                    <a:pt x="4766" y="25"/>
                  </a:lnTo>
                  <a:lnTo>
                    <a:pt x="4865" y="32"/>
                  </a:lnTo>
                  <a:lnTo>
                    <a:pt x="4963" y="41"/>
                  </a:lnTo>
                  <a:lnTo>
                    <a:pt x="5061" y="51"/>
                  </a:lnTo>
                  <a:lnTo>
                    <a:pt x="5157" y="61"/>
                  </a:lnTo>
                  <a:lnTo>
                    <a:pt x="5252" y="72"/>
                  </a:lnTo>
                  <a:lnTo>
                    <a:pt x="5347" y="85"/>
                  </a:lnTo>
                  <a:lnTo>
                    <a:pt x="5440" y="97"/>
                  </a:lnTo>
                  <a:lnTo>
                    <a:pt x="5532" y="112"/>
                  </a:lnTo>
                  <a:lnTo>
                    <a:pt x="5624" y="126"/>
                  </a:lnTo>
                  <a:lnTo>
                    <a:pt x="5714" y="143"/>
                  </a:lnTo>
                  <a:lnTo>
                    <a:pt x="5803" y="159"/>
                  </a:lnTo>
                  <a:lnTo>
                    <a:pt x="5891" y="176"/>
                  </a:lnTo>
                  <a:lnTo>
                    <a:pt x="5978" y="194"/>
                  </a:lnTo>
                  <a:lnTo>
                    <a:pt x="6063" y="213"/>
                  </a:lnTo>
                  <a:lnTo>
                    <a:pt x="6148" y="234"/>
                  </a:lnTo>
                  <a:lnTo>
                    <a:pt x="6231" y="254"/>
                  </a:lnTo>
                  <a:lnTo>
                    <a:pt x="6312" y="275"/>
                  </a:lnTo>
                  <a:lnTo>
                    <a:pt x="6392" y="298"/>
                  </a:lnTo>
                  <a:lnTo>
                    <a:pt x="6471" y="321"/>
                  </a:lnTo>
                  <a:lnTo>
                    <a:pt x="6548" y="343"/>
                  </a:lnTo>
                  <a:lnTo>
                    <a:pt x="6624" y="368"/>
                  </a:lnTo>
                  <a:lnTo>
                    <a:pt x="6698" y="393"/>
                  </a:lnTo>
                  <a:lnTo>
                    <a:pt x="6771" y="419"/>
                  </a:lnTo>
                  <a:lnTo>
                    <a:pt x="6842" y="445"/>
                  </a:lnTo>
                  <a:lnTo>
                    <a:pt x="6912" y="473"/>
                  </a:lnTo>
                  <a:lnTo>
                    <a:pt x="6980" y="500"/>
                  </a:lnTo>
                  <a:lnTo>
                    <a:pt x="7046" y="529"/>
                  </a:lnTo>
                  <a:lnTo>
                    <a:pt x="7111" y="558"/>
                  </a:lnTo>
                  <a:lnTo>
                    <a:pt x="7174" y="587"/>
                  </a:lnTo>
                  <a:lnTo>
                    <a:pt x="7235" y="617"/>
                  </a:lnTo>
                  <a:lnTo>
                    <a:pt x="7294" y="648"/>
                  </a:lnTo>
                  <a:lnTo>
                    <a:pt x="7351" y="679"/>
                  </a:lnTo>
                  <a:lnTo>
                    <a:pt x="7407" y="711"/>
                  </a:lnTo>
                  <a:lnTo>
                    <a:pt x="7461" y="744"/>
                  </a:lnTo>
                  <a:lnTo>
                    <a:pt x="7512" y="776"/>
                  </a:lnTo>
                  <a:lnTo>
                    <a:pt x="7562" y="810"/>
                  </a:lnTo>
                  <a:lnTo>
                    <a:pt x="7611" y="844"/>
                  </a:lnTo>
                  <a:lnTo>
                    <a:pt x="7656" y="878"/>
                  </a:lnTo>
                  <a:lnTo>
                    <a:pt x="7700" y="914"/>
                  </a:lnTo>
                  <a:lnTo>
                    <a:pt x="7742" y="949"/>
                  </a:lnTo>
                  <a:lnTo>
                    <a:pt x="7781" y="985"/>
                  </a:lnTo>
                  <a:lnTo>
                    <a:pt x="7818" y="1021"/>
                  </a:lnTo>
                  <a:lnTo>
                    <a:pt x="7854" y="1057"/>
                  </a:lnTo>
                  <a:lnTo>
                    <a:pt x="7887" y="1095"/>
                  </a:lnTo>
                  <a:lnTo>
                    <a:pt x="7918" y="1133"/>
                  </a:lnTo>
                  <a:lnTo>
                    <a:pt x="7932" y="1152"/>
                  </a:lnTo>
                  <a:lnTo>
                    <a:pt x="7947" y="1170"/>
                  </a:lnTo>
                  <a:lnTo>
                    <a:pt x="7959" y="1190"/>
                  </a:lnTo>
                  <a:lnTo>
                    <a:pt x="7973" y="1210"/>
                  </a:lnTo>
                  <a:lnTo>
                    <a:pt x="7985" y="1228"/>
                  </a:lnTo>
                  <a:lnTo>
                    <a:pt x="7996" y="1248"/>
                  </a:lnTo>
                  <a:lnTo>
                    <a:pt x="8008" y="1267"/>
                  </a:lnTo>
                  <a:lnTo>
                    <a:pt x="8018" y="1287"/>
                  </a:lnTo>
                  <a:lnTo>
                    <a:pt x="8027" y="1307"/>
                  </a:lnTo>
                  <a:lnTo>
                    <a:pt x="8037" y="1326"/>
                  </a:lnTo>
                  <a:lnTo>
                    <a:pt x="8045" y="1346"/>
                  </a:lnTo>
                  <a:lnTo>
                    <a:pt x="8053" y="1366"/>
                  </a:lnTo>
                  <a:lnTo>
                    <a:pt x="8061" y="1386"/>
                  </a:lnTo>
                  <a:lnTo>
                    <a:pt x="8068" y="1406"/>
                  </a:lnTo>
                  <a:lnTo>
                    <a:pt x="8074" y="1427"/>
                  </a:lnTo>
                  <a:lnTo>
                    <a:pt x="8079" y="1447"/>
                  </a:lnTo>
                  <a:lnTo>
                    <a:pt x="8084" y="1467"/>
                  </a:lnTo>
                  <a:lnTo>
                    <a:pt x="8088" y="1487"/>
                  </a:lnTo>
                  <a:lnTo>
                    <a:pt x="8093" y="1508"/>
                  </a:lnTo>
                  <a:lnTo>
                    <a:pt x="8095" y="1528"/>
                  </a:lnTo>
                  <a:lnTo>
                    <a:pt x="8098" y="1549"/>
                  </a:lnTo>
                  <a:lnTo>
                    <a:pt x="8099" y="1570"/>
                  </a:lnTo>
                  <a:lnTo>
                    <a:pt x="8100" y="1590"/>
                  </a:lnTo>
                  <a:lnTo>
                    <a:pt x="8100" y="1611"/>
                  </a:lnTo>
                  <a:lnTo>
                    <a:pt x="8100" y="1632"/>
                  </a:lnTo>
                  <a:lnTo>
                    <a:pt x="8099" y="1652"/>
                  </a:lnTo>
                  <a:lnTo>
                    <a:pt x="8098" y="1673"/>
                  </a:lnTo>
                  <a:lnTo>
                    <a:pt x="8095" y="1694"/>
                  </a:lnTo>
                  <a:lnTo>
                    <a:pt x="8093" y="1714"/>
                  </a:lnTo>
                  <a:lnTo>
                    <a:pt x="8088" y="1734"/>
                  </a:lnTo>
                  <a:lnTo>
                    <a:pt x="8084" y="1755"/>
                  </a:lnTo>
                  <a:lnTo>
                    <a:pt x="8079" y="1776"/>
                  </a:lnTo>
                  <a:lnTo>
                    <a:pt x="8074" y="1795"/>
                  </a:lnTo>
                  <a:lnTo>
                    <a:pt x="8068" y="1816"/>
                  </a:lnTo>
                  <a:lnTo>
                    <a:pt x="8061" y="1836"/>
                  </a:lnTo>
                  <a:lnTo>
                    <a:pt x="8053" y="1856"/>
                  </a:lnTo>
                  <a:lnTo>
                    <a:pt x="8045" y="1876"/>
                  </a:lnTo>
                  <a:lnTo>
                    <a:pt x="8037" y="1896"/>
                  </a:lnTo>
                  <a:lnTo>
                    <a:pt x="8027" y="1915"/>
                  </a:lnTo>
                  <a:lnTo>
                    <a:pt x="8018" y="1935"/>
                  </a:lnTo>
                  <a:lnTo>
                    <a:pt x="8008" y="1955"/>
                  </a:lnTo>
                  <a:lnTo>
                    <a:pt x="7996" y="1974"/>
                  </a:lnTo>
                  <a:lnTo>
                    <a:pt x="7985" y="1994"/>
                  </a:lnTo>
                  <a:lnTo>
                    <a:pt x="7973" y="2013"/>
                  </a:lnTo>
                  <a:lnTo>
                    <a:pt x="7959" y="2032"/>
                  </a:lnTo>
                  <a:lnTo>
                    <a:pt x="7947" y="2051"/>
                  </a:lnTo>
                  <a:lnTo>
                    <a:pt x="7932" y="2070"/>
                  </a:lnTo>
                  <a:lnTo>
                    <a:pt x="7918" y="2089"/>
                  </a:lnTo>
                  <a:lnTo>
                    <a:pt x="7887" y="2127"/>
                  </a:lnTo>
                  <a:lnTo>
                    <a:pt x="7854" y="2164"/>
                  </a:lnTo>
                  <a:lnTo>
                    <a:pt x="7818" y="2201"/>
                  </a:lnTo>
                  <a:lnTo>
                    <a:pt x="7781" y="2237"/>
                  </a:lnTo>
                  <a:lnTo>
                    <a:pt x="7742" y="2273"/>
                  </a:lnTo>
                  <a:lnTo>
                    <a:pt x="7700" y="2308"/>
                  </a:lnTo>
                  <a:lnTo>
                    <a:pt x="7656" y="2344"/>
                  </a:lnTo>
                  <a:lnTo>
                    <a:pt x="7611" y="2378"/>
                  </a:lnTo>
                  <a:lnTo>
                    <a:pt x="7562" y="2412"/>
                  </a:lnTo>
                  <a:lnTo>
                    <a:pt x="7512" y="2445"/>
                  </a:lnTo>
                  <a:lnTo>
                    <a:pt x="7461" y="2478"/>
                  </a:lnTo>
                  <a:lnTo>
                    <a:pt x="7407" y="2511"/>
                  </a:lnTo>
                  <a:lnTo>
                    <a:pt x="7351" y="2542"/>
                  </a:lnTo>
                  <a:lnTo>
                    <a:pt x="7294" y="2574"/>
                  </a:lnTo>
                  <a:lnTo>
                    <a:pt x="7235" y="2604"/>
                  </a:lnTo>
                  <a:lnTo>
                    <a:pt x="7174" y="2635"/>
                  </a:lnTo>
                  <a:lnTo>
                    <a:pt x="7111" y="2664"/>
                  </a:lnTo>
                  <a:lnTo>
                    <a:pt x="7046" y="2693"/>
                  </a:lnTo>
                  <a:lnTo>
                    <a:pt x="6980" y="2722"/>
                  </a:lnTo>
                  <a:lnTo>
                    <a:pt x="6912" y="2749"/>
                  </a:lnTo>
                  <a:lnTo>
                    <a:pt x="6842" y="2776"/>
                  </a:lnTo>
                  <a:lnTo>
                    <a:pt x="6771" y="2803"/>
                  </a:lnTo>
                  <a:lnTo>
                    <a:pt x="6698" y="2829"/>
                  </a:lnTo>
                  <a:lnTo>
                    <a:pt x="6624" y="2854"/>
                  </a:lnTo>
                  <a:lnTo>
                    <a:pt x="6548" y="2878"/>
                  </a:lnTo>
                  <a:lnTo>
                    <a:pt x="6471" y="2901"/>
                  </a:lnTo>
                  <a:lnTo>
                    <a:pt x="6392" y="2924"/>
                  </a:lnTo>
                  <a:lnTo>
                    <a:pt x="6312" y="2947"/>
                  </a:lnTo>
                  <a:lnTo>
                    <a:pt x="6231" y="2968"/>
                  </a:lnTo>
                  <a:lnTo>
                    <a:pt x="6148" y="2988"/>
                  </a:lnTo>
                  <a:lnTo>
                    <a:pt x="6063" y="3008"/>
                  </a:lnTo>
                  <a:lnTo>
                    <a:pt x="5978" y="3028"/>
                  </a:lnTo>
                  <a:lnTo>
                    <a:pt x="5891" y="3045"/>
                  </a:lnTo>
                  <a:lnTo>
                    <a:pt x="5803" y="3063"/>
                  </a:lnTo>
                  <a:lnTo>
                    <a:pt x="5714" y="3079"/>
                  </a:lnTo>
                  <a:lnTo>
                    <a:pt x="5624" y="3096"/>
                  </a:lnTo>
                  <a:lnTo>
                    <a:pt x="5532" y="3110"/>
                  </a:lnTo>
                  <a:lnTo>
                    <a:pt x="5440" y="3125"/>
                  </a:lnTo>
                  <a:lnTo>
                    <a:pt x="5347" y="3137"/>
                  </a:lnTo>
                  <a:lnTo>
                    <a:pt x="5252" y="3150"/>
                  </a:lnTo>
                  <a:lnTo>
                    <a:pt x="5157" y="3161"/>
                  </a:lnTo>
                  <a:lnTo>
                    <a:pt x="5061" y="3171"/>
                  </a:lnTo>
                  <a:lnTo>
                    <a:pt x="4963" y="3181"/>
                  </a:lnTo>
                  <a:lnTo>
                    <a:pt x="4865" y="3190"/>
                  </a:lnTo>
                  <a:lnTo>
                    <a:pt x="4766" y="3197"/>
                  </a:lnTo>
                  <a:lnTo>
                    <a:pt x="4665" y="3203"/>
                  </a:lnTo>
                  <a:lnTo>
                    <a:pt x="4565" y="3210"/>
                  </a:lnTo>
                  <a:lnTo>
                    <a:pt x="4464" y="3214"/>
                  </a:lnTo>
                  <a:lnTo>
                    <a:pt x="4361" y="3218"/>
                  </a:lnTo>
                  <a:lnTo>
                    <a:pt x="4258" y="3220"/>
                  </a:lnTo>
                  <a:lnTo>
                    <a:pt x="4154" y="3222"/>
                  </a:lnTo>
                  <a:lnTo>
                    <a:pt x="4050" y="3222"/>
                  </a:lnTo>
                  <a:lnTo>
                    <a:pt x="3945" y="3222"/>
                  </a:lnTo>
                  <a:lnTo>
                    <a:pt x="3842" y="3220"/>
                  </a:lnTo>
                  <a:lnTo>
                    <a:pt x="3739" y="3218"/>
                  </a:lnTo>
                  <a:lnTo>
                    <a:pt x="3637" y="3214"/>
                  </a:lnTo>
                  <a:lnTo>
                    <a:pt x="3536" y="3210"/>
                  </a:lnTo>
                  <a:lnTo>
                    <a:pt x="3434" y="3203"/>
                  </a:lnTo>
                  <a:lnTo>
                    <a:pt x="3335" y="3197"/>
                  </a:lnTo>
                  <a:lnTo>
                    <a:pt x="3236" y="3190"/>
                  </a:lnTo>
                  <a:lnTo>
                    <a:pt x="3137" y="3181"/>
                  </a:lnTo>
                  <a:lnTo>
                    <a:pt x="3040" y="3171"/>
                  </a:lnTo>
                  <a:lnTo>
                    <a:pt x="2944" y="3161"/>
                  </a:lnTo>
                  <a:lnTo>
                    <a:pt x="2848" y="3150"/>
                  </a:lnTo>
                  <a:lnTo>
                    <a:pt x="2754" y="3137"/>
                  </a:lnTo>
                  <a:lnTo>
                    <a:pt x="2659" y="3125"/>
                  </a:lnTo>
                  <a:lnTo>
                    <a:pt x="2567" y="3110"/>
                  </a:lnTo>
                  <a:lnTo>
                    <a:pt x="2476" y="3096"/>
                  </a:lnTo>
                  <a:lnTo>
                    <a:pt x="2386" y="3079"/>
                  </a:lnTo>
                  <a:lnTo>
                    <a:pt x="2296" y="3063"/>
                  </a:lnTo>
                  <a:lnTo>
                    <a:pt x="2208" y="3045"/>
                  </a:lnTo>
                  <a:lnTo>
                    <a:pt x="2123" y="3028"/>
                  </a:lnTo>
                  <a:lnTo>
                    <a:pt x="2037" y="3008"/>
                  </a:lnTo>
                  <a:lnTo>
                    <a:pt x="1953" y="2988"/>
                  </a:lnTo>
                  <a:lnTo>
                    <a:pt x="1870" y="2968"/>
                  </a:lnTo>
                  <a:lnTo>
                    <a:pt x="1788" y="2947"/>
                  </a:lnTo>
                  <a:lnTo>
                    <a:pt x="1708" y="2924"/>
                  </a:lnTo>
                  <a:lnTo>
                    <a:pt x="1629" y="2901"/>
                  </a:lnTo>
                  <a:lnTo>
                    <a:pt x="1553" y="2878"/>
                  </a:lnTo>
                  <a:lnTo>
                    <a:pt x="1476" y="2854"/>
                  </a:lnTo>
                  <a:lnTo>
                    <a:pt x="1401" y="2829"/>
                  </a:lnTo>
                  <a:lnTo>
                    <a:pt x="1329" y="2803"/>
                  </a:lnTo>
                  <a:lnTo>
                    <a:pt x="1258" y="2776"/>
                  </a:lnTo>
                  <a:lnTo>
                    <a:pt x="1188" y="2749"/>
                  </a:lnTo>
                  <a:lnTo>
                    <a:pt x="1120" y="2722"/>
                  </a:lnTo>
                  <a:lnTo>
                    <a:pt x="1054" y="2693"/>
                  </a:lnTo>
                  <a:lnTo>
                    <a:pt x="990" y="2664"/>
                  </a:lnTo>
                  <a:lnTo>
                    <a:pt x="927" y="2635"/>
                  </a:lnTo>
                  <a:lnTo>
                    <a:pt x="866" y="2604"/>
                  </a:lnTo>
                  <a:lnTo>
                    <a:pt x="807" y="2574"/>
                  </a:lnTo>
                  <a:lnTo>
                    <a:pt x="749" y="2542"/>
                  </a:lnTo>
                  <a:lnTo>
                    <a:pt x="693" y="2511"/>
                  </a:lnTo>
                  <a:lnTo>
                    <a:pt x="639" y="2478"/>
                  </a:lnTo>
                  <a:lnTo>
                    <a:pt x="587" y="2445"/>
                  </a:lnTo>
                  <a:lnTo>
                    <a:pt x="538" y="2412"/>
                  </a:lnTo>
                  <a:lnTo>
                    <a:pt x="490" y="2378"/>
                  </a:lnTo>
                  <a:lnTo>
                    <a:pt x="444" y="2344"/>
                  </a:lnTo>
                  <a:lnTo>
                    <a:pt x="400" y="2308"/>
                  </a:lnTo>
                  <a:lnTo>
                    <a:pt x="359" y="2273"/>
                  </a:lnTo>
                  <a:lnTo>
                    <a:pt x="319" y="2237"/>
                  </a:lnTo>
                  <a:lnTo>
                    <a:pt x="281" y="2201"/>
                  </a:lnTo>
                  <a:lnTo>
                    <a:pt x="246" y="2164"/>
                  </a:lnTo>
                  <a:lnTo>
                    <a:pt x="213" y="2127"/>
                  </a:lnTo>
                  <a:lnTo>
                    <a:pt x="183" y="2089"/>
                  </a:lnTo>
                  <a:lnTo>
                    <a:pt x="168" y="2070"/>
                  </a:lnTo>
                  <a:lnTo>
                    <a:pt x="154" y="2051"/>
                  </a:lnTo>
                  <a:lnTo>
                    <a:pt x="140" y="2032"/>
                  </a:lnTo>
                  <a:lnTo>
                    <a:pt x="128" y="2013"/>
                  </a:lnTo>
                  <a:lnTo>
                    <a:pt x="116" y="1994"/>
                  </a:lnTo>
                  <a:lnTo>
                    <a:pt x="104" y="1974"/>
                  </a:lnTo>
                  <a:lnTo>
                    <a:pt x="93" y="1955"/>
                  </a:lnTo>
                  <a:lnTo>
                    <a:pt x="82" y="1935"/>
                  </a:lnTo>
                  <a:lnTo>
                    <a:pt x="72" y="1915"/>
                  </a:lnTo>
                  <a:lnTo>
                    <a:pt x="63" y="1896"/>
                  </a:lnTo>
                  <a:lnTo>
                    <a:pt x="55" y="1876"/>
                  </a:lnTo>
                  <a:lnTo>
                    <a:pt x="46" y="1856"/>
                  </a:lnTo>
                  <a:lnTo>
                    <a:pt x="39" y="1836"/>
                  </a:lnTo>
                  <a:lnTo>
                    <a:pt x="33" y="1816"/>
                  </a:lnTo>
                  <a:lnTo>
                    <a:pt x="27" y="1795"/>
                  </a:lnTo>
                  <a:lnTo>
                    <a:pt x="20" y="1776"/>
                  </a:lnTo>
                  <a:lnTo>
                    <a:pt x="16" y="1755"/>
                  </a:lnTo>
                  <a:lnTo>
                    <a:pt x="12" y="1734"/>
                  </a:lnTo>
                  <a:lnTo>
                    <a:pt x="8" y="1714"/>
                  </a:lnTo>
                  <a:lnTo>
                    <a:pt x="5" y="1694"/>
                  </a:lnTo>
                  <a:lnTo>
                    <a:pt x="3" y="1673"/>
                  </a:lnTo>
                  <a:lnTo>
                    <a:pt x="1" y="1652"/>
                  </a:lnTo>
                  <a:lnTo>
                    <a:pt x="0" y="1632"/>
                  </a:lnTo>
                  <a:lnTo>
                    <a:pt x="0" y="1611"/>
                  </a:lnTo>
                  <a:lnTo>
                    <a:pt x="0" y="1590"/>
                  </a:lnTo>
                  <a:lnTo>
                    <a:pt x="1" y="1570"/>
                  </a:lnTo>
                  <a:lnTo>
                    <a:pt x="3" y="1549"/>
                  </a:lnTo>
                  <a:lnTo>
                    <a:pt x="5" y="1528"/>
                  </a:lnTo>
                  <a:lnTo>
                    <a:pt x="8" y="1508"/>
                  </a:lnTo>
                  <a:lnTo>
                    <a:pt x="12" y="1487"/>
                  </a:lnTo>
                  <a:lnTo>
                    <a:pt x="16" y="1467"/>
                  </a:lnTo>
                  <a:lnTo>
                    <a:pt x="20" y="1447"/>
                  </a:lnTo>
                  <a:lnTo>
                    <a:pt x="27" y="1427"/>
                  </a:lnTo>
                  <a:lnTo>
                    <a:pt x="33" y="1406"/>
                  </a:lnTo>
                  <a:lnTo>
                    <a:pt x="39" y="1386"/>
                  </a:lnTo>
                  <a:lnTo>
                    <a:pt x="46" y="1366"/>
                  </a:lnTo>
                  <a:lnTo>
                    <a:pt x="55" y="1346"/>
                  </a:lnTo>
                  <a:lnTo>
                    <a:pt x="63" y="1326"/>
                  </a:lnTo>
                  <a:lnTo>
                    <a:pt x="72" y="1307"/>
                  </a:lnTo>
                  <a:lnTo>
                    <a:pt x="82" y="1287"/>
                  </a:lnTo>
                  <a:lnTo>
                    <a:pt x="93" y="1267"/>
                  </a:lnTo>
                  <a:lnTo>
                    <a:pt x="104" y="1248"/>
                  </a:lnTo>
                  <a:lnTo>
                    <a:pt x="116" y="1228"/>
                  </a:lnTo>
                  <a:lnTo>
                    <a:pt x="128" y="1210"/>
                  </a:lnTo>
                  <a:lnTo>
                    <a:pt x="140" y="1190"/>
                  </a:lnTo>
                  <a:lnTo>
                    <a:pt x="154" y="1170"/>
                  </a:lnTo>
                  <a:lnTo>
                    <a:pt x="168" y="1152"/>
                  </a:lnTo>
                  <a:lnTo>
                    <a:pt x="183" y="1133"/>
                  </a:lnTo>
                  <a:lnTo>
                    <a:pt x="213" y="1095"/>
                  </a:lnTo>
                  <a:lnTo>
                    <a:pt x="246" y="1057"/>
                  </a:lnTo>
                  <a:lnTo>
                    <a:pt x="281" y="1021"/>
                  </a:lnTo>
                  <a:lnTo>
                    <a:pt x="319" y="985"/>
                  </a:lnTo>
                  <a:lnTo>
                    <a:pt x="359" y="949"/>
                  </a:lnTo>
                  <a:lnTo>
                    <a:pt x="400" y="914"/>
                  </a:lnTo>
                  <a:lnTo>
                    <a:pt x="444" y="878"/>
                  </a:lnTo>
                  <a:lnTo>
                    <a:pt x="490" y="844"/>
                  </a:lnTo>
                  <a:lnTo>
                    <a:pt x="538" y="810"/>
                  </a:lnTo>
                  <a:lnTo>
                    <a:pt x="587" y="776"/>
                  </a:lnTo>
                  <a:lnTo>
                    <a:pt x="639" y="744"/>
                  </a:lnTo>
                  <a:lnTo>
                    <a:pt x="693" y="711"/>
                  </a:lnTo>
                  <a:lnTo>
                    <a:pt x="749" y="679"/>
                  </a:lnTo>
                  <a:lnTo>
                    <a:pt x="807" y="648"/>
                  </a:lnTo>
                  <a:lnTo>
                    <a:pt x="866" y="617"/>
                  </a:lnTo>
                  <a:lnTo>
                    <a:pt x="927" y="587"/>
                  </a:lnTo>
                  <a:lnTo>
                    <a:pt x="990" y="558"/>
                  </a:lnTo>
                  <a:lnTo>
                    <a:pt x="1054" y="529"/>
                  </a:lnTo>
                  <a:lnTo>
                    <a:pt x="1120" y="500"/>
                  </a:lnTo>
                  <a:lnTo>
                    <a:pt x="1188" y="473"/>
                  </a:lnTo>
                  <a:lnTo>
                    <a:pt x="1258" y="445"/>
                  </a:lnTo>
                  <a:lnTo>
                    <a:pt x="1329" y="419"/>
                  </a:lnTo>
                  <a:lnTo>
                    <a:pt x="1401" y="393"/>
                  </a:lnTo>
                  <a:lnTo>
                    <a:pt x="1476" y="368"/>
                  </a:lnTo>
                  <a:lnTo>
                    <a:pt x="1553" y="343"/>
                  </a:lnTo>
                  <a:lnTo>
                    <a:pt x="1629" y="321"/>
                  </a:lnTo>
                  <a:lnTo>
                    <a:pt x="1708" y="298"/>
                  </a:lnTo>
                  <a:lnTo>
                    <a:pt x="1788" y="275"/>
                  </a:lnTo>
                  <a:lnTo>
                    <a:pt x="1870" y="254"/>
                  </a:lnTo>
                  <a:lnTo>
                    <a:pt x="1953" y="234"/>
                  </a:lnTo>
                  <a:lnTo>
                    <a:pt x="2037" y="213"/>
                  </a:lnTo>
                  <a:lnTo>
                    <a:pt x="2123" y="194"/>
                  </a:lnTo>
                  <a:lnTo>
                    <a:pt x="2208" y="176"/>
                  </a:lnTo>
                  <a:lnTo>
                    <a:pt x="2296" y="159"/>
                  </a:lnTo>
                  <a:lnTo>
                    <a:pt x="2386" y="143"/>
                  </a:lnTo>
                  <a:lnTo>
                    <a:pt x="2476" y="126"/>
                  </a:lnTo>
                  <a:lnTo>
                    <a:pt x="2567" y="112"/>
                  </a:lnTo>
                  <a:lnTo>
                    <a:pt x="2659" y="97"/>
                  </a:lnTo>
                  <a:lnTo>
                    <a:pt x="2754" y="85"/>
                  </a:lnTo>
                  <a:lnTo>
                    <a:pt x="2848" y="72"/>
                  </a:lnTo>
                  <a:lnTo>
                    <a:pt x="2944" y="61"/>
                  </a:lnTo>
                  <a:lnTo>
                    <a:pt x="3040" y="51"/>
                  </a:lnTo>
                  <a:lnTo>
                    <a:pt x="3137" y="41"/>
                  </a:lnTo>
                  <a:lnTo>
                    <a:pt x="3236" y="32"/>
                  </a:lnTo>
                  <a:lnTo>
                    <a:pt x="3335" y="25"/>
                  </a:lnTo>
                  <a:lnTo>
                    <a:pt x="3434" y="19"/>
                  </a:lnTo>
                  <a:lnTo>
                    <a:pt x="3536" y="12"/>
                  </a:lnTo>
                  <a:lnTo>
                    <a:pt x="3637" y="8"/>
                  </a:lnTo>
                  <a:lnTo>
                    <a:pt x="3739" y="4"/>
                  </a:lnTo>
                  <a:lnTo>
                    <a:pt x="3842" y="2"/>
                  </a:lnTo>
                  <a:lnTo>
                    <a:pt x="3945" y="0"/>
                  </a:lnTo>
                  <a:lnTo>
                    <a:pt x="40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020"/>
            <p:cNvSpPr>
              <a:spLocks/>
            </p:cNvSpPr>
            <p:nvPr/>
          </p:nvSpPr>
          <p:spPr bwMode="auto">
            <a:xfrm>
              <a:off x="2406650" y="3448459"/>
              <a:ext cx="1208087" cy="77788"/>
            </a:xfrm>
            <a:custGeom>
              <a:avLst/>
              <a:gdLst>
                <a:gd name="T0" fmla="*/ 2413 w 2413"/>
                <a:gd name="T1" fmla="*/ 0 h 155"/>
                <a:gd name="T2" fmla="*/ 0 w 2413"/>
                <a:gd name="T3" fmla="*/ 0 h 155"/>
                <a:gd name="T4" fmla="*/ 0 w 2413"/>
                <a:gd name="T5" fmla="*/ 155 h 155"/>
                <a:gd name="T6" fmla="*/ 2409 w 2413"/>
                <a:gd name="T7" fmla="*/ 154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3"/>
                <a:gd name="T13" fmla="*/ 0 h 155"/>
                <a:gd name="T14" fmla="*/ 2413 w 2413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3" h="155">
                  <a:moveTo>
                    <a:pt x="2413" y="0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2409" y="15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021"/>
            <p:cNvSpPr>
              <a:spLocks/>
            </p:cNvSpPr>
            <p:nvPr/>
          </p:nvSpPr>
          <p:spPr bwMode="auto">
            <a:xfrm>
              <a:off x="1119187" y="2664234"/>
              <a:ext cx="1387475" cy="795338"/>
            </a:xfrm>
            <a:custGeom>
              <a:avLst/>
              <a:gdLst>
                <a:gd name="T0" fmla="*/ 0 w 2763"/>
                <a:gd name="T1" fmla="*/ 0 h 1596"/>
                <a:gd name="T2" fmla="*/ 0 w 2763"/>
                <a:gd name="T3" fmla="*/ 1596 h 1596"/>
                <a:gd name="T4" fmla="*/ 2763 w 2763"/>
                <a:gd name="T5" fmla="*/ 1588 h 1596"/>
                <a:gd name="T6" fmla="*/ 2763 w 2763"/>
                <a:gd name="T7" fmla="*/ 0 h 1596"/>
                <a:gd name="T8" fmla="*/ 0 w 2763"/>
                <a:gd name="T9" fmla="*/ 0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3"/>
                <a:gd name="T16" fmla="*/ 0 h 1596"/>
                <a:gd name="T17" fmla="*/ 2763 w 2763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3" h="1596">
                  <a:moveTo>
                    <a:pt x="0" y="0"/>
                  </a:moveTo>
                  <a:lnTo>
                    <a:pt x="0" y="1596"/>
                  </a:lnTo>
                  <a:lnTo>
                    <a:pt x="2763" y="1588"/>
                  </a:lnTo>
                  <a:lnTo>
                    <a:pt x="2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22"/>
            <p:cNvSpPr>
              <a:spLocks/>
            </p:cNvSpPr>
            <p:nvPr/>
          </p:nvSpPr>
          <p:spPr bwMode="auto">
            <a:xfrm>
              <a:off x="1081087" y="2664234"/>
              <a:ext cx="77788" cy="831850"/>
            </a:xfrm>
            <a:custGeom>
              <a:avLst/>
              <a:gdLst>
                <a:gd name="T0" fmla="*/ 78 w 156"/>
                <a:gd name="T1" fmla="*/ 1518 h 1672"/>
                <a:gd name="T2" fmla="*/ 156 w 156"/>
                <a:gd name="T3" fmla="*/ 1596 h 1672"/>
                <a:gd name="T4" fmla="*/ 156 w 156"/>
                <a:gd name="T5" fmla="*/ 0 h 1672"/>
                <a:gd name="T6" fmla="*/ 0 w 156"/>
                <a:gd name="T7" fmla="*/ 0 h 1672"/>
                <a:gd name="T8" fmla="*/ 1 w 156"/>
                <a:gd name="T9" fmla="*/ 1596 h 1672"/>
                <a:gd name="T10" fmla="*/ 78 w 156"/>
                <a:gd name="T11" fmla="*/ 1672 h 1672"/>
                <a:gd name="T12" fmla="*/ 1 w 156"/>
                <a:gd name="T13" fmla="*/ 1596 h 1672"/>
                <a:gd name="T14" fmla="*/ 1 w 156"/>
                <a:gd name="T15" fmla="*/ 1672 h 1672"/>
                <a:gd name="T16" fmla="*/ 78 w 156"/>
                <a:gd name="T17" fmla="*/ 1672 h 1672"/>
                <a:gd name="T18" fmla="*/ 78 w 156"/>
                <a:gd name="T19" fmla="*/ 1518 h 1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1672"/>
                <a:gd name="T32" fmla="*/ 156 w 156"/>
                <a:gd name="T33" fmla="*/ 1672 h 16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1672">
                  <a:moveTo>
                    <a:pt x="78" y="1518"/>
                  </a:moveTo>
                  <a:lnTo>
                    <a:pt x="156" y="15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1" y="1596"/>
                  </a:lnTo>
                  <a:lnTo>
                    <a:pt x="78" y="1672"/>
                  </a:lnTo>
                  <a:lnTo>
                    <a:pt x="1" y="1596"/>
                  </a:lnTo>
                  <a:lnTo>
                    <a:pt x="1" y="1672"/>
                  </a:lnTo>
                  <a:lnTo>
                    <a:pt x="78" y="1672"/>
                  </a:lnTo>
                  <a:lnTo>
                    <a:pt x="78" y="151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023"/>
            <p:cNvSpPr>
              <a:spLocks/>
            </p:cNvSpPr>
            <p:nvPr/>
          </p:nvSpPr>
          <p:spPr bwMode="auto">
            <a:xfrm>
              <a:off x="1119187" y="3416709"/>
              <a:ext cx="1425575" cy="79375"/>
            </a:xfrm>
            <a:custGeom>
              <a:avLst/>
              <a:gdLst>
                <a:gd name="T0" fmla="*/ 2685 w 2840"/>
                <a:gd name="T1" fmla="*/ 76 h 160"/>
                <a:gd name="T2" fmla="*/ 2763 w 2840"/>
                <a:gd name="T3" fmla="*/ 0 h 160"/>
                <a:gd name="T4" fmla="*/ 0 w 2840"/>
                <a:gd name="T5" fmla="*/ 6 h 160"/>
                <a:gd name="T6" fmla="*/ 0 w 2840"/>
                <a:gd name="T7" fmla="*/ 160 h 160"/>
                <a:gd name="T8" fmla="*/ 2763 w 2840"/>
                <a:gd name="T9" fmla="*/ 154 h 160"/>
                <a:gd name="T10" fmla="*/ 2840 w 2840"/>
                <a:gd name="T11" fmla="*/ 76 h 160"/>
                <a:gd name="T12" fmla="*/ 2763 w 2840"/>
                <a:gd name="T13" fmla="*/ 154 h 160"/>
                <a:gd name="T14" fmla="*/ 2840 w 2840"/>
                <a:gd name="T15" fmla="*/ 154 h 160"/>
                <a:gd name="T16" fmla="*/ 2840 w 2840"/>
                <a:gd name="T17" fmla="*/ 76 h 160"/>
                <a:gd name="T18" fmla="*/ 2685 w 2840"/>
                <a:gd name="T19" fmla="*/ 76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0"/>
                <a:gd name="T31" fmla="*/ 0 h 160"/>
                <a:gd name="T32" fmla="*/ 2840 w 2840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0" h="160">
                  <a:moveTo>
                    <a:pt x="2685" y="76"/>
                  </a:moveTo>
                  <a:lnTo>
                    <a:pt x="2763" y="0"/>
                  </a:lnTo>
                  <a:lnTo>
                    <a:pt x="0" y="6"/>
                  </a:lnTo>
                  <a:lnTo>
                    <a:pt x="0" y="160"/>
                  </a:lnTo>
                  <a:lnTo>
                    <a:pt x="2763" y="154"/>
                  </a:lnTo>
                  <a:lnTo>
                    <a:pt x="2840" y="76"/>
                  </a:lnTo>
                  <a:lnTo>
                    <a:pt x="2763" y="154"/>
                  </a:lnTo>
                  <a:lnTo>
                    <a:pt x="2840" y="154"/>
                  </a:lnTo>
                  <a:lnTo>
                    <a:pt x="2840" y="76"/>
                  </a:lnTo>
                  <a:lnTo>
                    <a:pt x="2685" y="7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24"/>
            <p:cNvSpPr>
              <a:spLocks/>
            </p:cNvSpPr>
            <p:nvPr/>
          </p:nvSpPr>
          <p:spPr bwMode="auto">
            <a:xfrm>
              <a:off x="2466975" y="2627722"/>
              <a:ext cx="77787" cy="827087"/>
            </a:xfrm>
            <a:custGeom>
              <a:avLst/>
              <a:gdLst>
                <a:gd name="T0" fmla="*/ 78 w 155"/>
                <a:gd name="T1" fmla="*/ 154 h 1664"/>
                <a:gd name="T2" fmla="*/ 0 w 155"/>
                <a:gd name="T3" fmla="*/ 76 h 1664"/>
                <a:gd name="T4" fmla="*/ 0 w 155"/>
                <a:gd name="T5" fmla="*/ 1664 h 1664"/>
                <a:gd name="T6" fmla="*/ 155 w 155"/>
                <a:gd name="T7" fmla="*/ 1664 h 1664"/>
                <a:gd name="T8" fmla="*/ 155 w 155"/>
                <a:gd name="T9" fmla="*/ 76 h 1664"/>
                <a:gd name="T10" fmla="*/ 78 w 155"/>
                <a:gd name="T11" fmla="*/ 0 h 1664"/>
                <a:gd name="T12" fmla="*/ 155 w 155"/>
                <a:gd name="T13" fmla="*/ 76 h 1664"/>
                <a:gd name="T14" fmla="*/ 155 w 155"/>
                <a:gd name="T15" fmla="*/ 0 h 1664"/>
                <a:gd name="T16" fmla="*/ 78 w 155"/>
                <a:gd name="T17" fmla="*/ 0 h 1664"/>
                <a:gd name="T18" fmla="*/ 78 w 155"/>
                <a:gd name="T19" fmla="*/ 154 h 1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664"/>
                <a:gd name="T32" fmla="*/ 155 w 155"/>
                <a:gd name="T33" fmla="*/ 1664 h 1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664">
                  <a:moveTo>
                    <a:pt x="78" y="154"/>
                  </a:moveTo>
                  <a:lnTo>
                    <a:pt x="0" y="76"/>
                  </a:lnTo>
                  <a:lnTo>
                    <a:pt x="0" y="1664"/>
                  </a:lnTo>
                  <a:lnTo>
                    <a:pt x="155" y="1664"/>
                  </a:lnTo>
                  <a:lnTo>
                    <a:pt x="155" y="76"/>
                  </a:lnTo>
                  <a:lnTo>
                    <a:pt x="78" y="0"/>
                  </a:lnTo>
                  <a:lnTo>
                    <a:pt x="155" y="76"/>
                  </a:lnTo>
                  <a:lnTo>
                    <a:pt x="155" y="0"/>
                  </a:lnTo>
                  <a:lnTo>
                    <a:pt x="78" y="0"/>
                  </a:lnTo>
                  <a:lnTo>
                    <a:pt x="78" y="15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025"/>
            <p:cNvSpPr>
              <a:spLocks/>
            </p:cNvSpPr>
            <p:nvPr/>
          </p:nvSpPr>
          <p:spPr bwMode="auto">
            <a:xfrm>
              <a:off x="1081087" y="2624547"/>
              <a:ext cx="1425575" cy="77787"/>
            </a:xfrm>
            <a:custGeom>
              <a:avLst/>
              <a:gdLst>
                <a:gd name="T0" fmla="*/ 156 w 2841"/>
                <a:gd name="T1" fmla="*/ 77 h 155"/>
                <a:gd name="T2" fmla="*/ 78 w 2841"/>
                <a:gd name="T3" fmla="*/ 154 h 155"/>
                <a:gd name="T4" fmla="*/ 2841 w 2841"/>
                <a:gd name="T5" fmla="*/ 155 h 155"/>
                <a:gd name="T6" fmla="*/ 2841 w 2841"/>
                <a:gd name="T7" fmla="*/ 1 h 155"/>
                <a:gd name="T8" fmla="*/ 78 w 2841"/>
                <a:gd name="T9" fmla="*/ 0 h 155"/>
                <a:gd name="T10" fmla="*/ 0 w 2841"/>
                <a:gd name="T11" fmla="*/ 77 h 155"/>
                <a:gd name="T12" fmla="*/ 78 w 2841"/>
                <a:gd name="T13" fmla="*/ 0 h 155"/>
                <a:gd name="T14" fmla="*/ 0 w 2841"/>
                <a:gd name="T15" fmla="*/ 0 h 155"/>
                <a:gd name="T16" fmla="*/ 0 w 2841"/>
                <a:gd name="T17" fmla="*/ 77 h 155"/>
                <a:gd name="T18" fmla="*/ 156 w 2841"/>
                <a:gd name="T19" fmla="*/ 77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1"/>
                <a:gd name="T31" fmla="*/ 0 h 155"/>
                <a:gd name="T32" fmla="*/ 2841 w 2841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1" h="155">
                  <a:moveTo>
                    <a:pt x="156" y="77"/>
                  </a:moveTo>
                  <a:lnTo>
                    <a:pt x="78" y="154"/>
                  </a:lnTo>
                  <a:lnTo>
                    <a:pt x="2841" y="155"/>
                  </a:lnTo>
                  <a:lnTo>
                    <a:pt x="2841" y="1"/>
                  </a:lnTo>
                  <a:lnTo>
                    <a:pt x="78" y="0"/>
                  </a:lnTo>
                  <a:lnTo>
                    <a:pt x="0" y="77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156" y="77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026"/>
            <p:cNvSpPr>
              <a:spLocks/>
            </p:cNvSpPr>
            <p:nvPr/>
          </p:nvSpPr>
          <p:spPr bwMode="auto">
            <a:xfrm>
              <a:off x="1943100" y="2961097"/>
              <a:ext cx="1077912" cy="687387"/>
            </a:xfrm>
            <a:custGeom>
              <a:avLst/>
              <a:gdLst>
                <a:gd name="T0" fmla="*/ 2148 w 2151"/>
                <a:gd name="T1" fmla="*/ 677 h 1381"/>
                <a:gd name="T2" fmla="*/ 998 w 2151"/>
                <a:gd name="T3" fmla="*/ 0 h 1381"/>
                <a:gd name="T4" fmla="*/ 0 w 2151"/>
                <a:gd name="T5" fmla="*/ 677 h 1381"/>
                <a:gd name="T6" fmla="*/ 954 w 2151"/>
                <a:gd name="T7" fmla="*/ 1381 h 1381"/>
                <a:gd name="T8" fmla="*/ 2151 w 2151"/>
                <a:gd name="T9" fmla="*/ 1381 h 1381"/>
                <a:gd name="T10" fmla="*/ 2148 w 2151"/>
                <a:gd name="T11" fmla="*/ 677 h 13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1"/>
                <a:gd name="T19" fmla="*/ 0 h 1381"/>
                <a:gd name="T20" fmla="*/ 2151 w 2151"/>
                <a:gd name="T21" fmla="*/ 1381 h 13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1" h="1381">
                  <a:moveTo>
                    <a:pt x="2148" y="677"/>
                  </a:moveTo>
                  <a:lnTo>
                    <a:pt x="998" y="0"/>
                  </a:lnTo>
                  <a:lnTo>
                    <a:pt x="0" y="677"/>
                  </a:lnTo>
                  <a:lnTo>
                    <a:pt x="954" y="1381"/>
                  </a:lnTo>
                  <a:lnTo>
                    <a:pt x="2151" y="1381"/>
                  </a:lnTo>
                  <a:lnTo>
                    <a:pt x="2148" y="6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027"/>
            <p:cNvSpPr>
              <a:spLocks/>
            </p:cNvSpPr>
            <p:nvPr/>
          </p:nvSpPr>
          <p:spPr bwMode="auto">
            <a:xfrm>
              <a:off x="2436812" y="2951572"/>
              <a:ext cx="587375" cy="352425"/>
            </a:xfrm>
            <a:custGeom>
              <a:avLst/>
              <a:gdLst>
                <a:gd name="T0" fmla="*/ 17 w 1167"/>
                <a:gd name="T1" fmla="*/ 30 h 707"/>
                <a:gd name="T2" fmla="*/ 1 w 1167"/>
                <a:gd name="T3" fmla="*/ 31 h 707"/>
                <a:gd name="T4" fmla="*/ 1152 w 1167"/>
                <a:gd name="T5" fmla="*/ 707 h 707"/>
                <a:gd name="T6" fmla="*/ 1167 w 1167"/>
                <a:gd name="T7" fmla="*/ 681 h 707"/>
                <a:gd name="T8" fmla="*/ 16 w 1167"/>
                <a:gd name="T9" fmla="*/ 4 h 707"/>
                <a:gd name="T10" fmla="*/ 0 w 1167"/>
                <a:gd name="T11" fmla="*/ 5 h 707"/>
                <a:gd name="T12" fmla="*/ 16 w 1167"/>
                <a:gd name="T13" fmla="*/ 4 h 707"/>
                <a:gd name="T14" fmla="*/ 8 w 1167"/>
                <a:gd name="T15" fmla="*/ 0 h 707"/>
                <a:gd name="T16" fmla="*/ 0 w 1167"/>
                <a:gd name="T17" fmla="*/ 5 h 707"/>
                <a:gd name="T18" fmla="*/ 17 w 1167"/>
                <a:gd name="T19" fmla="*/ 30 h 7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7"/>
                <a:gd name="T31" fmla="*/ 0 h 707"/>
                <a:gd name="T32" fmla="*/ 1167 w 1167"/>
                <a:gd name="T33" fmla="*/ 707 h 7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7" h="707">
                  <a:moveTo>
                    <a:pt x="17" y="30"/>
                  </a:moveTo>
                  <a:lnTo>
                    <a:pt x="1" y="31"/>
                  </a:lnTo>
                  <a:lnTo>
                    <a:pt x="1152" y="707"/>
                  </a:lnTo>
                  <a:lnTo>
                    <a:pt x="1167" y="681"/>
                  </a:lnTo>
                  <a:lnTo>
                    <a:pt x="16" y="4"/>
                  </a:lnTo>
                  <a:lnTo>
                    <a:pt x="0" y="5"/>
                  </a:lnTo>
                  <a:lnTo>
                    <a:pt x="16" y="4"/>
                  </a:lnTo>
                  <a:lnTo>
                    <a:pt x="8" y="0"/>
                  </a:lnTo>
                  <a:lnTo>
                    <a:pt x="0" y="5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028"/>
            <p:cNvSpPr>
              <a:spLocks/>
            </p:cNvSpPr>
            <p:nvPr/>
          </p:nvSpPr>
          <p:spPr bwMode="auto">
            <a:xfrm>
              <a:off x="1930400" y="2954747"/>
              <a:ext cx="517525" cy="349250"/>
            </a:xfrm>
            <a:custGeom>
              <a:avLst/>
              <a:gdLst>
                <a:gd name="T0" fmla="*/ 35 w 1032"/>
                <a:gd name="T1" fmla="*/ 676 h 701"/>
                <a:gd name="T2" fmla="*/ 34 w 1032"/>
                <a:gd name="T3" fmla="*/ 701 h 701"/>
                <a:gd name="T4" fmla="*/ 1032 w 1032"/>
                <a:gd name="T5" fmla="*/ 25 h 701"/>
                <a:gd name="T6" fmla="*/ 1015 w 1032"/>
                <a:gd name="T7" fmla="*/ 0 h 701"/>
                <a:gd name="T8" fmla="*/ 17 w 1032"/>
                <a:gd name="T9" fmla="*/ 676 h 701"/>
                <a:gd name="T10" fmla="*/ 16 w 1032"/>
                <a:gd name="T11" fmla="*/ 701 h 701"/>
                <a:gd name="T12" fmla="*/ 17 w 1032"/>
                <a:gd name="T13" fmla="*/ 676 h 701"/>
                <a:gd name="T14" fmla="*/ 0 w 1032"/>
                <a:gd name="T15" fmla="*/ 689 h 701"/>
                <a:gd name="T16" fmla="*/ 16 w 1032"/>
                <a:gd name="T17" fmla="*/ 701 h 701"/>
                <a:gd name="T18" fmla="*/ 35 w 1032"/>
                <a:gd name="T19" fmla="*/ 676 h 7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2"/>
                <a:gd name="T31" fmla="*/ 0 h 701"/>
                <a:gd name="T32" fmla="*/ 1032 w 1032"/>
                <a:gd name="T33" fmla="*/ 701 h 7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2" h="701">
                  <a:moveTo>
                    <a:pt x="35" y="676"/>
                  </a:moveTo>
                  <a:lnTo>
                    <a:pt x="34" y="701"/>
                  </a:lnTo>
                  <a:lnTo>
                    <a:pt x="1032" y="25"/>
                  </a:lnTo>
                  <a:lnTo>
                    <a:pt x="1015" y="0"/>
                  </a:lnTo>
                  <a:lnTo>
                    <a:pt x="17" y="676"/>
                  </a:lnTo>
                  <a:lnTo>
                    <a:pt x="16" y="701"/>
                  </a:lnTo>
                  <a:lnTo>
                    <a:pt x="17" y="676"/>
                  </a:lnTo>
                  <a:lnTo>
                    <a:pt x="0" y="689"/>
                  </a:lnTo>
                  <a:lnTo>
                    <a:pt x="16" y="701"/>
                  </a:lnTo>
                  <a:lnTo>
                    <a:pt x="35" y="6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029"/>
            <p:cNvSpPr>
              <a:spLocks/>
            </p:cNvSpPr>
            <p:nvPr/>
          </p:nvSpPr>
          <p:spPr bwMode="auto">
            <a:xfrm>
              <a:off x="1936750" y="3291297"/>
              <a:ext cx="488950" cy="363537"/>
            </a:xfrm>
            <a:custGeom>
              <a:avLst/>
              <a:gdLst>
                <a:gd name="T0" fmla="*/ 964 w 973"/>
                <a:gd name="T1" fmla="*/ 701 h 731"/>
                <a:gd name="T2" fmla="*/ 973 w 973"/>
                <a:gd name="T3" fmla="*/ 704 h 731"/>
                <a:gd name="T4" fmla="*/ 19 w 973"/>
                <a:gd name="T5" fmla="*/ 0 h 731"/>
                <a:gd name="T6" fmla="*/ 0 w 973"/>
                <a:gd name="T7" fmla="*/ 25 h 731"/>
                <a:gd name="T8" fmla="*/ 955 w 973"/>
                <a:gd name="T9" fmla="*/ 729 h 731"/>
                <a:gd name="T10" fmla="*/ 964 w 973"/>
                <a:gd name="T11" fmla="*/ 731 h 731"/>
                <a:gd name="T12" fmla="*/ 955 w 973"/>
                <a:gd name="T13" fmla="*/ 729 h 731"/>
                <a:gd name="T14" fmla="*/ 959 w 973"/>
                <a:gd name="T15" fmla="*/ 731 h 731"/>
                <a:gd name="T16" fmla="*/ 964 w 973"/>
                <a:gd name="T17" fmla="*/ 731 h 731"/>
                <a:gd name="T18" fmla="*/ 964 w 973"/>
                <a:gd name="T19" fmla="*/ 701 h 7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3"/>
                <a:gd name="T31" fmla="*/ 0 h 731"/>
                <a:gd name="T32" fmla="*/ 973 w 973"/>
                <a:gd name="T33" fmla="*/ 731 h 7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3" h="731">
                  <a:moveTo>
                    <a:pt x="964" y="701"/>
                  </a:moveTo>
                  <a:lnTo>
                    <a:pt x="973" y="704"/>
                  </a:lnTo>
                  <a:lnTo>
                    <a:pt x="19" y="0"/>
                  </a:lnTo>
                  <a:lnTo>
                    <a:pt x="0" y="25"/>
                  </a:lnTo>
                  <a:lnTo>
                    <a:pt x="955" y="729"/>
                  </a:lnTo>
                  <a:lnTo>
                    <a:pt x="964" y="731"/>
                  </a:lnTo>
                  <a:lnTo>
                    <a:pt x="955" y="729"/>
                  </a:lnTo>
                  <a:lnTo>
                    <a:pt x="959" y="731"/>
                  </a:lnTo>
                  <a:lnTo>
                    <a:pt x="964" y="731"/>
                  </a:lnTo>
                  <a:lnTo>
                    <a:pt x="964" y="7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030"/>
            <p:cNvSpPr>
              <a:spLocks/>
            </p:cNvSpPr>
            <p:nvPr/>
          </p:nvSpPr>
          <p:spPr bwMode="auto">
            <a:xfrm>
              <a:off x="2422525" y="3640547"/>
              <a:ext cx="608012" cy="14287"/>
            </a:xfrm>
            <a:custGeom>
              <a:avLst/>
              <a:gdLst>
                <a:gd name="T0" fmla="*/ 1182 w 1213"/>
                <a:gd name="T1" fmla="*/ 16 h 30"/>
                <a:gd name="T2" fmla="*/ 1197 w 1213"/>
                <a:gd name="T3" fmla="*/ 0 h 30"/>
                <a:gd name="T4" fmla="*/ 0 w 1213"/>
                <a:gd name="T5" fmla="*/ 0 h 30"/>
                <a:gd name="T6" fmla="*/ 0 w 1213"/>
                <a:gd name="T7" fmla="*/ 30 h 30"/>
                <a:gd name="T8" fmla="*/ 1197 w 1213"/>
                <a:gd name="T9" fmla="*/ 30 h 30"/>
                <a:gd name="T10" fmla="*/ 1213 w 1213"/>
                <a:gd name="T11" fmla="*/ 16 h 30"/>
                <a:gd name="T12" fmla="*/ 1197 w 1213"/>
                <a:gd name="T13" fmla="*/ 30 h 30"/>
                <a:gd name="T14" fmla="*/ 1213 w 1213"/>
                <a:gd name="T15" fmla="*/ 30 h 30"/>
                <a:gd name="T16" fmla="*/ 1213 w 1213"/>
                <a:gd name="T17" fmla="*/ 16 h 30"/>
                <a:gd name="T18" fmla="*/ 1182 w 1213"/>
                <a:gd name="T19" fmla="*/ 16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3"/>
                <a:gd name="T31" fmla="*/ 0 h 30"/>
                <a:gd name="T32" fmla="*/ 1213 w 1213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3" h="30">
                  <a:moveTo>
                    <a:pt x="1182" y="16"/>
                  </a:moveTo>
                  <a:lnTo>
                    <a:pt x="1197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97" y="30"/>
                  </a:lnTo>
                  <a:lnTo>
                    <a:pt x="1213" y="16"/>
                  </a:lnTo>
                  <a:lnTo>
                    <a:pt x="1197" y="30"/>
                  </a:lnTo>
                  <a:lnTo>
                    <a:pt x="1213" y="30"/>
                  </a:lnTo>
                  <a:lnTo>
                    <a:pt x="1213" y="16"/>
                  </a:lnTo>
                  <a:lnTo>
                    <a:pt x="118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031"/>
            <p:cNvSpPr>
              <a:spLocks/>
            </p:cNvSpPr>
            <p:nvPr/>
          </p:nvSpPr>
          <p:spPr bwMode="auto">
            <a:xfrm>
              <a:off x="3011487" y="3291297"/>
              <a:ext cx="19050" cy="357187"/>
            </a:xfrm>
            <a:custGeom>
              <a:avLst/>
              <a:gdLst>
                <a:gd name="T0" fmla="*/ 8 w 34"/>
                <a:gd name="T1" fmla="*/ 26 h 717"/>
                <a:gd name="T2" fmla="*/ 0 w 34"/>
                <a:gd name="T3" fmla="*/ 13 h 717"/>
                <a:gd name="T4" fmla="*/ 3 w 34"/>
                <a:gd name="T5" fmla="*/ 717 h 717"/>
                <a:gd name="T6" fmla="*/ 34 w 34"/>
                <a:gd name="T7" fmla="*/ 717 h 717"/>
                <a:gd name="T8" fmla="*/ 31 w 34"/>
                <a:gd name="T9" fmla="*/ 13 h 717"/>
                <a:gd name="T10" fmla="*/ 23 w 34"/>
                <a:gd name="T11" fmla="*/ 0 h 717"/>
                <a:gd name="T12" fmla="*/ 31 w 34"/>
                <a:gd name="T13" fmla="*/ 13 h 717"/>
                <a:gd name="T14" fmla="*/ 31 w 34"/>
                <a:gd name="T15" fmla="*/ 5 h 717"/>
                <a:gd name="T16" fmla="*/ 23 w 34"/>
                <a:gd name="T17" fmla="*/ 0 h 717"/>
                <a:gd name="T18" fmla="*/ 8 w 34"/>
                <a:gd name="T19" fmla="*/ 26 h 7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717"/>
                <a:gd name="T32" fmla="*/ 34 w 34"/>
                <a:gd name="T33" fmla="*/ 717 h 7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717">
                  <a:moveTo>
                    <a:pt x="8" y="26"/>
                  </a:moveTo>
                  <a:lnTo>
                    <a:pt x="0" y="13"/>
                  </a:lnTo>
                  <a:lnTo>
                    <a:pt x="3" y="717"/>
                  </a:lnTo>
                  <a:lnTo>
                    <a:pt x="34" y="717"/>
                  </a:lnTo>
                  <a:lnTo>
                    <a:pt x="31" y="13"/>
                  </a:lnTo>
                  <a:lnTo>
                    <a:pt x="23" y="0"/>
                  </a:lnTo>
                  <a:lnTo>
                    <a:pt x="31" y="13"/>
                  </a:lnTo>
                  <a:lnTo>
                    <a:pt x="31" y="5"/>
                  </a:lnTo>
                  <a:lnTo>
                    <a:pt x="23" y="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032"/>
            <p:cNvSpPr>
              <a:spLocks/>
            </p:cNvSpPr>
            <p:nvPr/>
          </p:nvSpPr>
          <p:spPr bwMode="auto">
            <a:xfrm>
              <a:off x="3109912" y="3350034"/>
              <a:ext cx="180975" cy="260350"/>
            </a:xfrm>
            <a:custGeom>
              <a:avLst/>
              <a:gdLst>
                <a:gd name="T0" fmla="*/ 0 w 357"/>
                <a:gd name="T1" fmla="*/ 1 h 524"/>
                <a:gd name="T2" fmla="*/ 0 w 357"/>
                <a:gd name="T3" fmla="*/ 524 h 524"/>
                <a:gd name="T4" fmla="*/ 357 w 357"/>
                <a:gd name="T5" fmla="*/ 524 h 524"/>
                <a:gd name="T6" fmla="*/ 357 w 357"/>
                <a:gd name="T7" fmla="*/ 0 h 524"/>
                <a:gd name="T8" fmla="*/ 0 w 357"/>
                <a:gd name="T9" fmla="*/ 1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524"/>
                <a:gd name="T17" fmla="*/ 357 w 357"/>
                <a:gd name="T18" fmla="*/ 524 h 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524">
                  <a:moveTo>
                    <a:pt x="0" y="1"/>
                  </a:moveTo>
                  <a:lnTo>
                    <a:pt x="0" y="524"/>
                  </a:lnTo>
                  <a:lnTo>
                    <a:pt x="357" y="524"/>
                  </a:lnTo>
                  <a:lnTo>
                    <a:pt x="35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033"/>
            <p:cNvSpPr>
              <a:spLocks/>
            </p:cNvSpPr>
            <p:nvPr/>
          </p:nvSpPr>
          <p:spPr bwMode="auto">
            <a:xfrm>
              <a:off x="3109912" y="3350034"/>
              <a:ext cx="180975" cy="260350"/>
            </a:xfrm>
            <a:custGeom>
              <a:avLst/>
              <a:gdLst>
                <a:gd name="T0" fmla="*/ 0 w 357"/>
                <a:gd name="T1" fmla="*/ 1 h 524"/>
                <a:gd name="T2" fmla="*/ 0 w 357"/>
                <a:gd name="T3" fmla="*/ 524 h 524"/>
                <a:gd name="T4" fmla="*/ 357 w 357"/>
                <a:gd name="T5" fmla="*/ 524 h 524"/>
                <a:gd name="T6" fmla="*/ 357 w 357"/>
                <a:gd name="T7" fmla="*/ 0 h 524"/>
                <a:gd name="T8" fmla="*/ 0 w 357"/>
                <a:gd name="T9" fmla="*/ 1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524"/>
                <a:gd name="T17" fmla="*/ 357 w 357"/>
                <a:gd name="T18" fmla="*/ 524 h 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524">
                  <a:moveTo>
                    <a:pt x="0" y="1"/>
                  </a:moveTo>
                  <a:lnTo>
                    <a:pt x="0" y="524"/>
                  </a:lnTo>
                  <a:lnTo>
                    <a:pt x="357" y="524"/>
                  </a:lnTo>
                  <a:lnTo>
                    <a:pt x="357" y="0"/>
                  </a:lnTo>
                  <a:lnTo>
                    <a:pt x="0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034"/>
            <p:cNvSpPr>
              <a:spLocks/>
            </p:cNvSpPr>
            <p:nvPr/>
          </p:nvSpPr>
          <p:spPr bwMode="auto">
            <a:xfrm>
              <a:off x="2363787" y="3291297"/>
              <a:ext cx="625475" cy="312737"/>
            </a:xfrm>
            <a:custGeom>
              <a:avLst/>
              <a:gdLst>
                <a:gd name="T0" fmla="*/ 669 w 1246"/>
                <a:gd name="T1" fmla="*/ 0 h 627"/>
                <a:gd name="T2" fmla="*/ 945 w 1246"/>
                <a:gd name="T3" fmla="*/ 69 h 627"/>
                <a:gd name="T4" fmla="*/ 1246 w 1246"/>
                <a:gd name="T5" fmla="*/ 527 h 627"/>
                <a:gd name="T6" fmla="*/ 1202 w 1246"/>
                <a:gd name="T7" fmla="*/ 545 h 627"/>
                <a:gd name="T8" fmla="*/ 1156 w 1246"/>
                <a:gd name="T9" fmla="*/ 561 h 627"/>
                <a:gd name="T10" fmla="*/ 1112 w 1246"/>
                <a:gd name="T11" fmla="*/ 576 h 627"/>
                <a:gd name="T12" fmla="*/ 1067 w 1246"/>
                <a:gd name="T13" fmla="*/ 589 h 627"/>
                <a:gd name="T14" fmla="*/ 1022 w 1246"/>
                <a:gd name="T15" fmla="*/ 601 h 627"/>
                <a:gd name="T16" fmla="*/ 977 w 1246"/>
                <a:gd name="T17" fmla="*/ 611 h 627"/>
                <a:gd name="T18" fmla="*/ 933 w 1246"/>
                <a:gd name="T19" fmla="*/ 619 h 627"/>
                <a:gd name="T20" fmla="*/ 887 w 1246"/>
                <a:gd name="T21" fmla="*/ 627 h 627"/>
                <a:gd name="T22" fmla="*/ 858 w 1246"/>
                <a:gd name="T23" fmla="*/ 626 h 627"/>
                <a:gd name="T24" fmla="*/ 829 w 1246"/>
                <a:gd name="T25" fmla="*/ 626 h 627"/>
                <a:gd name="T26" fmla="*/ 800 w 1246"/>
                <a:gd name="T27" fmla="*/ 623 h 627"/>
                <a:gd name="T28" fmla="*/ 771 w 1246"/>
                <a:gd name="T29" fmla="*/ 621 h 627"/>
                <a:gd name="T30" fmla="*/ 742 w 1246"/>
                <a:gd name="T31" fmla="*/ 618 h 627"/>
                <a:gd name="T32" fmla="*/ 714 w 1246"/>
                <a:gd name="T33" fmla="*/ 615 h 627"/>
                <a:gd name="T34" fmla="*/ 685 w 1246"/>
                <a:gd name="T35" fmla="*/ 611 h 627"/>
                <a:gd name="T36" fmla="*/ 658 w 1246"/>
                <a:gd name="T37" fmla="*/ 607 h 627"/>
                <a:gd name="T38" fmla="*/ 630 w 1246"/>
                <a:gd name="T39" fmla="*/ 602 h 627"/>
                <a:gd name="T40" fmla="*/ 602 w 1246"/>
                <a:gd name="T41" fmla="*/ 597 h 627"/>
                <a:gd name="T42" fmla="*/ 574 w 1246"/>
                <a:gd name="T43" fmla="*/ 590 h 627"/>
                <a:gd name="T44" fmla="*/ 546 w 1246"/>
                <a:gd name="T45" fmla="*/ 584 h 627"/>
                <a:gd name="T46" fmla="*/ 491 w 1246"/>
                <a:gd name="T47" fmla="*/ 570 h 627"/>
                <a:gd name="T48" fmla="*/ 436 w 1246"/>
                <a:gd name="T49" fmla="*/ 553 h 627"/>
                <a:gd name="T50" fmla="*/ 407 w 1246"/>
                <a:gd name="T51" fmla="*/ 540 h 627"/>
                <a:gd name="T52" fmla="*/ 378 w 1246"/>
                <a:gd name="T53" fmla="*/ 525 h 627"/>
                <a:gd name="T54" fmla="*/ 349 w 1246"/>
                <a:gd name="T55" fmla="*/ 511 h 627"/>
                <a:gd name="T56" fmla="*/ 321 w 1246"/>
                <a:gd name="T57" fmla="*/ 494 h 627"/>
                <a:gd name="T58" fmla="*/ 293 w 1246"/>
                <a:gd name="T59" fmla="*/ 478 h 627"/>
                <a:gd name="T60" fmla="*/ 264 w 1246"/>
                <a:gd name="T61" fmla="*/ 461 h 627"/>
                <a:gd name="T62" fmla="*/ 236 w 1246"/>
                <a:gd name="T63" fmla="*/ 443 h 627"/>
                <a:gd name="T64" fmla="*/ 210 w 1246"/>
                <a:gd name="T65" fmla="*/ 425 h 627"/>
                <a:gd name="T66" fmla="*/ 182 w 1246"/>
                <a:gd name="T67" fmla="*/ 406 h 627"/>
                <a:gd name="T68" fmla="*/ 155 w 1246"/>
                <a:gd name="T69" fmla="*/ 387 h 627"/>
                <a:gd name="T70" fmla="*/ 128 w 1246"/>
                <a:gd name="T71" fmla="*/ 367 h 627"/>
                <a:gd name="T72" fmla="*/ 102 w 1246"/>
                <a:gd name="T73" fmla="*/ 347 h 627"/>
                <a:gd name="T74" fmla="*/ 50 w 1246"/>
                <a:gd name="T75" fmla="*/ 306 h 627"/>
                <a:gd name="T76" fmla="*/ 0 w 1246"/>
                <a:gd name="T77" fmla="*/ 262 h 627"/>
                <a:gd name="T78" fmla="*/ 669 w 1246"/>
                <a:gd name="T79" fmla="*/ 0 h 6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46"/>
                <a:gd name="T121" fmla="*/ 0 h 627"/>
                <a:gd name="T122" fmla="*/ 1246 w 1246"/>
                <a:gd name="T123" fmla="*/ 627 h 6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46" h="627">
                  <a:moveTo>
                    <a:pt x="669" y="0"/>
                  </a:moveTo>
                  <a:lnTo>
                    <a:pt x="945" y="69"/>
                  </a:lnTo>
                  <a:lnTo>
                    <a:pt x="1246" y="527"/>
                  </a:lnTo>
                  <a:lnTo>
                    <a:pt x="1202" y="545"/>
                  </a:lnTo>
                  <a:lnTo>
                    <a:pt x="1156" y="561"/>
                  </a:lnTo>
                  <a:lnTo>
                    <a:pt x="1112" y="576"/>
                  </a:lnTo>
                  <a:lnTo>
                    <a:pt x="1067" y="589"/>
                  </a:lnTo>
                  <a:lnTo>
                    <a:pt x="1022" y="601"/>
                  </a:lnTo>
                  <a:lnTo>
                    <a:pt x="977" y="611"/>
                  </a:lnTo>
                  <a:lnTo>
                    <a:pt x="933" y="619"/>
                  </a:lnTo>
                  <a:lnTo>
                    <a:pt x="887" y="627"/>
                  </a:lnTo>
                  <a:lnTo>
                    <a:pt x="858" y="626"/>
                  </a:lnTo>
                  <a:lnTo>
                    <a:pt x="829" y="626"/>
                  </a:lnTo>
                  <a:lnTo>
                    <a:pt x="800" y="623"/>
                  </a:lnTo>
                  <a:lnTo>
                    <a:pt x="771" y="621"/>
                  </a:lnTo>
                  <a:lnTo>
                    <a:pt x="742" y="618"/>
                  </a:lnTo>
                  <a:lnTo>
                    <a:pt x="714" y="615"/>
                  </a:lnTo>
                  <a:lnTo>
                    <a:pt x="685" y="611"/>
                  </a:lnTo>
                  <a:lnTo>
                    <a:pt x="658" y="607"/>
                  </a:lnTo>
                  <a:lnTo>
                    <a:pt x="630" y="602"/>
                  </a:lnTo>
                  <a:lnTo>
                    <a:pt x="602" y="597"/>
                  </a:lnTo>
                  <a:lnTo>
                    <a:pt x="574" y="590"/>
                  </a:lnTo>
                  <a:lnTo>
                    <a:pt x="546" y="584"/>
                  </a:lnTo>
                  <a:lnTo>
                    <a:pt x="491" y="570"/>
                  </a:lnTo>
                  <a:lnTo>
                    <a:pt x="436" y="553"/>
                  </a:lnTo>
                  <a:lnTo>
                    <a:pt x="407" y="540"/>
                  </a:lnTo>
                  <a:lnTo>
                    <a:pt x="378" y="525"/>
                  </a:lnTo>
                  <a:lnTo>
                    <a:pt x="349" y="511"/>
                  </a:lnTo>
                  <a:lnTo>
                    <a:pt x="321" y="494"/>
                  </a:lnTo>
                  <a:lnTo>
                    <a:pt x="293" y="478"/>
                  </a:lnTo>
                  <a:lnTo>
                    <a:pt x="264" y="461"/>
                  </a:lnTo>
                  <a:lnTo>
                    <a:pt x="236" y="443"/>
                  </a:lnTo>
                  <a:lnTo>
                    <a:pt x="210" y="425"/>
                  </a:lnTo>
                  <a:lnTo>
                    <a:pt x="182" y="406"/>
                  </a:lnTo>
                  <a:lnTo>
                    <a:pt x="155" y="387"/>
                  </a:lnTo>
                  <a:lnTo>
                    <a:pt x="128" y="367"/>
                  </a:lnTo>
                  <a:lnTo>
                    <a:pt x="102" y="347"/>
                  </a:lnTo>
                  <a:lnTo>
                    <a:pt x="50" y="306"/>
                  </a:lnTo>
                  <a:lnTo>
                    <a:pt x="0" y="262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035"/>
            <p:cNvSpPr>
              <a:spLocks/>
            </p:cNvSpPr>
            <p:nvPr/>
          </p:nvSpPr>
          <p:spPr bwMode="auto">
            <a:xfrm>
              <a:off x="2363787" y="3291297"/>
              <a:ext cx="625475" cy="312737"/>
            </a:xfrm>
            <a:custGeom>
              <a:avLst/>
              <a:gdLst>
                <a:gd name="T0" fmla="*/ 669 w 1246"/>
                <a:gd name="T1" fmla="*/ 0 h 627"/>
                <a:gd name="T2" fmla="*/ 945 w 1246"/>
                <a:gd name="T3" fmla="*/ 69 h 627"/>
                <a:gd name="T4" fmla="*/ 1246 w 1246"/>
                <a:gd name="T5" fmla="*/ 527 h 627"/>
                <a:gd name="T6" fmla="*/ 1202 w 1246"/>
                <a:gd name="T7" fmla="*/ 545 h 627"/>
                <a:gd name="T8" fmla="*/ 1156 w 1246"/>
                <a:gd name="T9" fmla="*/ 561 h 627"/>
                <a:gd name="T10" fmla="*/ 1112 w 1246"/>
                <a:gd name="T11" fmla="*/ 576 h 627"/>
                <a:gd name="T12" fmla="*/ 1067 w 1246"/>
                <a:gd name="T13" fmla="*/ 589 h 627"/>
                <a:gd name="T14" fmla="*/ 1022 w 1246"/>
                <a:gd name="T15" fmla="*/ 601 h 627"/>
                <a:gd name="T16" fmla="*/ 977 w 1246"/>
                <a:gd name="T17" fmla="*/ 611 h 627"/>
                <a:gd name="T18" fmla="*/ 933 w 1246"/>
                <a:gd name="T19" fmla="*/ 619 h 627"/>
                <a:gd name="T20" fmla="*/ 887 w 1246"/>
                <a:gd name="T21" fmla="*/ 627 h 627"/>
                <a:gd name="T22" fmla="*/ 858 w 1246"/>
                <a:gd name="T23" fmla="*/ 626 h 627"/>
                <a:gd name="T24" fmla="*/ 829 w 1246"/>
                <a:gd name="T25" fmla="*/ 626 h 627"/>
                <a:gd name="T26" fmla="*/ 800 w 1246"/>
                <a:gd name="T27" fmla="*/ 623 h 627"/>
                <a:gd name="T28" fmla="*/ 771 w 1246"/>
                <a:gd name="T29" fmla="*/ 621 h 627"/>
                <a:gd name="T30" fmla="*/ 742 w 1246"/>
                <a:gd name="T31" fmla="*/ 618 h 627"/>
                <a:gd name="T32" fmla="*/ 714 w 1246"/>
                <a:gd name="T33" fmla="*/ 615 h 627"/>
                <a:gd name="T34" fmla="*/ 685 w 1246"/>
                <a:gd name="T35" fmla="*/ 611 h 627"/>
                <a:gd name="T36" fmla="*/ 658 w 1246"/>
                <a:gd name="T37" fmla="*/ 607 h 627"/>
                <a:gd name="T38" fmla="*/ 630 w 1246"/>
                <a:gd name="T39" fmla="*/ 602 h 627"/>
                <a:gd name="T40" fmla="*/ 602 w 1246"/>
                <a:gd name="T41" fmla="*/ 597 h 627"/>
                <a:gd name="T42" fmla="*/ 574 w 1246"/>
                <a:gd name="T43" fmla="*/ 590 h 627"/>
                <a:gd name="T44" fmla="*/ 546 w 1246"/>
                <a:gd name="T45" fmla="*/ 584 h 627"/>
                <a:gd name="T46" fmla="*/ 491 w 1246"/>
                <a:gd name="T47" fmla="*/ 570 h 627"/>
                <a:gd name="T48" fmla="*/ 436 w 1246"/>
                <a:gd name="T49" fmla="*/ 553 h 627"/>
                <a:gd name="T50" fmla="*/ 407 w 1246"/>
                <a:gd name="T51" fmla="*/ 540 h 627"/>
                <a:gd name="T52" fmla="*/ 378 w 1246"/>
                <a:gd name="T53" fmla="*/ 525 h 627"/>
                <a:gd name="T54" fmla="*/ 349 w 1246"/>
                <a:gd name="T55" fmla="*/ 511 h 627"/>
                <a:gd name="T56" fmla="*/ 321 w 1246"/>
                <a:gd name="T57" fmla="*/ 494 h 627"/>
                <a:gd name="T58" fmla="*/ 293 w 1246"/>
                <a:gd name="T59" fmla="*/ 478 h 627"/>
                <a:gd name="T60" fmla="*/ 264 w 1246"/>
                <a:gd name="T61" fmla="*/ 461 h 627"/>
                <a:gd name="T62" fmla="*/ 236 w 1246"/>
                <a:gd name="T63" fmla="*/ 443 h 627"/>
                <a:gd name="T64" fmla="*/ 210 w 1246"/>
                <a:gd name="T65" fmla="*/ 425 h 627"/>
                <a:gd name="T66" fmla="*/ 182 w 1246"/>
                <a:gd name="T67" fmla="*/ 406 h 627"/>
                <a:gd name="T68" fmla="*/ 155 w 1246"/>
                <a:gd name="T69" fmla="*/ 387 h 627"/>
                <a:gd name="T70" fmla="*/ 128 w 1246"/>
                <a:gd name="T71" fmla="*/ 367 h 627"/>
                <a:gd name="T72" fmla="*/ 102 w 1246"/>
                <a:gd name="T73" fmla="*/ 347 h 627"/>
                <a:gd name="T74" fmla="*/ 50 w 1246"/>
                <a:gd name="T75" fmla="*/ 306 h 627"/>
                <a:gd name="T76" fmla="*/ 0 w 1246"/>
                <a:gd name="T77" fmla="*/ 262 h 627"/>
                <a:gd name="T78" fmla="*/ 669 w 1246"/>
                <a:gd name="T79" fmla="*/ 0 h 6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46"/>
                <a:gd name="T121" fmla="*/ 0 h 627"/>
                <a:gd name="T122" fmla="*/ 1246 w 1246"/>
                <a:gd name="T123" fmla="*/ 627 h 6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46" h="627">
                  <a:moveTo>
                    <a:pt x="669" y="0"/>
                  </a:moveTo>
                  <a:lnTo>
                    <a:pt x="945" y="69"/>
                  </a:lnTo>
                  <a:lnTo>
                    <a:pt x="1246" y="527"/>
                  </a:lnTo>
                  <a:lnTo>
                    <a:pt x="1202" y="545"/>
                  </a:lnTo>
                  <a:lnTo>
                    <a:pt x="1156" y="561"/>
                  </a:lnTo>
                  <a:lnTo>
                    <a:pt x="1112" y="576"/>
                  </a:lnTo>
                  <a:lnTo>
                    <a:pt x="1067" y="589"/>
                  </a:lnTo>
                  <a:lnTo>
                    <a:pt x="1022" y="601"/>
                  </a:lnTo>
                  <a:lnTo>
                    <a:pt x="977" y="611"/>
                  </a:lnTo>
                  <a:lnTo>
                    <a:pt x="933" y="619"/>
                  </a:lnTo>
                  <a:lnTo>
                    <a:pt x="887" y="627"/>
                  </a:lnTo>
                  <a:lnTo>
                    <a:pt x="858" y="626"/>
                  </a:lnTo>
                  <a:lnTo>
                    <a:pt x="829" y="626"/>
                  </a:lnTo>
                  <a:lnTo>
                    <a:pt x="800" y="623"/>
                  </a:lnTo>
                  <a:lnTo>
                    <a:pt x="771" y="621"/>
                  </a:lnTo>
                  <a:lnTo>
                    <a:pt x="742" y="618"/>
                  </a:lnTo>
                  <a:lnTo>
                    <a:pt x="714" y="615"/>
                  </a:lnTo>
                  <a:lnTo>
                    <a:pt x="685" y="611"/>
                  </a:lnTo>
                  <a:lnTo>
                    <a:pt x="658" y="607"/>
                  </a:lnTo>
                  <a:lnTo>
                    <a:pt x="630" y="602"/>
                  </a:lnTo>
                  <a:lnTo>
                    <a:pt x="602" y="597"/>
                  </a:lnTo>
                  <a:lnTo>
                    <a:pt x="574" y="590"/>
                  </a:lnTo>
                  <a:lnTo>
                    <a:pt x="546" y="584"/>
                  </a:lnTo>
                  <a:lnTo>
                    <a:pt x="491" y="570"/>
                  </a:lnTo>
                  <a:lnTo>
                    <a:pt x="436" y="553"/>
                  </a:lnTo>
                  <a:lnTo>
                    <a:pt x="407" y="540"/>
                  </a:lnTo>
                  <a:lnTo>
                    <a:pt x="378" y="525"/>
                  </a:lnTo>
                  <a:lnTo>
                    <a:pt x="349" y="511"/>
                  </a:lnTo>
                  <a:lnTo>
                    <a:pt x="321" y="494"/>
                  </a:lnTo>
                  <a:lnTo>
                    <a:pt x="293" y="478"/>
                  </a:lnTo>
                  <a:lnTo>
                    <a:pt x="264" y="461"/>
                  </a:lnTo>
                  <a:lnTo>
                    <a:pt x="236" y="443"/>
                  </a:lnTo>
                  <a:lnTo>
                    <a:pt x="210" y="425"/>
                  </a:lnTo>
                  <a:lnTo>
                    <a:pt x="182" y="406"/>
                  </a:lnTo>
                  <a:lnTo>
                    <a:pt x="155" y="387"/>
                  </a:lnTo>
                  <a:lnTo>
                    <a:pt x="128" y="367"/>
                  </a:lnTo>
                  <a:lnTo>
                    <a:pt x="102" y="347"/>
                  </a:lnTo>
                  <a:lnTo>
                    <a:pt x="50" y="306"/>
                  </a:lnTo>
                  <a:lnTo>
                    <a:pt x="0" y="262"/>
                  </a:lnTo>
                  <a:lnTo>
                    <a:pt x="66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036"/>
            <p:cNvSpPr>
              <a:spLocks/>
            </p:cNvSpPr>
            <p:nvPr/>
          </p:nvSpPr>
          <p:spPr bwMode="auto">
            <a:xfrm>
              <a:off x="2111375" y="3145247"/>
              <a:ext cx="414337" cy="138112"/>
            </a:xfrm>
            <a:custGeom>
              <a:avLst/>
              <a:gdLst>
                <a:gd name="T0" fmla="*/ 601 w 827"/>
                <a:gd name="T1" fmla="*/ 16 h 278"/>
                <a:gd name="T2" fmla="*/ 552 w 827"/>
                <a:gd name="T3" fmla="*/ 5 h 278"/>
                <a:gd name="T4" fmla="*/ 504 w 827"/>
                <a:gd name="T5" fmla="*/ 0 h 278"/>
                <a:gd name="T6" fmla="*/ 455 w 827"/>
                <a:gd name="T7" fmla="*/ 2 h 278"/>
                <a:gd name="T8" fmla="*/ 409 w 827"/>
                <a:gd name="T9" fmla="*/ 10 h 278"/>
                <a:gd name="T10" fmla="*/ 367 w 827"/>
                <a:gd name="T11" fmla="*/ 26 h 278"/>
                <a:gd name="T12" fmla="*/ 324 w 827"/>
                <a:gd name="T13" fmla="*/ 50 h 278"/>
                <a:gd name="T14" fmla="*/ 280 w 827"/>
                <a:gd name="T15" fmla="*/ 79 h 278"/>
                <a:gd name="T16" fmla="*/ 253 w 827"/>
                <a:gd name="T17" fmla="*/ 103 h 278"/>
                <a:gd name="T18" fmla="*/ 240 w 827"/>
                <a:gd name="T19" fmla="*/ 113 h 278"/>
                <a:gd name="T20" fmla="*/ 220 w 827"/>
                <a:gd name="T21" fmla="*/ 124 h 278"/>
                <a:gd name="T22" fmla="*/ 191 w 827"/>
                <a:gd name="T23" fmla="*/ 133 h 278"/>
                <a:gd name="T24" fmla="*/ 161 w 827"/>
                <a:gd name="T25" fmla="*/ 138 h 278"/>
                <a:gd name="T26" fmla="*/ 129 w 827"/>
                <a:gd name="T27" fmla="*/ 142 h 278"/>
                <a:gd name="T28" fmla="*/ 96 w 827"/>
                <a:gd name="T29" fmla="*/ 149 h 278"/>
                <a:gd name="T30" fmla="*/ 63 w 827"/>
                <a:gd name="T31" fmla="*/ 160 h 278"/>
                <a:gd name="T32" fmla="*/ 38 w 827"/>
                <a:gd name="T33" fmla="*/ 173 h 278"/>
                <a:gd name="T34" fmla="*/ 23 w 827"/>
                <a:gd name="T35" fmla="*/ 186 h 278"/>
                <a:gd name="T36" fmla="*/ 8 w 827"/>
                <a:gd name="T37" fmla="*/ 199 h 278"/>
                <a:gd name="T38" fmla="*/ 1 w 827"/>
                <a:gd name="T39" fmla="*/ 213 h 278"/>
                <a:gd name="T40" fmla="*/ 1 w 827"/>
                <a:gd name="T41" fmla="*/ 223 h 278"/>
                <a:gd name="T42" fmla="*/ 7 w 827"/>
                <a:gd name="T43" fmla="*/ 232 h 278"/>
                <a:gd name="T44" fmla="*/ 19 w 827"/>
                <a:gd name="T45" fmla="*/ 241 h 278"/>
                <a:gd name="T46" fmla="*/ 37 w 827"/>
                <a:gd name="T47" fmla="*/ 247 h 278"/>
                <a:gd name="T48" fmla="*/ 70 w 827"/>
                <a:gd name="T49" fmla="*/ 255 h 278"/>
                <a:gd name="T50" fmla="*/ 124 w 827"/>
                <a:gd name="T51" fmla="*/ 262 h 278"/>
                <a:gd name="T52" fmla="*/ 184 w 827"/>
                <a:gd name="T53" fmla="*/ 268 h 278"/>
                <a:gd name="T54" fmla="*/ 269 w 827"/>
                <a:gd name="T55" fmla="*/ 271 h 278"/>
                <a:gd name="T56" fmla="*/ 352 w 827"/>
                <a:gd name="T57" fmla="*/ 276 h 278"/>
                <a:gd name="T58" fmla="*/ 408 w 827"/>
                <a:gd name="T59" fmla="*/ 278 h 278"/>
                <a:gd name="T60" fmla="*/ 447 w 827"/>
                <a:gd name="T61" fmla="*/ 276 h 278"/>
                <a:gd name="T62" fmla="*/ 485 w 827"/>
                <a:gd name="T63" fmla="*/ 272 h 278"/>
                <a:gd name="T64" fmla="*/ 523 w 827"/>
                <a:gd name="T65" fmla="*/ 264 h 278"/>
                <a:gd name="T66" fmla="*/ 562 w 827"/>
                <a:gd name="T67" fmla="*/ 254 h 278"/>
                <a:gd name="T68" fmla="*/ 600 w 827"/>
                <a:gd name="T69" fmla="*/ 241 h 278"/>
                <a:gd name="T70" fmla="*/ 646 w 827"/>
                <a:gd name="T71" fmla="*/ 228 h 278"/>
                <a:gd name="T72" fmla="*/ 705 w 827"/>
                <a:gd name="T73" fmla="*/ 218 h 278"/>
                <a:gd name="T74" fmla="*/ 749 w 827"/>
                <a:gd name="T75" fmla="*/ 207 h 278"/>
                <a:gd name="T76" fmla="*/ 776 w 827"/>
                <a:gd name="T77" fmla="*/ 194 h 278"/>
                <a:gd name="T78" fmla="*/ 798 w 827"/>
                <a:gd name="T79" fmla="*/ 178 h 278"/>
                <a:gd name="T80" fmla="*/ 813 w 827"/>
                <a:gd name="T81" fmla="*/ 161 h 278"/>
                <a:gd name="T82" fmla="*/ 820 w 827"/>
                <a:gd name="T83" fmla="*/ 149 h 278"/>
                <a:gd name="T84" fmla="*/ 825 w 827"/>
                <a:gd name="T85" fmla="*/ 134 h 278"/>
                <a:gd name="T86" fmla="*/ 827 w 827"/>
                <a:gd name="T87" fmla="*/ 120 h 278"/>
                <a:gd name="T88" fmla="*/ 826 w 827"/>
                <a:gd name="T89" fmla="*/ 108 h 278"/>
                <a:gd name="T90" fmla="*/ 821 w 827"/>
                <a:gd name="T91" fmla="*/ 97 h 278"/>
                <a:gd name="T92" fmla="*/ 813 w 827"/>
                <a:gd name="T93" fmla="*/ 88 h 278"/>
                <a:gd name="T94" fmla="*/ 803 w 827"/>
                <a:gd name="T95" fmla="*/ 78 h 278"/>
                <a:gd name="T96" fmla="*/ 783 w 827"/>
                <a:gd name="T97" fmla="*/ 67 h 278"/>
                <a:gd name="T98" fmla="*/ 750 w 827"/>
                <a:gd name="T99" fmla="*/ 54 h 278"/>
                <a:gd name="T100" fmla="*/ 714 w 827"/>
                <a:gd name="T101" fmla="*/ 45 h 278"/>
                <a:gd name="T102" fmla="*/ 659 w 827"/>
                <a:gd name="T103" fmla="*/ 33 h 2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7"/>
                <a:gd name="T157" fmla="*/ 0 h 278"/>
                <a:gd name="T158" fmla="*/ 827 w 827"/>
                <a:gd name="T159" fmla="*/ 278 h 2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7" h="278">
                  <a:moveTo>
                    <a:pt x="625" y="24"/>
                  </a:moveTo>
                  <a:lnTo>
                    <a:pt x="601" y="16"/>
                  </a:lnTo>
                  <a:lnTo>
                    <a:pt x="576" y="10"/>
                  </a:lnTo>
                  <a:lnTo>
                    <a:pt x="552" y="5"/>
                  </a:lnTo>
                  <a:lnTo>
                    <a:pt x="528" y="2"/>
                  </a:lnTo>
                  <a:lnTo>
                    <a:pt x="504" y="0"/>
                  </a:lnTo>
                  <a:lnTo>
                    <a:pt x="480" y="0"/>
                  </a:lnTo>
                  <a:lnTo>
                    <a:pt x="455" y="2"/>
                  </a:lnTo>
                  <a:lnTo>
                    <a:pt x="431" y="4"/>
                  </a:lnTo>
                  <a:lnTo>
                    <a:pt x="409" y="10"/>
                  </a:lnTo>
                  <a:lnTo>
                    <a:pt x="388" y="17"/>
                  </a:lnTo>
                  <a:lnTo>
                    <a:pt x="367" y="26"/>
                  </a:lnTo>
                  <a:lnTo>
                    <a:pt x="345" y="38"/>
                  </a:lnTo>
                  <a:lnTo>
                    <a:pt x="324" y="50"/>
                  </a:lnTo>
                  <a:lnTo>
                    <a:pt x="302" y="64"/>
                  </a:lnTo>
                  <a:lnTo>
                    <a:pt x="280" y="79"/>
                  </a:lnTo>
                  <a:lnTo>
                    <a:pt x="258" y="97"/>
                  </a:lnTo>
                  <a:lnTo>
                    <a:pt x="253" y="103"/>
                  </a:lnTo>
                  <a:lnTo>
                    <a:pt x="247" y="108"/>
                  </a:lnTo>
                  <a:lnTo>
                    <a:pt x="240" y="113"/>
                  </a:lnTo>
                  <a:lnTo>
                    <a:pt x="234" y="118"/>
                  </a:lnTo>
                  <a:lnTo>
                    <a:pt x="220" y="124"/>
                  </a:lnTo>
                  <a:lnTo>
                    <a:pt x="206" y="129"/>
                  </a:lnTo>
                  <a:lnTo>
                    <a:pt x="191" y="133"/>
                  </a:lnTo>
                  <a:lnTo>
                    <a:pt x="177" y="136"/>
                  </a:lnTo>
                  <a:lnTo>
                    <a:pt x="161" y="138"/>
                  </a:lnTo>
                  <a:lnTo>
                    <a:pt x="145" y="140"/>
                  </a:lnTo>
                  <a:lnTo>
                    <a:pt x="129" y="142"/>
                  </a:lnTo>
                  <a:lnTo>
                    <a:pt x="113" y="145"/>
                  </a:lnTo>
                  <a:lnTo>
                    <a:pt x="96" y="149"/>
                  </a:lnTo>
                  <a:lnTo>
                    <a:pt x="79" y="154"/>
                  </a:lnTo>
                  <a:lnTo>
                    <a:pt x="63" y="160"/>
                  </a:lnTo>
                  <a:lnTo>
                    <a:pt x="46" y="168"/>
                  </a:lnTo>
                  <a:lnTo>
                    <a:pt x="38" y="173"/>
                  </a:lnTo>
                  <a:lnTo>
                    <a:pt x="31" y="180"/>
                  </a:lnTo>
                  <a:lnTo>
                    <a:pt x="23" y="186"/>
                  </a:lnTo>
                  <a:lnTo>
                    <a:pt x="14" y="193"/>
                  </a:lnTo>
                  <a:lnTo>
                    <a:pt x="8" y="199"/>
                  </a:lnTo>
                  <a:lnTo>
                    <a:pt x="3" y="207"/>
                  </a:lnTo>
                  <a:lnTo>
                    <a:pt x="1" y="213"/>
                  </a:lnTo>
                  <a:lnTo>
                    <a:pt x="0" y="218"/>
                  </a:lnTo>
                  <a:lnTo>
                    <a:pt x="1" y="223"/>
                  </a:lnTo>
                  <a:lnTo>
                    <a:pt x="3" y="228"/>
                  </a:lnTo>
                  <a:lnTo>
                    <a:pt x="7" y="232"/>
                  </a:lnTo>
                  <a:lnTo>
                    <a:pt x="13" y="237"/>
                  </a:lnTo>
                  <a:lnTo>
                    <a:pt x="19" y="241"/>
                  </a:lnTo>
                  <a:lnTo>
                    <a:pt x="28" y="244"/>
                  </a:lnTo>
                  <a:lnTo>
                    <a:pt x="37" y="247"/>
                  </a:lnTo>
                  <a:lnTo>
                    <a:pt x="47" y="250"/>
                  </a:lnTo>
                  <a:lnTo>
                    <a:pt x="70" y="255"/>
                  </a:lnTo>
                  <a:lnTo>
                    <a:pt x="96" y="259"/>
                  </a:lnTo>
                  <a:lnTo>
                    <a:pt x="124" y="262"/>
                  </a:lnTo>
                  <a:lnTo>
                    <a:pt x="154" y="266"/>
                  </a:lnTo>
                  <a:lnTo>
                    <a:pt x="184" y="268"/>
                  </a:lnTo>
                  <a:lnTo>
                    <a:pt x="213" y="269"/>
                  </a:lnTo>
                  <a:lnTo>
                    <a:pt x="269" y="271"/>
                  </a:lnTo>
                  <a:lnTo>
                    <a:pt x="313" y="273"/>
                  </a:lnTo>
                  <a:lnTo>
                    <a:pt x="352" y="276"/>
                  </a:lnTo>
                  <a:lnTo>
                    <a:pt x="390" y="278"/>
                  </a:lnTo>
                  <a:lnTo>
                    <a:pt x="408" y="278"/>
                  </a:lnTo>
                  <a:lnTo>
                    <a:pt x="428" y="277"/>
                  </a:lnTo>
                  <a:lnTo>
                    <a:pt x="447" y="276"/>
                  </a:lnTo>
                  <a:lnTo>
                    <a:pt x="466" y="274"/>
                  </a:lnTo>
                  <a:lnTo>
                    <a:pt x="485" y="272"/>
                  </a:lnTo>
                  <a:lnTo>
                    <a:pt x="505" y="269"/>
                  </a:lnTo>
                  <a:lnTo>
                    <a:pt x="523" y="264"/>
                  </a:lnTo>
                  <a:lnTo>
                    <a:pt x="543" y="259"/>
                  </a:lnTo>
                  <a:lnTo>
                    <a:pt x="562" y="254"/>
                  </a:lnTo>
                  <a:lnTo>
                    <a:pt x="581" y="248"/>
                  </a:lnTo>
                  <a:lnTo>
                    <a:pt x="600" y="241"/>
                  </a:lnTo>
                  <a:lnTo>
                    <a:pt x="619" y="233"/>
                  </a:lnTo>
                  <a:lnTo>
                    <a:pt x="646" y="228"/>
                  </a:lnTo>
                  <a:lnTo>
                    <a:pt x="675" y="224"/>
                  </a:lnTo>
                  <a:lnTo>
                    <a:pt x="705" y="218"/>
                  </a:lnTo>
                  <a:lnTo>
                    <a:pt x="735" y="211"/>
                  </a:lnTo>
                  <a:lnTo>
                    <a:pt x="749" y="207"/>
                  </a:lnTo>
                  <a:lnTo>
                    <a:pt x="763" y="200"/>
                  </a:lnTo>
                  <a:lnTo>
                    <a:pt x="776" y="194"/>
                  </a:lnTo>
                  <a:lnTo>
                    <a:pt x="788" y="186"/>
                  </a:lnTo>
                  <a:lnTo>
                    <a:pt x="798" y="178"/>
                  </a:lnTo>
                  <a:lnTo>
                    <a:pt x="808" y="167"/>
                  </a:lnTo>
                  <a:lnTo>
                    <a:pt x="813" y="161"/>
                  </a:lnTo>
                  <a:lnTo>
                    <a:pt x="816" y="155"/>
                  </a:lnTo>
                  <a:lnTo>
                    <a:pt x="820" y="149"/>
                  </a:lnTo>
                  <a:lnTo>
                    <a:pt x="823" y="141"/>
                  </a:lnTo>
                  <a:lnTo>
                    <a:pt x="825" y="134"/>
                  </a:lnTo>
                  <a:lnTo>
                    <a:pt x="827" y="127"/>
                  </a:lnTo>
                  <a:lnTo>
                    <a:pt x="827" y="120"/>
                  </a:lnTo>
                  <a:lnTo>
                    <a:pt x="827" y="113"/>
                  </a:lnTo>
                  <a:lnTo>
                    <a:pt x="826" y="108"/>
                  </a:lnTo>
                  <a:lnTo>
                    <a:pt x="824" y="102"/>
                  </a:lnTo>
                  <a:lnTo>
                    <a:pt x="821" y="97"/>
                  </a:lnTo>
                  <a:lnTo>
                    <a:pt x="817" y="92"/>
                  </a:lnTo>
                  <a:lnTo>
                    <a:pt x="813" y="88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6" y="74"/>
                  </a:lnTo>
                  <a:lnTo>
                    <a:pt x="783" y="67"/>
                  </a:lnTo>
                  <a:lnTo>
                    <a:pt x="767" y="61"/>
                  </a:lnTo>
                  <a:lnTo>
                    <a:pt x="750" y="54"/>
                  </a:lnTo>
                  <a:lnTo>
                    <a:pt x="732" y="49"/>
                  </a:lnTo>
                  <a:lnTo>
                    <a:pt x="714" y="45"/>
                  </a:lnTo>
                  <a:lnTo>
                    <a:pt x="695" y="40"/>
                  </a:lnTo>
                  <a:lnTo>
                    <a:pt x="659" y="33"/>
                  </a:lnTo>
                  <a:lnTo>
                    <a:pt x="625" y="24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037"/>
            <p:cNvSpPr>
              <a:spLocks/>
            </p:cNvSpPr>
            <p:nvPr/>
          </p:nvSpPr>
          <p:spPr bwMode="auto">
            <a:xfrm>
              <a:off x="2111375" y="3145247"/>
              <a:ext cx="414337" cy="138112"/>
            </a:xfrm>
            <a:custGeom>
              <a:avLst/>
              <a:gdLst>
                <a:gd name="T0" fmla="*/ 601 w 827"/>
                <a:gd name="T1" fmla="*/ 16 h 278"/>
                <a:gd name="T2" fmla="*/ 552 w 827"/>
                <a:gd name="T3" fmla="*/ 5 h 278"/>
                <a:gd name="T4" fmla="*/ 504 w 827"/>
                <a:gd name="T5" fmla="*/ 0 h 278"/>
                <a:gd name="T6" fmla="*/ 455 w 827"/>
                <a:gd name="T7" fmla="*/ 2 h 278"/>
                <a:gd name="T8" fmla="*/ 409 w 827"/>
                <a:gd name="T9" fmla="*/ 10 h 278"/>
                <a:gd name="T10" fmla="*/ 367 w 827"/>
                <a:gd name="T11" fmla="*/ 26 h 278"/>
                <a:gd name="T12" fmla="*/ 324 w 827"/>
                <a:gd name="T13" fmla="*/ 50 h 278"/>
                <a:gd name="T14" fmla="*/ 280 w 827"/>
                <a:gd name="T15" fmla="*/ 79 h 278"/>
                <a:gd name="T16" fmla="*/ 253 w 827"/>
                <a:gd name="T17" fmla="*/ 103 h 278"/>
                <a:gd name="T18" fmla="*/ 240 w 827"/>
                <a:gd name="T19" fmla="*/ 113 h 278"/>
                <a:gd name="T20" fmla="*/ 220 w 827"/>
                <a:gd name="T21" fmla="*/ 124 h 278"/>
                <a:gd name="T22" fmla="*/ 191 w 827"/>
                <a:gd name="T23" fmla="*/ 133 h 278"/>
                <a:gd name="T24" fmla="*/ 161 w 827"/>
                <a:gd name="T25" fmla="*/ 138 h 278"/>
                <a:gd name="T26" fmla="*/ 129 w 827"/>
                <a:gd name="T27" fmla="*/ 142 h 278"/>
                <a:gd name="T28" fmla="*/ 96 w 827"/>
                <a:gd name="T29" fmla="*/ 149 h 278"/>
                <a:gd name="T30" fmla="*/ 63 w 827"/>
                <a:gd name="T31" fmla="*/ 160 h 278"/>
                <a:gd name="T32" fmla="*/ 38 w 827"/>
                <a:gd name="T33" fmla="*/ 173 h 278"/>
                <a:gd name="T34" fmla="*/ 23 w 827"/>
                <a:gd name="T35" fmla="*/ 186 h 278"/>
                <a:gd name="T36" fmla="*/ 8 w 827"/>
                <a:gd name="T37" fmla="*/ 199 h 278"/>
                <a:gd name="T38" fmla="*/ 1 w 827"/>
                <a:gd name="T39" fmla="*/ 213 h 278"/>
                <a:gd name="T40" fmla="*/ 1 w 827"/>
                <a:gd name="T41" fmla="*/ 223 h 278"/>
                <a:gd name="T42" fmla="*/ 7 w 827"/>
                <a:gd name="T43" fmla="*/ 232 h 278"/>
                <a:gd name="T44" fmla="*/ 19 w 827"/>
                <a:gd name="T45" fmla="*/ 241 h 278"/>
                <a:gd name="T46" fmla="*/ 37 w 827"/>
                <a:gd name="T47" fmla="*/ 247 h 278"/>
                <a:gd name="T48" fmla="*/ 70 w 827"/>
                <a:gd name="T49" fmla="*/ 255 h 278"/>
                <a:gd name="T50" fmla="*/ 124 w 827"/>
                <a:gd name="T51" fmla="*/ 262 h 278"/>
                <a:gd name="T52" fmla="*/ 184 w 827"/>
                <a:gd name="T53" fmla="*/ 268 h 278"/>
                <a:gd name="T54" fmla="*/ 269 w 827"/>
                <a:gd name="T55" fmla="*/ 271 h 278"/>
                <a:gd name="T56" fmla="*/ 352 w 827"/>
                <a:gd name="T57" fmla="*/ 276 h 278"/>
                <a:gd name="T58" fmla="*/ 408 w 827"/>
                <a:gd name="T59" fmla="*/ 278 h 278"/>
                <a:gd name="T60" fmla="*/ 447 w 827"/>
                <a:gd name="T61" fmla="*/ 276 h 278"/>
                <a:gd name="T62" fmla="*/ 485 w 827"/>
                <a:gd name="T63" fmla="*/ 272 h 278"/>
                <a:gd name="T64" fmla="*/ 523 w 827"/>
                <a:gd name="T65" fmla="*/ 264 h 278"/>
                <a:gd name="T66" fmla="*/ 562 w 827"/>
                <a:gd name="T67" fmla="*/ 254 h 278"/>
                <a:gd name="T68" fmla="*/ 600 w 827"/>
                <a:gd name="T69" fmla="*/ 241 h 278"/>
                <a:gd name="T70" fmla="*/ 646 w 827"/>
                <a:gd name="T71" fmla="*/ 228 h 278"/>
                <a:gd name="T72" fmla="*/ 705 w 827"/>
                <a:gd name="T73" fmla="*/ 218 h 278"/>
                <a:gd name="T74" fmla="*/ 749 w 827"/>
                <a:gd name="T75" fmla="*/ 207 h 278"/>
                <a:gd name="T76" fmla="*/ 776 w 827"/>
                <a:gd name="T77" fmla="*/ 194 h 278"/>
                <a:gd name="T78" fmla="*/ 798 w 827"/>
                <a:gd name="T79" fmla="*/ 178 h 278"/>
                <a:gd name="T80" fmla="*/ 813 w 827"/>
                <a:gd name="T81" fmla="*/ 161 h 278"/>
                <a:gd name="T82" fmla="*/ 820 w 827"/>
                <a:gd name="T83" fmla="*/ 149 h 278"/>
                <a:gd name="T84" fmla="*/ 825 w 827"/>
                <a:gd name="T85" fmla="*/ 134 h 278"/>
                <a:gd name="T86" fmla="*/ 827 w 827"/>
                <a:gd name="T87" fmla="*/ 120 h 278"/>
                <a:gd name="T88" fmla="*/ 826 w 827"/>
                <a:gd name="T89" fmla="*/ 108 h 278"/>
                <a:gd name="T90" fmla="*/ 821 w 827"/>
                <a:gd name="T91" fmla="*/ 97 h 278"/>
                <a:gd name="T92" fmla="*/ 813 w 827"/>
                <a:gd name="T93" fmla="*/ 88 h 278"/>
                <a:gd name="T94" fmla="*/ 803 w 827"/>
                <a:gd name="T95" fmla="*/ 78 h 278"/>
                <a:gd name="T96" fmla="*/ 783 w 827"/>
                <a:gd name="T97" fmla="*/ 67 h 278"/>
                <a:gd name="T98" fmla="*/ 750 w 827"/>
                <a:gd name="T99" fmla="*/ 54 h 278"/>
                <a:gd name="T100" fmla="*/ 714 w 827"/>
                <a:gd name="T101" fmla="*/ 45 h 278"/>
                <a:gd name="T102" fmla="*/ 659 w 827"/>
                <a:gd name="T103" fmla="*/ 33 h 2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7"/>
                <a:gd name="T157" fmla="*/ 0 h 278"/>
                <a:gd name="T158" fmla="*/ 827 w 827"/>
                <a:gd name="T159" fmla="*/ 278 h 2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7" h="278">
                  <a:moveTo>
                    <a:pt x="625" y="24"/>
                  </a:moveTo>
                  <a:lnTo>
                    <a:pt x="601" y="16"/>
                  </a:lnTo>
                  <a:lnTo>
                    <a:pt x="576" y="10"/>
                  </a:lnTo>
                  <a:lnTo>
                    <a:pt x="552" y="5"/>
                  </a:lnTo>
                  <a:lnTo>
                    <a:pt x="528" y="2"/>
                  </a:lnTo>
                  <a:lnTo>
                    <a:pt x="504" y="0"/>
                  </a:lnTo>
                  <a:lnTo>
                    <a:pt x="480" y="0"/>
                  </a:lnTo>
                  <a:lnTo>
                    <a:pt x="455" y="2"/>
                  </a:lnTo>
                  <a:lnTo>
                    <a:pt x="431" y="4"/>
                  </a:lnTo>
                  <a:lnTo>
                    <a:pt x="409" y="10"/>
                  </a:lnTo>
                  <a:lnTo>
                    <a:pt x="388" y="17"/>
                  </a:lnTo>
                  <a:lnTo>
                    <a:pt x="367" y="26"/>
                  </a:lnTo>
                  <a:lnTo>
                    <a:pt x="345" y="38"/>
                  </a:lnTo>
                  <a:lnTo>
                    <a:pt x="324" y="50"/>
                  </a:lnTo>
                  <a:lnTo>
                    <a:pt x="302" y="64"/>
                  </a:lnTo>
                  <a:lnTo>
                    <a:pt x="280" y="79"/>
                  </a:lnTo>
                  <a:lnTo>
                    <a:pt x="258" y="97"/>
                  </a:lnTo>
                  <a:lnTo>
                    <a:pt x="253" y="103"/>
                  </a:lnTo>
                  <a:lnTo>
                    <a:pt x="247" y="108"/>
                  </a:lnTo>
                  <a:lnTo>
                    <a:pt x="240" y="113"/>
                  </a:lnTo>
                  <a:lnTo>
                    <a:pt x="234" y="118"/>
                  </a:lnTo>
                  <a:lnTo>
                    <a:pt x="220" y="124"/>
                  </a:lnTo>
                  <a:lnTo>
                    <a:pt x="206" y="129"/>
                  </a:lnTo>
                  <a:lnTo>
                    <a:pt x="191" y="133"/>
                  </a:lnTo>
                  <a:lnTo>
                    <a:pt x="177" y="136"/>
                  </a:lnTo>
                  <a:lnTo>
                    <a:pt x="161" y="138"/>
                  </a:lnTo>
                  <a:lnTo>
                    <a:pt x="145" y="140"/>
                  </a:lnTo>
                  <a:lnTo>
                    <a:pt x="129" y="142"/>
                  </a:lnTo>
                  <a:lnTo>
                    <a:pt x="113" y="145"/>
                  </a:lnTo>
                  <a:lnTo>
                    <a:pt x="96" y="149"/>
                  </a:lnTo>
                  <a:lnTo>
                    <a:pt x="79" y="154"/>
                  </a:lnTo>
                  <a:lnTo>
                    <a:pt x="63" y="160"/>
                  </a:lnTo>
                  <a:lnTo>
                    <a:pt x="46" y="168"/>
                  </a:lnTo>
                  <a:lnTo>
                    <a:pt x="38" y="173"/>
                  </a:lnTo>
                  <a:lnTo>
                    <a:pt x="31" y="180"/>
                  </a:lnTo>
                  <a:lnTo>
                    <a:pt x="23" y="186"/>
                  </a:lnTo>
                  <a:lnTo>
                    <a:pt x="14" y="193"/>
                  </a:lnTo>
                  <a:lnTo>
                    <a:pt x="8" y="199"/>
                  </a:lnTo>
                  <a:lnTo>
                    <a:pt x="3" y="207"/>
                  </a:lnTo>
                  <a:lnTo>
                    <a:pt x="1" y="213"/>
                  </a:lnTo>
                  <a:lnTo>
                    <a:pt x="0" y="218"/>
                  </a:lnTo>
                  <a:lnTo>
                    <a:pt x="1" y="223"/>
                  </a:lnTo>
                  <a:lnTo>
                    <a:pt x="3" y="228"/>
                  </a:lnTo>
                  <a:lnTo>
                    <a:pt x="7" y="232"/>
                  </a:lnTo>
                  <a:lnTo>
                    <a:pt x="13" y="237"/>
                  </a:lnTo>
                  <a:lnTo>
                    <a:pt x="19" y="241"/>
                  </a:lnTo>
                  <a:lnTo>
                    <a:pt x="28" y="244"/>
                  </a:lnTo>
                  <a:lnTo>
                    <a:pt x="37" y="247"/>
                  </a:lnTo>
                  <a:lnTo>
                    <a:pt x="47" y="250"/>
                  </a:lnTo>
                  <a:lnTo>
                    <a:pt x="70" y="255"/>
                  </a:lnTo>
                  <a:lnTo>
                    <a:pt x="96" y="259"/>
                  </a:lnTo>
                  <a:lnTo>
                    <a:pt x="124" y="262"/>
                  </a:lnTo>
                  <a:lnTo>
                    <a:pt x="154" y="266"/>
                  </a:lnTo>
                  <a:lnTo>
                    <a:pt x="184" y="268"/>
                  </a:lnTo>
                  <a:lnTo>
                    <a:pt x="213" y="269"/>
                  </a:lnTo>
                  <a:lnTo>
                    <a:pt x="269" y="271"/>
                  </a:lnTo>
                  <a:lnTo>
                    <a:pt x="313" y="273"/>
                  </a:lnTo>
                  <a:lnTo>
                    <a:pt x="352" y="276"/>
                  </a:lnTo>
                  <a:lnTo>
                    <a:pt x="390" y="278"/>
                  </a:lnTo>
                  <a:lnTo>
                    <a:pt x="408" y="278"/>
                  </a:lnTo>
                  <a:lnTo>
                    <a:pt x="428" y="277"/>
                  </a:lnTo>
                  <a:lnTo>
                    <a:pt x="447" y="276"/>
                  </a:lnTo>
                  <a:lnTo>
                    <a:pt x="466" y="274"/>
                  </a:lnTo>
                  <a:lnTo>
                    <a:pt x="485" y="272"/>
                  </a:lnTo>
                  <a:lnTo>
                    <a:pt x="505" y="269"/>
                  </a:lnTo>
                  <a:lnTo>
                    <a:pt x="523" y="264"/>
                  </a:lnTo>
                  <a:lnTo>
                    <a:pt x="543" y="259"/>
                  </a:lnTo>
                  <a:lnTo>
                    <a:pt x="562" y="254"/>
                  </a:lnTo>
                  <a:lnTo>
                    <a:pt x="581" y="248"/>
                  </a:lnTo>
                  <a:lnTo>
                    <a:pt x="600" y="241"/>
                  </a:lnTo>
                  <a:lnTo>
                    <a:pt x="619" y="233"/>
                  </a:lnTo>
                  <a:lnTo>
                    <a:pt x="646" y="228"/>
                  </a:lnTo>
                  <a:lnTo>
                    <a:pt x="675" y="224"/>
                  </a:lnTo>
                  <a:lnTo>
                    <a:pt x="705" y="218"/>
                  </a:lnTo>
                  <a:lnTo>
                    <a:pt x="735" y="211"/>
                  </a:lnTo>
                  <a:lnTo>
                    <a:pt x="749" y="207"/>
                  </a:lnTo>
                  <a:lnTo>
                    <a:pt x="763" y="200"/>
                  </a:lnTo>
                  <a:lnTo>
                    <a:pt x="776" y="194"/>
                  </a:lnTo>
                  <a:lnTo>
                    <a:pt x="788" y="186"/>
                  </a:lnTo>
                  <a:lnTo>
                    <a:pt x="798" y="178"/>
                  </a:lnTo>
                  <a:lnTo>
                    <a:pt x="808" y="167"/>
                  </a:lnTo>
                  <a:lnTo>
                    <a:pt x="813" y="161"/>
                  </a:lnTo>
                  <a:lnTo>
                    <a:pt x="816" y="155"/>
                  </a:lnTo>
                  <a:lnTo>
                    <a:pt x="820" y="149"/>
                  </a:lnTo>
                  <a:lnTo>
                    <a:pt x="823" y="141"/>
                  </a:lnTo>
                  <a:lnTo>
                    <a:pt x="825" y="134"/>
                  </a:lnTo>
                  <a:lnTo>
                    <a:pt x="827" y="127"/>
                  </a:lnTo>
                  <a:lnTo>
                    <a:pt x="827" y="120"/>
                  </a:lnTo>
                  <a:lnTo>
                    <a:pt x="827" y="113"/>
                  </a:lnTo>
                  <a:lnTo>
                    <a:pt x="826" y="108"/>
                  </a:lnTo>
                  <a:lnTo>
                    <a:pt x="824" y="102"/>
                  </a:lnTo>
                  <a:lnTo>
                    <a:pt x="821" y="97"/>
                  </a:lnTo>
                  <a:lnTo>
                    <a:pt x="817" y="92"/>
                  </a:lnTo>
                  <a:lnTo>
                    <a:pt x="813" y="88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6" y="74"/>
                  </a:lnTo>
                  <a:lnTo>
                    <a:pt x="783" y="67"/>
                  </a:lnTo>
                  <a:lnTo>
                    <a:pt x="767" y="61"/>
                  </a:lnTo>
                  <a:lnTo>
                    <a:pt x="750" y="54"/>
                  </a:lnTo>
                  <a:lnTo>
                    <a:pt x="732" y="49"/>
                  </a:lnTo>
                  <a:lnTo>
                    <a:pt x="714" y="45"/>
                  </a:lnTo>
                  <a:lnTo>
                    <a:pt x="695" y="40"/>
                  </a:lnTo>
                  <a:lnTo>
                    <a:pt x="659" y="33"/>
                  </a:lnTo>
                  <a:lnTo>
                    <a:pt x="625" y="2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Rectangle 1038"/>
            <p:cNvSpPr>
              <a:spLocks noChangeArrowheads="1"/>
            </p:cNvSpPr>
            <p:nvPr/>
          </p:nvSpPr>
          <p:spPr bwMode="auto">
            <a:xfrm>
              <a:off x="3133725" y="3651659"/>
              <a:ext cx="128587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</a:rPr>
                <a:t>Q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054" name="Rectangle 1039"/>
            <p:cNvSpPr>
              <a:spLocks noChangeArrowheads="1"/>
            </p:cNvSpPr>
            <p:nvPr/>
          </p:nvSpPr>
          <p:spPr bwMode="auto">
            <a:xfrm>
              <a:off x="2668587" y="3634197"/>
              <a:ext cx="12858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</a:rPr>
                <a:t>D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055" name="Rectangle 1040"/>
            <p:cNvSpPr>
              <a:spLocks noChangeArrowheads="1"/>
            </p:cNvSpPr>
            <p:nvPr/>
          </p:nvSpPr>
          <p:spPr bwMode="auto">
            <a:xfrm>
              <a:off x="1951037" y="3315109"/>
              <a:ext cx="889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</a:rPr>
                <a:t>_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056" name="Rectangle 1041"/>
            <p:cNvSpPr>
              <a:spLocks noChangeArrowheads="1"/>
            </p:cNvSpPr>
            <p:nvPr/>
          </p:nvSpPr>
          <p:spPr bwMode="auto">
            <a:xfrm>
              <a:off x="1951037" y="3557997"/>
              <a:ext cx="12858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</a:rPr>
                <a:t>D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057" name="Rectangle 1042"/>
            <p:cNvSpPr>
              <a:spLocks noChangeArrowheads="1"/>
            </p:cNvSpPr>
            <p:nvPr/>
          </p:nvSpPr>
          <p:spPr bwMode="auto">
            <a:xfrm>
              <a:off x="2678112" y="2726147"/>
              <a:ext cx="7556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66"/>
                  </a:solidFill>
                </a:rPr>
                <a:t>Side View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058" name="Rectangle 1043"/>
            <p:cNvSpPr>
              <a:spLocks noChangeArrowheads="1"/>
            </p:cNvSpPr>
            <p:nvPr/>
          </p:nvSpPr>
          <p:spPr bwMode="auto">
            <a:xfrm>
              <a:off x="2678112" y="2949984"/>
              <a:ext cx="954088" cy="9525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Rectangle 1044"/>
            <p:cNvSpPr>
              <a:spLocks noChangeArrowheads="1"/>
            </p:cNvSpPr>
            <p:nvPr/>
          </p:nvSpPr>
          <p:spPr bwMode="auto">
            <a:xfrm>
              <a:off x="2973387" y="4142197"/>
              <a:ext cx="7350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b="1">
                  <a:solidFill>
                    <a:srgbClr val="FF0066"/>
                  </a:solidFill>
                </a:rPr>
                <a:t>Top View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060" name="Rectangle 1045"/>
            <p:cNvSpPr>
              <a:spLocks noChangeArrowheads="1"/>
            </p:cNvSpPr>
            <p:nvPr/>
          </p:nvSpPr>
          <p:spPr bwMode="auto">
            <a:xfrm>
              <a:off x="2973387" y="4362859"/>
              <a:ext cx="906463" cy="9525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1046"/>
            <p:cNvSpPr>
              <a:spLocks/>
            </p:cNvSpPr>
            <p:nvPr/>
          </p:nvSpPr>
          <p:spPr bwMode="auto">
            <a:xfrm>
              <a:off x="2298700" y="4081872"/>
              <a:ext cx="22225" cy="296862"/>
            </a:xfrm>
            <a:custGeom>
              <a:avLst/>
              <a:gdLst>
                <a:gd name="T0" fmla="*/ 22 w 44"/>
                <a:gd name="T1" fmla="*/ 0 h 596"/>
                <a:gd name="T2" fmla="*/ 0 w 44"/>
                <a:gd name="T3" fmla="*/ 0 h 596"/>
                <a:gd name="T4" fmla="*/ 0 w 44"/>
                <a:gd name="T5" fmla="*/ 596 h 596"/>
                <a:gd name="T6" fmla="*/ 44 w 44"/>
                <a:gd name="T7" fmla="*/ 596 h 596"/>
                <a:gd name="T8" fmla="*/ 44 w 44"/>
                <a:gd name="T9" fmla="*/ 0 h 596"/>
                <a:gd name="T10" fmla="*/ 22 w 44"/>
                <a:gd name="T11" fmla="*/ 0 h 5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596"/>
                <a:gd name="T20" fmla="*/ 44 w 44"/>
                <a:gd name="T21" fmla="*/ 596 h 5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596">
                  <a:moveTo>
                    <a:pt x="22" y="0"/>
                  </a:moveTo>
                  <a:lnTo>
                    <a:pt x="0" y="0"/>
                  </a:lnTo>
                  <a:lnTo>
                    <a:pt x="0" y="596"/>
                  </a:lnTo>
                  <a:lnTo>
                    <a:pt x="44" y="596"/>
                  </a:lnTo>
                  <a:lnTo>
                    <a:pt x="4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1047"/>
            <p:cNvSpPr>
              <a:spLocks/>
            </p:cNvSpPr>
            <p:nvPr/>
          </p:nvSpPr>
          <p:spPr bwMode="auto">
            <a:xfrm>
              <a:off x="2255837" y="3989797"/>
              <a:ext cx="111125" cy="101600"/>
            </a:xfrm>
            <a:custGeom>
              <a:avLst/>
              <a:gdLst>
                <a:gd name="T0" fmla="*/ 113 w 225"/>
                <a:gd name="T1" fmla="*/ 0 h 203"/>
                <a:gd name="T2" fmla="*/ 0 w 225"/>
                <a:gd name="T3" fmla="*/ 203 h 203"/>
                <a:gd name="T4" fmla="*/ 113 w 225"/>
                <a:gd name="T5" fmla="*/ 0 h 203"/>
                <a:gd name="T6" fmla="*/ 225 w 225"/>
                <a:gd name="T7" fmla="*/ 203 h 203"/>
                <a:gd name="T8" fmla="*/ 0 w 225"/>
                <a:gd name="T9" fmla="*/ 203 h 203"/>
                <a:gd name="T10" fmla="*/ 113 w 225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"/>
                <a:gd name="T19" fmla="*/ 0 h 203"/>
                <a:gd name="T20" fmla="*/ 225 w 225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" h="203">
                  <a:moveTo>
                    <a:pt x="113" y="0"/>
                  </a:moveTo>
                  <a:lnTo>
                    <a:pt x="0" y="203"/>
                  </a:lnTo>
                  <a:lnTo>
                    <a:pt x="113" y="0"/>
                  </a:lnTo>
                  <a:lnTo>
                    <a:pt x="225" y="203"/>
                  </a:lnTo>
                  <a:lnTo>
                    <a:pt x="0" y="20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1048"/>
            <p:cNvSpPr>
              <a:spLocks/>
            </p:cNvSpPr>
            <p:nvPr/>
          </p:nvSpPr>
          <p:spPr bwMode="auto">
            <a:xfrm>
              <a:off x="2103437" y="3310347"/>
              <a:ext cx="176213" cy="306387"/>
            </a:xfrm>
            <a:custGeom>
              <a:avLst/>
              <a:gdLst>
                <a:gd name="T0" fmla="*/ 334 w 347"/>
                <a:gd name="T1" fmla="*/ 7 h 612"/>
                <a:gd name="T2" fmla="*/ 320 w 347"/>
                <a:gd name="T3" fmla="*/ 0 h 612"/>
                <a:gd name="T4" fmla="*/ 0 w 347"/>
                <a:gd name="T5" fmla="*/ 598 h 612"/>
                <a:gd name="T6" fmla="*/ 26 w 347"/>
                <a:gd name="T7" fmla="*/ 612 h 612"/>
                <a:gd name="T8" fmla="*/ 347 w 347"/>
                <a:gd name="T9" fmla="*/ 14 h 612"/>
                <a:gd name="T10" fmla="*/ 334 w 347"/>
                <a:gd name="T11" fmla="*/ 7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612"/>
                <a:gd name="T20" fmla="*/ 347 w 347"/>
                <a:gd name="T21" fmla="*/ 612 h 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612">
                  <a:moveTo>
                    <a:pt x="334" y="7"/>
                  </a:moveTo>
                  <a:lnTo>
                    <a:pt x="320" y="0"/>
                  </a:lnTo>
                  <a:lnTo>
                    <a:pt x="0" y="598"/>
                  </a:lnTo>
                  <a:lnTo>
                    <a:pt x="26" y="612"/>
                  </a:lnTo>
                  <a:lnTo>
                    <a:pt x="347" y="14"/>
                  </a:lnTo>
                  <a:lnTo>
                    <a:pt x="33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1049"/>
            <p:cNvSpPr>
              <a:spLocks/>
            </p:cNvSpPr>
            <p:nvPr/>
          </p:nvSpPr>
          <p:spPr bwMode="auto">
            <a:xfrm>
              <a:off x="2211387" y="3297647"/>
              <a:ext cx="74613" cy="47625"/>
            </a:xfrm>
            <a:custGeom>
              <a:avLst/>
              <a:gdLst>
                <a:gd name="T0" fmla="*/ 146 w 146"/>
                <a:gd name="T1" fmla="*/ 11 h 95"/>
                <a:gd name="T2" fmla="*/ 124 w 146"/>
                <a:gd name="T3" fmla="*/ 0 h 95"/>
                <a:gd name="T4" fmla="*/ 0 w 146"/>
                <a:gd name="T5" fmla="*/ 69 h 95"/>
                <a:gd name="T6" fmla="*/ 14 w 146"/>
                <a:gd name="T7" fmla="*/ 95 h 95"/>
                <a:gd name="T8" fmla="*/ 139 w 146"/>
                <a:gd name="T9" fmla="*/ 27 h 95"/>
                <a:gd name="T10" fmla="*/ 116 w 146"/>
                <a:gd name="T11" fmla="*/ 14 h 95"/>
                <a:gd name="T12" fmla="*/ 146 w 146"/>
                <a:gd name="T13" fmla="*/ 11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95"/>
                <a:gd name="T23" fmla="*/ 146 w 146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95">
                  <a:moveTo>
                    <a:pt x="146" y="11"/>
                  </a:moveTo>
                  <a:lnTo>
                    <a:pt x="124" y="0"/>
                  </a:lnTo>
                  <a:lnTo>
                    <a:pt x="0" y="69"/>
                  </a:lnTo>
                  <a:lnTo>
                    <a:pt x="14" y="95"/>
                  </a:lnTo>
                  <a:lnTo>
                    <a:pt x="139" y="27"/>
                  </a:lnTo>
                  <a:lnTo>
                    <a:pt x="116" y="14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1050"/>
            <p:cNvSpPr>
              <a:spLocks/>
            </p:cNvSpPr>
            <p:nvPr/>
          </p:nvSpPr>
          <p:spPr bwMode="auto">
            <a:xfrm>
              <a:off x="2273300" y="3297647"/>
              <a:ext cx="12700" cy="6350"/>
            </a:xfrm>
            <a:custGeom>
              <a:avLst/>
              <a:gdLst>
                <a:gd name="T0" fmla="*/ 22 w 22"/>
                <a:gd name="T1" fmla="*/ 11 h 13"/>
                <a:gd name="T2" fmla="*/ 8 w 22"/>
                <a:gd name="T3" fmla="*/ 13 h 13"/>
                <a:gd name="T4" fmla="*/ 0 w 22"/>
                <a:gd name="T5" fmla="*/ 0 h 13"/>
                <a:gd name="T6" fmla="*/ 22 w 22"/>
                <a:gd name="T7" fmla="*/ 1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3"/>
                <a:gd name="T14" fmla="*/ 22 w 2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3">
                  <a:moveTo>
                    <a:pt x="22" y="11"/>
                  </a:moveTo>
                  <a:lnTo>
                    <a:pt x="8" y="13"/>
                  </a:lnTo>
                  <a:lnTo>
                    <a:pt x="0" y="0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1051"/>
            <p:cNvSpPr>
              <a:spLocks/>
            </p:cNvSpPr>
            <p:nvPr/>
          </p:nvSpPr>
          <p:spPr bwMode="auto">
            <a:xfrm>
              <a:off x="2270125" y="3303997"/>
              <a:ext cx="20637" cy="71437"/>
            </a:xfrm>
            <a:custGeom>
              <a:avLst/>
              <a:gdLst>
                <a:gd name="T0" fmla="*/ 27 w 43"/>
                <a:gd name="T1" fmla="*/ 144 h 146"/>
                <a:gd name="T2" fmla="*/ 43 w 43"/>
                <a:gd name="T3" fmla="*/ 143 h 146"/>
                <a:gd name="T4" fmla="*/ 30 w 43"/>
                <a:gd name="T5" fmla="*/ 0 h 146"/>
                <a:gd name="T6" fmla="*/ 0 w 43"/>
                <a:gd name="T7" fmla="*/ 3 h 146"/>
                <a:gd name="T8" fmla="*/ 13 w 43"/>
                <a:gd name="T9" fmla="*/ 146 h 146"/>
                <a:gd name="T10" fmla="*/ 27 w 43"/>
                <a:gd name="T11" fmla="*/ 144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146"/>
                <a:gd name="T20" fmla="*/ 43 w 43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146">
                  <a:moveTo>
                    <a:pt x="27" y="144"/>
                  </a:moveTo>
                  <a:lnTo>
                    <a:pt x="43" y="143"/>
                  </a:lnTo>
                  <a:lnTo>
                    <a:pt x="30" y="0"/>
                  </a:lnTo>
                  <a:lnTo>
                    <a:pt x="0" y="3"/>
                  </a:lnTo>
                  <a:lnTo>
                    <a:pt x="13" y="146"/>
                  </a:lnTo>
                  <a:lnTo>
                    <a:pt x="27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1052"/>
            <p:cNvSpPr>
              <a:spLocks/>
            </p:cNvSpPr>
            <p:nvPr/>
          </p:nvSpPr>
          <p:spPr bwMode="auto">
            <a:xfrm>
              <a:off x="1287462" y="2694397"/>
              <a:ext cx="55563" cy="52387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1053"/>
            <p:cNvSpPr>
              <a:spLocks/>
            </p:cNvSpPr>
            <p:nvPr/>
          </p:nvSpPr>
          <p:spPr bwMode="auto">
            <a:xfrm>
              <a:off x="1287462" y="2694397"/>
              <a:ext cx="55563" cy="52387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1054"/>
            <p:cNvSpPr>
              <a:spLocks/>
            </p:cNvSpPr>
            <p:nvPr/>
          </p:nvSpPr>
          <p:spPr bwMode="auto">
            <a:xfrm>
              <a:off x="1330325" y="2708684"/>
              <a:ext cx="57150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1055"/>
            <p:cNvSpPr>
              <a:spLocks/>
            </p:cNvSpPr>
            <p:nvPr/>
          </p:nvSpPr>
          <p:spPr bwMode="auto">
            <a:xfrm>
              <a:off x="1330325" y="2708684"/>
              <a:ext cx="57150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1056"/>
            <p:cNvSpPr>
              <a:spLocks/>
            </p:cNvSpPr>
            <p:nvPr/>
          </p:nvSpPr>
          <p:spPr bwMode="auto">
            <a:xfrm>
              <a:off x="1320800" y="2746784"/>
              <a:ext cx="53975" cy="53975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1057"/>
            <p:cNvSpPr>
              <a:spLocks/>
            </p:cNvSpPr>
            <p:nvPr/>
          </p:nvSpPr>
          <p:spPr bwMode="auto">
            <a:xfrm>
              <a:off x="1320800" y="2746784"/>
              <a:ext cx="53975" cy="53975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1058"/>
            <p:cNvSpPr>
              <a:spLocks/>
            </p:cNvSpPr>
            <p:nvPr/>
          </p:nvSpPr>
          <p:spPr bwMode="auto">
            <a:xfrm>
              <a:off x="1276350" y="2734084"/>
              <a:ext cx="53975" cy="52388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80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1059"/>
            <p:cNvSpPr>
              <a:spLocks/>
            </p:cNvSpPr>
            <p:nvPr/>
          </p:nvSpPr>
          <p:spPr bwMode="auto">
            <a:xfrm>
              <a:off x="1276350" y="2734084"/>
              <a:ext cx="53975" cy="52388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80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1060"/>
            <p:cNvSpPr>
              <a:spLocks/>
            </p:cNvSpPr>
            <p:nvPr/>
          </p:nvSpPr>
          <p:spPr bwMode="auto">
            <a:xfrm>
              <a:off x="1350962" y="2800759"/>
              <a:ext cx="52388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1061"/>
            <p:cNvSpPr>
              <a:spLocks/>
            </p:cNvSpPr>
            <p:nvPr/>
          </p:nvSpPr>
          <p:spPr bwMode="auto">
            <a:xfrm>
              <a:off x="1350962" y="2800759"/>
              <a:ext cx="52388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1062"/>
            <p:cNvSpPr>
              <a:spLocks/>
            </p:cNvSpPr>
            <p:nvPr/>
          </p:nvSpPr>
          <p:spPr bwMode="auto">
            <a:xfrm>
              <a:off x="1392237" y="2811872"/>
              <a:ext cx="53975" cy="52387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5 h 105"/>
                <a:gd name="T4" fmla="*/ 84 w 108"/>
                <a:gd name="T5" fmla="*/ 105 h 105"/>
                <a:gd name="T6" fmla="*/ 0 w 108"/>
                <a:gd name="T7" fmla="*/ 79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5"/>
                  </a:lnTo>
                  <a:lnTo>
                    <a:pt x="84" y="105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1063"/>
            <p:cNvSpPr>
              <a:spLocks/>
            </p:cNvSpPr>
            <p:nvPr/>
          </p:nvSpPr>
          <p:spPr bwMode="auto">
            <a:xfrm>
              <a:off x="1392237" y="2811872"/>
              <a:ext cx="53975" cy="52387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5 h 105"/>
                <a:gd name="T4" fmla="*/ 84 w 108"/>
                <a:gd name="T5" fmla="*/ 105 h 105"/>
                <a:gd name="T6" fmla="*/ 0 w 108"/>
                <a:gd name="T7" fmla="*/ 79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5"/>
                  </a:lnTo>
                  <a:lnTo>
                    <a:pt x="84" y="105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1064"/>
            <p:cNvSpPr>
              <a:spLocks/>
            </p:cNvSpPr>
            <p:nvPr/>
          </p:nvSpPr>
          <p:spPr bwMode="auto">
            <a:xfrm>
              <a:off x="1379537" y="2851559"/>
              <a:ext cx="55563" cy="52388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8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1065"/>
            <p:cNvSpPr>
              <a:spLocks/>
            </p:cNvSpPr>
            <p:nvPr/>
          </p:nvSpPr>
          <p:spPr bwMode="auto">
            <a:xfrm>
              <a:off x="1379537" y="2851559"/>
              <a:ext cx="55563" cy="52388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8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8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1066"/>
            <p:cNvSpPr>
              <a:spLocks/>
            </p:cNvSpPr>
            <p:nvPr/>
          </p:nvSpPr>
          <p:spPr bwMode="auto">
            <a:xfrm>
              <a:off x="1339850" y="2840447"/>
              <a:ext cx="52387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1067"/>
            <p:cNvSpPr>
              <a:spLocks/>
            </p:cNvSpPr>
            <p:nvPr/>
          </p:nvSpPr>
          <p:spPr bwMode="auto">
            <a:xfrm>
              <a:off x="1339850" y="2840447"/>
              <a:ext cx="52387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1068"/>
            <p:cNvSpPr>
              <a:spLocks/>
            </p:cNvSpPr>
            <p:nvPr/>
          </p:nvSpPr>
          <p:spPr bwMode="auto">
            <a:xfrm>
              <a:off x="1263650" y="2773772"/>
              <a:ext cx="55562" cy="52387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4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4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1069"/>
            <p:cNvSpPr>
              <a:spLocks/>
            </p:cNvSpPr>
            <p:nvPr/>
          </p:nvSpPr>
          <p:spPr bwMode="auto">
            <a:xfrm>
              <a:off x="1263650" y="2773772"/>
              <a:ext cx="55562" cy="52387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4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4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070"/>
            <p:cNvSpPr>
              <a:spLocks/>
            </p:cNvSpPr>
            <p:nvPr/>
          </p:nvSpPr>
          <p:spPr bwMode="auto">
            <a:xfrm>
              <a:off x="1308100" y="2786472"/>
              <a:ext cx="55562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1071"/>
            <p:cNvSpPr>
              <a:spLocks/>
            </p:cNvSpPr>
            <p:nvPr/>
          </p:nvSpPr>
          <p:spPr bwMode="auto">
            <a:xfrm>
              <a:off x="1308100" y="2786472"/>
              <a:ext cx="55562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1072"/>
            <p:cNvSpPr>
              <a:spLocks/>
            </p:cNvSpPr>
            <p:nvPr/>
          </p:nvSpPr>
          <p:spPr bwMode="auto">
            <a:xfrm>
              <a:off x="1295400" y="2826159"/>
              <a:ext cx="55562" cy="52388"/>
            </a:xfrm>
            <a:custGeom>
              <a:avLst/>
              <a:gdLst>
                <a:gd name="T0" fmla="*/ 23 w 108"/>
                <a:gd name="T1" fmla="*/ 0 h 106"/>
                <a:gd name="T2" fmla="*/ 108 w 108"/>
                <a:gd name="T3" fmla="*/ 26 h 106"/>
                <a:gd name="T4" fmla="*/ 84 w 108"/>
                <a:gd name="T5" fmla="*/ 106 h 106"/>
                <a:gd name="T6" fmla="*/ 0 w 108"/>
                <a:gd name="T7" fmla="*/ 80 h 106"/>
                <a:gd name="T8" fmla="*/ 23 w 108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6"/>
                <a:gd name="T17" fmla="*/ 108 w 108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6">
                  <a:moveTo>
                    <a:pt x="23" y="0"/>
                  </a:moveTo>
                  <a:lnTo>
                    <a:pt x="108" y="26"/>
                  </a:lnTo>
                  <a:lnTo>
                    <a:pt x="84" y="106"/>
                  </a:lnTo>
                  <a:lnTo>
                    <a:pt x="0" y="8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1073"/>
            <p:cNvSpPr>
              <a:spLocks/>
            </p:cNvSpPr>
            <p:nvPr/>
          </p:nvSpPr>
          <p:spPr bwMode="auto">
            <a:xfrm>
              <a:off x="1295400" y="2826159"/>
              <a:ext cx="55562" cy="52388"/>
            </a:xfrm>
            <a:custGeom>
              <a:avLst/>
              <a:gdLst>
                <a:gd name="T0" fmla="*/ 23 w 108"/>
                <a:gd name="T1" fmla="*/ 0 h 106"/>
                <a:gd name="T2" fmla="*/ 108 w 108"/>
                <a:gd name="T3" fmla="*/ 26 h 106"/>
                <a:gd name="T4" fmla="*/ 84 w 108"/>
                <a:gd name="T5" fmla="*/ 106 h 106"/>
                <a:gd name="T6" fmla="*/ 0 w 108"/>
                <a:gd name="T7" fmla="*/ 80 h 106"/>
                <a:gd name="T8" fmla="*/ 23 w 108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6"/>
                <a:gd name="T17" fmla="*/ 108 w 108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6">
                  <a:moveTo>
                    <a:pt x="23" y="0"/>
                  </a:moveTo>
                  <a:lnTo>
                    <a:pt x="108" y="26"/>
                  </a:lnTo>
                  <a:lnTo>
                    <a:pt x="84" y="106"/>
                  </a:lnTo>
                  <a:lnTo>
                    <a:pt x="0" y="8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1074"/>
            <p:cNvSpPr>
              <a:spLocks/>
            </p:cNvSpPr>
            <p:nvPr/>
          </p:nvSpPr>
          <p:spPr bwMode="auto">
            <a:xfrm>
              <a:off x="1252537" y="2813459"/>
              <a:ext cx="53975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1075"/>
            <p:cNvSpPr>
              <a:spLocks/>
            </p:cNvSpPr>
            <p:nvPr/>
          </p:nvSpPr>
          <p:spPr bwMode="auto">
            <a:xfrm>
              <a:off x="1252537" y="2813459"/>
              <a:ext cx="53975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1076"/>
            <p:cNvSpPr>
              <a:spLocks/>
            </p:cNvSpPr>
            <p:nvPr/>
          </p:nvSpPr>
          <p:spPr bwMode="auto">
            <a:xfrm>
              <a:off x="1374775" y="2721384"/>
              <a:ext cx="53975" cy="50800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80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1077"/>
            <p:cNvSpPr>
              <a:spLocks/>
            </p:cNvSpPr>
            <p:nvPr/>
          </p:nvSpPr>
          <p:spPr bwMode="auto">
            <a:xfrm>
              <a:off x="1374775" y="2721384"/>
              <a:ext cx="53975" cy="50800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80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1078"/>
            <p:cNvSpPr>
              <a:spLocks/>
            </p:cNvSpPr>
            <p:nvPr/>
          </p:nvSpPr>
          <p:spPr bwMode="auto">
            <a:xfrm>
              <a:off x="1417637" y="2732497"/>
              <a:ext cx="52388" cy="52387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6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6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1079"/>
            <p:cNvSpPr>
              <a:spLocks/>
            </p:cNvSpPr>
            <p:nvPr/>
          </p:nvSpPr>
          <p:spPr bwMode="auto">
            <a:xfrm>
              <a:off x="1417637" y="2732497"/>
              <a:ext cx="52388" cy="52387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6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6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1080"/>
            <p:cNvSpPr>
              <a:spLocks/>
            </p:cNvSpPr>
            <p:nvPr/>
          </p:nvSpPr>
          <p:spPr bwMode="auto">
            <a:xfrm>
              <a:off x="1403350" y="2772184"/>
              <a:ext cx="55562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1081"/>
            <p:cNvSpPr>
              <a:spLocks/>
            </p:cNvSpPr>
            <p:nvPr/>
          </p:nvSpPr>
          <p:spPr bwMode="auto">
            <a:xfrm>
              <a:off x="1403350" y="2772184"/>
              <a:ext cx="55562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1082"/>
            <p:cNvSpPr>
              <a:spLocks/>
            </p:cNvSpPr>
            <p:nvPr/>
          </p:nvSpPr>
          <p:spPr bwMode="auto">
            <a:xfrm>
              <a:off x="1363662" y="2761072"/>
              <a:ext cx="53975" cy="50800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4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4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1083"/>
            <p:cNvSpPr>
              <a:spLocks/>
            </p:cNvSpPr>
            <p:nvPr/>
          </p:nvSpPr>
          <p:spPr bwMode="auto">
            <a:xfrm>
              <a:off x="1363662" y="2761072"/>
              <a:ext cx="53975" cy="50800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4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4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1084"/>
            <p:cNvSpPr>
              <a:spLocks/>
            </p:cNvSpPr>
            <p:nvPr/>
          </p:nvSpPr>
          <p:spPr bwMode="auto">
            <a:xfrm>
              <a:off x="1190625" y="3011897"/>
              <a:ext cx="55562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4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4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1085"/>
            <p:cNvSpPr>
              <a:spLocks/>
            </p:cNvSpPr>
            <p:nvPr/>
          </p:nvSpPr>
          <p:spPr bwMode="auto">
            <a:xfrm>
              <a:off x="1190625" y="3011897"/>
              <a:ext cx="55562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4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4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1086"/>
            <p:cNvSpPr>
              <a:spLocks/>
            </p:cNvSpPr>
            <p:nvPr/>
          </p:nvSpPr>
          <p:spPr bwMode="auto">
            <a:xfrm>
              <a:off x="1233487" y="3024597"/>
              <a:ext cx="57150" cy="52387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1087"/>
            <p:cNvSpPr>
              <a:spLocks/>
            </p:cNvSpPr>
            <p:nvPr/>
          </p:nvSpPr>
          <p:spPr bwMode="auto">
            <a:xfrm>
              <a:off x="1233487" y="3024597"/>
              <a:ext cx="57150" cy="52387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1088"/>
            <p:cNvSpPr>
              <a:spLocks/>
            </p:cNvSpPr>
            <p:nvPr/>
          </p:nvSpPr>
          <p:spPr bwMode="auto">
            <a:xfrm>
              <a:off x="1222375" y="3064284"/>
              <a:ext cx="55562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089"/>
            <p:cNvSpPr>
              <a:spLocks/>
            </p:cNvSpPr>
            <p:nvPr/>
          </p:nvSpPr>
          <p:spPr bwMode="auto">
            <a:xfrm>
              <a:off x="1222375" y="3064284"/>
              <a:ext cx="55562" cy="52388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1090"/>
            <p:cNvSpPr>
              <a:spLocks/>
            </p:cNvSpPr>
            <p:nvPr/>
          </p:nvSpPr>
          <p:spPr bwMode="auto">
            <a:xfrm>
              <a:off x="1179512" y="3051584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1091"/>
            <p:cNvSpPr>
              <a:spLocks/>
            </p:cNvSpPr>
            <p:nvPr/>
          </p:nvSpPr>
          <p:spPr bwMode="auto">
            <a:xfrm>
              <a:off x="1179512" y="3051584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1092"/>
            <p:cNvSpPr>
              <a:spLocks/>
            </p:cNvSpPr>
            <p:nvPr/>
          </p:nvSpPr>
          <p:spPr bwMode="auto">
            <a:xfrm>
              <a:off x="1254125" y="3116672"/>
              <a:ext cx="53975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6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1093"/>
            <p:cNvSpPr>
              <a:spLocks/>
            </p:cNvSpPr>
            <p:nvPr/>
          </p:nvSpPr>
          <p:spPr bwMode="auto">
            <a:xfrm>
              <a:off x="1254125" y="3116672"/>
              <a:ext cx="53975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6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094"/>
            <p:cNvSpPr>
              <a:spLocks/>
            </p:cNvSpPr>
            <p:nvPr/>
          </p:nvSpPr>
          <p:spPr bwMode="auto">
            <a:xfrm>
              <a:off x="1296987" y="3129372"/>
              <a:ext cx="53975" cy="50800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095"/>
            <p:cNvSpPr>
              <a:spLocks/>
            </p:cNvSpPr>
            <p:nvPr/>
          </p:nvSpPr>
          <p:spPr bwMode="auto">
            <a:xfrm>
              <a:off x="1296987" y="3129372"/>
              <a:ext cx="53975" cy="50800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1096"/>
            <p:cNvSpPr>
              <a:spLocks/>
            </p:cNvSpPr>
            <p:nvPr/>
          </p:nvSpPr>
          <p:spPr bwMode="auto">
            <a:xfrm>
              <a:off x="1166812" y="3091272"/>
              <a:ext cx="55563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097"/>
            <p:cNvSpPr>
              <a:spLocks/>
            </p:cNvSpPr>
            <p:nvPr/>
          </p:nvSpPr>
          <p:spPr bwMode="auto">
            <a:xfrm>
              <a:off x="1166812" y="3091272"/>
              <a:ext cx="55563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098"/>
            <p:cNvSpPr>
              <a:spLocks/>
            </p:cNvSpPr>
            <p:nvPr/>
          </p:nvSpPr>
          <p:spPr bwMode="auto">
            <a:xfrm>
              <a:off x="1209675" y="3102384"/>
              <a:ext cx="57150" cy="53975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1099"/>
            <p:cNvSpPr>
              <a:spLocks/>
            </p:cNvSpPr>
            <p:nvPr/>
          </p:nvSpPr>
          <p:spPr bwMode="auto">
            <a:xfrm>
              <a:off x="1209675" y="3102384"/>
              <a:ext cx="57150" cy="53975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1100"/>
            <p:cNvSpPr>
              <a:spLocks/>
            </p:cNvSpPr>
            <p:nvPr/>
          </p:nvSpPr>
          <p:spPr bwMode="auto">
            <a:xfrm>
              <a:off x="1277937" y="3037297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1101"/>
            <p:cNvSpPr>
              <a:spLocks/>
            </p:cNvSpPr>
            <p:nvPr/>
          </p:nvSpPr>
          <p:spPr bwMode="auto">
            <a:xfrm>
              <a:off x="1277937" y="3037297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1102"/>
            <p:cNvSpPr>
              <a:spLocks/>
            </p:cNvSpPr>
            <p:nvPr/>
          </p:nvSpPr>
          <p:spPr bwMode="auto">
            <a:xfrm>
              <a:off x="1320800" y="3048409"/>
              <a:ext cx="53975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1103"/>
            <p:cNvSpPr>
              <a:spLocks/>
            </p:cNvSpPr>
            <p:nvPr/>
          </p:nvSpPr>
          <p:spPr bwMode="auto">
            <a:xfrm>
              <a:off x="1320800" y="3048409"/>
              <a:ext cx="53975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1104"/>
            <p:cNvSpPr>
              <a:spLocks/>
            </p:cNvSpPr>
            <p:nvPr/>
          </p:nvSpPr>
          <p:spPr bwMode="auto">
            <a:xfrm>
              <a:off x="1308100" y="3088097"/>
              <a:ext cx="55562" cy="52387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8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1105"/>
            <p:cNvSpPr>
              <a:spLocks/>
            </p:cNvSpPr>
            <p:nvPr/>
          </p:nvSpPr>
          <p:spPr bwMode="auto">
            <a:xfrm>
              <a:off x="1308100" y="3088097"/>
              <a:ext cx="55562" cy="52387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5 h 104"/>
                <a:gd name="T4" fmla="*/ 85 w 109"/>
                <a:gd name="T5" fmla="*/ 104 h 104"/>
                <a:gd name="T6" fmla="*/ 0 w 109"/>
                <a:gd name="T7" fmla="*/ 78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5"/>
                  </a:lnTo>
                  <a:lnTo>
                    <a:pt x="85" y="104"/>
                  </a:lnTo>
                  <a:lnTo>
                    <a:pt x="0" y="78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106"/>
            <p:cNvSpPr>
              <a:spLocks/>
            </p:cNvSpPr>
            <p:nvPr/>
          </p:nvSpPr>
          <p:spPr bwMode="auto">
            <a:xfrm>
              <a:off x="1266825" y="3076984"/>
              <a:ext cx="53975" cy="52388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107"/>
            <p:cNvSpPr>
              <a:spLocks/>
            </p:cNvSpPr>
            <p:nvPr/>
          </p:nvSpPr>
          <p:spPr bwMode="auto">
            <a:xfrm>
              <a:off x="1266825" y="3076984"/>
              <a:ext cx="53975" cy="52388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1108"/>
            <p:cNvSpPr>
              <a:spLocks/>
            </p:cNvSpPr>
            <p:nvPr/>
          </p:nvSpPr>
          <p:spPr bwMode="auto">
            <a:xfrm>
              <a:off x="1239837" y="2854734"/>
              <a:ext cx="55563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1109"/>
            <p:cNvSpPr>
              <a:spLocks/>
            </p:cNvSpPr>
            <p:nvPr/>
          </p:nvSpPr>
          <p:spPr bwMode="auto">
            <a:xfrm>
              <a:off x="1239837" y="2854734"/>
              <a:ext cx="55563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1110"/>
            <p:cNvSpPr>
              <a:spLocks/>
            </p:cNvSpPr>
            <p:nvPr/>
          </p:nvSpPr>
          <p:spPr bwMode="auto">
            <a:xfrm>
              <a:off x="1281112" y="2865847"/>
              <a:ext cx="58738" cy="52387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1111"/>
            <p:cNvSpPr>
              <a:spLocks/>
            </p:cNvSpPr>
            <p:nvPr/>
          </p:nvSpPr>
          <p:spPr bwMode="auto">
            <a:xfrm>
              <a:off x="1281112" y="2865847"/>
              <a:ext cx="58738" cy="52387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79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1112"/>
            <p:cNvSpPr>
              <a:spLocks/>
            </p:cNvSpPr>
            <p:nvPr/>
          </p:nvSpPr>
          <p:spPr bwMode="auto">
            <a:xfrm>
              <a:off x="1270000" y="2905534"/>
              <a:ext cx="55562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1113"/>
            <p:cNvSpPr>
              <a:spLocks/>
            </p:cNvSpPr>
            <p:nvPr/>
          </p:nvSpPr>
          <p:spPr bwMode="auto">
            <a:xfrm>
              <a:off x="1270000" y="2905534"/>
              <a:ext cx="55562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6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1114"/>
            <p:cNvSpPr>
              <a:spLocks/>
            </p:cNvSpPr>
            <p:nvPr/>
          </p:nvSpPr>
          <p:spPr bwMode="auto">
            <a:xfrm>
              <a:off x="1228725" y="2894422"/>
              <a:ext cx="52387" cy="50800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1115"/>
            <p:cNvSpPr>
              <a:spLocks/>
            </p:cNvSpPr>
            <p:nvPr/>
          </p:nvSpPr>
          <p:spPr bwMode="auto">
            <a:xfrm>
              <a:off x="1228725" y="2894422"/>
              <a:ext cx="52387" cy="50800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79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1116"/>
            <p:cNvSpPr>
              <a:spLocks/>
            </p:cNvSpPr>
            <p:nvPr/>
          </p:nvSpPr>
          <p:spPr bwMode="auto">
            <a:xfrm>
              <a:off x="1301750" y="2959509"/>
              <a:ext cx="53975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1117"/>
            <p:cNvSpPr>
              <a:spLocks/>
            </p:cNvSpPr>
            <p:nvPr/>
          </p:nvSpPr>
          <p:spPr bwMode="auto">
            <a:xfrm>
              <a:off x="1301750" y="2959509"/>
              <a:ext cx="53975" cy="52388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79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1118"/>
            <p:cNvSpPr>
              <a:spLocks/>
            </p:cNvSpPr>
            <p:nvPr/>
          </p:nvSpPr>
          <p:spPr bwMode="auto">
            <a:xfrm>
              <a:off x="1344612" y="2970622"/>
              <a:ext cx="53975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78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7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1119"/>
            <p:cNvSpPr>
              <a:spLocks/>
            </p:cNvSpPr>
            <p:nvPr/>
          </p:nvSpPr>
          <p:spPr bwMode="auto">
            <a:xfrm>
              <a:off x="1344612" y="2970622"/>
              <a:ext cx="53975" cy="52387"/>
            </a:xfrm>
            <a:custGeom>
              <a:avLst/>
              <a:gdLst>
                <a:gd name="T0" fmla="*/ 24 w 108"/>
                <a:gd name="T1" fmla="*/ 0 h 104"/>
                <a:gd name="T2" fmla="*/ 108 w 108"/>
                <a:gd name="T3" fmla="*/ 25 h 104"/>
                <a:gd name="T4" fmla="*/ 85 w 108"/>
                <a:gd name="T5" fmla="*/ 104 h 104"/>
                <a:gd name="T6" fmla="*/ 0 w 108"/>
                <a:gd name="T7" fmla="*/ 78 h 104"/>
                <a:gd name="T8" fmla="*/ 24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4" y="0"/>
                  </a:moveTo>
                  <a:lnTo>
                    <a:pt x="108" y="25"/>
                  </a:lnTo>
                  <a:lnTo>
                    <a:pt x="85" y="104"/>
                  </a:lnTo>
                  <a:lnTo>
                    <a:pt x="0" y="78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1120"/>
            <p:cNvSpPr>
              <a:spLocks/>
            </p:cNvSpPr>
            <p:nvPr/>
          </p:nvSpPr>
          <p:spPr bwMode="auto">
            <a:xfrm>
              <a:off x="1331912" y="3008722"/>
              <a:ext cx="55563" cy="53975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1121"/>
            <p:cNvSpPr>
              <a:spLocks/>
            </p:cNvSpPr>
            <p:nvPr/>
          </p:nvSpPr>
          <p:spPr bwMode="auto">
            <a:xfrm>
              <a:off x="1331912" y="3008722"/>
              <a:ext cx="55563" cy="53975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1122"/>
            <p:cNvSpPr>
              <a:spLocks/>
            </p:cNvSpPr>
            <p:nvPr/>
          </p:nvSpPr>
          <p:spPr bwMode="auto">
            <a:xfrm>
              <a:off x="1290637" y="2997609"/>
              <a:ext cx="53975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1123"/>
            <p:cNvSpPr>
              <a:spLocks/>
            </p:cNvSpPr>
            <p:nvPr/>
          </p:nvSpPr>
          <p:spPr bwMode="auto">
            <a:xfrm>
              <a:off x="1290637" y="2997609"/>
              <a:ext cx="53975" cy="50800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1124"/>
            <p:cNvSpPr>
              <a:spLocks/>
            </p:cNvSpPr>
            <p:nvPr/>
          </p:nvSpPr>
          <p:spPr bwMode="auto">
            <a:xfrm>
              <a:off x="1214437" y="2934109"/>
              <a:ext cx="55563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1125"/>
            <p:cNvSpPr>
              <a:spLocks/>
            </p:cNvSpPr>
            <p:nvPr/>
          </p:nvSpPr>
          <p:spPr bwMode="auto">
            <a:xfrm>
              <a:off x="1214437" y="2934109"/>
              <a:ext cx="55563" cy="50800"/>
            </a:xfrm>
            <a:custGeom>
              <a:avLst/>
              <a:gdLst>
                <a:gd name="T0" fmla="*/ 24 w 109"/>
                <a:gd name="T1" fmla="*/ 0 h 105"/>
                <a:gd name="T2" fmla="*/ 109 w 109"/>
                <a:gd name="T3" fmla="*/ 25 h 105"/>
                <a:gd name="T4" fmla="*/ 85 w 109"/>
                <a:gd name="T5" fmla="*/ 105 h 105"/>
                <a:gd name="T6" fmla="*/ 0 w 109"/>
                <a:gd name="T7" fmla="*/ 80 h 105"/>
                <a:gd name="T8" fmla="*/ 24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24" y="0"/>
                  </a:moveTo>
                  <a:lnTo>
                    <a:pt x="109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1126"/>
            <p:cNvSpPr>
              <a:spLocks/>
            </p:cNvSpPr>
            <p:nvPr/>
          </p:nvSpPr>
          <p:spPr bwMode="auto">
            <a:xfrm>
              <a:off x="1258887" y="2945222"/>
              <a:ext cx="55563" cy="52387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1127"/>
            <p:cNvSpPr>
              <a:spLocks/>
            </p:cNvSpPr>
            <p:nvPr/>
          </p:nvSpPr>
          <p:spPr bwMode="auto">
            <a:xfrm>
              <a:off x="1258887" y="2945222"/>
              <a:ext cx="55563" cy="52387"/>
            </a:xfrm>
            <a:custGeom>
              <a:avLst/>
              <a:gdLst>
                <a:gd name="T0" fmla="*/ 24 w 109"/>
                <a:gd name="T1" fmla="*/ 0 h 106"/>
                <a:gd name="T2" fmla="*/ 109 w 109"/>
                <a:gd name="T3" fmla="*/ 26 h 106"/>
                <a:gd name="T4" fmla="*/ 85 w 109"/>
                <a:gd name="T5" fmla="*/ 106 h 106"/>
                <a:gd name="T6" fmla="*/ 0 w 109"/>
                <a:gd name="T7" fmla="*/ 80 h 106"/>
                <a:gd name="T8" fmla="*/ 24 w 10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6"/>
                <a:gd name="T17" fmla="*/ 109 w 10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6">
                  <a:moveTo>
                    <a:pt x="24" y="0"/>
                  </a:moveTo>
                  <a:lnTo>
                    <a:pt x="109" y="26"/>
                  </a:lnTo>
                  <a:lnTo>
                    <a:pt x="85" y="106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1128"/>
            <p:cNvSpPr>
              <a:spLocks/>
            </p:cNvSpPr>
            <p:nvPr/>
          </p:nvSpPr>
          <p:spPr bwMode="auto">
            <a:xfrm>
              <a:off x="1246187" y="2984909"/>
              <a:ext cx="53975" cy="52388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1129"/>
            <p:cNvSpPr>
              <a:spLocks/>
            </p:cNvSpPr>
            <p:nvPr/>
          </p:nvSpPr>
          <p:spPr bwMode="auto">
            <a:xfrm>
              <a:off x="1246187" y="2984909"/>
              <a:ext cx="53975" cy="52388"/>
            </a:xfrm>
            <a:custGeom>
              <a:avLst/>
              <a:gdLst>
                <a:gd name="T0" fmla="*/ 24 w 109"/>
                <a:gd name="T1" fmla="*/ 0 h 104"/>
                <a:gd name="T2" fmla="*/ 109 w 109"/>
                <a:gd name="T3" fmla="*/ 26 h 104"/>
                <a:gd name="T4" fmla="*/ 85 w 109"/>
                <a:gd name="T5" fmla="*/ 104 h 104"/>
                <a:gd name="T6" fmla="*/ 0 w 109"/>
                <a:gd name="T7" fmla="*/ 79 h 104"/>
                <a:gd name="T8" fmla="*/ 24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24" y="0"/>
                  </a:moveTo>
                  <a:lnTo>
                    <a:pt x="109" y="26"/>
                  </a:lnTo>
                  <a:lnTo>
                    <a:pt x="85" y="104"/>
                  </a:lnTo>
                  <a:lnTo>
                    <a:pt x="0" y="79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1130"/>
            <p:cNvSpPr>
              <a:spLocks/>
            </p:cNvSpPr>
            <p:nvPr/>
          </p:nvSpPr>
          <p:spPr bwMode="auto">
            <a:xfrm>
              <a:off x="1203325" y="2970622"/>
              <a:ext cx="53975" cy="53975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1131"/>
            <p:cNvSpPr>
              <a:spLocks/>
            </p:cNvSpPr>
            <p:nvPr/>
          </p:nvSpPr>
          <p:spPr bwMode="auto">
            <a:xfrm>
              <a:off x="1203325" y="2970622"/>
              <a:ext cx="53975" cy="53975"/>
            </a:xfrm>
            <a:custGeom>
              <a:avLst/>
              <a:gdLst>
                <a:gd name="T0" fmla="*/ 23 w 108"/>
                <a:gd name="T1" fmla="*/ 0 h 104"/>
                <a:gd name="T2" fmla="*/ 108 w 108"/>
                <a:gd name="T3" fmla="*/ 25 h 104"/>
                <a:gd name="T4" fmla="*/ 84 w 108"/>
                <a:gd name="T5" fmla="*/ 104 h 104"/>
                <a:gd name="T6" fmla="*/ 0 w 108"/>
                <a:gd name="T7" fmla="*/ 79 h 104"/>
                <a:gd name="T8" fmla="*/ 23 w 10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4"/>
                <a:gd name="T17" fmla="*/ 108 w 10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4">
                  <a:moveTo>
                    <a:pt x="23" y="0"/>
                  </a:moveTo>
                  <a:lnTo>
                    <a:pt x="108" y="25"/>
                  </a:lnTo>
                  <a:lnTo>
                    <a:pt x="84" y="104"/>
                  </a:lnTo>
                  <a:lnTo>
                    <a:pt x="0" y="79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1132"/>
            <p:cNvSpPr>
              <a:spLocks/>
            </p:cNvSpPr>
            <p:nvPr/>
          </p:nvSpPr>
          <p:spPr bwMode="auto">
            <a:xfrm>
              <a:off x="1325562" y="2878547"/>
              <a:ext cx="53975" cy="52387"/>
            </a:xfrm>
            <a:custGeom>
              <a:avLst/>
              <a:gdLst>
                <a:gd name="T0" fmla="*/ 23 w 107"/>
                <a:gd name="T1" fmla="*/ 0 h 104"/>
                <a:gd name="T2" fmla="*/ 107 w 107"/>
                <a:gd name="T3" fmla="*/ 24 h 104"/>
                <a:gd name="T4" fmla="*/ 84 w 107"/>
                <a:gd name="T5" fmla="*/ 104 h 104"/>
                <a:gd name="T6" fmla="*/ 0 w 107"/>
                <a:gd name="T7" fmla="*/ 78 h 104"/>
                <a:gd name="T8" fmla="*/ 23 w 10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4"/>
                <a:gd name="T17" fmla="*/ 107 w 10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4">
                  <a:moveTo>
                    <a:pt x="23" y="0"/>
                  </a:moveTo>
                  <a:lnTo>
                    <a:pt x="107" y="24"/>
                  </a:lnTo>
                  <a:lnTo>
                    <a:pt x="84" y="104"/>
                  </a:lnTo>
                  <a:lnTo>
                    <a:pt x="0" y="7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1133"/>
            <p:cNvSpPr>
              <a:spLocks/>
            </p:cNvSpPr>
            <p:nvPr/>
          </p:nvSpPr>
          <p:spPr bwMode="auto">
            <a:xfrm>
              <a:off x="1325562" y="2878547"/>
              <a:ext cx="53975" cy="52387"/>
            </a:xfrm>
            <a:custGeom>
              <a:avLst/>
              <a:gdLst>
                <a:gd name="T0" fmla="*/ 23 w 107"/>
                <a:gd name="T1" fmla="*/ 0 h 104"/>
                <a:gd name="T2" fmla="*/ 107 w 107"/>
                <a:gd name="T3" fmla="*/ 24 h 104"/>
                <a:gd name="T4" fmla="*/ 84 w 107"/>
                <a:gd name="T5" fmla="*/ 104 h 104"/>
                <a:gd name="T6" fmla="*/ 0 w 107"/>
                <a:gd name="T7" fmla="*/ 78 h 104"/>
                <a:gd name="T8" fmla="*/ 23 w 10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4"/>
                <a:gd name="T17" fmla="*/ 107 w 10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4">
                  <a:moveTo>
                    <a:pt x="23" y="0"/>
                  </a:moveTo>
                  <a:lnTo>
                    <a:pt x="107" y="24"/>
                  </a:lnTo>
                  <a:lnTo>
                    <a:pt x="84" y="104"/>
                  </a:lnTo>
                  <a:lnTo>
                    <a:pt x="0" y="78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1134"/>
            <p:cNvSpPr>
              <a:spLocks/>
            </p:cNvSpPr>
            <p:nvPr/>
          </p:nvSpPr>
          <p:spPr bwMode="auto">
            <a:xfrm>
              <a:off x="1368425" y="2891247"/>
              <a:ext cx="53975" cy="52387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1135"/>
            <p:cNvSpPr>
              <a:spLocks/>
            </p:cNvSpPr>
            <p:nvPr/>
          </p:nvSpPr>
          <p:spPr bwMode="auto">
            <a:xfrm>
              <a:off x="1368425" y="2891247"/>
              <a:ext cx="53975" cy="52387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6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6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1136"/>
            <p:cNvSpPr>
              <a:spLocks/>
            </p:cNvSpPr>
            <p:nvPr/>
          </p:nvSpPr>
          <p:spPr bwMode="auto">
            <a:xfrm>
              <a:off x="1355725" y="2930934"/>
              <a:ext cx="55562" cy="52388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1137"/>
            <p:cNvSpPr>
              <a:spLocks/>
            </p:cNvSpPr>
            <p:nvPr/>
          </p:nvSpPr>
          <p:spPr bwMode="auto">
            <a:xfrm>
              <a:off x="1355725" y="2930934"/>
              <a:ext cx="55562" cy="52388"/>
            </a:xfrm>
            <a:custGeom>
              <a:avLst/>
              <a:gdLst>
                <a:gd name="T0" fmla="*/ 23 w 108"/>
                <a:gd name="T1" fmla="*/ 0 h 105"/>
                <a:gd name="T2" fmla="*/ 108 w 108"/>
                <a:gd name="T3" fmla="*/ 26 h 105"/>
                <a:gd name="T4" fmla="*/ 84 w 108"/>
                <a:gd name="T5" fmla="*/ 105 h 105"/>
                <a:gd name="T6" fmla="*/ 0 w 108"/>
                <a:gd name="T7" fmla="*/ 80 h 105"/>
                <a:gd name="T8" fmla="*/ 23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3" y="0"/>
                  </a:moveTo>
                  <a:lnTo>
                    <a:pt x="108" y="26"/>
                  </a:lnTo>
                  <a:lnTo>
                    <a:pt x="84" y="105"/>
                  </a:lnTo>
                  <a:lnTo>
                    <a:pt x="0" y="8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1138"/>
            <p:cNvSpPr>
              <a:spLocks/>
            </p:cNvSpPr>
            <p:nvPr/>
          </p:nvSpPr>
          <p:spPr bwMode="auto">
            <a:xfrm>
              <a:off x="1314450" y="2918234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1139"/>
            <p:cNvSpPr>
              <a:spLocks/>
            </p:cNvSpPr>
            <p:nvPr/>
          </p:nvSpPr>
          <p:spPr bwMode="auto">
            <a:xfrm>
              <a:off x="1314450" y="2918234"/>
              <a:ext cx="53975" cy="50800"/>
            </a:xfrm>
            <a:custGeom>
              <a:avLst/>
              <a:gdLst>
                <a:gd name="T0" fmla="*/ 24 w 108"/>
                <a:gd name="T1" fmla="*/ 0 h 105"/>
                <a:gd name="T2" fmla="*/ 108 w 108"/>
                <a:gd name="T3" fmla="*/ 25 h 105"/>
                <a:gd name="T4" fmla="*/ 85 w 108"/>
                <a:gd name="T5" fmla="*/ 105 h 105"/>
                <a:gd name="T6" fmla="*/ 0 w 108"/>
                <a:gd name="T7" fmla="*/ 80 h 105"/>
                <a:gd name="T8" fmla="*/ 24 w 108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05"/>
                <a:gd name="T17" fmla="*/ 108 w 108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05">
                  <a:moveTo>
                    <a:pt x="24" y="0"/>
                  </a:moveTo>
                  <a:lnTo>
                    <a:pt x="108" y="25"/>
                  </a:lnTo>
                  <a:lnTo>
                    <a:pt x="85" y="105"/>
                  </a:lnTo>
                  <a:lnTo>
                    <a:pt x="0" y="8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1140"/>
            <p:cNvSpPr>
              <a:spLocks noChangeShapeType="1"/>
            </p:cNvSpPr>
            <p:nvPr/>
          </p:nvSpPr>
          <p:spPr bwMode="auto">
            <a:xfrm flipH="1">
              <a:off x="1387475" y="2754722"/>
              <a:ext cx="122237" cy="4254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Line 1141"/>
            <p:cNvSpPr>
              <a:spLocks noChangeShapeType="1"/>
            </p:cNvSpPr>
            <p:nvPr/>
          </p:nvSpPr>
          <p:spPr bwMode="auto">
            <a:xfrm flipH="1">
              <a:off x="1439862" y="2770597"/>
              <a:ext cx="125413" cy="42386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Line 1142"/>
            <p:cNvSpPr>
              <a:spLocks noChangeShapeType="1"/>
            </p:cNvSpPr>
            <p:nvPr/>
          </p:nvSpPr>
          <p:spPr bwMode="auto">
            <a:xfrm flipH="1">
              <a:off x="1781175" y="2875372"/>
              <a:ext cx="106362" cy="3762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Line 1143"/>
            <p:cNvSpPr>
              <a:spLocks noChangeShapeType="1"/>
            </p:cNvSpPr>
            <p:nvPr/>
          </p:nvSpPr>
          <p:spPr bwMode="auto">
            <a:xfrm flipH="1">
              <a:off x="1931987" y="2905534"/>
              <a:ext cx="109538" cy="3762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1144"/>
            <p:cNvSpPr>
              <a:spLocks/>
            </p:cNvSpPr>
            <p:nvPr/>
          </p:nvSpPr>
          <p:spPr bwMode="auto">
            <a:xfrm>
              <a:off x="1509712" y="2800759"/>
              <a:ext cx="307975" cy="428625"/>
            </a:xfrm>
            <a:custGeom>
              <a:avLst/>
              <a:gdLst>
                <a:gd name="T0" fmla="*/ 214 w 618"/>
                <a:gd name="T1" fmla="*/ 0 h 867"/>
                <a:gd name="T2" fmla="*/ 618 w 618"/>
                <a:gd name="T3" fmla="*/ 115 h 867"/>
                <a:gd name="T4" fmla="*/ 405 w 618"/>
                <a:gd name="T5" fmla="*/ 867 h 867"/>
                <a:gd name="T6" fmla="*/ 0 w 618"/>
                <a:gd name="T7" fmla="*/ 753 h 867"/>
                <a:gd name="T8" fmla="*/ 214 w 618"/>
                <a:gd name="T9" fmla="*/ 0 h 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867"/>
                <a:gd name="T17" fmla="*/ 618 w 618"/>
                <a:gd name="T18" fmla="*/ 867 h 8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8" h="867">
                  <a:moveTo>
                    <a:pt x="214" y="0"/>
                  </a:moveTo>
                  <a:lnTo>
                    <a:pt x="618" y="115"/>
                  </a:lnTo>
                  <a:lnTo>
                    <a:pt x="405" y="867"/>
                  </a:lnTo>
                  <a:lnTo>
                    <a:pt x="0" y="75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1145"/>
            <p:cNvSpPr>
              <a:spLocks/>
            </p:cNvSpPr>
            <p:nvPr/>
          </p:nvSpPr>
          <p:spPr bwMode="auto">
            <a:xfrm>
              <a:off x="1509712" y="2800759"/>
              <a:ext cx="307975" cy="428625"/>
            </a:xfrm>
            <a:custGeom>
              <a:avLst/>
              <a:gdLst>
                <a:gd name="T0" fmla="*/ 214 w 618"/>
                <a:gd name="T1" fmla="*/ 0 h 867"/>
                <a:gd name="T2" fmla="*/ 618 w 618"/>
                <a:gd name="T3" fmla="*/ 115 h 867"/>
                <a:gd name="T4" fmla="*/ 405 w 618"/>
                <a:gd name="T5" fmla="*/ 867 h 867"/>
                <a:gd name="T6" fmla="*/ 0 w 618"/>
                <a:gd name="T7" fmla="*/ 753 h 867"/>
                <a:gd name="T8" fmla="*/ 214 w 618"/>
                <a:gd name="T9" fmla="*/ 0 h 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867"/>
                <a:gd name="T17" fmla="*/ 618 w 618"/>
                <a:gd name="T18" fmla="*/ 867 h 8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8" h="867">
                  <a:moveTo>
                    <a:pt x="214" y="0"/>
                  </a:moveTo>
                  <a:lnTo>
                    <a:pt x="618" y="115"/>
                  </a:lnTo>
                  <a:lnTo>
                    <a:pt x="405" y="867"/>
                  </a:lnTo>
                  <a:lnTo>
                    <a:pt x="0" y="753"/>
                  </a:lnTo>
                  <a:lnTo>
                    <a:pt x="21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Rectangle 1146"/>
            <p:cNvSpPr>
              <a:spLocks noChangeArrowheads="1"/>
            </p:cNvSpPr>
            <p:nvPr/>
          </p:nvSpPr>
          <p:spPr bwMode="auto">
            <a:xfrm>
              <a:off x="3878262" y="3477034"/>
              <a:ext cx="55563" cy="269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Rectangle 1147"/>
            <p:cNvSpPr>
              <a:spLocks noChangeArrowheads="1"/>
            </p:cNvSpPr>
            <p:nvPr/>
          </p:nvSpPr>
          <p:spPr bwMode="auto">
            <a:xfrm>
              <a:off x="3686175" y="3477034"/>
              <a:ext cx="55562" cy="254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Rectangle 1148"/>
            <p:cNvSpPr>
              <a:spLocks noChangeArrowheads="1"/>
            </p:cNvSpPr>
            <p:nvPr/>
          </p:nvSpPr>
          <p:spPr bwMode="auto">
            <a:xfrm>
              <a:off x="3492500" y="3477034"/>
              <a:ext cx="55562" cy="254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1149"/>
            <p:cNvSpPr>
              <a:spLocks/>
            </p:cNvSpPr>
            <p:nvPr/>
          </p:nvSpPr>
          <p:spPr bwMode="auto">
            <a:xfrm>
              <a:off x="3300412" y="3475447"/>
              <a:ext cx="55563" cy="26987"/>
            </a:xfrm>
            <a:custGeom>
              <a:avLst/>
              <a:gdLst>
                <a:gd name="T0" fmla="*/ 0 w 110"/>
                <a:gd name="T1" fmla="*/ 55 h 56"/>
                <a:gd name="T2" fmla="*/ 0 w 110"/>
                <a:gd name="T3" fmla="*/ 0 h 56"/>
                <a:gd name="T4" fmla="*/ 110 w 110"/>
                <a:gd name="T5" fmla="*/ 0 h 56"/>
                <a:gd name="T6" fmla="*/ 110 w 110"/>
                <a:gd name="T7" fmla="*/ 56 h 56"/>
                <a:gd name="T8" fmla="*/ 0 w 110"/>
                <a:gd name="T9" fmla="*/ 5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6"/>
                <a:gd name="T17" fmla="*/ 110 w 11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6">
                  <a:moveTo>
                    <a:pt x="0" y="55"/>
                  </a:moveTo>
                  <a:lnTo>
                    <a:pt x="0" y="0"/>
                  </a:lnTo>
                  <a:lnTo>
                    <a:pt x="110" y="0"/>
                  </a:lnTo>
                  <a:lnTo>
                    <a:pt x="110" y="5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Rectangle 1150"/>
            <p:cNvSpPr>
              <a:spLocks noChangeArrowheads="1"/>
            </p:cNvSpPr>
            <p:nvPr/>
          </p:nvSpPr>
          <p:spPr bwMode="auto">
            <a:xfrm>
              <a:off x="3108325" y="3475447"/>
              <a:ext cx="55562" cy="269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1151"/>
            <p:cNvSpPr>
              <a:spLocks/>
            </p:cNvSpPr>
            <p:nvPr/>
          </p:nvSpPr>
          <p:spPr bwMode="auto">
            <a:xfrm>
              <a:off x="2914650" y="3475447"/>
              <a:ext cx="55562" cy="26987"/>
            </a:xfrm>
            <a:custGeom>
              <a:avLst/>
              <a:gdLst>
                <a:gd name="T0" fmla="*/ 0 w 110"/>
                <a:gd name="T1" fmla="*/ 56 h 56"/>
                <a:gd name="T2" fmla="*/ 0 w 110"/>
                <a:gd name="T3" fmla="*/ 0 h 56"/>
                <a:gd name="T4" fmla="*/ 110 w 110"/>
                <a:gd name="T5" fmla="*/ 1 h 56"/>
                <a:gd name="T6" fmla="*/ 110 w 110"/>
                <a:gd name="T7" fmla="*/ 56 h 56"/>
                <a:gd name="T8" fmla="*/ 0 w 11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56"/>
                <a:gd name="T17" fmla="*/ 110 w 11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56">
                  <a:moveTo>
                    <a:pt x="0" y="56"/>
                  </a:moveTo>
                  <a:lnTo>
                    <a:pt x="0" y="0"/>
                  </a:lnTo>
                  <a:lnTo>
                    <a:pt x="110" y="1"/>
                  </a:lnTo>
                  <a:lnTo>
                    <a:pt x="11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1152"/>
            <p:cNvSpPr>
              <a:spLocks/>
            </p:cNvSpPr>
            <p:nvPr/>
          </p:nvSpPr>
          <p:spPr bwMode="auto">
            <a:xfrm>
              <a:off x="2722562" y="3459572"/>
              <a:ext cx="61913" cy="36512"/>
            </a:xfrm>
            <a:custGeom>
              <a:avLst/>
              <a:gdLst>
                <a:gd name="T0" fmla="*/ 0 w 119"/>
                <a:gd name="T1" fmla="*/ 54 h 75"/>
                <a:gd name="T2" fmla="*/ 16 w 119"/>
                <a:gd name="T3" fmla="*/ 57 h 75"/>
                <a:gd name="T4" fmla="*/ 82 w 119"/>
                <a:gd name="T5" fmla="*/ 70 h 75"/>
                <a:gd name="T6" fmla="*/ 108 w 119"/>
                <a:gd name="T7" fmla="*/ 75 h 75"/>
                <a:gd name="T8" fmla="*/ 119 w 119"/>
                <a:gd name="T9" fmla="*/ 22 h 75"/>
                <a:gd name="T10" fmla="*/ 94 w 119"/>
                <a:gd name="T11" fmla="*/ 16 h 75"/>
                <a:gd name="T12" fmla="*/ 27 w 119"/>
                <a:gd name="T13" fmla="*/ 3 h 75"/>
                <a:gd name="T14" fmla="*/ 12 w 119"/>
                <a:gd name="T15" fmla="*/ 0 h 75"/>
                <a:gd name="T16" fmla="*/ 0 w 119"/>
                <a:gd name="T17" fmla="*/ 5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75"/>
                <a:gd name="T29" fmla="*/ 119 w 11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75">
                  <a:moveTo>
                    <a:pt x="0" y="54"/>
                  </a:moveTo>
                  <a:lnTo>
                    <a:pt x="16" y="57"/>
                  </a:lnTo>
                  <a:lnTo>
                    <a:pt x="82" y="70"/>
                  </a:lnTo>
                  <a:lnTo>
                    <a:pt x="108" y="75"/>
                  </a:lnTo>
                  <a:lnTo>
                    <a:pt x="119" y="22"/>
                  </a:lnTo>
                  <a:lnTo>
                    <a:pt x="94" y="16"/>
                  </a:lnTo>
                  <a:lnTo>
                    <a:pt x="27" y="3"/>
                  </a:lnTo>
                  <a:lnTo>
                    <a:pt x="1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1153"/>
            <p:cNvSpPr>
              <a:spLocks/>
            </p:cNvSpPr>
            <p:nvPr/>
          </p:nvSpPr>
          <p:spPr bwMode="auto">
            <a:xfrm>
              <a:off x="2544762" y="3381784"/>
              <a:ext cx="58738" cy="53975"/>
            </a:xfrm>
            <a:custGeom>
              <a:avLst/>
              <a:gdLst>
                <a:gd name="T0" fmla="*/ 0 w 121"/>
                <a:gd name="T1" fmla="*/ 44 h 106"/>
                <a:gd name="T2" fmla="*/ 8 w 121"/>
                <a:gd name="T3" fmla="*/ 50 h 106"/>
                <a:gd name="T4" fmla="*/ 40 w 121"/>
                <a:gd name="T5" fmla="*/ 72 h 106"/>
                <a:gd name="T6" fmla="*/ 73 w 121"/>
                <a:gd name="T7" fmla="*/ 94 h 106"/>
                <a:gd name="T8" fmla="*/ 93 w 121"/>
                <a:gd name="T9" fmla="*/ 106 h 106"/>
                <a:gd name="T10" fmla="*/ 121 w 121"/>
                <a:gd name="T11" fmla="*/ 59 h 106"/>
                <a:gd name="T12" fmla="*/ 103 w 121"/>
                <a:gd name="T13" fmla="*/ 48 h 106"/>
                <a:gd name="T14" fmla="*/ 70 w 121"/>
                <a:gd name="T15" fmla="*/ 26 h 106"/>
                <a:gd name="T16" fmla="*/ 40 w 121"/>
                <a:gd name="T17" fmla="*/ 6 h 106"/>
                <a:gd name="T18" fmla="*/ 32 w 121"/>
                <a:gd name="T19" fmla="*/ 0 h 106"/>
                <a:gd name="T20" fmla="*/ 0 w 121"/>
                <a:gd name="T21" fmla="*/ 44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06"/>
                <a:gd name="T35" fmla="*/ 121 w 12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06">
                  <a:moveTo>
                    <a:pt x="0" y="44"/>
                  </a:moveTo>
                  <a:lnTo>
                    <a:pt x="8" y="50"/>
                  </a:lnTo>
                  <a:lnTo>
                    <a:pt x="40" y="72"/>
                  </a:lnTo>
                  <a:lnTo>
                    <a:pt x="73" y="94"/>
                  </a:lnTo>
                  <a:lnTo>
                    <a:pt x="93" y="106"/>
                  </a:lnTo>
                  <a:lnTo>
                    <a:pt x="121" y="59"/>
                  </a:lnTo>
                  <a:lnTo>
                    <a:pt x="103" y="48"/>
                  </a:lnTo>
                  <a:lnTo>
                    <a:pt x="70" y="26"/>
                  </a:lnTo>
                  <a:lnTo>
                    <a:pt x="40" y="6"/>
                  </a:lnTo>
                  <a:lnTo>
                    <a:pt x="32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1154"/>
            <p:cNvSpPr>
              <a:spLocks/>
            </p:cNvSpPr>
            <p:nvPr/>
          </p:nvSpPr>
          <p:spPr bwMode="auto">
            <a:xfrm>
              <a:off x="2401887" y="3262722"/>
              <a:ext cx="55563" cy="50800"/>
            </a:xfrm>
            <a:custGeom>
              <a:avLst/>
              <a:gdLst>
                <a:gd name="T0" fmla="*/ 0 w 111"/>
                <a:gd name="T1" fmla="*/ 43 h 103"/>
                <a:gd name="T2" fmla="*/ 1 w 111"/>
                <a:gd name="T3" fmla="*/ 44 h 103"/>
                <a:gd name="T4" fmla="*/ 25 w 111"/>
                <a:gd name="T5" fmla="*/ 62 h 103"/>
                <a:gd name="T6" fmla="*/ 47 w 111"/>
                <a:gd name="T7" fmla="*/ 79 h 103"/>
                <a:gd name="T8" fmla="*/ 67 w 111"/>
                <a:gd name="T9" fmla="*/ 97 h 103"/>
                <a:gd name="T10" fmla="*/ 74 w 111"/>
                <a:gd name="T11" fmla="*/ 103 h 103"/>
                <a:gd name="T12" fmla="*/ 111 w 111"/>
                <a:gd name="T13" fmla="*/ 63 h 103"/>
                <a:gd name="T14" fmla="*/ 104 w 111"/>
                <a:gd name="T15" fmla="*/ 56 h 103"/>
                <a:gd name="T16" fmla="*/ 82 w 111"/>
                <a:gd name="T17" fmla="*/ 37 h 103"/>
                <a:gd name="T18" fmla="*/ 59 w 111"/>
                <a:gd name="T19" fmla="*/ 18 h 103"/>
                <a:gd name="T20" fmla="*/ 34 w 111"/>
                <a:gd name="T21" fmla="*/ 0 h 103"/>
                <a:gd name="T22" fmla="*/ 35 w 111"/>
                <a:gd name="T23" fmla="*/ 1 h 103"/>
                <a:gd name="T24" fmla="*/ 0 w 111"/>
                <a:gd name="T25" fmla="*/ 43 h 103"/>
                <a:gd name="T26" fmla="*/ 1 w 111"/>
                <a:gd name="T27" fmla="*/ 43 h 103"/>
                <a:gd name="T28" fmla="*/ 1 w 111"/>
                <a:gd name="T29" fmla="*/ 44 h 103"/>
                <a:gd name="T30" fmla="*/ 0 w 111"/>
                <a:gd name="T31" fmla="*/ 43 h 1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103"/>
                <a:gd name="T50" fmla="*/ 111 w 111"/>
                <a:gd name="T51" fmla="*/ 103 h 10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103">
                  <a:moveTo>
                    <a:pt x="0" y="43"/>
                  </a:moveTo>
                  <a:lnTo>
                    <a:pt x="1" y="44"/>
                  </a:lnTo>
                  <a:lnTo>
                    <a:pt x="25" y="62"/>
                  </a:lnTo>
                  <a:lnTo>
                    <a:pt x="47" y="79"/>
                  </a:lnTo>
                  <a:lnTo>
                    <a:pt x="67" y="97"/>
                  </a:lnTo>
                  <a:lnTo>
                    <a:pt x="74" y="103"/>
                  </a:lnTo>
                  <a:lnTo>
                    <a:pt x="111" y="63"/>
                  </a:lnTo>
                  <a:lnTo>
                    <a:pt x="104" y="56"/>
                  </a:lnTo>
                  <a:lnTo>
                    <a:pt x="82" y="37"/>
                  </a:lnTo>
                  <a:lnTo>
                    <a:pt x="59" y="18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1155"/>
            <p:cNvSpPr>
              <a:spLocks/>
            </p:cNvSpPr>
            <p:nvPr/>
          </p:nvSpPr>
          <p:spPr bwMode="auto">
            <a:xfrm>
              <a:off x="2395537" y="3259547"/>
              <a:ext cx="23813" cy="23812"/>
            </a:xfrm>
            <a:custGeom>
              <a:avLst/>
              <a:gdLst>
                <a:gd name="T0" fmla="*/ 0 w 45"/>
                <a:gd name="T1" fmla="*/ 42 h 51"/>
                <a:gd name="T2" fmla="*/ 35 w 45"/>
                <a:gd name="T3" fmla="*/ 0 h 51"/>
                <a:gd name="T4" fmla="*/ 45 w 45"/>
                <a:gd name="T5" fmla="*/ 9 h 51"/>
                <a:gd name="T6" fmla="*/ 10 w 45"/>
                <a:gd name="T7" fmla="*/ 51 h 51"/>
                <a:gd name="T8" fmla="*/ 0 w 45"/>
                <a:gd name="T9" fmla="*/ 4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1"/>
                <a:gd name="T17" fmla="*/ 45 w 4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1">
                  <a:moveTo>
                    <a:pt x="0" y="42"/>
                  </a:moveTo>
                  <a:lnTo>
                    <a:pt x="35" y="0"/>
                  </a:lnTo>
                  <a:lnTo>
                    <a:pt x="45" y="9"/>
                  </a:lnTo>
                  <a:lnTo>
                    <a:pt x="10" y="5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1156"/>
            <p:cNvSpPr>
              <a:spLocks/>
            </p:cNvSpPr>
            <p:nvPr/>
          </p:nvSpPr>
          <p:spPr bwMode="auto">
            <a:xfrm>
              <a:off x="2233612" y="3162709"/>
              <a:ext cx="61913" cy="47625"/>
            </a:xfrm>
            <a:custGeom>
              <a:avLst/>
              <a:gdLst>
                <a:gd name="T0" fmla="*/ 0 w 124"/>
                <a:gd name="T1" fmla="*/ 48 h 95"/>
                <a:gd name="T2" fmla="*/ 49 w 124"/>
                <a:gd name="T3" fmla="*/ 71 h 95"/>
                <a:gd name="T4" fmla="*/ 99 w 124"/>
                <a:gd name="T5" fmla="*/ 95 h 95"/>
                <a:gd name="T6" fmla="*/ 124 w 124"/>
                <a:gd name="T7" fmla="*/ 46 h 95"/>
                <a:gd name="T8" fmla="*/ 72 w 124"/>
                <a:gd name="T9" fmla="*/ 21 h 95"/>
                <a:gd name="T10" fmla="*/ 24 w 124"/>
                <a:gd name="T11" fmla="*/ 0 h 95"/>
                <a:gd name="T12" fmla="*/ 0 w 124"/>
                <a:gd name="T13" fmla="*/ 48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95"/>
                <a:gd name="T23" fmla="*/ 124 w 124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95">
                  <a:moveTo>
                    <a:pt x="0" y="48"/>
                  </a:moveTo>
                  <a:lnTo>
                    <a:pt x="49" y="71"/>
                  </a:lnTo>
                  <a:lnTo>
                    <a:pt x="99" y="95"/>
                  </a:lnTo>
                  <a:lnTo>
                    <a:pt x="124" y="46"/>
                  </a:lnTo>
                  <a:lnTo>
                    <a:pt x="72" y="21"/>
                  </a:lnTo>
                  <a:lnTo>
                    <a:pt x="24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1157"/>
            <p:cNvSpPr>
              <a:spLocks/>
            </p:cNvSpPr>
            <p:nvPr/>
          </p:nvSpPr>
          <p:spPr bwMode="auto">
            <a:xfrm>
              <a:off x="2063750" y="3108734"/>
              <a:ext cx="55562" cy="39688"/>
            </a:xfrm>
            <a:custGeom>
              <a:avLst/>
              <a:gdLst>
                <a:gd name="T0" fmla="*/ 0 w 111"/>
                <a:gd name="T1" fmla="*/ 53 h 81"/>
                <a:gd name="T2" fmla="*/ 14 w 111"/>
                <a:gd name="T3" fmla="*/ 0 h 81"/>
                <a:gd name="T4" fmla="*/ 111 w 111"/>
                <a:gd name="T5" fmla="*/ 28 h 81"/>
                <a:gd name="T6" fmla="*/ 97 w 111"/>
                <a:gd name="T7" fmla="*/ 81 h 81"/>
                <a:gd name="T8" fmla="*/ 0 w 111"/>
                <a:gd name="T9" fmla="*/ 53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1"/>
                <a:gd name="T17" fmla="*/ 111 w 11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1">
                  <a:moveTo>
                    <a:pt x="0" y="53"/>
                  </a:moveTo>
                  <a:lnTo>
                    <a:pt x="14" y="0"/>
                  </a:lnTo>
                  <a:lnTo>
                    <a:pt x="111" y="28"/>
                  </a:lnTo>
                  <a:lnTo>
                    <a:pt x="97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1158"/>
            <p:cNvSpPr>
              <a:spLocks/>
            </p:cNvSpPr>
            <p:nvPr/>
          </p:nvSpPr>
          <p:spPr bwMode="auto">
            <a:xfrm>
              <a:off x="1892300" y="3059522"/>
              <a:ext cx="55562" cy="39687"/>
            </a:xfrm>
            <a:custGeom>
              <a:avLst/>
              <a:gdLst>
                <a:gd name="T0" fmla="*/ 0 w 112"/>
                <a:gd name="T1" fmla="*/ 53 h 80"/>
                <a:gd name="T2" fmla="*/ 15 w 112"/>
                <a:gd name="T3" fmla="*/ 0 h 80"/>
                <a:gd name="T4" fmla="*/ 112 w 112"/>
                <a:gd name="T5" fmla="*/ 27 h 80"/>
                <a:gd name="T6" fmla="*/ 98 w 112"/>
                <a:gd name="T7" fmla="*/ 80 h 80"/>
                <a:gd name="T8" fmla="*/ 0 w 112"/>
                <a:gd name="T9" fmla="*/ 5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53"/>
                  </a:moveTo>
                  <a:lnTo>
                    <a:pt x="15" y="0"/>
                  </a:lnTo>
                  <a:lnTo>
                    <a:pt x="112" y="27"/>
                  </a:lnTo>
                  <a:lnTo>
                    <a:pt x="98" y="8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1159"/>
            <p:cNvSpPr>
              <a:spLocks/>
            </p:cNvSpPr>
            <p:nvPr/>
          </p:nvSpPr>
          <p:spPr bwMode="auto">
            <a:xfrm>
              <a:off x="1720850" y="3011897"/>
              <a:ext cx="57150" cy="39687"/>
            </a:xfrm>
            <a:custGeom>
              <a:avLst/>
              <a:gdLst>
                <a:gd name="T0" fmla="*/ 0 w 112"/>
                <a:gd name="T1" fmla="*/ 52 h 80"/>
                <a:gd name="T2" fmla="*/ 14 w 112"/>
                <a:gd name="T3" fmla="*/ 0 h 80"/>
                <a:gd name="T4" fmla="*/ 112 w 112"/>
                <a:gd name="T5" fmla="*/ 28 h 80"/>
                <a:gd name="T6" fmla="*/ 97 w 112"/>
                <a:gd name="T7" fmla="*/ 80 h 80"/>
                <a:gd name="T8" fmla="*/ 0 w 112"/>
                <a:gd name="T9" fmla="*/ 52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52"/>
                  </a:moveTo>
                  <a:lnTo>
                    <a:pt x="14" y="0"/>
                  </a:lnTo>
                  <a:lnTo>
                    <a:pt x="112" y="28"/>
                  </a:lnTo>
                  <a:lnTo>
                    <a:pt x="97" y="8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1160"/>
            <p:cNvSpPr>
              <a:spLocks/>
            </p:cNvSpPr>
            <p:nvPr/>
          </p:nvSpPr>
          <p:spPr bwMode="auto">
            <a:xfrm>
              <a:off x="1550987" y="2962684"/>
              <a:ext cx="57150" cy="41275"/>
            </a:xfrm>
            <a:custGeom>
              <a:avLst/>
              <a:gdLst>
                <a:gd name="T0" fmla="*/ 0 w 112"/>
                <a:gd name="T1" fmla="*/ 53 h 80"/>
                <a:gd name="T2" fmla="*/ 15 w 112"/>
                <a:gd name="T3" fmla="*/ 0 h 80"/>
                <a:gd name="T4" fmla="*/ 112 w 112"/>
                <a:gd name="T5" fmla="*/ 27 h 80"/>
                <a:gd name="T6" fmla="*/ 97 w 112"/>
                <a:gd name="T7" fmla="*/ 80 h 80"/>
                <a:gd name="T8" fmla="*/ 0 w 112"/>
                <a:gd name="T9" fmla="*/ 5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53"/>
                  </a:moveTo>
                  <a:lnTo>
                    <a:pt x="15" y="0"/>
                  </a:lnTo>
                  <a:lnTo>
                    <a:pt x="112" y="27"/>
                  </a:lnTo>
                  <a:lnTo>
                    <a:pt x="97" y="8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1161"/>
            <p:cNvSpPr>
              <a:spLocks/>
            </p:cNvSpPr>
            <p:nvPr/>
          </p:nvSpPr>
          <p:spPr bwMode="auto">
            <a:xfrm>
              <a:off x="1379537" y="2915059"/>
              <a:ext cx="57150" cy="39688"/>
            </a:xfrm>
            <a:custGeom>
              <a:avLst/>
              <a:gdLst>
                <a:gd name="T0" fmla="*/ 0 w 112"/>
                <a:gd name="T1" fmla="*/ 53 h 81"/>
                <a:gd name="T2" fmla="*/ 15 w 112"/>
                <a:gd name="T3" fmla="*/ 0 h 81"/>
                <a:gd name="T4" fmla="*/ 112 w 112"/>
                <a:gd name="T5" fmla="*/ 28 h 81"/>
                <a:gd name="T6" fmla="*/ 98 w 112"/>
                <a:gd name="T7" fmla="*/ 81 h 81"/>
                <a:gd name="T8" fmla="*/ 0 w 112"/>
                <a:gd name="T9" fmla="*/ 53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1"/>
                <a:gd name="T17" fmla="*/ 112 w 112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1">
                  <a:moveTo>
                    <a:pt x="0" y="53"/>
                  </a:moveTo>
                  <a:lnTo>
                    <a:pt x="15" y="0"/>
                  </a:lnTo>
                  <a:lnTo>
                    <a:pt x="112" y="28"/>
                  </a:lnTo>
                  <a:lnTo>
                    <a:pt x="98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1162"/>
            <p:cNvSpPr>
              <a:spLocks/>
            </p:cNvSpPr>
            <p:nvPr/>
          </p:nvSpPr>
          <p:spPr bwMode="auto">
            <a:xfrm>
              <a:off x="1209675" y="2867434"/>
              <a:ext cx="57150" cy="39688"/>
            </a:xfrm>
            <a:custGeom>
              <a:avLst/>
              <a:gdLst>
                <a:gd name="T0" fmla="*/ 0 w 112"/>
                <a:gd name="T1" fmla="*/ 53 h 81"/>
                <a:gd name="T2" fmla="*/ 14 w 112"/>
                <a:gd name="T3" fmla="*/ 0 h 81"/>
                <a:gd name="T4" fmla="*/ 112 w 112"/>
                <a:gd name="T5" fmla="*/ 28 h 81"/>
                <a:gd name="T6" fmla="*/ 97 w 112"/>
                <a:gd name="T7" fmla="*/ 81 h 81"/>
                <a:gd name="T8" fmla="*/ 0 w 112"/>
                <a:gd name="T9" fmla="*/ 53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1"/>
                <a:gd name="T17" fmla="*/ 112 w 112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1">
                  <a:moveTo>
                    <a:pt x="0" y="53"/>
                  </a:moveTo>
                  <a:lnTo>
                    <a:pt x="14" y="0"/>
                  </a:lnTo>
                  <a:lnTo>
                    <a:pt x="112" y="28"/>
                  </a:lnTo>
                  <a:lnTo>
                    <a:pt x="97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1163"/>
            <p:cNvSpPr>
              <a:spLocks/>
            </p:cNvSpPr>
            <p:nvPr/>
          </p:nvSpPr>
          <p:spPr bwMode="auto">
            <a:xfrm>
              <a:off x="1039812" y="2818222"/>
              <a:ext cx="55563" cy="41275"/>
            </a:xfrm>
            <a:custGeom>
              <a:avLst/>
              <a:gdLst>
                <a:gd name="T0" fmla="*/ 0 w 111"/>
                <a:gd name="T1" fmla="*/ 52 h 80"/>
                <a:gd name="T2" fmla="*/ 14 w 111"/>
                <a:gd name="T3" fmla="*/ 0 h 80"/>
                <a:gd name="T4" fmla="*/ 111 w 111"/>
                <a:gd name="T5" fmla="*/ 28 h 80"/>
                <a:gd name="T6" fmla="*/ 97 w 111"/>
                <a:gd name="T7" fmla="*/ 80 h 80"/>
                <a:gd name="T8" fmla="*/ 0 w 111"/>
                <a:gd name="T9" fmla="*/ 52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0"/>
                <a:gd name="T17" fmla="*/ 111 w 11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0">
                  <a:moveTo>
                    <a:pt x="0" y="52"/>
                  </a:moveTo>
                  <a:lnTo>
                    <a:pt x="14" y="0"/>
                  </a:lnTo>
                  <a:lnTo>
                    <a:pt x="111" y="28"/>
                  </a:lnTo>
                  <a:lnTo>
                    <a:pt x="97" y="8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1164"/>
            <p:cNvSpPr>
              <a:spLocks/>
            </p:cNvSpPr>
            <p:nvPr/>
          </p:nvSpPr>
          <p:spPr bwMode="auto">
            <a:xfrm>
              <a:off x="869950" y="2772184"/>
              <a:ext cx="53975" cy="39688"/>
            </a:xfrm>
            <a:custGeom>
              <a:avLst/>
              <a:gdLst>
                <a:gd name="T0" fmla="*/ 8 w 110"/>
                <a:gd name="T1" fmla="*/ 26 h 80"/>
                <a:gd name="T2" fmla="*/ 0 w 110"/>
                <a:gd name="T3" fmla="*/ 53 h 80"/>
                <a:gd name="T4" fmla="*/ 94 w 110"/>
                <a:gd name="T5" fmla="*/ 80 h 80"/>
                <a:gd name="T6" fmla="*/ 110 w 110"/>
                <a:gd name="T7" fmla="*/ 27 h 80"/>
                <a:gd name="T8" fmla="*/ 15 w 110"/>
                <a:gd name="T9" fmla="*/ 0 h 80"/>
                <a:gd name="T10" fmla="*/ 8 w 110"/>
                <a:gd name="T11" fmla="*/ 26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80"/>
                <a:gd name="T20" fmla="*/ 110 w 110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80">
                  <a:moveTo>
                    <a:pt x="8" y="26"/>
                  </a:moveTo>
                  <a:lnTo>
                    <a:pt x="0" y="53"/>
                  </a:lnTo>
                  <a:lnTo>
                    <a:pt x="94" y="80"/>
                  </a:lnTo>
                  <a:lnTo>
                    <a:pt x="110" y="27"/>
                  </a:lnTo>
                  <a:lnTo>
                    <a:pt x="15" y="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1165"/>
            <p:cNvSpPr>
              <a:spLocks/>
            </p:cNvSpPr>
            <p:nvPr/>
          </p:nvSpPr>
          <p:spPr bwMode="auto">
            <a:xfrm>
              <a:off x="757237" y="2718209"/>
              <a:ext cx="149225" cy="138113"/>
            </a:xfrm>
            <a:custGeom>
              <a:avLst/>
              <a:gdLst>
                <a:gd name="T0" fmla="*/ 0 w 290"/>
                <a:gd name="T1" fmla="*/ 66 h 275"/>
                <a:gd name="T2" fmla="*/ 211 w 290"/>
                <a:gd name="T3" fmla="*/ 275 h 275"/>
                <a:gd name="T4" fmla="*/ 0 w 290"/>
                <a:gd name="T5" fmla="*/ 66 h 275"/>
                <a:gd name="T6" fmla="*/ 290 w 290"/>
                <a:gd name="T7" fmla="*/ 0 h 275"/>
                <a:gd name="T8" fmla="*/ 211 w 290"/>
                <a:gd name="T9" fmla="*/ 275 h 275"/>
                <a:gd name="T10" fmla="*/ 0 w 290"/>
                <a:gd name="T11" fmla="*/ 66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0"/>
                <a:gd name="T19" fmla="*/ 0 h 275"/>
                <a:gd name="T20" fmla="*/ 290 w 290"/>
                <a:gd name="T21" fmla="*/ 275 h 2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0" h="275">
                  <a:moveTo>
                    <a:pt x="0" y="66"/>
                  </a:moveTo>
                  <a:lnTo>
                    <a:pt x="211" y="275"/>
                  </a:lnTo>
                  <a:lnTo>
                    <a:pt x="0" y="66"/>
                  </a:lnTo>
                  <a:lnTo>
                    <a:pt x="290" y="0"/>
                  </a:lnTo>
                  <a:lnTo>
                    <a:pt x="211" y="27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1166"/>
            <p:cNvSpPr>
              <a:spLocks/>
            </p:cNvSpPr>
            <p:nvPr/>
          </p:nvSpPr>
          <p:spPr bwMode="auto">
            <a:xfrm>
              <a:off x="3611562" y="3357972"/>
              <a:ext cx="23813" cy="252412"/>
            </a:xfrm>
            <a:custGeom>
              <a:avLst/>
              <a:gdLst>
                <a:gd name="T0" fmla="*/ 23 w 48"/>
                <a:gd name="T1" fmla="*/ 509 h 509"/>
                <a:gd name="T2" fmla="*/ 48 w 48"/>
                <a:gd name="T3" fmla="*/ 509 h 509"/>
                <a:gd name="T4" fmla="*/ 48 w 48"/>
                <a:gd name="T5" fmla="*/ 0 h 509"/>
                <a:gd name="T6" fmla="*/ 0 w 48"/>
                <a:gd name="T7" fmla="*/ 0 h 509"/>
                <a:gd name="T8" fmla="*/ 0 w 48"/>
                <a:gd name="T9" fmla="*/ 509 h 509"/>
                <a:gd name="T10" fmla="*/ 23 w 48"/>
                <a:gd name="T11" fmla="*/ 509 h 5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509"/>
                <a:gd name="T20" fmla="*/ 48 w 48"/>
                <a:gd name="T21" fmla="*/ 509 h 5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509">
                  <a:moveTo>
                    <a:pt x="23" y="509"/>
                  </a:moveTo>
                  <a:lnTo>
                    <a:pt x="48" y="509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09"/>
                  </a:lnTo>
                  <a:lnTo>
                    <a:pt x="2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Rectangle 1167"/>
            <p:cNvSpPr>
              <a:spLocks noChangeArrowheads="1"/>
            </p:cNvSpPr>
            <p:nvPr/>
          </p:nvSpPr>
          <p:spPr bwMode="auto">
            <a:xfrm>
              <a:off x="3433762" y="3178584"/>
              <a:ext cx="298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900">
                  <a:solidFill>
                    <a:srgbClr val="000000"/>
                  </a:solidFill>
                </a:rPr>
                <a:t>Target</a:t>
              </a:r>
              <a:endParaRPr lang="en-US" altLang="ja-JP">
                <a:solidFill>
                  <a:schemeClr val="tx1"/>
                </a:solidFill>
              </a:endParaRPr>
            </a:p>
          </p:txBody>
        </p:sp>
        <p:sp>
          <p:nvSpPr>
            <p:cNvPr id="1185" name="Rectangle 1177"/>
            <p:cNvSpPr>
              <a:spLocks noChangeArrowheads="1"/>
            </p:cNvSpPr>
            <p:nvPr/>
          </p:nvSpPr>
          <p:spPr bwMode="auto">
            <a:xfrm>
              <a:off x="6619875" y="4840697"/>
              <a:ext cx="779463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 b="1" dirty="0">
                  <a:solidFill>
                    <a:srgbClr val="006633"/>
                  </a:solidFill>
                </a:rPr>
                <a:t>(1.645 </a:t>
              </a:r>
              <a:r>
                <a:rPr lang="en-US" altLang="ja-JP" sz="1200" b="1" dirty="0" err="1">
                  <a:solidFill>
                    <a:srgbClr val="006633"/>
                  </a:solidFill>
                </a:rPr>
                <a:t>GeV</a:t>
              </a:r>
              <a:r>
                <a:rPr lang="en-US" altLang="ja-JP" sz="1200" b="1" dirty="0">
                  <a:solidFill>
                    <a:srgbClr val="006633"/>
                  </a:solidFill>
                </a:rPr>
                <a:t>)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cxnSp>
          <p:nvCxnSpPr>
            <p:cNvPr id="1199" name="Straight Arrow Connector 1198"/>
            <p:cNvCxnSpPr>
              <a:stCxn id="905" idx="1"/>
            </p:cNvCxnSpPr>
            <p:nvPr/>
          </p:nvCxnSpPr>
          <p:spPr>
            <a:xfrm rot="10800000" flipV="1">
              <a:off x="5672139" y="5565741"/>
              <a:ext cx="460551" cy="1349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6" name="Group 1195"/>
          <p:cNvGrpSpPr/>
          <p:nvPr/>
        </p:nvGrpSpPr>
        <p:grpSpPr>
          <a:xfrm>
            <a:off x="5001548" y="1792391"/>
            <a:ext cx="2418734" cy="2669458"/>
            <a:chOff x="4925962" y="1814053"/>
            <a:chExt cx="2418734" cy="2669458"/>
          </a:xfrm>
        </p:grpSpPr>
        <p:sp>
          <p:nvSpPr>
            <p:cNvPr id="1191" name="TextBox 1190"/>
            <p:cNvSpPr txBox="1"/>
            <p:nvPr/>
          </p:nvSpPr>
          <p:spPr>
            <a:xfrm>
              <a:off x="4925962" y="3524864"/>
              <a:ext cx="1194620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Splitter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93" name="Straight Arrow Connector 1192"/>
            <p:cNvCxnSpPr/>
            <p:nvPr/>
          </p:nvCxnSpPr>
          <p:spPr>
            <a:xfrm rot="5400000" flipH="1" flipV="1">
              <a:off x="5773995" y="1954164"/>
              <a:ext cx="1710812" cy="14305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Arrow Connector 1193"/>
            <p:cNvCxnSpPr/>
            <p:nvPr/>
          </p:nvCxnSpPr>
          <p:spPr>
            <a:xfrm rot="5400000">
              <a:off x="5402828" y="4159048"/>
              <a:ext cx="496528" cy="1523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8" name="Group 1207"/>
          <p:cNvGrpSpPr/>
          <p:nvPr/>
        </p:nvGrpSpPr>
        <p:grpSpPr>
          <a:xfrm>
            <a:off x="5132439" y="5872160"/>
            <a:ext cx="4011561" cy="931379"/>
            <a:chOff x="5132439" y="5928853"/>
            <a:chExt cx="4011561" cy="877821"/>
          </a:xfrm>
        </p:grpSpPr>
        <p:sp>
          <p:nvSpPr>
            <p:cNvPr id="1188" name="Text Box 1183"/>
            <p:cNvSpPr txBox="1">
              <a:spLocks noChangeArrowheads="1"/>
            </p:cNvSpPr>
            <p:nvPr/>
          </p:nvSpPr>
          <p:spPr bwMode="auto">
            <a:xfrm>
              <a:off x="6120582" y="5965448"/>
              <a:ext cx="3023418" cy="8412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ENGE Spectrometer (e’)</a:t>
              </a:r>
              <a:endPara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ja-JP" sz="1600" dirty="0" smtClean="0"/>
                <a:t>Mom. resolution: 5</a:t>
              </a:r>
              <a:r>
                <a:rPr lang="en-US" altLang="ja-JP" sz="1600" dirty="0" smtClean="0">
                  <a:cs typeface="Times New Roman" pitchFamily="18" charset="0"/>
                </a:rPr>
                <a:t>×10</a:t>
              </a:r>
              <a:r>
                <a:rPr lang="en-US" altLang="ja-JP" sz="1600" baseline="30000" dirty="0" smtClean="0">
                  <a:cs typeface="Times New Roman" pitchFamily="18" charset="0"/>
                </a:rPr>
                <a:t>-4</a:t>
              </a:r>
              <a:r>
                <a:rPr lang="en-US" altLang="ja-JP" sz="1600" dirty="0" smtClean="0">
                  <a:cs typeface="Times New Roman" pitchFamily="18" charset="0"/>
                </a:rPr>
                <a:t> FWHM</a:t>
              </a:r>
              <a:endParaRPr lang="en-US" altLang="ja-JP" sz="1600" baseline="30000" dirty="0">
                <a:cs typeface="Times New Roman" pitchFamily="18" charset="0"/>
              </a:endParaRPr>
            </a:p>
            <a:p>
              <a:r>
                <a:rPr lang="en-US" altLang="ja-JP" sz="1600" dirty="0" smtClean="0">
                  <a:cs typeface="Times New Roman" pitchFamily="18" charset="0"/>
                </a:rPr>
                <a:t>Solid angle acceptance: </a:t>
              </a:r>
              <a:r>
                <a:rPr lang="en-US" altLang="ja-JP" sz="1600" dirty="0">
                  <a:cs typeface="Times New Roman" pitchFamily="18" charset="0"/>
                </a:rPr>
                <a:t>1.6msr</a:t>
              </a:r>
            </a:p>
          </p:txBody>
        </p:sp>
        <p:cxnSp>
          <p:nvCxnSpPr>
            <p:cNvPr id="1204" name="Straight Arrow Connector 1203"/>
            <p:cNvCxnSpPr/>
            <p:nvPr/>
          </p:nvCxnSpPr>
          <p:spPr>
            <a:xfrm rot="10800000">
              <a:off x="5132439" y="5928853"/>
              <a:ext cx="988144" cy="2064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4" name="Group 1213"/>
          <p:cNvGrpSpPr/>
          <p:nvPr/>
        </p:nvGrpSpPr>
        <p:grpSpPr>
          <a:xfrm>
            <a:off x="328612" y="4892385"/>
            <a:ext cx="2932726" cy="1929638"/>
            <a:chOff x="328612" y="4892385"/>
            <a:chExt cx="2932726" cy="1929638"/>
          </a:xfrm>
        </p:grpSpPr>
        <p:sp>
          <p:nvSpPr>
            <p:cNvPr id="1211" name="Text Box 1182"/>
            <p:cNvSpPr txBox="1">
              <a:spLocks noChangeArrowheads="1"/>
            </p:cNvSpPr>
            <p:nvPr/>
          </p:nvSpPr>
          <p:spPr bwMode="auto">
            <a:xfrm>
              <a:off x="328612" y="5683250"/>
              <a:ext cx="2932726" cy="11387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SOS spectrometer (K</a:t>
              </a:r>
              <a:r>
                <a:rPr lang="en-US" altLang="ja-JP" sz="20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ja-JP" sz="1600" dirty="0" smtClean="0"/>
                <a:t>Mom. resolution: 6</a:t>
              </a:r>
              <a:r>
                <a:rPr lang="en-US" altLang="ja-JP" sz="1600" dirty="0" smtClean="0">
                  <a:cs typeface="Times New Roman" pitchFamily="18" charset="0"/>
                </a:rPr>
                <a:t>×10</a:t>
              </a:r>
              <a:r>
                <a:rPr lang="en-US" altLang="ja-JP" sz="1600" baseline="30000" dirty="0" smtClean="0">
                  <a:cs typeface="Times New Roman" pitchFamily="18" charset="0"/>
                </a:rPr>
                <a:t>-4</a:t>
              </a:r>
              <a:r>
                <a:rPr lang="en-US" altLang="ja-JP" sz="1600" dirty="0" smtClean="0">
                  <a:cs typeface="Times New Roman" pitchFamily="18" charset="0"/>
                </a:rPr>
                <a:t> FWHM</a:t>
              </a:r>
              <a:endParaRPr lang="en-US" altLang="ja-JP" sz="1600" baseline="30000" dirty="0">
                <a:cs typeface="Times New Roman" pitchFamily="18" charset="0"/>
              </a:endParaRPr>
            </a:p>
            <a:p>
              <a:r>
                <a:rPr lang="en-US" altLang="ja-JP" sz="1600" dirty="0" smtClean="0">
                  <a:cs typeface="Times New Roman" pitchFamily="18" charset="0"/>
                </a:rPr>
                <a:t>Solid </a:t>
              </a:r>
              <a:r>
                <a:rPr lang="en-US" altLang="ja-JP" sz="1600" dirty="0">
                  <a:cs typeface="Times New Roman" pitchFamily="18" charset="0"/>
                </a:rPr>
                <a:t>angle	</a:t>
              </a:r>
              <a:r>
                <a:rPr lang="en-US" altLang="ja-JP" sz="1600" dirty="0" smtClean="0">
                  <a:cs typeface="Times New Roman" pitchFamily="18" charset="0"/>
                </a:rPr>
                <a:t>acceptance : 5msr</a:t>
              </a:r>
            </a:p>
            <a:p>
              <a:r>
                <a:rPr lang="en-US" altLang="ja-JP" sz="1600" dirty="0" smtClean="0">
                  <a:cs typeface="Times New Roman" pitchFamily="18" charset="0"/>
                </a:rPr>
                <a:t>Central angle:  2 degrees</a:t>
              </a:r>
              <a:endParaRPr lang="en-US" altLang="ja-JP" sz="1600" dirty="0">
                <a:cs typeface="Times New Roman" pitchFamily="18" charset="0"/>
              </a:endParaRPr>
            </a:p>
          </p:txBody>
        </p:sp>
        <p:cxnSp>
          <p:nvCxnSpPr>
            <p:cNvPr id="1213" name="Straight Arrow Connector 1212"/>
            <p:cNvCxnSpPr>
              <a:stCxn id="1211" idx="0"/>
              <a:endCxn id="977" idx="3"/>
            </p:cNvCxnSpPr>
            <p:nvPr/>
          </p:nvCxnSpPr>
          <p:spPr>
            <a:xfrm rot="5400000" flipH="1" flipV="1">
              <a:off x="1568559" y="5118800"/>
              <a:ext cx="790866" cy="3380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6" name="TextBox 1215"/>
          <p:cNvSpPr txBox="1"/>
          <p:nvPr/>
        </p:nvSpPr>
        <p:spPr>
          <a:xfrm>
            <a:off x="514351" y="1928814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accidental background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Low luminosity  Low yield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1217" name="TextBox 1216"/>
          <p:cNvSpPr txBox="1"/>
          <p:nvPr/>
        </p:nvSpPr>
        <p:spPr>
          <a:xfrm>
            <a:off x="504825" y="3062287"/>
            <a:ext cx="8001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>
              <a:spcBef>
                <a:spcPts val="0"/>
              </a:spcBef>
            </a:pPr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Sub-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MeV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resolution – 800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keV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FWHM</a:t>
            </a:r>
          </a:p>
          <a:p>
            <a:pPr marL="0" lvl="1" algn="ctr">
              <a:spcBef>
                <a:spcPts val="0"/>
              </a:spcBef>
            </a:pPr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1218" name="TextBox 1217"/>
          <p:cNvSpPr txBox="1"/>
          <p:nvPr/>
        </p:nvSpPr>
        <p:spPr>
          <a:xfrm>
            <a:off x="509588" y="4238625"/>
            <a:ext cx="8001000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>
              <a:spcBef>
                <a:spcPts val="0"/>
              </a:spcBef>
            </a:pPr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0" lvl="1" algn="ctr">
              <a:spcBef>
                <a:spcPts val="0"/>
              </a:spcBef>
            </a:pP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First mass spectroscopy on </a:t>
            </a:r>
            <a:r>
              <a:rPr lang="en-US" sz="2400" b="1" i="1" baseline="3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12</a:t>
            </a:r>
            <a:r>
              <a:rPr lang="en-US" sz="2400" b="1" i="1" baseline="-2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 using the (e,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e’K</a:t>
            </a:r>
            <a:r>
              <a:rPr lang="en-US" sz="2400" b="1" i="1" baseline="3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+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 reaction</a:t>
            </a:r>
          </a:p>
          <a:p>
            <a:pPr marL="0" lvl="1" algn="ctr">
              <a:spcBef>
                <a:spcPts val="0"/>
              </a:spcBef>
            </a:pPr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0" lvl="1" algn="ctr">
              <a:spcBef>
                <a:spcPts val="0"/>
              </a:spcBef>
            </a:pPr>
            <a:r>
              <a:rPr lang="en-US" dirty="0" smtClean="0"/>
              <a:t>T. Miyoshi, et al., Phys. Rev. </a:t>
            </a:r>
            <a:r>
              <a:rPr lang="en-US" dirty="0" err="1" smtClean="0"/>
              <a:t>Lett</a:t>
            </a:r>
            <a:r>
              <a:rPr lang="en-US" dirty="0" smtClean="0"/>
              <a:t>. Vol.90 , No.23, 232502 (2003)</a:t>
            </a:r>
          </a:p>
          <a:p>
            <a:pPr marL="0" lvl="1" algn="ctr">
              <a:spcBef>
                <a:spcPts val="0"/>
              </a:spcBef>
            </a:pPr>
            <a:r>
              <a:rPr lang="en-US" dirty="0" smtClean="0"/>
              <a:t>L. Yuan, et al., Phys. Rev. C, Vol. 73, 044607 (2006)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" grpId="0" build="p"/>
      <p:bldP spid="1216" grpId="0" animBg="1"/>
      <p:bldP spid="1217" grpId="0" animBg="1"/>
      <p:bldP spid="12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8649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Programs in Hall C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7" name="Content Placeholder 2"/>
          <p:cNvSpPr>
            <a:spLocks noGrp="1"/>
          </p:cNvSpPr>
          <p:nvPr>
            <p:ph idx="1"/>
          </p:nvPr>
        </p:nvSpPr>
        <p:spPr>
          <a:xfrm>
            <a:off x="0" y="695017"/>
            <a:ext cx="6326135" cy="13052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E01-011/HKS (Phase II, 2005)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– First upgrade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Replaced SOS by HKS w/ new KID system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Tilted </a:t>
            </a:r>
            <a:r>
              <a:rPr lang="en-US" sz="2400" b="1" dirty="0" err="1" smtClean="0">
                <a:solidFill>
                  <a:srgbClr val="0000CC"/>
                </a:solidFill>
              </a:rPr>
              <a:t>Enge</a:t>
            </a:r>
            <a:r>
              <a:rPr lang="en-US" sz="2400" b="1" dirty="0" smtClean="0">
                <a:solidFill>
                  <a:srgbClr val="0000CC"/>
                </a:solidFill>
              </a:rPr>
              <a:t> (7.5</a:t>
            </a:r>
            <a:r>
              <a:rPr lang="en-US" sz="2400" b="1" baseline="40000" dirty="0" smtClean="0">
                <a:solidFill>
                  <a:srgbClr val="0000CC"/>
                </a:solidFill>
              </a:rPr>
              <a:t>o</a:t>
            </a:r>
            <a:r>
              <a:rPr lang="en-US" sz="2400" b="1" dirty="0" smtClean="0">
                <a:solidFill>
                  <a:srgbClr val="0000CC"/>
                </a:solidFill>
              </a:rPr>
              <a:t>) with a small vertical shift</a:t>
            </a:r>
          </a:p>
        </p:txBody>
      </p:sp>
      <p:grpSp>
        <p:nvGrpSpPr>
          <p:cNvPr id="1198" name="Group 2"/>
          <p:cNvGrpSpPr>
            <a:grpSpLocks/>
          </p:cNvGrpSpPr>
          <p:nvPr/>
        </p:nvGrpSpPr>
        <p:grpSpPr bwMode="auto">
          <a:xfrm>
            <a:off x="171450" y="1857374"/>
            <a:ext cx="7058023" cy="4729161"/>
            <a:chOff x="336" y="1104"/>
            <a:chExt cx="4588" cy="2976"/>
          </a:xfrm>
        </p:grpSpPr>
        <p:pic>
          <p:nvPicPr>
            <p:cNvPr id="1199" name="Picture 3" descr="hks_jps_2003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336" y="1104"/>
              <a:ext cx="4588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0" name="Freeform 4"/>
            <p:cNvSpPr>
              <a:spLocks/>
            </p:cNvSpPr>
            <p:nvPr/>
          </p:nvSpPr>
          <p:spPr bwMode="auto">
            <a:xfrm>
              <a:off x="1938" y="2074"/>
              <a:ext cx="416" cy="1115"/>
            </a:xfrm>
            <a:custGeom>
              <a:avLst/>
              <a:gdLst>
                <a:gd name="T0" fmla="*/ 0 w 416"/>
                <a:gd name="T1" fmla="*/ 1115 h 1115"/>
                <a:gd name="T2" fmla="*/ 13 w 416"/>
                <a:gd name="T3" fmla="*/ 1044 h 1115"/>
                <a:gd name="T4" fmla="*/ 78 w 416"/>
                <a:gd name="T5" fmla="*/ 820 h 1115"/>
                <a:gd name="T6" fmla="*/ 272 w 416"/>
                <a:gd name="T7" fmla="*/ 338 h 1115"/>
                <a:gd name="T8" fmla="*/ 416 w 416"/>
                <a:gd name="T9" fmla="*/ 0 h 1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1115"/>
                <a:gd name="T17" fmla="*/ 416 w 416"/>
                <a:gd name="T18" fmla="*/ 1115 h 1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1115">
                  <a:moveTo>
                    <a:pt x="0" y="1115"/>
                  </a:moveTo>
                  <a:cubicBezTo>
                    <a:pt x="2" y="1103"/>
                    <a:pt x="0" y="1093"/>
                    <a:pt x="13" y="1044"/>
                  </a:cubicBezTo>
                  <a:cubicBezTo>
                    <a:pt x="26" y="995"/>
                    <a:pt x="35" y="938"/>
                    <a:pt x="78" y="820"/>
                  </a:cubicBezTo>
                  <a:cubicBezTo>
                    <a:pt x="121" y="702"/>
                    <a:pt x="216" y="475"/>
                    <a:pt x="272" y="338"/>
                  </a:cubicBezTo>
                  <a:cubicBezTo>
                    <a:pt x="328" y="201"/>
                    <a:pt x="386" y="70"/>
                    <a:pt x="416" y="0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01" name="Freeform 5"/>
            <p:cNvSpPr>
              <a:spLocks/>
            </p:cNvSpPr>
            <p:nvPr/>
          </p:nvSpPr>
          <p:spPr bwMode="auto">
            <a:xfrm>
              <a:off x="1404" y="2744"/>
              <a:ext cx="535" cy="445"/>
            </a:xfrm>
            <a:custGeom>
              <a:avLst/>
              <a:gdLst>
                <a:gd name="T0" fmla="*/ 534 w 535"/>
                <a:gd name="T1" fmla="*/ 445 h 445"/>
                <a:gd name="T2" fmla="*/ 519 w 535"/>
                <a:gd name="T3" fmla="*/ 394 h 445"/>
                <a:gd name="T4" fmla="*/ 439 w 535"/>
                <a:gd name="T5" fmla="*/ 215 h 445"/>
                <a:gd name="T6" fmla="*/ 338 w 535"/>
                <a:gd name="T7" fmla="*/ 64 h 445"/>
                <a:gd name="T8" fmla="*/ 144 w 535"/>
                <a:gd name="T9" fmla="*/ 6 h 445"/>
                <a:gd name="T10" fmla="*/ 0 w 535"/>
                <a:gd name="T11" fmla="*/ 28 h 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445"/>
                <a:gd name="T20" fmla="*/ 535 w 535"/>
                <a:gd name="T21" fmla="*/ 445 h 4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445">
                  <a:moveTo>
                    <a:pt x="534" y="445"/>
                  </a:moveTo>
                  <a:cubicBezTo>
                    <a:pt x="532" y="437"/>
                    <a:pt x="535" y="432"/>
                    <a:pt x="519" y="394"/>
                  </a:cubicBezTo>
                  <a:cubicBezTo>
                    <a:pt x="503" y="356"/>
                    <a:pt x="469" y="270"/>
                    <a:pt x="439" y="215"/>
                  </a:cubicBezTo>
                  <a:cubicBezTo>
                    <a:pt x="409" y="160"/>
                    <a:pt x="387" y="99"/>
                    <a:pt x="338" y="64"/>
                  </a:cubicBezTo>
                  <a:cubicBezTo>
                    <a:pt x="289" y="29"/>
                    <a:pt x="200" y="12"/>
                    <a:pt x="144" y="6"/>
                  </a:cubicBezTo>
                  <a:cubicBezTo>
                    <a:pt x="88" y="0"/>
                    <a:pt x="30" y="24"/>
                    <a:pt x="0" y="2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02" name="Text Box 6"/>
            <p:cNvSpPr txBox="1">
              <a:spLocks noChangeArrowheads="1"/>
            </p:cNvSpPr>
            <p:nvPr/>
          </p:nvSpPr>
          <p:spPr bwMode="auto">
            <a:xfrm>
              <a:off x="2304" y="1824"/>
              <a:ext cx="2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00099"/>
                  </a:solidFill>
                  <a:latin typeface="Tahoma" pitchFamily="34" charset="0"/>
                </a:rPr>
                <a:t>K</a:t>
              </a:r>
              <a:r>
                <a:rPr lang="en-US" altLang="ja-JP" sz="2000" baseline="30000">
                  <a:solidFill>
                    <a:srgbClr val="000099"/>
                  </a:solidFill>
                  <a:latin typeface="Tahoma" pitchFamily="34" charset="0"/>
                </a:rPr>
                <a:t>+</a:t>
              </a:r>
            </a:p>
          </p:txBody>
        </p:sp>
        <p:sp>
          <p:nvSpPr>
            <p:cNvPr id="1203" name="Text Box 7"/>
            <p:cNvSpPr txBox="1">
              <a:spLocks noChangeArrowheads="1"/>
            </p:cNvSpPr>
            <p:nvPr/>
          </p:nvSpPr>
          <p:spPr bwMode="auto">
            <a:xfrm>
              <a:off x="1248" y="2448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  <a:latin typeface="Tahoma" pitchFamily="34" charset="0"/>
                </a:rPr>
                <a:t> e’</a:t>
              </a:r>
            </a:p>
          </p:txBody>
        </p:sp>
      </p:grpSp>
      <p:grpSp>
        <p:nvGrpSpPr>
          <p:cNvPr id="1225" name="Group 1224"/>
          <p:cNvGrpSpPr/>
          <p:nvPr/>
        </p:nvGrpSpPr>
        <p:grpSpPr>
          <a:xfrm>
            <a:off x="5514975" y="3986213"/>
            <a:ext cx="3629025" cy="2871787"/>
            <a:chOff x="5514975" y="3986213"/>
            <a:chExt cx="3629025" cy="2871787"/>
          </a:xfrm>
        </p:grpSpPr>
        <p:pic>
          <p:nvPicPr>
            <p:cNvPr id="1205" name="Picture 3" descr="img0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4975" y="3986213"/>
              <a:ext cx="3629025" cy="28717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12" name="Line 10"/>
            <p:cNvSpPr>
              <a:spLocks noChangeShapeType="1"/>
            </p:cNvSpPr>
            <p:nvPr/>
          </p:nvSpPr>
          <p:spPr bwMode="auto">
            <a:xfrm flipH="1" flipV="1">
              <a:off x="7601664" y="6251734"/>
              <a:ext cx="181451" cy="41481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Line 11"/>
            <p:cNvSpPr>
              <a:spLocks noChangeShapeType="1"/>
            </p:cNvSpPr>
            <p:nvPr/>
          </p:nvSpPr>
          <p:spPr bwMode="auto">
            <a:xfrm flipH="1" flipV="1">
              <a:off x="6603683" y="4241483"/>
              <a:ext cx="224924" cy="46533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Line 12"/>
            <p:cNvSpPr>
              <a:spLocks noChangeShapeType="1"/>
            </p:cNvSpPr>
            <p:nvPr/>
          </p:nvSpPr>
          <p:spPr bwMode="auto">
            <a:xfrm flipH="1" flipV="1">
              <a:off x="6888460" y="5238631"/>
              <a:ext cx="592237" cy="56638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Line 13"/>
            <p:cNvSpPr>
              <a:spLocks noChangeShapeType="1"/>
            </p:cNvSpPr>
            <p:nvPr/>
          </p:nvSpPr>
          <p:spPr bwMode="auto">
            <a:xfrm flipV="1">
              <a:off x="6796474" y="4815840"/>
              <a:ext cx="49143" cy="21006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Text Box 14"/>
            <p:cNvSpPr txBox="1">
              <a:spLocks noChangeArrowheads="1"/>
            </p:cNvSpPr>
            <p:nvPr/>
          </p:nvSpPr>
          <p:spPr bwMode="auto">
            <a:xfrm>
              <a:off x="7344489" y="6596390"/>
              <a:ext cx="1202573" cy="261610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rgbClr val="0C0C00"/>
                  </a:solidFill>
                  <a:latin typeface="Tahoma" pitchFamily="34" charset="0"/>
                  <a:ea typeface="ＭＳ Ｐゴシック" pitchFamily="34" charset="-128"/>
                </a:rPr>
                <a:t>Electron</a:t>
              </a:r>
              <a:r>
                <a:rPr kumimoji="1" lang="en-US" altLang="ja-JP" sz="1100" b="1" dirty="0">
                  <a:latin typeface="Tahoma" pitchFamily="34" charset="0"/>
                  <a:ea typeface="ＭＳ Ｐゴシック" pitchFamily="34" charset="-128"/>
                </a:rPr>
                <a:t> </a:t>
              </a:r>
              <a:r>
                <a:rPr kumimoji="1" lang="en-US" altLang="ja-JP" sz="1100" b="1" dirty="0">
                  <a:solidFill>
                    <a:srgbClr val="0C0C00"/>
                  </a:solidFill>
                  <a:latin typeface="Tahoma" pitchFamily="34" charset="0"/>
                  <a:ea typeface="ＭＳ Ｐゴシック" pitchFamily="34" charset="-128"/>
                </a:rPr>
                <a:t>beam</a:t>
              </a:r>
            </a:p>
          </p:txBody>
        </p:sp>
        <p:sp>
          <p:nvSpPr>
            <p:cNvPr id="1217" name="Text Box 15"/>
            <p:cNvSpPr txBox="1">
              <a:spLocks noChangeArrowheads="1"/>
            </p:cNvSpPr>
            <p:nvPr/>
          </p:nvSpPr>
          <p:spPr bwMode="auto">
            <a:xfrm>
              <a:off x="5745004" y="4007167"/>
              <a:ext cx="1234877" cy="261918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rgbClr val="0C0C00"/>
                  </a:solidFill>
                  <a:latin typeface="Tahoma" pitchFamily="34" charset="0"/>
                  <a:ea typeface="ＭＳ Ｐゴシック" pitchFamily="34" charset="-128"/>
                </a:rPr>
                <a:t>To beam</a:t>
              </a:r>
              <a:r>
                <a:rPr kumimoji="1" lang="en-US" altLang="ja-JP" sz="1100" b="1" dirty="0">
                  <a:latin typeface="Tahoma" pitchFamily="34" charset="0"/>
                  <a:ea typeface="ＭＳ Ｐゴシック" pitchFamily="34" charset="-128"/>
                </a:rPr>
                <a:t> </a:t>
              </a:r>
              <a:r>
                <a:rPr kumimoji="1" lang="en-US" altLang="ja-JP" sz="1100" b="1" dirty="0">
                  <a:solidFill>
                    <a:srgbClr val="0C0C00"/>
                  </a:solidFill>
                  <a:latin typeface="Tahoma" pitchFamily="34" charset="0"/>
                  <a:ea typeface="ＭＳ Ｐゴシック" pitchFamily="34" charset="-128"/>
                </a:rPr>
                <a:t>dump</a:t>
              </a:r>
            </a:p>
          </p:txBody>
        </p:sp>
        <p:sp>
          <p:nvSpPr>
            <p:cNvPr id="1219" name="Line 17"/>
            <p:cNvSpPr>
              <a:spLocks noChangeShapeType="1"/>
            </p:cNvSpPr>
            <p:nvPr/>
          </p:nvSpPr>
          <p:spPr bwMode="auto">
            <a:xfrm flipH="1" flipV="1">
              <a:off x="7631905" y="6243092"/>
              <a:ext cx="454819" cy="5769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6" name="Group 1225"/>
          <p:cNvGrpSpPr/>
          <p:nvPr/>
        </p:nvGrpSpPr>
        <p:grpSpPr>
          <a:xfrm>
            <a:off x="4657726" y="742949"/>
            <a:ext cx="4486275" cy="4100513"/>
            <a:chOff x="4657726" y="742949"/>
            <a:chExt cx="4486275" cy="4100513"/>
          </a:xfrm>
        </p:grpSpPr>
        <p:sp>
          <p:nvSpPr>
            <p:cNvPr id="1220" name="TextBox 1219"/>
            <p:cNvSpPr txBox="1"/>
            <p:nvPr/>
          </p:nvSpPr>
          <p:spPr>
            <a:xfrm>
              <a:off x="6243639" y="742949"/>
              <a:ext cx="2900362" cy="1015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HKS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Mom. Resolution: 2x10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-4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FWHM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Solid angle acceptance: 15msr</a:t>
              </a:r>
              <a:endParaRPr lang="en-US" sz="1600" dirty="0"/>
            </a:p>
          </p:txBody>
        </p:sp>
        <p:cxnSp>
          <p:nvCxnSpPr>
            <p:cNvPr id="1222" name="Straight Arrow Connector 1221"/>
            <p:cNvCxnSpPr>
              <a:stCxn id="1220" idx="2"/>
            </p:cNvCxnSpPr>
            <p:nvPr/>
          </p:nvCxnSpPr>
          <p:spPr>
            <a:xfrm rot="16200000" flipH="1">
              <a:off x="6183541" y="3268890"/>
              <a:ext cx="3084851" cy="64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Arrow Connector 1223"/>
            <p:cNvCxnSpPr/>
            <p:nvPr/>
          </p:nvCxnSpPr>
          <p:spPr>
            <a:xfrm rot="10800000" flipV="1">
              <a:off x="4657726" y="1657350"/>
              <a:ext cx="1571625" cy="642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5" name="Group 1234"/>
          <p:cNvGrpSpPr/>
          <p:nvPr/>
        </p:nvGrpSpPr>
        <p:grpSpPr>
          <a:xfrm>
            <a:off x="0" y="4414838"/>
            <a:ext cx="6400800" cy="2443162"/>
            <a:chOff x="0" y="4414838"/>
            <a:chExt cx="6400800" cy="2443162"/>
          </a:xfrm>
        </p:grpSpPr>
        <p:sp>
          <p:nvSpPr>
            <p:cNvPr id="1228" name="TextBox 1227"/>
            <p:cNvSpPr txBox="1"/>
            <p:nvPr/>
          </p:nvSpPr>
          <p:spPr>
            <a:xfrm>
              <a:off x="0" y="5842337"/>
              <a:ext cx="3100388" cy="1015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Tilted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Enge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Mom. Resolution: 5x10</a:t>
              </a:r>
              <a:r>
                <a:rPr lang="en-US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-4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FWHM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Scattering angle: 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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4.5</a:t>
              </a:r>
              <a:r>
                <a:rPr lang="en-US" sz="1600" baseline="38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endParaRPr lang="en-US" sz="1600" baseline="38000" dirty="0"/>
            </a:p>
          </p:txBody>
        </p:sp>
        <p:cxnSp>
          <p:nvCxnSpPr>
            <p:cNvPr id="1232" name="Straight Arrow Connector 1231"/>
            <p:cNvCxnSpPr>
              <a:stCxn id="1228" idx="3"/>
            </p:cNvCxnSpPr>
            <p:nvPr/>
          </p:nvCxnSpPr>
          <p:spPr>
            <a:xfrm flipV="1">
              <a:off x="3100388" y="5514975"/>
              <a:ext cx="3300412" cy="8351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Straight Arrow Connector 1233"/>
            <p:cNvCxnSpPr>
              <a:stCxn id="1228" idx="0"/>
            </p:cNvCxnSpPr>
            <p:nvPr/>
          </p:nvCxnSpPr>
          <p:spPr>
            <a:xfrm rot="5400000" flipH="1" flipV="1">
              <a:off x="868592" y="5096441"/>
              <a:ext cx="1427499" cy="642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6" name="Group 91"/>
          <p:cNvGrpSpPr>
            <a:grpSpLocks/>
          </p:cNvGrpSpPr>
          <p:nvPr/>
        </p:nvGrpSpPr>
        <p:grpSpPr bwMode="auto">
          <a:xfrm>
            <a:off x="5943600" y="728663"/>
            <a:ext cx="3200400" cy="3200400"/>
            <a:chOff x="2571" y="119"/>
            <a:chExt cx="3064" cy="2941"/>
          </a:xfrm>
        </p:grpSpPr>
        <p:pic>
          <p:nvPicPr>
            <p:cNvPr id="1237" name="図 19" descr="E01-011_VP_Brem_dis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1" y="119"/>
              <a:ext cx="3064" cy="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8" name="Text Box 90"/>
            <p:cNvSpPr txBox="1">
              <a:spLocks noChangeArrowheads="1"/>
            </p:cNvSpPr>
            <p:nvPr/>
          </p:nvSpPr>
          <p:spPr bwMode="auto">
            <a:xfrm>
              <a:off x="3115" y="161"/>
              <a:ext cx="1225" cy="5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E</a:t>
              </a:r>
              <a:r>
                <a:rPr lang="en-US" altLang="ja-JP" baseline="-25000"/>
                <a:t>e</a:t>
              </a:r>
              <a:r>
                <a:rPr lang="en-US" altLang="ja-JP"/>
                <a:t>=1850 MeV</a:t>
              </a:r>
            </a:p>
            <a:p>
              <a:r>
                <a:rPr lang="en-US" altLang="ja-JP">
                  <a:latin typeface="Symbol" pitchFamily="18" charset="2"/>
                </a:rPr>
                <a:t>w</a:t>
              </a:r>
              <a:r>
                <a:rPr lang="en-US" altLang="ja-JP"/>
                <a:t>=1494 MeV</a:t>
              </a:r>
            </a:p>
          </p:txBody>
        </p:sp>
      </p:grpSp>
      <p:cxnSp>
        <p:nvCxnSpPr>
          <p:cNvPr id="1240" name="Straight Connector 1239"/>
          <p:cNvCxnSpPr/>
          <p:nvPr/>
        </p:nvCxnSpPr>
        <p:spPr>
          <a:xfrm rot="5400000" flipH="1" flipV="1">
            <a:off x="6972301" y="2185988"/>
            <a:ext cx="2886075" cy="158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TextBox 1240"/>
          <p:cNvSpPr txBox="1"/>
          <p:nvPr/>
        </p:nvSpPr>
        <p:spPr>
          <a:xfrm>
            <a:off x="571500" y="1328738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Electron single rate reduction factor – 0.7x10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-5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1242" name="TextBox 1241"/>
          <p:cNvSpPr txBox="1"/>
          <p:nvPr/>
        </p:nvSpPr>
        <p:spPr>
          <a:xfrm>
            <a:off x="581025" y="2295525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Allowed higher luminosity – 200 times higher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1243" name="TextBox 1242"/>
          <p:cNvSpPr txBox="1"/>
          <p:nvPr/>
        </p:nvSpPr>
        <p:spPr>
          <a:xfrm>
            <a:off x="576263" y="3276601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Physics yield rate increase – 10 times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1244" name="TextBox 1243"/>
          <p:cNvSpPr txBox="1"/>
          <p:nvPr/>
        </p:nvSpPr>
        <p:spPr>
          <a:xfrm>
            <a:off x="571500" y="4300538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Energy resolution improvement – 450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keV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FWHM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1245" name="TextBox 1244"/>
          <p:cNvSpPr txBox="1"/>
          <p:nvPr/>
        </p:nvSpPr>
        <p:spPr>
          <a:xfrm>
            <a:off x="566737" y="5381625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Hypernuclei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: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7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He,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12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28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Al  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" grpId="0" build="p"/>
      <p:bldP spid="1241" grpId="0" animBg="1"/>
      <p:bldP spid="1242" grpId="0" animBg="1"/>
      <p:bldP spid="1243" grpId="0" animBg="1"/>
      <p:bldP spid="1244" grpId="0" animBg="1"/>
      <p:bldP spid="12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2366963"/>
            <a:ext cx="4729251" cy="3490911"/>
            <a:chOff x="0" y="2366963"/>
            <a:chExt cx="4729251" cy="3490911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28875"/>
              <a:ext cx="4729251" cy="310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6" name="Straight Arrow Connector 25"/>
            <p:cNvCxnSpPr/>
            <p:nvPr/>
          </p:nvCxnSpPr>
          <p:spPr>
            <a:xfrm rot="16200000">
              <a:off x="964409" y="4850608"/>
              <a:ext cx="1585908" cy="4286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585913" y="3514726"/>
              <a:ext cx="1114425" cy="314325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V="1">
              <a:off x="1071564" y="2886075"/>
              <a:ext cx="1157287" cy="842963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14552" y="2514600"/>
              <a:ext cx="419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sym typeface="Symbol"/>
                </a:rPr>
                <a:t></a:t>
              </a:r>
              <a:endParaRPr lang="en-US" sz="3200" b="1" baseline="380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81114" y="2366963"/>
              <a:ext cx="419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sym typeface="Symbol"/>
                </a:rPr>
                <a:t>e</a:t>
              </a:r>
              <a:endParaRPr lang="en-US" sz="3200" b="1" baseline="38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14475" y="2024062"/>
            <a:ext cx="8301037" cy="4351555"/>
            <a:chOff x="1200150" y="2024062"/>
            <a:chExt cx="8301037" cy="435155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251112" y="2315037"/>
              <a:ext cx="5250075" cy="3897636"/>
            </a:xfrm>
            <a:prstGeom prst="rect">
              <a:avLst/>
            </a:prstGeom>
            <a:noFill/>
            <a:ln/>
          </p:spPr>
        </p:pic>
        <p:cxnSp>
          <p:nvCxnSpPr>
            <p:cNvPr id="8" name="Straight Arrow Connector 7"/>
            <p:cNvCxnSpPr/>
            <p:nvPr/>
          </p:nvCxnSpPr>
          <p:spPr>
            <a:xfrm rot="10800000" flipV="1">
              <a:off x="2228850" y="4900612"/>
              <a:ext cx="2514602" cy="132873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00150" y="5729286"/>
              <a:ext cx="1091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Beam</a:t>
              </a:r>
            </a:p>
            <a:p>
              <a:pPr algn="ctr"/>
              <a:r>
                <a:rPr lang="en-US" b="1" dirty="0" smtClean="0"/>
                <a:t>2.34 </a:t>
              </a:r>
              <a:r>
                <a:rPr lang="en-US" b="1" dirty="0" err="1" smtClean="0"/>
                <a:t>GeV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V="1">
              <a:off x="4864895" y="2350294"/>
              <a:ext cx="314325" cy="2428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81526" y="2024062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e’ </a:t>
              </a:r>
              <a:endParaRPr lang="en-US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H="1">
              <a:off x="8029576" y="4929187"/>
              <a:ext cx="485775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434389" y="5348288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</a:t>
              </a:r>
              <a:r>
                <a:rPr lang="en-US" b="1" baseline="38000" dirty="0" smtClean="0"/>
                <a:t>+</a:t>
              </a:r>
              <a:endParaRPr lang="en-US" b="1" baseline="38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43600" y="1870413"/>
            <a:ext cx="320040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Tilted HES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Mom. Resolution: 2x10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FWHM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Angular acceptance: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10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8649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Programs in Hall C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0037" y="780742"/>
            <a:ext cx="8429625" cy="13623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E05-011/HKS-HES (Phase III, 2009)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– Second upgrade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Replaced </a:t>
            </a:r>
            <a:r>
              <a:rPr lang="en-US" sz="2400" b="1" dirty="0" err="1" smtClean="0">
                <a:solidFill>
                  <a:srgbClr val="0000CC"/>
                </a:solidFill>
              </a:rPr>
              <a:t>Enge</a:t>
            </a:r>
            <a:r>
              <a:rPr lang="en-US" sz="2400" b="1" dirty="0" smtClean="0">
                <a:solidFill>
                  <a:srgbClr val="0000CC"/>
                </a:solidFill>
              </a:rPr>
              <a:t> by new HES spectrometer for the electron arm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 rot="1026814">
            <a:off x="4464307" y="2262506"/>
            <a:ext cx="1534097" cy="3359125"/>
          </a:xfrm>
          <a:prstGeom prst="ellips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24487" y="5652195"/>
            <a:ext cx="2019300" cy="800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the same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7673" y="2161562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4 times more physics yield rate than HKS (100 HNSS)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659" y="3419629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Further improvement on resolution (~350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keV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 and precision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695" y="4667250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Hypernuclei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: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7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He,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9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Li,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10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Be,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12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B,  </a:t>
            </a:r>
            <a:r>
              <a:rPr lang="en-US" sz="2400" b="1" i="1" baseline="3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52</a:t>
            </a:r>
            <a:r>
              <a:rPr lang="en-US" sz="2400" b="1" i="1" baseline="-2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V  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8649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Programs in Hall A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1450" y="1666876"/>
            <a:ext cx="8720138" cy="2724150"/>
            <a:chOff x="252412" y="1381125"/>
            <a:chExt cx="8891588" cy="272415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1381125"/>
              <a:ext cx="396240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412" y="1465264"/>
              <a:ext cx="4762501" cy="2592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785814" y="957263"/>
            <a:ext cx="7500938" cy="1328737"/>
            <a:chOff x="785814" y="957263"/>
            <a:chExt cx="7500938" cy="1328737"/>
          </a:xfrm>
        </p:grpSpPr>
        <p:sp>
          <p:nvSpPr>
            <p:cNvPr id="6" name="TextBox 5"/>
            <p:cNvSpPr txBox="1"/>
            <p:nvPr/>
          </p:nvSpPr>
          <p:spPr>
            <a:xfrm>
              <a:off x="785814" y="957263"/>
              <a:ext cx="7500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E94-107: Designed basing on a pair of standard HRS spectrometers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53138" y="1352552"/>
              <a:ext cx="947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HRS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5943602" y="1714500"/>
              <a:ext cx="285748" cy="2428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H="1">
              <a:off x="6357937" y="1957387"/>
              <a:ext cx="514350" cy="142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39749" y="4672009"/>
            <a:ext cx="5618126" cy="173100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it-IT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Basic kinematics and luminosity requirements:</a:t>
            </a:r>
          </a:p>
          <a:p>
            <a:pPr>
              <a:lnSpc>
                <a:spcPct val="125000"/>
              </a:lnSpc>
            </a:pPr>
            <a:r>
              <a:rPr lang="it-IT" sz="1400" dirty="0" smtClean="0">
                <a:solidFill>
                  <a:schemeClr val="tx2"/>
                </a:solidFill>
                <a:latin typeface="Verdana" charset="0"/>
              </a:rPr>
              <a:t>  E</a:t>
            </a:r>
            <a:r>
              <a:rPr lang="en-US" sz="1400" baseline="-25000" dirty="0">
                <a:solidFill>
                  <a:schemeClr val="tx2"/>
                </a:solidFill>
                <a:latin typeface="Verdana" charset="0"/>
              </a:rPr>
              <a:t>beam</a:t>
            </a:r>
            <a:r>
              <a:rPr lang="it-IT" sz="14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it-IT" sz="1400" dirty="0" smtClean="0">
                <a:solidFill>
                  <a:schemeClr val="tx2"/>
                </a:solidFill>
                <a:latin typeface="Verdana" charset="0"/>
                <a:sym typeface="Symbol"/>
              </a:rPr>
              <a:t></a:t>
            </a:r>
            <a:r>
              <a:rPr lang="it-IT" sz="1400" dirty="0" smtClean="0">
                <a:solidFill>
                  <a:schemeClr val="tx2"/>
                </a:solidFill>
                <a:latin typeface="Verdana" charset="0"/>
              </a:rPr>
              <a:t> 4.016 GeV</a:t>
            </a:r>
            <a:r>
              <a:rPr lang="en-US" sz="1400" dirty="0" smtClean="0">
                <a:solidFill>
                  <a:schemeClr val="tx2"/>
                </a:solidFill>
                <a:latin typeface="Verdana" charset="0"/>
              </a:rPr>
              <a:t>; </a:t>
            </a:r>
            <a:r>
              <a:rPr lang="it-IT" sz="1400" dirty="0" smtClean="0">
                <a:solidFill>
                  <a:schemeClr val="tx2"/>
                </a:solidFill>
                <a:latin typeface="Verdana" charset="0"/>
              </a:rPr>
              <a:t>P</a:t>
            </a:r>
            <a:r>
              <a:rPr lang="it-IT" sz="1400" baseline="-25000" dirty="0" smtClean="0">
                <a:solidFill>
                  <a:schemeClr val="tx2"/>
                </a:solidFill>
                <a:latin typeface="Verdana" charset="0"/>
              </a:rPr>
              <a:t>e </a:t>
            </a:r>
            <a:r>
              <a:rPr lang="it-IT" sz="1400" dirty="0" smtClean="0">
                <a:solidFill>
                  <a:schemeClr val="tx2"/>
                </a:solidFill>
                <a:latin typeface="Verdana" charset="0"/>
                <a:sym typeface="Symbol"/>
              </a:rPr>
              <a:t></a:t>
            </a:r>
            <a:r>
              <a:rPr lang="it-IT" sz="1400" dirty="0" smtClean="0">
                <a:solidFill>
                  <a:schemeClr val="tx2"/>
                </a:solidFill>
                <a:latin typeface="Verdana" charset="0"/>
              </a:rPr>
              <a:t>1.80 GeV/c; </a:t>
            </a:r>
            <a:r>
              <a:rPr lang="it-I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P</a:t>
            </a:r>
            <a:r>
              <a:rPr lang="it-IT" sz="1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K</a:t>
            </a:r>
            <a:r>
              <a:rPr lang="it-I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= </a:t>
            </a:r>
            <a:r>
              <a:rPr lang="it-IT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1.96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 </a:t>
            </a:r>
            <a:r>
              <a:rPr lang="it-I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GeV/c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</a:rPr>
              <a:t>q</a:t>
            </a:r>
            <a:r>
              <a:rPr lang="en-US" sz="1400" b="1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e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= </a:t>
            </a:r>
            <a:r>
              <a:rPr lang="en-US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</a:rPr>
              <a:t>q</a:t>
            </a:r>
            <a:r>
              <a:rPr lang="en-US" sz="14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K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 = 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6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Times New Roman" charset="0"/>
              </a:rPr>
              <a:t>°</a:t>
            </a:r>
            <a:r>
              <a:rPr lang="en-US" sz="1400" b="1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;   </a:t>
            </a:r>
            <a:r>
              <a:rPr lang="en-US" sz="1400" i="1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W</a:t>
            </a:r>
            <a:r>
              <a:rPr lang="en-US" sz="1400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Times New Roman" charset="0"/>
                <a:sym typeface="Symbol" charset="2"/>
              </a:rPr>
              <a:t>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Times New Roman" charset="0"/>
              </a:rPr>
              <a:t> 2.2 GeV   </a:t>
            </a:r>
            <a:r>
              <a:rPr lang="en-US" sz="1400" i="1" dirty="0">
                <a:solidFill>
                  <a:schemeClr val="tx2"/>
                </a:solidFill>
                <a:latin typeface="Verdana" charset="0"/>
                <a:cs typeface="Times New Roman" charset="0"/>
              </a:rPr>
              <a:t>Q</a:t>
            </a:r>
            <a:r>
              <a:rPr lang="en-US" sz="1400" i="1" baseline="30000" dirty="0">
                <a:solidFill>
                  <a:schemeClr val="tx2"/>
                </a:solidFill>
                <a:latin typeface="Verdana" charset="0"/>
                <a:cs typeface="Times New Roman" charset="0"/>
              </a:rPr>
              <a:t>2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Times New Roman" charset="0"/>
              </a:rPr>
              <a:t> ~ 0.07 (GeV/c)</a:t>
            </a:r>
            <a:r>
              <a:rPr lang="en-US" sz="1400" baseline="30000" dirty="0">
                <a:solidFill>
                  <a:schemeClr val="tx2"/>
                </a:solidFill>
                <a:latin typeface="Verdana" charset="0"/>
                <a:cs typeface="Times New Roman" charset="0"/>
              </a:rPr>
              <a:t>2</a:t>
            </a:r>
          </a:p>
          <a:p>
            <a:pPr>
              <a:lnSpc>
                <a:spcPct val="125000"/>
              </a:lnSpc>
              <a:buFont typeface="Symbol" charset="2"/>
              <a:buNone/>
            </a:pPr>
            <a:r>
              <a:rPr lang="en-US" sz="1400" dirty="0" smtClean="0">
                <a:solidFill>
                  <a:schemeClr val="tx2"/>
                </a:solidFill>
                <a:latin typeface="Verdana" charset="0"/>
              </a:rPr>
              <a:t>  Beam </a:t>
            </a:r>
            <a:r>
              <a:rPr lang="en-US" sz="1400" dirty="0">
                <a:solidFill>
                  <a:schemeClr val="tx2"/>
                </a:solidFill>
                <a:latin typeface="Verdana" charset="0"/>
              </a:rPr>
              <a:t>current : 100 </a:t>
            </a:r>
            <a:r>
              <a:rPr lang="en-US" dirty="0" err="1">
                <a:solidFill>
                  <a:schemeClr val="tx2"/>
                </a:solidFill>
                <a:latin typeface="Symbol" charset="2"/>
              </a:rPr>
              <a:t>m</a:t>
            </a:r>
            <a:r>
              <a:rPr lang="en-US" sz="1400" dirty="0" err="1">
                <a:solidFill>
                  <a:schemeClr val="tx2"/>
                </a:solidFill>
                <a:latin typeface="Verdana" charset="0"/>
              </a:rPr>
              <a:t>A</a:t>
            </a:r>
            <a:r>
              <a:rPr lang="en-US" sz="1400" dirty="0">
                <a:solidFill>
                  <a:schemeClr val="tx2"/>
                </a:solidFill>
                <a:latin typeface="Verdana" charset="0"/>
              </a:rPr>
              <a:t>  Target thickness : ~100 mg/cm</a:t>
            </a:r>
            <a:r>
              <a:rPr lang="en-US" sz="1400" baseline="30000" dirty="0">
                <a:solidFill>
                  <a:schemeClr val="tx2"/>
                </a:solidFill>
                <a:latin typeface="Verdana" charset="0"/>
              </a:rPr>
              <a:t>2</a:t>
            </a:r>
          </a:p>
          <a:p>
            <a:pPr>
              <a:lnSpc>
                <a:spcPct val="140000"/>
              </a:lnSpc>
              <a:buFont typeface="Symbol" charset="2"/>
              <a:buNone/>
            </a:pPr>
            <a:r>
              <a:rPr lang="en-US" sz="1400" dirty="0" smtClean="0">
                <a:solidFill>
                  <a:schemeClr val="tx2"/>
                </a:solidFill>
                <a:latin typeface="Verdana" charset="0"/>
              </a:rPr>
              <a:t>  Counting </a:t>
            </a:r>
            <a:r>
              <a:rPr lang="en-US" sz="1400" dirty="0">
                <a:solidFill>
                  <a:schemeClr val="tx2"/>
                </a:solidFill>
                <a:latin typeface="Verdana" charset="0"/>
              </a:rPr>
              <a:t>Rates ~</a:t>
            </a:r>
            <a:r>
              <a:rPr lang="en-US" sz="1400" dirty="0">
                <a:solidFill>
                  <a:schemeClr val="tx2"/>
                </a:solidFill>
                <a:latin typeface="Verdana" charset="0"/>
                <a:cs typeface="Times New Roman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Verdana" charset="0"/>
                <a:cs typeface="Times New Roman" charset="0"/>
              </a:rPr>
              <a:t>0.1 – 10 </a:t>
            </a:r>
            <a:r>
              <a:rPr lang="en-US" sz="1400" b="1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counts/peak/hour (</a:t>
            </a:r>
            <a:r>
              <a:rPr lang="en-US" sz="1400" b="1" baseline="38000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12</a:t>
            </a:r>
            <a:r>
              <a:rPr lang="en-US" sz="1400" b="1" baseline="-28000" dirty="0" smtClean="0">
                <a:solidFill>
                  <a:schemeClr val="tx2"/>
                </a:solidFill>
                <a:latin typeface="Verdana" charset="0"/>
                <a:cs typeface="Times New Roman" charset="0"/>
                <a:sym typeface="Symbol"/>
              </a:rPr>
              <a:t></a:t>
            </a:r>
            <a:r>
              <a:rPr lang="en-US" sz="1400" b="1" dirty="0" smtClean="0">
                <a:solidFill>
                  <a:schemeClr val="tx2"/>
                </a:solidFill>
                <a:latin typeface="Verdana" charset="0"/>
                <a:cs typeface="Times New Roman" charset="0"/>
                <a:sym typeface="Symbol"/>
              </a:rPr>
              <a:t>B</a:t>
            </a:r>
            <a:r>
              <a:rPr lang="en-US" sz="1400" b="1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)</a:t>
            </a:r>
            <a:endParaRPr lang="it-IT" sz="1400" b="1" dirty="0">
              <a:solidFill>
                <a:schemeClr val="tx2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29325" y="4800601"/>
            <a:ext cx="528637" cy="50006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43701" y="4657726"/>
            <a:ext cx="1671637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Additions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750" y="5710238"/>
            <a:ext cx="3143250" cy="11541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2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000" b="1" baseline="-2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 and </a:t>
            </a:r>
            <a:r>
              <a:rPr lang="en-US" sz="2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000" b="1" baseline="-2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Li (03 &amp; 04)</a:t>
            </a:r>
          </a:p>
          <a:p>
            <a:pPr algn="ctr"/>
            <a:r>
              <a:rPr lang="en-US" sz="2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000" b="1" baseline="-2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 (2005)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8649"/>
          </a:xfrm>
        </p:spPr>
        <p:txBody>
          <a:bodyPr>
            <a:normAutofit/>
          </a:bodyPr>
          <a:lstStyle/>
          <a:p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Programs in Hall A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23"/>
          <p:cNvSpPr txBox="1">
            <a:spLocks noChangeArrowheads="1"/>
          </p:cNvSpPr>
          <p:nvPr/>
        </p:nvSpPr>
        <p:spPr bwMode="auto">
          <a:xfrm>
            <a:off x="1223962" y="657225"/>
            <a:ext cx="653415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Comic Sans MS" charset="0"/>
              </a:rPr>
              <a:t>- Additional equipment for the experiment </a:t>
            </a:r>
            <a:endParaRPr lang="it-IT" sz="2400" dirty="0">
              <a:solidFill>
                <a:srgbClr val="FF0000"/>
              </a:solidFill>
              <a:latin typeface="Comic Sans MS" charset="0"/>
            </a:endParaRP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2" y="4979015"/>
            <a:ext cx="2700337" cy="187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0" y="4943475"/>
            <a:ext cx="5257801" cy="1914525"/>
            <a:chOff x="0" y="4943475"/>
            <a:chExt cx="5257801" cy="1914525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457451" y="4958292"/>
              <a:ext cx="2800350" cy="1842556"/>
              <a:chOff x="1602" y="3181"/>
              <a:chExt cx="1470" cy="1139"/>
            </a:xfrm>
          </p:grpSpPr>
          <p:pic>
            <p:nvPicPr>
              <p:cNvPr id="8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8927"/>
              <a:stretch>
                <a:fillRect/>
              </a:stretch>
            </p:blipFill>
            <p:spPr bwMode="auto">
              <a:xfrm>
                <a:off x="1632" y="3233"/>
                <a:ext cx="1440" cy="1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18"/>
              <p:cNvSpPr txBox="1">
                <a:spLocks noChangeArrowheads="1"/>
              </p:cNvSpPr>
              <p:nvPr/>
            </p:nvSpPr>
            <p:spPr bwMode="auto">
              <a:xfrm>
                <a:off x="1602" y="3181"/>
                <a:ext cx="720" cy="190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accent2"/>
                    </a:solidFill>
                    <a:latin typeface="Comic Sans MS" charset="0"/>
                  </a:rPr>
                  <a:t>E</a:t>
                </a:r>
                <a:r>
                  <a:rPr lang="en-US" sz="1400" b="1" dirty="0" smtClean="0">
                    <a:solidFill>
                      <a:schemeClr val="accent2"/>
                    </a:solidFill>
                    <a:latin typeface="Comic Sans MS" charset="0"/>
                  </a:rPr>
                  <a:t>lectron </a:t>
                </a:r>
                <a:r>
                  <a:rPr lang="en-US" sz="1400" b="1" dirty="0">
                    <a:solidFill>
                      <a:schemeClr val="accent2"/>
                    </a:solidFill>
                    <a:latin typeface="Comic Sans MS" charset="0"/>
                  </a:rPr>
                  <a:t>arm</a:t>
                </a:r>
              </a:p>
            </p:txBody>
          </p:sp>
        </p:grpSp>
        <p:pic>
          <p:nvPicPr>
            <p:cNvPr id="16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943475"/>
              <a:ext cx="22098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2090738" y="3238500"/>
            <a:ext cx="7053262" cy="1733549"/>
            <a:chOff x="2090738" y="3038476"/>
            <a:chExt cx="7053262" cy="1733549"/>
          </a:xfrm>
        </p:grpSpPr>
        <p:grpSp>
          <p:nvGrpSpPr>
            <p:cNvPr id="10" name="Group 9"/>
            <p:cNvGrpSpPr/>
            <p:nvPr/>
          </p:nvGrpSpPr>
          <p:grpSpPr>
            <a:xfrm>
              <a:off x="2090738" y="3038476"/>
              <a:ext cx="3524251" cy="1704975"/>
              <a:chOff x="5334000" y="2438400"/>
              <a:chExt cx="3109323" cy="1385888"/>
            </a:xfrm>
          </p:grpSpPr>
          <p:pic>
            <p:nvPicPr>
              <p:cNvPr id="12" name="Picture 2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34000" y="2438400"/>
                <a:ext cx="1450975" cy="1385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6832221" y="2442247"/>
                <a:ext cx="1611102" cy="225158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 smtClean="0">
                    <a:solidFill>
                      <a:srgbClr val="D6241A"/>
                    </a:solidFill>
                    <a:latin typeface="Comic Sans MS" charset="0"/>
                  </a:rPr>
                  <a:t>Two septum </a:t>
                </a:r>
                <a:r>
                  <a:rPr lang="en-US" sz="1200" dirty="0">
                    <a:solidFill>
                      <a:srgbClr val="D6241A"/>
                    </a:solidFill>
                    <a:latin typeface="Comic Sans MS" charset="0"/>
                  </a:rPr>
                  <a:t>magnets</a:t>
                </a:r>
                <a:endParaRPr lang="en-US" dirty="0"/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70104" y="3389466"/>
              <a:ext cx="3373896" cy="1382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septu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68027" y="3314700"/>
              <a:ext cx="1841091" cy="141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40"/>
          <p:cNvGrpSpPr/>
          <p:nvPr/>
        </p:nvGrpSpPr>
        <p:grpSpPr>
          <a:xfrm>
            <a:off x="-1" y="1176565"/>
            <a:ext cx="9144001" cy="3735161"/>
            <a:chOff x="-1" y="1176565"/>
            <a:chExt cx="9144001" cy="3735161"/>
          </a:xfrm>
        </p:grpSpPr>
        <p:grpSp>
          <p:nvGrpSpPr>
            <p:cNvPr id="17" name="Group 16"/>
            <p:cNvGrpSpPr/>
            <p:nvPr/>
          </p:nvGrpSpPr>
          <p:grpSpPr>
            <a:xfrm>
              <a:off x="2290762" y="1176565"/>
              <a:ext cx="6853238" cy="2022187"/>
              <a:chOff x="2438400" y="762227"/>
              <a:chExt cx="6853238" cy="2022187"/>
            </a:xfrm>
          </p:grpSpPr>
          <p:grpSp>
            <p:nvGrpSpPr>
              <p:cNvPr id="18" name="Group 7"/>
              <p:cNvGrpSpPr>
                <a:grpSpLocks/>
              </p:cNvGrpSpPr>
              <p:nvPr/>
            </p:nvGrpSpPr>
            <p:grpSpPr bwMode="auto">
              <a:xfrm>
                <a:off x="2438400" y="819150"/>
                <a:ext cx="1828800" cy="1960563"/>
                <a:chOff x="1872" y="563"/>
                <a:chExt cx="1152" cy="1162"/>
              </a:xfrm>
            </p:grpSpPr>
            <p:pic>
              <p:nvPicPr>
                <p:cNvPr id="24" name="Picture 8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872" y="573"/>
                  <a:ext cx="1152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72" y="563"/>
                  <a:ext cx="1152" cy="219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err="1" smtClean="0">
                      <a:solidFill>
                        <a:srgbClr val="D6241A"/>
                      </a:solidFill>
                      <a:latin typeface="Comic Sans MS" charset="0"/>
                    </a:rPr>
                    <a:t>Hadron</a:t>
                  </a:r>
                  <a:r>
                    <a:rPr lang="en-US" dirty="0" smtClean="0">
                      <a:solidFill>
                        <a:srgbClr val="D6241A"/>
                      </a:solidFill>
                      <a:latin typeface="Comic Sans MS" charset="0"/>
                    </a:rPr>
                    <a:t> </a:t>
                  </a:r>
                  <a:r>
                    <a:rPr lang="en-US" dirty="0">
                      <a:solidFill>
                        <a:srgbClr val="D6241A"/>
                      </a:solidFill>
                      <a:latin typeface="Comic Sans MS" charset="0"/>
                    </a:rPr>
                    <a:t>arm</a:t>
                  </a:r>
                </a:p>
              </p:txBody>
            </p:sp>
          </p:grpSp>
          <p:grpSp>
            <p:nvGrpSpPr>
              <p:cNvPr id="19" name="Group 27"/>
              <p:cNvGrpSpPr/>
              <p:nvPr/>
            </p:nvGrpSpPr>
            <p:grpSpPr>
              <a:xfrm>
                <a:off x="4366848" y="762227"/>
                <a:ext cx="4924790" cy="2022187"/>
                <a:chOff x="4366848" y="762227"/>
                <a:chExt cx="4924790" cy="2022187"/>
              </a:xfrm>
            </p:grpSpPr>
            <p:graphicFrame>
              <p:nvGraphicFramePr>
                <p:cNvPr id="21" name="Object 2"/>
                <p:cNvGraphicFramePr>
                  <a:graphicFrameLocks noChangeAspect="1"/>
                </p:cNvGraphicFramePr>
                <p:nvPr/>
              </p:nvGraphicFramePr>
              <p:xfrm>
                <a:off x="6834188" y="933450"/>
                <a:ext cx="2457450" cy="1850964"/>
              </p:xfrm>
              <a:graphic>
                <a:graphicData uri="http://schemas.openxmlformats.org/presentationml/2006/ole">
                  <p:oleObj spid="_x0000_s33794" name="Bitmap Image" r:id="rId11" imgW="6276190" imgH="5229955" progId="PBrush">
                    <p:embed/>
                  </p:oleObj>
                </a:graphicData>
              </a:graphic>
            </p:graphicFrame>
            <p:grpSp>
              <p:nvGrpSpPr>
                <p:cNvPr id="20" name="Group 13"/>
                <p:cNvGrpSpPr>
                  <a:grpSpLocks/>
                </p:cNvGrpSpPr>
                <p:nvPr/>
              </p:nvGrpSpPr>
              <p:grpSpPr bwMode="auto">
                <a:xfrm>
                  <a:off x="4366848" y="762227"/>
                  <a:ext cx="3368431" cy="1943213"/>
                  <a:chOff x="3294" y="558"/>
                  <a:chExt cx="1724" cy="1070"/>
                </a:xfrm>
              </p:grpSpPr>
              <p:pic>
                <p:nvPicPr>
                  <p:cNvPr id="22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 r="9735"/>
                  <a:stretch>
                    <a:fillRect/>
                  </a:stretch>
                </p:blipFill>
                <p:spPr bwMode="auto">
                  <a:xfrm>
                    <a:off x="3294" y="621"/>
                    <a:ext cx="1248" cy="10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4" y="558"/>
                    <a:ext cx="934" cy="203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>
                        <a:solidFill>
                          <a:srgbClr val="D6241A"/>
                        </a:solidFill>
                        <a:latin typeface="Comic Sans MS" charset="0"/>
                      </a:rPr>
                      <a:t>RICH Detector</a:t>
                    </a:r>
                    <a:endParaRPr lang="en-US"/>
                  </a:p>
                </p:txBody>
              </p:sp>
            </p:grpSp>
          </p:grpSp>
        </p:grpSp>
        <p:grpSp>
          <p:nvGrpSpPr>
            <p:cNvPr id="26" name="Group 25"/>
            <p:cNvGrpSpPr/>
            <p:nvPr/>
          </p:nvGrpSpPr>
          <p:grpSpPr>
            <a:xfrm>
              <a:off x="-1" y="1257301"/>
              <a:ext cx="2185989" cy="1749426"/>
              <a:chOff x="-1" y="921923"/>
              <a:chExt cx="1981201" cy="1585748"/>
            </a:xfrm>
          </p:grpSpPr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0" y="921923"/>
                <a:ext cx="1981200" cy="304800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solidFill>
                      <a:schemeClr val="accent2"/>
                    </a:solidFill>
                    <a:latin typeface="Comic Sans MS" charset="0"/>
                  </a:rPr>
                  <a:t>aerogel first generation</a:t>
                </a:r>
                <a:endParaRPr lang="en-US"/>
              </a:p>
            </p:txBody>
          </p:sp>
          <p:pic>
            <p:nvPicPr>
              <p:cNvPr id="28" name="Picture 2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1" y="1245692"/>
                <a:ext cx="1970289" cy="1261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0" y="2986089"/>
              <a:ext cx="2121126" cy="1925637"/>
              <a:chOff x="0" y="2486026"/>
              <a:chExt cx="2121126" cy="1925637"/>
            </a:xfrm>
          </p:grpSpPr>
          <p:pic>
            <p:nvPicPr>
              <p:cNvPr id="30" name="Picture 1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2486026"/>
                <a:ext cx="2121126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0" y="4143375"/>
                <a:ext cx="1981200" cy="268288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dirty="0" err="1">
                    <a:solidFill>
                      <a:schemeClr val="accent2"/>
                    </a:solidFill>
                    <a:latin typeface="Comic Sans MS" charset="0"/>
                  </a:rPr>
                  <a:t>aerogel</a:t>
                </a:r>
                <a:r>
                  <a:rPr lang="en-US" sz="1000" dirty="0">
                    <a:solidFill>
                      <a:schemeClr val="accent2"/>
                    </a:solidFill>
                    <a:latin typeface="Comic Sans MS" charset="0"/>
                  </a:rPr>
                  <a:t> second generation</a:t>
                </a:r>
                <a:endParaRPr lang="en-US" dirty="0"/>
              </a:p>
            </p:txBody>
          </p:sp>
        </p:grpSp>
      </p:grpSp>
      <p:cxnSp>
        <p:nvCxnSpPr>
          <p:cNvPr id="35" name="Straight Arrow Connector 34"/>
          <p:cNvCxnSpPr/>
          <p:nvPr/>
        </p:nvCxnSpPr>
        <p:spPr>
          <a:xfrm flipV="1">
            <a:off x="5829300" y="4300077"/>
            <a:ext cx="1987345" cy="2147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32469" y="4064102"/>
            <a:ext cx="1090305" cy="2344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5700710" y="3286115"/>
            <a:ext cx="3243266" cy="3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Font typeface="Times" charset="0"/>
              <a:buNone/>
            </a:pP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Δ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P/P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(HRS + septum) ~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10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-4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38863" y="811161"/>
            <a:ext cx="8937523" cy="4055807"/>
            <a:chOff x="1238863" y="811161"/>
            <a:chExt cx="8937523" cy="405580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54276"/>
            <a:stretch>
              <a:fillRect/>
            </a:stretch>
          </p:blipFill>
          <p:spPr bwMode="auto">
            <a:xfrm>
              <a:off x="1238863" y="811161"/>
              <a:ext cx="8937523" cy="4055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5678129" y="1237773"/>
              <a:ext cx="16258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dirty="0" smtClean="0"/>
                <a:t>Hall A,  </a:t>
              </a:r>
              <a:r>
                <a:rPr lang="en-US" altLang="zh-CN" sz="1600" dirty="0"/>
                <a:t>2005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46443" y="859054"/>
              <a:ext cx="1532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Water Target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9470" y="4553071"/>
              <a:ext cx="2370134" cy="307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</a:t>
              </a:r>
              <a:r>
                <a:rPr lang="en-US" b="1" baseline="-25000" dirty="0" smtClean="0">
                  <a:sym typeface="Symbol"/>
                </a:rPr>
                <a:t> </a:t>
              </a:r>
              <a:r>
                <a:rPr lang="en-US" b="1" dirty="0" smtClean="0">
                  <a:sym typeface="Symbol"/>
                </a:rPr>
                <a:t> (</a:t>
              </a:r>
              <a:r>
                <a:rPr lang="en-US" b="1" dirty="0" err="1" smtClean="0">
                  <a:sym typeface="Symbol"/>
                </a:rPr>
                <a:t>MeV</a:t>
              </a:r>
              <a:r>
                <a:rPr lang="en-US" b="1" dirty="0" smtClean="0">
                  <a:sym typeface="Symbol"/>
                </a:rPr>
                <a:t>)</a:t>
              </a:r>
              <a:endParaRPr lang="en-US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9229" y="1446572"/>
              <a:ext cx="385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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05775" y="3293193"/>
              <a:ext cx="490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</a:t>
              </a:r>
              <a:r>
                <a:rPr lang="en-US" baseline="38000" dirty="0" smtClean="0">
                  <a:sym typeface="Symbol"/>
                </a:rPr>
                <a:t>0</a:t>
              </a:r>
              <a:endParaRPr lang="en-US" baseline="38000" dirty="0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938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Elementary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(</a:t>
            </a:r>
            <a:r>
              <a:rPr lang="en-US" sz="34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 Production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3135" y="784226"/>
            <a:ext cx="4813733" cy="4130675"/>
            <a:chOff x="-13135" y="784226"/>
            <a:chExt cx="4813733" cy="4130675"/>
          </a:xfrm>
        </p:grpSpPr>
        <p:grpSp>
          <p:nvGrpSpPr>
            <p:cNvPr id="5" name="Group 4"/>
            <p:cNvGrpSpPr/>
            <p:nvPr/>
          </p:nvGrpSpPr>
          <p:grpSpPr>
            <a:xfrm>
              <a:off x="-13135" y="784226"/>
              <a:ext cx="4813733" cy="4130675"/>
              <a:chOff x="606876" y="1055688"/>
              <a:chExt cx="7979912" cy="4957207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8651" y="1055688"/>
                <a:ext cx="7958137" cy="4945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 Box 21"/>
              <p:cNvSpPr txBox="1">
                <a:spLocks noChangeArrowheads="1"/>
              </p:cNvSpPr>
              <p:nvPr/>
            </p:nvSpPr>
            <p:spPr bwMode="auto">
              <a:xfrm>
                <a:off x="2570163" y="1671638"/>
                <a:ext cx="358775" cy="373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dirty="0">
                    <a:solidFill>
                      <a:schemeClr val="bg1"/>
                    </a:solidFill>
                    <a:sym typeface="Symbol" pitchFamily="18" charset="2"/>
                  </a:rPr>
                  <a:t></a:t>
                </a:r>
              </a:p>
            </p:txBody>
          </p:sp>
          <p:sp>
            <p:nvSpPr>
              <p:cNvPr id="8" name="Text Box 21"/>
              <p:cNvSpPr txBox="1">
                <a:spLocks noChangeArrowheads="1"/>
              </p:cNvSpPr>
              <p:nvPr/>
            </p:nvSpPr>
            <p:spPr bwMode="auto">
              <a:xfrm>
                <a:off x="6865938" y="4324350"/>
                <a:ext cx="434975" cy="373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dirty="0" smtClean="0">
                    <a:solidFill>
                      <a:schemeClr val="bg1"/>
                    </a:solidFill>
                    <a:sym typeface="Symbol"/>
                  </a:rPr>
                  <a:t></a:t>
                </a:r>
                <a:r>
                  <a:rPr lang="en-US" altLang="zh-CN" b="1" baseline="30000" dirty="0" smtClean="0">
                    <a:solidFill>
                      <a:schemeClr val="bg1"/>
                    </a:solidFill>
                    <a:sym typeface="Symbol"/>
                  </a:rPr>
                  <a:t>0</a:t>
                </a:r>
                <a:endParaRPr lang="en-US" altLang="zh-CN" b="1" baseline="30000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00350" y="5643563"/>
                <a:ext cx="3929063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B</a:t>
                </a:r>
                <a:r>
                  <a:rPr lang="en-US" b="1" baseline="-25000" dirty="0" smtClean="0">
                    <a:sym typeface="Symbol"/>
                  </a:rPr>
                  <a:t> </a:t>
                </a:r>
                <a:r>
                  <a:rPr lang="en-US" b="1" dirty="0" smtClean="0">
                    <a:sym typeface="Symbol"/>
                  </a:rPr>
                  <a:t> (</a:t>
                </a:r>
                <a:r>
                  <a:rPr lang="en-US" b="1" dirty="0" err="1" smtClean="0">
                    <a:sym typeface="Symbol"/>
                  </a:rPr>
                  <a:t>MeV</a:t>
                </a:r>
                <a:r>
                  <a:rPr lang="en-US" b="1" dirty="0" smtClean="0">
                    <a:sym typeface="Symbol"/>
                  </a:rPr>
                  <a:t>)</a:t>
                </a:r>
                <a:endParaRPr lang="en-US" b="1" baseline="-25000" dirty="0"/>
              </a:p>
            </p:txBody>
          </p:sp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639110" y="3036923"/>
                <a:ext cx="2951164" cy="459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200" b="1" dirty="0">
                    <a:latin typeface="Arial" pitchFamily="34" charset="0"/>
                    <a:ea typeface="ＭＳ Ｐゴシック" pitchFamily="34" charset="-128"/>
                  </a:rPr>
                  <a:t>Counts </a:t>
                </a:r>
                <a:r>
                  <a:rPr lang="en-US" altLang="ja-JP" sz="1200" b="1" dirty="0" smtClean="0">
                    <a:latin typeface="Arial" pitchFamily="34" charset="0"/>
                    <a:ea typeface="ＭＳ Ｐゴシック" pitchFamily="34" charset="-128"/>
                  </a:rPr>
                  <a:t>(200 </a:t>
                </a:r>
                <a:r>
                  <a:rPr lang="en-US" altLang="ja-JP" sz="1200" b="1" dirty="0" err="1">
                    <a:latin typeface="Arial" pitchFamily="34" charset="0"/>
                    <a:ea typeface="ＭＳ Ｐゴシック" pitchFamily="34" charset="-128"/>
                  </a:rPr>
                  <a:t>keV</a:t>
                </a:r>
                <a:r>
                  <a:rPr lang="en-US" altLang="ja-JP" sz="1200" b="1" dirty="0">
                    <a:latin typeface="Arial" pitchFamily="34" charset="0"/>
                    <a:ea typeface="ＭＳ Ｐゴシック" pitchFamily="34" charset="-128"/>
                  </a:rPr>
                  <a:t>/bin)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00200" y="1157288"/>
                <a:ext cx="6272213" cy="443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H(e, e’ K</a:t>
                </a:r>
                <a:r>
                  <a:rPr lang="en-US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(</a:t>
                </a:r>
                <a:r>
                  <a:rPr lang="en-US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0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) w/ CH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/>
                  </a:rPr>
                  <a:t> Target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5270900" y="1576388"/>
                <a:ext cx="2885675" cy="406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600" dirty="0" smtClean="0"/>
                  <a:t>HKS-Hall C,  </a:t>
                </a:r>
                <a:r>
                  <a:rPr lang="en-US" altLang="zh-CN" sz="1600" dirty="0"/>
                  <a:t>2005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28725" y="1485901"/>
              <a:ext cx="385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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38575" y="3524251"/>
              <a:ext cx="490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</a:t>
              </a:r>
              <a:r>
                <a:rPr lang="en-US" baseline="38000" dirty="0" smtClean="0">
                  <a:sym typeface="Symbol"/>
                </a:rPr>
                <a:t>0</a:t>
              </a:r>
              <a:endParaRPr lang="en-US" baseline="38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7922" y="5360425"/>
            <a:ext cx="784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known mass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 and </a:t>
            </a:r>
            <a:r>
              <a:rPr lang="en-US" sz="2400" b="1" baseline="3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provided crucial calibrations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for the experimental systems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4660" y="913784"/>
            <a:ext cx="8429624" cy="5428021"/>
            <a:chOff x="357189" y="1238250"/>
            <a:chExt cx="8429624" cy="502870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1238250"/>
              <a:ext cx="8429624" cy="502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1614488" y="585787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</a:t>
              </a:r>
              <a:r>
                <a:rPr lang="en-US" b="1" baseline="-25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 (</a:t>
              </a:r>
              <a:r>
                <a:rPr lang="en-US" b="1" dirty="0" err="1" smtClean="0">
                  <a:sym typeface="Symbol"/>
                </a:rPr>
                <a:t>MeV</a:t>
              </a:r>
              <a:r>
                <a:rPr lang="en-US" b="1" dirty="0" smtClean="0">
                  <a:sym typeface="Symbol"/>
                </a:rPr>
                <a:t>)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67351" y="5853112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Coincidence Time (ns) 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8350" y="1924051"/>
              <a:ext cx="51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ym typeface="Symbol"/>
                </a:rPr>
                <a:t>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05138" y="4048126"/>
              <a:ext cx="51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ym typeface="Symbol"/>
                </a:rPr>
                <a:t></a:t>
              </a:r>
              <a:r>
                <a:rPr lang="en-US" b="1" baseline="36000" dirty="0" smtClean="0">
                  <a:sym typeface="Symbol"/>
                </a:rPr>
                <a:t>o</a:t>
              </a:r>
              <a:endParaRPr lang="en-US" b="1" baseline="36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04988" y="1457325"/>
              <a:ext cx="1852612" cy="28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CH</a:t>
              </a:r>
              <a:r>
                <a:rPr lang="en-US" sz="1400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Target – 28 hours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7838" y="1438275"/>
              <a:ext cx="2138362" cy="28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Coin./acc.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kaons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09862" y="2162174"/>
              <a:ext cx="1290637" cy="28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HKS-HES 2009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33975" y="1828800"/>
              <a:ext cx="1290637" cy="28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HKS-HES 2009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7674" y="3149704"/>
            <a:ext cx="8001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endParaRPr lang="en-US" sz="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4 times more physics yield rate is proven by the new system</a:t>
            </a:r>
          </a:p>
          <a:p>
            <a:pPr marL="0" lvl="1" algn="ctr"/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6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Spectroscopy of </a:t>
            </a:r>
            <a:r>
              <a:rPr lang="en-US" sz="4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12</a:t>
            </a:r>
            <a:r>
              <a:rPr lang="en-US" sz="4000" b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642938" y="957263"/>
            <a:ext cx="7772400" cy="5000625"/>
            <a:chOff x="685800" y="957263"/>
            <a:chExt cx="7715250" cy="5000625"/>
          </a:xfrm>
        </p:grpSpPr>
        <p:grpSp>
          <p:nvGrpSpPr>
            <p:cNvPr id="132" name="Group 131"/>
            <p:cNvGrpSpPr/>
            <p:nvPr/>
          </p:nvGrpSpPr>
          <p:grpSpPr>
            <a:xfrm>
              <a:off x="685800" y="957263"/>
              <a:ext cx="7715250" cy="5000625"/>
              <a:chOff x="657225" y="1000126"/>
              <a:chExt cx="7715250" cy="5000625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657225" y="1000126"/>
                <a:ext cx="7715250" cy="5000625"/>
                <a:chOff x="714375" y="585788"/>
                <a:chExt cx="7715250" cy="5000625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714375" y="585788"/>
                  <a:ext cx="7715250" cy="4943474"/>
                  <a:chOff x="614363" y="1571626"/>
                  <a:chExt cx="7715250" cy="4943474"/>
                </a:xfrm>
              </p:grpSpPr>
              <p:sp>
                <p:nvSpPr>
                  <p:cNvPr id="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5146224" y="6000750"/>
                    <a:ext cx="404831" cy="514350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solidFill>
                    <a:srgbClr val="DFDF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noFill/>
                  <a:ln w="317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340519" y="5143500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10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solidFill>
                    <a:srgbClr val="C3C3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noFill/>
                  <a:ln w="3175">
                    <a:solidFill>
                      <a:srgbClr val="1F1A17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 75"/>
                  <p:cNvSpPr>
                    <a:spLocks/>
                  </p:cNvSpPr>
                  <p:nvPr/>
                </p:nvSpPr>
                <p:spPr bwMode="auto">
                  <a:xfrm>
                    <a:off x="1446516" y="5568553"/>
                    <a:ext cx="233341" cy="117872"/>
                  </a:xfrm>
                  <a:custGeom>
                    <a:avLst/>
                    <a:gdLst/>
                    <a:ahLst/>
                    <a:cxnLst>
                      <a:cxn ang="0">
                        <a:pos x="0" y="125"/>
                      </a:cxn>
                      <a:cxn ang="0">
                        <a:pos x="249" y="249"/>
                      </a:cxn>
                      <a:cxn ang="0">
                        <a:pos x="25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0" t="0" r="r" b="b"/>
                    <a:pathLst>
                      <a:path w="250" h="249">
                        <a:moveTo>
                          <a:pt x="0" y="125"/>
                        </a:moveTo>
                        <a:lnTo>
                          <a:pt x="249" y="249"/>
                        </a:lnTo>
                        <a:lnTo>
                          <a:pt x="250" y="0"/>
                        </a:lnTo>
                        <a:lnTo>
                          <a:pt x="0" y="125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6835833" y="5045274"/>
                    <a:ext cx="236152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_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6824588" y="5329238"/>
                    <a:ext cx="340170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D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7504929" y="5911453"/>
                    <a:ext cx="1967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7620193" y="5911453"/>
                    <a:ext cx="19680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735458" y="5911453"/>
                    <a:ext cx="1686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132"/>
                  <p:cNvSpPr>
                    <a:spLocks/>
                  </p:cNvSpPr>
                  <p:nvPr/>
                </p:nvSpPr>
                <p:spPr bwMode="auto">
                  <a:xfrm>
                    <a:off x="6807720" y="2403873"/>
                    <a:ext cx="160245" cy="1139428"/>
                  </a:xfrm>
                  <a:custGeom>
                    <a:avLst/>
                    <a:gdLst/>
                    <a:ahLst/>
                    <a:cxnLst>
                      <a:cxn ang="0">
                        <a:pos x="87" y="2387"/>
                      </a:cxn>
                      <a:cxn ang="0">
                        <a:pos x="173" y="2301"/>
                      </a:cxn>
                      <a:cxn ang="0">
                        <a:pos x="172" y="0"/>
                      </a:cxn>
                      <a:cxn ang="0">
                        <a:pos x="0" y="0"/>
                      </a:cxn>
                      <a:cxn ang="0">
                        <a:pos x="1" y="2301"/>
                      </a:cxn>
                      <a:cxn ang="0">
                        <a:pos x="87" y="2387"/>
                      </a:cxn>
                      <a:cxn ang="0">
                        <a:pos x="1" y="2301"/>
                      </a:cxn>
                      <a:cxn ang="0">
                        <a:pos x="1" y="2387"/>
                      </a:cxn>
                      <a:cxn ang="0">
                        <a:pos x="87" y="2387"/>
                      </a:cxn>
                    </a:cxnLst>
                    <a:rect l="0" t="0" r="r" b="b"/>
                    <a:pathLst>
                      <a:path w="173" h="2387">
                        <a:moveTo>
                          <a:pt x="87" y="2387"/>
                        </a:moveTo>
                        <a:lnTo>
                          <a:pt x="173" y="2301"/>
                        </a:lnTo>
                        <a:lnTo>
                          <a:pt x="172" y="0"/>
                        </a:lnTo>
                        <a:lnTo>
                          <a:pt x="0" y="0"/>
                        </a:lnTo>
                        <a:lnTo>
                          <a:pt x="1" y="2301"/>
                        </a:lnTo>
                        <a:lnTo>
                          <a:pt x="87" y="2387"/>
                        </a:lnTo>
                        <a:lnTo>
                          <a:pt x="1" y="2301"/>
                        </a:lnTo>
                        <a:lnTo>
                          <a:pt x="1" y="2387"/>
                        </a:lnTo>
                        <a:lnTo>
                          <a:pt x="87" y="2387"/>
                        </a:lnTo>
                        <a:close/>
                      </a:path>
                    </a:pathLst>
                  </a:custGeom>
                  <a:solidFill>
                    <a:srgbClr val="DFDFD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60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61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62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163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164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65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66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167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168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169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170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171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172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173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174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75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76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77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178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79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80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81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82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83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84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5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86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87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88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89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90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91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92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93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194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195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96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97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98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99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00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201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2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03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04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05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06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07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08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09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10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11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12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213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14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215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216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217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218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219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220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221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222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223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224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225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226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227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228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229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230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231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232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233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234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235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236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237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238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239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240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41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42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43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44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45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46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47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2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08948" y="2616400"/>
                    <a:ext cx="328926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Line 2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6704" y="2636045"/>
                    <a:ext cx="340170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259"/>
                  <p:cNvSpPr>
                    <a:spLocks/>
                  </p:cNvSpPr>
                  <p:nvPr/>
                </p:nvSpPr>
                <p:spPr bwMode="auto">
                  <a:xfrm>
                    <a:off x="5916528" y="2577109"/>
                    <a:ext cx="303623" cy="146447"/>
                  </a:xfrm>
                  <a:custGeom>
                    <a:avLst/>
                    <a:gdLst/>
                    <a:ahLst/>
                    <a:cxnLst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323" y="0"/>
                      </a:cxn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235" y="308"/>
                      </a:cxn>
                    </a:cxnLst>
                    <a:rect l="0" t="0" r="r" b="b"/>
                    <a:pathLst>
                      <a:path w="323" h="308">
                        <a:moveTo>
                          <a:pt x="235" y="308"/>
                        </a:moveTo>
                        <a:lnTo>
                          <a:pt x="0" y="74"/>
                        </a:lnTo>
                        <a:lnTo>
                          <a:pt x="323" y="0"/>
                        </a:lnTo>
                        <a:lnTo>
                          <a:pt x="235" y="308"/>
                        </a:lnTo>
                        <a:lnTo>
                          <a:pt x="0" y="74"/>
                        </a:lnTo>
                        <a:lnTo>
                          <a:pt x="235" y="308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5607282" y="2852143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118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3257012" y="5161360"/>
                    <a:ext cx="2083195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1.2GeV/c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19" name="Freeform 265"/>
                  <p:cNvSpPr>
                    <a:spLocks noEditPoints="1"/>
                  </p:cNvSpPr>
                  <p:nvPr/>
                </p:nvSpPr>
                <p:spPr bwMode="auto">
                  <a:xfrm>
                    <a:off x="4825733" y="6168628"/>
                    <a:ext cx="337359" cy="207169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197" y="0"/>
                      </a:cxn>
                      <a:cxn ang="0">
                        <a:pos x="197" y="164"/>
                      </a:cxn>
                      <a:cxn ang="0">
                        <a:pos x="360" y="164"/>
                      </a:cxn>
                      <a:cxn ang="0">
                        <a:pos x="360" y="197"/>
                      </a:cxn>
                      <a:cxn ang="0">
                        <a:pos x="197" y="197"/>
                      </a:cxn>
                      <a:cxn ang="0">
                        <a:pos x="197" y="360"/>
                      </a:cxn>
                      <a:cxn ang="0">
                        <a:pos x="164" y="360"/>
                      </a:cxn>
                      <a:cxn ang="0">
                        <a:pos x="164" y="197"/>
                      </a:cxn>
                      <a:cxn ang="0">
                        <a:pos x="0" y="197"/>
                      </a:cxn>
                      <a:cxn ang="0">
                        <a:pos x="0" y="164"/>
                      </a:cxn>
                      <a:cxn ang="0">
                        <a:pos x="164" y="164"/>
                      </a:cxn>
                      <a:cxn ang="0">
                        <a:pos x="164" y="0"/>
                      </a:cxn>
                      <a:cxn ang="0">
                        <a:pos x="0" y="401"/>
                      </a:cxn>
                      <a:cxn ang="0">
                        <a:pos x="360" y="401"/>
                      </a:cxn>
                      <a:cxn ang="0">
                        <a:pos x="360" y="434"/>
                      </a:cxn>
                      <a:cxn ang="0">
                        <a:pos x="0" y="434"/>
                      </a:cxn>
                      <a:cxn ang="0">
                        <a:pos x="0" y="401"/>
                      </a:cxn>
                    </a:cxnLst>
                    <a:rect l="0" t="0" r="r" b="b"/>
                    <a:pathLst>
                      <a:path w="360" h="434">
                        <a:moveTo>
                          <a:pt x="164" y="0"/>
                        </a:moveTo>
                        <a:lnTo>
                          <a:pt x="197" y="0"/>
                        </a:lnTo>
                        <a:lnTo>
                          <a:pt x="197" y="164"/>
                        </a:lnTo>
                        <a:lnTo>
                          <a:pt x="360" y="164"/>
                        </a:lnTo>
                        <a:lnTo>
                          <a:pt x="360" y="197"/>
                        </a:lnTo>
                        <a:lnTo>
                          <a:pt x="197" y="197"/>
                        </a:lnTo>
                        <a:lnTo>
                          <a:pt x="197" y="360"/>
                        </a:lnTo>
                        <a:lnTo>
                          <a:pt x="164" y="360"/>
                        </a:lnTo>
                        <a:lnTo>
                          <a:pt x="164" y="197"/>
                        </a:lnTo>
                        <a:lnTo>
                          <a:pt x="0" y="197"/>
                        </a:lnTo>
                        <a:lnTo>
                          <a:pt x="0" y="164"/>
                        </a:lnTo>
                        <a:lnTo>
                          <a:pt x="164" y="164"/>
                        </a:lnTo>
                        <a:lnTo>
                          <a:pt x="164" y="0"/>
                        </a:lnTo>
                        <a:close/>
                        <a:moveTo>
                          <a:pt x="0" y="401"/>
                        </a:moveTo>
                        <a:lnTo>
                          <a:pt x="360" y="401"/>
                        </a:lnTo>
                        <a:lnTo>
                          <a:pt x="360" y="434"/>
                        </a:lnTo>
                        <a:lnTo>
                          <a:pt x="0" y="434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1196309" y="6073974"/>
                    <a:ext cx="3081216" cy="3089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Local Beam Dump</a:t>
                    </a:r>
                    <a:endParaRPr lang="en-US" altLang="zh-CN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21" name="Text Box 2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1497" y="2148484"/>
                    <a:ext cx="6637547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E89-009  </a:t>
                    </a:r>
                    <a:r>
                      <a:rPr lang="en-US" altLang="ja-JP" b="1" i="1" baseline="30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12</a:t>
                    </a:r>
                    <a:r>
                      <a:rPr lang="en-US" altLang="ja-JP" b="1" i="1" baseline="-25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Λ</a:t>
                    </a:r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B spectrum</a:t>
                    </a:r>
                  </a:p>
                </p:txBody>
              </p:sp>
              <p:pic>
                <p:nvPicPr>
                  <p:cNvPr id="122" name="Picture 274" descr="b12lzoom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4363" y="1628776"/>
                    <a:ext cx="7691794" cy="488632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3" name="Text Box 2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088" y="2657476"/>
                    <a:ext cx="1171575" cy="6186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b="1" dirty="0" smtClean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~800 </a:t>
                    </a:r>
                    <a:r>
                      <a:rPr lang="en-US" altLang="zh-CN" b="1" dirty="0" err="1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keV</a:t>
                    </a:r>
                    <a:endParaRPr lang="en-US" altLang="zh-CN" b="1" dirty="0">
                      <a:solidFill>
                        <a:srgbClr val="FF0000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endParaRPr>
                  </a:p>
                  <a:p>
                    <a:pPr algn="ctr">
                      <a:lnSpc>
                        <a:spcPct val="40000"/>
                      </a:lnSpc>
                      <a:spcBef>
                        <a:spcPct val="50000"/>
                      </a:spcBef>
                    </a:pPr>
                    <a:r>
                      <a:rPr lang="en-US" altLang="zh-CN" b="1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FWHM</a:t>
                    </a:r>
                  </a:p>
                </p:txBody>
              </p:sp>
              <p:sp>
                <p:nvSpPr>
                  <p:cNvPr id="124" name="Text Box 2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2177" y="2180631"/>
                    <a:ext cx="165735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000" b="1" dirty="0">
                        <a:solidFill>
                          <a:schemeClr val="accent2"/>
                        </a:solidFill>
                      </a:rPr>
                      <a:t>HNSS in 2000</a:t>
                    </a: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1514475" y="1571626"/>
                    <a:ext cx="6272213" cy="5286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7829550" y="2000250"/>
                    <a:ext cx="500063" cy="41005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8" name="Rectangle 127"/>
                <p:cNvSpPr/>
                <p:nvPr/>
              </p:nvSpPr>
              <p:spPr>
                <a:xfrm>
                  <a:off x="5386388" y="5414963"/>
                  <a:ext cx="314325" cy="171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Text Box 16"/>
              <p:cNvSpPr txBox="1">
                <a:spLocks noChangeArrowheads="1"/>
              </p:cNvSpPr>
              <p:nvPr/>
            </p:nvSpPr>
            <p:spPr bwMode="auto">
              <a:xfrm>
                <a:off x="3914212" y="2062673"/>
                <a:ext cx="431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b="1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s</a:t>
                </a:r>
                <a:endPara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  <p:sp>
            <p:nvSpPr>
              <p:cNvPr id="131" name="Text Box 16"/>
              <p:cNvSpPr txBox="1">
                <a:spLocks noChangeArrowheads="1"/>
              </p:cNvSpPr>
              <p:nvPr/>
            </p:nvSpPr>
            <p:spPr bwMode="auto">
              <a:xfrm>
                <a:off x="5314386" y="2119823"/>
                <a:ext cx="5292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p</a:t>
                </a:r>
                <a:endPara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3286125" y="1028701"/>
              <a:ext cx="2357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Phase I in Hall C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0" y="700089"/>
            <a:ext cx="4549602" cy="4214812"/>
            <a:chOff x="0" y="700089"/>
            <a:chExt cx="4549602" cy="4214812"/>
          </a:xfrm>
        </p:grpSpPr>
        <p:grpSp>
          <p:nvGrpSpPr>
            <p:cNvPr id="151" name="Group 150"/>
            <p:cNvGrpSpPr/>
            <p:nvPr/>
          </p:nvGrpSpPr>
          <p:grpSpPr>
            <a:xfrm>
              <a:off x="0" y="700089"/>
              <a:ext cx="4549602" cy="4214812"/>
              <a:chOff x="0" y="700089"/>
              <a:chExt cx="4549602" cy="4214812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0" y="700089"/>
                <a:ext cx="4549602" cy="4214812"/>
                <a:chOff x="-27885" y="1061884"/>
                <a:chExt cx="4772025" cy="4196283"/>
              </a:xfrm>
            </p:grpSpPr>
            <p:pic>
              <p:nvPicPr>
                <p:cNvPr id="13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191729" y="1070436"/>
                  <a:ext cx="4552411" cy="4165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37" name="TextBox 136"/>
                <p:cNvSpPr txBox="1"/>
                <p:nvPr/>
              </p:nvSpPr>
              <p:spPr>
                <a:xfrm>
                  <a:off x="569138" y="1445537"/>
                  <a:ext cx="1181890" cy="367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</a:rPr>
                    <a:t>HKS 2005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277454" y="1118780"/>
                  <a:ext cx="4415250" cy="3370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baseline="30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12</a:t>
                  </a:r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C(e, </a:t>
                  </a:r>
                  <a:r>
                    <a:rPr lang="en-US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e’K</a:t>
                  </a:r>
                  <a:r>
                    <a:rPr lang="en-US" sz="1600" b="1" baseline="30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)</a:t>
                  </a:r>
                  <a:r>
                    <a:rPr lang="en-US" sz="1600" b="1" baseline="30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12</a:t>
                  </a:r>
                  <a:r>
                    <a:rPr lang="en-US" sz="1600" b="1" baseline="-25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Symbol"/>
                    </a:rPr>
                    <a:t></a:t>
                  </a:r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B,  Phase II in Hall C</a:t>
                  </a:r>
                </a:p>
              </p:txBody>
            </p:sp>
            <p:sp>
              <p:nvSpPr>
                <p:cNvPr id="14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0445" y="1619634"/>
                  <a:ext cx="814500" cy="6128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s</a:t>
                  </a: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 </a:t>
                  </a:r>
                  <a:endParaRPr lang="en-US" altLang="ja-JP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endParaRP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/1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)</a:t>
                  </a:r>
                </a:p>
              </p:txBody>
            </p:sp>
            <p:sp>
              <p:nvSpPr>
                <p:cNvPr id="14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164131" y="1959897"/>
                  <a:ext cx="1153921" cy="6128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b="1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p</a:t>
                  </a: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(3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’s)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617588" y="4950390"/>
                  <a:ext cx="392906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B</a:t>
                  </a:r>
                  <a:r>
                    <a:rPr lang="en-US" sz="1400" baseline="-25000" dirty="0" smtClean="0">
                      <a:sym typeface="Symbol"/>
                    </a:rPr>
                    <a:t> </a:t>
                  </a:r>
                  <a:r>
                    <a:rPr lang="en-US" sz="1400" dirty="0" smtClean="0">
                      <a:sym typeface="Symbol"/>
                    </a:rPr>
                    <a:t> (</a:t>
                  </a:r>
                  <a:r>
                    <a:rPr lang="en-US" sz="1400" dirty="0" err="1" smtClean="0">
                      <a:sym typeface="Symbol"/>
                    </a:rPr>
                    <a:t>MeV</a:t>
                  </a:r>
                  <a:r>
                    <a:rPr lang="en-US" sz="1400" dirty="0" smtClean="0">
                      <a:sym typeface="Symbol"/>
                    </a:rPr>
                    <a:t>)</a:t>
                  </a:r>
                  <a:endParaRPr lang="en-US" sz="1400" baseline="-25000" dirty="0"/>
                </a:p>
              </p:txBody>
            </p:sp>
            <p:sp>
              <p:nvSpPr>
                <p:cNvPr id="143" name="Text Box 1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1968105" y="3002104"/>
                  <a:ext cx="4159047" cy="2786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ja-JP" sz="1200" dirty="0">
                      <a:latin typeface="Arial" pitchFamily="34" charset="0"/>
                      <a:ea typeface="ＭＳ Ｐゴシック" pitchFamily="34" charset="-128"/>
                    </a:rPr>
                    <a:t>Counts </a:t>
                  </a:r>
                  <a:r>
                    <a:rPr lang="en-US" altLang="ja-JP" sz="1200" dirty="0" smtClean="0">
                      <a:latin typeface="Arial" pitchFamily="34" charset="0"/>
                      <a:ea typeface="ＭＳ Ｐゴシック" pitchFamily="34" charset="-128"/>
                    </a:rPr>
                    <a:t>(150 </a:t>
                  </a:r>
                  <a:r>
                    <a:rPr lang="en-US" altLang="ja-JP" sz="1200" dirty="0" err="1">
                      <a:latin typeface="Arial" pitchFamily="34" charset="0"/>
                      <a:ea typeface="ＭＳ Ｐゴシック" pitchFamily="34" charset="-128"/>
                    </a:rPr>
                    <a:t>keV</a:t>
                  </a:r>
                  <a:r>
                    <a:rPr lang="en-US" altLang="ja-JP" sz="1200" dirty="0">
                      <a:latin typeface="Arial" pitchFamily="34" charset="0"/>
                      <a:ea typeface="ＭＳ Ｐゴシック" pitchFamily="34" charset="-128"/>
                    </a:rPr>
                    <a:t>/bin)</a:t>
                  </a:r>
                </a:p>
              </p:txBody>
            </p:sp>
          </p:grpSp>
          <p:sp>
            <p:nvSpPr>
              <p:cNvPr id="144" name="Text Box 12"/>
              <p:cNvSpPr txBox="1">
                <a:spLocks noChangeArrowheads="1"/>
              </p:cNvSpPr>
              <p:nvPr/>
            </p:nvSpPr>
            <p:spPr bwMode="auto">
              <a:xfrm>
                <a:off x="1521338" y="3957023"/>
                <a:ext cx="16573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000" b="1" dirty="0">
                    <a:solidFill>
                      <a:srgbClr val="FF7C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ＭＳ Ｐゴシック" pitchFamily="34" charset="-128"/>
                  </a:rPr>
                  <a:t>Accidentals</a:t>
                </a:r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1571624" y="2225163"/>
                <a:ext cx="1578079" cy="1075250"/>
                <a:chOff x="1651819" y="2580968"/>
                <a:chExt cx="1578079" cy="1075250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1651819" y="2580968"/>
                  <a:ext cx="15780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Core Ex. States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47" name="Straight Arrow Connector 146"/>
                <p:cNvCxnSpPr/>
                <p:nvPr/>
              </p:nvCxnSpPr>
              <p:spPr>
                <a:xfrm rot="5400000">
                  <a:off x="1749069" y="3194869"/>
                  <a:ext cx="664139" cy="14425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46" idx="2"/>
                </p:cNvCxnSpPr>
                <p:nvPr/>
              </p:nvCxnSpPr>
              <p:spPr>
                <a:xfrm rot="16200000" flipH="1">
                  <a:off x="2099473" y="3260908"/>
                  <a:ext cx="736696" cy="539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4" name="Text Box 279"/>
            <p:cNvSpPr txBox="1">
              <a:spLocks noChangeArrowheads="1"/>
            </p:cNvSpPr>
            <p:nvPr/>
          </p:nvSpPr>
          <p:spPr bwMode="auto">
            <a:xfrm>
              <a:off x="2972086" y="1114283"/>
              <a:ext cx="1113217" cy="50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b="1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~450 </a:t>
              </a:r>
              <a:r>
                <a:rPr lang="en-US" altLang="zh-CN" sz="1400" b="1" dirty="0" err="1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keV</a:t>
              </a:r>
              <a:endParaRPr lang="en-US" altLang="zh-CN" sz="1400" b="1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FWHM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-2169088" y="4977824"/>
            <a:ext cx="8805862" cy="1880176"/>
            <a:chOff x="685800" y="950138"/>
            <a:chExt cx="7715250" cy="5007750"/>
          </a:xfrm>
        </p:grpSpPr>
        <p:grpSp>
          <p:nvGrpSpPr>
            <p:cNvPr id="277" name="Group 131"/>
            <p:cNvGrpSpPr/>
            <p:nvPr/>
          </p:nvGrpSpPr>
          <p:grpSpPr>
            <a:xfrm>
              <a:off x="685800" y="1014413"/>
              <a:ext cx="7715250" cy="4943475"/>
              <a:chOff x="657225" y="1057276"/>
              <a:chExt cx="7715250" cy="4943475"/>
            </a:xfrm>
          </p:grpSpPr>
          <p:grpSp>
            <p:nvGrpSpPr>
              <p:cNvPr id="279" name="Group 128"/>
              <p:cNvGrpSpPr/>
              <p:nvPr/>
            </p:nvGrpSpPr>
            <p:grpSpPr>
              <a:xfrm>
                <a:off x="657225" y="1057276"/>
                <a:ext cx="7715250" cy="4943475"/>
                <a:chOff x="714375" y="642938"/>
                <a:chExt cx="7715250" cy="4943475"/>
              </a:xfrm>
            </p:grpSpPr>
            <p:grpSp>
              <p:nvGrpSpPr>
                <p:cNvPr id="282" name="Group 126"/>
                <p:cNvGrpSpPr/>
                <p:nvPr/>
              </p:nvGrpSpPr>
              <p:grpSpPr>
                <a:xfrm>
                  <a:off x="714375" y="642938"/>
                  <a:ext cx="7715250" cy="4886324"/>
                  <a:chOff x="614363" y="1628776"/>
                  <a:chExt cx="7715250" cy="4886324"/>
                </a:xfrm>
              </p:grpSpPr>
              <p:sp>
                <p:nvSpPr>
                  <p:cNvPr id="28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5146224" y="6000750"/>
                    <a:ext cx="404831" cy="514350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solidFill>
                    <a:srgbClr val="DFDF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noFill/>
                  <a:ln w="317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340519" y="5143500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28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solidFill>
                    <a:srgbClr val="C3C3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noFill/>
                  <a:ln w="3175">
                    <a:solidFill>
                      <a:srgbClr val="1F1A17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75"/>
                  <p:cNvSpPr>
                    <a:spLocks/>
                  </p:cNvSpPr>
                  <p:nvPr/>
                </p:nvSpPr>
                <p:spPr bwMode="auto">
                  <a:xfrm>
                    <a:off x="1446516" y="5568553"/>
                    <a:ext cx="233341" cy="117872"/>
                  </a:xfrm>
                  <a:custGeom>
                    <a:avLst/>
                    <a:gdLst/>
                    <a:ahLst/>
                    <a:cxnLst>
                      <a:cxn ang="0">
                        <a:pos x="0" y="125"/>
                      </a:cxn>
                      <a:cxn ang="0">
                        <a:pos x="249" y="249"/>
                      </a:cxn>
                      <a:cxn ang="0">
                        <a:pos x="25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0" t="0" r="r" b="b"/>
                    <a:pathLst>
                      <a:path w="250" h="249">
                        <a:moveTo>
                          <a:pt x="0" y="125"/>
                        </a:moveTo>
                        <a:lnTo>
                          <a:pt x="249" y="249"/>
                        </a:lnTo>
                        <a:lnTo>
                          <a:pt x="250" y="0"/>
                        </a:lnTo>
                        <a:lnTo>
                          <a:pt x="0" y="125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6835833" y="5045274"/>
                    <a:ext cx="236152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_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2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6824588" y="5329238"/>
                    <a:ext cx="340170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D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29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7504929" y="5911453"/>
                    <a:ext cx="1967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7620193" y="5911453"/>
                    <a:ext cx="19680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735458" y="5911453"/>
                    <a:ext cx="1686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132"/>
                  <p:cNvSpPr>
                    <a:spLocks/>
                  </p:cNvSpPr>
                  <p:nvPr/>
                </p:nvSpPr>
                <p:spPr bwMode="auto">
                  <a:xfrm>
                    <a:off x="6807720" y="2403873"/>
                    <a:ext cx="160245" cy="1139428"/>
                  </a:xfrm>
                  <a:custGeom>
                    <a:avLst/>
                    <a:gdLst/>
                    <a:ahLst/>
                    <a:cxnLst>
                      <a:cxn ang="0">
                        <a:pos x="87" y="2387"/>
                      </a:cxn>
                      <a:cxn ang="0">
                        <a:pos x="173" y="2301"/>
                      </a:cxn>
                      <a:cxn ang="0">
                        <a:pos x="172" y="0"/>
                      </a:cxn>
                      <a:cxn ang="0">
                        <a:pos x="0" y="0"/>
                      </a:cxn>
                      <a:cxn ang="0">
                        <a:pos x="1" y="2301"/>
                      </a:cxn>
                      <a:cxn ang="0">
                        <a:pos x="87" y="2387"/>
                      </a:cxn>
                      <a:cxn ang="0">
                        <a:pos x="1" y="2301"/>
                      </a:cxn>
                      <a:cxn ang="0">
                        <a:pos x="1" y="2387"/>
                      </a:cxn>
                      <a:cxn ang="0">
                        <a:pos x="87" y="2387"/>
                      </a:cxn>
                    </a:cxnLst>
                    <a:rect l="0" t="0" r="r" b="b"/>
                    <a:pathLst>
                      <a:path w="173" h="2387">
                        <a:moveTo>
                          <a:pt x="87" y="2387"/>
                        </a:moveTo>
                        <a:lnTo>
                          <a:pt x="173" y="2301"/>
                        </a:lnTo>
                        <a:lnTo>
                          <a:pt x="172" y="0"/>
                        </a:lnTo>
                        <a:lnTo>
                          <a:pt x="0" y="0"/>
                        </a:lnTo>
                        <a:lnTo>
                          <a:pt x="1" y="2301"/>
                        </a:lnTo>
                        <a:lnTo>
                          <a:pt x="87" y="2387"/>
                        </a:lnTo>
                        <a:lnTo>
                          <a:pt x="1" y="2301"/>
                        </a:lnTo>
                        <a:lnTo>
                          <a:pt x="1" y="2387"/>
                        </a:lnTo>
                        <a:lnTo>
                          <a:pt x="87" y="2387"/>
                        </a:lnTo>
                        <a:close/>
                      </a:path>
                    </a:pathLst>
                  </a:custGeom>
                  <a:solidFill>
                    <a:srgbClr val="DFDFD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160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161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162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163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164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165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166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167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168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169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170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171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172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173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174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175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176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177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178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179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180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181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182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183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184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185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186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187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188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189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190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191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192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193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194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195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196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197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198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199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200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201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202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203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204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205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206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207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208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209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210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211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212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213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214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215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216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217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218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219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220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221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222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223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224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225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226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227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228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229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230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231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232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233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234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235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" name="Freeform 236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" name="Freeform 237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" name="Freeform 238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" name="Freeform 239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 240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" name="Freeform 241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 242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0" name="Freeform 243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 244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 245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" name="Freeform 246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247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" name="Line 2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08948" y="2616400"/>
                    <a:ext cx="328926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" name="Line 2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6704" y="2636045"/>
                    <a:ext cx="340170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 259"/>
                  <p:cNvSpPr>
                    <a:spLocks/>
                  </p:cNvSpPr>
                  <p:nvPr/>
                </p:nvSpPr>
                <p:spPr bwMode="auto">
                  <a:xfrm>
                    <a:off x="5916528" y="2577109"/>
                    <a:ext cx="303623" cy="146447"/>
                  </a:xfrm>
                  <a:custGeom>
                    <a:avLst/>
                    <a:gdLst/>
                    <a:ahLst/>
                    <a:cxnLst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323" y="0"/>
                      </a:cxn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235" y="308"/>
                      </a:cxn>
                    </a:cxnLst>
                    <a:rect l="0" t="0" r="r" b="b"/>
                    <a:pathLst>
                      <a:path w="323" h="308">
                        <a:moveTo>
                          <a:pt x="235" y="308"/>
                        </a:moveTo>
                        <a:lnTo>
                          <a:pt x="0" y="74"/>
                        </a:lnTo>
                        <a:lnTo>
                          <a:pt x="323" y="0"/>
                        </a:lnTo>
                        <a:lnTo>
                          <a:pt x="235" y="308"/>
                        </a:lnTo>
                        <a:lnTo>
                          <a:pt x="0" y="74"/>
                        </a:lnTo>
                        <a:lnTo>
                          <a:pt x="235" y="308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5607282" y="2852143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389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3257012" y="5161360"/>
                    <a:ext cx="2083195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1.2GeV/c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390" name="Freeform 265"/>
                  <p:cNvSpPr>
                    <a:spLocks noEditPoints="1"/>
                  </p:cNvSpPr>
                  <p:nvPr/>
                </p:nvSpPr>
                <p:spPr bwMode="auto">
                  <a:xfrm>
                    <a:off x="4825733" y="6168628"/>
                    <a:ext cx="337359" cy="207169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197" y="0"/>
                      </a:cxn>
                      <a:cxn ang="0">
                        <a:pos x="197" y="164"/>
                      </a:cxn>
                      <a:cxn ang="0">
                        <a:pos x="360" y="164"/>
                      </a:cxn>
                      <a:cxn ang="0">
                        <a:pos x="360" y="197"/>
                      </a:cxn>
                      <a:cxn ang="0">
                        <a:pos x="197" y="197"/>
                      </a:cxn>
                      <a:cxn ang="0">
                        <a:pos x="197" y="360"/>
                      </a:cxn>
                      <a:cxn ang="0">
                        <a:pos x="164" y="360"/>
                      </a:cxn>
                      <a:cxn ang="0">
                        <a:pos x="164" y="197"/>
                      </a:cxn>
                      <a:cxn ang="0">
                        <a:pos x="0" y="197"/>
                      </a:cxn>
                      <a:cxn ang="0">
                        <a:pos x="0" y="164"/>
                      </a:cxn>
                      <a:cxn ang="0">
                        <a:pos x="164" y="164"/>
                      </a:cxn>
                      <a:cxn ang="0">
                        <a:pos x="164" y="0"/>
                      </a:cxn>
                      <a:cxn ang="0">
                        <a:pos x="0" y="401"/>
                      </a:cxn>
                      <a:cxn ang="0">
                        <a:pos x="360" y="401"/>
                      </a:cxn>
                      <a:cxn ang="0">
                        <a:pos x="360" y="434"/>
                      </a:cxn>
                      <a:cxn ang="0">
                        <a:pos x="0" y="434"/>
                      </a:cxn>
                      <a:cxn ang="0">
                        <a:pos x="0" y="401"/>
                      </a:cxn>
                    </a:cxnLst>
                    <a:rect l="0" t="0" r="r" b="b"/>
                    <a:pathLst>
                      <a:path w="360" h="434">
                        <a:moveTo>
                          <a:pt x="164" y="0"/>
                        </a:moveTo>
                        <a:lnTo>
                          <a:pt x="197" y="0"/>
                        </a:lnTo>
                        <a:lnTo>
                          <a:pt x="197" y="164"/>
                        </a:lnTo>
                        <a:lnTo>
                          <a:pt x="360" y="164"/>
                        </a:lnTo>
                        <a:lnTo>
                          <a:pt x="360" y="197"/>
                        </a:lnTo>
                        <a:lnTo>
                          <a:pt x="197" y="197"/>
                        </a:lnTo>
                        <a:lnTo>
                          <a:pt x="197" y="360"/>
                        </a:lnTo>
                        <a:lnTo>
                          <a:pt x="164" y="360"/>
                        </a:lnTo>
                        <a:lnTo>
                          <a:pt x="164" y="197"/>
                        </a:lnTo>
                        <a:lnTo>
                          <a:pt x="0" y="197"/>
                        </a:lnTo>
                        <a:lnTo>
                          <a:pt x="0" y="164"/>
                        </a:lnTo>
                        <a:lnTo>
                          <a:pt x="164" y="164"/>
                        </a:lnTo>
                        <a:lnTo>
                          <a:pt x="164" y="0"/>
                        </a:lnTo>
                        <a:close/>
                        <a:moveTo>
                          <a:pt x="0" y="401"/>
                        </a:moveTo>
                        <a:lnTo>
                          <a:pt x="360" y="401"/>
                        </a:lnTo>
                        <a:lnTo>
                          <a:pt x="360" y="434"/>
                        </a:lnTo>
                        <a:lnTo>
                          <a:pt x="0" y="434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1196309" y="6073974"/>
                    <a:ext cx="3081216" cy="3089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Local Beam Dump</a:t>
                    </a:r>
                    <a:endParaRPr lang="en-US" altLang="zh-CN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392" name="Text Box 2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1497" y="2148484"/>
                    <a:ext cx="6637547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E89-009  </a:t>
                    </a:r>
                    <a:r>
                      <a:rPr lang="en-US" altLang="ja-JP" b="1" i="1" baseline="30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12</a:t>
                    </a:r>
                    <a:r>
                      <a:rPr lang="en-US" altLang="ja-JP" b="1" i="1" baseline="-25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Λ</a:t>
                    </a:r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B spectrum</a:t>
                    </a:r>
                  </a:p>
                </p:txBody>
              </p:sp>
              <p:pic>
                <p:nvPicPr>
                  <p:cNvPr id="393" name="Picture 274" descr="b12lzoom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4363" y="1628776"/>
                    <a:ext cx="7691794" cy="488632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94" name="Text Box 2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0044" y="2225380"/>
                    <a:ext cx="1171575" cy="13361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1400" b="1" dirty="0" smtClean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~800 </a:t>
                    </a:r>
                    <a:r>
                      <a:rPr lang="en-US" altLang="zh-CN" sz="1400" b="1" dirty="0" err="1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keV</a:t>
                    </a:r>
                    <a:endParaRPr lang="en-US" altLang="zh-CN" sz="1400" b="1" dirty="0">
                      <a:solidFill>
                        <a:srgbClr val="FF0000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endParaRPr>
                  </a:p>
                  <a:p>
                    <a:pPr algn="ctr">
                      <a:lnSpc>
                        <a:spcPct val="40000"/>
                      </a:lnSpc>
                      <a:spcBef>
                        <a:spcPct val="50000"/>
                      </a:spcBef>
                    </a:pPr>
                    <a:r>
                      <a:rPr lang="en-US" altLang="zh-CN" sz="1400" b="1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FWHM</a:t>
                    </a:r>
                  </a:p>
                </p:txBody>
              </p:sp>
              <p:sp>
                <p:nvSpPr>
                  <p:cNvPr id="395" name="Text Box 2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2177" y="2180631"/>
                    <a:ext cx="165735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000" b="1" dirty="0">
                        <a:solidFill>
                          <a:schemeClr val="accent2"/>
                        </a:solidFill>
                      </a:rPr>
                      <a:t>HNSS in 2000</a:t>
                    </a:r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1514475" y="1662058"/>
                    <a:ext cx="6272213" cy="438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7829550" y="2000250"/>
                    <a:ext cx="500063" cy="41005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3" name="Rectangle 282"/>
                <p:cNvSpPr/>
                <p:nvPr/>
              </p:nvSpPr>
              <p:spPr>
                <a:xfrm>
                  <a:off x="5386388" y="5414963"/>
                  <a:ext cx="314325" cy="171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0" name="Text Box 16"/>
              <p:cNvSpPr txBox="1">
                <a:spLocks noChangeArrowheads="1"/>
              </p:cNvSpPr>
              <p:nvPr/>
            </p:nvSpPr>
            <p:spPr bwMode="auto">
              <a:xfrm>
                <a:off x="3914212" y="2062673"/>
                <a:ext cx="431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b="1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s</a:t>
                </a:r>
                <a:endPara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  <p:sp>
            <p:nvSpPr>
              <p:cNvPr id="281" name="Text Box 16"/>
              <p:cNvSpPr txBox="1">
                <a:spLocks noChangeArrowheads="1"/>
              </p:cNvSpPr>
              <p:nvPr/>
            </p:nvSpPr>
            <p:spPr bwMode="auto">
              <a:xfrm>
                <a:off x="5314386" y="2119823"/>
                <a:ext cx="5292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p</a:t>
                </a:r>
                <a:endPara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</p:grpSp>
        <p:sp>
          <p:nvSpPr>
            <p:cNvPr id="278" name="TextBox 277"/>
            <p:cNvSpPr txBox="1"/>
            <p:nvPr/>
          </p:nvSpPr>
          <p:spPr>
            <a:xfrm>
              <a:off x="3195673" y="950138"/>
              <a:ext cx="2357437" cy="901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Phase I in Hall C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4232787" y="704645"/>
            <a:ext cx="4911213" cy="5651836"/>
            <a:chOff x="4232787" y="704645"/>
            <a:chExt cx="4911213" cy="5651836"/>
          </a:xfrm>
        </p:grpSpPr>
        <p:grpSp>
          <p:nvGrpSpPr>
            <p:cNvPr id="410" name="Group 409"/>
            <p:cNvGrpSpPr/>
            <p:nvPr/>
          </p:nvGrpSpPr>
          <p:grpSpPr>
            <a:xfrm>
              <a:off x="4232787" y="704645"/>
              <a:ext cx="4911213" cy="5651836"/>
              <a:chOff x="4232787" y="704645"/>
              <a:chExt cx="4911213" cy="5651836"/>
            </a:xfrm>
          </p:grpSpPr>
          <p:grpSp>
            <p:nvGrpSpPr>
              <p:cNvPr id="408" name="Group 407"/>
              <p:cNvGrpSpPr/>
              <p:nvPr/>
            </p:nvGrpSpPr>
            <p:grpSpPr>
              <a:xfrm>
                <a:off x="4232787" y="704645"/>
                <a:ext cx="4911213" cy="4221316"/>
                <a:chOff x="4232787" y="704645"/>
                <a:chExt cx="4911213" cy="4221316"/>
              </a:xfrm>
            </p:grpSpPr>
            <p:grpSp>
              <p:nvGrpSpPr>
                <p:cNvPr id="400" name="Group 399"/>
                <p:cNvGrpSpPr/>
                <p:nvPr/>
              </p:nvGrpSpPr>
              <p:grpSpPr>
                <a:xfrm>
                  <a:off x="4232787" y="704645"/>
                  <a:ext cx="4911213" cy="4221316"/>
                  <a:chOff x="4232787" y="704645"/>
                  <a:chExt cx="4911213" cy="4221316"/>
                </a:xfrm>
              </p:grpSpPr>
              <p:pic>
                <p:nvPicPr>
                  <p:cNvPr id="398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232787" y="704645"/>
                    <a:ext cx="4911213" cy="4221316"/>
                  </a:xfrm>
                  <a:prstGeom prst="rect">
                    <a:avLst/>
                  </a:prstGeom>
                  <a:noFill/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399" name="TextBox 398"/>
                  <p:cNvSpPr txBox="1"/>
                  <p:nvPr/>
                </p:nvSpPr>
                <p:spPr>
                  <a:xfrm>
                    <a:off x="4440321" y="732656"/>
                    <a:ext cx="4209456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E94-107 in Hall A (2003 &amp; 04)</a:t>
                    </a:r>
                  </a:p>
                </p:txBody>
              </p:sp>
            </p:grpSp>
            <p:sp>
              <p:nvSpPr>
                <p:cNvPr id="40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469253" y="1397953"/>
                  <a:ext cx="776536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s</a:t>
                  </a: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 </a:t>
                  </a:r>
                  <a:endParaRPr lang="en-US" altLang="ja-JP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endParaRP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/1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)</a:t>
                  </a:r>
                </a:p>
              </p:txBody>
            </p:sp>
            <p:sp>
              <p:nvSpPr>
                <p:cNvPr id="40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118708" y="1518493"/>
                  <a:ext cx="1100137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b="1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p</a:t>
                  </a: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(3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’s)</a:t>
                  </a:r>
                </a:p>
              </p:txBody>
            </p:sp>
            <p:sp>
              <p:nvSpPr>
                <p:cNvPr id="403" name="TextBox 402"/>
                <p:cNvSpPr txBox="1"/>
                <p:nvPr/>
              </p:nvSpPr>
              <p:spPr>
                <a:xfrm>
                  <a:off x="5691340" y="2362814"/>
                  <a:ext cx="15780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Core Ex. States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04" name="Straight Arrow Connector 403"/>
                <p:cNvCxnSpPr/>
                <p:nvPr/>
              </p:nvCxnSpPr>
              <p:spPr>
                <a:xfrm rot="5400000">
                  <a:off x="5782138" y="2863490"/>
                  <a:ext cx="572114" cy="19019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Arrow Connector 405"/>
                <p:cNvCxnSpPr/>
                <p:nvPr/>
              </p:nvCxnSpPr>
              <p:spPr>
                <a:xfrm rot="16200000" flipH="1">
                  <a:off x="5999345" y="3108660"/>
                  <a:ext cx="867741" cy="2365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9" name="Rectangle 19"/>
              <p:cNvSpPr>
                <a:spLocks noChangeArrowheads="1"/>
              </p:cNvSpPr>
              <p:nvPr/>
            </p:nvSpPr>
            <p:spPr bwMode="auto">
              <a:xfrm>
                <a:off x="6120582" y="4940709"/>
                <a:ext cx="3023418" cy="14157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EAEAEA">
                    <a:gamma/>
                    <a:shade val="60000"/>
                    <a:invGamma/>
                    <a:alpha val="74998"/>
                  </a:srgbClr>
                </a:prstShdw>
              </a:effectLst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it-IT" sz="900" b="1" i="1" u="sng" dirty="0">
                    <a:solidFill>
                      <a:srgbClr val="FF0000"/>
                    </a:solidFill>
                    <a:latin typeface="Comic Sans MS" charset="0"/>
                  </a:rPr>
                  <a:t>Red line</a:t>
                </a:r>
                <a:r>
                  <a:rPr lang="it-IT" sz="900" dirty="0">
                    <a:solidFill>
                      <a:srgbClr val="FF0000"/>
                    </a:solidFill>
                    <a:latin typeface="Comic Sans MS" charset="0"/>
                  </a:rPr>
                  <a:t>: Fit to the data                       </a:t>
                </a:r>
                <a:endParaRPr lang="it-IT" sz="900" dirty="0" smtClean="0">
                  <a:solidFill>
                    <a:srgbClr val="FF0000"/>
                  </a:solidFill>
                  <a:latin typeface="Comic Sans MS" charset="0"/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en-US" sz="900" b="1" i="1" u="sng" dirty="0" smtClean="0">
                    <a:solidFill>
                      <a:srgbClr val="0070C0"/>
                    </a:solidFill>
                    <a:latin typeface="Comic Sans MS" charset="0"/>
                  </a:rPr>
                  <a:t>Blue </a:t>
                </a:r>
                <a:r>
                  <a:rPr lang="en-US" sz="900" b="1" i="1" u="sng" dirty="0">
                    <a:solidFill>
                      <a:srgbClr val="0070C0"/>
                    </a:solidFill>
                    <a:latin typeface="Comic Sans MS" charset="0"/>
                  </a:rPr>
                  <a:t>line</a:t>
                </a:r>
                <a:r>
                  <a:rPr lang="en-US" sz="900" dirty="0">
                    <a:solidFill>
                      <a:srgbClr val="0070C0"/>
                    </a:solidFill>
                    <a:latin typeface="Comic Sans MS" charset="0"/>
                  </a:rPr>
                  <a:t>: </a:t>
                </a:r>
                <a:r>
                  <a:rPr lang="en-US" sz="1000" i="1" dirty="0">
                    <a:solidFill>
                      <a:srgbClr val="0070C0"/>
                    </a:solidFill>
                    <a:latin typeface="Comic Sans MS" charset="0"/>
                  </a:rPr>
                  <a:t>Theoretica</a:t>
                </a:r>
                <a:r>
                  <a:rPr lang="en-US" sz="900" dirty="0">
                    <a:solidFill>
                      <a:srgbClr val="0070C0"/>
                    </a:solidFill>
                    <a:latin typeface="Comic Sans MS" charset="0"/>
                  </a:rPr>
                  <a:t>l curve: </a:t>
                </a:r>
                <a:r>
                  <a:rPr lang="it-IT" sz="900" dirty="0">
                    <a:solidFill>
                      <a:srgbClr val="0070C0"/>
                    </a:solidFill>
                    <a:latin typeface="Comic Sans MS" charset="0"/>
                  </a:rPr>
                  <a:t>Sagay </a:t>
                </a:r>
                <a:r>
                  <a:rPr lang="it-IT" sz="900" u="sng" dirty="0">
                    <a:solidFill>
                      <a:srgbClr val="0070C0"/>
                    </a:solidFill>
                    <a:latin typeface="Comic Sans MS" charset="0"/>
                  </a:rPr>
                  <a:t>Saclay-Lyon (</a:t>
                </a:r>
                <a:r>
                  <a:rPr lang="it-IT" sz="900" i="1" u="sng" dirty="0">
                    <a:solidFill>
                      <a:srgbClr val="0070C0"/>
                    </a:solidFill>
                    <a:latin typeface="Comic Sans MS" charset="0"/>
                  </a:rPr>
                  <a:t>SLA</a:t>
                </a:r>
                <a:r>
                  <a:rPr lang="it-IT" sz="900" i="1" dirty="0">
                    <a:solidFill>
                      <a:srgbClr val="0070C0"/>
                    </a:solidFill>
                    <a:latin typeface="Comic Sans MS" charset="0"/>
                  </a:rPr>
                  <a:t>)</a:t>
                </a:r>
                <a:r>
                  <a:rPr lang="it-IT" sz="900" dirty="0">
                    <a:solidFill>
                      <a:srgbClr val="0070C0"/>
                    </a:solidFill>
                    <a:latin typeface="Comic Sans MS" charset="0"/>
                  </a:rPr>
                  <a:t> used for the </a:t>
                </a:r>
                <a:r>
                  <a:rPr lang="it-IT" sz="900" u="sng" dirty="0">
                    <a:solidFill>
                      <a:srgbClr val="0070C0"/>
                    </a:solidFill>
                    <a:latin typeface="Comic Sans MS" charset="0"/>
                  </a:rPr>
                  <a:t>elementary </a:t>
                </a:r>
                <a:r>
                  <a:rPr lang="it-IT" sz="900" u="sng" dirty="0" smtClean="0">
                    <a:solidFill>
                      <a:srgbClr val="0070C0"/>
                    </a:solidFill>
                    <a:latin typeface="Comic Sans MS" charset="0"/>
                  </a:rPr>
                  <a:t>K-</a:t>
                </a:r>
                <a:r>
                  <a:rPr lang="el-GR" sz="900" u="sng" dirty="0" smtClean="0">
                    <a:solidFill>
                      <a:srgbClr val="0070C0"/>
                    </a:solidFill>
                  </a:rPr>
                  <a:t>Λ</a:t>
                </a:r>
                <a:r>
                  <a:rPr lang="it-IT" sz="900" u="sng" dirty="0" smtClean="0">
                    <a:solidFill>
                      <a:srgbClr val="0070C0"/>
                    </a:solidFill>
                    <a:latin typeface="Comic Sans MS" charset="0"/>
                  </a:rPr>
                  <a:t> </a:t>
                </a:r>
                <a:r>
                  <a:rPr lang="it-IT" sz="900" u="sng" dirty="0">
                    <a:solidFill>
                      <a:srgbClr val="0070C0"/>
                    </a:solidFill>
                    <a:latin typeface="Comic Sans MS" charset="0"/>
                  </a:rPr>
                  <a:t>electroproduction on </a:t>
                </a:r>
                <a:r>
                  <a:rPr lang="it-IT" sz="900" dirty="0">
                    <a:solidFill>
                      <a:srgbClr val="0070C0"/>
                    </a:solidFill>
                    <a:latin typeface="Comic Sans MS" charset="0"/>
                  </a:rPr>
                  <a:t>proton. (Hypernuclear wave function obtained by M.Sotona and J.Millener</a:t>
                </a:r>
                <a:r>
                  <a:rPr lang="it-IT" sz="900" dirty="0" smtClean="0">
                    <a:solidFill>
                      <a:srgbClr val="0070C0"/>
                    </a:solidFill>
                    <a:latin typeface="Comic Sans MS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400" b="1" i="1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M.Iodice</a:t>
                </a:r>
                <a:r>
                  <a:rPr lang="en-US" sz="1400" b="1" i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 et al., Phys. Rev. </a:t>
                </a:r>
                <a:r>
                  <a:rPr lang="en-US" sz="1400" b="1" i="1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Lett</a:t>
                </a:r>
                <a:r>
                  <a:rPr lang="en-US" sz="1400" b="1" i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. E052501, 99 (2007)</a:t>
                </a:r>
                <a:endParaRPr lang="en-US" sz="1400" b="1" i="1" dirty="0" smtClean="0"/>
              </a:p>
            </p:txBody>
          </p:sp>
        </p:grpSp>
        <p:sp>
          <p:nvSpPr>
            <p:cNvPr id="411" name="Text Box 279"/>
            <p:cNvSpPr txBox="1">
              <a:spLocks noChangeArrowheads="1"/>
            </p:cNvSpPr>
            <p:nvPr/>
          </p:nvSpPr>
          <p:spPr bwMode="auto">
            <a:xfrm>
              <a:off x="7534254" y="1133947"/>
              <a:ext cx="1113217" cy="50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b="1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~635 </a:t>
              </a:r>
              <a:r>
                <a:rPr lang="en-US" altLang="zh-CN" sz="1400" b="1" dirty="0" err="1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keV</a:t>
              </a:r>
              <a:endParaRPr lang="en-US" altLang="zh-CN" sz="1400" b="1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FWHM</a:t>
              </a:r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-1406085" y="3893574"/>
            <a:ext cx="6848240" cy="2964426"/>
            <a:chOff x="-1406085" y="3893574"/>
            <a:chExt cx="6907233" cy="2964426"/>
          </a:xfrm>
        </p:grpSpPr>
        <p:pic>
          <p:nvPicPr>
            <p:cNvPr id="40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406085" y="3893574"/>
              <a:ext cx="6907233" cy="296442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15" name="TextBox 414"/>
            <p:cNvSpPr txBox="1"/>
            <p:nvPr/>
          </p:nvSpPr>
          <p:spPr>
            <a:xfrm>
              <a:off x="0" y="4277032"/>
              <a:ext cx="12831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(</a:t>
              </a:r>
              <a:r>
                <a:rPr lang="en-US" b="1" dirty="0" smtClean="0">
                  <a:sym typeface="Symbol"/>
                </a:rPr>
                <a:t></a:t>
              </a:r>
              <a:r>
                <a:rPr lang="en-US" b="1" baseline="38000" dirty="0" smtClean="0">
                  <a:sym typeface="Symbol"/>
                </a:rPr>
                <a:t>+</a:t>
              </a:r>
              <a:r>
                <a:rPr lang="en-US" b="1" dirty="0" smtClean="0">
                  <a:sym typeface="Symbol"/>
                </a:rPr>
                <a:t>,K</a:t>
              </a:r>
              <a:r>
                <a:rPr lang="en-US" b="1" baseline="38000" dirty="0" smtClean="0">
                  <a:sym typeface="Symbol"/>
                </a:rPr>
                <a:t>+</a:t>
              </a:r>
              <a:r>
                <a:rPr lang="en-US" b="1" dirty="0" smtClean="0">
                  <a:sym typeface="Symbol"/>
                </a:rPr>
                <a:t>)</a:t>
              </a:r>
              <a:r>
                <a:rPr lang="en-US" b="1" baseline="38000" dirty="0" smtClean="0">
                  <a:sym typeface="Symbol"/>
                </a:rPr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C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85848" y="1385888"/>
          <a:ext cx="6958013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342"/>
                <a:gridCol w="2984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HKS/</a:t>
                      </a:r>
                      <a:r>
                        <a:rPr lang="en-US" sz="24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E01-011</a:t>
                      </a:r>
                      <a:r>
                        <a:rPr lang="en-US" sz="2400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(Hall C)</a:t>
                      </a:r>
                      <a:endParaRPr lang="en-US" sz="240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i="0" dirty="0" smtClean="0"/>
                        <a:t>B</a:t>
                      </a:r>
                      <a:r>
                        <a:rPr lang="en-US" i="0" baseline="-30000" dirty="0" smtClean="0">
                          <a:sym typeface="Symbol"/>
                        </a:rPr>
                        <a:t></a:t>
                      </a:r>
                      <a:r>
                        <a:rPr lang="en-US" i="0" dirty="0" smtClean="0">
                          <a:sym typeface="Symbol"/>
                        </a:rPr>
                        <a:t> (</a:t>
                      </a:r>
                      <a:r>
                        <a:rPr lang="en-US" i="0" dirty="0" err="1" smtClean="0">
                          <a:sym typeface="Symbol"/>
                        </a:rPr>
                        <a:t>MeV</a:t>
                      </a:r>
                      <a:r>
                        <a:rPr lang="en-US" i="0" dirty="0" smtClean="0">
                          <a:sym typeface="Symbol"/>
                        </a:rPr>
                        <a:t>)           </a:t>
                      </a:r>
                      <a:r>
                        <a:rPr lang="en-US" i="0" dirty="0" smtClean="0"/>
                        <a:t>Ex (</a:t>
                      </a:r>
                      <a:r>
                        <a:rPr lang="en-US" i="0" dirty="0" err="1" smtClean="0"/>
                        <a:t>MeV</a:t>
                      </a:r>
                      <a:r>
                        <a:rPr lang="en-US" i="0" dirty="0" smtClean="0"/>
                        <a:t>)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E94-107 (Hall A)</a:t>
                      </a:r>
                    </a:p>
                    <a:p>
                      <a:pPr algn="ctr"/>
                      <a:r>
                        <a:rPr lang="en-US" dirty="0" smtClean="0"/>
                        <a:t>Ex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-11.559 </a:t>
                      </a:r>
                      <a:r>
                        <a:rPr lang="en-US" dirty="0" smtClean="0">
                          <a:sym typeface="Symbol"/>
                        </a:rPr>
                        <a:t> 0.11</a:t>
                      </a:r>
                      <a:r>
                        <a:rPr lang="en-US" dirty="0" smtClean="0"/>
                        <a:t>               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 </a:t>
                      </a:r>
                      <a:r>
                        <a:rPr lang="en-US" dirty="0" smtClean="0">
                          <a:sym typeface="Symbol"/>
                        </a:rPr>
                        <a:t> 0.03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-8.758 </a:t>
                      </a:r>
                      <a:r>
                        <a:rPr lang="en-US" dirty="0" smtClean="0">
                          <a:sym typeface="Symbol"/>
                        </a:rPr>
                        <a:t> 0.11</a:t>
                      </a:r>
                      <a:r>
                        <a:rPr lang="en-US" baseline="0" dirty="0" smtClean="0">
                          <a:sym typeface="Symbol"/>
                        </a:rPr>
                        <a:t>               </a:t>
                      </a:r>
                      <a:r>
                        <a:rPr lang="en-US" dirty="0" smtClean="0"/>
                        <a:t>2.801 </a:t>
                      </a:r>
                      <a:r>
                        <a:rPr lang="en-US" dirty="0" smtClean="0">
                          <a:sym typeface="Symbol"/>
                        </a:rPr>
                        <a:t> 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2.52 </a:t>
                      </a:r>
                      <a:r>
                        <a:rPr lang="en-US" dirty="0" smtClean="0">
                          <a:sym typeface="Symbol"/>
                        </a:rPr>
                        <a:t> 0.11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-5.239 </a:t>
                      </a:r>
                      <a:r>
                        <a:rPr lang="en-US" dirty="0" smtClean="0">
                          <a:sym typeface="Symbol"/>
                        </a:rPr>
                        <a:t> 0.12</a:t>
                      </a:r>
                      <a:r>
                        <a:rPr lang="en-US" baseline="0" dirty="0" smtClean="0">
                          <a:sym typeface="Symbol"/>
                        </a:rPr>
                        <a:t>               </a:t>
                      </a:r>
                      <a:r>
                        <a:rPr lang="en-US" dirty="0" smtClean="0"/>
                        <a:t>6.320 </a:t>
                      </a:r>
                      <a:r>
                        <a:rPr lang="en-US" dirty="0" smtClean="0">
                          <a:sym typeface="Symbol"/>
                        </a:rPr>
                        <a:t> 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5.97 </a:t>
                      </a:r>
                      <a:r>
                        <a:rPr lang="en-US" dirty="0" smtClean="0">
                          <a:sym typeface="Symbol"/>
                        </a:rPr>
                        <a:t> 0.13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 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9.76 </a:t>
                      </a:r>
                      <a:r>
                        <a:rPr lang="en-US" dirty="0" smtClean="0">
                          <a:sym typeface="Symbol"/>
                        </a:rPr>
                        <a:t> 0.15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-0.359 </a:t>
                      </a:r>
                      <a:r>
                        <a:rPr lang="en-US" dirty="0" smtClean="0">
                          <a:sym typeface="Symbol"/>
                        </a:rPr>
                        <a:t> 0.11</a:t>
                      </a:r>
                      <a:r>
                        <a:rPr lang="en-US" baseline="0" dirty="0" smtClean="0">
                          <a:sym typeface="Symbol"/>
                        </a:rPr>
                        <a:t>             </a:t>
                      </a:r>
                      <a:r>
                        <a:rPr lang="en-US" dirty="0" smtClean="0"/>
                        <a:t>11.200 </a:t>
                      </a:r>
                      <a:r>
                        <a:rPr lang="en-US" dirty="0" smtClean="0">
                          <a:sym typeface="Symbol"/>
                        </a:rPr>
                        <a:t> 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10.95 </a:t>
                      </a:r>
                      <a:r>
                        <a:rPr lang="en-US" dirty="0" smtClean="0">
                          <a:sym typeface="Symbol"/>
                        </a:rPr>
                        <a:t> 0.27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  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12.22 </a:t>
                      </a:r>
                      <a:r>
                        <a:rPr lang="en-US" dirty="0" smtClean="0">
                          <a:sym typeface="Symbol"/>
                        </a:rPr>
                        <a:t> 0.11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775" y="542926"/>
            <a:ext cx="808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Comparison of the detected levels of </a:t>
            </a:r>
            <a:r>
              <a:rPr lang="en-US" sz="2800" b="1" i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</a:t>
            </a:r>
            <a:r>
              <a:rPr lang="en-US" sz="2800" b="1" i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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B by Hall C &amp; A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725" y="4852988"/>
            <a:ext cx="808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Emulsion result of </a:t>
            </a:r>
            <a:r>
              <a:rPr lang="en-US" sz="2800" b="1" i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</a:t>
            </a:r>
            <a:r>
              <a:rPr lang="en-US" sz="2800" b="1" i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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B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g.s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. doublet:  -11.370.060.04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5534026"/>
            <a:ext cx="808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Emulsion result of </a:t>
            </a:r>
            <a:r>
              <a:rPr lang="en-US" sz="2800" b="1" i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</a:t>
            </a:r>
            <a:r>
              <a:rPr lang="en-US" sz="2800" b="1" i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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C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g.s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. doublet:  -10.760.190.04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0214" y="396305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Preliminary</a:t>
            </a:r>
            <a:endParaRPr lang="en-US" sz="2800" b="1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6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Spectroscopy of </a:t>
            </a:r>
            <a:r>
              <a:rPr lang="en-US" sz="4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7</a:t>
            </a:r>
            <a:r>
              <a:rPr lang="en-US" sz="4000" b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29188" y="957263"/>
            <a:ext cx="4214812" cy="590073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dirty="0" smtClean="0">
                <a:solidFill>
                  <a:srgbClr val="FF0000"/>
                </a:solidFill>
              </a:rPr>
              <a:t> direct observation of </a:t>
            </a:r>
            <a:r>
              <a:rPr lang="en-US" sz="2000" baseline="30000" dirty="0" smtClean="0">
                <a:solidFill>
                  <a:srgbClr val="FF0000"/>
                </a:solidFill>
              </a:rPr>
              <a:t>7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en-US" sz="2000" dirty="0" smtClean="0">
                <a:solidFill>
                  <a:srgbClr val="FF0000"/>
                </a:solidFill>
              </a:rPr>
              <a:t>He G.S.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26125" y="1552576"/>
            <a:ext cx="3074988" cy="1655762"/>
            <a:chOff x="5826125" y="1552576"/>
            <a:chExt cx="3074988" cy="1655762"/>
          </a:xfrm>
        </p:grpSpPr>
        <p:sp>
          <p:nvSpPr>
            <p:cNvPr id="20" name="Oval 44"/>
            <p:cNvSpPr>
              <a:spLocks noChangeArrowheads="1"/>
            </p:cNvSpPr>
            <p:nvPr/>
          </p:nvSpPr>
          <p:spPr bwMode="auto">
            <a:xfrm>
              <a:off x="5826125" y="1552576"/>
              <a:ext cx="1908175" cy="16557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38"/>
            <p:cNvGrpSpPr>
              <a:grpSpLocks/>
            </p:cNvGrpSpPr>
            <p:nvPr/>
          </p:nvGrpSpPr>
          <p:grpSpPr bwMode="auto">
            <a:xfrm>
              <a:off x="5862638" y="2020888"/>
              <a:ext cx="609600" cy="609600"/>
              <a:chOff x="3424" y="1475"/>
              <a:chExt cx="384" cy="384"/>
            </a:xfrm>
          </p:grpSpPr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3424" y="1475"/>
                <a:ext cx="384" cy="384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29"/>
              <p:cNvSpPr txBox="1">
                <a:spLocks noChangeArrowheads="1"/>
              </p:cNvSpPr>
              <p:nvPr/>
            </p:nvSpPr>
            <p:spPr bwMode="auto">
              <a:xfrm>
                <a:off x="3472" y="1475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Arial" pitchFamily="34" charset="0"/>
                    <a:sym typeface="Symbol" pitchFamily="18" charset="2"/>
                  </a:rPr>
                  <a:t></a:t>
                </a:r>
              </a:p>
            </p:txBody>
          </p:sp>
        </p:grp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7015163" y="1624013"/>
              <a:ext cx="457200" cy="519112"/>
              <a:chOff x="4528" y="1139"/>
              <a:chExt cx="288" cy="327"/>
            </a:xfrm>
          </p:grpSpPr>
          <p:sp>
            <p:nvSpPr>
              <p:cNvPr id="32" name="Oval 25"/>
              <p:cNvSpPr>
                <a:spLocks noChangeArrowheads="1"/>
              </p:cNvSpPr>
              <p:nvPr/>
            </p:nvSpPr>
            <p:spPr bwMode="auto">
              <a:xfrm>
                <a:off x="4528" y="1187"/>
                <a:ext cx="240" cy="24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4528" y="1139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Arial" pitchFamily="34" charset="0"/>
                    <a:sym typeface="Symbol" pitchFamily="18" charset="2"/>
                  </a:rPr>
                  <a:t>n</a:t>
                </a:r>
              </a:p>
            </p:txBody>
          </p:sp>
        </p:grpSp>
        <p:grpSp>
          <p:nvGrpSpPr>
            <p:cNvPr id="23" name="Group 40"/>
            <p:cNvGrpSpPr>
              <a:grpSpLocks/>
            </p:cNvGrpSpPr>
            <p:nvPr/>
          </p:nvGrpSpPr>
          <p:grpSpPr bwMode="auto">
            <a:xfrm>
              <a:off x="6907213" y="2668588"/>
              <a:ext cx="457200" cy="519112"/>
              <a:chOff x="4528" y="1907"/>
              <a:chExt cx="288" cy="327"/>
            </a:xfrm>
          </p:grpSpPr>
          <p:sp>
            <p:nvSpPr>
              <p:cNvPr id="30" name="Oval 26"/>
              <p:cNvSpPr>
                <a:spLocks noChangeArrowheads="1"/>
              </p:cNvSpPr>
              <p:nvPr/>
            </p:nvSpPr>
            <p:spPr bwMode="auto">
              <a:xfrm>
                <a:off x="4528" y="1955"/>
                <a:ext cx="240" cy="24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4528" y="1907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Arial" pitchFamily="34" charset="0"/>
                    <a:sym typeface="Symbol" pitchFamily="18" charset="2"/>
                  </a:rPr>
                  <a:t>n</a:t>
                </a:r>
              </a:p>
            </p:txBody>
          </p:sp>
        </p:grpSp>
        <p:sp>
          <p:nvSpPr>
            <p:cNvPr id="25" name="Line 41"/>
            <p:cNvSpPr>
              <a:spLocks noChangeShapeType="1"/>
            </p:cNvSpPr>
            <p:nvPr/>
          </p:nvSpPr>
          <p:spPr bwMode="auto">
            <a:xfrm flipV="1">
              <a:off x="6438900" y="1984376"/>
              <a:ext cx="5762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2"/>
            <p:cNvSpPr>
              <a:spLocks noChangeShapeType="1"/>
            </p:cNvSpPr>
            <p:nvPr/>
          </p:nvSpPr>
          <p:spPr bwMode="auto">
            <a:xfrm>
              <a:off x="6402388" y="2524126"/>
              <a:ext cx="5048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H="1">
              <a:off x="7123113" y="2092326"/>
              <a:ext cx="71438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8101" y="1614488"/>
              <a:ext cx="1243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chemeClr val="bg1"/>
                  </a:solidFill>
                </a:rPr>
                <a:t>6</a:t>
              </a:r>
              <a:r>
                <a:rPr lang="en-US" dirty="0" smtClean="0">
                  <a:solidFill>
                    <a:schemeClr val="bg1"/>
                  </a:solidFill>
                </a:rPr>
                <a:t>He core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 flipV="1">
              <a:off x="7458076" y="1957388"/>
              <a:ext cx="500063" cy="3429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140326" y="3249613"/>
            <a:ext cx="3295752" cy="3591700"/>
            <a:chOff x="5140326" y="3249613"/>
            <a:chExt cx="3295752" cy="3591700"/>
          </a:xfrm>
        </p:grpSpPr>
        <p:pic>
          <p:nvPicPr>
            <p:cNvPr id="37" name="Picture 9" descr="HiyamaPRC7LHe"/>
            <p:cNvPicPr>
              <a:picLocks noChangeAspect="1" noChangeArrowheads="1"/>
            </p:cNvPicPr>
            <p:nvPr/>
          </p:nvPicPr>
          <p:blipFill>
            <a:blip r:embed="rId3" cstate="print">
              <a:lum bright="-34000" contrast="56000"/>
            </a:blip>
            <a:srcRect/>
            <a:stretch>
              <a:fillRect/>
            </a:stretch>
          </p:blipFill>
          <p:spPr bwMode="auto">
            <a:xfrm>
              <a:off x="5400675" y="3249613"/>
              <a:ext cx="2967038" cy="3384550"/>
            </a:xfrm>
            <a:prstGeom prst="rect">
              <a:avLst/>
            </a:prstGeom>
            <a:noFill/>
          </p:spPr>
        </p:pic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5140326" y="6533536"/>
              <a:ext cx="3295752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1400" b="1" dirty="0">
                  <a:latin typeface="Arial" pitchFamily="34" charset="0"/>
                  <a:ea typeface="ＭＳ Ｐゴシック" pitchFamily="34" charset="-128"/>
                </a:rPr>
                <a:t>E. </a:t>
              </a:r>
              <a:r>
                <a:rPr kumimoji="1" lang="en-US" altLang="ja-JP" sz="1400" b="1" dirty="0" err="1">
                  <a:latin typeface="Arial" pitchFamily="34" charset="0"/>
                  <a:ea typeface="ＭＳ Ｐゴシック" pitchFamily="34" charset="-128"/>
                </a:rPr>
                <a:t>Hiyama</a:t>
              </a:r>
              <a:r>
                <a:rPr kumimoji="1" lang="en-US" altLang="ja-JP" sz="1400" b="1" dirty="0">
                  <a:latin typeface="Arial" pitchFamily="34" charset="0"/>
                  <a:ea typeface="ＭＳ Ｐゴシック" pitchFamily="34" charset="-128"/>
                </a:rPr>
                <a:t>, et al., PRC53 2078 (1996)</a:t>
              </a: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 rot="4015015">
              <a:off x="5976937" y="4614863"/>
              <a:ext cx="1584325" cy="431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29310" y="2109019"/>
            <a:ext cx="598385" cy="610829"/>
            <a:chOff x="8368634" y="2389238"/>
            <a:chExt cx="598385" cy="610829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8368634" y="2389238"/>
              <a:ext cx="598385" cy="6108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8461478" y="2418415"/>
              <a:ext cx="431800" cy="52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Arial" pitchFamily="34" charset="0"/>
                  <a:sym typeface="Symbol" pitchFamily="18" charset="2"/>
                </a:rPr>
                <a:t>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800102"/>
            <a:ext cx="4943476" cy="4279701"/>
            <a:chOff x="-1" y="957264"/>
            <a:chExt cx="4943476" cy="4279701"/>
          </a:xfrm>
        </p:grpSpPr>
        <p:grpSp>
          <p:nvGrpSpPr>
            <p:cNvPr id="8" name="Group 10"/>
            <p:cNvGrpSpPr/>
            <p:nvPr/>
          </p:nvGrpSpPr>
          <p:grpSpPr>
            <a:xfrm>
              <a:off x="-1" y="957264"/>
              <a:ext cx="4943476" cy="4279701"/>
              <a:chOff x="-1" y="957264"/>
              <a:chExt cx="4943476" cy="427970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" y="957264"/>
                <a:ext cx="4943476" cy="427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0" y="961872"/>
                <a:ext cx="49434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baseline="30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Li(e,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e’K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He  (n-rich)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9323" y="1318598"/>
                <a:ext cx="693174" cy="5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HKS</a:t>
                </a:r>
              </a:p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JLAB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1980950" y="2969030"/>
                <a:ext cx="4243386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200" dirty="0">
                    <a:latin typeface="Arial" pitchFamily="34" charset="0"/>
                    <a:ea typeface="ＭＳ Ｐゴシック" pitchFamily="34" charset="-128"/>
                  </a:rPr>
                  <a:t>Counts </a:t>
                </a:r>
                <a:r>
                  <a:rPr lang="en-US" altLang="ja-JP" sz="1200" dirty="0" smtClean="0">
                    <a:latin typeface="Arial" pitchFamily="34" charset="0"/>
                    <a:ea typeface="ＭＳ Ｐゴシック" pitchFamily="34" charset="-128"/>
                  </a:rPr>
                  <a:t>(200 </a:t>
                </a:r>
                <a:r>
                  <a:rPr lang="en-US" altLang="ja-JP" sz="1200" dirty="0" err="1">
                    <a:latin typeface="Arial" pitchFamily="34" charset="0"/>
                    <a:ea typeface="ＭＳ Ｐゴシック" pitchFamily="34" charset="-128"/>
                  </a:rPr>
                  <a:t>keV</a:t>
                </a:r>
                <a:r>
                  <a:rPr lang="en-US" altLang="ja-JP" sz="1200" dirty="0">
                    <a:latin typeface="Arial" pitchFamily="34" charset="0"/>
                    <a:ea typeface="ＭＳ Ｐゴシック" pitchFamily="34" charset="-128"/>
                  </a:rPr>
                  <a:t>/bin)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1674813" y="4038600"/>
                <a:ext cx="16573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000" b="1" dirty="0">
                    <a:solidFill>
                      <a:srgbClr val="FF7C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ＭＳ Ｐゴシック" pitchFamily="34" charset="-128"/>
                  </a:rPr>
                  <a:t>Accidentals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0" y="4929188"/>
                <a:ext cx="492918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>
                    <a:sym typeface="Symbol"/>
                  </a:rPr>
                  <a:t> </a:t>
                </a:r>
                <a:r>
                  <a:rPr lang="en-US" sz="1400" dirty="0" smtClean="0">
                    <a:sym typeface="Symbol"/>
                  </a:rPr>
                  <a:t> (</a:t>
                </a:r>
                <a:r>
                  <a:rPr lang="en-US" sz="1400" dirty="0" err="1" smtClean="0">
                    <a:sym typeface="Symbol"/>
                  </a:rPr>
                  <a:t>MeV</a:t>
                </a:r>
                <a:r>
                  <a:rPr lang="en-US" sz="1400" dirty="0" smtClean="0">
                    <a:sym typeface="Symbol"/>
                  </a:rPr>
                  <a:t>)</a:t>
                </a:r>
                <a:endParaRPr lang="en-US" sz="1400" baseline="-25000" dirty="0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828112" y="2034098"/>
              <a:ext cx="431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s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0942" y="1350246"/>
            <a:ext cx="191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HKS (Hall C) 2005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0" y="5129216"/>
            <a:ext cx="4929186" cy="1623606"/>
            <a:chOff x="0" y="5129216"/>
            <a:chExt cx="4929186" cy="1623606"/>
          </a:xfrm>
        </p:grpSpPr>
        <p:grpSp>
          <p:nvGrpSpPr>
            <p:cNvPr id="70" name="Group 69"/>
            <p:cNvGrpSpPr/>
            <p:nvPr/>
          </p:nvGrpSpPr>
          <p:grpSpPr>
            <a:xfrm>
              <a:off x="0" y="5129216"/>
              <a:ext cx="4929186" cy="1336474"/>
              <a:chOff x="214314" y="5214941"/>
              <a:chExt cx="4929186" cy="13364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14314" y="5214941"/>
                <a:ext cx="4357721" cy="966127"/>
                <a:chOff x="214314" y="5214941"/>
                <a:chExt cx="4357721" cy="966127"/>
              </a:xfrm>
            </p:grpSpPr>
            <p:grpSp>
              <p:nvGrpSpPr>
                <p:cNvPr id="46" name="Group 3"/>
                <p:cNvGrpSpPr>
                  <a:grpSpLocks/>
                </p:cNvGrpSpPr>
                <p:nvPr/>
              </p:nvGrpSpPr>
              <p:grpSpPr bwMode="auto">
                <a:xfrm>
                  <a:off x="1914526" y="5643574"/>
                  <a:ext cx="485756" cy="471478"/>
                  <a:chOff x="522" y="1298"/>
                  <a:chExt cx="1360" cy="1360"/>
                </a:xfrm>
              </p:grpSpPr>
              <p:sp>
                <p:nvSpPr>
                  <p:cNvPr id="4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2024"/>
                    <a:ext cx="567" cy="56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600"/>
                      <a:t>α</a:t>
                    </a:r>
                  </a:p>
                </p:txBody>
              </p:sp>
              <p:sp>
                <p:nvSpPr>
                  <p:cNvPr id="4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1661"/>
                    <a:ext cx="453" cy="45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600"/>
                      <a:t>Λ</a:t>
                    </a:r>
                  </a:p>
                </p:txBody>
              </p:sp>
              <p:sp>
                <p:nvSpPr>
                  <p:cNvPr id="4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1525"/>
                    <a:ext cx="340" cy="34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400"/>
                      <a:t>n</a:t>
                    </a:r>
                  </a:p>
                </p:txBody>
              </p:sp>
              <p:sp>
                <p:nvSpPr>
                  <p:cNvPr id="5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1570"/>
                    <a:ext cx="340" cy="34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400"/>
                      <a:t>n</a:t>
                    </a:r>
                  </a:p>
                </p:txBody>
              </p:sp>
              <p:sp>
                <p:nvSpPr>
                  <p:cNvPr id="5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522" y="1298"/>
                    <a:ext cx="1360" cy="136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z="1200"/>
                  </a:p>
                </p:txBody>
              </p:sp>
            </p:grpSp>
            <p:grpSp>
              <p:nvGrpSpPr>
                <p:cNvPr id="52" name="Group 13"/>
                <p:cNvGrpSpPr>
                  <a:grpSpLocks/>
                </p:cNvGrpSpPr>
                <p:nvPr/>
              </p:nvGrpSpPr>
              <p:grpSpPr bwMode="auto">
                <a:xfrm>
                  <a:off x="3014663" y="5629285"/>
                  <a:ext cx="471482" cy="471478"/>
                  <a:chOff x="2064" y="1389"/>
                  <a:chExt cx="1360" cy="1360"/>
                </a:xfrm>
              </p:grpSpPr>
              <p:sp>
                <p:nvSpPr>
                  <p:cNvPr id="5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115"/>
                    <a:ext cx="567" cy="56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600"/>
                      <a:t>α</a:t>
                    </a:r>
                  </a:p>
                </p:txBody>
              </p:sp>
              <p:sp>
                <p:nvSpPr>
                  <p:cNvPr id="5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2"/>
                    <a:ext cx="453" cy="45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600"/>
                      <a:t>Λ</a:t>
                    </a:r>
                  </a:p>
                </p:txBody>
              </p:sp>
              <p:sp>
                <p:nvSpPr>
                  <p:cNvPr id="5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1616"/>
                    <a:ext cx="340" cy="34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400"/>
                      <a:t>n</a:t>
                    </a:r>
                  </a:p>
                </p:txBody>
              </p:sp>
              <p:sp>
                <p:nvSpPr>
                  <p:cNvPr id="5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1752"/>
                    <a:ext cx="340" cy="340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400"/>
                      <a:t>p</a:t>
                    </a:r>
                  </a:p>
                </p:txBody>
              </p:sp>
              <p:sp>
                <p:nvSpPr>
                  <p:cNvPr id="57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89"/>
                    <a:ext cx="1360" cy="136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z="1200"/>
                  </a:p>
                </p:txBody>
              </p:sp>
            </p:grpSp>
            <p:grpSp>
              <p:nvGrpSpPr>
                <p:cNvPr id="58" name="Group 27"/>
                <p:cNvGrpSpPr>
                  <a:grpSpLocks/>
                </p:cNvGrpSpPr>
                <p:nvPr/>
              </p:nvGrpSpPr>
              <p:grpSpPr bwMode="auto">
                <a:xfrm>
                  <a:off x="4000500" y="5614999"/>
                  <a:ext cx="457207" cy="457190"/>
                  <a:chOff x="3561" y="1343"/>
                  <a:chExt cx="1360" cy="1360"/>
                </a:xfrm>
              </p:grpSpPr>
              <p:sp>
                <p:nvSpPr>
                  <p:cNvPr id="5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069"/>
                    <a:ext cx="567" cy="56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600"/>
                      <a:t>α</a:t>
                    </a:r>
                  </a:p>
                </p:txBody>
              </p:sp>
              <p:sp>
                <p:nvSpPr>
                  <p:cNvPr id="6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706"/>
                    <a:ext cx="453" cy="45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600"/>
                      <a:t>Λ</a:t>
                    </a:r>
                  </a:p>
                </p:txBody>
              </p:sp>
              <p:sp>
                <p:nvSpPr>
                  <p:cNvPr id="6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1706"/>
                    <a:ext cx="340" cy="340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400"/>
                      <a:t>p</a:t>
                    </a:r>
                  </a:p>
                </p:txBody>
              </p:sp>
              <p:sp>
                <p:nvSpPr>
                  <p:cNvPr id="62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561" y="1343"/>
                    <a:ext cx="1360" cy="136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z="1200"/>
                  </a:p>
                </p:txBody>
              </p:sp>
              <p:sp>
                <p:nvSpPr>
                  <p:cNvPr id="63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106" y="1479"/>
                    <a:ext cx="340" cy="340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ja-JP" sz="1400"/>
                      <a:t>p</a:t>
                    </a:r>
                  </a:p>
                </p:txBody>
              </p:sp>
            </p:grpSp>
            <p:sp>
              <p:nvSpPr>
                <p:cNvPr id="64" name="タイトル 1"/>
                <p:cNvSpPr txBox="1">
                  <a:spLocks/>
                </p:cNvSpPr>
                <p:nvPr/>
              </p:nvSpPr>
              <p:spPr>
                <a:xfrm>
                  <a:off x="1743076" y="5272092"/>
                  <a:ext cx="842962" cy="42862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1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rgbClr val="CC3399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7</a:t>
                  </a:r>
                  <a:r>
                    <a:rPr kumimoji="1" lang="en-US" altLang="ja-JP" sz="20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rgbClr val="CC3399"/>
                      </a:solidFill>
                      <a:effectLst/>
                      <a:uLnTx/>
                      <a:uFillTx/>
                      <a:latin typeface="Symbol" pitchFamily="18" charset="2"/>
                      <a:ea typeface="+mj-ea"/>
                      <a:cs typeface="+mj-cs"/>
                    </a:rPr>
                    <a:t>L</a:t>
                  </a:r>
                  <a:r>
                    <a:rPr kumimoji="1" lang="en-US" altLang="ja-JP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C3399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He</a:t>
                  </a:r>
                  <a:endPara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3399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65" name="タイトル 1"/>
                <p:cNvSpPr txBox="1">
                  <a:spLocks/>
                </p:cNvSpPr>
                <p:nvPr/>
              </p:nvSpPr>
              <p:spPr>
                <a:xfrm>
                  <a:off x="2886088" y="5214941"/>
                  <a:ext cx="771513" cy="48577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1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rgbClr val="CC3399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7</a:t>
                  </a:r>
                  <a:r>
                    <a:rPr kumimoji="1" lang="en-US" altLang="ja-JP" sz="20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rgbClr val="CC3399"/>
                      </a:solidFill>
                      <a:effectLst/>
                      <a:uLnTx/>
                      <a:uFillTx/>
                      <a:latin typeface="Symbol" pitchFamily="18" charset="2"/>
                      <a:ea typeface="+mj-ea"/>
                      <a:cs typeface="+mj-cs"/>
                    </a:rPr>
                    <a:t>L</a:t>
                  </a:r>
                  <a:r>
                    <a:rPr lang="en-US" altLang="ja-JP" sz="2000" b="1" dirty="0" smtClean="0">
                      <a:solidFill>
                        <a:srgbClr val="CC3399"/>
                      </a:solidFill>
                      <a:latin typeface="+mj-lt"/>
                      <a:ea typeface="+mj-ea"/>
                      <a:cs typeface="+mj-cs"/>
                    </a:rPr>
                    <a:t>Li*</a:t>
                  </a:r>
                  <a:endPara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3399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66" name="タイトル 1"/>
                <p:cNvSpPr txBox="1">
                  <a:spLocks/>
                </p:cNvSpPr>
                <p:nvPr/>
              </p:nvSpPr>
              <p:spPr>
                <a:xfrm>
                  <a:off x="3814763" y="5243517"/>
                  <a:ext cx="757272" cy="42862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1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rgbClr val="CC3399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7</a:t>
                  </a:r>
                  <a:r>
                    <a:rPr kumimoji="1" lang="en-US" altLang="ja-JP" sz="20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srgbClr val="CC3399"/>
                      </a:solidFill>
                      <a:effectLst/>
                      <a:uLnTx/>
                      <a:uFillTx/>
                      <a:latin typeface="Symbol" pitchFamily="18" charset="2"/>
                      <a:ea typeface="+mj-ea"/>
                      <a:cs typeface="+mj-cs"/>
                    </a:rPr>
                    <a:t>L</a:t>
                  </a:r>
                  <a:r>
                    <a:rPr lang="en-US" altLang="ja-JP" sz="2000" b="1" dirty="0" smtClean="0">
                      <a:solidFill>
                        <a:srgbClr val="CC3399"/>
                      </a:solidFill>
                      <a:latin typeface="+mj-lt"/>
                      <a:ea typeface="+mj-ea"/>
                      <a:cs typeface="+mj-cs"/>
                    </a:rPr>
                    <a:t>Be</a:t>
                  </a:r>
                  <a:endPara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3399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14314" y="5473182"/>
                  <a:ext cx="144303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en-US" altLang="ja-JP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T=1 </a:t>
                  </a:r>
                </a:p>
                <a:p>
                  <a:pPr algn="ctr"/>
                  <a:r>
                    <a:rPr kumimoji="1" lang="en-US" altLang="ja-JP" sz="20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Iso</a:t>
                  </a:r>
                  <a:r>
                    <a:rPr kumimoji="1" lang="en-US" altLang="ja-JP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-triplet </a:t>
                  </a:r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928688" y="6243638"/>
                <a:ext cx="4214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</a:rPr>
                  <a:t>B</a:t>
                </a:r>
                <a:r>
                  <a:rPr kumimoji="1" lang="en-US" altLang="ja-JP" sz="1400" b="1" baseline="-28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  <a:sym typeface="Symbol"/>
                  </a:rPr>
                  <a:t></a:t>
                </a:r>
                <a:r>
                  <a:rPr kumimoji="1" lang="en-US" altLang="ja-JP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  <a:sym typeface="Symbol"/>
                  </a:rPr>
                  <a:t> :         </a:t>
                </a:r>
                <a:r>
                  <a:rPr kumimoji="1" lang="en-US" altLang="ja-JP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</a:rPr>
                  <a:t>-5.7</a:t>
                </a:r>
                <a:r>
                  <a:rPr kumimoji="1" lang="en-US" altLang="ja-JP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  <a:cs typeface="Arial" charset="0"/>
                  </a:rPr>
                  <a:t>±0.2</a:t>
                </a:r>
                <a:r>
                  <a:rPr kumimoji="1" lang="en-US" altLang="ja-JP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</a:rPr>
                  <a:t>     </a:t>
                </a:r>
                <a:r>
                  <a:rPr kumimoji="1" lang="en-US" altLang="ja-JP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</a:rPr>
                  <a:t>-5.58</a:t>
                </a:r>
                <a:r>
                  <a:rPr kumimoji="1" lang="en-US" altLang="ja-JP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  <a:cs typeface="Arial" charset="0"/>
                  </a:rPr>
                  <a:t>±0.04*</a:t>
                </a:r>
                <a:r>
                  <a:rPr kumimoji="1" lang="en-US" altLang="ja-JP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</a:rPr>
                  <a:t>   -5.16</a:t>
                </a:r>
                <a:r>
                  <a:rPr kumimoji="1" lang="en-US" altLang="ja-JP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-128"/>
                    <a:cs typeface="Arial" charset="0"/>
                  </a:rPr>
                  <a:t>±0.08*          </a:t>
                </a:r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443469" y="6445045"/>
              <a:ext cx="2364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  <a:cs typeface="Arial" charset="0"/>
                </a:rPr>
                <a:t>*</a:t>
              </a:r>
              <a:r>
                <a:rPr kumimoji="1" lang="en-US" altLang="ja-JP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  </a:t>
              </a:r>
              <a:r>
                <a:rPr kumimoji="1" lang="en-US" altLang="ja-JP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Emulsion results (core?)</a:t>
              </a:r>
              <a:r>
                <a:rPr kumimoji="1" lang="en-US" altLang="ja-JP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  <a:cs typeface="Arial" charset="0"/>
                </a:rPr>
                <a:t>        </a:t>
              </a:r>
              <a:endPara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1563329" y="3546833"/>
            <a:ext cx="6430297" cy="3104689"/>
            <a:chOff x="-1769807" y="3753311"/>
            <a:chExt cx="7020233" cy="3104689"/>
          </a:xfrm>
        </p:grpSpPr>
        <p:pic>
          <p:nvPicPr>
            <p:cNvPr id="74" name="Picture 5" descr="PRC_FG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769807" y="3753311"/>
              <a:ext cx="7020233" cy="310468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3946208" y="3849329"/>
              <a:ext cx="1143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 err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Sotona</a:t>
              </a:r>
              <a:endParaRPr kumimoji="1" lang="en-US" altLang="ja-JP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1843088" y="2909888"/>
            <a:ext cx="571500" cy="5762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28712" y="2828925"/>
            <a:ext cx="328613" cy="3143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Baryonic Interactions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076325"/>
            <a:ext cx="8701088" cy="121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Baryonic (</a:t>
            </a:r>
            <a:r>
              <a:rPr lang="en-US" i="1" dirty="0" smtClean="0"/>
              <a:t>B-B) </a:t>
            </a:r>
            <a:r>
              <a:rPr lang="en-US" dirty="0" smtClean="0"/>
              <a:t>interaction is an important nuclear force that builds the “world”;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053886" y="2288577"/>
            <a:ext cx="3530990" cy="2647916"/>
            <a:chOff x="2053886" y="2502889"/>
            <a:chExt cx="3530990" cy="264791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3886" y="2502889"/>
              <a:ext cx="3530990" cy="26479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>
            <a:xfrm>
              <a:off x="2433710" y="3502855"/>
              <a:ext cx="534573" cy="140677"/>
            </a:xfrm>
            <a:custGeom>
              <a:avLst/>
              <a:gdLst>
                <a:gd name="connsiteX0" fmla="*/ 84406 w 492369"/>
                <a:gd name="connsiteY0" fmla="*/ 0 h 492370"/>
                <a:gd name="connsiteX1" fmla="*/ 0 w 492369"/>
                <a:gd name="connsiteY1" fmla="*/ 126610 h 492370"/>
                <a:gd name="connsiteX2" fmla="*/ 225083 w 492369"/>
                <a:gd name="connsiteY2" fmla="*/ 365760 h 492370"/>
                <a:gd name="connsiteX3" fmla="*/ 168812 w 492369"/>
                <a:gd name="connsiteY3" fmla="*/ 450166 h 492370"/>
                <a:gd name="connsiteX4" fmla="*/ 492369 w 492369"/>
                <a:gd name="connsiteY4" fmla="*/ 492370 h 492370"/>
                <a:gd name="connsiteX5" fmla="*/ 450166 w 492369"/>
                <a:gd name="connsiteY5" fmla="*/ 112542 h 492370"/>
                <a:gd name="connsiteX6" fmla="*/ 365760 w 492369"/>
                <a:gd name="connsiteY6" fmla="*/ 211016 h 492370"/>
                <a:gd name="connsiteX7" fmla="*/ 84406 w 492369"/>
                <a:gd name="connsiteY7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369" h="492370">
                  <a:moveTo>
                    <a:pt x="84406" y="0"/>
                  </a:moveTo>
                  <a:lnTo>
                    <a:pt x="0" y="126610"/>
                  </a:lnTo>
                  <a:lnTo>
                    <a:pt x="225083" y="365760"/>
                  </a:lnTo>
                  <a:lnTo>
                    <a:pt x="168812" y="450166"/>
                  </a:lnTo>
                  <a:lnTo>
                    <a:pt x="492369" y="492370"/>
                  </a:lnTo>
                  <a:lnTo>
                    <a:pt x="450166" y="112542"/>
                  </a:lnTo>
                  <a:lnTo>
                    <a:pt x="365760" y="211016"/>
                  </a:lnTo>
                  <a:lnTo>
                    <a:pt x="84406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25924" y="2579663"/>
            <a:ext cx="4518076" cy="3992587"/>
            <a:chOff x="4625924" y="3151163"/>
            <a:chExt cx="4518076" cy="3992587"/>
          </a:xfrm>
        </p:grpSpPr>
        <p:pic>
          <p:nvPicPr>
            <p:cNvPr id="28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4173538"/>
              <a:ext cx="3962400" cy="2970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" name="Freeform 32"/>
            <p:cNvSpPr/>
            <p:nvPr/>
          </p:nvSpPr>
          <p:spPr>
            <a:xfrm>
              <a:off x="4625924" y="4363476"/>
              <a:ext cx="973016" cy="283698"/>
            </a:xfrm>
            <a:custGeom>
              <a:avLst/>
              <a:gdLst>
                <a:gd name="connsiteX0" fmla="*/ 84406 w 492369"/>
                <a:gd name="connsiteY0" fmla="*/ 0 h 492370"/>
                <a:gd name="connsiteX1" fmla="*/ 0 w 492369"/>
                <a:gd name="connsiteY1" fmla="*/ 126610 h 492370"/>
                <a:gd name="connsiteX2" fmla="*/ 225083 w 492369"/>
                <a:gd name="connsiteY2" fmla="*/ 365760 h 492370"/>
                <a:gd name="connsiteX3" fmla="*/ 168812 w 492369"/>
                <a:gd name="connsiteY3" fmla="*/ 450166 h 492370"/>
                <a:gd name="connsiteX4" fmla="*/ 492369 w 492369"/>
                <a:gd name="connsiteY4" fmla="*/ 492370 h 492370"/>
                <a:gd name="connsiteX5" fmla="*/ 450166 w 492369"/>
                <a:gd name="connsiteY5" fmla="*/ 112542 h 492370"/>
                <a:gd name="connsiteX6" fmla="*/ 365760 w 492369"/>
                <a:gd name="connsiteY6" fmla="*/ 211016 h 492370"/>
                <a:gd name="connsiteX7" fmla="*/ 84406 w 492369"/>
                <a:gd name="connsiteY7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369" h="492370">
                  <a:moveTo>
                    <a:pt x="84406" y="0"/>
                  </a:moveTo>
                  <a:lnTo>
                    <a:pt x="0" y="126610"/>
                  </a:lnTo>
                  <a:lnTo>
                    <a:pt x="225083" y="365760"/>
                  </a:lnTo>
                  <a:lnTo>
                    <a:pt x="168812" y="450166"/>
                  </a:lnTo>
                  <a:lnTo>
                    <a:pt x="492369" y="492370"/>
                  </a:lnTo>
                  <a:lnTo>
                    <a:pt x="450166" y="112542"/>
                  </a:lnTo>
                  <a:lnTo>
                    <a:pt x="365760" y="211016"/>
                  </a:lnTo>
                  <a:lnTo>
                    <a:pt x="84406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89785" y="3151163"/>
              <a:ext cx="21945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Astronomical Scale </a:t>
              </a:r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 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Neutron Stars </a:t>
              </a:r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2880" y="2289737"/>
            <a:ext cx="914400" cy="534572"/>
            <a:chOff x="182880" y="2504049"/>
            <a:chExt cx="914400" cy="534572"/>
          </a:xfrm>
        </p:grpSpPr>
        <p:sp>
          <p:nvSpPr>
            <p:cNvPr id="4" name="Oval 3"/>
            <p:cNvSpPr/>
            <p:nvPr/>
          </p:nvSpPr>
          <p:spPr>
            <a:xfrm>
              <a:off x="579119" y="2907323"/>
              <a:ext cx="124265" cy="13129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2880" y="250404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r>
                <a:rPr lang="en-US" dirty="0" smtClean="0">
                  <a:solidFill>
                    <a:srgbClr val="FFFF00"/>
                  </a:solidFill>
                </a:rPr>
                <a:t> (1p)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8641" y="2807897"/>
            <a:ext cx="1083212" cy="880197"/>
            <a:chOff x="548641" y="3022209"/>
            <a:chExt cx="1083212" cy="880197"/>
          </a:xfrm>
        </p:grpSpPr>
        <p:grpSp>
          <p:nvGrpSpPr>
            <p:cNvPr id="10" name="Group 9"/>
            <p:cNvGrpSpPr/>
            <p:nvPr/>
          </p:nvGrpSpPr>
          <p:grpSpPr>
            <a:xfrm>
              <a:off x="1179341" y="3115994"/>
              <a:ext cx="239151" cy="215704"/>
              <a:chOff x="1559169" y="3242603"/>
              <a:chExt cx="239151" cy="21570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589649" y="3327009"/>
                <a:ext cx="124265" cy="13129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659988" y="3242603"/>
                <a:ext cx="124265" cy="13129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674055" y="3312943"/>
                <a:ext cx="124265" cy="131298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59169" y="3254325"/>
                <a:ext cx="124265" cy="13129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783102" y="3022209"/>
              <a:ext cx="325901" cy="112541"/>
            </a:xfrm>
            <a:custGeom>
              <a:avLst/>
              <a:gdLst>
                <a:gd name="connsiteX0" fmla="*/ 84406 w 492369"/>
                <a:gd name="connsiteY0" fmla="*/ 0 h 492370"/>
                <a:gd name="connsiteX1" fmla="*/ 0 w 492369"/>
                <a:gd name="connsiteY1" fmla="*/ 126610 h 492370"/>
                <a:gd name="connsiteX2" fmla="*/ 225083 w 492369"/>
                <a:gd name="connsiteY2" fmla="*/ 365760 h 492370"/>
                <a:gd name="connsiteX3" fmla="*/ 168812 w 492369"/>
                <a:gd name="connsiteY3" fmla="*/ 450166 h 492370"/>
                <a:gd name="connsiteX4" fmla="*/ 492369 w 492369"/>
                <a:gd name="connsiteY4" fmla="*/ 492370 h 492370"/>
                <a:gd name="connsiteX5" fmla="*/ 450166 w 492369"/>
                <a:gd name="connsiteY5" fmla="*/ 112542 h 492370"/>
                <a:gd name="connsiteX6" fmla="*/ 365760 w 492369"/>
                <a:gd name="connsiteY6" fmla="*/ 211016 h 492370"/>
                <a:gd name="connsiteX7" fmla="*/ 84406 w 492369"/>
                <a:gd name="connsiteY7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369" h="492370">
                  <a:moveTo>
                    <a:pt x="84406" y="0"/>
                  </a:moveTo>
                  <a:lnTo>
                    <a:pt x="0" y="126610"/>
                  </a:lnTo>
                  <a:lnTo>
                    <a:pt x="225083" y="365760"/>
                  </a:lnTo>
                  <a:lnTo>
                    <a:pt x="168812" y="450166"/>
                  </a:lnTo>
                  <a:lnTo>
                    <a:pt x="492369" y="492370"/>
                  </a:lnTo>
                  <a:lnTo>
                    <a:pt x="450166" y="112542"/>
                  </a:lnTo>
                  <a:lnTo>
                    <a:pt x="365760" y="211016"/>
                  </a:lnTo>
                  <a:lnTo>
                    <a:pt x="84406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1" y="3317631"/>
              <a:ext cx="1083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sym typeface="Symbol"/>
                </a:rPr>
                <a:t>(</a:t>
              </a:r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</a:t>
              </a:r>
              <a:r>
                <a:rPr lang="en-US" sz="1400" dirty="0" smtClean="0">
                  <a:solidFill>
                    <a:srgbClr val="FFFF00"/>
                  </a:solidFill>
                  <a:sym typeface="Symbol"/>
                </a:rPr>
                <a:t> - 2p, 2n)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02899" y="2636741"/>
            <a:ext cx="1226233" cy="815927"/>
            <a:chOff x="1502899" y="2851053"/>
            <a:chExt cx="1226233" cy="815927"/>
          </a:xfrm>
        </p:grpSpPr>
        <p:grpSp>
          <p:nvGrpSpPr>
            <p:cNvPr id="26" name="Group 25"/>
            <p:cNvGrpSpPr/>
            <p:nvPr/>
          </p:nvGrpSpPr>
          <p:grpSpPr>
            <a:xfrm>
              <a:off x="1922584" y="3226192"/>
              <a:ext cx="464234" cy="440788"/>
              <a:chOff x="2119532" y="3451274"/>
              <a:chExt cx="464234" cy="44078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19532" y="3451274"/>
                <a:ext cx="239151" cy="215704"/>
                <a:chOff x="1559169" y="3242603"/>
                <a:chExt cx="239151" cy="215704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589649" y="3327009"/>
                  <a:ext cx="124265" cy="1312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659988" y="3242603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674055" y="3312943"/>
                  <a:ext cx="124265" cy="131298"/>
                </a:xfrm>
                <a:prstGeom prst="ellips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559169" y="3254325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344615" y="3507546"/>
                <a:ext cx="239151" cy="215704"/>
                <a:chOff x="1559169" y="3242603"/>
                <a:chExt cx="239151" cy="215704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1589649" y="3327009"/>
                  <a:ext cx="124265" cy="1312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659988" y="3242603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674055" y="3312943"/>
                  <a:ext cx="124265" cy="131298"/>
                </a:xfrm>
                <a:prstGeom prst="ellips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559169" y="3254325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161735" y="3676358"/>
                <a:ext cx="239151" cy="215704"/>
                <a:chOff x="1559169" y="3242603"/>
                <a:chExt cx="239151" cy="21570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589649" y="3327009"/>
                  <a:ext cx="124265" cy="1312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659988" y="3242603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674055" y="3312943"/>
                  <a:ext cx="124265" cy="131298"/>
                </a:xfrm>
                <a:prstGeom prst="ellips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559169" y="3254325"/>
                  <a:ext cx="124265" cy="1312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1" name="Freeform 30"/>
            <p:cNvSpPr/>
            <p:nvPr/>
          </p:nvSpPr>
          <p:spPr>
            <a:xfrm>
              <a:off x="1502899" y="3263704"/>
              <a:ext cx="325901" cy="112541"/>
            </a:xfrm>
            <a:custGeom>
              <a:avLst/>
              <a:gdLst>
                <a:gd name="connsiteX0" fmla="*/ 84406 w 492369"/>
                <a:gd name="connsiteY0" fmla="*/ 0 h 492370"/>
                <a:gd name="connsiteX1" fmla="*/ 0 w 492369"/>
                <a:gd name="connsiteY1" fmla="*/ 126610 h 492370"/>
                <a:gd name="connsiteX2" fmla="*/ 225083 w 492369"/>
                <a:gd name="connsiteY2" fmla="*/ 365760 h 492370"/>
                <a:gd name="connsiteX3" fmla="*/ 168812 w 492369"/>
                <a:gd name="connsiteY3" fmla="*/ 450166 h 492370"/>
                <a:gd name="connsiteX4" fmla="*/ 492369 w 492369"/>
                <a:gd name="connsiteY4" fmla="*/ 492370 h 492370"/>
                <a:gd name="connsiteX5" fmla="*/ 450166 w 492369"/>
                <a:gd name="connsiteY5" fmla="*/ 112542 h 492370"/>
                <a:gd name="connsiteX6" fmla="*/ 365760 w 492369"/>
                <a:gd name="connsiteY6" fmla="*/ 211016 h 492370"/>
                <a:gd name="connsiteX7" fmla="*/ 84406 w 492369"/>
                <a:gd name="connsiteY7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369" h="492370">
                  <a:moveTo>
                    <a:pt x="84406" y="0"/>
                  </a:moveTo>
                  <a:lnTo>
                    <a:pt x="0" y="126610"/>
                  </a:lnTo>
                  <a:lnTo>
                    <a:pt x="225083" y="365760"/>
                  </a:lnTo>
                  <a:lnTo>
                    <a:pt x="168812" y="450166"/>
                  </a:lnTo>
                  <a:lnTo>
                    <a:pt x="492369" y="492370"/>
                  </a:lnTo>
                  <a:lnTo>
                    <a:pt x="450166" y="112542"/>
                  </a:lnTo>
                  <a:lnTo>
                    <a:pt x="365760" y="211016"/>
                  </a:lnTo>
                  <a:lnTo>
                    <a:pt x="84406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40524" y="2851053"/>
              <a:ext cx="88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en-US" sz="1400" dirty="0" smtClean="0">
                  <a:solidFill>
                    <a:srgbClr val="FFFF00"/>
                  </a:solidFill>
                  <a:sym typeface="Symbol"/>
                </a:rPr>
                <a:t>(3</a:t>
              </a:r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</a:t>
              </a:r>
              <a:r>
                <a:rPr lang="en-US" sz="1400" dirty="0" smtClean="0">
                  <a:solidFill>
                    <a:srgbClr val="FFFF00"/>
                  </a:solidFill>
                  <a:sym typeface="Symbol"/>
                </a:rPr>
                <a:t> )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0" y="4486275"/>
            <a:ext cx="5557838" cy="23717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understand the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int. beyond the basic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interaction is essential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Y-N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 is still not fully understood –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 gate way to the other flavors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6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Spectroscopy of </a:t>
            </a:r>
            <a:r>
              <a:rPr lang="en-US" sz="4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9</a:t>
            </a:r>
            <a:r>
              <a:rPr lang="en-US" sz="4000" b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214414" y="1357298"/>
            <a:ext cx="6715172" cy="5054880"/>
            <a:chOff x="14" y="288"/>
            <a:chExt cx="5698" cy="4121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50" t="20370" r="11006" b="5556"/>
            <a:stretch>
              <a:fillRect/>
            </a:stretch>
          </p:blipFill>
          <p:spPr bwMode="auto">
            <a:xfrm>
              <a:off x="336" y="339"/>
              <a:ext cx="5376" cy="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NormalizzaNapule"/>
            <p:cNvPicPr>
              <a:picLocks noChangeAspect="1" noChangeArrowheads="1"/>
            </p:cNvPicPr>
            <p:nvPr/>
          </p:nvPicPr>
          <p:blipFill>
            <a:blip r:embed="rId3" cstate="print"/>
            <a:srcRect b="26268"/>
            <a:stretch>
              <a:fillRect/>
            </a:stretch>
          </p:blipFill>
          <p:spPr bwMode="auto">
            <a:xfrm flipH="1">
              <a:off x="14" y="288"/>
              <a:ext cx="610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75" y="934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/>
                <a:t>1.4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82" y="1558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/>
                <a:t>1.0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74" y="2278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/>
                <a:t>0.6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452" y="3796"/>
              <a:ext cx="480" cy="3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200" dirty="0"/>
                <a:t>  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705" y="3777"/>
              <a:ext cx="528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200" dirty="0"/>
                <a:t>  </a:t>
              </a:r>
              <a:r>
                <a:rPr lang="it-IT" sz="2200" dirty="0" smtClean="0"/>
                <a:t>-2</a:t>
              </a:r>
              <a:endParaRPr lang="it-IT" sz="220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086" y="3784"/>
              <a:ext cx="528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200" dirty="0"/>
                <a:t>   </a:t>
              </a:r>
              <a:r>
                <a:rPr lang="it-IT" sz="2200" dirty="0" smtClean="0"/>
                <a:t>2</a:t>
              </a:r>
              <a:endParaRPr lang="it-IT" sz="2200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762" y="3784"/>
              <a:ext cx="524" cy="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200" dirty="0"/>
                <a:t>   4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380" y="3782"/>
              <a:ext cx="1296" cy="6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200" dirty="0"/>
                <a:t>    6  Ex (MeV)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90" y="4037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10" y="3797"/>
              <a:ext cx="912" cy="3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075" y="4027"/>
              <a:ext cx="147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750" y="4037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477" y="4037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246" y="4037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2" name="CasellaDiTesto 24"/>
          <p:cNvSpPr txBox="1">
            <a:spLocks noChangeArrowheads="1"/>
          </p:cNvSpPr>
          <p:nvPr/>
        </p:nvSpPr>
        <p:spPr bwMode="auto">
          <a:xfrm>
            <a:off x="1943069" y="1014396"/>
            <a:ext cx="5986494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  <a:latin typeface="Comic Sans MS" pitchFamily="-65" charset="0"/>
              </a:rPr>
              <a:t>Energy resolution ~ </a:t>
            </a:r>
            <a:r>
              <a:rPr lang="it-IT" dirty="0">
                <a:solidFill>
                  <a:srgbClr val="FFFF00"/>
                </a:solidFill>
                <a:latin typeface="Comic Sans MS" pitchFamily="-65" charset="0"/>
              </a:rPr>
              <a:t>500 </a:t>
            </a:r>
            <a:r>
              <a:rPr lang="it-IT" dirty="0" smtClean="0">
                <a:solidFill>
                  <a:srgbClr val="FFFF00"/>
                </a:solidFill>
                <a:latin typeface="Comic Sans MS" pitchFamily="-65" charset="0"/>
              </a:rPr>
              <a:t>KeV  (E94-107 Hall A)</a:t>
            </a:r>
            <a:endParaRPr lang="it-IT" dirty="0">
              <a:solidFill>
                <a:srgbClr val="FFFF00"/>
              </a:solidFill>
              <a:latin typeface="Comic Sans MS" pitchFamily="-65" charset="0"/>
            </a:endParaRPr>
          </a:p>
        </p:txBody>
      </p:sp>
      <p:sp>
        <p:nvSpPr>
          <p:cNvPr id="23" name="CasellaDiTesto 25"/>
          <p:cNvSpPr txBox="1"/>
          <p:nvPr/>
        </p:nvSpPr>
        <p:spPr>
          <a:xfrm rot="20104377">
            <a:off x="2111992" y="2131051"/>
            <a:ext cx="2756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Preliminary</a:t>
            </a:r>
            <a:r>
              <a:rPr lang="it-IT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!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417174" y="5632195"/>
            <a:ext cx="622255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 dirty="0"/>
              <a:t>  </a:t>
            </a:r>
            <a:r>
              <a:rPr lang="it-IT" sz="2200" dirty="0" smtClean="0"/>
              <a:t>-4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903800"/>
            <a:ext cx="5517281" cy="4639750"/>
            <a:chOff x="-1" y="903800"/>
            <a:chExt cx="5517281" cy="4639750"/>
          </a:xfrm>
        </p:grpSpPr>
        <p:grpSp>
          <p:nvGrpSpPr>
            <p:cNvPr id="5" name="Group 6"/>
            <p:cNvGrpSpPr/>
            <p:nvPr/>
          </p:nvGrpSpPr>
          <p:grpSpPr>
            <a:xfrm>
              <a:off x="-1" y="912812"/>
              <a:ext cx="5514975" cy="4630738"/>
              <a:chOff x="-1" y="912812"/>
              <a:chExt cx="5514975" cy="4630738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912812"/>
                <a:ext cx="5514975" cy="4630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57225" y="5214937"/>
                <a:ext cx="392906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>
                    <a:sym typeface="Symbol"/>
                  </a:rPr>
                  <a:t> </a:t>
                </a:r>
                <a:r>
                  <a:rPr lang="en-US" sz="1400" dirty="0" smtClean="0">
                    <a:sym typeface="Symbol"/>
                  </a:rPr>
                  <a:t> (</a:t>
                </a:r>
                <a:r>
                  <a:rPr lang="en-US" sz="1400" dirty="0" err="1" smtClean="0">
                    <a:sym typeface="Symbol"/>
                  </a:rPr>
                  <a:t>MeV</a:t>
                </a:r>
                <a:r>
                  <a:rPr lang="en-US" sz="1400" dirty="0" smtClean="0">
                    <a:sym typeface="Symbol"/>
                  </a:rPr>
                  <a:t>)</a:t>
                </a:r>
                <a:endParaRPr lang="en-US" sz="1400" baseline="-250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0" y="919009"/>
              <a:ext cx="54578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30000" dirty="0" smtClean="0">
                  <a:solidFill>
                    <a:srgbClr val="FF0000"/>
                  </a:solidFill>
                </a:rPr>
                <a:t>28</a:t>
              </a:r>
              <a:r>
                <a:rPr lang="en-US" b="1" dirty="0" smtClean="0">
                  <a:solidFill>
                    <a:srgbClr val="FF0000"/>
                  </a:solidFill>
                </a:rPr>
                <a:t>Si(e,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e’K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28</a:t>
              </a:r>
              <a:r>
                <a:rPr lang="en-US" b="1" baseline="-25000" dirty="0" smtClean="0">
                  <a:solidFill>
                    <a:srgbClr val="FF0000"/>
                  </a:solidFill>
                  <a:sym typeface="Symbol"/>
                </a:rPr>
                <a:t></a:t>
              </a:r>
              <a:r>
                <a:rPr lang="en-US" b="1" dirty="0" smtClean="0">
                  <a:solidFill>
                    <a:srgbClr val="FF0000"/>
                  </a:solidFill>
                </a:rPr>
                <a:t>Al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3623" y="1390035"/>
              <a:ext cx="693174" cy="5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HKS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JLAB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 rot="16200000">
              <a:off x="-1940219" y="3059256"/>
              <a:ext cx="4159047" cy="2786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200" dirty="0">
                  <a:latin typeface="Arial" pitchFamily="34" charset="0"/>
                  <a:ea typeface="ＭＳ Ｐゴシック" pitchFamily="34" charset="-128"/>
                </a:rPr>
                <a:t>Counts </a:t>
              </a:r>
              <a:r>
                <a:rPr lang="en-US" altLang="ja-JP" sz="1200" dirty="0" smtClean="0">
                  <a:latin typeface="Arial" pitchFamily="34" charset="0"/>
                  <a:ea typeface="ＭＳ Ｐゴシック" pitchFamily="34" charset="-128"/>
                </a:rPr>
                <a:t>(150 </a:t>
              </a:r>
              <a:r>
                <a:rPr lang="en-US" altLang="ja-JP" sz="1200" dirty="0" err="1">
                  <a:latin typeface="Arial" pitchFamily="34" charset="0"/>
                  <a:ea typeface="ＭＳ Ｐゴシック" pitchFamily="34" charset="-128"/>
                </a:rPr>
                <a:t>keV</a:t>
              </a:r>
              <a:r>
                <a:rPr lang="en-US" altLang="ja-JP" sz="1200" dirty="0">
                  <a:latin typeface="Arial" pitchFamily="34" charset="0"/>
                  <a:ea typeface="ＭＳ Ｐゴシック" pitchFamily="34" charset="-128"/>
                </a:rPr>
                <a:t>/bin)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3886" y="903800"/>
              <a:ext cx="973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baseline="30000" dirty="0" smtClean="0">
                  <a:solidFill>
                    <a:schemeClr val="bg1"/>
                  </a:solidFill>
                  <a:sym typeface="Symbol"/>
                </a:rPr>
                <a:t>28</a:t>
              </a:r>
              <a:r>
                <a:rPr lang="en-US" sz="2400" b="1" i="1" baseline="-25000" dirty="0" smtClean="0">
                  <a:solidFill>
                    <a:schemeClr val="bg1"/>
                  </a:solidFill>
                  <a:sym typeface="Symbol"/>
                </a:rPr>
                <a:t></a:t>
              </a:r>
              <a:r>
                <a:rPr lang="en-US" sz="2400" b="1" i="1" dirty="0" smtClean="0">
                  <a:solidFill>
                    <a:schemeClr val="bg1"/>
                  </a:solidFill>
                  <a:sym typeface="Symbol"/>
                </a:rPr>
                <a:t>Al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828112" y="2034098"/>
              <a:ext cx="431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s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580711" y="1514986"/>
              <a:ext cx="476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p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904687" y="1453074"/>
              <a:ext cx="467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d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4838" y="4238625"/>
              <a:ext cx="16573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000" b="1" dirty="0">
                  <a:solidFill>
                    <a:srgbClr val="FF7C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34" charset="-128"/>
                </a:rPr>
                <a:t>Accidentals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01149" y="899652"/>
            <a:ext cx="3642852" cy="59583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 observation of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28</a:t>
            </a:r>
            <a:r>
              <a:rPr lang="en-US" sz="2000" b="1" baseline="-25000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Al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~400 </a:t>
            </a:r>
            <a:r>
              <a:rPr lang="en-US" sz="2000" b="1" dirty="0" err="1" smtClean="0">
                <a:solidFill>
                  <a:srgbClr val="FF0000"/>
                </a:solidFill>
              </a:rPr>
              <a:t>keV</a:t>
            </a:r>
            <a:r>
              <a:rPr lang="en-US" sz="2000" b="1" dirty="0" smtClean="0">
                <a:solidFill>
                  <a:srgbClr val="FF0000"/>
                </a:solidFill>
              </a:rPr>
              <a:t> FWHM </a:t>
            </a:r>
            <a:r>
              <a:rPr lang="en-US" sz="2000" b="1" dirty="0" err="1" smtClean="0">
                <a:solidFill>
                  <a:srgbClr val="FF0000"/>
                </a:solidFill>
              </a:rPr>
              <a:t>resol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Clean observation of the shell structures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991033" y="3775587"/>
            <a:ext cx="9615950" cy="3082414"/>
            <a:chOff x="-1991033" y="3775587"/>
            <a:chExt cx="9615950" cy="3082414"/>
          </a:xfrm>
          <a:solidFill>
            <a:schemeClr val="bg1"/>
          </a:solidFill>
        </p:grpSpPr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-1991033" y="3775587"/>
              <a:ext cx="9615950" cy="3082414"/>
              <a:chOff x="1156" y="2324"/>
              <a:chExt cx="2586" cy="1996"/>
            </a:xfrm>
            <a:grpFill/>
          </p:grpSpPr>
          <p:pic>
            <p:nvPicPr>
              <p:cNvPr id="20" name="Picture 6" descr="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6" y="2324"/>
                <a:ext cx="2586" cy="1996"/>
              </a:xfrm>
              <a:prstGeom prst="rect">
                <a:avLst/>
              </a:prstGeom>
              <a:grpFill/>
            </p:spPr>
          </p:pic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548" y="2659"/>
                <a:ext cx="759" cy="2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1600" b="1">
                    <a:solidFill>
                      <a:srgbClr val="0C0C00"/>
                    </a:solidFill>
                    <a:latin typeface="Tahoma" pitchFamily="34" charset="0"/>
                    <a:ea typeface="ＭＳ Ｐゴシック" pitchFamily="34" charset="-128"/>
                  </a:rPr>
                  <a:t>KEK E140a</a:t>
                </a: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2664" y="2654"/>
                <a:ext cx="343" cy="2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1600" b="1">
                    <a:solidFill>
                      <a:srgbClr val="0C0C00"/>
                    </a:solidFill>
                    <a:latin typeface="Tahoma" pitchFamily="34" charset="0"/>
                    <a:ea typeface="ＭＳ Ｐゴシック" pitchFamily="34" charset="-128"/>
                  </a:rPr>
                  <a:t>SKS</a:t>
                </a:r>
              </a:p>
            </p:txBody>
          </p:sp>
        </p:grp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0" y="4680052"/>
              <a:ext cx="2838450" cy="447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altLang="ja-JP" sz="2400" baseline="30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28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Si(</a:t>
              </a:r>
              <a:r>
                <a:rPr lang="en-US" altLang="ja-JP" sz="2400" dirty="0" err="1">
                  <a:solidFill>
                    <a:srgbClr val="FF0000"/>
                  </a:solidFill>
                  <a:latin typeface="Symbol" pitchFamily="18" charset="2"/>
                  <a:ea typeface="ＭＳ Ｐゴシック" pitchFamily="34" charset="-128"/>
                </a:rPr>
                <a:t>p</a:t>
              </a:r>
              <a:r>
                <a:rPr lang="en-US" altLang="ja-JP" sz="2400" baseline="30000" dirty="0" err="1">
                  <a:solidFill>
                    <a:srgbClr val="FF0000"/>
                  </a:solidFill>
                  <a:latin typeface="Symbol" pitchFamily="18" charset="2"/>
                  <a:ea typeface="ＭＳ Ｐゴシック" pitchFamily="34" charset="-128"/>
                </a:rPr>
                <a:t>+</a:t>
              </a:r>
              <a:r>
                <a:rPr lang="en-US" altLang="ja-JP" sz="2400" dirty="0" err="1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,K</a:t>
              </a:r>
              <a:r>
                <a:rPr lang="en-US" altLang="ja-JP" sz="2400" baseline="30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+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)</a:t>
              </a:r>
              <a:r>
                <a:rPr lang="en-US" altLang="ja-JP" sz="2400" baseline="30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28</a:t>
              </a:r>
              <a:r>
                <a:rPr lang="en-US" altLang="ja-JP" sz="2400" baseline="-25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Si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47187" y="2551470"/>
            <a:ext cx="3996813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Peak 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sz="1600" u="sng" dirty="0" smtClean="0">
                <a:solidFill>
                  <a:srgbClr val="FF0000"/>
                </a:solidFill>
              </a:rPr>
              <a:t>B</a:t>
            </a:r>
            <a:r>
              <a:rPr lang="en-US" sz="1600" u="sng" baseline="-25000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en-US" sz="1600" u="sng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u="sng" dirty="0" err="1" smtClean="0">
                <a:solidFill>
                  <a:srgbClr val="FF0000"/>
                </a:solidFill>
                <a:sym typeface="Symbol"/>
              </a:rPr>
              <a:t>MeV</a:t>
            </a:r>
            <a:r>
              <a:rPr lang="en-US" sz="1600" u="sng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  </a:t>
            </a:r>
            <a:r>
              <a:rPr lang="en-US" sz="1600" u="sng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1600" u="sng" baseline="-25000" dirty="0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sz="1600" u="sng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u="sng" dirty="0" err="1" smtClean="0">
                <a:solidFill>
                  <a:srgbClr val="FF0000"/>
                </a:solidFill>
                <a:sym typeface="Symbol"/>
              </a:rPr>
              <a:t>MeV</a:t>
            </a:r>
            <a:r>
              <a:rPr lang="en-US" sz="1600" u="sng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  </a:t>
            </a:r>
            <a:r>
              <a:rPr lang="en-US" sz="1600" u="sng" dirty="0" smtClean="0">
                <a:solidFill>
                  <a:srgbClr val="FF0000"/>
                </a:solidFill>
                <a:sym typeface="Symbol"/>
              </a:rPr>
              <a:t>Errors (St. Sys.)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1400" dirty="0" smtClean="0">
                <a:solidFill>
                  <a:srgbClr val="FF0000"/>
                </a:solidFill>
              </a:rPr>
              <a:t>#1         -17.820              0.0         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 0.027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 0.135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#2           -6.912          10.910       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 0.033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 0.113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#3            1.360          19.180       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 0.042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 0.105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6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Spectroscopy of </a:t>
            </a:r>
            <a:r>
              <a:rPr lang="en-US" sz="40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28</a:t>
            </a:r>
            <a:r>
              <a:rPr lang="en-US" sz="4000" b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182" y="1410622"/>
            <a:ext cx="19025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HKS (Hall C) 2005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63" y="3757613"/>
            <a:ext cx="947261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7" y="4252935"/>
            <a:ext cx="4886317" cy="246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1475" indent="-371475" algn="l" eaLnBrk="1" hangingPunct="1"/>
            <a:r>
              <a:rPr lang="it-IT" sz="1800" b="0" dirty="0">
                <a:solidFill>
                  <a:srgbClr val="FF0000"/>
                </a:solidFill>
                <a:latin typeface="Comic Sans MS" pitchFamily="-65" charset="0"/>
              </a:rPr>
              <a:t>P</a:t>
            </a:r>
            <a:r>
              <a:rPr lang="en-US" sz="1800" b="0" dirty="0" err="1">
                <a:solidFill>
                  <a:srgbClr val="FF0000"/>
                </a:solidFill>
                <a:latin typeface="Comic Sans MS" pitchFamily="-65" charset="0"/>
              </a:rPr>
              <a:t>eak</a:t>
            </a:r>
            <a:r>
              <a:rPr lang="en-US" sz="1800" b="0" dirty="0">
                <a:solidFill>
                  <a:srgbClr val="FF0000"/>
                </a:solidFill>
                <a:latin typeface="Comic Sans MS" pitchFamily="-65" charset="0"/>
              </a:rPr>
              <a:t> search:   4 regions above </a:t>
            </a:r>
            <a:r>
              <a:rPr lang="en-US" dirty="0" smtClean="0">
                <a:solidFill>
                  <a:srgbClr val="FF0000"/>
                </a:solidFill>
                <a:latin typeface="Comic Sans MS" pitchFamily="-65" charset="0"/>
              </a:rPr>
              <a:t>background</a:t>
            </a:r>
            <a:r>
              <a:rPr lang="en-US" sz="1800" b="0" dirty="0" smtClean="0">
                <a:solidFill>
                  <a:srgbClr val="FF0000"/>
                </a:solidFill>
                <a:latin typeface="Comic Sans MS" pitchFamily="-65" charset="0"/>
              </a:rPr>
              <a:t>,</a:t>
            </a:r>
          </a:p>
          <a:p>
            <a:pPr marL="371475" indent="-371475" algn="l" eaLnBrk="1" hangingPunct="1"/>
            <a:r>
              <a:rPr lang="en-US" dirty="0" smtClean="0">
                <a:solidFill>
                  <a:srgbClr val="FF0000"/>
                </a:solidFill>
                <a:latin typeface="Comic Sans MS" pitchFamily="-65" charset="0"/>
              </a:rPr>
              <a:t>                    </a:t>
            </a:r>
            <a:r>
              <a:rPr lang="en-US" sz="1800" b="0" dirty="0" smtClean="0">
                <a:solidFill>
                  <a:srgbClr val="FF0000"/>
                </a:solidFill>
                <a:latin typeface="Comic Sans MS" pitchFamily="-65" charset="0"/>
              </a:rPr>
              <a:t>   fitted </a:t>
            </a:r>
            <a:r>
              <a:rPr lang="en-US" sz="1800" b="0" dirty="0">
                <a:solidFill>
                  <a:srgbClr val="FF0000"/>
                </a:solidFill>
                <a:latin typeface="Comic Sans MS" pitchFamily="-65" charset="0"/>
              </a:rPr>
              <a:t>with 4 Voigt functions    </a:t>
            </a:r>
          </a:p>
          <a:p>
            <a:pPr marL="371475" indent="-371475" algn="l" eaLnBrk="1" hangingPunct="1"/>
            <a:r>
              <a:rPr lang="en-US" sz="1800" b="0" dirty="0">
                <a:solidFill>
                  <a:srgbClr val="0000FF"/>
                </a:solidFill>
                <a:latin typeface="Comic Sans MS" pitchFamily="-65" charset="0"/>
              </a:rPr>
              <a:t>             </a:t>
            </a:r>
            <a:r>
              <a:rPr lang="en-US" sz="1800" b="0" dirty="0" smtClean="0">
                <a:solidFill>
                  <a:srgbClr val="0000FF"/>
                </a:solidFill>
                <a:latin typeface="Comic Sans MS" pitchFamily="-65" charset="0"/>
              </a:rPr>
              <a:t>          </a:t>
            </a:r>
            <a:r>
              <a:rPr lang="el-GR" sz="1800" b="0" dirty="0" smtClean="0">
                <a:solidFill>
                  <a:srgbClr val="FF0000"/>
                </a:solidFill>
              </a:rPr>
              <a:t>χ</a:t>
            </a:r>
            <a:r>
              <a:rPr lang="en-US" sz="1800" b="0" baseline="30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 b="0" baseline="-25000" dirty="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sz="1800" b="0" baseline="-25000" dirty="0" err="1" smtClean="0">
                <a:solidFill>
                  <a:srgbClr val="FF0000"/>
                </a:solidFill>
                <a:latin typeface="Arial" charset="0"/>
              </a:rPr>
              <a:t>ndf</a:t>
            </a:r>
            <a:r>
              <a:rPr lang="en-US" sz="1800" b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= 1.19</a:t>
            </a:r>
          </a:p>
          <a:p>
            <a:pPr marL="371475" indent="-371475" algn="l" eaLnBrk="1" hangingPunct="1"/>
            <a:endParaRPr lang="en-US" sz="1800" b="0" dirty="0">
              <a:solidFill>
                <a:srgbClr val="FF0000"/>
              </a:solidFill>
              <a:latin typeface="Arial" charset="0"/>
            </a:endParaRPr>
          </a:p>
          <a:p>
            <a:pPr marL="371475" indent="-371475" algn="l" eaLnBrk="1" hangingPunct="1"/>
            <a:r>
              <a:rPr lang="en-US" sz="1600" b="0" dirty="0">
                <a:solidFill>
                  <a:srgbClr val="0000FF"/>
                </a:solidFill>
                <a:latin typeface="Comic Sans MS" pitchFamily="-65" charset="0"/>
              </a:rPr>
              <a:t>Theoretical model </a:t>
            </a:r>
            <a:r>
              <a:rPr lang="en-US" sz="1600" b="0" dirty="0">
                <a:latin typeface="Comic Sans MS" pitchFamily="-65" charset="0"/>
              </a:rPr>
              <a:t>superimposed curve based on</a:t>
            </a:r>
          </a:p>
          <a:p>
            <a:pPr marL="828675" lvl="1" indent="-371475" algn="l" eaLnBrk="1" hangingPunct="1"/>
            <a:endParaRPr lang="en-US" sz="1600" b="0" dirty="0">
              <a:latin typeface="Verdana" pitchFamily="-65" charset="0"/>
            </a:endParaRPr>
          </a:p>
          <a:p>
            <a:pPr marL="828675" lvl="1" indent="-371475" algn="l" eaLnBrk="1" hangingPunct="1"/>
            <a:r>
              <a:rPr lang="en-US" sz="1600" dirty="0">
                <a:solidFill>
                  <a:srgbClr val="0000FF"/>
                </a:solidFill>
                <a:latin typeface="Verdana" pitchFamily="-65" charset="0"/>
              </a:rPr>
              <a:t>- </a:t>
            </a:r>
            <a:r>
              <a:rPr lang="en-US" sz="1600" dirty="0">
                <a:solidFill>
                  <a:srgbClr val="0000FF"/>
                </a:solidFill>
                <a:latin typeface="Comic Sans MS" pitchFamily="-65" charset="0"/>
              </a:rPr>
              <a:t>SLA p(</a:t>
            </a:r>
            <a:r>
              <a:rPr lang="en-US" sz="1600" dirty="0" err="1">
                <a:solidFill>
                  <a:srgbClr val="0000FF"/>
                </a:solidFill>
                <a:latin typeface="Comic Sans MS" pitchFamily="-65" charset="0"/>
              </a:rPr>
              <a:t>e,e’K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-65" charset="0"/>
              </a:rPr>
              <a:t>+)</a:t>
            </a:r>
            <a:r>
              <a:rPr lang="el-GR" sz="1600" dirty="0" smtClean="0">
                <a:solidFill>
                  <a:srgbClr val="0000FF"/>
                </a:solidFill>
                <a:latin typeface="Comic Sans MS" pitchFamily="-65" charset="0"/>
              </a:rPr>
              <a:t>Λ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-65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-65" charset="0"/>
              </a:rPr>
              <a:t>(elementary process</a:t>
            </a:r>
            <a:r>
              <a:rPr lang="en-US" sz="1600" b="0" dirty="0">
                <a:latin typeface="Comic Sans MS" pitchFamily="-65" charset="0"/>
              </a:rPr>
              <a:t>)</a:t>
            </a:r>
          </a:p>
          <a:p>
            <a:pPr marL="828675" lvl="1" indent="-371475" algn="l" eaLnBrk="1" hangingPunct="1"/>
            <a:r>
              <a:rPr lang="en-US" sz="1800" dirty="0">
                <a:solidFill>
                  <a:srgbClr val="000090"/>
                </a:solidFill>
                <a:latin typeface="Comic Sans MS" pitchFamily="-65" charset="0"/>
              </a:rPr>
              <a:t>- </a:t>
            </a:r>
            <a:r>
              <a:rPr lang="el-GR" sz="1800" dirty="0" smtClean="0">
                <a:solidFill>
                  <a:srgbClr val="000090"/>
                </a:solidFill>
                <a:latin typeface="Comic Sans MS" pitchFamily="-65" charset="0"/>
              </a:rPr>
              <a:t>Λ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65" charset="0"/>
              </a:rPr>
              <a:t>N </a:t>
            </a:r>
            <a:r>
              <a:rPr lang="en-US" sz="1600" dirty="0">
                <a:solidFill>
                  <a:srgbClr val="000090"/>
                </a:solidFill>
                <a:latin typeface="Comic Sans MS" pitchFamily="-65" charset="0"/>
              </a:rPr>
              <a:t>interaction fixed parameters from </a:t>
            </a:r>
            <a:r>
              <a:rPr lang="en-US" sz="1600" dirty="0">
                <a:solidFill>
                  <a:srgbClr val="000090"/>
                </a:solidFill>
                <a:latin typeface="Verdana" pitchFamily="-65" charset="0"/>
              </a:rPr>
              <a:t>KEK </a:t>
            </a:r>
            <a:r>
              <a:rPr lang="en-US" sz="1600" dirty="0">
                <a:solidFill>
                  <a:srgbClr val="000090"/>
                </a:solidFill>
                <a:latin typeface="Comic Sans MS" pitchFamily="-65" charset="0"/>
              </a:rPr>
              <a:t>and BNL </a:t>
            </a:r>
            <a:r>
              <a:rPr lang="en-US" sz="1600" baseline="30000" dirty="0" smtClean="0">
                <a:solidFill>
                  <a:srgbClr val="000090"/>
                </a:solidFill>
                <a:latin typeface="Comic Sans MS" pitchFamily="-65" charset="0"/>
              </a:rPr>
              <a:t>16</a:t>
            </a:r>
            <a:r>
              <a:rPr lang="el-GR" sz="1600" baseline="-25000" dirty="0" smtClean="0">
                <a:solidFill>
                  <a:srgbClr val="000090"/>
                </a:solidFill>
                <a:latin typeface="Comic Sans MS" pitchFamily="-65" charset="0"/>
              </a:rPr>
              <a:t>Λ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65" charset="0"/>
              </a:rPr>
              <a:t>O  </a:t>
            </a:r>
            <a:r>
              <a:rPr lang="en-US" sz="1600" dirty="0">
                <a:solidFill>
                  <a:srgbClr val="000090"/>
                </a:solidFill>
                <a:latin typeface="Comic Sans MS" pitchFamily="-65" charset="0"/>
              </a:rPr>
              <a:t>and </a:t>
            </a:r>
            <a:r>
              <a:rPr lang="en-US" sz="1600" baseline="30000" dirty="0" smtClean="0">
                <a:solidFill>
                  <a:srgbClr val="000090"/>
                </a:solidFill>
                <a:latin typeface="Comic Sans MS" pitchFamily="-65" charset="0"/>
              </a:rPr>
              <a:t>15</a:t>
            </a:r>
            <a:r>
              <a:rPr lang="el-GR" sz="1600" baseline="-25000" dirty="0" smtClean="0">
                <a:solidFill>
                  <a:srgbClr val="000090"/>
                </a:solidFill>
                <a:latin typeface="Comic Sans MS" pitchFamily="-65" charset="0"/>
              </a:rPr>
              <a:t>Λ</a:t>
            </a:r>
            <a:r>
              <a:rPr lang="en-US" sz="1600" dirty="0" err="1" smtClean="0">
                <a:solidFill>
                  <a:srgbClr val="000090"/>
                </a:solidFill>
                <a:latin typeface="Comic Sans MS" pitchFamily="-65" charset="0"/>
              </a:rPr>
              <a:t>Nspectra</a:t>
            </a:r>
            <a:endParaRPr lang="it-IT" sz="1600" dirty="0">
              <a:solidFill>
                <a:srgbClr val="000090"/>
              </a:solidFill>
              <a:latin typeface="Comic Sans MS" pitchFamily="-65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715008" y="4786322"/>
            <a:ext cx="3106033" cy="1200329"/>
          </a:xfrm>
          <a:prstGeom prst="rect">
            <a:avLst/>
          </a:prstGeom>
          <a:solidFill>
            <a:srgbClr val="EAFDE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latin typeface="Comic Sans MS Bold" charset="0"/>
              </a:rPr>
              <a:t> </a:t>
            </a:r>
            <a:r>
              <a:rPr lang="en-US" sz="1800" b="1" dirty="0" smtClean="0">
                <a:latin typeface="Comic Sans MS Bold" charset="0"/>
              </a:rPr>
              <a:t>B</a:t>
            </a:r>
            <a:r>
              <a:rPr lang="el-GR" sz="1800" b="1" baseline="-25000" dirty="0" smtClean="0"/>
              <a:t>Λ</a:t>
            </a:r>
            <a:r>
              <a:rPr lang="en-US" sz="1800" b="1" dirty="0" smtClean="0">
                <a:latin typeface="Comic Sans MS Bold" charset="0"/>
              </a:rPr>
              <a:t>=13.76 ± 0.16 </a:t>
            </a:r>
            <a:r>
              <a:rPr lang="en-US" sz="1800" b="1" dirty="0" err="1" smtClean="0">
                <a:latin typeface="Comic Sans MS Bold" charset="0"/>
              </a:rPr>
              <a:t>MeV</a:t>
            </a:r>
            <a:endParaRPr lang="en-US" b="1" dirty="0" smtClean="0">
              <a:latin typeface="Comic Sans MS Bold" charset="0"/>
            </a:endParaRPr>
          </a:p>
          <a:p>
            <a:pPr lvl="1"/>
            <a:r>
              <a:rPr lang="en-US" dirty="0" smtClean="0">
                <a:latin typeface="Comic Sans MS Bold" charset="0"/>
              </a:rPr>
              <a:t>measured </a:t>
            </a:r>
            <a:r>
              <a:rPr lang="en-US" dirty="0">
                <a:latin typeface="Comic Sans MS Bold" charset="0"/>
              </a:rPr>
              <a:t>for the first time with </a:t>
            </a:r>
            <a:r>
              <a:rPr lang="en-US" dirty="0" smtClean="0">
                <a:latin typeface="Comic Sans MS Bold" charset="0"/>
              </a:rPr>
              <a:t>this level of accuracy</a:t>
            </a:r>
            <a:endParaRPr lang="en-US" dirty="0">
              <a:latin typeface="Comic Sans MS Bold" charset="0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/>
          <a:srcRect l="4073" t="12196" r="10461" b="4602"/>
          <a:stretch>
            <a:fillRect/>
          </a:stretch>
        </p:blipFill>
        <p:spPr bwMode="auto">
          <a:xfrm>
            <a:off x="540345" y="838200"/>
            <a:ext cx="7715272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86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Spectroscopy of </a:t>
            </a:r>
            <a:r>
              <a:rPr lang="en-US" sz="3600" b="1" baseline="3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16</a:t>
            </a:r>
            <a:r>
              <a:rPr lang="en-US" sz="3600" b="1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 (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E94-107, Hall 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200150"/>
            <a:ext cx="24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8000" dirty="0" smtClean="0"/>
              <a:t>16</a:t>
            </a:r>
            <a:r>
              <a:rPr lang="en-US" b="1" dirty="0" smtClean="0"/>
              <a:t>O(e, </a:t>
            </a:r>
            <a:r>
              <a:rPr lang="en-US" b="1" dirty="0" err="1" smtClean="0"/>
              <a:t>e’K</a:t>
            </a:r>
            <a:r>
              <a:rPr lang="en-US" b="1" baseline="38000" dirty="0" smtClean="0"/>
              <a:t>+</a:t>
            </a:r>
            <a:r>
              <a:rPr lang="en-US" b="1" dirty="0" smtClean="0"/>
              <a:t>)</a:t>
            </a:r>
            <a:r>
              <a:rPr lang="en-US" b="1" baseline="38000" dirty="0" smtClean="0"/>
              <a:t>16</a:t>
            </a:r>
            <a:r>
              <a:rPr lang="en-US" b="1" baseline="-28000" dirty="0" smtClean="0">
                <a:sym typeface="Symbol"/>
              </a:rPr>
              <a:t></a:t>
            </a:r>
            <a:r>
              <a:rPr lang="en-US" b="1" dirty="0" smtClean="0">
                <a:sym typeface="Symbol"/>
              </a:rPr>
              <a:t>N  (2005)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5863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Experiments Currently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Queue at CEBAF (JLAB)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443039"/>
            <a:ext cx="8258175" cy="4386262"/>
          </a:xfrm>
        </p:spPr>
        <p:txBody>
          <a:bodyPr>
            <a:noAutofit/>
          </a:bodyPr>
          <a:lstStyle/>
          <a:p>
            <a:r>
              <a:rPr lang="en-US" dirty="0" smtClean="0"/>
              <a:t>Hall C:  E05-115 (Phase III),  Aug. – Oct., 2009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002060"/>
                </a:solidFill>
              </a:rPr>
              <a:t>Spectroscopy in wide mass range (A = 6 – 52)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Hall A: E07-012, April, 2012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>
                <a:solidFill>
                  <a:srgbClr val="002060"/>
                </a:solidFill>
              </a:rPr>
              <a:t>    (1) Spectroscopy and differential cross section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>
                <a:solidFill>
                  <a:srgbClr val="002060"/>
                </a:solidFill>
              </a:rPr>
              <a:t>          of </a:t>
            </a:r>
            <a:r>
              <a:rPr lang="en-US" i="1" baseline="38000" dirty="0" smtClean="0">
                <a:solidFill>
                  <a:srgbClr val="002060"/>
                </a:solidFill>
              </a:rPr>
              <a:t>16</a:t>
            </a:r>
            <a:r>
              <a:rPr lang="en-US" i="1" baseline="-28000" dirty="0" smtClean="0">
                <a:solidFill>
                  <a:srgbClr val="00206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002060"/>
                </a:solidFill>
                <a:sym typeface="Symbol"/>
              </a:rPr>
              <a:t>N; and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>
                <a:solidFill>
                  <a:srgbClr val="002060"/>
                </a:solidFill>
                <a:sym typeface="Symbol"/>
              </a:rPr>
              <a:t>    (2) Elementary production of (</a:t>
            </a:r>
            <a:r>
              <a:rPr lang="en-US" i="1" baseline="38000" dirty="0" smtClean="0">
                <a:solidFill>
                  <a:srgbClr val="002060"/>
                </a:solidFill>
                <a:sym typeface="Symbol"/>
              </a:rPr>
              <a:t>o</a:t>
            </a:r>
            <a:r>
              <a:rPr lang="en-US" i="1" dirty="0" smtClean="0">
                <a:solidFill>
                  <a:srgbClr val="002060"/>
                </a:solidFill>
                <a:sym typeface="Symbol"/>
              </a:rPr>
              <a:t>) at Q</a:t>
            </a:r>
            <a:r>
              <a:rPr lang="en-US" i="1" baseline="38000" dirty="0" smtClean="0">
                <a:solidFill>
                  <a:srgbClr val="002060"/>
                </a:solidFill>
                <a:sym typeface="Symbol"/>
              </a:rPr>
              <a:t>2</a:t>
            </a:r>
            <a:r>
              <a:rPr lang="en-US" i="1" dirty="0" smtClean="0">
                <a:solidFill>
                  <a:srgbClr val="002060"/>
                </a:solidFill>
                <a:sym typeface="Symbol"/>
              </a:rPr>
              <a:t> 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3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228725"/>
            <a:ext cx="8243887" cy="5229225"/>
          </a:xfrm>
        </p:spPr>
        <p:txBody>
          <a:bodyPr>
            <a:noAutofit/>
          </a:bodyPr>
          <a:lstStyle/>
          <a:p>
            <a:r>
              <a:rPr lang="en-US" sz="2600" dirty="0" smtClean="0"/>
              <a:t>High quality and high intensity CW CEBAF beam at JLAB made high precision </a:t>
            </a:r>
            <a:r>
              <a:rPr lang="en-US" sz="2600" dirty="0" err="1" smtClean="0"/>
              <a:t>hypernuclear</a:t>
            </a:r>
            <a:r>
              <a:rPr lang="en-US" sz="2600" dirty="0" smtClean="0"/>
              <a:t> programs possible.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600" dirty="0" err="1" smtClean="0"/>
              <a:t>Electroproduced</a:t>
            </a:r>
            <a:r>
              <a:rPr lang="en-US" sz="2600" dirty="0" smtClean="0"/>
              <a:t> </a:t>
            </a:r>
            <a:r>
              <a:rPr lang="en-US" sz="2600" dirty="0" err="1" smtClean="0"/>
              <a:t>hypernuclei</a:t>
            </a:r>
            <a:r>
              <a:rPr lang="en-US" sz="2600" dirty="0" smtClean="0"/>
              <a:t> are neutron rich and have complementary features to those produced by </a:t>
            </a:r>
            <a:r>
              <a:rPr lang="en-US" sz="2600" dirty="0" err="1" smtClean="0"/>
              <a:t>mesonic</a:t>
            </a:r>
            <a:r>
              <a:rPr lang="en-US" sz="2600" dirty="0" smtClean="0"/>
              <a:t> beams.   Together with J-PARC’s new programs, as well as those at other facilities around world,  the </a:t>
            </a:r>
            <a:r>
              <a:rPr lang="en-US" sz="2600" dirty="0" err="1" smtClean="0"/>
              <a:t>hypernuclear</a:t>
            </a:r>
            <a:r>
              <a:rPr lang="en-US" sz="2600" dirty="0" smtClean="0"/>
              <a:t> physics will have great achievement in the next couple of decades.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600" dirty="0" smtClean="0"/>
              <a:t>The mass spectroscopy program will continue beyond JLAB 12 </a:t>
            </a:r>
            <a:r>
              <a:rPr lang="en-US" sz="2600" dirty="0" err="1" smtClean="0"/>
              <a:t>GeV</a:t>
            </a:r>
            <a:r>
              <a:rPr lang="en-US" sz="2600" dirty="0" smtClean="0"/>
              <a:t> upgrade in Hall A.  The original Hall A and C collaborations will become one collaboration.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1" y="757238"/>
            <a:ext cx="8743951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33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263"/>
            <a:ext cx="8349175" cy="5724891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cs typeface="Times New Roman" pitchFamily="18" charset="0"/>
              </a:rPr>
              <a:t>A nucleus with one or more nucleons replaced by </a:t>
            </a:r>
            <a:r>
              <a:rPr lang="en-US" sz="2400" b="1" i="1" dirty="0" err="1" smtClean="0">
                <a:cs typeface="Times New Roman" pitchFamily="18" charset="0"/>
              </a:rPr>
              <a:t>hyperon</a:t>
            </a:r>
            <a:r>
              <a:rPr lang="en-US" sz="2400" b="1" i="1" dirty="0" smtClean="0">
                <a:cs typeface="Times New Roman" pitchFamily="18" charset="0"/>
              </a:rPr>
              <a:t>, </a:t>
            </a:r>
            <a:r>
              <a:rPr lang="en-US" sz="2400" b="1" i="1" dirty="0" smtClean="0">
                <a:cs typeface="Times New Roman" pitchFamily="18" charset="0"/>
                <a:sym typeface="Symbol"/>
              </a:rPr>
              <a:t>, , …</a:t>
            </a:r>
          </a:p>
          <a:p>
            <a:r>
              <a:rPr lang="en-US" sz="2400" b="1" i="1" dirty="0" smtClean="0">
                <a:solidFill>
                  <a:srgbClr val="FFC000"/>
                </a:solidFill>
                <a:cs typeface="Times New Roman" pitchFamily="18" charset="0"/>
                <a:sym typeface="Symbol"/>
              </a:rPr>
              <a:t>A -</a:t>
            </a:r>
            <a:r>
              <a:rPr lang="en-US" sz="2400" b="1" i="1" dirty="0" err="1" smtClean="0">
                <a:solidFill>
                  <a:srgbClr val="FFC000"/>
                </a:solidFill>
                <a:cs typeface="Times New Roman" pitchFamily="18" charset="0"/>
                <a:sym typeface="Symbol"/>
              </a:rPr>
              <a:t>hypernucleus</a:t>
            </a:r>
            <a:r>
              <a:rPr lang="en-US" sz="2400" b="1" i="1" dirty="0" smtClean="0">
                <a:solidFill>
                  <a:srgbClr val="FFC000"/>
                </a:solidFill>
                <a:cs typeface="Times New Roman" pitchFamily="18" charset="0"/>
                <a:sym typeface="Symbol"/>
              </a:rPr>
              <a:t> is the nucleus with either a neutron or proton being replaced by a  </a:t>
            </a:r>
            <a:r>
              <a:rPr lang="en-US" sz="2400" b="1" i="1" dirty="0" err="1" smtClean="0">
                <a:solidFill>
                  <a:srgbClr val="FFC000"/>
                </a:solidFill>
                <a:cs typeface="Times New Roman" pitchFamily="18" charset="0"/>
                <a:sym typeface="Symbol"/>
              </a:rPr>
              <a:t>hyperon</a:t>
            </a:r>
            <a:endParaRPr lang="en-US" sz="2400" b="1" i="1" dirty="0" smtClean="0">
              <a:solidFill>
                <a:srgbClr val="FFC000"/>
              </a:solidFill>
              <a:cs typeface="Times New Roman" pitchFamily="18" charset="0"/>
              <a:sym typeface="Symbol"/>
            </a:endParaRPr>
          </a:p>
          <a:p>
            <a:r>
              <a:rPr lang="en-US" sz="2400" b="1" i="1" dirty="0" smtClean="0">
                <a:cs typeface="Times New Roman" pitchFamily="18" charset="0"/>
                <a:sym typeface="Symbol"/>
              </a:rPr>
              <a:t>Since first </a:t>
            </a:r>
            <a:r>
              <a:rPr lang="en-US" sz="2400" b="1" i="1" dirty="0" err="1" smtClean="0">
                <a:cs typeface="Times New Roman" pitchFamily="18" charset="0"/>
                <a:sym typeface="Symbol"/>
              </a:rPr>
              <a:t>hypernucleus</a:t>
            </a:r>
            <a:r>
              <a:rPr lang="en-US" sz="2400" b="1" i="1" dirty="0" smtClean="0">
                <a:cs typeface="Times New Roman" pitchFamily="18" charset="0"/>
                <a:sym typeface="Symbol"/>
              </a:rPr>
              <a:t> found 50 some years ago, </a:t>
            </a:r>
            <a:r>
              <a:rPr lang="en-US" sz="2400" b="1" i="1" dirty="0" err="1" smtClean="0">
                <a:cs typeface="Times New Roman" pitchFamily="18" charset="0"/>
                <a:sym typeface="Symbol"/>
              </a:rPr>
              <a:t>hypernuclei</a:t>
            </a:r>
            <a:r>
              <a:rPr lang="en-US" sz="2400" b="1" i="1" dirty="0" smtClean="0">
                <a:cs typeface="Times New Roman" pitchFamily="18" charset="0"/>
                <a:sym typeface="Symbol"/>
              </a:rPr>
              <a:t> have been used as rich laboratory to study YN and YY interactions – 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  <a:sym typeface="Symbol"/>
              </a:rPr>
              <a:t>Solving many-body problem with Strangeness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3756075"/>
            <a:ext cx="9144001" cy="3101926"/>
            <a:chOff x="-1" y="3756075"/>
            <a:chExt cx="9144001" cy="310192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3756075"/>
              <a:ext cx="6030071" cy="31019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077243" y="3937621"/>
              <a:ext cx="3066757" cy="26776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Discovery of the first </a:t>
              </a:r>
              <a:r>
                <a:rPr lang="en-GB" sz="2400" b="1" dirty="0" err="1" smtClean="0">
                  <a:solidFill>
                    <a:srgbClr val="FF0000"/>
                  </a:solidFill>
                </a:rPr>
                <a:t>hypernucleus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 by </a:t>
              </a:r>
              <a:r>
                <a:rPr lang="en-GB" sz="2400" b="1" dirty="0" err="1" smtClean="0">
                  <a:solidFill>
                    <a:srgbClr val="FF0000"/>
                  </a:solidFill>
                </a:rPr>
                <a:t>pionic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 decay in emulsion produced by cosmic rays,   </a:t>
              </a:r>
              <a:r>
                <a:rPr lang="en-GB" sz="2400" b="1" i="1" u="sng" dirty="0" smtClean="0">
                  <a:solidFill>
                    <a:srgbClr val="FF0000"/>
                  </a:solidFill>
                </a:rPr>
                <a:t>Marian </a:t>
              </a:r>
              <a:r>
                <a:rPr lang="en-GB" sz="2400" b="1" i="1" u="sng" dirty="0" err="1" smtClean="0">
                  <a:solidFill>
                    <a:srgbClr val="FF0000"/>
                  </a:solidFill>
                </a:rPr>
                <a:t>Danysz</a:t>
              </a:r>
              <a:r>
                <a:rPr lang="en-GB" sz="2400" b="1" i="1" u="sng" dirty="0" smtClean="0">
                  <a:solidFill>
                    <a:srgbClr val="FF0000"/>
                  </a:solidFill>
                </a:rPr>
                <a:t> 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and </a:t>
              </a:r>
              <a:r>
                <a:rPr lang="en-GB" sz="2400" b="1" i="1" u="sng" dirty="0" err="1" smtClean="0">
                  <a:solidFill>
                    <a:srgbClr val="FF0000"/>
                  </a:solidFill>
                </a:rPr>
                <a:t>Jerzy</a:t>
              </a:r>
              <a:r>
                <a:rPr lang="en-GB" sz="2400" b="1" i="1" u="sng" dirty="0" smtClean="0">
                  <a:solidFill>
                    <a:srgbClr val="FF0000"/>
                  </a:solidFill>
                </a:rPr>
                <a:t> </a:t>
              </a:r>
              <a:r>
                <a:rPr lang="en-GB" sz="2400" b="1" i="1" u="sng" dirty="0" err="1" smtClean="0">
                  <a:solidFill>
                    <a:srgbClr val="FF0000"/>
                  </a:solidFill>
                </a:rPr>
                <a:t>Pniewski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, 1952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33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–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188721"/>
            <a:ext cx="8461718" cy="216884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ym typeface="Symbol"/>
              </a:rPr>
              <a:t>Sufficient long lifetime, </a:t>
            </a:r>
            <a:r>
              <a:rPr lang="en-US" sz="2400" dirty="0" err="1" smtClean="0">
                <a:sym typeface="Symbol"/>
              </a:rPr>
              <a:t>g.s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i="1" dirty="0" smtClean="0">
                <a:sym typeface="Symbol"/>
              </a:rPr>
              <a:t>-</a:t>
            </a:r>
            <a:r>
              <a:rPr lang="en-US" sz="2400" i="1" dirty="0" err="1" smtClean="0">
                <a:sym typeface="Symbol"/>
              </a:rPr>
              <a:t>hypernucleus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decays only weakly via 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   N or N NN,</a:t>
            </a:r>
            <a:r>
              <a:rPr lang="en-US" sz="2400" i="1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thus mass spectroscopy with narrow states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(~100 </a:t>
            </a:r>
            <a:r>
              <a:rPr lang="en-US" sz="2400" i="1" dirty="0" err="1" smtClean="0">
                <a:solidFill>
                  <a:srgbClr val="0070C0"/>
                </a:solidFill>
                <a:sym typeface="Symbol"/>
              </a:rPr>
              <a:t>keV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) </a:t>
            </a:r>
            <a:r>
              <a:rPr lang="en-US" sz="2400" dirty="0" smtClean="0">
                <a:sym typeface="Symbol"/>
              </a:rPr>
              <a:t>exists</a:t>
            </a:r>
          </a:p>
          <a:p>
            <a:pPr>
              <a:buNone/>
            </a:pPr>
            <a:endParaRPr lang="en-US" sz="10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Description of a -</a:t>
            </a:r>
            <a:r>
              <a:rPr lang="en-US" sz="2400" dirty="0" err="1" smtClean="0">
                <a:sym typeface="Symbol"/>
              </a:rPr>
              <a:t>hypernucleus</a:t>
            </a:r>
            <a:r>
              <a:rPr lang="en-US" sz="2400" dirty="0" smtClean="0">
                <a:sym typeface="Symbol"/>
              </a:rPr>
              <a:t> within two-body frame work –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Nuclear Core (Particle hole)   (particle)</a:t>
            </a:r>
            <a:r>
              <a:rPr lang="en-US" sz="2400" dirty="0" smtClean="0">
                <a:sym typeface="Symbol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00113" y="3443288"/>
            <a:ext cx="2809874" cy="2569607"/>
            <a:chOff x="1128713" y="3443288"/>
            <a:chExt cx="2809874" cy="256960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43088" y="5429250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838325" y="5095875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2137" y="4733926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57374" y="4686300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14500" y="5643563"/>
              <a:ext cx="171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36000" dirty="0" smtClean="0"/>
                <a:t>11</a:t>
              </a:r>
              <a:r>
                <a:rPr lang="en-US" b="1" dirty="0" smtClean="0"/>
                <a:t>C or </a:t>
              </a:r>
              <a:r>
                <a:rPr lang="en-US" b="1" baseline="36000" dirty="0" smtClean="0"/>
                <a:t>11</a:t>
              </a:r>
              <a:r>
                <a:rPr lang="en-US" b="1" dirty="0" smtClean="0"/>
                <a:t>B Core</a:t>
              </a:r>
              <a:endParaRPr lang="en-US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862137" y="4076701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2136" y="4019550"/>
              <a:ext cx="1014412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4651" y="5286376"/>
              <a:ext cx="471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3/2</a:t>
              </a:r>
              <a:r>
                <a:rPr lang="en-US" sz="1400" baseline="36000" dirty="0" smtClean="0"/>
                <a:t>-</a:t>
              </a:r>
              <a:endParaRPr lang="en-US" sz="1400" baseline="36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09887" y="4967288"/>
              <a:ext cx="471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1/2</a:t>
              </a:r>
              <a:r>
                <a:rPr lang="en-US" sz="1400" baseline="36000" dirty="0" smtClean="0"/>
                <a:t>-</a:t>
              </a:r>
              <a:endParaRPr lang="en-US" sz="1400" baseline="36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4651" y="4543426"/>
              <a:ext cx="10144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5/2</a:t>
              </a:r>
              <a:r>
                <a:rPr lang="en-US" sz="1400" baseline="36000" dirty="0" smtClean="0"/>
                <a:t>-</a:t>
              </a:r>
              <a:r>
                <a:rPr lang="en-US" sz="1400" dirty="0" smtClean="0"/>
                <a:t> &amp; 3/2</a:t>
              </a:r>
              <a:r>
                <a:rPr lang="en-US" sz="1400" baseline="36000" dirty="0" smtClean="0"/>
                <a:t>-</a:t>
              </a:r>
              <a:endParaRPr lang="en-US" sz="1400" baseline="36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24175" y="3881439"/>
              <a:ext cx="10144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7/2</a:t>
              </a:r>
              <a:r>
                <a:rPr lang="en-US" sz="1400" baseline="36000" dirty="0" smtClean="0"/>
                <a:t>+</a:t>
              </a:r>
              <a:r>
                <a:rPr lang="en-US" sz="1400" dirty="0" smtClean="0"/>
                <a:t> &amp; 5/2</a:t>
              </a:r>
              <a:r>
                <a:rPr lang="en-US" sz="1400" baseline="36000" dirty="0" smtClean="0"/>
                <a:t>+</a:t>
              </a:r>
              <a:endParaRPr lang="en-US" sz="1400" baseline="36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1625" y="3443288"/>
              <a:ext cx="2185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(Few example states)</a:t>
              </a:r>
              <a:endParaRPr lang="en-US" dirty="0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1428751" y="4672013"/>
              <a:ext cx="300038" cy="75723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28713" y="4872038"/>
              <a:ext cx="314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38237" y="3881438"/>
              <a:ext cx="314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7601" y="5243513"/>
            <a:ext cx="5486399" cy="383619"/>
            <a:chOff x="3657601" y="5243513"/>
            <a:chExt cx="5486399" cy="383619"/>
          </a:xfrm>
        </p:grpSpPr>
        <p:sp>
          <p:nvSpPr>
            <p:cNvPr id="23" name="TextBox 22"/>
            <p:cNvSpPr txBox="1"/>
            <p:nvPr/>
          </p:nvSpPr>
          <p:spPr>
            <a:xfrm>
              <a:off x="4314825" y="5243513"/>
              <a:ext cx="614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 </a:t>
              </a:r>
              <a:endParaRPr lang="en-US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657601" y="5429250"/>
              <a:ext cx="657225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3"/>
            </p:cNvCxnSpPr>
            <p:nvPr/>
          </p:nvCxnSpPr>
          <p:spPr>
            <a:xfrm>
              <a:off x="4929188" y="5423416"/>
              <a:ext cx="728662" cy="74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743576" y="5257800"/>
              <a:ext cx="34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C or </a:t>
              </a:r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B </a:t>
              </a:r>
              <a:r>
                <a:rPr lang="en-US" b="1" dirty="0" err="1" smtClean="0">
                  <a:sym typeface="Symbol"/>
                </a:rPr>
                <a:t>g.s</a:t>
              </a:r>
              <a:r>
                <a:rPr lang="en-US" b="1" dirty="0" smtClean="0">
                  <a:sym typeface="Symbol"/>
                </a:rPr>
                <a:t>. (deeply bound)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86175" y="4867274"/>
            <a:ext cx="5457825" cy="740808"/>
            <a:chOff x="3686175" y="4872037"/>
            <a:chExt cx="5457825" cy="740808"/>
          </a:xfrm>
        </p:grpSpPr>
        <p:sp>
          <p:nvSpPr>
            <p:cNvPr id="31" name="TextBox 30"/>
            <p:cNvSpPr txBox="1"/>
            <p:nvPr/>
          </p:nvSpPr>
          <p:spPr>
            <a:xfrm>
              <a:off x="4314825" y="5243513"/>
              <a:ext cx="614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 </a:t>
              </a:r>
              <a:endParaRPr lang="en-US" b="1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686175" y="4948238"/>
              <a:ext cx="628652" cy="48259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1" idx="3"/>
            </p:cNvCxnSpPr>
            <p:nvPr/>
          </p:nvCxnSpPr>
          <p:spPr>
            <a:xfrm flipV="1">
              <a:off x="4929188" y="5119688"/>
              <a:ext cx="714375" cy="3084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743576" y="4872037"/>
              <a:ext cx="34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C or </a:t>
              </a:r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B core excitations</a:t>
              </a:r>
              <a:endParaRPr lang="en-US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57601" y="3867151"/>
            <a:ext cx="5486399" cy="1147762"/>
            <a:chOff x="3657601" y="5243513"/>
            <a:chExt cx="5486399" cy="1147762"/>
          </a:xfrm>
        </p:grpSpPr>
        <p:sp>
          <p:nvSpPr>
            <p:cNvPr id="41" name="TextBox 40"/>
            <p:cNvSpPr txBox="1"/>
            <p:nvPr/>
          </p:nvSpPr>
          <p:spPr>
            <a:xfrm>
              <a:off x="4314825" y="5243513"/>
              <a:ext cx="614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 </a:t>
              </a:r>
              <a:endParaRPr lang="en-US" b="1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3505995" y="5582444"/>
              <a:ext cx="960437" cy="65722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929188" y="5423416"/>
              <a:ext cx="728662" cy="74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743576" y="5257800"/>
              <a:ext cx="34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C or </a:t>
              </a:r>
              <a:r>
                <a:rPr lang="en-US" b="1" baseline="36000" dirty="0" smtClean="0"/>
                <a:t>12</a:t>
              </a:r>
              <a:r>
                <a:rPr lang="en-US" b="1" baseline="-28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B substitution states</a:t>
              </a:r>
              <a:endParaRPr lang="en-US" b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29238" y="3386138"/>
            <a:ext cx="362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(Example of the lowest mass states)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–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785813"/>
            <a:ext cx="8972550" cy="60721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Symbol"/>
              </a:rPr>
              <a:t>Two-body effective </a:t>
            </a:r>
            <a:r>
              <a:rPr lang="en-US" sz="2400" i="1" dirty="0" smtClean="0">
                <a:sym typeface="Symbol"/>
              </a:rPr>
              <a:t>-Nucleus </a:t>
            </a:r>
            <a:r>
              <a:rPr lang="en-US" sz="2400" dirty="0" smtClean="0">
                <a:sym typeface="Symbol"/>
              </a:rPr>
              <a:t>potential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(Effective theory)</a:t>
            </a:r>
            <a:r>
              <a:rPr lang="en-US" sz="2400" i="1" dirty="0" smtClean="0">
                <a:sym typeface="Symbol"/>
              </a:rPr>
              <a:t>:</a:t>
            </a:r>
          </a:p>
          <a:p>
            <a:pPr>
              <a:buNone/>
            </a:pPr>
            <a:endParaRPr lang="en-US" sz="400" i="1" dirty="0" smtClean="0">
              <a:sym typeface="Symbol"/>
            </a:endParaRPr>
          </a:p>
          <a:p>
            <a:pPr>
              <a:buNone/>
            </a:pPr>
            <a:r>
              <a:rPr lang="en-US" sz="2000" i="1" dirty="0" smtClean="0">
                <a:sym typeface="Symbol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 =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V</a:t>
            </a:r>
            <a:r>
              <a:rPr lang="en-US" sz="2000" b="1" baseline="-240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(r)(S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(r)(L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(r)(L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(r)S</a:t>
            </a:r>
            <a:r>
              <a:rPr lang="en-US" sz="2000" b="1" baseline="-2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12 </a:t>
            </a:r>
            <a:endParaRPr lang="en-US" sz="2000" i="1" dirty="0" smtClean="0">
              <a:solidFill>
                <a:srgbClr val="FF0000"/>
              </a:solidFill>
              <a:sym typeface="Symbol"/>
            </a:endParaRPr>
          </a:p>
          <a:p>
            <a:pPr>
              <a:buNone/>
            </a:pPr>
            <a:endParaRPr lang="en-US" sz="8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The right </a:t>
            </a:r>
            <a:r>
              <a:rPr lang="en-US" sz="2400" i="1" dirty="0" smtClean="0">
                <a:sym typeface="Symbol"/>
              </a:rPr>
              <a:t>-N and -Nucleus </a:t>
            </a:r>
            <a:r>
              <a:rPr lang="en-US" sz="2400" dirty="0" smtClean="0">
                <a:sym typeface="Symbol"/>
              </a:rPr>
              <a:t>models must correctly describe the spectroscopy of </a:t>
            </a:r>
            <a:r>
              <a:rPr lang="en-US" sz="2400" i="1" dirty="0" smtClean="0">
                <a:sym typeface="Symbol"/>
              </a:rPr>
              <a:t> binding energies, excitations, spin/parities, …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8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A novel feature of </a:t>
            </a:r>
            <a:r>
              <a:rPr lang="en-US" sz="2400" i="1" dirty="0" smtClean="0">
                <a:sym typeface="Symbol"/>
              </a:rPr>
              <a:t>-</a:t>
            </a:r>
            <a:r>
              <a:rPr lang="en-US" sz="2400" i="1" dirty="0" err="1" smtClean="0">
                <a:sym typeface="Symbol"/>
              </a:rPr>
              <a:t>hypernuclei</a:t>
            </a:r>
            <a:endParaRPr lang="en-US" sz="800" dirty="0" smtClean="0">
              <a:sym typeface="Symbol"/>
            </a:endParaRP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Short range interactions</a:t>
            </a:r>
          </a:p>
          <a:p>
            <a:pPr lvl="2"/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 coupling, NN 3-B forces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Change of core structures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Existence of Isomerism?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Drip line limit</a:t>
            </a:r>
          </a:p>
          <a:p>
            <a:pPr>
              <a:buNone/>
            </a:pPr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en-US" sz="2400" dirty="0" smtClean="0">
                <a:sym typeface="Symbol"/>
              </a:rPr>
              <a:t>No Pauli blocking to </a:t>
            </a:r>
            <a:r>
              <a:rPr lang="en-US" sz="2400" i="1" dirty="0" smtClean="0">
                <a:sym typeface="Symbol"/>
              </a:rPr>
              <a:t>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Probe the nuclear interior 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Baryonic property change (</a:t>
            </a:r>
            <a:r>
              <a:rPr lang="en-US" sz="2000" b="1" i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</a:t>
            </a:r>
          </a:p>
        </p:txBody>
      </p:sp>
      <p:pic>
        <p:nvPicPr>
          <p:cNvPr id="4" name="Picture 11" descr="N-potent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5" y="2686051"/>
            <a:ext cx="37719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7407275" y="5614988"/>
            <a:ext cx="779463" cy="38100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altLang="ja-JP" b="1" dirty="0">
                <a:solidFill>
                  <a:srgbClr val="FF0000"/>
                </a:solidFill>
                <a:latin typeface="Symbol" pitchFamily="18" charset="2"/>
                <a:cs typeface="HG明朝B"/>
              </a:rPr>
              <a:t>L</a:t>
            </a:r>
            <a:r>
              <a:rPr lang="en-US" altLang="ja-JP" b="1" dirty="0">
                <a:solidFill>
                  <a:srgbClr val="FF0000"/>
                </a:solidFill>
                <a:latin typeface="Book Antiqua" pitchFamily="18" charset="0"/>
                <a:cs typeface="HG明朝B"/>
              </a:rPr>
              <a:t>  N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265988" y="5086350"/>
            <a:ext cx="949325" cy="857249"/>
          </a:xfrm>
          <a:prstGeom prst="flowChartSummingJunction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Book Antiqua" pitchFamily="18" charset="0"/>
              <a:cs typeface="HG明朝B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729288" y="3671888"/>
            <a:ext cx="1457325" cy="2679699"/>
          </a:xfrm>
          <a:prstGeom prst="ellips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Book Antiqua" pitchFamily="18" charset="0"/>
              <a:cs typeface="HG明朝B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94052" y="3833813"/>
            <a:ext cx="2149948" cy="64633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altLang="ja-JP" b="1" dirty="0">
                <a:solidFill>
                  <a:srgbClr val="FF0000"/>
                </a:solidFill>
                <a:latin typeface="Book Antiqua" pitchFamily="18" charset="0"/>
                <a:cs typeface="HG明朝B"/>
              </a:rPr>
              <a:t>Important for 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  <a:cs typeface="HG明朝B"/>
              </a:rPr>
              <a:t>L-</a:t>
            </a:r>
            <a:r>
              <a:rPr lang="en-US" altLang="ja-JP" b="1" dirty="0" smtClean="0">
                <a:solidFill>
                  <a:srgbClr val="FF0000"/>
                </a:solidFill>
                <a:latin typeface="Book Antiqua" pitchFamily="18" charset="0"/>
                <a:cs typeface="HG明朝B"/>
              </a:rPr>
              <a:t>N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  <a:latin typeface="Book Antiqua" pitchFamily="18" charset="0"/>
                <a:cs typeface="HG明朝B"/>
              </a:rPr>
              <a:t>&amp; </a:t>
            </a:r>
            <a:r>
              <a:rPr lang="en-US" altLang="ja-JP" b="1" dirty="0" smtClean="0">
                <a:solidFill>
                  <a:srgbClr val="FF0000"/>
                </a:solidFill>
                <a:latin typeface="Book Antiqua" pitchFamily="18" charset="0"/>
                <a:cs typeface="HG明朝B"/>
                <a:sym typeface="Symbol"/>
              </a:rPr>
              <a:t>-Nucleus Int.</a:t>
            </a:r>
            <a:endParaRPr lang="en-US" altLang="ja-JP" b="1" dirty="0">
              <a:solidFill>
                <a:srgbClr val="FF0000"/>
              </a:solidFill>
              <a:latin typeface="Book Antiqua" pitchFamily="18" charset="0"/>
              <a:cs typeface="HG明朝B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43100" y="1257300"/>
            <a:ext cx="557213" cy="4714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8425" y="1238249"/>
            <a:ext cx="1262063" cy="4905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62413" y="1233487"/>
            <a:ext cx="1262063" cy="4905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48300" y="1262062"/>
            <a:ext cx="1262063" cy="4905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62762" y="1290637"/>
            <a:ext cx="895351" cy="4905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1" animBg="1"/>
      <p:bldP spid="1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331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0" y="1069143"/>
            <a:ext cx="4431323" cy="2672863"/>
            <a:chOff x="0" y="1097279"/>
            <a:chExt cx="4346917" cy="2672863"/>
          </a:xfrm>
        </p:grpSpPr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0" y="1109004"/>
              <a:ext cx="4346917" cy="2661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/>
              <a:endParaRPr lang="en-US" sz="2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93300" y="1304532"/>
              <a:ext cx="3153287" cy="1376163"/>
              <a:chOff x="870074" y="1571818"/>
              <a:chExt cx="3167128" cy="1376163"/>
            </a:xfrm>
          </p:grpSpPr>
          <p:sp>
            <p:nvSpPr>
              <p:cNvPr id="35" name="Text Box 3"/>
              <p:cNvSpPr txBox="1">
                <a:spLocks noChangeArrowheads="1"/>
              </p:cNvSpPr>
              <p:nvPr/>
            </p:nvSpPr>
            <p:spPr bwMode="auto">
              <a:xfrm>
                <a:off x="3421049" y="2457689"/>
                <a:ext cx="569948" cy="4902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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>
                <a:off x="1363271" y="2449781"/>
                <a:ext cx="437402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>
                <a:off x="1350017" y="2622174"/>
                <a:ext cx="434088" cy="1582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1350017" y="2802475"/>
                <a:ext cx="444029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397130" y="1931020"/>
                <a:ext cx="367815" cy="408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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auto">
              <a:xfrm>
                <a:off x="1671441" y="1949999"/>
                <a:ext cx="357874" cy="3890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n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Oval 12"/>
              <p:cNvSpPr>
                <a:spLocks noChangeArrowheads="1"/>
              </p:cNvSpPr>
              <p:nvPr/>
            </p:nvSpPr>
            <p:spPr bwMode="auto">
              <a:xfrm>
                <a:off x="2092274" y="1782351"/>
                <a:ext cx="308170" cy="27835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13"/>
              <p:cNvSpPr>
                <a:spLocks noChangeArrowheads="1"/>
              </p:cNvSpPr>
              <p:nvPr/>
            </p:nvSpPr>
            <p:spPr bwMode="auto">
              <a:xfrm>
                <a:off x="1782448" y="2348560"/>
                <a:ext cx="202133" cy="56462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>
                <a:off x="1981267" y="2634827"/>
                <a:ext cx="556693" cy="1582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1979610" y="2802475"/>
                <a:ext cx="571605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2718555" y="2440292"/>
                <a:ext cx="631251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>
                <a:off x="2748377" y="2625337"/>
                <a:ext cx="604741" cy="1582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>
                <a:off x="2738437" y="2802475"/>
                <a:ext cx="627937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 flipV="1">
                <a:off x="1890142" y="2010100"/>
                <a:ext cx="255151" cy="357439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>
                <a:off x="2340798" y="2032242"/>
                <a:ext cx="251838" cy="36692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892733" y="2416568"/>
                <a:ext cx="437402" cy="4554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 flipV="1">
                <a:off x="2376435" y="1795609"/>
                <a:ext cx="1112965" cy="53165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auto">
              <a:xfrm>
                <a:off x="2528020" y="2351723"/>
                <a:ext cx="215387" cy="56462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Text Box 27"/>
              <p:cNvSpPr txBox="1">
                <a:spLocks noChangeArrowheads="1"/>
              </p:cNvSpPr>
              <p:nvPr/>
            </p:nvSpPr>
            <p:spPr bwMode="auto">
              <a:xfrm>
                <a:off x="3460627" y="1616366"/>
                <a:ext cx="576575" cy="4776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</a:t>
                </a:r>
                <a:r>
                  <a:rPr lang="en-US" sz="2800" b="1" baseline="2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-</a:t>
                </a:r>
                <a:endParaRPr lang="en-US" sz="2800" b="1" baseline="20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Text Box 27"/>
              <p:cNvSpPr txBox="1">
                <a:spLocks noChangeArrowheads="1"/>
              </p:cNvSpPr>
              <p:nvPr/>
            </p:nvSpPr>
            <p:spPr bwMode="auto">
              <a:xfrm>
                <a:off x="870074" y="1571818"/>
                <a:ext cx="576575" cy="4776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K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Times New Roman" pitchFamily="18" charset="0"/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>
                <a:off x="1296089" y="1797148"/>
                <a:ext cx="814066" cy="45719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28469" y="109727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(K, 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) Reaction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2768990"/>
            <a:ext cx="434691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00B050"/>
                </a:solidFill>
              </a:rPr>
              <a:t>  Low momentum transfer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00B050"/>
                </a:solidFill>
              </a:rPr>
              <a:t>  Higher production cross section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00B050"/>
                </a:solidFill>
              </a:rPr>
              <a:t>  </a:t>
            </a:r>
            <a:r>
              <a:rPr lang="en-US" sz="1350" b="1" dirty="0" err="1" smtClean="0">
                <a:solidFill>
                  <a:srgbClr val="00B050"/>
                </a:solidFill>
              </a:rPr>
              <a:t>Substitutional</a:t>
            </a:r>
            <a:r>
              <a:rPr lang="en-US" sz="1350" b="1" dirty="0" smtClean="0">
                <a:solidFill>
                  <a:srgbClr val="00B050"/>
                </a:solidFill>
              </a:rPr>
              <a:t>, low spin, &amp; natural parity states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00B050"/>
                </a:solidFill>
              </a:rPr>
              <a:t>  Harder to produce deeply bound states</a:t>
            </a:r>
          </a:p>
          <a:p>
            <a:endParaRPr lang="en-US" sz="1350" b="1" dirty="0" smtClean="0">
              <a:solidFill>
                <a:srgbClr val="00B050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4543865" y="1080867"/>
            <a:ext cx="4600136" cy="2672863"/>
            <a:chOff x="4642339" y="1080867"/>
            <a:chExt cx="4501662" cy="2672863"/>
          </a:xfrm>
        </p:grpSpPr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4642339" y="1092592"/>
              <a:ext cx="4501662" cy="2661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/>
              <a:endParaRPr lang="en-US" sz="2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69" name="Group 59"/>
            <p:cNvGrpSpPr/>
            <p:nvPr/>
          </p:nvGrpSpPr>
          <p:grpSpPr>
            <a:xfrm>
              <a:off x="4969444" y="1304534"/>
              <a:ext cx="3201786" cy="1359749"/>
              <a:chOff x="892733" y="1588232"/>
              <a:chExt cx="3105296" cy="1359749"/>
            </a:xfrm>
          </p:grpSpPr>
          <p:sp>
            <p:nvSpPr>
              <p:cNvPr id="71" name="Text Box 3"/>
              <p:cNvSpPr txBox="1">
                <a:spLocks noChangeArrowheads="1"/>
              </p:cNvSpPr>
              <p:nvPr/>
            </p:nvSpPr>
            <p:spPr bwMode="auto">
              <a:xfrm>
                <a:off x="3421049" y="2457689"/>
                <a:ext cx="569948" cy="4902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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Line 4"/>
              <p:cNvSpPr>
                <a:spLocks noChangeShapeType="1"/>
              </p:cNvSpPr>
              <p:nvPr/>
            </p:nvSpPr>
            <p:spPr bwMode="auto">
              <a:xfrm>
                <a:off x="1363271" y="2449781"/>
                <a:ext cx="437402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5"/>
              <p:cNvSpPr>
                <a:spLocks noChangeShapeType="1"/>
              </p:cNvSpPr>
              <p:nvPr/>
            </p:nvSpPr>
            <p:spPr bwMode="auto">
              <a:xfrm>
                <a:off x="1350017" y="2622174"/>
                <a:ext cx="434088" cy="1582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6"/>
              <p:cNvSpPr>
                <a:spLocks noChangeShapeType="1"/>
              </p:cNvSpPr>
              <p:nvPr/>
            </p:nvSpPr>
            <p:spPr bwMode="auto">
              <a:xfrm>
                <a:off x="1350017" y="2802475"/>
                <a:ext cx="444029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 Box 10"/>
              <p:cNvSpPr txBox="1">
                <a:spLocks noChangeArrowheads="1"/>
              </p:cNvSpPr>
              <p:nvPr/>
            </p:nvSpPr>
            <p:spPr bwMode="auto">
              <a:xfrm>
                <a:off x="2397130" y="1931020"/>
                <a:ext cx="367815" cy="408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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Text Box 11"/>
              <p:cNvSpPr txBox="1">
                <a:spLocks noChangeArrowheads="1"/>
              </p:cNvSpPr>
              <p:nvPr/>
            </p:nvSpPr>
            <p:spPr bwMode="auto">
              <a:xfrm>
                <a:off x="1671441" y="1949999"/>
                <a:ext cx="357874" cy="3890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n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12"/>
              <p:cNvSpPr>
                <a:spLocks noChangeArrowheads="1"/>
              </p:cNvSpPr>
              <p:nvPr/>
            </p:nvSpPr>
            <p:spPr bwMode="auto">
              <a:xfrm>
                <a:off x="2092274" y="1782351"/>
                <a:ext cx="308170" cy="27835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auto">
              <a:xfrm>
                <a:off x="1782448" y="2348560"/>
                <a:ext cx="202133" cy="564627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4"/>
              <p:cNvSpPr>
                <a:spLocks noChangeShapeType="1"/>
              </p:cNvSpPr>
              <p:nvPr/>
            </p:nvSpPr>
            <p:spPr bwMode="auto">
              <a:xfrm>
                <a:off x="1981267" y="2634827"/>
                <a:ext cx="556693" cy="1582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5"/>
              <p:cNvSpPr>
                <a:spLocks noChangeShapeType="1"/>
              </p:cNvSpPr>
              <p:nvPr/>
            </p:nvSpPr>
            <p:spPr bwMode="auto">
              <a:xfrm>
                <a:off x="1979610" y="2802475"/>
                <a:ext cx="571605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6"/>
              <p:cNvSpPr>
                <a:spLocks noChangeShapeType="1"/>
              </p:cNvSpPr>
              <p:nvPr/>
            </p:nvSpPr>
            <p:spPr bwMode="auto">
              <a:xfrm>
                <a:off x="2718555" y="2440292"/>
                <a:ext cx="631251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"/>
              <p:cNvSpPr>
                <a:spLocks noChangeShapeType="1"/>
              </p:cNvSpPr>
              <p:nvPr/>
            </p:nvSpPr>
            <p:spPr bwMode="auto">
              <a:xfrm>
                <a:off x="2748377" y="2625337"/>
                <a:ext cx="604741" cy="1582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8"/>
              <p:cNvSpPr>
                <a:spLocks noChangeShapeType="1"/>
              </p:cNvSpPr>
              <p:nvPr/>
            </p:nvSpPr>
            <p:spPr bwMode="auto">
              <a:xfrm>
                <a:off x="2738437" y="2802475"/>
                <a:ext cx="627937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"/>
              <p:cNvSpPr>
                <a:spLocks noChangeShapeType="1"/>
              </p:cNvSpPr>
              <p:nvPr/>
            </p:nvSpPr>
            <p:spPr bwMode="auto">
              <a:xfrm flipV="1">
                <a:off x="1890142" y="2010100"/>
                <a:ext cx="255151" cy="357439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0"/>
              <p:cNvSpPr>
                <a:spLocks noChangeShapeType="1"/>
              </p:cNvSpPr>
              <p:nvPr/>
            </p:nvSpPr>
            <p:spPr bwMode="auto">
              <a:xfrm>
                <a:off x="2340798" y="2032242"/>
                <a:ext cx="251838" cy="366928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 Box 21"/>
              <p:cNvSpPr txBox="1">
                <a:spLocks noChangeArrowheads="1"/>
              </p:cNvSpPr>
              <p:nvPr/>
            </p:nvSpPr>
            <p:spPr bwMode="auto">
              <a:xfrm>
                <a:off x="892733" y="2416568"/>
                <a:ext cx="437402" cy="4554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87" name="Line 22"/>
              <p:cNvSpPr>
                <a:spLocks noChangeShapeType="1"/>
              </p:cNvSpPr>
              <p:nvPr/>
            </p:nvSpPr>
            <p:spPr bwMode="auto">
              <a:xfrm flipV="1">
                <a:off x="2376435" y="1769598"/>
                <a:ext cx="1073416" cy="79178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2528020" y="2351723"/>
                <a:ext cx="215387" cy="564627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Text Box 27"/>
              <p:cNvSpPr txBox="1">
                <a:spLocks noChangeArrowheads="1"/>
              </p:cNvSpPr>
              <p:nvPr/>
            </p:nvSpPr>
            <p:spPr bwMode="auto">
              <a:xfrm>
                <a:off x="909244" y="1588232"/>
                <a:ext cx="443934" cy="4776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</a:t>
                </a:r>
                <a:r>
                  <a:rPr lang="en-US" sz="2000" b="1" baseline="20000" dirty="0" smtClean="0">
                    <a:solidFill>
                      <a:srgbClr val="FF0000"/>
                    </a:solidFill>
                    <a:latin typeface="Times New Roman" pitchFamily="18" charset="0"/>
                    <a:sym typeface="Symbol"/>
                  </a:rPr>
                  <a:t>+</a:t>
                </a:r>
                <a:endParaRPr lang="en-US" sz="2000" b="1" baseline="20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Text Box 27"/>
              <p:cNvSpPr txBox="1">
                <a:spLocks noChangeArrowheads="1"/>
              </p:cNvSpPr>
              <p:nvPr/>
            </p:nvSpPr>
            <p:spPr bwMode="auto">
              <a:xfrm>
                <a:off x="3421454" y="1599953"/>
                <a:ext cx="576575" cy="4776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K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" name="Line 8"/>
              <p:cNvSpPr>
                <a:spLocks noChangeShapeType="1"/>
              </p:cNvSpPr>
              <p:nvPr/>
            </p:nvSpPr>
            <p:spPr bwMode="auto">
              <a:xfrm>
                <a:off x="1296089" y="1797148"/>
                <a:ext cx="814066" cy="45719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3860" y="1080867"/>
              <a:ext cx="1893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</a:t>
              </a:r>
              <a:r>
                <a:rPr lang="en-US" b="1" dirty="0" smtClean="0">
                  <a:solidFill>
                    <a:srgbClr val="FF0000"/>
                  </a:solidFill>
                </a:rPr>
                <a:t>, K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) Reaction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614203" y="2869810"/>
            <a:ext cx="45297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chemeClr val="accent4">
                    <a:lumMod val="50000"/>
                  </a:schemeClr>
                </a:solidFill>
              </a:rPr>
              <a:t>  High momentum transfer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chemeClr val="accent4">
                    <a:lumMod val="50000"/>
                  </a:schemeClr>
                </a:solidFill>
              </a:rPr>
              <a:t>  Lower production cross section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chemeClr val="accent4">
                    <a:lumMod val="50000"/>
                  </a:schemeClr>
                </a:solidFill>
              </a:rPr>
              <a:t>  Deeply bound, high spin, &amp; natural parity states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941341" y="3826412"/>
            <a:ext cx="5359791" cy="3031588"/>
            <a:chOff x="2250832" y="3920197"/>
            <a:chExt cx="4754880" cy="2937803"/>
          </a:xfrm>
        </p:grpSpPr>
        <p:grpSp>
          <p:nvGrpSpPr>
            <p:cNvPr id="31" name="Group 30"/>
            <p:cNvGrpSpPr/>
            <p:nvPr/>
          </p:nvGrpSpPr>
          <p:grpSpPr>
            <a:xfrm>
              <a:off x="2250832" y="3953022"/>
              <a:ext cx="4754880" cy="2904978"/>
              <a:chOff x="2250832" y="3953022"/>
              <a:chExt cx="4754880" cy="2904978"/>
            </a:xfrm>
          </p:grpSpPr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2250832" y="3953022"/>
                <a:ext cx="4754880" cy="2904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3143565" y="4108939"/>
                <a:ext cx="3098264" cy="1683060"/>
                <a:chOff x="3171701" y="2772508"/>
                <a:chExt cx="3098264" cy="1683060"/>
              </a:xfrm>
            </p:grpSpPr>
            <p:sp>
              <p:nvSpPr>
                <p:cNvPr id="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700017" y="3965276"/>
                  <a:ext cx="569948" cy="490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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" name="Line 4"/>
                <p:cNvSpPr>
                  <a:spLocks noChangeShapeType="1"/>
                </p:cNvSpPr>
                <p:nvPr/>
              </p:nvSpPr>
              <p:spPr bwMode="auto">
                <a:xfrm>
                  <a:off x="3642239" y="3957368"/>
                  <a:ext cx="43740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Line 5"/>
                <p:cNvSpPr>
                  <a:spLocks noChangeShapeType="1"/>
                </p:cNvSpPr>
                <p:nvPr/>
              </p:nvSpPr>
              <p:spPr bwMode="auto">
                <a:xfrm>
                  <a:off x="3628985" y="4129761"/>
                  <a:ext cx="434088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Line 6"/>
                <p:cNvSpPr>
                  <a:spLocks noChangeShapeType="1"/>
                </p:cNvSpPr>
                <p:nvPr/>
              </p:nvSpPr>
              <p:spPr bwMode="auto">
                <a:xfrm>
                  <a:off x="3628985" y="4310062"/>
                  <a:ext cx="44402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16091" y="2982859"/>
                  <a:ext cx="457284" cy="4143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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Freeform 9"/>
                <p:cNvSpPr>
                  <a:spLocks/>
                </p:cNvSpPr>
                <p:nvPr/>
              </p:nvSpPr>
              <p:spPr bwMode="auto">
                <a:xfrm>
                  <a:off x="4459460" y="2982351"/>
                  <a:ext cx="116386" cy="409225"/>
                </a:xfrm>
                <a:custGeom>
                  <a:avLst/>
                  <a:gdLst/>
                  <a:ahLst/>
                  <a:cxnLst>
                    <a:cxn ang="0">
                      <a:pos x="437" y="0"/>
                    </a:cxn>
                    <a:cxn ang="0">
                      <a:pos x="57" y="180"/>
                    </a:cxn>
                    <a:cxn ang="0">
                      <a:pos x="777" y="300"/>
                    </a:cxn>
                    <a:cxn ang="0">
                      <a:pos x="77" y="560"/>
                    </a:cxn>
                    <a:cxn ang="0">
                      <a:pos x="777" y="680"/>
                    </a:cxn>
                    <a:cxn ang="0">
                      <a:pos x="117" y="940"/>
                    </a:cxn>
                    <a:cxn ang="0">
                      <a:pos x="777" y="1060"/>
                    </a:cxn>
                    <a:cxn ang="0">
                      <a:pos x="97" y="1320"/>
                    </a:cxn>
                    <a:cxn ang="0">
                      <a:pos x="777" y="1440"/>
                    </a:cxn>
                    <a:cxn ang="0">
                      <a:pos x="117" y="1720"/>
                    </a:cxn>
                    <a:cxn ang="0">
                      <a:pos x="537" y="1840"/>
                    </a:cxn>
                  </a:cxnLst>
                  <a:rect l="0" t="0" r="r" b="b"/>
                  <a:pathLst>
                    <a:path w="784" h="1840">
                      <a:moveTo>
                        <a:pt x="437" y="0"/>
                      </a:moveTo>
                      <a:cubicBezTo>
                        <a:pt x="218" y="65"/>
                        <a:pt x="0" y="130"/>
                        <a:pt x="57" y="180"/>
                      </a:cubicBezTo>
                      <a:cubicBezTo>
                        <a:pt x="114" y="230"/>
                        <a:pt x="774" y="237"/>
                        <a:pt x="777" y="300"/>
                      </a:cubicBezTo>
                      <a:cubicBezTo>
                        <a:pt x="780" y="363"/>
                        <a:pt x="77" y="497"/>
                        <a:pt x="77" y="560"/>
                      </a:cubicBezTo>
                      <a:cubicBezTo>
                        <a:pt x="77" y="623"/>
                        <a:pt x="770" y="617"/>
                        <a:pt x="777" y="680"/>
                      </a:cubicBezTo>
                      <a:cubicBezTo>
                        <a:pt x="784" y="743"/>
                        <a:pt x="117" y="877"/>
                        <a:pt x="117" y="940"/>
                      </a:cubicBezTo>
                      <a:cubicBezTo>
                        <a:pt x="117" y="1003"/>
                        <a:pt x="780" y="997"/>
                        <a:pt x="777" y="1060"/>
                      </a:cubicBezTo>
                      <a:cubicBezTo>
                        <a:pt x="774" y="1123"/>
                        <a:pt x="97" y="1257"/>
                        <a:pt x="97" y="1320"/>
                      </a:cubicBezTo>
                      <a:cubicBezTo>
                        <a:pt x="97" y="1383"/>
                        <a:pt x="774" y="1373"/>
                        <a:pt x="777" y="1440"/>
                      </a:cubicBezTo>
                      <a:cubicBezTo>
                        <a:pt x="780" y="1507"/>
                        <a:pt x="157" y="1653"/>
                        <a:pt x="117" y="1720"/>
                      </a:cubicBezTo>
                      <a:cubicBezTo>
                        <a:pt x="77" y="1787"/>
                        <a:pt x="307" y="1813"/>
                        <a:pt x="537" y="184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76098" y="3438607"/>
                  <a:ext cx="367815" cy="4080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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50409" y="3457586"/>
                  <a:ext cx="357874" cy="3890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p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Oval 12"/>
                <p:cNvSpPr>
                  <a:spLocks noChangeArrowheads="1"/>
                </p:cNvSpPr>
                <p:nvPr/>
              </p:nvSpPr>
              <p:spPr bwMode="auto">
                <a:xfrm>
                  <a:off x="4371242" y="3374344"/>
                  <a:ext cx="308170" cy="27835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Oval 13"/>
                <p:cNvSpPr>
                  <a:spLocks noChangeArrowheads="1"/>
                </p:cNvSpPr>
                <p:nvPr/>
              </p:nvSpPr>
              <p:spPr bwMode="auto">
                <a:xfrm>
                  <a:off x="4061416" y="3856147"/>
                  <a:ext cx="202133" cy="56462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4"/>
                <p:cNvSpPr>
                  <a:spLocks noChangeShapeType="1"/>
                </p:cNvSpPr>
                <p:nvPr/>
              </p:nvSpPr>
              <p:spPr bwMode="auto">
                <a:xfrm>
                  <a:off x="4260235" y="4142414"/>
                  <a:ext cx="556693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15"/>
                <p:cNvSpPr>
                  <a:spLocks noChangeShapeType="1"/>
                </p:cNvSpPr>
                <p:nvPr/>
              </p:nvSpPr>
              <p:spPr bwMode="auto">
                <a:xfrm>
                  <a:off x="4258578" y="4310062"/>
                  <a:ext cx="57160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6"/>
                <p:cNvSpPr>
                  <a:spLocks noChangeShapeType="1"/>
                </p:cNvSpPr>
                <p:nvPr/>
              </p:nvSpPr>
              <p:spPr bwMode="auto">
                <a:xfrm>
                  <a:off x="4997523" y="3947879"/>
                  <a:ext cx="63125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7"/>
                <p:cNvSpPr>
                  <a:spLocks noChangeShapeType="1"/>
                </p:cNvSpPr>
                <p:nvPr/>
              </p:nvSpPr>
              <p:spPr bwMode="auto">
                <a:xfrm>
                  <a:off x="5027345" y="4132924"/>
                  <a:ext cx="604741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5017405" y="4310062"/>
                  <a:ext cx="62793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169110" y="3615396"/>
                  <a:ext cx="262214" cy="25972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0"/>
                <p:cNvSpPr>
                  <a:spLocks noChangeShapeType="1"/>
                </p:cNvSpPr>
                <p:nvPr/>
              </p:nvSpPr>
              <p:spPr bwMode="auto">
                <a:xfrm>
                  <a:off x="4614204" y="3643531"/>
                  <a:ext cx="257400" cy="2632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71701" y="3924155"/>
                  <a:ext cx="437402" cy="4554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25" name="Oval 23"/>
                <p:cNvSpPr>
                  <a:spLocks noChangeArrowheads="1"/>
                </p:cNvSpPr>
                <p:nvPr/>
              </p:nvSpPr>
              <p:spPr bwMode="auto">
                <a:xfrm>
                  <a:off x="4806988" y="3859310"/>
                  <a:ext cx="215387" cy="56462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314066" y="2780249"/>
                  <a:ext cx="391011" cy="4744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2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652996" y="2772508"/>
                  <a:ext cx="404265" cy="4270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Agency FB" pitchFamily="34" charset="0"/>
                    </a:rPr>
                    <a:t>’</a:t>
                  </a:r>
                </a:p>
              </p:txBody>
            </p:sp>
            <p:sp>
              <p:nvSpPr>
                <p:cNvPr id="2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641368" y="3222427"/>
                  <a:ext cx="576575" cy="4776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K</a:t>
                  </a:r>
                  <a:r>
                    <a:rPr lang="en-US" sz="2000" b="1" baseline="300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69471" y="3337135"/>
                  <a:ext cx="1013977" cy="1739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>
                  <a:off x="3572714" y="2976367"/>
                  <a:ext cx="2117423" cy="31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4" name="TextBox 93"/>
            <p:cNvSpPr txBox="1"/>
            <p:nvPr/>
          </p:nvSpPr>
          <p:spPr>
            <a:xfrm>
              <a:off x="3702378" y="3920197"/>
              <a:ext cx="1893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e</a:t>
              </a:r>
              <a:r>
                <a:rPr lang="en-US" b="1" dirty="0" smtClean="0">
                  <a:solidFill>
                    <a:srgbClr val="FF0000"/>
                  </a:solidFill>
                </a:rPr>
                <a:t>,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e’K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) Reaction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927275" y="5934670"/>
            <a:ext cx="5359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FF0000"/>
                </a:solidFill>
              </a:rPr>
              <a:t>  High momentum transfer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FF0000"/>
                </a:solidFill>
              </a:rPr>
              <a:t>  Small production cross section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FF0000"/>
                </a:solidFill>
              </a:rPr>
              <a:t>  Deeply bound, highest possible spin, &amp; unnatural parity states</a:t>
            </a:r>
          </a:p>
          <a:p>
            <a:pPr>
              <a:buFont typeface="Wingdings" pitchFamily="2" charset="2"/>
              <a:buChar char="v"/>
            </a:pPr>
            <a:r>
              <a:rPr lang="en-US" sz="1350" b="1" dirty="0" smtClean="0">
                <a:solidFill>
                  <a:srgbClr val="FF0000"/>
                </a:solidFill>
              </a:rPr>
              <a:t>  Neutron rich </a:t>
            </a:r>
            <a:r>
              <a:rPr lang="en-US" sz="1350" b="1" dirty="0" err="1" smtClean="0">
                <a:solidFill>
                  <a:srgbClr val="FF0000"/>
                </a:solidFill>
              </a:rPr>
              <a:t>hypernuclei</a:t>
            </a:r>
            <a:endParaRPr lang="en-US" sz="1350" b="1" dirty="0" smtClean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1526" y="1617563"/>
            <a:ext cx="755808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 </a:t>
            </a:r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BNL  KEK &amp; DANE  </a:t>
            </a:r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 (Near Future)</a:t>
            </a:r>
            <a:endParaRPr lang="en-US" sz="4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28764" y="4511186"/>
            <a:ext cx="618898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CEBAF at JLAB</a:t>
            </a:r>
          </a:p>
          <a:p>
            <a:pPr algn="ctr"/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(MAMI-C Near Future)</a:t>
            </a:r>
            <a:endParaRPr lang="en-US" sz="4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55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the Success 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886265"/>
            <a:ext cx="9144000" cy="2843790"/>
            <a:chOff x="0" y="886265"/>
            <a:chExt cx="9144000" cy="2843790"/>
          </a:xfrm>
        </p:grpSpPr>
        <p:pic>
          <p:nvPicPr>
            <p:cNvPr id="4" name="Picture 6" descr="shell89Yonl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29483"/>
              <a:ext cx="2841674" cy="2217101"/>
            </a:xfrm>
            <a:prstGeom prst="rect">
              <a:avLst/>
            </a:prstGeom>
            <a:noFill/>
          </p:spPr>
        </p:pic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0" y="3256217"/>
              <a:ext cx="41781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kumimoji="1" lang="en-US" altLang="ja-JP" sz="1200" b="1" i="1" dirty="0" smtClean="0">
                <a:solidFill>
                  <a:srgbClr val="0070C0"/>
                </a:solidFill>
              </a:endParaRPr>
            </a:p>
            <a:p>
              <a:r>
                <a:rPr kumimoji="1" lang="en-US" altLang="ja-JP" sz="1200" b="1" i="1" dirty="0" smtClean="0">
                  <a:solidFill>
                    <a:srgbClr val="0070C0"/>
                  </a:solidFill>
                </a:rPr>
                <a:t>     </a:t>
              </a:r>
              <a:r>
                <a:rPr kumimoji="1" lang="en-US" altLang="ja-JP" sz="1200" b="1" i="1" dirty="0" err="1" smtClean="0">
                  <a:solidFill>
                    <a:srgbClr val="0070C0"/>
                  </a:solidFill>
                </a:rPr>
                <a:t>Hotchi</a:t>
              </a:r>
              <a:r>
                <a:rPr kumimoji="1" lang="en-US" altLang="ja-JP" sz="1200" b="1" i="1" dirty="0" smtClean="0">
                  <a:solidFill>
                    <a:srgbClr val="0070C0"/>
                  </a:solidFill>
                </a:rPr>
                <a:t> </a:t>
              </a:r>
              <a:r>
                <a:rPr kumimoji="1" lang="en-US" altLang="ja-JP" sz="1200" b="1" i="1" dirty="0">
                  <a:solidFill>
                    <a:srgbClr val="0070C0"/>
                  </a:solidFill>
                </a:rPr>
                <a:t>et al., PRC 64 (2001) 044302</a:t>
              </a:r>
            </a:p>
          </p:txBody>
        </p:sp>
        <p:pic>
          <p:nvPicPr>
            <p:cNvPr id="6" name="Picture 10" descr="E140pik_P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99321" y="1225697"/>
              <a:ext cx="3244679" cy="2220888"/>
            </a:xfrm>
            <a:prstGeom prst="rect">
              <a:avLst/>
            </a:prstGeom>
            <a:noFill/>
          </p:spPr>
        </p:pic>
        <p:pic>
          <p:nvPicPr>
            <p:cNvPr id="7" name="Picture 11" descr="E140pik_L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6487" y="1226797"/>
              <a:ext cx="3047877" cy="2219788"/>
            </a:xfrm>
            <a:prstGeom prst="rect">
              <a:avLst/>
            </a:prstGeom>
            <a:noFill/>
          </p:spPr>
        </p:pic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4135901" y="3432531"/>
              <a:ext cx="3910819" cy="297524"/>
              <a:chOff x="2744" y="2923"/>
              <a:chExt cx="1807" cy="115"/>
            </a:xfrm>
            <a:solidFill>
              <a:schemeClr val="tx1"/>
            </a:solidFill>
          </p:grpSpPr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3379" y="2923"/>
                <a:ext cx="1172" cy="10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200" b="1" i="1" dirty="0">
                    <a:solidFill>
                      <a:srgbClr val="0070C0"/>
                    </a:solidFill>
                  </a:rPr>
                  <a:t>Hasegawa et. al., PRC 53 (1996)1210</a:t>
                </a: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>
                <a:off x="2744" y="2931"/>
                <a:ext cx="660" cy="10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rgbClr val="0070C0"/>
                    </a:solidFill>
                  </a:rPr>
                  <a:t>KEK E140a</a:t>
                </a:r>
              </a:p>
            </p:txBody>
          </p:sp>
        </p:grp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0" y="886265"/>
              <a:ext cx="9144000" cy="352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kumimoji="1" lang="en-US" altLang="ja-JP" b="1" dirty="0">
                  <a:solidFill>
                    <a:srgbClr val="009999"/>
                  </a:solidFill>
                </a:rPr>
                <a:t>Textbook example of </a:t>
              </a:r>
              <a:r>
                <a:rPr kumimoji="1" lang="en-US" altLang="ja-JP" b="1" dirty="0" smtClean="0">
                  <a:solidFill>
                    <a:srgbClr val="009999"/>
                  </a:solidFill>
                </a:rPr>
                <a:t>single-particle </a:t>
              </a:r>
              <a:r>
                <a:rPr kumimoji="1" lang="en-US" altLang="ja-JP" b="1" dirty="0">
                  <a:solidFill>
                    <a:srgbClr val="009999"/>
                  </a:solidFill>
                </a:rPr>
                <a:t>orbits in </a:t>
              </a:r>
              <a:r>
                <a:rPr kumimoji="1" lang="en-US" altLang="ja-JP" b="1" dirty="0" smtClean="0">
                  <a:solidFill>
                    <a:srgbClr val="009999"/>
                  </a:solidFill>
                </a:rPr>
                <a:t>nucleus (limited resolution: ~1.5 </a:t>
              </a:r>
              <a:r>
                <a:rPr kumimoji="1" lang="en-US" altLang="ja-JP" b="1" dirty="0" err="1" smtClean="0">
                  <a:solidFill>
                    <a:srgbClr val="009999"/>
                  </a:solidFill>
                </a:rPr>
                <a:t>MeV</a:t>
              </a:r>
              <a:r>
                <a:rPr kumimoji="1" lang="en-US" altLang="ja-JP" b="1" dirty="0" smtClean="0">
                  <a:solidFill>
                    <a:srgbClr val="009999"/>
                  </a:solidFill>
                </a:rPr>
                <a:t>)</a:t>
              </a:r>
              <a:endParaRPr kumimoji="1" lang="en-US" altLang="ja-JP" b="1" dirty="0">
                <a:solidFill>
                  <a:srgbClr val="009999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28775" y="1757363"/>
            <a:ext cx="564356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Resolution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4022725"/>
            <a:ext cx="2928938" cy="2835275"/>
            <a:chOff x="0" y="4022725"/>
            <a:chExt cx="2928938" cy="2835275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4022725"/>
              <a:ext cx="2928938" cy="2835275"/>
              <a:chOff x="0" y="4022725"/>
              <a:chExt cx="2928938" cy="2835275"/>
            </a:xfrm>
          </p:grpSpPr>
          <p:pic>
            <p:nvPicPr>
              <p:cNvPr id="12" name="Picture 10" descr="BNL12Cpik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18000" contrast="30000"/>
              </a:blip>
              <a:srcRect/>
              <a:stretch>
                <a:fillRect/>
              </a:stretch>
            </p:blipFill>
            <p:spPr bwMode="auto">
              <a:xfrm>
                <a:off x="0" y="4389120"/>
                <a:ext cx="2926080" cy="2468880"/>
              </a:xfrm>
              <a:prstGeom prst="rect">
                <a:avLst/>
              </a:prstGeom>
              <a:noFill/>
            </p:spPr>
          </p:pic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0" y="4022725"/>
                <a:ext cx="2928938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BNL:  </a:t>
                </a:r>
                <a:r>
                  <a:rPr kumimoji="1" lang="en-US" altLang="ja-JP" b="1" dirty="0">
                    <a:solidFill>
                      <a:schemeClr val="accent3">
                        <a:lumMod val="75000"/>
                      </a:schemeClr>
                    </a:solidFill>
                  </a:rPr>
                  <a:t>3 </a:t>
                </a:r>
                <a:r>
                  <a:rPr kumimoji="1" lang="en-US" altLang="ja-JP" b="1" dirty="0" err="1">
                    <a:solidFill>
                      <a:schemeClr val="accent3">
                        <a:lumMod val="75000"/>
                      </a:schemeClr>
                    </a:solidFill>
                  </a:rPr>
                  <a:t>MeV</a:t>
                </a:r>
                <a:r>
                  <a:rPr kumimoji="1" lang="en-US" altLang="ja-JP" b="1" dirty="0">
                    <a:solidFill>
                      <a:schemeClr val="accent3">
                        <a:lumMod val="75000"/>
                      </a:schemeClr>
                    </a:solidFill>
                  </a:rPr>
                  <a:t>(FWHM)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1474" y="4857750"/>
              <a:ext cx="6000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12</a:t>
              </a:r>
              <a:r>
                <a:rPr lang="en-US" sz="1400" baseline="-25000" dirty="0" smtClean="0">
                  <a:sym typeface="Symbol"/>
                </a:rPr>
                <a:t></a:t>
              </a:r>
              <a:r>
                <a:rPr lang="en-US" sz="1400" dirty="0" smtClean="0">
                  <a:sym typeface="Symbol"/>
                </a:rPr>
                <a:t>C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43163" y="4030662"/>
            <a:ext cx="3457576" cy="2827338"/>
            <a:chOff x="2443163" y="4030662"/>
            <a:chExt cx="3457576" cy="2827338"/>
          </a:xfrm>
        </p:grpSpPr>
        <p:pic>
          <p:nvPicPr>
            <p:cNvPr id="14" name="Picture 6" descr="c12csfit"/>
            <p:cNvPicPr>
              <a:picLocks noChangeAspect="1" noChangeArrowheads="1"/>
            </p:cNvPicPr>
            <p:nvPr/>
          </p:nvPicPr>
          <p:blipFill>
            <a:blip r:embed="rId7" cstate="print">
              <a:lum bright="-18000" contrast="24000"/>
            </a:blip>
            <a:srcRect/>
            <a:stretch>
              <a:fillRect/>
            </a:stretch>
          </p:blipFill>
          <p:spPr bwMode="auto">
            <a:xfrm>
              <a:off x="2912011" y="4389120"/>
              <a:ext cx="2982351" cy="2468880"/>
            </a:xfrm>
            <a:prstGeom prst="rect">
              <a:avLst/>
            </a:prstGeom>
            <a:noFill/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917827" y="4030662"/>
              <a:ext cx="29829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KEK336:  2 </a:t>
              </a:r>
              <a:r>
                <a:rPr kumimoji="1" lang="en-US" altLang="ja-JP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MeV</a:t>
              </a:r>
              <a:r>
                <a:rPr kumimoji="1" lang="en-US" altLang="ja-JP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(FWHM)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443163" y="5529263"/>
              <a:ext cx="971550" cy="542925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67363" y="4029075"/>
            <a:ext cx="3576637" cy="2828925"/>
            <a:chOff x="5567363" y="4029075"/>
            <a:chExt cx="3576637" cy="2828925"/>
          </a:xfrm>
          <a:noFill/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94364" y="4389121"/>
              <a:ext cx="3249636" cy="2468879"/>
            </a:xfrm>
            <a:prstGeom prst="rect">
              <a:avLst/>
            </a:prstGeom>
            <a:grpFill/>
          </p:spPr>
        </p:pic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785388" y="4029075"/>
              <a:ext cx="3358612" cy="36933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KEK E369 </a:t>
              </a:r>
              <a:r>
                <a:rPr kumimoji="1" lang="en-US" altLang="ja-JP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: 1.45 </a:t>
              </a:r>
              <a:r>
                <a:rPr kumimoji="1" lang="en-US" altLang="ja-JP" b="1" dirty="0" err="1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MeV</a:t>
              </a:r>
              <a:r>
                <a:rPr kumimoji="1" lang="en-US" altLang="ja-JP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</a:rPr>
                <a:t>(FWHM)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567363" y="5524501"/>
              <a:ext cx="971550" cy="542925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14488" y="4943475"/>
            <a:ext cx="56007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Yield Rate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3386601"/>
            <a:ext cx="9144000" cy="514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algn="ctr">
              <a:lnSpc>
                <a:spcPct val="90000"/>
              </a:lnSpc>
              <a:spcBef>
                <a:spcPct val="20000"/>
              </a:spcBef>
            </a:pPr>
            <a:r>
              <a:rPr lang="en-US" altLang="ja-JP" sz="1900" dirty="0">
                <a:solidFill>
                  <a:schemeClr val="bg2"/>
                </a:solidFill>
              </a:rPr>
              <a:t>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</a:rPr>
              <a:t>single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particle 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</a:rPr>
              <a:t>states 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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-nuclear </a:t>
            </a:r>
            <a:r>
              <a:rPr lang="en-US" altLang="ja-JP" sz="1900" b="1" dirty="0" smtClean="0">
                <a:solidFill>
                  <a:schemeClr val="accent3">
                    <a:lumMod val="75000"/>
                  </a:schemeClr>
                </a:solidFill>
              </a:rPr>
              <a:t>potential depth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= -30 </a:t>
            </a:r>
            <a:r>
              <a:rPr lang="en-US" altLang="ja-JP" sz="1900" b="1" dirty="0" err="1">
                <a:solidFill>
                  <a:schemeClr val="accent3">
                    <a:lumMod val="75000"/>
                  </a:schemeClr>
                </a:solidFill>
              </a:rPr>
              <a:t>MeV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  <a:sym typeface="Symbol" pitchFamily="18" charset="2"/>
              </a:rPr>
              <a:t>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   V</a:t>
            </a:r>
            <a:r>
              <a:rPr lang="en-US" altLang="ja-JP" sz="1900" b="1" baseline="-25000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1900" b="1" baseline="-25000" dirty="0">
                <a:solidFill>
                  <a:schemeClr val="accent3">
                    <a:lumMod val="75000"/>
                  </a:schemeClr>
                </a:solidFill>
              </a:rPr>
              <a:t>N </a:t>
            </a:r>
            <a:r>
              <a:rPr lang="en-US" altLang="ja-JP" sz="1900" b="1" dirty="0">
                <a:solidFill>
                  <a:schemeClr val="accent3">
                    <a:lumMod val="75000"/>
                  </a:schemeClr>
                </a:solidFill>
              </a:rPr>
              <a:t>&lt; V</a:t>
            </a:r>
            <a:r>
              <a:rPr lang="en-US" altLang="ja-JP" sz="1900" b="1" baseline="-25000" dirty="0">
                <a:solidFill>
                  <a:schemeClr val="accent3">
                    <a:lumMod val="75000"/>
                  </a:schemeClr>
                </a:solidFill>
              </a:rPr>
              <a:t>NN</a:t>
            </a:r>
            <a:endParaRPr lang="en-US" altLang="ja-JP" sz="1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447675" indent="-447675" algn="ctr">
              <a:lnSpc>
                <a:spcPct val="90000"/>
              </a:lnSpc>
              <a:spcBef>
                <a:spcPct val="20000"/>
              </a:spcBef>
            </a:pPr>
            <a:r>
              <a:rPr lang="en-US" altLang="ja-JP" sz="1900" b="1" dirty="0">
                <a:solidFill>
                  <a:schemeClr val="bg2"/>
                </a:solidFill>
              </a:rPr>
              <a:t>          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35689" y="3336670"/>
            <a:ext cx="562927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on Mass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7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7999"/>
            <a:chOff x="1927" y="1466"/>
            <a:chExt cx="12095" cy="1034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866" y="1466"/>
              <a:ext cx="10209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ontinuous 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lectron 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eam 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ccelerator 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acility (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CEBAF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)</a:t>
              </a: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927" y="2306"/>
              <a:ext cx="12095" cy="9503"/>
              <a:chOff x="463" y="432"/>
              <a:chExt cx="4838" cy="3801"/>
            </a:xfrm>
          </p:grpSpPr>
          <p:pic>
            <p:nvPicPr>
              <p:cNvPr id="7" name="Picture 5" descr="aeri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3" y="432"/>
                <a:ext cx="4838" cy="3801"/>
              </a:xfrm>
              <a:prstGeom prst="rect">
                <a:avLst/>
              </a:prstGeom>
              <a:noFill/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785" y="2928"/>
                <a:ext cx="22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3648" y="3072"/>
                <a:ext cx="217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4225" y="2928"/>
                <a:ext cx="21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967" y="1872"/>
                <a:ext cx="484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MCC</a:t>
                </a:r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1775" y="1104"/>
                <a:ext cx="192" cy="10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H="1" flipV="1">
                <a:off x="3119" y="1056"/>
                <a:ext cx="240" cy="110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2448" y="2688"/>
                <a:ext cx="1036" cy="10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H="1" flipV="1">
                <a:off x="3359" y="2160"/>
                <a:ext cx="433" cy="17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 flipV="1">
                <a:off x="3504" y="2688"/>
                <a:ext cx="1344" cy="8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913" y="1252"/>
                <a:ext cx="807" cy="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North</a:t>
                </a:r>
              </a:p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Linac</a:t>
                </a:r>
              </a:p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+400MeV</a:t>
                </a: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3461" y="1248"/>
                <a:ext cx="808" cy="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South</a:t>
                </a:r>
              </a:p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Linac</a:t>
                </a:r>
              </a:p>
              <a:p>
                <a:pPr algn="ctr"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+400MeV</a:t>
                </a:r>
              </a:p>
            </p:txBody>
          </p:sp>
          <p:cxnSp>
            <p:nvCxnSpPr>
              <p:cNvPr id="20" name="AutoShape 18"/>
              <p:cNvCxnSpPr>
                <a:cxnSpLocks noChangeShapeType="1"/>
                <a:stCxn id="13" idx="0"/>
                <a:endCxn id="14" idx="0"/>
              </p:cNvCxnSpPr>
              <p:nvPr/>
            </p:nvCxnSpPr>
            <p:spPr bwMode="auto">
              <a:xfrm rot="16200000" flipH="1">
                <a:off x="2566" y="1381"/>
                <a:ext cx="1" cy="1584"/>
              </a:xfrm>
              <a:prstGeom prst="curvedConnector3">
                <a:avLst>
                  <a:gd name="adj1" fmla="val 47299995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H="1">
                <a:off x="1679" y="2160"/>
                <a:ext cx="96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1296" y="2832"/>
                <a:ext cx="63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Injector</a:t>
                </a: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2422" y="1008"/>
                <a:ext cx="40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FEL</a:t>
                </a: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2097" y="479"/>
                <a:ext cx="69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East Arc</a:t>
                </a:r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2015" y="2646"/>
                <a:ext cx="75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</a:rPr>
                  <a:t>West Arc</a:t>
                </a:r>
              </a:p>
            </p:txBody>
          </p:sp>
          <p:cxnSp>
            <p:nvCxnSpPr>
              <p:cNvPr id="26" name="AutoShape 24"/>
              <p:cNvCxnSpPr>
                <a:cxnSpLocks noChangeShapeType="1"/>
                <a:stCxn id="13" idx="1"/>
                <a:endCxn id="14" idx="1"/>
              </p:cNvCxnSpPr>
              <p:nvPr/>
            </p:nvCxnSpPr>
            <p:spPr bwMode="auto">
              <a:xfrm rot="16200000">
                <a:off x="2519" y="491"/>
                <a:ext cx="48" cy="1153"/>
              </a:xfrm>
              <a:prstGeom prst="curvedConnector3">
                <a:avLst>
                  <a:gd name="adj1" fmla="val 46875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4" name="Group 33"/>
          <p:cNvGrpSpPr/>
          <p:nvPr/>
        </p:nvGrpSpPr>
        <p:grpSpPr>
          <a:xfrm>
            <a:off x="4536611" y="5214942"/>
            <a:ext cx="3507253" cy="1643058"/>
            <a:chOff x="4536611" y="5214942"/>
            <a:chExt cx="3507253" cy="164305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8" name="TextBox 27"/>
            <p:cNvSpPr txBox="1"/>
            <p:nvPr/>
          </p:nvSpPr>
          <p:spPr>
            <a:xfrm>
              <a:off x="4536611" y="6027003"/>
              <a:ext cx="3507253" cy="830997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Hypernuclear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Physics</a:t>
              </a:r>
            </a:p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(e, e’ K</a:t>
              </a:r>
              <a:r>
                <a:rPr lang="en-US" sz="2000" b="1" baseline="38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reaction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4814888" y="5272087"/>
              <a:ext cx="800100" cy="714375"/>
            </a:xfrm>
            <a:prstGeom prst="straightConnector1">
              <a:avLst/>
            </a:prstGeom>
            <a:grpFill/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6493671" y="5422108"/>
              <a:ext cx="814384" cy="400051"/>
            </a:xfrm>
            <a:prstGeom prst="straightConnector1">
              <a:avLst/>
            </a:prstGeom>
            <a:grpFill/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086475" y="3086101"/>
            <a:ext cx="2757487" cy="2000250"/>
            <a:chOff x="6086475" y="3086101"/>
            <a:chExt cx="2757487" cy="200025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" name="TextBox 35"/>
            <p:cNvSpPr txBox="1"/>
            <p:nvPr/>
          </p:nvSpPr>
          <p:spPr>
            <a:xfrm>
              <a:off x="6089186" y="3086101"/>
              <a:ext cx="2754776" cy="11387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Hyperon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Physics</a:t>
              </a:r>
            </a:p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Electro- &amp; photo-production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5400000">
              <a:off x="5593558" y="4393406"/>
              <a:ext cx="1185862" cy="200027"/>
            </a:xfrm>
            <a:prstGeom prst="straightConnector1">
              <a:avLst/>
            </a:prstGeom>
            <a:grpFill/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600825" y="600075"/>
            <a:ext cx="254317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 CW Beam (1 – 5 passes)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2 ns pulse separation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1.67 </a:t>
            </a:r>
            <a:r>
              <a:rPr lang="en-US" i="1" dirty="0" err="1" smtClean="0"/>
              <a:t>ps</a:t>
            </a:r>
            <a:r>
              <a:rPr lang="en-US" i="1" dirty="0" smtClean="0"/>
              <a:t> pulse width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~10</a:t>
            </a:r>
            <a:r>
              <a:rPr lang="en-US" i="1" baseline="38000" dirty="0" smtClean="0"/>
              <a:t>-7</a:t>
            </a:r>
            <a:r>
              <a:rPr lang="en-US" i="1" dirty="0" smtClean="0"/>
              <a:t> </a:t>
            </a:r>
            <a:r>
              <a:rPr lang="en-US" i="1" dirty="0" err="1" smtClean="0"/>
              <a:t>emittance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I</a:t>
            </a:r>
            <a:r>
              <a:rPr lang="en-US" i="1" baseline="-28000" dirty="0" smtClean="0"/>
              <a:t>max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</a:t>
            </a:r>
            <a:r>
              <a:rPr lang="en-US" i="1" dirty="0" smtClean="0"/>
              <a:t> 100</a:t>
            </a:r>
            <a:r>
              <a:rPr lang="en-US" i="1" dirty="0" smtClean="0">
                <a:sym typeface="Symbol"/>
              </a:rPr>
              <a:t>A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2899" y="0"/>
            <a:ext cx="84296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Key Kinematics Considerations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79400" y="4488487"/>
            <a:ext cx="4135437" cy="20107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sz="1800" b="1" dirty="0">
                <a:solidFill>
                  <a:srgbClr val="0000FF"/>
                </a:solidFill>
                <a:latin typeface="Times New Roman" pitchFamily="18" charset="0"/>
              </a:rPr>
              <a:t>→  Coincidence of e’ and K</a:t>
            </a:r>
            <a:r>
              <a:rPr kumimoji="0" lang="en-US" sz="1800" b="1" baseline="30000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</a:p>
          <a:p>
            <a:pPr eaLnBrk="0" hangingPunct="0"/>
            <a:endParaRPr kumimoji="0" lang="en-US" sz="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/>
            <a:r>
              <a:rPr kumimoji="0" lang="en-US" sz="1800" b="1" dirty="0">
                <a:solidFill>
                  <a:srgbClr val="0000FF"/>
                </a:solidFill>
                <a:latin typeface="Times New Roman" pitchFamily="18" charset="0"/>
              </a:rPr>
              <a:t>→  Keep ω=E-E’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 1.5 -</a:t>
            </a:r>
            <a:r>
              <a:rPr kumimoji="0" lang="en-US" sz="1800" b="1" dirty="0" smtClean="0">
                <a:solidFill>
                  <a:srgbClr val="0000FF"/>
                </a:solidFill>
                <a:latin typeface="Times New Roman" pitchFamily="18" charset="0"/>
              </a:rPr>
              <a:t> 2.0 </a:t>
            </a:r>
            <a:r>
              <a:rPr kumimoji="0" lang="en-US" sz="1800" b="1" dirty="0" err="1" smtClean="0">
                <a:solidFill>
                  <a:srgbClr val="0000FF"/>
                </a:solidFill>
                <a:latin typeface="Times New Roman" pitchFamily="18" charset="0"/>
              </a:rPr>
              <a:t>GeV</a:t>
            </a:r>
            <a:r>
              <a:rPr kumimoji="0" lang="en-US" sz="1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0" lang="en-US" sz="1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/>
            <a:endParaRPr kumimoji="0" lang="en-US" sz="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/>
            <a:r>
              <a:rPr kumimoji="0" lang="en-US" sz="1800" b="1" dirty="0">
                <a:solidFill>
                  <a:srgbClr val="0000FF"/>
                </a:solidFill>
                <a:latin typeface="Times New Roman" pitchFamily="18" charset="0"/>
              </a:rPr>
              <a:t>→  Maximize Γ –- e’ at forward angle</a:t>
            </a:r>
          </a:p>
          <a:p>
            <a:pPr eaLnBrk="0" hangingPunct="0"/>
            <a:endParaRPr kumimoji="0" lang="en-US" sz="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/>
            <a:r>
              <a:rPr kumimoji="0" lang="en-US" sz="1800" b="1" dirty="0">
                <a:solidFill>
                  <a:srgbClr val="0000FF"/>
                </a:solidFill>
                <a:latin typeface="Times New Roman" pitchFamily="18" charset="0"/>
              </a:rPr>
              <a:t>→  Maximize yield  –- K</a:t>
            </a:r>
            <a:r>
              <a:rPr kumimoji="0" lang="en-US" sz="1800" b="1" baseline="30000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kumimoji="0" lang="en-US" sz="1800" b="1" dirty="0">
                <a:solidFill>
                  <a:srgbClr val="0000FF"/>
                </a:solidFill>
                <a:latin typeface="Times New Roman" pitchFamily="18" charset="0"/>
              </a:rPr>
              <a:t> at forward</a:t>
            </a:r>
          </a:p>
          <a:p>
            <a:pPr eaLnBrk="0" hangingPunct="0"/>
            <a:r>
              <a:rPr kumimoji="0" lang="en-US" sz="1800" b="1" dirty="0">
                <a:solidFill>
                  <a:srgbClr val="0000FF"/>
                </a:solidFill>
                <a:latin typeface="Times New Roman" pitchFamily="18" charset="0"/>
              </a:rPr>
              <a:t>      angle</a:t>
            </a:r>
            <a:endParaRPr kumimoji="0"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60399" y="985838"/>
            <a:ext cx="3200987" cy="1993654"/>
            <a:chOff x="488937" y="2457450"/>
            <a:chExt cx="3200987" cy="199365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017253" y="3921059"/>
              <a:ext cx="569948" cy="5300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kumimoji="0" lang="en-US" sz="2000" b="1" baseline="-25000">
                  <a:solidFill>
                    <a:srgbClr val="FF0000"/>
                  </a:solidFill>
                  <a:latin typeface="Times New Roman" pitchFamily="18" charset="0"/>
                </a:rPr>
                <a:t>Y</a:t>
              </a:r>
              <a:r>
                <a:rPr kumimoji="0" lang="en-US" sz="20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959476" y="3912510"/>
              <a:ext cx="4374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946221" y="4098881"/>
              <a:ext cx="434088" cy="17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946221" y="4293801"/>
              <a:ext cx="44402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433328" y="2691696"/>
              <a:ext cx="457284" cy="4479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kumimoji="0" lang="en-US" sz="2000" b="1" i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  <a:endParaRPr kumimoji="0" lang="en-US" sz="2000" b="1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946221" y="2640893"/>
              <a:ext cx="876461" cy="495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804457" y="2691696"/>
              <a:ext cx="74557" cy="502688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57" y="180"/>
                </a:cxn>
                <a:cxn ang="0">
                  <a:pos x="777" y="300"/>
                </a:cxn>
                <a:cxn ang="0">
                  <a:pos x="77" y="560"/>
                </a:cxn>
                <a:cxn ang="0">
                  <a:pos x="777" y="680"/>
                </a:cxn>
                <a:cxn ang="0">
                  <a:pos x="117" y="940"/>
                </a:cxn>
                <a:cxn ang="0">
                  <a:pos x="777" y="1060"/>
                </a:cxn>
                <a:cxn ang="0">
                  <a:pos x="97" y="1320"/>
                </a:cxn>
                <a:cxn ang="0">
                  <a:pos x="777" y="1440"/>
                </a:cxn>
                <a:cxn ang="0">
                  <a:pos x="117" y="1720"/>
                </a:cxn>
                <a:cxn ang="0">
                  <a:pos x="537" y="1840"/>
                </a:cxn>
              </a:cxnLst>
              <a:rect l="0" t="0" r="r" b="b"/>
              <a:pathLst>
                <a:path w="784" h="1840">
                  <a:moveTo>
                    <a:pt x="437" y="0"/>
                  </a:moveTo>
                  <a:cubicBezTo>
                    <a:pt x="218" y="65"/>
                    <a:pt x="0" y="130"/>
                    <a:pt x="57" y="180"/>
                  </a:cubicBezTo>
                  <a:cubicBezTo>
                    <a:pt x="114" y="230"/>
                    <a:pt x="774" y="237"/>
                    <a:pt x="777" y="300"/>
                  </a:cubicBezTo>
                  <a:cubicBezTo>
                    <a:pt x="780" y="363"/>
                    <a:pt x="77" y="497"/>
                    <a:pt x="77" y="560"/>
                  </a:cubicBezTo>
                  <a:cubicBezTo>
                    <a:pt x="77" y="623"/>
                    <a:pt x="770" y="617"/>
                    <a:pt x="777" y="680"/>
                  </a:cubicBezTo>
                  <a:cubicBezTo>
                    <a:pt x="784" y="743"/>
                    <a:pt x="117" y="877"/>
                    <a:pt x="117" y="940"/>
                  </a:cubicBezTo>
                  <a:cubicBezTo>
                    <a:pt x="117" y="1003"/>
                    <a:pt x="780" y="997"/>
                    <a:pt x="777" y="1060"/>
                  </a:cubicBezTo>
                  <a:cubicBezTo>
                    <a:pt x="774" y="1123"/>
                    <a:pt x="97" y="1257"/>
                    <a:pt x="97" y="1320"/>
                  </a:cubicBezTo>
                  <a:cubicBezTo>
                    <a:pt x="97" y="1383"/>
                    <a:pt x="774" y="1373"/>
                    <a:pt x="777" y="1440"/>
                  </a:cubicBezTo>
                  <a:cubicBezTo>
                    <a:pt x="780" y="1507"/>
                    <a:pt x="157" y="1653"/>
                    <a:pt x="117" y="1720"/>
                  </a:cubicBezTo>
                  <a:cubicBezTo>
                    <a:pt x="77" y="1787"/>
                    <a:pt x="307" y="1813"/>
                    <a:pt x="537" y="184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993335" y="3351688"/>
              <a:ext cx="367815" cy="441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sym typeface="Symbol"/>
                </a:rPr>
                <a:t></a:t>
              </a:r>
              <a:endParaRPr kumimoji="0" lang="en-US" sz="20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267645" y="3372206"/>
              <a:ext cx="357874" cy="4206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endParaRPr kumimoji="0" lang="en-US" sz="20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688479" y="3190964"/>
              <a:ext cx="308170" cy="30092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378653" y="3803081"/>
              <a:ext cx="202133" cy="61040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77472" y="4112560"/>
              <a:ext cx="556693" cy="17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575815" y="4293801"/>
              <a:ext cx="57160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314759" y="3902251"/>
              <a:ext cx="63125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344582" y="4102301"/>
              <a:ext cx="604741" cy="17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334641" y="4293801"/>
              <a:ext cx="6279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1486346" y="3437179"/>
              <a:ext cx="255151" cy="3864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937003" y="3461117"/>
              <a:ext cx="251838" cy="3966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88937" y="3876604"/>
              <a:ext cx="437402" cy="492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kumimoji="0" lang="en-US" sz="20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1986708" y="3074696"/>
              <a:ext cx="1013977" cy="1880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124224" y="3806501"/>
              <a:ext cx="215387" cy="61040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518760" y="2457450"/>
              <a:ext cx="391011" cy="5129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sz="20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3153113" y="2464289"/>
              <a:ext cx="404265" cy="4616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sz="2000" b="1">
                  <a:solidFill>
                    <a:srgbClr val="FF0000"/>
                  </a:solidFill>
                  <a:latin typeface="Times New Roman" pitchFamily="18" charset="0"/>
                </a:rPr>
                <a:t>e’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113349" y="2874647"/>
              <a:ext cx="576575" cy="5163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sz="2000" b="1">
                  <a:solidFill>
                    <a:srgbClr val="FF0000"/>
                  </a:solidFill>
                  <a:latin typeface="Times New Roman" pitchFamily="18" charset="0"/>
                </a:rPr>
                <a:t>K</a:t>
              </a:r>
              <a:r>
                <a:rPr kumimoji="0" lang="en-US" sz="20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endParaRPr kumimoji="0" lang="en-US" sz="2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862382" y="2634822"/>
              <a:ext cx="1103692" cy="607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957263"/>
            <a:ext cx="4275138" cy="2714625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200025" y="2979738"/>
            <a:ext cx="4429125" cy="1292225"/>
            <a:chOff x="0" y="1079500"/>
            <a:chExt cx="4429125" cy="1292225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71476" y="1079500"/>
            <a:ext cx="3684587" cy="866775"/>
          </p:xfrm>
          <a:graphic>
            <a:graphicData uri="http://schemas.openxmlformats.org/presentationml/2006/ole">
              <p:oleObj spid="_x0000_s1026" name="Microsoft Equation 3.0" r:id="rId4" imgW="1397000" imgH="457200" progId="Equation.3">
                <p:embed/>
              </p:oleObj>
            </a:graphicData>
          </a:graphic>
        </p:graphicFrame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0" y="2027237"/>
              <a:ext cx="442912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d</a:t>
              </a:r>
              <a:r>
                <a:rPr lang="en-US" altLang="ja-JP" sz="1600" b="1" baseline="30000" dirty="0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2</a:t>
              </a:r>
              <a:r>
                <a:rPr lang="en-US" altLang="ja-JP" sz="1600" b="1" dirty="0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σ/</a:t>
              </a:r>
              <a:r>
                <a:rPr lang="en-US" altLang="ja-JP" sz="1600" b="1" dirty="0" err="1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dΩ</a:t>
              </a:r>
              <a:r>
                <a:rPr lang="en-US" altLang="ja-JP" sz="1600" b="1" baseline="-30000" dirty="0" err="1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k</a:t>
              </a:r>
              <a:r>
                <a:rPr lang="en-US" altLang="ja-JP" sz="1600" b="1" dirty="0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 is completely transverse as Q</a:t>
              </a:r>
              <a:r>
                <a:rPr lang="en-US" altLang="ja-JP" sz="1600" b="1" baseline="30000" dirty="0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2</a:t>
              </a:r>
              <a:r>
                <a:rPr lang="en-US" altLang="ja-JP" sz="1600" b="1" dirty="0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en-US" altLang="ja-JP" sz="1600" b="1" dirty="0" smtClean="0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  <a:sym typeface="Symbol"/>
                </a:rPr>
                <a:t></a:t>
              </a:r>
              <a:r>
                <a:rPr lang="en-US" altLang="ja-JP" sz="1600" b="1" dirty="0" smtClean="0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en-US" altLang="ja-JP" sz="1600" b="1" dirty="0">
                  <a:solidFill>
                    <a:srgbClr val="008000"/>
                  </a:solidFill>
                  <a:latin typeface="Arial" pitchFamily="34" charset="0"/>
                  <a:cs typeface="Times New Roman" pitchFamily="18" charset="0"/>
                </a:rPr>
                <a:t>0</a:t>
              </a:r>
              <a:endParaRPr lang="en-US" altLang="ja-JP" sz="1600" dirty="0">
                <a:latin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27588" y="928688"/>
            <a:ext cx="3963987" cy="2722562"/>
            <a:chOff x="4913313" y="1014413"/>
            <a:chExt cx="3963987" cy="2722562"/>
          </a:xfrm>
        </p:grpSpPr>
        <p:grpSp>
          <p:nvGrpSpPr>
            <p:cNvPr id="51" name="Group 50"/>
            <p:cNvGrpSpPr/>
            <p:nvPr/>
          </p:nvGrpSpPr>
          <p:grpSpPr>
            <a:xfrm>
              <a:off x="4913313" y="1014413"/>
              <a:ext cx="3803650" cy="2493962"/>
              <a:chOff x="5213350" y="1243013"/>
              <a:chExt cx="3803650" cy="2493962"/>
            </a:xfrm>
          </p:grpSpPr>
          <p:sp>
            <p:nvSpPr>
              <p:cNvPr id="34" name="Rectangle 74"/>
              <p:cNvSpPr>
                <a:spLocks noChangeArrowheads="1"/>
              </p:cNvSpPr>
              <p:nvPr/>
            </p:nvSpPr>
            <p:spPr bwMode="auto">
              <a:xfrm>
                <a:off x="5892800" y="1603375"/>
                <a:ext cx="2952750" cy="17399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5" name="Picture 60" descr="gamma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46738" y="1592263"/>
                <a:ext cx="3243262" cy="189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1"/>
              <p:cNvSpPr txBox="1">
                <a:spLocks noChangeArrowheads="1"/>
              </p:cNvSpPr>
              <p:nvPr/>
            </p:nvSpPr>
            <p:spPr bwMode="auto">
              <a:xfrm>
                <a:off x="8718550" y="3355975"/>
                <a:ext cx="2984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8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1" name="Text Box 62"/>
              <p:cNvSpPr txBox="1">
                <a:spLocks noChangeArrowheads="1"/>
              </p:cNvSpPr>
              <p:nvPr/>
            </p:nvSpPr>
            <p:spPr bwMode="auto">
              <a:xfrm>
                <a:off x="6049963" y="3370263"/>
                <a:ext cx="2984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8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2" name="Text Box 63"/>
              <p:cNvSpPr txBox="1">
                <a:spLocks noChangeArrowheads="1"/>
              </p:cNvSpPr>
              <p:nvPr/>
            </p:nvSpPr>
            <p:spPr bwMode="auto">
              <a:xfrm>
                <a:off x="6500813" y="3355975"/>
                <a:ext cx="4699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800">
                    <a:solidFill>
                      <a:schemeClr val="tx1"/>
                    </a:solidFill>
                  </a:rPr>
                  <a:t>1.2</a:t>
                </a:r>
              </a:p>
            </p:txBody>
          </p:sp>
          <p:sp>
            <p:nvSpPr>
              <p:cNvPr id="43" name="Text Box 64"/>
              <p:cNvSpPr txBox="1">
                <a:spLocks noChangeArrowheads="1"/>
              </p:cNvSpPr>
              <p:nvPr/>
            </p:nvSpPr>
            <p:spPr bwMode="auto">
              <a:xfrm>
                <a:off x="7021513" y="3355975"/>
                <a:ext cx="4699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800">
                    <a:solidFill>
                      <a:schemeClr val="tx1"/>
                    </a:solidFill>
                  </a:rPr>
                  <a:t>1.4</a:t>
                </a:r>
              </a:p>
            </p:txBody>
          </p:sp>
          <p:sp>
            <p:nvSpPr>
              <p:cNvPr id="44" name="Text Box 65"/>
              <p:cNvSpPr txBox="1">
                <a:spLocks noChangeArrowheads="1"/>
              </p:cNvSpPr>
              <p:nvPr/>
            </p:nvSpPr>
            <p:spPr bwMode="auto">
              <a:xfrm>
                <a:off x="7569200" y="3355975"/>
                <a:ext cx="4699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800">
                    <a:solidFill>
                      <a:schemeClr val="tx1"/>
                    </a:solidFill>
                  </a:rPr>
                  <a:t>1.6</a:t>
                </a:r>
              </a:p>
            </p:txBody>
          </p:sp>
          <p:sp>
            <p:nvSpPr>
              <p:cNvPr id="45" name="Text Box 66"/>
              <p:cNvSpPr txBox="1">
                <a:spLocks noChangeArrowheads="1"/>
              </p:cNvSpPr>
              <p:nvPr/>
            </p:nvSpPr>
            <p:spPr bwMode="auto">
              <a:xfrm>
                <a:off x="8102600" y="3355975"/>
                <a:ext cx="4699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800">
                    <a:solidFill>
                      <a:schemeClr val="tx1"/>
                    </a:solidFill>
                  </a:rPr>
                  <a:t>1.8</a:t>
                </a:r>
              </a:p>
            </p:txBody>
          </p:sp>
          <p:sp>
            <p:nvSpPr>
              <p:cNvPr id="46" name="Text Box 67"/>
              <p:cNvSpPr txBox="1">
                <a:spLocks noChangeArrowheads="1"/>
              </p:cNvSpPr>
              <p:nvPr/>
            </p:nvSpPr>
            <p:spPr bwMode="auto">
              <a:xfrm rot="16200000">
                <a:off x="4826000" y="2295525"/>
                <a:ext cx="11414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800">
                    <a:solidFill>
                      <a:schemeClr val="tx1"/>
                    </a:solidFill>
                  </a:rPr>
                  <a:t> σ</a:t>
                </a:r>
                <a:r>
                  <a:rPr lang="en-US" altLang="ja-JP" sz="1800" baseline="-25000">
                    <a:solidFill>
                      <a:schemeClr val="tx1"/>
                    </a:solidFill>
                  </a:rPr>
                  <a:t>total</a:t>
                </a:r>
                <a:r>
                  <a:rPr lang="en-US" altLang="ja-JP" sz="180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1800">
                    <a:solidFill>
                      <a:schemeClr val="tx1"/>
                    </a:solidFill>
                    <a:latin typeface="Symbol" pitchFamily="18" charset="2"/>
                  </a:rPr>
                  <a:t>m</a:t>
                </a:r>
                <a:r>
                  <a:rPr lang="en-US" altLang="ja-JP" sz="1800">
                    <a:solidFill>
                      <a:schemeClr val="tx1"/>
                    </a:solidFill>
                  </a:rPr>
                  <a:t>b)</a:t>
                </a:r>
              </a:p>
            </p:txBody>
          </p:sp>
          <p:sp>
            <p:nvSpPr>
              <p:cNvPr id="47" name="Text Box 68"/>
              <p:cNvSpPr txBox="1">
                <a:spLocks noChangeArrowheads="1"/>
              </p:cNvSpPr>
              <p:nvPr/>
            </p:nvSpPr>
            <p:spPr bwMode="auto">
              <a:xfrm>
                <a:off x="5497513" y="2517775"/>
                <a:ext cx="4699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800">
                    <a:solidFill>
                      <a:schemeClr val="tx1"/>
                    </a:solidFill>
                  </a:rPr>
                  <a:t>1.0</a:t>
                </a:r>
              </a:p>
            </p:txBody>
          </p:sp>
          <p:sp>
            <p:nvSpPr>
              <p:cNvPr id="48" name="Text Box 69"/>
              <p:cNvSpPr txBox="1">
                <a:spLocks noChangeArrowheads="1"/>
              </p:cNvSpPr>
              <p:nvPr/>
            </p:nvSpPr>
            <p:spPr bwMode="auto">
              <a:xfrm>
                <a:off x="5494338" y="1908175"/>
                <a:ext cx="4699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800">
                    <a:solidFill>
                      <a:schemeClr val="tx1"/>
                    </a:solidFill>
                  </a:rPr>
                  <a:t>2.0</a:t>
                </a:r>
              </a:p>
            </p:txBody>
          </p:sp>
          <p:sp>
            <p:nvSpPr>
              <p:cNvPr id="49" name="Text Box 71"/>
              <p:cNvSpPr txBox="1">
                <a:spLocks noChangeArrowheads="1"/>
              </p:cNvSpPr>
              <p:nvPr/>
            </p:nvSpPr>
            <p:spPr bwMode="auto">
              <a:xfrm>
                <a:off x="6011863" y="1243013"/>
                <a:ext cx="2768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ja-JP" sz="1800" i="1">
                    <a:solidFill>
                      <a:schemeClr val="tx1"/>
                    </a:solidFill>
                  </a:rPr>
                  <a:t>p</a:t>
                </a:r>
                <a:r>
                  <a:rPr lang="en-US" altLang="ja-JP" sz="180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1800">
                    <a:solidFill>
                      <a:schemeClr val="tx1"/>
                    </a:solidFill>
                    <a:latin typeface="Symbol" pitchFamily="18" charset="2"/>
                  </a:rPr>
                  <a:t>g</a:t>
                </a:r>
                <a:r>
                  <a:rPr lang="en-US" altLang="ja-JP" sz="180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1800" i="1">
                    <a:solidFill>
                      <a:schemeClr val="tx1"/>
                    </a:solidFill>
                  </a:rPr>
                  <a:t>K</a:t>
                </a:r>
                <a:r>
                  <a:rPr lang="en-US" altLang="ja-JP" sz="1800" baseline="30000">
                    <a:solidFill>
                      <a:schemeClr val="tx1"/>
                    </a:solidFill>
                  </a:rPr>
                  <a:t>+</a:t>
                </a:r>
                <a:r>
                  <a:rPr lang="en-US" altLang="ja-JP" sz="1800">
                    <a:solidFill>
                      <a:schemeClr val="tx1"/>
                    </a:solidFill>
                  </a:rPr>
                  <a:t>)</a:t>
                </a:r>
                <a:r>
                  <a:rPr lang="en-US" altLang="ja-JP" sz="1800">
                    <a:solidFill>
                      <a:schemeClr val="tx1"/>
                    </a:solidFill>
                    <a:latin typeface="Symbol" pitchFamily="18" charset="2"/>
                  </a:rPr>
                  <a:t>L</a:t>
                </a:r>
                <a:r>
                  <a:rPr lang="en-US" altLang="ja-JP" sz="1800">
                    <a:solidFill>
                      <a:schemeClr val="tx1"/>
                    </a:solidFill>
                  </a:rPr>
                  <a:t> Total cross section</a:t>
                </a:r>
              </a:p>
            </p:txBody>
          </p:sp>
          <p:sp>
            <p:nvSpPr>
              <p:cNvPr id="50" name="Text Box 72"/>
              <p:cNvSpPr txBox="1">
                <a:spLocks noChangeArrowheads="1"/>
              </p:cNvSpPr>
              <p:nvPr/>
            </p:nvSpPr>
            <p:spPr bwMode="auto">
              <a:xfrm>
                <a:off x="6149975" y="2728913"/>
                <a:ext cx="192087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>
                    <a:solidFill>
                      <a:schemeClr val="tx1"/>
                    </a:solidFill>
                  </a:rPr>
                  <a:t>Phys. Lett. B 445, 20 (1998)</a:t>
                </a:r>
              </a:p>
              <a:p>
                <a:r>
                  <a:rPr lang="en-US" altLang="ja-JP" sz="1200">
                    <a:solidFill>
                      <a:schemeClr val="tx1"/>
                    </a:solidFill>
                  </a:rPr>
                  <a:t>M. Q. Tran et al.</a:t>
                </a:r>
              </a:p>
            </p:txBody>
          </p:sp>
        </p:grpSp>
        <p:sp>
          <p:nvSpPr>
            <p:cNvPr id="52" name="Text Box 70"/>
            <p:cNvSpPr txBox="1">
              <a:spLocks noChangeArrowheads="1"/>
            </p:cNvSpPr>
            <p:nvPr/>
          </p:nvSpPr>
          <p:spPr bwMode="auto">
            <a:xfrm>
              <a:off x="7816850" y="3370263"/>
              <a:ext cx="1060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1800" dirty="0" err="1">
                  <a:solidFill>
                    <a:schemeClr val="tx1"/>
                  </a:solidFill>
                </a:rPr>
                <a:t>E</a:t>
              </a:r>
              <a:r>
                <a:rPr lang="en-US" altLang="ja-JP" sz="1800" baseline="-25000" dirty="0" err="1">
                  <a:solidFill>
                    <a:schemeClr val="tx1"/>
                  </a:solidFill>
                </a:rPr>
                <a:t>γ</a:t>
              </a:r>
              <a:r>
                <a:rPr lang="en-US" altLang="ja-JP" sz="1800" dirty="0">
                  <a:solidFill>
                    <a:schemeClr val="tx1"/>
                  </a:solidFill>
                </a:rPr>
                <a:t>(</a:t>
              </a:r>
              <a:r>
                <a:rPr lang="en-US" altLang="ja-JP" sz="1800" dirty="0" err="1">
                  <a:solidFill>
                    <a:schemeClr val="tx1"/>
                  </a:solidFill>
                </a:rPr>
                <a:t>GeV</a:t>
              </a:r>
              <a:r>
                <a:rPr lang="en-US" altLang="ja-JP" sz="18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54" name="Group 82"/>
          <p:cNvGrpSpPr>
            <a:grpSpLocks/>
          </p:cNvGrpSpPr>
          <p:nvPr/>
        </p:nvGrpSpPr>
        <p:grpSpPr bwMode="auto">
          <a:xfrm>
            <a:off x="4581056" y="3716594"/>
            <a:ext cx="4341718" cy="2964425"/>
            <a:chOff x="2257" y="0"/>
            <a:chExt cx="3384" cy="3168"/>
          </a:xfrm>
        </p:grpSpPr>
        <p:grpSp>
          <p:nvGrpSpPr>
            <p:cNvPr id="55" name="Group 77"/>
            <p:cNvGrpSpPr>
              <a:grpSpLocks/>
            </p:cNvGrpSpPr>
            <p:nvPr/>
          </p:nvGrpSpPr>
          <p:grpSpPr bwMode="auto">
            <a:xfrm>
              <a:off x="2257" y="240"/>
              <a:ext cx="3384" cy="2928"/>
              <a:chOff x="1776" y="912"/>
              <a:chExt cx="3384" cy="2928"/>
            </a:xfrm>
          </p:grpSpPr>
          <p:pic>
            <p:nvPicPr>
              <p:cNvPr id="57" name="Picture 78" descr="motobac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16" y="912"/>
                <a:ext cx="3144" cy="2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Text Box 79"/>
              <p:cNvSpPr txBox="1">
                <a:spLocks noChangeArrowheads="1"/>
              </p:cNvSpPr>
              <p:nvPr/>
            </p:nvSpPr>
            <p:spPr bwMode="auto">
              <a:xfrm>
                <a:off x="3168" y="3552"/>
                <a:ext cx="1038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tx1"/>
                    </a:solidFill>
                  </a:rPr>
                  <a:t>Angle (deg)</a:t>
                </a:r>
              </a:p>
            </p:txBody>
          </p:sp>
          <p:sp>
            <p:nvSpPr>
              <p:cNvPr id="59" name="Text Box 80"/>
              <p:cNvSpPr txBox="1">
                <a:spLocks noChangeArrowheads="1"/>
              </p:cNvSpPr>
              <p:nvPr/>
            </p:nvSpPr>
            <p:spPr bwMode="auto">
              <a:xfrm rot="-5400000">
                <a:off x="1328" y="2032"/>
                <a:ext cx="1184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tx1"/>
                    </a:solidFill>
                  </a:rPr>
                  <a:t>d</a:t>
                </a:r>
                <a:r>
                  <a:rPr lang="en-US" altLang="ja-JP">
                    <a:solidFill>
                      <a:schemeClr val="tx1"/>
                    </a:solidFill>
                    <a:latin typeface="Symbol" pitchFamily="18" charset="2"/>
                  </a:rPr>
                  <a:t>s</a:t>
                </a:r>
                <a:r>
                  <a:rPr lang="en-US" altLang="ja-JP">
                    <a:solidFill>
                      <a:schemeClr val="tx1"/>
                    </a:solidFill>
                  </a:rPr>
                  <a:t>/d</a:t>
                </a:r>
                <a:r>
                  <a:rPr lang="en-US" altLang="ja-JP">
                    <a:solidFill>
                      <a:schemeClr val="tx1"/>
                    </a:solidFill>
                    <a:latin typeface="Symbol" pitchFamily="18" charset="2"/>
                  </a:rPr>
                  <a:t>W</a:t>
                </a:r>
                <a:r>
                  <a:rPr lang="en-US" altLang="ja-JP">
                    <a:solidFill>
                      <a:schemeClr val="tx1"/>
                    </a:solidFill>
                  </a:rPr>
                  <a:t> (nb/sr)</a:t>
                </a:r>
              </a:p>
            </p:txBody>
          </p:sp>
        </p:grpSp>
        <p:sp>
          <p:nvSpPr>
            <p:cNvPr id="56" name="Text Box 81"/>
            <p:cNvSpPr txBox="1">
              <a:spLocks noChangeArrowheads="1"/>
            </p:cNvSpPr>
            <p:nvPr/>
          </p:nvSpPr>
          <p:spPr bwMode="auto">
            <a:xfrm>
              <a:off x="2744" y="0"/>
              <a:ext cx="28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200" dirty="0" err="1">
                  <a:solidFill>
                    <a:schemeClr val="tx1"/>
                  </a:solidFill>
                </a:rPr>
                <a:t>T.Motoba</a:t>
              </a:r>
              <a:r>
                <a:rPr lang="en-US" altLang="ja-JP" sz="1200" dirty="0">
                  <a:solidFill>
                    <a:schemeClr val="tx1"/>
                  </a:solidFill>
                </a:rPr>
                <a:t> et 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al., </a:t>
              </a:r>
              <a:r>
                <a:rPr lang="en-US" altLang="ja-JP" sz="1200" dirty="0" err="1" smtClean="0">
                  <a:solidFill>
                    <a:schemeClr val="tx1"/>
                  </a:solidFill>
                </a:rPr>
                <a:t>Prog</a:t>
              </a:r>
              <a:r>
                <a:rPr lang="en-US" altLang="ja-JP" sz="1200" dirty="0">
                  <a:solidFill>
                    <a:schemeClr val="tx1"/>
                  </a:solidFill>
                </a:rPr>
                <a:t>. Theo. Phys. Suppl. 117, 123 (1994)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12536</TotalTime>
  <Words>2307</Words>
  <Application>Microsoft Office PowerPoint</Application>
  <PresentationFormat>On-screen Show (4:3)</PresentationFormat>
  <Paragraphs>501</Paragraphs>
  <Slides>25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Microsoft Equation 3.0</vt:lpstr>
      <vt:lpstr>Bitmap Image</vt:lpstr>
      <vt:lpstr>Study of -Hypernuclei with Electromagnetic Probes at JLAB </vt:lpstr>
      <vt:lpstr>Introduction – Baryonic Interactions</vt:lpstr>
      <vt:lpstr>Introduction – Hypernuclei</vt:lpstr>
      <vt:lpstr>Introduction – -Hypernuclei</vt:lpstr>
      <vt:lpstr>Introduction – -Hypernuclei (cont.)</vt:lpstr>
      <vt:lpstr>Production of -Hypernuclei</vt:lpstr>
      <vt:lpstr>Keys to the Success on -Hypernuclei</vt:lpstr>
      <vt:lpstr>Slide 8</vt:lpstr>
      <vt:lpstr>Slide 9</vt:lpstr>
      <vt:lpstr>Features of Electroproduction at JLAB</vt:lpstr>
      <vt:lpstr>Hypernuclear Physics Programs in Hall C</vt:lpstr>
      <vt:lpstr>Hypernuclear Physics Programs in Hall C</vt:lpstr>
      <vt:lpstr>Hypernuclear Physics Programs in Hall C</vt:lpstr>
      <vt:lpstr>Hypernuclear Physics Programs in Hall A</vt:lpstr>
      <vt:lpstr>Hypernuclear Physics Programs in Hall A</vt:lpstr>
      <vt:lpstr>Highlights: Elementary (0) Production</vt:lpstr>
      <vt:lpstr>Highlights:  Spectroscopy of 12B</vt:lpstr>
      <vt:lpstr>Slide 18</vt:lpstr>
      <vt:lpstr>Highlights:  Spectroscopy of 7He</vt:lpstr>
      <vt:lpstr>Highlights:  Spectroscopy of 9Li</vt:lpstr>
      <vt:lpstr>Highlights:  Spectroscopy of 28Al</vt:lpstr>
      <vt:lpstr>Highlights:  Spectroscopy of 16N (E94-107, Hall A)</vt:lpstr>
      <vt:lpstr>Hypernuclear Experiments Currently in the Queue at CEBAF (JLAB)</vt:lpstr>
      <vt:lpstr>Summary</vt:lpstr>
      <vt:lpstr>Slide 25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-Hypernuclei with Electromagnetic Probes at JLAB </dc:title>
  <dc:creator>tangl</dc:creator>
  <cp:lastModifiedBy>tangl</cp:lastModifiedBy>
  <cp:revision>426</cp:revision>
  <dcterms:created xsi:type="dcterms:W3CDTF">2008-10-13T16:48:24Z</dcterms:created>
  <dcterms:modified xsi:type="dcterms:W3CDTF">2009-10-17T22:02:59Z</dcterms:modified>
</cp:coreProperties>
</file>