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9" r:id="rId3"/>
    <p:sldId id="270" r:id="rId4"/>
    <p:sldId id="267" r:id="rId5"/>
    <p:sldId id="291" r:id="rId6"/>
    <p:sldId id="296" r:id="rId7"/>
    <p:sldId id="297" r:id="rId8"/>
    <p:sldId id="292" r:id="rId9"/>
  </p:sldIdLst>
  <p:sldSz cx="9144000" cy="6858000" type="screen4x3"/>
  <p:notesSz cx="6997700" cy="9271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00FF"/>
    <a:srgbClr val="FF3300"/>
    <a:srgbClr val="FF6633"/>
    <a:srgbClr val="009999"/>
    <a:srgbClr val="F8F8F8"/>
    <a:srgbClr val="FFFF99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491" autoAdjust="0"/>
    <p:restoredTop sz="90941" autoAdjust="0"/>
  </p:normalViewPr>
  <p:slideViewPr>
    <p:cSldViewPr>
      <p:cViewPr>
        <p:scale>
          <a:sx n="59" d="100"/>
          <a:sy n="59" d="100"/>
        </p:scale>
        <p:origin x="-426" y="-264"/>
      </p:cViewPr>
      <p:guideLst>
        <p:guide orient="horz" pos="1920"/>
        <p:guide orient="horz" pos="1776"/>
        <p:guide orient="horz" pos="1728"/>
        <p:guide pos="2112"/>
        <p:guide pos="1056"/>
        <p:guide pos="960"/>
        <p:guide pos="2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D0BBCAF-9C79-48D9-91CB-E463123205F5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8E46B36-8A61-485C-892B-339AEB278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363" y="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58" tIns="46479" rIns="92958" bIns="46479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027" y="4403725"/>
            <a:ext cx="5131647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58" tIns="46479" rIns="92958" bIns="464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363" y="880745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A64A585-9716-4498-BC28-07B48AA2D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ACF10-3B35-4FC7-8657-87C1BADC3ED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F2 structure function,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Make simple while emphasize on things related to neutrino, add a plot from Gerry’s paper. 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3480A-AEBE-4280-A6DE-95EB27B7A93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B474AA-1F52-42C3-929A-31D5DD76EBD2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80F66-E2F2-409E-A866-1DE0EF7BA7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AD911C-B530-4534-AC32-FF1773250D6F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1E702-0EEF-4148-B18C-A7D12B510F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19DADD-4581-42A4-BBAF-856A933FF58F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870BD-E425-4BA3-8DEC-5E8A04B973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31F4D-6A2E-4A17-973B-95DDD1AB98CC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40FC-736C-4945-9845-408178E071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1C287-90A4-4AF8-88FE-8B3D5EB20667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429FE-65F5-4F98-BED5-B67C41D4D5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6A90C-DF4E-405C-B676-3D9C3F22CC25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764DF-EBD2-40A3-87EC-5F1F83315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E5ED4-36C6-419E-A9BE-571428B00AF9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44CFD-33DF-43D0-97F4-22A88170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06951D-2EA1-43BF-A798-88C59C3930D8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8E6B-5150-4449-8F72-90E41A42B7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C9226E-F24C-4868-B714-44115A3F55AA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54EF4-2EB1-4E53-884A-A2B10CA1A4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333B8-F372-4673-B769-844C99318D6B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FBD2F-DAA8-4F56-96DF-922AB3BF3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DE570-4B54-4A02-B75B-2CC503553A88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D5EC5-F634-4A70-B7E4-24BF1F6A66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C96CF4-9759-4C79-BF19-F9D57CC0ECE3}" type="datetime1">
              <a:rPr lang="en-US" smtClean="0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0EAEDB-188A-43ED-A167-C5B27F8D2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905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Measurements of F</a:t>
            </a:r>
            <a:r>
              <a:rPr lang="en-US" sz="35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</a:t>
            </a:r>
            <a:r>
              <a:rPr lang="en-US" sz="3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and R=</a:t>
            </a:r>
            <a:r>
              <a:rPr lang="el-GR" sz="3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σ</a:t>
            </a:r>
            <a:r>
              <a:rPr lang="en-US" sz="35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</a:t>
            </a:r>
            <a:r>
              <a:rPr lang="en-US" sz="3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/</a:t>
            </a:r>
            <a:r>
              <a:rPr lang="el-GR" sz="3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σ</a:t>
            </a:r>
            <a:r>
              <a:rPr lang="en-US" sz="35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</a:t>
            </a:r>
            <a:r>
              <a:rPr lang="en-US" sz="3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on Deuterium and Nuclei in the Nucleon Resonance Region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6324600" cy="6096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5410200"/>
            <a:ext cx="6248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dirty="0" smtClean="0">
                <a:latin typeface="Comic Sans MS" pitchFamily="66" charset="0"/>
              </a:rPr>
              <a:t>November 3, </a:t>
            </a:r>
            <a:r>
              <a:rPr lang="en-US" dirty="0" smtClean="0">
                <a:latin typeface="Comic Sans MS" pitchFamily="66" charset="0"/>
              </a:rPr>
              <a:t>2009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667000"/>
            <a:ext cx="678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800" dirty="0">
                <a:latin typeface="Comic Sans MS" pitchFamily="66" charset="0"/>
              </a:rPr>
              <a:t>Jlab E02-109/E04-001 (Jan05)</a:t>
            </a:r>
          </a:p>
        </p:txBody>
      </p:sp>
      <p:pic>
        <p:nvPicPr>
          <p:cNvPr id="7" name="Picture 6" descr="Hampton_University_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4267200"/>
            <a:ext cx="2143125" cy="50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Experiment Description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Comic Sans MS" pitchFamily="66" charset="0"/>
              </a:rPr>
              <a:t>JLab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HallC</a:t>
            </a:r>
            <a:r>
              <a:rPr lang="en-US" sz="2800" dirty="0" smtClean="0">
                <a:latin typeface="Comic Sans MS" pitchFamily="66" charset="0"/>
              </a:rPr>
              <a:t>, ~2 weeks in January 2005 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E02-109:  Meas. of F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and R on Deuterium.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E04-001:  Meas. of F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 and R on Carbon, Iron, and Aluminum. 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Beam Energies used were:  4.6, 3.5, 2.3, and 1.2 </a:t>
            </a:r>
            <a:r>
              <a:rPr lang="en-US" sz="2800" dirty="0" err="1" smtClean="0">
                <a:latin typeface="Comic Sans MS" pitchFamily="66" charset="0"/>
              </a:rPr>
              <a:t>GeV</a:t>
            </a:r>
            <a:r>
              <a:rPr lang="en-US" sz="2800" dirty="0" smtClean="0">
                <a:latin typeface="Comic Sans MS" pitchFamily="66" charset="0"/>
              </a:rPr>
              <a:t>. 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Cover 0.05 &lt; Q</a:t>
            </a:r>
            <a:r>
              <a:rPr lang="en-US" sz="2800" baseline="30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&lt; 2 (</a:t>
            </a:r>
            <a:r>
              <a:rPr lang="en-US" sz="2800" dirty="0" err="1" smtClean="0">
                <a:latin typeface="Comic Sans MS" pitchFamily="66" charset="0"/>
              </a:rPr>
              <a:t>GeV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en-US" sz="2800" baseline="30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and  0.5 &lt;W</a:t>
            </a:r>
            <a:r>
              <a:rPr lang="en-US" sz="2800" baseline="30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&lt; 4.25 (</a:t>
            </a:r>
            <a:r>
              <a:rPr lang="en-US" sz="2800" dirty="0" err="1" smtClean="0">
                <a:latin typeface="Comic Sans MS" pitchFamily="66" charset="0"/>
              </a:rPr>
              <a:t>GeV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en-US" sz="2800" baseline="30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40FC-736C-4945-9845-408178E071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Kinematics' Coverage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40FC-736C-4945-9845-408178E071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4343400" cy="1227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</a:t>
            </a:r>
            <a:r>
              <a:rPr lang="en-US" sz="1800" b="1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Rosenbluth Separation Data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Targets: D, C, Al, Fe , and some H  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Final Uncertainties estimated at ~1.6 % pt-pt in e (2% normalization).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34000" y="1066800"/>
            <a:ext cx="3429000" cy="1227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1800" b="1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Low Q</a:t>
            </a:r>
            <a:r>
              <a:rPr lang="en-US" sz="1800" b="1" u="sng" baseline="3000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 </a:t>
            </a:r>
            <a:r>
              <a:rPr lang="en-US" sz="1800" b="1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data for </a:t>
            </a:r>
            <a:r>
              <a:rPr lang="en-US" sz="1800" b="1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n </a:t>
            </a:r>
            <a:r>
              <a:rPr lang="en-US" sz="1800" b="1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modeling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Targets: H,D, C, Al  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Final Uncertainties estimated</a:t>
            </a:r>
            <a:r>
              <a:rPr lang="en-US" sz="1400">
                <a:latin typeface="Comic Sans MS" pitchFamily="66" charset="0"/>
              </a:rPr>
              <a:t> 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at ~3 - 8%    (Much larger RCs and rates)</a:t>
            </a:r>
          </a:p>
        </p:txBody>
      </p:sp>
      <p:pic>
        <p:nvPicPr>
          <p:cNvPr id="12293" name="Picture 6" descr="kin_jan05_l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90800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0" y="2362200"/>
            <a:ext cx="15240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Rosenbluth</a:t>
            </a: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separations at multi. energies</a:t>
            </a: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 flipV="1">
            <a:off x="1600200" y="3352800"/>
            <a:ext cx="2286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296" name="Picture 10" descr="kin_jan05_lowq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5908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Physics Motivation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001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 </a:t>
            </a:r>
            <a:r>
              <a:rPr lang="en-US" sz="2400" b="1" dirty="0">
                <a:solidFill>
                  <a:srgbClr val="7030A0"/>
                </a:solidFill>
                <a:latin typeface="Comic Sans MS" pitchFamily="66" charset="0"/>
              </a:rPr>
              <a:t>F</a:t>
            </a:r>
            <a:r>
              <a:rPr lang="en-US" sz="2400" b="1" baseline="-25000" dirty="0">
                <a:solidFill>
                  <a:srgbClr val="7030A0"/>
                </a:solidFill>
                <a:latin typeface="Comic Sans MS" pitchFamily="66" charset="0"/>
              </a:rPr>
              <a:t>L</a:t>
            </a:r>
            <a:r>
              <a:rPr lang="en-US" sz="2400" b="1" dirty="0">
                <a:solidFill>
                  <a:srgbClr val="7030A0"/>
                </a:solidFill>
                <a:latin typeface="Comic Sans MS" pitchFamily="66" charset="0"/>
              </a:rPr>
              <a:t>, F</a:t>
            </a:r>
            <a:r>
              <a:rPr lang="en-US" sz="2400" b="1" baseline="-25000" dirty="0">
                <a:solidFill>
                  <a:srgbClr val="7030A0"/>
                </a:solidFill>
                <a:latin typeface="Comic Sans MS" pitchFamily="66" charset="0"/>
              </a:rPr>
              <a:t>1</a:t>
            </a:r>
            <a:r>
              <a:rPr lang="en-US" sz="2400" b="1" dirty="0">
                <a:solidFill>
                  <a:srgbClr val="7030A0"/>
                </a:solidFill>
                <a:latin typeface="Comic Sans MS" pitchFamily="66" charset="0"/>
              </a:rPr>
              <a:t>, F</a:t>
            </a:r>
            <a:r>
              <a:rPr lang="en-US" sz="2400" b="1" baseline="-25000" dirty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US" sz="2400" b="1" dirty="0">
                <a:solidFill>
                  <a:srgbClr val="7030A0"/>
                </a:solidFill>
                <a:latin typeface="Comic Sans MS" pitchFamily="66" charset="0"/>
              </a:rPr>
              <a:t> Fundamental Structure 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Function Measurements </a:t>
            </a:r>
            <a:r>
              <a:rPr lang="en-US" sz="2400" b="1" dirty="0">
                <a:solidFill>
                  <a:srgbClr val="7030A0"/>
                </a:solidFill>
                <a:latin typeface="Comic Sans MS" pitchFamily="66" charset="0"/>
              </a:rPr>
              <a:t>on Deuterium and 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Nuclei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mic Sans MS" pitchFamily="66" charset="0"/>
              </a:rPr>
              <a:t>• Structure Function Moments</a:t>
            </a:r>
          </a:p>
          <a:p>
            <a:pPr lvl="1">
              <a:buNone/>
            </a:pPr>
            <a:r>
              <a:rPr lang="en-US" sz="2000" b="1" dirty="0" smtClean="0">
                <a:latin typeface="Comic Sans MS" pitchFamily="66" charset="0"/>
              </a:rPr>
              <a:t>– Lattice QCD comparisons</a:t>
            </a:r>
          </a:p>
          <a:p>
            <a:pPr lvl="1">
              <a:buNone/>
            </a:pPr>
            <a:r>
              <a:rPr lang="en-US" sz="2000" b="1" dirty="0" smtClean="0">
                <a:latin typeface="Comic Sans MS" pitchFamily="66" charset="0"/>
              </a:rPr>
              <a:t>– Singlet and non-singlet distribution functions from deuteron and proton</a:t>
            </a:r>
          </a:p>
          <a:p>
            <a:pPr>
              <a:buNone/>
            </a:pPr>
            <a:r>
              <a:rPr lang="en-US" sz="2400" b="1" dirty="0" smtClean="0">
                <a:latin typeface="Comic Sans MS" pitchFamily="66" charset="0"/>
              </a:rPr>
              <a:t>• Support Broad Range of Deuteron Physics</a:t>
            </a:r>
          </a:p>
          <a:p>
            <a:pPr lvl="1">
              <a:buNone/>
            </a:pPr>
            <a:r>
              <a:rPr lang="en-US" sz="2000" b="1" dirty="0" smtClean="0">
                <a:latin typeface="Comic Sans MS" pitchFamily="66" charset="0"/>
              </a:rPr>
              <a:t>– Elastic form factors</a:t>
            </a:r>
          </a:p>
          <a:p>
            <a:pPr lvl="1">
              <a:buNone/>
            </a:pPr>
            <a:r>
              <a:rPr lang="en-US" sz="2000" b="1" dirty="0" smtClean="0">
                <a:latin typeface="Comic Sans MS" pitchFamily="66" charset="0"/>
              </a:rPr>
              <a:t>– BONUS neutron structure functions</a:t>
            </a:r>
          </a:p>
          <a:p>
            <a:pPr lvl="1">
              <a:buNone/>
            </a:pPr>
            <a:r>
              <a:rPr lang="en-US" sz="2000" b="1" dirty="0" smtClean="0">
                <a:latin typeface="Comic Sans MS" pitchFamily="66" charset="0"/>
              </a:rPr>
              <a:t>– Input to extract spin structure functions from asymmetry measurements.</a:t>
            </a:r>
          </a:p>
          <a:p>
            <a:r>
              <a:rPr lang="en-US" sz="2400" b="1" dirty="0" smtClean="0">
                <a:latin typeface="Comic Sans MS" pitchFamily="66" charset="0"/>
              </a:rPr>
              <a:t>Quark-</a:t>
            </a:r>
            <a:r>
              <a:rPr lang="en-US" sz="2400" b="1" dirty="0" err="1" smtClean="0">
                <a:latin typeface="Comic Sans MS" pitchFamily="66" charset="0"/>
              </a:rPr>
              <a:t>hadron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>
                <a:latin typeface="Comic Sans MS" pitchFamily="66" charset="0"/>
              </a:rPr>
              <a:t>duality </a:t>
            </a:r>
            <a:r>
              <a:rPr lang="en-US" sz="2400" b="1" dirty="0" smtClean="0">
                <a:latin typeface="Comic Sans MS" pitchFamily="66" charset="0"/>
              </a:rPr>
              <a:t>studies </a:t>
            </a:r>
          </a:p>
          <a:p>
            <a:r>
              <a:rPr lang="en-US" sz="2400" b="1" dirty="0" smtClean="0">
                <a:latin typeface="Comic Sans MS" pitchFamily="66" charset="0"/>
              </a:rPr>
              <a:t>In QE region (W2~mp2), obtain information on Coulomb Sum Rule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Search for Nuclear Pions on heavy nuclei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Important input for neutrino physics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40FC-736C-4945-9845-408178E071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Analysis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Detector Calibration			completed</a:t>
            </a:r>
          </a:p>
          <a:p>
            <a:r>
              <a:rPr lang="en-US" sz="2000" dirty="0" smtClean="0">
                <a:latin typeface="Comic Sans MS" pitchFamily="66" charset="0"/>
              </a:rPr>
              <a:t>Calorimeter Eff. 				completed</a:t>
            </a:r>
          </a:p>
          <a:p>
            <a:r>
              <a:rPr lang="en-US" sz="2000" dirty="0" smtClean="0">
                <a:latin typeface="Comic Sans MS" pitchFamily="66" charset="0"/>
              </a:rPr>
              <a:t>Cerenkov Eff. 				completed</a:t>
            </a:r>
          </a:p>
          <a:p>
            <a:r>
              <a:rPr lang="en-US" sz="2000" dirty="0" smtClean="0">
                <a:latin typeface="Comic Sans MS" pitchFamily="66" charset="0"/>
              </a:rPr>
              <a:t>Tracking Eff. 				</a:t>
            </a:r>
            <a:r>
              <a:rPr lang="en-US" sz="2000" dirty="0" smtClean="0">
                <a:latin typeface="Comic Sans MS" pitchFamily="66" charset="0"/>
              </a:rPr>
              <a:t>Problem?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Trigger Eff. 				</a:t>
            </a:r>
            <a:r>
              <a:rPr lang="en-US" sz="2000" dirty="0" smtClean="0">
                <a:latin typeface="Comic Sans MS" pitchFamily="66" charset="0"/>
              </a:rPr>
              <a:t>Problem?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Computer Dead Time 			completed</a:t>
            </a:r>
          </a:p>
          <a:p>
            <a:r>
              <a:rPr lang="en-US" sz="2000" dirty="0" smtClean="0">
                <a:latin typeface="Comic Sans MS" pitchFamily="66" charset="0"/>
              </a:rPr>
              <a:t>Acceptance Corrections 			completed</a:t>
            </a:r>
          </a:p>
          <a:p>
            <a:r>
              <a:rPr lang="en-US" sz="2000" dirty="0" smtClean="0">
                <a:latin typeface="Comic Sans MS" pitchFamily="66" charset="0"/>
              </a:rPr>
              <a:t>Beam Position Stability Study 		completed</a:t>
            </a:r>
          </a:p>
          <a:p>
            <a:r>
              <a:rPr lang="en-US" sz="2000" dirty="0" smtClean="0">
                <a:latin typeface="Comic Sans MS" pitchFamily="66" charset="0"/>
              </a:rPr>
              <a:t>Beam Position Offsets 			completed</a:t>
            </a:r>
          </a:p>
          <a:p>
            <a:r>
              <a:rPr lang="en-US" sz="2000" dirty="0" smtClean="0">
                <a:latin typeface="Comic Sans MS" pitchFamily="66" charset="0"/>
              </a:rPr>
              <a:t>Target Position Offsets 			completed</a:t>
            </a:r>
          </a:p>
          <a:p>
            <a:r>
              <a:rPr lang="en-US" sz="2000" dirty="0" smtClean="0">
                <a:latin typeface="Comic Sans MS" pitchFamily="66" charset="0"/>
              </a:rPr>
              <a:t>Optics Checks 				Preliminary Sieve Slit</a:t>
            </a:r>
          </a:p>
          <a:p>
            <a:r>
              <a:rPr lang="en-US" sz="2000" dirty="0" smtClean="0">
                <a:latin typeface="Comic Sans MS" pitchFamily="66" charset="0"/>
              </a:rPr>
              <a:t>Charge Symmetric Background 		completed</a:t>
            </a:r>
          </a:p>
          <a:p>
            <a:r>
              <a:rPr lang="en-US" sz="2000" dirty="0" smtClean="0">
                <a:latin typeface="Comic Sans MS" pitchFamily="66" charset="0"/>
              </a:rPr>
              <a:t>Radiative Corrections 			iterating</a:t>
            </a:r>
          </a:p>
          <a:p>
            <a:r>
              <a:rPr lang="en-US" sz="2000" dirty="0" smtClean="0">
                <a:latin typeface="Comic Sans MS" pitchFamily="66" charset="0"/>
              </a:rPr>
              <a:t>Cross Sections 				iterating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40FC-736C-4945-9845-408178E071B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Faulty Discriminator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191000"/>
            <a:ext cx="8229600" cy="2239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Sx1 hodoscopes faulty discriminator caused low efficiency in some channels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Solution: Implementing Position dependent trigger efficiency (∆p/p)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40FC-736C-4945-9845-408178E071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800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40FC-736C-4945-9845-408178E071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 smtClean="0">
                <a:latin typeface="Comic Sans MS" pitchFamily="66" charset="0"/>
              </a:rPr>
              <a:t>Reconstruction Problem at Low E</a:t>
            </a:r>
            <a:r>
              <a:rPr lang="en-US" sz="4400" baseline="30000" dirty="0" smtClean="0">
                <a:latin typeface="Comic Sans MS" pitchFamily="66" charset="0"/>
              </a:rPr>
              <a:t>/</a:t>
            </a:r>
            <a:endParaRPr lang="en-US" sz="4400" dirty="0"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581400"/>
            <a:ext cx="82296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Comic Sans MS" pitchFamily="66" charset="0"/>
              </a:rPr>
              <a:t>Large additional multiple scattering at low E</a:t>
            </a:r>
            <a:r>
              <a:rPr lang="en-US" sz="3200" baseline="30000" dirty="0" smtClean="0">
                <a:latin typeface="Comic Sans MS" pitchFamily="66" charset="0"/>
              </a:rPr>
              <a:t>/</a:t>
            </a:r>
            <a:r>
              <a:rPr lang="en-US" sz="3200" dirty="0" smtClean="0">
                <a:latin typeface="Comic Sans MS" pitchFamily="66" charset="0"/>
              </a:rPr>
              <a:t> (E</a:t>
            </a:r>
            <a:r>
              <a:rPr lang="en-US" sz="3200" baseline="30000" dirty="0" smtClean="0">
                <a:latin typeface="Comic Sans MS" pitchFamily="66" charset="0"/>
              </a:rPr>
              <a:t>/</a:t>
            </a:r>
            <a:r>
              <a:rPr lang="en-US" sz="3200" dirty="0" smtClean="0">
                <a:latin typeface="Comic Sans MS" pitchFamily="66" charset="0"/>
              </a:rPr>
              <a:t>&lt;1GeV) caused by the new HMS exit window    ( 20mil Titanium!) </a:t>
            </a:r>
          </a:p>
          <a:p>
            <a:pPr marL="34290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Comic Sans MS" pitchFamily="66" charset="0"/>
              </a:rPr>
              <a:t>The fitted reconstruction MEs are not well behaved at the edge of the FP distribution. While COSY MEs in MC are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 smtClean="0">
              <a:latin typeface="Comic Sans MS" pitchFamily="66" charset="0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Solution: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Apply different MEs for the data depending on the region of the FP which the event occupies.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3B40FC-736C-4945-9845-408178E071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8" name="Picture 8" descr="The image “http://hallcweb.jlab.org/elogs/Jan05+Experiments/050506_120540/yptest_del_lt_0.jpg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 l="48128" t="6136" b="70552"/>
          <a:stretch>
            <a:fillRect/>
          </a:stretch>
        </p:blipFill>
        <p:spPr bwMode="auto">
          <a:xfrm>
            <a:off x="533400" y="990600"/>
            <a:ext cx="7696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Analysis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sections vs. W</a:t>
            </a:r>
            <a:r>
              <a:rPr lang="en-US" baseline="30000" dirty="0" smtClean="0"/>
              <a:t>2</a:t>
            </a:r>
            <a:r>
              <a:rPr lang="en-US" dirty="0" smtClean="0"/>
              <a:t> binning (Elog266)</a:t>
            </a:r>
          </a:p>
          <a:p>
            <a:r>
              <a:rPr lang="en-US" dirty="0" smtClean="0"/>
              <a:t>Delta correction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40FC-736C-4945-9845-408178E071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3716</TotalTime>
  <Words>406</Words>
  <Application>Microsoft Office PowerPoint</Application>
  <PresentationFormat>On-screen Show (4:3)</PresentationFormat>
  <Paragraphs>70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Measurements of F2 and R=σL/σT on Deuterium and Nuclei in the Nucleon Resonance Region</vt:lpstr>
      <vt:lpstr>Experiment Description</vt:lpstr>
      <vt:lpstr>Kinematics' Coverage</vt:lpstr>
      <vt:lpstr>Physics Motivation</vt:lpstr>
      <vt:lpstr>Analysis Status</vt:lpstr>
      <vt:lpstr>Faulty Discriminator</vt:lpstr>
      <vt:lpstr>Slide 7</vt:lpstr>
      <vt:lpstr>Analysis Updates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F2 and R=σL/σT in Nuclei at Low Q2  Phase I</dc:title>
  <dc:creator>Tim Southern</dc:creator>
  <cp:lastModifiedBy>yali</cp:lastModifiedBy>
  <cp:revision>123</cp:revision>
  <cp:lastPrinted>1601-01-01T00:00:00Z</cp:lastPrinted>
  <dcterms:created xsi:type="dcterms:W3CDTF">2008-01-14T10:33:15Z</dcterms:created>
  <dcterms:modified xsi:type="dcterms:W3CDTF">2009-11-03T20:41:47Z</dcterms:modified>
</cp:coreProperties>
</file>