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65" r:id="rId3"/>
    <p:sldId id="308" r:id="rId4"/>
    <p:sldId id="311" r:id="rId5"/>
    <p:sldId id="310" r:id="rId6"/>
    <p:sldId id="312" r:id="rId7"/>
    <p:sldId id="306" r:id="rId8"/>
    <p:sldId id="292" r:id="rId9"/>
    <p:sldId id="304" r:id="rId10"/>
    <p:sldId id="291" r:id="rId11"/>
    <p:sldId id="293" r:id="rId12"/>
    <p:sldId id="294" r:id="rId13"/>
    <p:sldId id="298" r:id="rId14"/>
    <p:sldId id="299" r:id="rId15"/>
    <p:sldId id="301" r:id="rId16"/>
    <p:sldId id="303" r:id="rId17"/>
    <p:sldId id="285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9900"/>
    <a:srgbClr val="1C0BFB"/>
    <a:srgbClr val="008000"/>
    <a:srgbClr val="0000FF"/>
    <a:srgbClr val="336600"/>
    <a:srgbClr val="003399"/>
    <a:srgbClr val="FF3399"/>
    <a:srgbClr val="4234F6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45" d="100"/>
          <a:sy n="45" d="100"/>
        </p:scale>
        <p:origin x="-189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1/12/2010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allcweb.jlab.org/experiments/sane/wiki/index.php/Image:Energylevel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7000" contrast="-69000"/>
          </a:blip>
          <a:stretch>
            <a:fillRect/>
          </a:stretch>
        </p:blipFill>
        <p:spPr bwMode="auto">
          <a:xfrm>
            <a:off x="0" y="-1"/>
            <a:ext cx="9144000" cy="6825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381000" y="2685633"/>
            <a:ext cx="3581400" cy="1114187"/>
            <a:chOff x="381000" y="2685633"/>
            <a:chExt cx="3581400" cy="111418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685633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SANE Collaboration</a:t>
              </a:r>
              <a:endParaRPr lang="en-US" sz="3200" dirty="0">
                <a:latin typeface="Curlz MT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3276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 E07-003)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00400" y="5105400"/>
            <a:ext cx="556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Anusha Liyanage</a:t>
            </a:r>
          </a:p>
          <a:p>
            <a:pPr algn="ctr"/>
            <a:r>
              <a:rPr lang="en-US" sz="2400" dirty="0" smtClean="0"/>
              <a:t>Hampton University</a:t>
            </a:r>
          </a:p>
          <a:p>
            <a:pPr algn="ctr"/>
            <a:r>
              <a:rPr lang="en-US" sz="2400" dirty="0" smtClean="0"/>
              <a:t>January </a:t>
            </a:r>
            <a:r>
              <a:rPr lang="en-US" sz="2400" dirty="0" smtClean="0"/>
              <a:t>12</a:t>
            </a:r>
            <a:r>
              <a:rPr lang="en-US" sz="2400" dirty="0" smtClean="0"/>
              <a:t>, </a:t>
            </a:r>
            <a:r>
              <a:rPr lang="en-US" sz="2400" dirty="0" smtClean="0"/>
              <a:t>2010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81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8000"/>
                </a:solidFill>
              </a:rPr>
              <a:t>Measurement Of the Proton Form Factor Ratio at High Q</a:t>
            </a:r>
            <a:r>
              <a:rPr lang="en-US" sz="4000" i="1" baseline="30000" dirty="0" smtClean="0">
                <a:solidFill>
                  <a:srgbClr val="008000"/>
                </a:solidFill>
              </a:rPr>
              <a:t>2</a:t>
            </a:r>
            <a:r>
              <a:rPr lang="en-US" sz="4000" i="1" dirty="0" smtClean="0">
                <a:solidFill>
                  <a:srgbClr val="008000"/>
                </a:solidFill>
              </a:rPr>
              <a:t> by Using The Double Spin  Asymmetries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Analysis Status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0BFB"/>
                </a:solidFill>
              </a:rPr>
              <a:t>HMS Detector Calibration is Completed.</a:t>
            </a:r>
          </a:p>
          <a:p>
            <a:endParaRPr lang="en-US" sz="2800" dirty="0" smtClean="0">
              <a:solidFill>
                <a:srgbClr val="1C0BFB"/>
              </a:solidFill>
            </a:endParaRPr>
          </a:p>
          <a:p>
            <a:r>
              <a:rPr lang="en-US" sz="2800" dirty="0" smtClean="0">
                <a:solidFill>
                  <a:srgbClr val="1C0BFB"/>
                </a:solidFill>
              </a:rPr>
              <a:t>Detector Efficiency.</a:t>
            </a:r>
          </a:p>
          <a:p>
            <a:pPr>
              <a:buNone/>
            </a:pPr>
            <a:r>
              <a:rPr lang="en-US" sz="2800" dirty="0" smtClean="0">
                <a:solidFill>
                  <a:srgbClr val="1C0BFB"/>
                </a:solidFill>
              </a:rPr>
              <a:t>	Modification of the DC tracking efficiency 	algorithm is done.</a:t>
            </a:r>
          </a:p>
          <a:p>
            <a:pPr>
              <a:buNone/>
            </a:pPr>
            <a:r>
              <a:rPr lang="en-US" sz="2800" dirty="0" smtClean="0">
                <a:solidFill>
                  <a:srgbClr val="1C0BFB"/>
                </a:solidFill>
              </a:rPr>
              <a:t>    (The tracking efficiency is increased by 15%-20%)</a:t>
            </a:r>
          </a:p>
          <a:p>
            <a:pPr>
              <a:buNone/>
            </a:pPr>
            <a:r>
              <a:rPr lang="en-US" sz="2800" dirty="0" smtClean="0">
                <a:solidFill>
                  <a:srgbClr val="1C0BFB"/>
                </a:solidFill>
              </a:rPr>
              <a:t>     </a:t>
            </a:r>
          </a:p>
          <a:p>
            <a:r>
              <a:rPr lang="en-US" sz="2800" dirty="0" smtClean="0">
                <a:solidFill>
                  <a:srgbClr val="1C0BFB"/>
                </a:solidFill>
              </a:rPr>
              <a:t>Extracted the elastic events.</a:t>
            </a:r>
          </a:p>
          <a:p>
            <a:pPr>
              <a:buNone/>
            </a:pPr>
            <a:r>
              <a:rPr lang="en-US" sz="2800" dirty="0" smtClean="0">
                <a:solidFill>
                  <a:srgbClr val="1C0BFB"/>
                </a:solidFill>
              </a:rPr>
              <a:t>           Correlation corrections are completed</a:t>
            </a:r>
            <a:r>
              <a:rPr lang="en-US" sz="2800" dirty="0">
                <a:solidFill>
                  <a:srgbClr val="1C0BFB"/>
                </a:solidFill>
              </a:rPr>
              <a:t>.</a:t>
            </a:r>
            <a:endParaRPr lang="en-US" sz="2800" dirty="0" smtClean="0">
              <a:solidFill>
                <a:srgbClr val="1C0B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Tracking Efficiency Corrections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1C0BFB"/>
                </a:solidFill>
              </a:rPr>
              <a:t>Could increase the tracking efficiency </a:t>
            </a:r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     by 15%-20% </a:t>
            </a:r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     by modifying the tracking algorithm.</a:t>
            </a:r>
            <a:endParaRPr lang="en-US" dirty="0">
              <a:solidFill>
                <a:srgbClr val="1C0BF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Tracking Efficiency Vs Run Number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962400"/>
            <a:ext cx="83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oldtrk_eff_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74383"/>
            <a:ext cx="4038600" cy="4177596"/>
          </a:xfrm>
        </p:spPr>
      </p:pic>
      <p:sp>
        <p:nvSpPr>
          <p:cNvPr id="11" name="Rectangle 10"/>
          <p:cNvSpPr/>
          <p:nvPr/>
        </p:nvSpPr>
        <p:spPr>
          <a:xfrm>
            <a:off x="990600" y="4038600"/>
            <a:ext cx="76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1C0BFB"/>
                </a:solidFill>
              </a:rPr>
              <a:t>1. Polygon cut on the </a:t>
            </a:r>
            <a:r>
              <a:rPr lang="en-US" sz="3200" dirty="0" err="1" smtClean="0">
                <a:solidFill>
                  <a:srgbClr val="1C0BFB"/>
                </a:solidFill>
              </a:rPr>
              <a:t>BigCal</a:t>
            </a:r>
            <a:r>
              <a:rPr lang="en-US" sz="3200" dirty="0" smtClean="0">
                <a:solidFill>
                  <a:srgbClr val="1C0BFB"/>
                </a:solidFill>
              </a:rPr>
              <a:t> effective area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Used the polygon cut on the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BigCal</a:t>
            </a:r>
            <a:r>
              <a:rPr lang="en-US" dirty="0" smtClean="0"/>
              <a:t> effective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The Tracking Efficiency     </a:t>
            </a:r>
          </a:p>
          <a:p>
            <a:pPr>
              <a:buNone/>
            </a:pPr>
            <a:r>
              <a:rPr lang="en-US" dirty="0" smtClean="0"/>
              <a:t>                   increased </a:t>
            </a:r>
          </a:p>
          <a:p>
            <a:pPr>
              <a:buNone/>
            </a:pPr>
            <a:r>
              <a:rPr lang="en-US" dirty="0" smtClean="0"/>
              <a:t>                 only ~ 1-2 %.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Content Placeholder 10" descr="polygoncut_on_BigCal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64322"/>
            <a:ext cx="4038600" cy="4197719"/>
          </a:xfrm>
        </p:spPr>
      </p:pic>
      <p:sp>
        <p:nvSpPr>
          <p:cNvPr id="6" name="Striped Right Arrow 5"/>
          <p:cNvSpPr/>
          <p:nvPr/>
        </p:nvSpPr>
        <p:spPr>
          <a:xfrm rot="5400000">
            <a:off x="1905000" y="3390900"/>
            <a:ext cx="7620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1371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Y_clust</a:t>
            </a:r>
            <a:r>
              <a:rPr lang="en-US" sz="2000" i="1" dirty="0" smtClean="0">
                <a:solidFill>
                  <a:srgbClr val="C00000"/>
                </a:solidFill>
              </a:rPr>
              <a:t> positions Vs </a:t>
            </a:r>
            <a:r>
              <a:rPr lang="en-US" sz="2000" i="1" dirty="0" err="1" smtClean="0">
                <a:solidFill>
                  <a:srgbClr val="C00000"/>
                </a:solidFill>
              </a:rPr>
              <a:t>x_clust</a:t>
            </a:r>
            <a:r>
              <a:rPr lang="en-US" sz="2000" i="1" dirty="0" smtClean="0">
                <a:solidFill>
                  <a:srgbClr val="C00000"/>
                </a:solidFill>
              </a:rPr>
              <a:t>  positions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Extracted the elastic events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24400" y="1295400"/>
            <a:ext cx="4191000" cy="4572000"/>
            <a:chOff x="4724400" y="1295400"/>
            <a:chExt cx="4191000" cy="4572000"/>
          </a:xfrm>
        </p:grpSpPr>
        <p:grpSp>
          <p:nvGrpSpPr>
            <p:cNvPr id="30" name="Group 29"/>
            <p:cNvGrpSpPr/>
            <p:nvPr/>
          </p:nvGrpSpPr>
          <p:grpSpPr>
            <a:xfrm>
              <a:off x="4724400" y="2819400"/>
              <a:ext cx="4038600" cy="3048000"/>
              <a:chOff x="4724400" y="3352800"/>
              <a:chExt cx="4038600" cy="3048000"/>
            </a:xfrm>
          </p:grpSpPr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4549775"/>
                <a:ext cx="990600" cy="784225"/>
              </a:xfrm>
              <a:prstGeom prst="rect">
                <a:avLst/>
              </a:prstGeom>
              <a:noFill/>
            </p:spPr>
          </p:pic>
          <p:pic>
            <p:nvPicPr>
              <p:cNvPr id="7178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64125" y="5562600"/>
                <a:ext cx="2555875" cy="533400"/>
              </a:xfrm>
              <a:prstGeom prst="rect">
                <a:avLst/>
              </a:prstGeom>
              <a:noFill/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1389" y="3581400"/>
                <a:ext cx="3509211" cy="762000"/>
              </a:xfrm>
              <a:prstGeom prst="rect">
                <a:avLst/>
              </a:prstGeom>
              <a:noFill/>
            </p:spPr>
          </p:pic>
          <p:sp>
            <p:nvSpPr>
              <p:cNvPr id="29" name="Rounded Rectangle 28"/>
              <p:cNvSpPr/>
              <p:nvPr/>
            </p:nvSpPr>
            <p:spPr>
              <a:xfrm>
                <a:off x="4724400" y="3352800"/>
                <a:ext cx="4038600" cy="3048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05400" y="1295400"/>
              <a:ext cx="3276600" cy="1066800"/>
              <a:chOff x="5105400" y="1524000"/>
              <a:chExt cx="3276600" cy="1066800"/>
            </a:xfrm>
          </p:grpSpPr>
          <p:pic>
            <p:nvPicPr>
              <p:cNvPr id="7169" name="Picture 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752600"/>
                <a:ext cx="3116385" cy="838200"/>
              </a:xfrm>
              <a:prstGeom prst="rect">
                <a:avLst/>
              </a:prstGeom>
              <a:noFill/>
            </p:spPr>
          </p:pic>
          <p:sp>
            <p:nvSpPr>
              <p:cNvPr id="31" name="Oval 30"/>
              <p:cNvSpPr/>
              <p:nvPr/>
            </p:nvSpPr>
            <p:spPr>
              <a:xfrm>
                <a:off x="7543800" y="1524000"/>
                <a:ext cx="838200" cy="762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Curved Left Arrow 32"/>
            <p:cNvSpPr/>
            <p:nvPr/>
          </p:nvSpPr>
          <p:spPr>
            <a:xfrm>
              <a:off x="8458200" y="1676400"/>
              <a:ext cx="457200" cy="1219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600" y="135249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Momentum Difference , </a:t>
            </a:r>
            <a:r>
              <a:rPr lang="en-US" sz="2000" i="1" dirty="0" err="1" smtClean="0">
                <a:solidFill>
                  <a:srgbClr val="C00000"/>
                </a:solidFill>
              </a:rPr>
              <a:t>dPel_hms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0BFB"/>
                </a:solidFill>
              </a:rPr>
              <a:t>By using  slow raster y offset =  - 0.66 cm</a:t>
            </a:r>
            <a:endParaRPr lang="en-US" dirty="0">
              <a:solidFill>
                <a:srgbClr val="1C0BFB"/>
              </a:solidFill>
            </a:endParaRPr>
          </a:p>
        </p:txBody>
      </p:sp>
      <p:pic>
        <p:nvPicPr>
          <p:cNvPr id="28" name="Content Placeholder 27" descr="dPel_HMS_5.gif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57200" y="1752600"/>
            <a:ext cx="4038600" cy="4202528"/>
          </a:xfrm>
        </p:spPr>
      </p:pic>
      <p:pic>
        <p:nvPicPr>
          <p:cNvPr id="37" name="Content Placeholder 6" descr="dPel_HMS2_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774723"/>
            <a:ext cx="4038600" cy="416887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816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" name="Picture 39" descr="dPel_HMS2_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752600"/>
            <a:ext cx="3962400" cy="41425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X/Y position difference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4286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X position Difference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Y position Difference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53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12" descr="xdiff_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785"/>
            <a:ext cx="4038600" cy="4220792"/>
          </a:xfrm>
        </p:spPr>
      </p:pic>
      <p:pic>
        <p:nvPicPr>
          <p:cNvPr id="15" name="Picture 14" descr="xdiff2_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0020"/>
            <a:ext cx="4038600" cy="4153580"/>
          </a:xfrm>
          <a:prstGeom prst="rect">
            <a:avLst/>
          </a:prstGeom>
        </p:spPr>
      </p:pic>
      <p:pic>
        <p:nvPicPr>
          <p:cNvPr id="19" name="Picture 18" descr="ydiff_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3919364" cy="4052474"/>
          </a:xfrm>
          <a:prstGeom prst="rect">
            <a:avLst/>
          </a:prstGeom>
        </p:spPr>
      </p:pic>
      <p:pic>
        <p:nvPicPr>
          <p:cNvPr id="24" name="Picture 23" descr="ydiff2_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605" y="1828800"/>
            <a:ext cx="397939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1C0BFB"/>
                </a:solidFill>
              </a:rPr>
              <a:t/>
            </a:r>
            <a:br>
              <a:rPr lang="en-US" sz="3200" dirty="0" smtClean="0">
                <a:solidFill>
                  <a:srgbClr val="1C0BFB"/>
                </a:solidFill>
              </a:rPr>
            </a:br>
            <a:r>
              <a:rPr lang="en-US" sz="3200" dirty="0" smtClean="0">
                <a:solidFill>
                  <a:srgbClr val="1C0BFB"/>
                </a:solidFill>
              </a:rPr>
              <a:t>Correlation Corrections for ….</a:t>
            </a:r>
            <a:br>
              <a:rPr lang="en-US" sz="3200" dirty="0" smtClean="0">
                <a:solidFill>
                  <a:srgbClr val="1C0BFB"/>
                </a:solidFill>
              </a:rPr>
            </a:br>
            <a:endParaRPr lang="en-US" sz="3200" dirty="0">
              <a:solidFill>
                <a:srgbClr val="1C0BFB"/>
              </a:solidFill>
            </a:endParaRPr>
          </a:p>
        </p:txBody>
      </p:sp>
      <p:pic>
        <p:nvPicPr>
          <p:cNvPr id="5" name="Content Placeholder 4" descr="befrastcor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30222"/>
            <a:ext cx="4038600" cy="4065919"/>
          </a:xfrm>
        </p:spPr>
      </p:pic>
      <p:sp>
        <p:nvSpPr>
          <p:cNvPr id="6" name="TextBox 5"/>
          <p:cNvSpPr txBox="1"/>
          <p:nvPr/>
        </p:nvSpPr>
        <p:spPr>
          <a:xfrm>
            <a:off x="381000" y="13524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The </a:t>
            </a:r>
            <a:r>
              <a:rPr lang="en-US" sz="2000" i="1" dirty="0" err="1" smtClean="0">
                <a:solidFill>
                  <a:srgbClr val="C00000"/>
                </a:solidFill>
              </a:rPr>
              <a:t>dPel_hms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vs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srast_y</a:t>
            </a:r>
            <a:r>
              <a:rPr lang="en-US" sz="2000" i="1" dirty="0" smtClean="0">
                <a:solidFill>
                  <a:srgbClr val="C00000"/>
                </a:solidFill>
              </a:rPr>
              <a:t> ....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ydiff_Vs_sry_bef__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63" y="1838325"/>
            <a:ext cx="4392737" cy="2047875"/>
          </a:xfrm>
          <a:prstGeom prst="rect">
            <a:avLst/>
          </a:prstGeom>
        </p:spPr>
      </p:pic>
      <p:pic>
        <p:nvPicPr>
          <p:cNvPr id="10" name="Picture 9" descr="ydiff_Vs_sry_aft__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6200"/>
            <a:ext cx="4310063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1371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The Y position difference Vs  </a:t>
            </a:r>
            <a:r>
              <a:rPr lang="en-US" sz="2000" i="1" dirty="0" err="1" smtClean="0">
                <a:solidFill>
                  <a:srgbClr val="C00000"/>
                </a:solidFill>
              </a:rPr>
              <a:t>srast</a:t>
            </a:r>
            <a:r>
              <a:rPr lang="en-US" sz="2000" i="1" dirty="0" smtClean="0">
                <a:solidFill>
                  <a:srgbClr val="C00000"/>
                </a:solidFill>
              </a:rPr>
              <a:t> Y ….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SIMC Simulation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286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HMS  Single Arm Variables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286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HMS Coincidence with BIGCAL Variables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hms1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775559"/>
            <a:ext cx="4038600" cy="4175244"/>
          </a:xfrm>
        </p:spPr>
      </p:pic>
      <p:pic>
        <p:nvPicPr>
          <p:cNvPr id="15" name="Content Placeholder 14" descr="coin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75559"/>
            <a:ext cx="4038600" cy="4175244"/>
          </a:xfrm>
        </p:spPr>
      </p:pic>
      <p:grpSp>
        <p:nvGrpSpPr>
          <p:cNvPr id="18" name="Group 17"/>
          <p:cNvGrpSpPr/>
          <p:nvPr/>
        </p:nvGrpSpPr>
        <p:grpSpPr>
          <a:xfrm>
            <a:off x="6705600" y="4343400"/>
            <a:ext cx="1981200" cy="674132"/>
            <a:chOff x="6705600" y="4343400"/>
            <a:chExt cx="1981200" cy="674132"/>
          </a:xfrm>
        </p:grpSpPr>
        <p:sp>
          <p:nvSpPr>
            <p:cNvPr id="16" name="TextBox 15"/>
            <p:cNvSpPr txBox="1"/>
            <p:nvPr/>
          </p:nvSpPr>
          <p:spPr>
            <a:xfrm>
              <a:off x="6705600" y="43434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C0BFB"/>
                  </a:solidFill>
                </a:rPr>
                <a:t>SIMC Simulation</a:t>
              </a:r>
              <a:endParaRPr lang="en-US" dirty="0">
                <a:solidFill>
                  <a:srgbClr val="1C0BFB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Experimental Data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Work Status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CC00"/>
                </a:solidFill>
              </a:rPr>
              <a:t>HMS Calibration            – completed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Elastic event selection – completed</a:t>
            </a: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pPr lvl="5">
              <a:buNone/>
            </a:pPr>
            <a:r>
              <a:rPr lang="en-US" sz="3200" dirty="0" smtClean="0"/>
              <a:t>  	     </a:t>
            </a:r>
            <a:r>
              <a:rPr lang="en-US" sz="3200" dirty="0" smtClean="0">
                <a:solidFill>
                  <a:srgbClr val="0000FF"/>
                </a:solidFill>
              </a:rPr>
              <a:t>To Do …..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Improve SIMC simulation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Work on the Efficiency Corrections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Extract the Asymmetry and the G</a:t>
            </a:r>
            <a:r>
              <a:rPr lang="en-US" sz="2800" baseline="-25000" dirty="0" smtClean="0">
                <a:solidFill>
                  <a:srgbClr val="00CC00"/>
                </a:solidFill>
              </a:rPr>
              <a:t>E</a:t>
            </a:r>
            <a:r>
              <a:rPr lang="en-US" sz="2800" dirty="0" smtClean="0">
                <a:solidFill>
                  <a:srgbClr val="00CC00"/>
                </a:solidFill>
              </a:rPr>
              <a:t>/G</a:t>
            </a:r>
            <a:r>
              <a:rPr lang="en-US" sz="2800" baseline="-25000" dirty="0" smtClean="0">
                <a:solidFill>
                  <a:srgbClr val="00CC00"/>
                </a:solidFill>
              </a:rPr>
              <a:t>M</a:t>
            </a:r>
            <a:r>
              <a:rPr lang="en-US" sz="2800" dirty="0" smtClean="0">
                <a:solidFill>
                  <a:srgbClr val="00CC00"/>
                </a:solidFill>
              </a:rPr>
              <a:t> Ratio</a:t>
            </a:r>
            <a:endParaRPr lang="en-US" sz="4400" dirty="0" smtClean="0"/>
          </a:p>
          <a:p>
            <a:pPr lvl="5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CONTENTS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638800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rgbClr val="0000FF"/>
              </a:solidFill>
            </a:endParaRPr>
          </a:p>
          <a:p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00FF"/>
                </a:solidFill>
              </a:rPr>
              <a:t>Experimental Setup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Physics Motivation &amp;</a:t>
            </a:r>
          </a:p>
          <a:p>
            <a:pPr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     HMS Kinematic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Analysis Status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SIMC Simulation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Work Status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nuc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711">
            <a:off x="4714132" y="1129579"/>
            <a:ext cx="3649662" cy="461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373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sz="2000" b="1" dirty="0">
                <a:solidFill>
                  <a:srgbClr val="FF0000"/>
                </a:solidFill>
              </a:rPr>
              <a:t>BigCal</a:t>
            </a:r>
            <a:r>
              <a:rPr lang="en-US" sz="2000" b="1" dirty="0"/>
              <a:t> lead glass calorimeter:</a:t>
            </a:r>
          </a:p>
          <a:p>
            <a:r>
              <a:rPr lang="en-US" sz="2000" dirty="0" smtClean="0"/>
              <a:t>    main </a:t>
            </a:r>
            <a:r>
              <a:rPr lang="en-US" sz="2000" dirty="0"/>
              <a:t>detector used in </a:t>
            </a:r>
            <a:r>
              <a:rPr lang="en-US" sz="2000" i="1" dirty="0"/>
              <a:t>GEp-III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● </a:t>
            </a:r>
            <a:r>
              <a:rPr lang="en-US" sz="2000" dirty="0"/>
              <a:t>Tracking </a:t>
            </a:r>
            <a:r>
              <a:rPr lang="en-US" sz="2000" b="1" dirty="0">
                <a:solidFill>
                  <a:srgbClr val="00B050"/>
                </a:solidFill>
              </a:rPr>
              <a:t>Lucite hodoscope</a:t>
            </a:r>
          </a:p>
          <a:p>
            <a:r>
              <a:rPr lang="en-US" sz="2000" dirty="0"/>
              <a:t>● </a:t>
            </a:r>
            <a:r>
              <a:rPr lang="en-US" sz="2000" b="1" dirty="0">
                <a:solidFill>
                  <a:srgbClr val="4234F6"/>
                </a:solidFill>
              </a:rPr>
              <a:t>Gas Cherenkov</a:t>
            </a:r>
            <a:r>
              <a:rPr lang="en-US" sz="2000" b="1" dirty="0"/>
              <a:t>: pion rejection</a:t>
            </a:r>
          </a:p>
          <a:p>
            <a:r>
              <a:rPr lang="en-US" sz="2000" dirty="0"/>
              <a:t>● Tracking fiber-on-scintillator </a:t>
            </a:r>
            <a:endParaRPr lang="en-US" sz="2000" dirty="0" smtClean="0"/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rgbClr val="A71F9D"/>
                </a:solidFill>
              </a:rPr>
              <a:t>forward  hodoscope</a:t>
            </a:r>
            <a:endParaRPr lang="en-US" sz="2000" b="1" dirty="0">
              <a:solidFill>
                <a:srgbClr val="A71F9D"/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● BETA's characteristics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Effective solid angle = 0.194 sr</a:t>
            </a:r>
          </a:p>
          <a:p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Energy resolution 8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%/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√</a:t>
            </a:r>
            <a:r>
              <a:rPr lang="de-DE" sz="2000" i="1" dirty="0" smtClean="0">
                <a:solidFill>
                  <a:schemeClr val="tx2">
                    <a:lumMod val="75000"/>
                  </a:schemeClr>
                </a:solidFill>
              </a:rPr>
              <a:t>E(GeV</a:t>
            </a:r>
            <a:r>
              <a:rPr lang="de-DE" sz="20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1000:1 pion rejection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vertex resolution ~ 5 mm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angular resolution ~ 1 mr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●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Target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field sweeps low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000" i="1" dirty="0"/>
              <a:t> </a:t>
            </a:r>
            <a:r>
              <a:rPr lang="en-US" sz="2000" i="1" dirty="0" smtClean="0"/>
              <a:t>                  	</a:t>
            </a:r>
            <a:r>
              <a:rPr lang="en-US" sz="2000" i="1" dirty="0" smtClean="0">
                <a:solidFill>
                  <a:srgbClr val="996600"/>
                </a:solidFill>
              </a:rPr>
              <a:t>background</a:t>
            </a:r>
            <a:endParaRPr lang="en-US" sz="2000" i="1" dirty="0">
              <a:solidFill>
                <a:srgbClr val="996600"/>
              </a:solidFill>
            </a:endParaRPr>
          </a:p>
          <a:p>
            <a:r>
              <a:rPr lang="en-US" sz="2000" dirty="0" smtClean="0">
                <a:solidFill>
                  <a:srgbClr val="996600"/>
                </a:solidFill>
              </a:rPr>
              <a:t>   – </a:t>
            </a:r>
            <a:r>
              <a:rPr lang="en-US" sz="2000" dirty="0">
                <a:solidFill>
                  <a:srgbClr val="996600"/>
                </a:solidFill>
              </a:rPr>
              <a:t>180 MeV/c cutoff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4234F6"/>
                </a:solidFill>
              </a:rPr>
              <a:t>Big Electron Telescope Array – BETA</a:t>
            </a:r>
            <a:endParaRPr lang="en-US" sz="3200" dirty="0">
              <a:solidFill>
                <a:srgbClr val="4234F6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3657600" y="1524000"/>
            <a:ext cx="5334000" cy="5105400"/>
            <a:chOff x="3657600" y="1371600"/>
            <a:chExt cx="5334000" cy="5105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7708" y="1371600"/>
              <a:ext cx="4983892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962400" y="5410200"/>
              <a:ext cx="1295400" cy="457200"/>
            </a:xfrm>
            <a:prstGeom prst="rect">
              <a:avLst/>
            </a:prstGeom>
            <a:noFill/>
            <a:ln w="38100" cmpd="sng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BigCal</a:t>
              </a:r>
              <a:endParaRPr lang="en-US" sz="24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5410200"/>
              <a:ext cx="12192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Tracker</a:t>
              </a:r>
              <a:endParaRPr lang="en-US" sz="2400" dirty="0">
                <a:solidFill>
                  <a:srgbClr val="A71F9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6019800"/>
              <a:ext cx="16764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4234F6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Cherenkov</a:t>
              </a:r>
              <a:endParaRPr lang="en-US" sz="2400" dirty="0">
                <a:solidFill>
                  <a:srgbClr val="4234F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6015335"/>
              <a:ext cx="2438400" cy="461665"/>
            </a:xfrm>
            <a:prstGeom prst="rect">
              <a:avLst/>
            </a:prstGeom>
            <a:noFill/>
            <a:ln w="38100" cmpd="sng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Lucite Hodoscope</a:t>
              </a:r>
              <a:endParaRPr lang="en-US" sz="2400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05400" y="5029200"/>
              <a:ext cx="1981200" cy="1588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572397" y="4724003"/>
              <a:ext cx="1371600" cy="794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486797" y="5028803"/>
              <a:ext cx="1981200" cy="794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6667500" y="4838699"/>
              <a:ext cx="1600200" cy="1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018212"/>
              <a:ext cx="762000" cy="1588"/>
            </a:xfrm>
            <a:prstGeom prst="line">
              <a:avLst/>
            </a:prstGeom>
            <a:ln w="381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467600" y="5638800"/>
              <a:ext cx="228600" cy="1588"/>
            </a:xfrm>
            <a:prstGeom prst="line">
              <a:avLst/>
            </a:prstGeom>
            <a:ln w="381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81000" y="926068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Used for electrons detection.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High Momentum Spectrometer-HMS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6771962" y="3407158"/>
            <a:ext cx="2587472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879321" y="3359241"/>
            <a:ext cx="2683305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034597" y="3263409"/>
            <a:ext cx="2683305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9"/>
          <p:cNvGrpSpPr/>
          <p:nvPr/>
        </p:nvGrpSpPr>
        <p:grpSpPr>
          <a:xfrm>
            <a:off x="457200" y="1524000"/>
            <a:ext cx="8534400" cy="4805065"/>
            <a:chOff x="457200" y="1524000"/>
            <a:chExt cx="8534400" cy="4805065"/>
          </a:xfrm>
        </p:grpSpPr>
        <p:grpSp>
          <p:nvGrpSpPr>
            <p:cNvPr id="4" name="Group 54"/>
            <p:cNvGrpSpPr/>
            <p:nvPr/>
          </p:nvGrpSpPr>
          <p:grpSpPr>
            <a:xfrm>
              <a:off x="457200" y="2362532"/>
              <a:ext cx="467445" cy="2015474"/>
              <a:chOff x="1142206" y="2436812"/>
              <a:chExt cx="458789" cy="160258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>
                <a:off x="800497" y="3238103"/>
                <a:ext cx="1600200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1334294" y="3924300"/>
                <a:ext cx="227806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1142206" y="2667000"/>
                <a:ext cx="305594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1142206" y="3809206"/>
                <a:ext cx="305594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1333500" y="2551906"/>
                <a:ext cx="227806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1447800" y="4038600"/>
                <a:ext cx="152400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1447801" y="2436812"/>
                <a:ext cx="153194" cy="1588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 flipH="1">
              <a:off x="1544128" y="1981200"/>
              <a:ext cx="77638" cy="2970801"/>
            </a:xfrm>
            <a:prstGeom prst="rect">
              <a:avLst/>
            </a:prstGeom>
            <a:solidFill>
              <a:srgbClr val="A71F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2158" y="1981200"/>
              <a:ext cx="77637" cy="2970801"/>
            </a:xfrm>
            <a:prstGeom prst="rect">
              <a:avLst/>
            </a:prstGeom>
            <a:solidFill>
              <a:srgbClr val="A71F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4"/>
            <p:cNvGrpSpPr/>
            <p:nvPr/>
          </p:nvGrpSpPr>
          <p:grpSpPr>
            <a:xfrm>
              <a:off x="3774918" y="2077032"/>
              <a:ext cx="3540282" cy="2875968"/>
              <a:chOff x="3505210" y="2209800"/>
              <a:chExt cx="3474731" cy="2286794"/>
            </a:xfrm>
          </p:grpSpPr>
          <p:grpSp>
            <p:nvGrpSpPr>
              <p:cNvPr id="6" name="Group 52"/>
              <p:cNvGrpSpPr/>
              <p:nvPr/>
            </p:nvGrpSpPr>
            <p:grpSpPr>
              <a:xfrm>
                <a:off x="3505210" y="2209800"/>
                <a:ext cx="121919" cy="2286794"/>
                <a:chOff x="5029200" y="2362200"/>
                <a:chExt cx="121919" cy="2286794"/>
              </a:xfrm>
              <a:solidFill>
                <a:schemeClr val="accent1"/>
              </a:solidFill>
            </p:grpSpPr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4001294" y="3543300"/>
                  <a:ext cx="2209800" cy="158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51"/>
                <p:cNvGrpSpPr/>
                <p:nvPr/>
              </p:nvGrpSpPr>
              <p:grpSpPr>
                <a:xfrm>
                  <a:off x="5029200" y="2362200"/>
                  <a:ext cx="121919" cy="2286000"/>
                  <a:chOff x="5029200" y="2362200"/>
                  <a:chExt cx="121919" cy="2286000"/>
                </a:xfrm>
                <a:grpFill/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5029200" y="28194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5105400" y="35052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oup 50"/>
                  <p:cNvGrpSpPr/>
                  <p:nvPr/>
                </p:nvGrpSpPr>
                <p:grpSpPr>
                  <a:xfrm>
                    <a:off x="5029200" y="2362200"/>
                    <a:ext cx="121919" cy="2286000"/>
                    <a:chOff x="5029200" y="2362200"/>
                    <a:chExt cx="121919" cy="2286000"/>
                  </a:xfrm>
                  <a:grpFill/>
                </p:grpSpPr>
                <p:sp>
                  <p:nvSpPr>
                    <p:cNvPr id="55" name="Rectangle 38"/>
                    <p:cNvSpPr/>
                    <p:nvPr/>
                  </p:nvSpPr>
                  <p:spPr>
                    <a:xfrm>
                      <a:off x="5059681" y="23622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5105400" y="25908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5105400" y="30480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5029200" y="32766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105400" y="44196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5029200" y="41910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5105400" y="39624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48"/>
                    <p:cNvSpPr/>
                    <p:nvPr/>
                  </p:nvSpPr>
                  <p:spPr>
                    <a:xfrm>
                      <a:off x="5029200" y="37338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3810012" y="2209800"/>
                <a:ext cx="4572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91012" y="2209800"/>
                <a:ext cx="2209807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34221" y="2209800"/>
                <a:ext cx="4572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51"/>
              <p:cNvGrpSpPr/>
              <p:nvPr/>
            </p:nvGrpSpPr>
            <p:grpSpPr>
              <a:xfrm>
                <a:off x="6629399" y="2209800"/>
                <a:ext cx="121920" cy="2286000"/>
                <a:chOff x="5029199" y="2362200"/>
                <a:chExt cx="121920" cy="2286000"/>
              </a:xfrm>
              <a:solidFill>
                <a:schemeClr val="accent1"/>
              </a:solidFill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029199" y="2819400"/>
                  <a:ext cx="45719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105400" y="3505200"/>
                  <a:ext cx="45719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50"/>
                <p:cNvGrpSpPr/>
                <p:nvPr/>
              </p:nvGrpSpPr>
              <p:grpSpPr>
                <a:xfrm>
                  <a:off x="5029199" y="2362200"/>
                  <a:ext cx="121920" cy="2286000"/>
                  <a:chOff x="5029199" y="2362200"/>
                  <a:chExt cx="121920" cy="2286000"/>
                </a:xfrm>
                <a:grpFill/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5059681" y="23622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5105400" y="25908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5105400" y="30480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5029199" y="32766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5105400" y="44196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5029199" y="41910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5105400" y="39624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5029199" y="37338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6" name="Group 77"/>
            <p:cNvGrpSpPr/>
            <p:nvPr/>
          </p:nvGrpSpPr>
          <p:grpSpPr>
            <a:xfrm>
              <a:off x="7755147" y="2077032"/>
              <a:ext cx="931653" cy="2874969"/>
              <a:chOff x="7755147" y="2077032"/>
              <a:chExt cx="931653" cy="287496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7189872" y="3263409"/>
                <a:ext cx="2683305" cy="3105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116"/>
              <p:cNvGrpSpPr/>
              <p:nvPr/>
            </p:nvGrpSpPr>
            <p:grpSpPr>
              <a:xfrm>
                <a:off x="7755147" y="2077032"/>
                <a:ext cx="931653" cy="2874969"/>
                <a:chOff x="7391400" y="2209800"/>
                <a:chExt cx="914400" cy="22860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6477000" y="3276600"/>
                  <a:ext cx="2133600" cy="3048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115"/>
                <p:cNvGrpSpPr/>
                <p:nvPr/>
              </p:nvGrpSpPr>
              <p:grpSpPr>
                <a:xfrm>
                  <a:off x="7391400" y="2209800"/>
                  <a:ext cx="914400" cy="2286000"/>
                  <a:chOff x="7391400" y="2209800"/>
                  <a:chExt cx="914400" cy="228600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7696200" y="4343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7696200" y="4191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7620000" y="4038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7620000" y="3886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7620000" y="3733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7620000" y="3581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7543800" y="3429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7543800" y="3124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7543800" y="2971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7467600" y="2819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7467600" y="2667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7467600" y="2514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7391400" y="2362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7391400" y="2209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7543800" y="3276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0" name="TextBox 69"/>
            <p:cNvSpPr txBox="1"/>
            <p:nvPr/>
          </p:nvSpPr>
          <p:spPr>
            <a:xfrm>
              <a:off x="1143000" y="5177135"/>
              <a:ext cx="8382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</a:rPr>
                <a:t>DC1</a:t>
              </a:r>
              <a:endParaRPr lang="en-US" sz="2400" dirty="0">
                <a:solidFill>
                  <a:srgbClr val="A71F9D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7000" y="5181600"/>
              <a:ext cx="7620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</a:rPr>
                <a:t>DC2</a:t>
              </a:r>
              <a:endParaRPr lang="en-US" sz="2400" dirty="0">
                <a:solidFill>
                  <a:srgbClr val="A71F9D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53000" y="5193269"/>
              <a:ext cx="1447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4234F6"/>
                  </a:solidFill>
                </a:rPr>
                <a:t>Cerenkov</a:t>
              </a:r>
              <a:endParaRPr lang="en-US" sz="2400" dirty="0">
                <a:solidFill>
                  <a:srgbClr val="4234F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05200" y="5177135"/>
              <a:ext cx="7620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S1X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86200" y="1524000"/>
              <a:ext cx="6858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S1Y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62800" y="1600200"/>
              <a:ext cx="6858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S2Y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81800" y="5193269"/>
              <a:ext cx="685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S2X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62800" y="5867400"/>
              <a:ext cx="1828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Calorimeter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3400" y="5867400"/>
              <a:ext cx="31242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6600"/>
                  </a:solidFill>
                </a:rPr>
                <a:t>HMS Vacuum pipe exit</a:t>
              </a:r>
              <a:endParaRPr lang="en-US" sz="2400" dirty="0">
                <a:solidFill>
                  <a:srgbClr val="9966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36909" y="5066903"/>
              <a:ext cx="1600994" cy="1588"/>
            </a:xfrm>
            <a:prstGeom prst="straightConnector1">
              <a:avLst/>
            </a:prstGeom>
            <a:ln w="38100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7848600" y="5333206"/>
              <a:ext cx="1066800" cy="1588"/>
            </a:xfrm>
            <a:prstGeom prst="straightConnector1">
              <a:avLst/>
            </a:prstGeom>
            <a:ln w="38100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Target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• Refrigerator -  1 K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Magnetic Field - 5 T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NMR system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• </a:t>
            </a:r>
            <a:r>
              <a:rPr lang="fr-FR" sz="2000" dirty="0" err="1" smtClean="0">
                <a:solidFill>
                  <a:srgbClr val="0000FF"/>
                </a:solidFill>
              </a:rPr>
              <a:t>Microwaves</a:t>
            </a:r>
            <a:r>
              <a:rPr lang="fr-FR" sz="2000" dirty="0" smtClean="0">
                <a:solidFill>
                  <a:srgbClr val="0000FF"/>
                </a:solidFill>
              </a:rPr>
              <a:t> - 55 GHz - 165 GHz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5247" y="1066800"/>
            <a:ext cx="34649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685800"/>
            <a:ext cx="5943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4234F6"/>
                </a:solidFill>
              </a:rPr>
              <a:t>      • C ,CH</a:t>
            </a:r>
            <a:r>
              <a:rPr lang="en-US" sz="2000" baseline="-25000" dirty="0" smtClean="0">
                <a:solidFill>
                  <a:srgbClr val="4234F6"/>
                </a:solidFill>
              </a:rPr>
              <a:t>2</a:t>
            </a:r>
            <a:r>
              <a:rPr lang="en-US" sz="2000" dirty="0" smtClean="0">
                <a:solidFill>
                  <a:srgbClr val="4234F6"/>
                </a:solidFill>
              </a:rPr>
              <a:t> and NH</a:t>
            </a:r>
            <a:r>
              <a:rPr lang="en-US" sz="2000" baseline="-25000" dirty="0" smtClean="0">
                <a:solidFill>
                  <a:srgbClr val="4234F6"/>
                </a:solidFill>
              </a:rPr>
              <a:t>3</a:t>
            </a:r>
          </a:p>
          <a:p>
            <a:pPr>
              <a:buNone/>
            </a:pPr>
            <a:r>
              <a:rPr lang="en-US" sz="2000" dirty="0" smtClean="0">
                <a:solidFill>
                  <a:srgbClr val="4234F6"/>
                </a:solidFill>
              </a:rPr>
              <a:t>      • Dynamic Nuclear Polarization (DNP) polarized    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4234F6"/>
                </a:solidFill>
              </a:rPr>
              <a:t>            the protons in the  NH</a:t>
            </a:r>
            <a:r>
              <a:rPr lang="en-US" sz="2000" baseline="-25000" dirty="0" smtClean="0">
                <a:solidFill>
                  <a:srgbClr val="4234F6"/>
                </a:solidFill>
              </a:rPr>
              <a:t>3  </a:t>
            </a:r>
            <a:r>
              <a:rPr lang="en-US" sz="2000" dirty="0" smtClean="0">
                <a:solidFill>
                  <a:srgbClr val="4234F6"/>
                </a:solidFill>
              </a:rPr>
              <a:t> target up to 90%</a:t>
            </a:r>
          </a:p>
          <a:p>
            <a:pPr>
              <a:buNone/>
            </a:pPr>
            <a:r>
              <a:rPr lang="en-US" sz="2000" dirty="0" smtClean="0">
                <a:solidFill>
                  <a:srgbClr val="4234F6"/>
                </a:solidFill>
              </a:rPr>
              <a:t>      • </a:t>
            </a:r>
            <a:r>
              <a:rPr lang="en-US" sz="2000" dirty="0" smtClean="0">
                <a:solidFill>
                  <a:srgbClr val="008000"/>
                </a:solidFill>
              </a:rPr>
              <a:t>Used microwaves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to  excite spin flip transitions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• Polarization measured using NMR coils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4234F6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4" descr="Energy levels for electron spin (S) and nucleon spin (I) coupling in a magnetic field. The microwaves drive the &quot;forbidden transitions&quot;, then the electron spin decays, leaving the nuclear spin flipped.">
            <a:hlinkClick r:id="rId3" tooltip="Energy levels for electron spin (S) and nucleon spin (I) coupling in a magnetic field. The microwaves drive the &quot;forbidden transitions&quot;, then the electron spin decays, leaving the nuclear spin flipped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3009170" cy="2362200"/>
          </a:xfrm>
          <a:prstGeom prst="rect">
            <a:avLst/>
          </a:prstGeom>
          <a:noFill/>
        </p:spPr>
      </p:pic>
      <p:pic>
        <p:nvPicPr>
          <p:cNvPr id="1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990" y="2630277"/>
            <a:ext cx="2402434" cy="36181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Polarized Target Assembly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53783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● </a:t>
            </a:r>
            <a:r>
              <a:rPr lang="en-US" sz="2000" dirty="0">
                <a:solidFill>
                  <a:srgbClr val="008000"/>
                </a:solidFill>
              </a:rPr>
              <a:t>Upstream beam line: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 smtClean="0">
                <a:solidFill>
                  <a:srgbClr val="669900"/>
                </a:solidFill>
              </a:rPr>
              <a:t>Chicane Magnets</a:t>
            </a:r>
            <a:endParaRPr lang="en-US" sz="2000" dirty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Both fast raster and </a:t>
            </a:r>
            <a:r>
              <a:rPr lang="en-US" sz="2000" dirty="0" smtClean="0">
                <a:solidFill>
                  <a:srgbClr val="669900"/>
                </a:solidFill>
              </a:rPr>
              <a:t>slaw </a:t>
            </a:r>
            <a:r>
              <a:rPr lang="en-US" sz="2000" dirty="0" err="1" smtClean="0">
                <a:solidFill>
                  <a:srgbClr val="669900"/>
                </a:solidFill>
              </a:rPr>
              <a:t>rasters</a:t>
            </a:r>
            <a:endParaRPr lang="en-US" sz="2000" dirty="0">
              <a:solidFill>
                <a:srgbClr val="6699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BPM's and BCM's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Target Beam Position Monitor (Secondary Emission Monitor):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	● </a:t>
            </a:r>
            <a:r>
              <a:rPr lang="en-US" sz="2000" dirty="0">
                <a:solidFill>
                  <a:srgbClr val="00CC00"/>
                </a:solidFill>
              </a:rPr>
              <a:t>needed to determine beam raster position (1 cm radius </a:t>
            </a:r>
            <a:r>
              <a:rPr lang="en-US" sz="2000" dirty="0" smtClean="0">
                <a:solidFill>
                  <a:srgbClr val="00CC00"/>
                </a:solidFill>
              </a:rPr>
              <a:t>spiral)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Downstream beam line:</a:t>
            </a:r>
          </a:p>
          <a:p>
            <a:r>
              <a:rPr lang="en-US" sz="2000" dirty="0" smtClean="0">
                <a:solidFill>
                  <a:srgbClr val="00CC00"/>
                </a:solidFill>
              </a:rPr>
              <a:t>       – In-hall beam dump</a:t>
            </a:r>
          </a:p>
          <a:p>
            <a:r>
              <a:rPr lang="en-US" sz="2000" dirty="0" smtClean="0">
                <a:solidFill>
                  <a:srgbClr val="00CC00"/>
                </a:solidFill>
              </a:rPr>
              <a:t>                   (Used at the parallel magnetic field configuration)</a:t>
            </a:r>
            <a:endParaRPr lang="en-US" sz="2000" dirty="0">
              <a:solidFill>
                <a:srgbClr val="00CC00"/>
              </a:solidFill>
            </a:endParaRPr>
          </a:p>
          <a:p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 smtClean="0">
                <a:solidFill>
                  <a:srgbClr val="669900"/>
                </a:solidFill>
              </a:rPr>
              <a:t>He gas bag plus short beam pipe section</a:t>
            </a:r>
          </a:p>
          <a:p>
            <a:r>
              <a:rPr lang="en-US" sz="2000" dirty="0" smtClean="0">
                <a:solidFill>
                  <a:srgbClr val="00CC00"/>
                </a:solidFill>
              </a:rPr>
              <a:t>                   (Used at the perpendicular mag. Field configuration)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351" y="457200"/>
            <a:ext cx="3493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SANE – Subsystems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5334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4234F6"/>
                </a:solidFill>
              </a:rPr>
              <a:t>SANE Layout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981200" cy="584775"/>
          </a:xfrm>
          <a:prstGeom prst="rect">
            <a:avLst/>
          </a:prstGeom>
          <a:noFill/>
          <a:ln w="38100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CC"/>
                </a:solidFill>
              </a:rPr>
              <a:t>BETA (40°)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1167825"/>
            <a:ext cx="2667000" cy="584775"/>
          </a:xfrm>
          <a:prstGeom prst="rect">
            <a:avLst/>
          </a:prstGeom>
          <a:ln w="381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HMS (14°- 48°)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228600" y="1507866"/>
            <a:ext cx="8839200" cy="5197734"/>
            <a:chOff x="152400" y="1447800"/>
            <a:chExt cx="8839200" cy="5197734"/>
          </a:xfrm>
        </p:grpSpPr>
        <p:grpSp>
          <p:nvGrpSpPr>
            <p:cNvPr id="3" name="Group 71"/>
            <p:cNvGrpSpPr/>
            <p:nvPr/>
          </p:nvGrpSpPr>
          <p:grpSpPr>
            <a:xfrm>
              <a:off x="152400" y="1447800"/>
              <a:ext cx="8839200" cy="5197734"/>
              <a:chOff x="152400" y="1447800"/>
              <a:chExt cx="8839200" cy="519773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86000" y="1447800"/>
                <a:ext cx="4038600" cy="45787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9600" y="1981200"/>
                <a:ext cx="1066800" cy="400110"/>
              </a:xfrm>
              <a:prstGeom prst="rect">
                <a:avLst/>
              </a:prstGeom>
              <a:noFill/>
              <a:ln w="38100" cap="rnd" cmpd="sng">
                <a:solidFill>
                  <a:srgbClr val="FF9966"/>
                </a:solidFill>
                <a:miter lim="800000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BigCal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" y="2743200"/>
                <a:ext cx="2057400" cy="400110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Lucite Hodoscope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3733800"/>
                <a:ext cx="1828800" cy="400110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4234F6"/>
                    </a:solidFill>
                  </a:rPr>
                  <a:t>Gas Cherenkov</a:t>
                </a:r>
                <a:endParaRPr lang="en-US" sz="2000" b="1" dirty="0">
                  <a:solidFill>
                    <a:srgbClr val="4234F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1000" y="5007114"/>
                <a:ext cx="1524000" cy="707886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A71F9D"/>
                    </a:solidFill>
                  </a:rPr>
                  <a:t>Forward  Hodoscope</a:t>
                </a:r>
                <a:endParaRPr lang="en-US" sz="2000" b="1" dirty="0">
                  <a:solidFill>
                    <a:srgbClr val="A71F9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5800" y="6183869"/>
                <a:ext cx="2438400" cy="461665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4234F6"/>
                    </a:solidFill>
                  </a:rPr>
                  <a:t>B at 80° OR 180°</a:t>
                </a:r>
                <a:endParaRPr lang="en-US" sz="2400" b="1" dirty="0">
                  <a:solidFill>
                    <a:srgbClr val="4234F6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70721" y="2209800"/>
                <a:ext cx="2168479" cy="461665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Polarized Target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53200" y="4267200"/>
                <a:ext cx="2438400" cy="830997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Target Beam</a:t>
                </a:r>
              </a:p>
              <a:p>
                <a:pPr algn="ctr"/>
                <a:r>
                  <a:rPr lang="en-US" sz="2400" b="1" dirty="0" smtClean="0"/>
                  <a:t>position </a:t>
                </a:r>
                <a:r>
                  <a:rPr lang="en-US" sz="2400" b="1" dirty="0"/>
                  <a:t>monitor</a:t>
                </a:r>
                <a:endParaRPr lang="en-US" sz="2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81800" y="5562601"/>
                <a:ext cx="1981200" cy="457200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Beam Line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676400" y="2208212"/>
                <a:ext cx="838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514600" y="2209800"/>
                <a:ext cx="762000" cy="3048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48400" y="2438400"/>
                <a:ext cx="457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24200" y="6400800"/>
                <a:ext cx="3048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970212"/>
                <a:ext cx="5334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057400" y="3960812"/>
                <a:ext cx="838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05000" y="5408612"/>
                <a:ext cx="9144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5257800" y="2514600"/>
                <a:ext cx="1066800" cy="9144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743200" y="2971800"/>
                <a:ext cx="533400" cy="1524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895600" y="3124200"/>
                <a:ext cx="914400" cy="8382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H="1" flipV="1">
                <a:off x="2819400" y="3657600"/>
                <a:ext cx="1752600" cy="17526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5400000" flipH="1" flipV="1">
                <a:off x="2971800" y="4572000"/>
                <a:ext cx="2286000" cy="13716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0800000" flipV="1">
                <a:off x="4953000" y="4724400"/>
                <a:ext cx="1600200" cy="762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0800000">
                <a:off x="4953000" y="5791200"/>
                <a:ext cx="1828800" cy="1588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Down Arrow 68"/>
            <p:cNvSpPr/>
            <p:nvPr/>
          </p:nvSpPr>
          <p:spPr>
            <a:xfrm>
              <a:off x="4953000" y="3962400"/>
              <a:ext cx="76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Left Arrow 70"/>
            <p:cNvSpPr/>
            <p:nvPr/>
          </p:nvSpPr>
          <p:spPr>
            <a:xfrm rot="1261034">
              <a:off x="4483470" y="3824787"/>
              <a:ext cx="533400" cy="13710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rot="5400000">
            <a:off x="5257800" y="1828800"/>
            <a:ext cx="990600" cy="838200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200" y="1752600"/>
            <a:ext cx="457200" cy="1588"/>
          </a:xfrm>
          <a:prstGeom prst="line">
            <a:avLst/>
          </a:prstGeom>
          <a:ln w="38100" cmpd="sng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819400" y="1524000"/>
            <a:ext cx="3048000" cy="4343400"/>
            <a:chOff x="2743200" y="1524000"/>
            <a:chExt cx="3048000" cy="4343400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3048000" y="2107009"/>
              <a:ext cx="1874927" cy="1855391"/>
            </a:xfrm>
            <a:prstGeom prst="straightConnector1">
              <a:avLst/>
            </a:prstGeom>
            <a:ln w="19050">
              <a:solidFill>
                <a:srgbClr val="1C0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942101" y="1524000"/>
              <a:ext cx="639673" cy="2464991"/>
            </a:xfrm>
            <a:prstGeom prst="straightConnector1">
              <a:avLst/>
            </a:prstGeom>
            <a:ln w="19050">
              <a:solidFill>
                <a:srgbClr val="1C0BF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3762741" y="2809631"/>
              <a:ext cx="2312592" cy="46127"/>
            </a:xfrm>
            <a:prstGeom prst="line">
              <a:avLst/>
            </a:prstGeom>
            <a:ln w="19050">
              <a:solidFill>
                <a:srgbClr val="1C0BF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743200" y="1752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C0BFB"/>
                  </a:solidFill>
                </a:rPr>
                <a:t>e</a:t>
              </a:r>
              <a:r>
                <a:rPr lang="en-US" sz="2400" baseline="30000" dirty="0" smtClean="0">
                  <a:solidFill>
                    <a:srgbClr val="1C0BFB"/>
                  </a:solidFill>
                </a:rPr>
                <a:t>-</a:t>
              </a:r>
              <a:endParaRPr lang="en-US" sz="2400" baseline="30000" dirty="0">
                <a:solidFill>
                  <a:srgbClr val="1C0BFB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6400" y="15240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C0BFB"/>
                  </a:solidFill>
                </a:rPr>
                <a:t>P</a:t>
              </a:r>
              <a:endParaRPr lang="en-US" sz="2400" dirty="0">
                <a:solidFill>
                  <a:srgbClr val="1C0BFB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9701409">
              <a:off x="4764639" y="28110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1C0BFB"/>
                  </a:solidFill>
                </a:rPr>
                <a:t>Θ</a:t>
              </a:r>
              <a:r>
                <a:rPr lang="en-US" baseline="-25000" dirty="0" smtClean="0">
                  <a:solidFill>
                    <a:srgbClr val="1C0BFB"/>
                  </a:solidFill>
                </a:rPr>
                <a:t>P</a:t>
              </a:r>
              <a:endParaRPr lang="en-US" baseline="-25000" dirty="0">
                <a:solidFill>
                  <a:srgbClr val="1C0BFB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19600" y="32004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1C0BFB"/>
                  </a:solidFill>
                </a:rPr>
                <a:t>Θ</a:t>
              </a:r>
              <a:r>
                <a:rPr lang="en-US" baseline="-25000" dirty="0" smtClean="0">
                  <a:solidFill>
                    <a:srgbClr val="1C0BFB"/>
                  </a:solidFill>
                </a:rPr>
                <a:t>e</a:t>
              </a:r>
              <a:endParaRPr lang="en-US" baseline="-25000" dirty="0">
                <a:solidFill>
                  <a:srgbClr val="1C0BFB"/>
                </a:solidFill>
              </a:endParaRPr>
            </a:p>
          </p:txBody>
        </p:sp>
        <p:sp>
          <p:nvSpPr>
            <p:cNvPr id="46" name="Arc 45"/>
            <p:cNvSpPr/>
            <p:nvPr/>
          </p:nvSpPr>
          <p:spPr>
            <a:xfrm>
              <a:off x="4572000" y="2895600"/>
              <a:ext cx="609600" cy="152400"/>
            </a:xfrm>
            <a:prstGeom prst="arc">
              <a:avLst/>
            </a:prstGeom>
            <a:ln w="19050">
              <a:solidFill>
                <a:srgbClr val="1C0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19307208">
              <a:off x="3768926" y="3326061"/>
              <a:ext cx="1220375" cy="289949"/>
            </a:xfrm>
            <a:prstGeom prst="arc">
              <a:avLst/>
            </a:prstGeom>
            <a:ln w="19050">
              <a:solidFill>
                <a:srgbClr val="1C0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942101" y="3988991"/>
              <a:ext cx="30073" cy="1878409"/>
            </a:xfrm>
            <a:prstGeom prst="line">
              <a:avLst/>
            </a:prstGeom>
            <a:ln w="19050">
              <a:solidFill>
                <a:srgbClr val="1C0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Physics Motivation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87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1C0BFB"/>
                </a:solidFill>
              </a:rPr>
              <a:t>The raw asymmetry,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The elastic asymmetry,</a:t>
            </a:r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The beam-target asymmetry,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1C0BFB"/>
                </a:solidFill>
              </a:rPr>
              <a:t>Here, 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Iskoola Pota" pitchFamily="2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20703" y="1471569"/>
            <a:ext cx="5956297" cy="4600662"/>
            <a:chOff x="520703" y="1447800"/>
            <a:chExt cx="5956297" cy="4600662"/>
          </a:xfrm>
        </p:grpSpPr>
        <p:grpSp>
          <p:nvGrpSpPr>
            <p:cNvPr id="34" name="Group 33"/>
            <p:cNvGrpSpPr/>
            <p:nvPr/>
          </p:nvGrpSpPr>
          <p:grpSpPr>
            <a:xfrm>
              <a:off x="520703" y="1447800"/>
              <a:ext cx="4508497" cy="3048000"/>
              <a:chOff x="520703" y="1447800"/>
              <a:chExt cx="4508497" cy="3048000"/>
            </a:xfrm>
          </p:grpSpPr>
          <p:pic>
            <p:nvPicPr>
              <p:cNvPr id="2355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0703" y="3733800"/>
                <a:ext cx="4508497" cy="762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</p:pic>
          <p:pic>
            <p:nvPicPr>
              <p:cNvPr id="2355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62200" y="1447800"/>
                <a:ext cx="1732547" cy="685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</p:pic>
          <p:pic>
            <p:nvPicPr>
              <p:cNvPr id="2355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09800" y="2514600"/>
                <a:ext cx="1981200" cy="70242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</p:pic>
        </p:grpSp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199" y="4657725"/>
              <a:ext cx="981997" cy="447675"/>
            </a:xfrm>
            <a:prstGeom prst="rect">
              <a:avLst/>
            </a:prstGeom>
            <a:noFill/>
          </p:spPr>
        </p:pic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" y="5181600"/>
              <a:ext cx="3314700" cy="381000"/>
            </a:xfrm>
            <a:prstGeom prst="rect">
              <a:avLst/>
            </a:prstGeom>
            <a:noFill/>
          </p:spPr>
        </p:pic>
        <p:pic>
          <p:nvPicPr>
            <p:cNvPr id="23573" name="Picture 2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550" y="5638800"/>
              <a:ext cx="3524250" cy="381000"/>
            </a:xfrm>
            <a:prstGeom prst="rect">
              <a:avLst/>
            </a:prstGeom>
            <a:noFill/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5615031"/>
              <a:ext cx="2362200" cy="433431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6400800" y="68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181600" y="1219200"/>
            <a:ext cx="4267200" cy="4191000"/>
            <a:chOff x="5181600" y="1219200"/>
            <a:chExt cx="4267200" cy="4191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238226" y="1600201"/>
              <a:ext cx="3677174" cy="3809999"/>
              <a:chOff x="5142975" y="1371601"/>
              <a:chExt cx="3677174" cy="3809999"/>
            </a:xfrm>
          </p:grpSpPr>
          <p:pic>
            <p:nvPicPr>
              <p:cNvPr id="27" name="Picture 26" descr="plot_asym_vs_r.g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2975" y="1371601"/>
                <a:ext cx="3677174" cy="380999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629400" y="1981200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1C0BFB"/>
                    </a:solidFill>
                  </a:rPr>
                  <a:t>At Q</a:t>
                </a:r>
                <a:r>
                  <a:rPr lang="en-US" sz="1400" baseline="30000" dirty="0" smtClean="0">
                    <a:solidFill>
                      <a:srgbClr val="1C0BFB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1C0BFB"/>
                    </a:solidFill>
                  </a:rPr>
                  <a:t>=6.259 (</a:t>
                </a:r>
                <a:r>
                  <a:rPr lang="en-US" sz="1400" dirty="0" err="1" smtClean="0">
                    <a:solidFill>
                      <a:srgbClr val="1C0BFB"/>
                    </a:solidFill>
                  </a:rPr>
                  <a:t>GeV</a:t>
                </a:r>
                <a:r>
                  <a:rPr lang="en-US" sz="1400" dirty="0" smtClean="0">
                    <a:solidFill>
                      <a:srgbClr val="1C0BFB"/>
                    </a:solidFill>
                  </a:rPr>
                  <a:t>/C)</a:t>
                </a:r>
                <a:r>
                  <a:rPr lang="en-US" sz="1400" baseline="30000" dirty="0" smtClean="0">
                    <a:solidFill>
                      <a:srgbClr val="1C0BFB"/>
                    </a:solidFill>
                  </a:rPr>
                  <a:t>2</a:t>
                </a:r>
                <a:endParaRPr lang="en-US" sz="1400" baseline="30000" dirty="0">
                  <a:solidFill>
                    <a:srgbClr val="1C0BFB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181600" y="1219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</a:rPr>
                <a:t>The calculated asymmetry </a:t>
              </a:r>
              <a:r>
                <a:rPr lang="en-US" i="1" dirty="0" err="1" smtClean="0">
                  <a:solidFill>
                    <a:srgbClr val="C00000"/>
                  </a:solidFill>
                </a:rPr>
                <a:t>vs</a:t>
              </a:r>
              <a:r>
                <a:rPr lang="en-US" i="1" dirty="0" smtClean="0">
                  <a:solidFill>
                    <a:srgbClr val="C00000"/>
                  </a:solidFill>
                </a:rPr>
                <a:t>  </a:t>
              </a:r>
              <a:r>
                <a:rPr lang="el-GR" i="1" dirty="0" smtClean="0">
                  <a:solidFill>
                    <a:srgbClr val="C00000"/>
                  </a:solidFill>
                </a:rPr>
                <a:t>μ</a:t>
              </a:r>
              <a:r>
                <a:rPr lang="en-US" i="1" dirty="0" smtClean="0">
                  <a:solidFill>
                    <a:srgbClr val="C00000"/>
                  </a:solidFill>
                </a:rPr>
                <a:t>G</a:t>
              </a:r>
              <a:r>
                <a:rPr lang="en-US" i="1" baseline="-25000" dirty="0" smtClean="0">
                  <a:solidFill>
                    <a:srgbClr val="C00000"/>
                  </a:solidFill>
                </a:rPr>
                <a:t>E</a:t>
              </a:r>
              <a:r>
                <a:rPr lang="en-US" i="1" dirty="0" smtClean="0">
                  <a:solidFill>
                    <a:srgbClr val="C00000"/>
                  </a:solidFill>
                </a:rPr>
                <a:t>/G</a:t>
              </a:r>
              <a:r>
                <a:rPr lang="en-US" i="1" baseline="-25000" dirty="0" smtClean="0">
                  <a:solidFill>
                    <a:srgbClr val="C00000"/>
                  </a:solidFill>
                </a:rPr>
                <a:t>M</a:t>
              </a:r>
              <a:endParaRPr lang="en-US" i="1" baseline="-25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-152400"/>
            <a:ext cx="4724399" cy="68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1295400" y="3352800"/>
            <a:ext cx="5029200" cy="2209800"/>
            <a:chOff x="1295400" y="3352800"/>
            <a:chExt cx="5029200" cy="2209800"/>
          </a:xfrm>
        </p:grpSpPr>
        <p:sp>
          <p:nvSpPr>
            <p:cNvPr id="12" name="Isosceles Triangle 11"/>
            <p:cNvSpPr/>
            <p:nvPr/>
          </p:nvSpPr>
          <p:spPr>
            <a:xfrm>
              <a:off x="1295400" y="3352800"/>
              <a:ext cx="76200" cy="76200"/>
            </a:xfrm>
            <a:prstGeom prst="triangle">
              <a:avLst/>
            </a:prstGeom>
            <a:solidFill>
              <a:srgbClr val="66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505200" y="3352800"/>
              <a:ext cx="2819400" cy="2209800"/>
              <a:chOff x="3505200" y="3352800"/>
              <a:chExt cx="2819400" cy="2209800"/>
            </a:xfrm>
          </p:grpSpPr>
          <p:sp>
            <p:nvSpPr>
              <p:cNvPr id="14" name="Up-Down Arrow 13"/>
              <p:cNvSpPr/>
              <p:nvPr/>
            </p:nvSpPr>
            <p:spPr>
              <a:xfrm>
                <a:off x="3810000" y="3352800"/>
                <a:ext cx="152400" cy="220980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05200" y="4646069"/>
                <a:ext cx="2819400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Dramatic discrepancy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!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343400" y="4995208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between Rosenbluth and recoil polarization technique.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467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HMS Kinematic For Proton</a:t>
            </a:r>
            <a:endParaRPr lang="en-US" sz="28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257800" y="1219200"/>
          <a:ext cx="3048000" cy="33528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6000"/>
                <a:gridCol w="1016000"/>
                <a:gridCol w="10160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(Deg)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~948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667000" y="5410200"/>
            <a:ext cx="533400" cy="457200"/>
            <a:chOff x="2667000" y="5410200"/>
            <a:chExt cx="533400" cy="457200"/>
          </a:xfrm>
        </p:grpSpPr>
        <p:sp>
          <p:nvSpPr>
            <p:cNvPr id="29" name="Up Arrow 28"/>
            <p:cNvSpPr/>
            <p:nvPr/>
          </p:nvSpPr>
          <p:spPr>
            <a:xfrm>
              <a:off x="2667000" y="5410200"/>
              <a:ext cx="76200" cy="457200"/>
            </a:xfrm>
            <a:prstGeom prst="up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 Arrow 29"/>
            <p:cNvSpPr/>
            <p:nvPr/>
          </p:nvSpPr>
          <p:spPr>
            <a:xfrm>
              <a:off x="3124200" y="5410200"/>
              <a:ext cx="76200" cy="457200"/>
            </a:xfrm>
            <a:prstGeom prst="up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16878</TotalTime>
  <Words>511</Words>
  <Application>Microsoft Office PowerPoint</Application>
  <PresentationFormat>On-screen Show (4:3)</PresentationFormat>
  <Paragraphs>182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CONTENTS</vt:lpstr>
      <vt:lpstr>Slide 3</vt:lpstr>
      <vt:lpstr>High Momentum Spectrometer-HMS</vt:lpstr>
      <vt:lpstr>Target</vt:lpstr>
      <vt:lpstr>Slide 6</vt:lpstr>
      <vt:lpstr>Slide 7</vt:lpstr>
      <vt:lpstr>Physics Motivation</vt:lpstr>
      <vt:lpstr>Slide 9</vt:lpstr>
      <vt:lpstr>Analysis Status</vt:lpstr>
      <vt:lpstr>Tracking Efficiency Corrections</vt:lpstr>
      <vt:lpstr>1. Polygon cut on the BigCal effective area</vt:lpstr>
      <vt:lpstr>Extracted the elastic events</vt:lpstr>
      <vt:lpstr>X/Y position difference</vt:lpstr>
      <vt:lpstr> Correlation Corrections for …. </vt:lpstr>
      <vt:lpstr>SIMC Simulation</vt:lpstr>
      <vt:lpstr>Work Status</vt:lpstr>
    </vt:vector>
  </TitlesOfParts>
  <Company>Hampton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</cp:lastModifiedBy>
  <cp:revision>171</cp:revision>
  <dcterms:created xsi:type="dcterms:W3CDTF">2009-05-01T19:21:52Z</dcterms:created>
  <dcterms:modified xsi:type="dcterms:W3CDTF">2010-01-12T19:32:28Z</dcterms:modified>
</cp:coreProperties>
</file>