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63" r:id="rId4"/>
    <p:sldId id="257" r:id="rId5"/>
    <p:sldId id="258" r:id="rId6"/>
    <p:sldId id="260" r:id="rId7"/>
    <p:sldId id="259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7713D-913B-4588-AA1B-227B34696797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AE17B-61AE-4BF0-8C65-E3C5E17D36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HKS  spectrometer:</a:t>
            </a:r>
          </a:p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Char char="‣"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QQD configuration</a:t>
            </a:r>
          </a:p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Char char="‣"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Momentum acceptance : 1.2GeV/c ±12.5%</a:t>
            </a:r>
          </a:p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Char char="‣"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Solid angle : 11msr</a:t>
            </a:r>
          </a:p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Char char="‣"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δp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/p : 2 x 10</a:t>
            </a:r>
            <a:r>
              <a:rPr kumimoji="0" lang="en-US" altLang="zh-CN" sz="1200" b="0" i="0" u="none" strike="noStrike" kern="1200" cap="none" spc="0" normalizeH="0" baseline="32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-4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  <a:sym typeface="Arial" charset="0"/>
            </a:endParaRPr>
          </a:p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Char char="‣"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Angle acceptance : 1 </a:t>
            </a:r>
            <a:r>
              <a:rPr kumimoji="0" lang="en-US" altLang="zh-CN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aka" charset="0"/>
                <a:ea typeface="宋体" charset="-122"/>
                <a:cs typeface="+mn-cs"/>
                <a:sym typeface="Osaka" charset="0"/>
              </a:rPr>
              <a:t>〜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 13 deg</a:t>
            </a:r>
          </a:p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Char char="‣"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  <a:sym typeface="Arial" charset="0"/>
              </a:rPr>
              <a:t>Rate capability : 1.5MHz</a:t>
            </a:r>
          </a:p>
          <a:p>
            <a:pPr marL="508000" marR="0" lvl="0" indent="-342900" algn="l" defTabSz="914400" rtl="0" eaLnBrk="1" fontAlgn="auto" latinLnBrk="0" hangingPunct="1">
              <a:lnSpc>
                <a:spcPct val="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 charset="0"/>
              <a:buNone/>
              <a:tabLst/>
              <a:defRPr/>
            </a:pP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  <a:sym typeface="Arial" charset="0"/>
            </a:endParaRPr>
          </a:p>
          <a:p>
            <a:pPr marL="508000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HES</a:t>
            </a:r>
            <a:r>
              <a:rPr lang="en-US" altLang="zh-CN" baseline="0" dirty="0" smtClean="0">
                <a:ea typeface="宋体" pitchFamily="2" charset="-122"/>
                <a:cs typeface="Helvetica" pitchFamily="34" charset="0"/>
              </a:rPr>
              <a:t> spectrometer:</a:t>
            </a:r>
            <a:endParaRPr lang="en-US" altLang="zh-CN" dirty="0" smtClean="0">
              <a:ea typeface="宋体" pitchFamily="2" charset="-122"/>
              <a:cs typeface="Helvetica" pitchFamily="34" charset="0"/>
            </a:endParaRPr>
          </a:p>
          <a:p>
            <a:pPr marL="508000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QQD configuration</a:t>
            </a:r>
          </a:p>
          <a:p>
            <a:pPr marL="508000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Momentum acceptance :</a:t>
            </a:r>
            <a:br>
              <a:rPr lang="en-US" altLang="zh-CN" dirty="0" smtClean="0">
                <a:ea typeface="宋体" pitchFamily="2" charset="-122"/>
                <a:cs typeface="Helvetica" pitchFamily="34" charset="0"/>
              </a:rPr>
            </a:b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0.844GeV/c±17%</a:t>
            </a:r>
          </a:p>
          <a:p>
            <a:pPr marL="508000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Solid angle : 7msr</a:t>
            </a:r>
          </a:p>
          <a:p>
            <a:pPr marL="508000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Angle acceptance : 3 </a:t>
            </a:r>
            <a:r>
              <a:rPr lang="en-US" altLang="zh-CN" dirty="0" smtClean="0">
                <a:latin typeface="Osaka"/>
                <a:ea typeface="宋体" pitchFamily="2" charset="-122"/>
                <a:cs typeface="Helvetica" pitchFamily="34" charset="0"/>
                <a:sym typeface="Osaka"/>
              </a:rPr>
              <a:t>〜</a:t>
            </a: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 9 deg</a:t>
            </a:r>
          </a:p>
          <a:p>
            <a:pPr marL="508000">
              <a:lnSpc>
                <a:spcPct val="120000"/>
              </a:lnSpc>
              <a:defRPr/>
            </a:pPr>
            <a:r>
              <a:rPr lang="en-US" altLang="zh-CN" dirty="0" err="1" smtClean="0">
                <a:ea typeface="宋体" pitchFamily="2" charset="-122"/>
                <a:cs typeface="Helvetica" pitchFamily="34" charset="0"/>
              </a:rPr>
              <a:t>δp</a:t>
            </a: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/p : 2 x 10</a:t>
            </a:r>
            <a:r>
              <a:rPr lang="en-US" altLang="zh-CN" baseline="32000" dirty="0" smtClean="0">
                <a:ea typeface="宋体" pitchFamily="2" charset="-122"/>
                <a:cs typeface="Helvetica" pitchFamily="34" charset="0"/>
              </a:rPr>
              <a:t>-4</a:t>
            </a: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(FWHM) </a:t>
            </a:r>
          </a:p>
          <a:p>
            <a:pPr marL="508000">
              <a:lnSpc>
                <a:spcPct val="120000"/>
              </a:lnSpc>
              <a:defRPr/>
            </a:pPr>
            <a:r>
              <a:rPr lang="en-US" altLang="zh-CN" dirty="0" smtClean="0">
                <a:ea typeface="宋体" pitchFamily="2" charset="-122"/>
                <a:cs typeface="Helvetica" pitchFamily="34" charset="0"/>
              </a:rPr>
              <a:t>Rate capability : 5MHz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  <a:sym typeface="Arial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46BD-74B4-4510-8A09-E7C3DEAADDD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46BD-74B4-4510-8A09-E7C3DEAADDD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72AA44-5CF0-4536-A45B-0CCD378C2D98}" type="datetimeFigureOut">
              <a:rPr lang="zh-CN" altLang="en-US" smtClean="0"/>
              <a:pPr/>
              <a:t>2010/3/16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DE5FA-702B-4BE2-9781-D00DDBDB337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HKS Drift Chamber Tracking</a:t>
            </a:r>
            <a:br>
              <a:rPr lang="en-US" altLang="zh-CN" dirty="0" smtClean="0"/>
            </a:br>
            <a:r>
              <a:rPr lang="en-US" altLang="zh-CN" dirty="0" smtClean="0">
                <a:solidFill>
                  <a:srgbClr val="FF0000"/>
                </a:solidFill>
              </a:rPr>
              <a:t>-</a:t>
            </a:r>
            <a:r>
              <a:rPr lang="en-US" altLang="zh-CN" sz="4400" dirty="0" smtClean="0">
                <a:solidFill>
                  <a:srgbClr val="FF0000"/>
                </a:solidFill>
              </a:rPr>
              <a:t>Play With High Multiplicity </a:t>
            </a:r>
            <a:r>
              <a:rPr lang="en-US" altLang="zh-CN" dirty="0" smtClean="0">
                <a:solidFill>
                  <a:srgbClr val="FF0000"/>
                </a:solidFill>
              </a:rPr>
              <a:t>-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Chunha</a:t>
            </a:r>
            <a:r>
              <a:rPr lang="en-US" altLang="zh-CN" dirty="0" smtClean="0"/>
              <a:t> Chen</a:t>
            </a:r>
          </a:p>
          <a:p>
            <a:pPr algn="ctr"/>
            <a:r>
              <a:rPr lang="en-US" altLang="zh-CN" dirty="0" smtClean="0"/>
              <a:t>Hampton University </a:t>
            </a:r>
          </a:p>
          <a:p>
            <a:pPr algn="ctr"/>
            <a:r>
              <a:rPr lang="en-US" altLang="zh-CN" dirty="0" smtClean="0"/>
              <a:t>Hampton Group </a:t>
            </a:r>
            <a:r>
              <a:rPr lang="en-US" altLang="zh-CN" dirty="0" smtClean="0"/>
              <a:t>Meeting </a:t>
            </a:r>
            <a:r>
              <a:rPr lang="en-US" altLang="zh-CN" dirty="0" smtClean="0"/>
              <a:t>on</a:t>
            </a:r>
            <a:r>
              <a:rPr lang="en-US" altLang="zh-CN" dirty="0" smtClean="0"/>
              <a:t> </a:t>
            </a:r>
            <a:r>
              <a:rPr lang="en-US" altLang="zh-CN" dirty="0" smtClean="0"/>
              <a:t>Mar.16,2010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pPr algn="l"/>
            <a:r>
              <a:rPr lang="en-US" altLang="zh-CN" dirty="0" smtClean="0">
                <a:ea typeface="宋体" pitchFamily="2" charset="-122"/>
              </a:rPr>
              <a:t>E05-115 setup</a:t>
            </a:r>
            <a:endParaRPr lang="zh-CN" altLang="en-US" dirty="0"/>
          </a:p>
        </p:txBody>
      </p:sp>
      <p:grpSp>
        <p:nvGrpSpPr>
          <p:cNvPr id="3" name="组合 13"/>
          <p:cNvGrpSpPr/>
          <p:nvPr/>
        </p:nvGrpSpPr>
        <p:grpSpPr>
          <a:xfrm>
            <a:off x="-228600" y="1143000"/>
            <a:ext cx="9372600" cy="5715000"/>
            <a:chOff x="-421816" y="1447800"/>
            <a:chExt cx="12608162" cy="7810493"/>
          </a:xfrm>
        </p:grpSpPr>
        <p:pic>
          <p:nvPicPr>
            <p:cNvPr id="15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700" y="1447800"/>
              <a:ext cx="11430001" cy="78104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6" name="AutoShape 4"/>
            <p:cNvSpPr>
              <a:spLocks/>
            </p:cNvSpPr>
            <p:nvPr/>
          </p:nvSpPr>
          <p:spPr bwMode="auto">
            <a:xfrm rot="21000000">
              <a:off x="4411664" y="5472110"/>
              <a:ext cx="1714501" cy="457199"/>
            </a:xfrm>
            <a:prstGeom prst="rightArrow">
              <a:avLst>
                <a:gd name="adj1" fmla="val 46907"/>
                <a:gd name="adj2" fmla="val 101024"/>
              </a:avLst>
            </a:prstGeom>
            <a:solidFill>
              <a:srgbClr val="003796"/>
            </a:solidFill>
            <a:ln w="25400">
              <a:solidFill>
                <a:srgbClr val="FFFFFF">
                  <a:alpha val="70979"/>
                </a:srgb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zh-CN" altLang="en-US"/>
            </a:p>
          </p:txBody>
        </p:sp>
        <p:sp>
          <p:nvSpPr>
            <p:cNvPr id="17" name="Rectangle 5"/>
            <p:cNvSpPr>
              <a:spLocks/>
            </p:cNvSpPr>
            <p:nvPr/>
          </p:nvSpPr>
          <p:spPr bwMode="auto">
            <a:xfrm>
              <a:off x="9879473" y="5464626"/>
              <a:ext cx="2306873" cy="622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altLang="zh-CN" sz="3600" dirty="0">
                  <a:solidFill>
                    <a:schemeClr val="tx1"/>
                  </a:solidFill>
                  <a:ea typeface="宋体" pitchFamily="2" charset="-122"/>
                </a:rPr>
                <a:t>HKS detector</a:t>
              </a:r>
            </a:p>
          </p:txBody>
        </p:sp>
        <p:sp>
          <p:nvSpPr>
            <p:cNvPr id="18" name="Rectangle 6"/>
            <p:cNvSpPr>
              <a:spLocks/>
            </p:cNvSpPr>
            <p:nvPr/>
          </p:nvSpPr>
          <p:spPr bwMode="auto">
            <a:xfrm>
              <a:off x="-114300" y="2482849"/>
              <a:ext cx="2819400" cy="622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altLang="zh-CN" sz="3600" dirty="0">
                  <a:solidFill>
                    <a:schemeClr val="tx1"/>
                  </a:solidFill>
                  <a:ea typeface="宋体" pitchFamily="2" charset="-122"/>
                </a:rPr>
                <a:t>HES detector</a:t>
              </a:r>
            </a:p>
          </p:txBody>
        </p:sp>
        <p:sp>
          <p:nvSpPr>
            <p:cNvPr id="19" name="AutoShape 7"/>
            <p:cNvSpPr>
              <a:spLocks/>
            </p:cNvSpPr>
            <p:nvPr/>
          </p:nvSpPr>
          <p:spPr bwMode="auto">
            <a:xfrm rot="16680000">
              <a:off x="3054351" y="3938586"/>
              <a:ext cx="1714499" cy="431801"/>
            </a:xfrm>
            <a:prstGeom prst="rightArrow">
              <a:avLst>
                <a:gd name="adj1" fmla="val 48981"/>
                <a:gd name="adj2" fmla="val 118842"/>
              </a:avLst>
            </a:prstGeom>
            <a:solidFill>
              <a:srgbClr val="FF0000">
                <a:alpha val="70195"/>
              </a:srgbClr>
            </a:solidFill>
            <a:ln w="25400">
              <a:solidFill>
                <a:srgbClr val="FFFFFF">
                  <a:alpha val="70195"/>
                </a:srgbClr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zh-CN" altLang="en-US"/>
            </a:p>
          </p:txBody>
        </p:sp>
        <p:sp>
          <p:nvSpPr>
            <p:cNvPr id="20" name="AutoShape 8"/>
            <p:cNvSpPr>
              <a:spLocks/>
            </p:cNvSpPr>
            <p:nvPr/>
          </p:nvSpPr>
          <p:spPr bwMode="auto">
            <a:xfrm rot="19860001">
              <a:off x="1731963" y="6411910"/>
              <a:ext cx="1714501" cy="406399"/>
            </a:xfrm>
            <a:prstGeom prst="rightArrow">
              <a:avLst>
                <a:gd name="adj1" fmla="val 49852"/>
                <a:gd name="adj2" fmla="val 105547"/>
              </a:avLst>
            </a:prstGeom>
            <a:solidFill>
              <a:srgbClr val="FF0000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zh-CN" altLang="en-US"/>
            </a:p>
          </p:txBody>
        </p:sp>
        <p:sp>
          <p:nvSpPr>
            <p:cNvPr id="21" name="Rectangle 9"/>
            <p:cNvSpPr>
              <a:spLocks/>
            </p:cNvSpPr>
            <p:nvPr/>
          </p:nvSpPr>
          <p:spPr bwMode="auto">
            <a:xfrm>
              <a:off x="-421816" y="7361460"/>
              <a:ext cx="2819400" cy="1142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altLang="zh-CN" sz="2400" dirty="0">
                  <a:solidFill>
                    <a:schemeClr val="tx1"/>
                  </a:solidFill>
                  <a:ea typeface="宋体" pitchFamily="2" charset="-122"/>
                </a:rPr>
                <a:t>2.344GeV</a:t>
              </a:r>
            </a:p>
            <a:p>
              <a:pPr algn="ctr"/>
              <a:r>
                <a:rPr lang="en-US" altLang="zh-CN" sz="2400" dirty="0">
                  <a:solidFill>
                    <a:schemeClr val="tx1"/>
                  </a:solidFill>
                  <a:ea typeface="宋体" pitchFamily="2" charset="-122"/>
                </a:rPr>
                <a:t>e beam</a:t>
              </a:r>
            </a:p>
          </p:txBody>
        </p:sp>
        <p:sp>
          <p:nvSpPr>
            <p:cNvPr id="22" name="Rectangle 10"/>
            <p:cNvSpPr>
              <a:spLocks/>
            </p:cNvSpPr>
            <p:nvPr/>
          </p:nvSpPr>
          <p:spPr bwMode="auto">
            <a:xfrm>
              <a:off x="3001938" y="3962399"/>
              <a:ext cx="571504" cy="647700"/>
            </a:xfrm>
            <a:prstGeom prst="rect">
              <a:avLst/>
            </a:prstGeom>
            <a:solidFill>
              <a:srgbClr val="FF0000">
                <a:alpha val="69803"/>
              </a:srgbClr>
            </a:solidFill>
            <a:ln w="25400">
              <a:solidFill>
                <a:srgbClr val="FFFFFF">
                  <a:alpha val="70195"/>
                </a:srgb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altLang="zh-CN" sz="3600" dirty="0" smtClean="0">
                  <a:solidFill>
                    <a:srgbClr val="FFFFFF"/>
                  </a:solidFill>
                  <a:ea typeface="宋体" pitchFamily="2" charset="-122"/>
                </a:rPr>
                <a:t> e</a:t>
              </a:r>
              <a:r>
                <a:rPr lang="en-US" altLang="zh-CN" sz="3600" dirty="0">
                  <a:solidFill>
                    <a:srgbClr val="FFFFFF"/>
                  </a:solidFill>
                  <a:ea typeface="宋体" pitchFamily="2" charset="-122"/>
                </a:rPr>
                <a:t>’</a:t>
              </a:r>
            </a:p>
          </p:txBody>
        </p:sp>
        <p:sp>
          <p:nvSpPr>
            <p:cNvPr id="23" name="Rectangle 11"/>
            <p:cNvSpPr>
              <a:spLocks/>
            </p:cNvSpPr>
            <p:nvPr/>
          </p:nvSpPr>
          <p:spPr bwMode="auto">
            <a:xfrm>
              <a:off x="5129214" y="5918197"/>
              <a:ext cx="617537" cy="647700"/>
            </a:xfrm>
            <a:prstGeom prst="rect">
              <a:avLst/>
            </a:prstGeom>
            <a:solidFill>
              <a:srgbClr val="003796">
                <a:alpha val="69803"/>
              </a:srgbClr>
            </a:solidFill>
            <a:ln w="25400">
              <a:solidFill>
                <a:srgbClr val="FFFFFF">
                  <a:alpha val="70195"/>
                </a:srgbClr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altLang="zh-CN" sz="3600">
                  <a:solidFill>
                    <a:srgbClr val="FFFFFF"/>
                  </a:solidFill>
                  <a:ea typeface="宋体" pitchFamily="2" charset="-122"/>
                </a:rPr>
                <a:t>K</a:t>
              </a:r>
              <a:r>
                <a:rPr lang="en-US" altLang="zh-CN" sz="3600" baseline="32000">
                  <a:solidFill>
                    <a:srgbClr val="FFFFFF"/>
                  </a:solidFill>
                  <a:ea typeface="宋体" pitchFamily="2" charset="-122"/>
                </a:rPr>
                <a:t>+</a:t>
              </a:r>
            </a:p>
          </p:txBody>
        </p:sp>
        <p:sp>
          <p:nvSpPr>
            <p:cNvPr id="24" name="Rectangle 12"/>
            <p:cNvSpPr>
              <a:spLocks/>
            </p:cNvSpPr>
            <p:nvPr/>
          </p:nvSpPr>
          <p:spPr bwMode="auto">
            <a:xfrm>
              <a:off x="4600948" y="2228849"/>
              <a:ext cx="1496690" cy="647700"/>
            </a:xfrm>
            <a:prstGeom prst="rect">
              <a:avLst/>
            </a:prstGeom>
            <a:solidFill>
              <a:srgbClr val="FF0000">
                <a:alpha val="69803"/>
              </a:srgbClr>
            </a:solidFill>
            <a:ln w="25400">
              <a:solidFill>
                <a:srgbClr val="FFFFFF">
                  <a:alpha val="70195"/>
                </a:srgb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altLang="zh-CN" sz="3600" dirty="0">
                  <a:solidFill>
                    <a:srgbClr val="FFFFFF"/>
                  </a:solidFill>
                  <a:ea typeface="宋体" pitchFamily="2" charset="-122"/>
                </a:rPr>
                <a:t>HES</a:t>
              </a:r>
            </a:p>
          </p:txBody>
        </p:sp>
        <p:sp>
          <p:nvSpPr>
            <p:cNvPr id="25" name="Rectangle 13"/>
            <p:cNvSpPr>
              <a:spLocks/>
            </p:cNvSpPr>
            <p:nvPr/>
          </p:nvSpPr>
          <p:spPr bwMode="auto">
            <a:xfrm>
              <a:off x="8393647" y="3009899"/>
              <a:ext cx="1557635" cy="811211"/>
            </a:xfrm>
            <a:prstGeom prst="rect">
              <a:avLst/>
            </a:prstGeom>
            <a:solidFill>
              <a:srgbClr val="003796">
                <a:alpha val="69803"/>
              </a:srgbClr>
            </a:solidFill>
            <a:ln w="25400">
              <a:solidFill>
                <a:srgbClr val="FFFFFF">
                  <a:alpha val="70195"/>
                </a:srgbClr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rgbClr val="FFFFFF"/>
                  </a:solidFill>
                  <a:ea typeface="宋体" pitchFamily="2" charset="-122"/>
                </a:rPr>
                <a:t>HKS</a:t>
              </a:r>
            </a:p>
          </p:txBody>
        </p:sp>
        <p:sp>
          <p:nvSpPr>
            <p:cNvPr id="26" name="Rectangle 14"/>
            <p:cNvSpPr>
              <a:spLocks/>
            </p:cNvSpPr>
            <p:nvPr/>
          </p:nvSpPr>
          <p:spPr bwMode="auto">
            <a:xfrm>
              <a:off x="603238" y="4677038"/>
              <a:ext cx="1862150" cy="1352018"/>
            </a:xfrm>
            <a:prstGeom prst="rect">
              <a:avLst/>
            </a:prstGeom>
            <a:solidFill>
              <a:srgbClr val="003700">
                <a:alpha val="69803"/>
              </a:srgbClr>
            </a:solidFill>
            <a:ln w="25400">
              <a:solidFill>
                <a:srgbClr val="FFFFFF">
                  <a:alpha val="70195"/>
                </a:srgbClr>
              </a:solidFill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altLang="zh-CN" sz="3000" dirty="0">
                  <a:solidFill>
                    <a:srgbClr val="FFFFFF"/>
                  </a:solidFill>
                  <a:ea typeface="宋体" pitchFamily="2" charset="-122"/>
                </a:rPr>
                <a:t>New</a:t>
              </a:r>
            </a:p>
            <a:p>
              <a:pPr algn="ctr"/>
              <a:r>
                <a:rPr lang="en-US" altLang="zh-CN" sz="3000" dirty="0">
                  <a:solidFill>
                    <a:srgbClr val="FFFFFF"/>
                  </a:solidFill>
                  <a:ea typeface="宋体" pitchFamily="2" charset="-122"/>
                </a:rPr>
                <a:t>splitter</a:t>
              </a:r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3392489" y="6156320"/>
              <a:ext cx="40640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 type="stealth" w="med" len="med"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28" name="Rectangle 17"/>
            <p:cNvSpPr>
              <a:spLocks/>
            </p:cNvSpPr>
            <p:nvPr/>
          </p:nvSpPr>
          <p:spPr bwMode="auto">
            <a:xfrm>
              <a:off x="2243324" y="7249886"/>
              <a:ext cx="1947602" cy="622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  <a:ea typeface="宋体" pitchFamily="2" charset="-122"/>
                </a:rPr>
                <a:t>Target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971800" y="32766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Q1</a:t>
            </a:r>
            <a:endParaRPr lang="zh-CN" alt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81400" y="35814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Q1</a:t>
            </a:r>
            <a:endParaRPr lang="zh-CN" alt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267200" y="3429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Q2</a:t>
            </a:r>
            <a:endParaRPr lang="zh-CN" alt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29718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Q2</a:t>
            </a:r>
            <a:endParaRPr lang="zh-CN" alt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8194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6388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en-US" b="1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443663" y="1052513"/>
            <a:ext cx="1235075" cy="1158875"/>
            <a:chOff x="4999" y="3306"/>
            <a:chExt cx="778" cy="730"/>
          </a:xfrm>
        </p:grpSpPr>
        <p:sp>
          <p:nvSpPr>
            <p:cNvPr id="32" name="Line 19"/>
            <p:cNvSpPr>
              <a:spLocks noChangeShapeType="1"/>
            </p:cNvSpPr>
            <p:nvPr/>
          </p:nvSpPr>
          <p:spPr bwMode="auto">
            <a:xfrm flipV="1">
              <a:off x="5465" y="3339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sp>
          <p:nvSpPr>
            <p:cNvPr id="33" name="Line 20"/>
            <p:cNvSpPr>
              <a:spLocks noChangeShapeType="1"/>
            </p:cNvSpPr>
            <p:nvPr/>
          </p:nvSpPr>
          <p:spPr bwMode="auto">
            <a:xfrm flipH="1" flipV="1">
              <a:off x="5057" y="3748"/>
              <a:ext cx="499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sp>
          <p:nvSpPr>
            <p:cNvPr id="34" name="Line 21"/>
            <p:cNvSpPr>
              <a:spLocks noChangeShapeType="1"/>
            </p:cNvSpPr>
            <p:nvPr/>
          </p:nvSpPr>
          <p:spPr bwMode="auto">
            <a:xfrm flipV="1">
              <a:off x="5420" y="3657"/>
              <a:ext cx="227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5271" y="3306"/>
              <a:ext cx="1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/>
                <a:t>y</a:t>
              </a:r>
            </a:p>
          </p:txBody>
        </p:sp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4999" y="3805"/>
              <a:ext cx="1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/>
                <a:t>x</a:t>
              </a: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5589" y="3352"/>
              <a:ext cx="1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ja-JP"/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a typeface="宋体" pitchFamily="2" charset="-122"/>
              </a:rPr>
              <a:t>Kinematics of the E05-115 Experiment</a:t>
            </a:r>
            <a:endParaRPr lang="zh-CN" altLang="en-US" sz="4000" dirty="0"/>
          </a:p>
        </p:txBody>
      </p:sp>
      <p:grpSp>
        <p:nvGrpSpPr>
          <p:cNvPr id="3" name="组合 78"/>
          <p:cNvGrpSpPr/>
          <p:nvPr/>
        </p:nvGrpSpPr>
        <p:grpSpPr>
          <a:xfrm>
            <a:off x="0" y="1447800"/>
            <a:ext cx="9676114" cy="4876800"/>
            <a:chOff x="203200" y="1974850"/>
            <a:chExt cx="11747500" cy="6429115"/>
          </a:xfrm>
        </p:grpSpPr>
        <p:grpSp>
          <p:nvGrpSpPr>
            <p:cNvPr id="4" name="组合 29"/>
            <p:cNvGrpSpPr/>
            <p:nvPr/>
          </p:nvGrpSpPr>
          <p:grpSpPr>
            <a:xfrm>
              <a:off x="203200" y="1974850"/>
              <a:ext cx="11747500" cy="6429115"/>
              <a:chOff x="203200" y="1974850"/>
              <a:chExt cx="11747500" cy="6429115"/>
            </a:xfrm>
          </p:grpSpPr>
          <p:sp>
            <p:nvSpPr>
              <p:cNvPr id="82" name="Oval 1"/>
              <p:cNvSpPr>
                <a:spLocks/>
              </p:cNvSpPr>
              <p:nvPr/>
            </p:nvSpPr>
            <p:spPr bwMode="auto">
              <a:xfrm>
                <a:off x="4273741" y="3180309"/>
                <a:ext cx="2275773" cy="2539793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4999"/>
                    </a:srgbClr>
                  </a:gs>
                  <a:gs pos="100000">
                    <a:srgbClr val="66FF66">
                      <a:alpha val="54999"/>
                    </a:srgbClr>
                  </a:gs>
                </a:gsLst>
                <a:path path="rect">
                  <a:fillToRect l="50000" t="50000" r="50000" b="50000"/>
                </a:path>
              </a:gra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3" name="Line 4"/>
              <p:cNvSpPr>
                <a:spLocks noChangeShapeType="1"/>
              </p:cNvSpPr>
              <p:nvPr/>
            </p:nvSpPr>
            <p:spPr bwMode="auto">
              <a:xfrm flipH="1">
                <a:off x="1930400" y="4279900"/>
                <a:ext cx="29210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stealth" w="med" len="med"/>
                <a:tailEnd/>
              </a:ln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84" name="Line 5"/>
              <p:cNvSpPr>
                <a:spLocks noChangeShapeType="1"/>
              </p:cNvSpPr>
              <p:nvPr/>
            </p:nvSpPr>
            <p:spPr bwMode="auto">
              <a:xfrm flipH="1">
                <a:off x="4813300" y="2997200"/>
                <a:ext cx="2311400" cy="12827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stealth" w="med" len="med"/>
                <a:tailEnd/>
              </a:ln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85" name="Line 6"/>
              <p:cNvSpPr>
                <a:spLocks noChangeShapeType="1"/>
              </p:cNvSpPr>
              <p:nvPr/>
            </p:nvSpPr>
            <p:spPr bwMode="auto">
              <a:xfrm flipH="1">
                <a:off x="6107113" y="4751388"/>
                <a:ext cx="511175" cy="2778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stealth" w="med" len="med"/>
                <a:tailEnd/>
              </a:ln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86" name="Line 7"/>
              <p:cNvSpPr>
                <a:spLocks noChangeShapeType="1"/>
              </p:cNvSpPr>
              <p:nvPr/>
            </p:nvSpPr>
            <p:spPr bwMode="auto">
              <a:xfrm rot="10800000">
                <a:off x="6081713" y="5270500"/>
                <a:ext cx="876300" cy="9382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stealth" w="med" len="med"/>
                <a:tailEnd/>
              </a:ln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87" name="Rectangle 8"/>
              <p:cNvSpPr>
                <a:spLocks/>
              </p:cNvSpPr>
              <p:nvPr/>
            </p:nvSpPr>
            <p:spPr bwMode="auto">
              <a:xfrm>
                <a:off x="203200" y="3682584"/>
                <a:ext cx="3695700" cy="4699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/>
                <a:r>
                  <a:rPr lang="en-US" altLang="zh-CN" sz="20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Momentum:  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2.344GeV/c</a:t>
                </a:r>
                <a:endParaRPr lang="en-US" altLang="zh-CN" sz="2000" dirty="0">
                  <a:solidFill>
                    <a:schemeClr val="tx1"/>
                  </a:solidFill>
                  <a:latin typeface="Helvetica" pitchFamily="34" charset="0"/>
                  <a:ea typeface="宋体" pitchFamily="2" charset="-122"/>
                  <a:cs typeface="Helvetica" pitchFamily="34" charset="0"/>
                  <a:sym typeface="Helvetica" pitchFamily="34" charset="0"/>
                </a:endParaRPr>
              </a:p>
            </p:txBody>
          </p:sp>
          <p:sp>
            <p:nvSpPr>
              <p:cNvPr id="88" name="Rectangle 9"/>
              <p:cNvSpPr>
                <a:spLocks/>
              </p:cNvSpPr>
              <p:nvPr/>
            </p:nvSpPr>
            <p:spPr bwMode="auto">
              <a:xfrm>
                <a:off x="7141622" y="2731965"/>
                <a:ext cx="3987451" cy="73033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altLang="zh-CN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Momentum</a:t>
                </a:r>
                <a:r>
                  <a:rPr lang="en-US" altLang="zh-CN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: </a:t>
                </a:r>
                <a:r>
                  <a:rPr lang="en-US" altLang="zh-CN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0.844GeV/c</a:t>
                </a:r>
                <a:r>
                  <a:rPr lang="en-US" altLang="zh-CN" dirty="0" smtClean="0">
                    <a:ea typeface="宋体" pitchFamily="2" charset="-122"/>
                    <a:cs typeface="Helvetica" pitchFamily="34" charset="0"/>
                  </a:rPr>
                  <a:t> ±17%</a:t>
                </a:r>
                <a:endParaRPr lang="en-US" altLang="zh-CN" dirty="0">
                  <a:solidFill>
                    <a:schemeClr val="tx1"/>
                  </a:solidFill>
                  <a:latin typeface="Helvetica" pitchFamily="34" charset="0"/>
                  <a:ea typeface="宋体" pitchFamily="2" charset="-122"/>
                  <a:cs typeface="Helvetica" pitchFamily="34" charset="0"/>
                  <a:sym typeface="Helvetica" pitchFamily="34" charset="0"/>
                </a:endParaRPr>
              </a:p>
              <a:p>
                <a:r>
                  <a:rPr lang="en-US" altLang="zh-CN" dirty="0">
                    <a:solidFill>
                      <a:srgbClr val="FF0000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Angular acceptance: 3°〜9° </a:t>
                </a:r>
              </a:p>
            </p:txBody>
          </p:sp>
          <p:sp>
            <p:nvSpPr>
              <p:cNvPr id="89" name="Rectangle 10"/>
              <p:cNvSpPr>
                <a:spLocks/>
              </p:cNvSpPr>
              <p:nvPr/>
            </p:nvSpPr>
            <p:spPr bwMode="auto">
              <a:xfrm>
                <a:off x="5291376" y="6696231"/>
                <a:ext cx="5550738" cy="8509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r>
                  <a:rPr lang="en-US" altLang="zh-CN" sz="2000" dirty="0" smtClean="0"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M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omentum</a:t>
                </a:r>
                <a:r>
                  <a:rPr lang="en-US" altLang="zh-CN" sz="20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: </a:t>
                </a:r>
                <a:r>
                  <a:rPr lang="en-US" altLang="zh-CN" sz="2000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1.2GeV/c</a:t>
                </a:r>
                <a:r>
                  <a:rPr lang="en-US" altLang="zh-CN" sz="2000" dirty="0" smtClean="0">
                    <a:ea typeface="宋体" charset="-122"/>
                    <a:sym typeface="Arial" charset="0"/>
                  </a:rPr>
                  <a:t> ±12.5%</a:t>
                </a:r>
                <a:endParaRPr lang="en-US" altLang="zh-CN" sz="2000" baseline="32000" dirty="0">
                  <a:solidFill>
                    <a:schemeClr val="tx1"/>
                  </a:solidFill>
                  <a:latin typeface="Helvetica" pitchFamily="34" charset="0"/>
                  <a:ea typeface="宋体" pitchFamily="2" charset="-122"/>
                  <a:cs typeface="Helvetica" pitchFamily="34" charset="0"/>
                  <a:sym typeface="Helvetica" pitchFamily="34" charset="0"/>
                </a:endParaRPr>
              </a:p>
              <a:p>
                <a:r>
                  <a:rPr lang="en-US" altLang="zh-CN" sz="2000" dirty="0">
                    <a:solidFill>
                      <a:srgbClr val="FF0000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Angular acceptance : 1°〜13</a:t>
                </a:r>
                <a:r>
                  <a:rPr lang="en-US" altLang="zh-CN" sz="2500" dirty="0">
                    <a:solidFill>
                      <a:srgbClr val="FF0000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°</a:t>
                </a:r>
              </a:p>
            </p:txBody>
          </p:sp>
          <p:sp>
            <p:nvSpPr>
              <p:cNvPr id="90" name="Rectangle 11"/>
              <p:cNvSpPr>
                <a:spLocks/>
              </p:cNvSpPr>
              <p:nvPr/>
            </p:nvSpPr>
            <p:spPr bwMode="auto">
              <a:xfrm>
                <a:off x="3672008" y="4811152"/>
                <a:ext cx="1669807" cy="4868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1.5GeV </a:t>
                </a:r>
                <a:r>
                  <a:rPr lang="en-US" altLang="zh-CN" sz="2400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Symbol"/>
                  </a:rPr>
                  <a:t></a:t>
                </a:r>
                <a:r>
                  <a:rPr lang="en-US" altLang="zh-CN" sz="2400" b="1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*</a:t>
                </a:r>
                <a:endParaRPr lang="en-US" altLang="zh-CN" sz="2400" b="1" dirty="0">
                  <a:solidFill>
                    <a:schemeClr val="tx1"/>
                  </a:solidFill>
                  <a:latin typeface="Helvetica" pitchFamily="34" charset="0"/>
                  <a:ea typeface="宋体" pitchFamily="2" charset="-122"/>
                  <a:cs typeface="Helvetica" pitchFamily="34" charset="0"/>
                  <a:sym typeface="Helvetica" pitchFamily="34" charset="0"/>
                </a:endParaRPr>
              </a:p>
            </p:txBody>
          </p:sp>
          <p:sp>
            <p:nvSpPr>
              <p:cNvPr id="91" name="Rectangle 12"/>
              <p:cNvSpPr>
                <a:spLocks/>
              </p:cNvSpPr>
              <p:nvPr/>
            </p:nvSpPr>
            <p:spPr bwMode="auto">
              <a:xfrm>
                <a:off x="7302500" y="1974850"/>
                <a:ext cx="4648200" cy="6477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r>
                  <a:rPr lang="en-US" altLang="zh-CN" sz="28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Scattered electron</a:t>
                </a:r>
              </a:p>
            </p:txBody>
          </p:sp>
          <p:sp>
            <p:nvSpPr>
              <p:cNvPr id="92" name="Rectangle 13"/>
              <p:cNvSpPr>
                <a:spLocks/>
              </p:cNvSpPr>
              <p:nvPr/>
            </p:nvSpPr>
            <p:spPr bwMode="auto">
              <a:xfrm>
                <a:off x="6956597" y="5792137"/>
                <a:ext cx="685800" cy="7239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r>
                  <a:rPr lang="en-US" altLang="zh-CN" sz="32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</a:rPr>
                  <a:t>K</a:t>
                </a:r>
                <a:r>
                  <a:rPr lang="en-US" altLang="zh-CN" sz="3200" baseline="320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</a:rPr>
                  <a:t>+</a:t>
                </a:r>
              </a:p>
            </p:txBody>
          </p:sp>
          <p:sp>
            <p:nvSpPr>
              <p:cNvPr id="93" name="Rectangle 14"/>
              <p:cNvSpPr>
                <a:spLocks/>
              </p:cNvSpPr>
              <p:nvPr/>
            </p:nvSpPr>
            <p:spPr bwMode="auto">
              <a:xfrm>
                <a:off x="480737" y="2878944"/>
                <a:ext cx="4064000" cy="6477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r>
                  <a:rPr lang="en-US" altLang="zh-CN" sz="32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Electron beam</a:t>
                </a:r>
              </a:p>
            </p:txBody>
          </p:sp>
          <p:pic>
            <p:nvPicPr>
              <p:cNvPr id="94" name="Picture 1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594" t="8771" r="8388" b="438"/>
              <a:stretch>
                <a:fillRect/>
              </a:stretch>
            </p:blipFill>
            <p:spPr bwMode="auto">
              <a:xfrm>
                <a:off x="292100" y="5473700"/>
                <a:ext cx="4331695" cy="293026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95" name="Rectangle 16"/>
              <p:cNvSpPr>
                <a:spLocks/>
              </p:cNvSpPr>
              <p:nvPr/>
            </p:nvSpPr>
            <p:spPr bwMode="auto">
              <a:xfrm>
                <a:off x="1128323" y="6897141"/>
                <a:ext cx="2187966" cy="7673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r>
                  <a:rPr lang="en-US" altLang="zh-CN" sz="1600" dirty="0" err="1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M.Q.Tran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 et al. </a:t>
                </a:r>
              </a:p>
              <a:p>
                <a:r>
                  <a:rPr lang="en-US" altLang="zh-CN" sz="16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PLB445 (1998) 20</a:t>
                </a:r>
              </a:p>
            </p:txBody>
          </p:sp>
          <p:pic>
            <p:nvPicPr>
              <p:cNvPr id="96" name="Picture 17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2297411">
                <a:off x="4648979" y="4279023"/>
                <a:ext cx="1320800" cy="7258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97" name="Oval 18"/>
              <p:cNvSpPr>
                <a:spLocks/>
              </p:cNvSpPr>
              <p:nvPr/>
            </p:nvSpPr>
            <p:spPr bwMode="auto">
              <a:xfrm>
                <a:off x="6591300" y="4445000"/>
                <a:ext cx="444500" cy="44450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00FF"/>
                  </a:gs>
                </a:gsLst>
                <a:path path="rect">
                  <a:fillToRect l="50000" t="50000" r="50000" b="50000"/>
                </a:path>
              </a:gra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Rectangle 19"/>
              <p:cNvSpPr>
                <a:spLocks/>
              </p:cNvSpPr>
              <p:nvPr/>
            </p:nvSpPr>
            <p:spPr bwMode="auto">
              <a:xfrm>
                <a:off x="6586548" y="3682584"/>
                <a:ext cx="557547" cy="94587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>
                  <a:spcBef>
                    <a:spcPts val="2400"/>
                  </a:spcBef>
                </a:pPr>
                <a:r>
                  <a:rPr lang="en-US" altLang="zh-CN" sz="4000" dirty="0" smtClean="0">
                    <a:latin typeface="Symbol" pitchFamily="18" charset="2"/>
                    <a:ea typeface="宋体" pitchFamily="2" charset="-122"/>
                    <a:sym typeface="Symbol" pitchFamily="18" charset="2"/>
                  </a:rPr>
                  <a:t></a:t>
                </a:r>
                <a:endParaRPr lang="en-US" altLang="zh-CN" sz="4000" dirty="0">
                  <a:solidFill>
                    <a:schemeClr val="tx1"/>
                  </a:solidFill>
                  <a:latin typeface="Symbol" pitchFamily="18" charset="2"/>
                  <a:ea typeface="宋体" pitchFamily="2" charset="-122"/>
                  <a:sym typeface="Symbol" pitchFamily="18" charset="2"/>
                </a:endParaRPr>
              </a:p>
            </p:txBody>
          </p:sp>
          <p:sp>
            <p:nvSpPr>
              <p:cNvPr id="99" name="Oval 20"/>
              <p:cNvSpPr>
                <a:spLocks/>
              </p:cNvSpPr>
              <p:nvPr/>
            </p:nvSpPr>
            <p:spPr bwMode="auto">
              <a:xfrm>
                <a:off x="5727700" y="4876800"/>
                <a:ext cx="444500" cy="44450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path path="rect">
                  <a:fillToRect l="50000" t="50000" r="50000" b="50000"/>
                </a:path>
              </a:gra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0" name="Rectangle 21"/>
              <p:cNvSpPr>
                <a:spLocks/>
              </p:cNvSpPr>
              <p:nvPr/>
            </p:nvSpPr>
            <p:spPr bwMode="auto">
              <a:xfrm>
                <a:off x="858798" y="4960895"/>
                <a:ext cx="2212283" cy="4868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CN" sz="2400" dirty="0" smtClean="0">
                    <a:latin typeface="Symbol" pitchFamily="18" charset="2"/>
                    <a:ea typeface="宋体" pitchFamily="2" charset="-122"/>
                    <a:sym typeface="Symbol" pitchFamily="18" charset="2"/>
                  </a:rPr>
                  <a:t></a:t>
                </a:r>
                <a:r>
                  <a:rPr lang="en-US" altLang="zh-CN" sz="2400" dirty="0" smtClean="0">
                    <a:solidFill>
                      <a:schemeClr val="tx1"/>
                    </a:solidFill>
                    <a:latin typeface="Symbol" pitchFamily="18" charset="2"/>
                    <a:ea typeface="宋体" pitchFamily="2" charset="-122"/>
                    <a:sym typeface="Symbol" pitchFamily="18" charset="2"/>
                  </a:rPr>
                  <a:t>+</a:t>
                </a:r>
                <a:r>
                  <a:rPr lang="en-US" altLang="zh-CN" sz="2400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p </a:t>
                </a:r>
                <a:r>
                  <a:rPr lang="en-US" altLang="zh-CN" sz="2400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Symbol"/>
                  </a:rPr>
                  <a:t></a:t>
                </a:r>
                <a:r>
                  <a:rPr lang="en-US" altLang="zh-CN" sz="2400" dirty="0" smtClean="0">
                    <a:latin typeface="Symbol" pitchFamily="18" charset="2"/>
                    <a:ea typeface="宋体" pitchFamily="2" charset="-122"/>
                    <a:sym typeface="Symbol"/>
                  </a:rPr>
                  <a:t></a:t>
                </a:r>
                <a:r>
                  <a:rPr lang="en-US" altLang="zh-CN" sz="2400" dirty="0" smtClean="0">
                    <a:solidFill>
                      <a:schemeClr val="tx1"/>
                    </a:solidFill>
                    <a:latin typeface="Symbol" pitchFamily="18" charset="2"/>
                    <a:ea typeface="宋体" pitchFamily="2" charset="-122"/>
                    <a:sym typeface="Symbol" pitchFamily="18" charset="2"/>
                  </a:rPr>
                  <a:t>+</a:t>
                </a:r>
                <a:r>
                  <a:rPr lang="en-US" altLang="zh-CN" sz="2400" dirty="0" smtClean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sym typeface="Helvetica" pitchFamily="34" charset="0"/>
                  </a:rPr>
                  <a:t>K</a:t>
                </a:r>
                <a:r>
                  <a:rPr lang="en-US" altLang="zh-CN" sz="2400" baseline="320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sym typeface="Helvetica" pitchFamily="34" charset="0"/>
                  </a:rPr>
                  <a:t>+</a:t>
                </a:r>
              </a:p>
            </p:txBody>
          </p:sp>
          <p:sp>
            <p:nvSpPr>
              <p:cNvPr id="101" name="Rectangle 22"/>
              <p:cNvSpPr>
                <a:spLocks/>
              </p:cNvSpPr>
              <p:nvPr/>
            </p:nvSpPr>
            <p:spPr bwMode="auto">
              <a:xfrm>
                <a:off x="4273741" y="2175760"/>
                <a:ext cx="1948918" cy="113608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Target </a:t>
                </a:r>
              </a:p>
              <a:p>
                <a:pPr algn="ctr"/>
                <a:r>
                  <a:rPr lang="en-US" altLang="zh-CN" sz="28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  <a:cs typeface="Helvetica" pitchFamily="34" charset="0"/>
                    <a:sym typeface="Helvetica" pitchFamily="34" charset="0"/>
                  </a:rPr>
                  <a:t>nucleus</a:t>
                </a:r>
              </a:p>
            </p:txBody>
          </p:sp>
          <p:sp>
            <p:nvSpPr>
              <p:cNvPr id="102" name="Line 23"/>
              <p:cNvSpPr>
                <a:spLocks noChangeShapeType="1"/>
              </p:cNvSpPr>
              <p:nvPr/>
            </p:nvSpPr>
            <p:spPr bwMode="auto">
              <a:xfrm rot="10800000" flipH="1">
                <a:off x="2886057" y="5490772"/>
                <a:ext cx="0" cy="4508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stealth" w="med" len="med"/>
                <a:tailEnd/>
              </a:ln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03" name="Rectangle 24"/>
              <p:cNvSpPr>
                <a:spLocks/>
              </p:cNvSpPr>
              <p:nvPr/>
            </p:nvSpPr>
            <p:spPr bwMode="auto">
              <a:xfrm>
                <a:off x="5568913" y="5189408"/>
                <a:ext cx="431801" cy="7239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r>
                  <a:rPr lang="en-US" altLang="zh-CN" sz="4000" dirty="0">
                    <a:solidFill>
                      <a:schemeClr val="tx1"/>
                    </a:solidFill>
                    <a:latin typeface="Helvetica" pitchFamily="34" charset="0"/>
                    <a:ea typeface="宋体" pitchFamily="2" charset="-122"/>
                  </a:rPr>
                  <a:t>p</a:t>
                </a:r>
              </a:p>
            </p:txBody>
          </p:sp>
          <p:sp>
            <p:nvSpPr>
              <p:cNvPr id="104" name="AutoShape 25"/>
              <p:cNvSpPr>
                <a:spLocks/>
              </p:cNvSpPr>
              <p:nvPr/>
            </p:nvSpPr>
            <p:spPr bwMode="auto">
              <a:xfrm rot="14400000">
                <a:off x="8843180" y="3750493"/>
                <a:ext cx="1346200" cy="495300"/>
              </a:xfrm>
              <a:prstGeom prst="rightArrow">
                <a:avLst>
                  <a:gd name="adj1" fmla="val 49824"/>
                  <a:gd name="adj2" fmla="val 117891"/>
                </a:avLst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AutoShape 26"/>
              <p:cNvSpPr>
                <a:spLocks/>
              </p:cNvSpPr>
              <p:nvPr/>
            </p:nvSpPr>
            <p:spPr bwMode="auto">
              <a:xfrm rot="7199999">
                <a:off x="8750667" y="5860046"/>
                <a:ext cx="1346200" cy="495300"/>
              </a:xfrm>
              <a:prstGeom prst="rightArrow">
                <a:avLst>
                  <a:gd name="adj1" fmla="val 49824"/>
                  <a:gd name="adj2" fmla="val 117891"/>
                </a:avLst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81" name="Rectangle 27"/>
            <p:cNvSpPr>
              <a:spLocks/>
            </p:cNvSpPr>
            <p:nvPr/>
          </p:nvSpPr>
          <p:spPr bwMode="auto">
            <a:xfrm>
              <a:off x="7881720" y="4385768"/>
              <a:ext cx="3145418" cy="13970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Helvetica" pitchFamily="34" charset="0"/>
                  <a:ea typeface="宋体" pitchFamily="2" charset="-122"/>
                </a:rPr>
                <a:t>Coincidence measurement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b="1" dirty="0" smtClean="0">
                <a:solidFill>
                  <a:schemeClr val="accent1"/>
                </a:solidFill>
              </a:rPr>
              <a:t>HES-HKS Data Condition</a:t>
            </a:r>
            <a:br>
              <a:rPr lang="en-US" altLang="zh-CN" b="1" dirty="0" smtClean="0">
                <a:solidFill>
                  <a:schemeClr val="accent1"/>
                </a:solidFill>
              </a:rPr>
            </a:br>
            <a:r>
              <a:rPr lang="en-US" altLang="zh-CN" b="1" dirty="0" smtClean="0">
                <a:solidFill>
                  <a:schemeClr val="accent1"/>
                </a:solidFill>
              </a:rPr>
              <a:t>-High multiplicity -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00034" y="1643050"/>
            <a:ext cx="4286280" cy="4000528"/>
            <a:chOff x="0" y="3000372"/>
            <a:chExt cx="3857652" cy="3857628"/>
          </a:xfrm>
        </p:grpSpPr>
        <p:pic>
          <p:nvPicPr>
            <p:cNvPr id="5" name="图片 4" descr="76989_dt_show.eps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072050"/>
              <a:ext cx="3857652" cy="1785950"/>
            </a:xfrm>
            <a:prstGeom prst="rect">
              <a:avLst/>
            </a:prstGeom>
          </p:spPr>
        </p:pic>
        <p:pic>
          <p:nvPicPr>
            <p:cNvPr id="6" name="图片 5" descr="76312_dt_show.eps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000372"/>
              <a:ext cx="3857652" cy="1819221"/>
            </a:xfrm>
            <a:prstGeom prst="rect">
              <a:avLst/>
            </a:prstGeom>
          </p:spPr>
        </p:pic>
      </p:grpSp>
      <p:pic>
        <p:nvPicPr>
          <p:cNvPr id="8" name="Picture 10" descr="76989_nhits1x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596" y="1928802"/>
            <a:ext cx="4143404" cy="28098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58" y="6000768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Particles on HKS side: </a:t>
            </a:r>
            <a:r>
              <a:rPr lang="en-US" altLang="zh-CN" sz="2800" dirty="0" err="1">
                <a:solidFill>
                  <a:srgbClr val="FF0000"/>
                </a:solidFill>
              </a:rPr>
              <a:t>k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aon</a:t>
            </a:r>
            <a:r>
              <a:rPr lang="en-US" altLang="zh-CN" sz="2800" dirty="0" smtClean="0">
                <a:solidFill>
                  <a:srgbClr val="FF0000"/>
                </a:solidFill>
              </a:rPr>
              <a:t>,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pion</a:t>
            </a:r>
            <a:r>
              <a:rPr lang="en-US" altLang="zh-CN" sz="2800" dirty="0" smtClean="0">
                <a:solidFill>
                  <a:srgbClr val="FF0000"/>
                </a:solidFill>
              </a:rPr>
              <a:t>, positron and proton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chemeClr val="accent1"/>
                </a:solidFill>
              </a:rPr>
              <a:t>HKS Drift Chamber Tracking Idea</a:t>
            </a:r>
            <a:br>
              <a:rPr lang="en-US" altLang="zh-CN" b="1" dirty="0" smtClean="0">
                <a:solidFill>
                  <a:schemeClr val="accent1"/>
                </a:solidFill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85926"/>
            <a:ext cx="8229600" cy="4389120"/>
          </a:xfrm>
        </p:spPr>
        <p:txBody>
          <a:bodyPr/>
          <a:lstStyle/>
          <a:p>
            <a:r>
              <a:rPr lang="en-US" altLang="zh-CN" dirty="0" smtClean="0"/>
              <a:t>Start time of the drift time can not involve momentum information- Do Timing Counter Pre tracking, project the time to HDC1&amp;2 by geometry.</a:t>
            </a:r>
          </a:p>
          <a:p>
            <a:r>
              <a:rPr lang="en-US" altLang="zh-CN" dirty="0" smtClean="0"/>
              <a:t>The most possible hit selection is necessary for the case that there are several hits on the same layer of HDC1&amp;2 for one space point.</a:t>
            </a:r>
          </a:p>
          <a:p>
            <a:r>
              <a:rPr lang="en-US" altLang="zh-CN" dirty="0" smtClean="0"/>
              <a:t> Both Start time and Stop time should be decided individually for every single track compare to do average.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928794" y="1785926"/>
            <a:ext cx="4786346" cy="4857784"/>
            <a:chOff x="785786" y="1857364"/>
            <a:chExt cx="5286412" cy="4643470"/>
          </a:xfrm>
        </p:grpSpPr>
        <p:sp>
          <p:nvSpPr>
            <p:cNvPr id="5" name="矩形 4"/>
            <p:cNvSpPr/>
            <p:nvPr/>
          </p:nvSpPr>
          <p:spPr>
            <a:xfrm>
              <a:off x="785786" y="1857364"/>
              <a:ext cx="5286412" cy="464347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3"/>
            <p:cNvGrpSpPr/>
            <p:nvPr/>
          </p:nvGrpSpPr>
          <p:grpSpPr>
            <a:xfrm>
              <a:off x="1101393" y="1928802"/>
              <a:ext cx="4899367" cy="4357718"/>
              <a:chOff x="1101393" y="1928802"/>
              <a:chExt cx="4899367" cy="4357718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226369" y="2399106"/>
                <a:ext cx="881067" cy="294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DC1</a:t>
                </a:r>
                <a:endParaRPr lang="zh-CN" altLang="en-US" sz="1400" b="1" dirty="0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180295" y="3154804"/>
                <a:ext cx="586384" cy="294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00" b="1" dirty="0" smtClean="0"/>
                  <a:t>DC2</a:t>
                </a:r>
                <a:endParaRPr lang="zh-CN" altLang="en-US" sz="1400" b="1" dirty="0"/>
              </a:p>
            </p:txBody>
          </p:sp>
          <p:grpSp>
            <p:nvGrpSpPr>
              <p:cNvPr id="9" name="组合 49"/>
              <p:cNvGrpSpPr/>
              <p:nvPr/>
            </p:nvGrpSpPr>
            <p:grpSpPr>
              <a:xfrm>
                <a:off x="1571604" y="1928802"/>
                <a:ext cx="4429156" cy="4357718"/>
                <a:chOff x="1571604" y="1928802"/>
                <a:chExt cx="4429156" cy="4357718"/>
              </a:xfrm>
            </p:grpSpPr>
            <p:grpSp>
              <p:nvGrpSpPr>
                <p:cNvPr id="12" name="组合 36"/>
                <p:cNvGrpSpPr/>
                <p:nvPr/>
              </p:nvGrpSpPr>
              <p:grpSpPr>
                <a:xfrm>
                  <a:off x="1571604" y="1928802"/>
                  <a:ext cx="3286148" cy="4357718"/>
                  <a:chOff x="1571604" y="1928802"/>
                  <a:chExt cx="3286148" cy="4357718"/>
                </a:xfrm>
              </p:grpSpPr>
              <p:cxnSp>
                <p:nvCxnSpPr>
                  <p:cNvPr id="18" name="直接连接符 17"/>
                  <p:cNvCxnSpPr/>
                  <p:nvPr/>
                </p:nvCxnSpPr>
                <p:spPr>
                  <a:xfrm flipV="1">
                    <a:off x="2285984" y="2428868"/>
                    <a:ext cx="2357454" cy="7143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接连接符 18"/>
                  <p:cNvCxnSpPr/>
                  <p:nvPr/>
                </p:nvCxnSpPr>
                <p:spPr>
                  <a:xfrm flipV="1">
                    <a:off x="2285984" y="3286124"/>
                    <a:ext cx="2357454" cy="7143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接连接符 19"/>
                  <p:cNvCxnSpPr/>
                  <p:nvPr/>
                </p:nvCxnSpPr>
                <p:spPr>
                  <a:xfrm flipV="1">
                    <a:off x="2000232" y="4500570"/>
                    <a:ext cx="2786082" cy="71438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接连接符 20"/>
                  <p:cNvCxnSpPr/>
                  <p:nvPr/>
                </p:nvCxnSpPr>
                <p:spPr>
                  <a:xfrm flipV="1">
                    <a:off x="2071670" y="5286388"/>
                    <a:ext cx="2786082" cy="71438"/>
                  </a:xfrm>
                  <a:prstGeom prst="line">
                    <a:avLst/>
                  </a:prstGeom>
                  <a:ln w="38100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接连接符 21"/>
                  <p:cNvCxnSpPr/>
                  <p:nvPr/>
                </p:nvCxnSpPr>
                <p:spPr>
                  <a:xfrm rot="5400000">
                    <a:off x="750067" y="2821777"/>
                    <a:ext cx="3929090" cy="2286016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接连接符 22"/>
                  <p:cNvCxnSpPr/>
                  <p:nvPr/>
                </p:nvCxnSpPr>
                <p:spPr>
                  <a:xfrm rot="16200000" flipH="1">
                    <a:off x="1071538" y="3571876"/>
                    <a:ext cx="4214842" cy="928694"/>
                  </a:xfrm>
                  <a:prstGeom prst="line">
                    <a:avLst/>
                  </a:prstGeom>
                  <a:ln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接连接符 23"/>
                  <p:cNvCxnSpPr/>
                  <p:nvPr/>
                </p:nvCxnSpPr>
                <p:spPr>
                  <a:xfrm rot="16200000" flipH="1">
                    <a:off x="1928794" y="3500438"/>
                    <a:ext cx="4286280" cy="1285884"/>
                  </a:xfrm>
                  <a:prstGeom prst="line">
                    <a:avLst/>
                  </a:prstGeom>
                  <a:ln>
                    <a:solidFill>
                      <a:schemeClr val="accent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椭圆 12"/>
                <p:cNvSpPr/>
                <p:nvPr/>
              </p:nvSpPr>
              <p:spPr>
                <a:xfrm>
                  <a:off x="2714612" y="2428868"/>
                  <a:ext cx="214314" cy="1428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3500430" y="2428868"/>
                  <a:ext cx="214314" cy="1428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椭圆 14"/>
                <p:cNvSpPr/>
                <p:nvPr/>
              </p:nvSpPr>
              <p:spPr>
                <a:xfrm>
                  <a:off x="2928926" y="3286124"/>
                  <a:ext cx="214314" cy="1428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3714744" y="3214686"/>
                  <a:ext cx="214314" cy="14287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2428860" y="2214554"/>
                  <a:ext cx="3571900" cy="2571768"/>
                </a:xfrm>
                <a:prstGeom prst="line">
                  <a:avLst/>
                </a:prstGeom>
                <a:ln>
                  <a:solidFill>
                    <a:schemeClr val="accent6"/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1116188" y="4429133"/>
                <a:ext cx="669731" cy="294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1X</a:t>
                </a:r>
                <a:endParaRPr lang="zh-CN" altLang="en-US" sz="14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101393" y="5203394"/>
                <a:ext cx="660800" cy="294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2X</a:t>
                </a:r>
                <a:endParaRPr lang="zh-CN" altLang="en-US" sz="1400" b="1" dirty="0"/>
              </a:p>
            </p:txBody>
          </p:sp>
        </p:grpSp>
      </p:grpSp>
      <p:sp>
        <p:nvSpPr>
          <p:cNvPr id="25" name="矩形 24"/>
          <p:cNvSpPr/>
          <p:nvPr/>
        </p:nvSpPr>
        <p:spPr>
          <a:xfrm>
            <a:off x="1142976" y="642918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chemeClr val="accent1"/>
                </a:solidFill>
              </a:rPr>
              <a:t>  HKS Drift Chamber Tracking Idea</a:t>
            </a:r>
          </a:p>
          <a:p>
            <a:pPr algn="ctr"/>
            <a:r>
              <a:rPr lang="en-US" altLang="zh-CN" sz="2800" b="1" dirty="0" smtClean="0">
                <a:solidFill>
                  <a:schemeClr val="accent1"/>
                </a:solidFill>
              </a:rPr>
              <a:t>-Geometry-</a:t>
            </a:r>
            <a:br>
              <a:rPr lang="en-US" altLang="zh-CN" sz="2800" b="1" dirty="0" smtClean="0">
                <a:solidFill>
                  <a:schemeClr val="accent1"/>
                </a:solidFill>
              </a:rPr>
            </a:b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pPr algn="ctr"/>
            <a:r>
              <a:rPr lang="en-US" altLang="zh-CN" dirty="0" smtClean="0"/>
              <a:t>Preliminary Improvement</a:t>
            </a:r>
            <a:endParaRPr lang="zh-CN" altLang="en-US" dirty="0"/>
          </a:p>
        </p:txBody>
      </p:sp>
      <p:pic>
        <p:nvPicPr>
          <p:cNvPr id="4" name="Content Placeholder 3" descr="76312_starttime_compa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485" y="1882775"/>
            <a:ext cx="561702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253</Words>
  <Application>Microsoft Office PowerPoint</Application>
  <PresentationFormat>全屏显示(4:3)</PresentationFormat>
  <Paragraphs>73</Paragraphs>
  <Slides>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流畅</vt:lpstr>
      <vt:lpstr>HKS Drift Chamber Tracking -Play With High Multiplicity -</vt:lpstr>
      <vt:lpstr>E05-115 setup</vt:lpstr>
      <vt:lpstr>Kinematics of the E05-115 Experiment</vt:lpstr>
      <vt:lpstr>HES-HKS Data Condition -High multiplicity -</vt:lpstr>
      <vt:lpstr>HKS Drift Chamber Tracking Idea </vt:lpstr>
      <vt:lpstr>幻灯片 6</vt:lpstr>
      <vt:lpstr>Preliminary Improvement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HKS Drift Chamber Tracking -Play With High Multiplicity -</dc:title>
  <dc:creator>Chunhua</dc:creator>
  <cp:lastModifiedBy>Chunhua</cp:lastModifiedBy>
  <cp:revision>7</cp:revision>
  <dcterms:created xsi:type="dcterms:W3CDTF">2010-03-16T19:06:40Z</dcterms:created>
  <dcterms:modified xsi:type="dcterms:W3CDTF">2010-03-16T20:59:47Z</dcterms:modified>
</cp:coreProperties>
</file>