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0600" autoAdjust="0"/>
  </p:normalViewPr>
  <p:slideViewPr>
    <p:cSldViewPr>
      <p:cViewPr varScale="1">
        <p:scale>
          <a:sx n="59" d="100"/>
          <a:sy n="59" d="100"/>
        </p:scale>
        <p:origin x="-8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604F2-FD3A-4C60-BC2E-439B09EB2835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FC757-C0A7-44E7-B234-9AEAD25D5D5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>
                <a:solidFill>
                  <a:schemeClr val="accent2"/>
                </a:solidFill>
              </a:rPr>
              <a:t>Gas</a:t>
            </a:r>
            <a:r>
              <a:rPr lang="tr-TR" baseline="0" dirty="0" smtClean="0">
                <a:solidFill>
                  <a:schemeClr val="accent2"/>
                </a:solidFill>
              </a:rPr>
              <a:t> Elec. Mult. is made of 3 gem foils which is 50 micron kapton sandwich between 5 mu copper.  </a:t>
            </a:r>
            <a:r>
              <a:rPr lang="en-US" dirty="0" smtClean="0">
                <a:solidFill>
                  <a:schemeClr val="accent2"/>
                </a:solidFill>
              </a:rPr>
              <a:t>good angular and vertex resolution</a:t>
            </a:r>
            <a:r>
              <a:rPr lang="tr-TR" dirty="0" smtClean="0">
                <a:solidFill>
                  <a:schemeClr val="accent2"/>
                </a:solidFill>
              </a:rPr>
              <a:t>, </a:t>
            </a:r>
            <a:r>
              <a:rPr lang="en-US" dirty="0" smtClean="0">
                <a:solidFill>
                  <a:schemeClr val="accent2"/>
                </a:solidFill>
              </a:rPr>
              <a:t>High rate capability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FC757-C0A7-44E7-B234-9AEAD25D5D53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0C11-D842-4B74-AED7-8FBE82D8CDF2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86BD-CAB7-4511-94D8-F0B48EBB1F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0C11-D842-4B74-AED7-8FBE82D8CDF2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86BD-CAB7-4511-94D8-F0B48EBB1F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0C11-D842-4B74-AED7-8FBE82D8CDF2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86BD-CAB7-4511-94D8-F0B48EBB1F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0C11-D842-4B74-AED7-8FBE82D8CDF2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86BD-CAB7-4511-94D8-F0B48EBB1F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0C11-D842-4B74-AED7-8FBE82D8CDF2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86BD-CAB7-4511-94D8-F0B48EBB1F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0C11-D842-4B74-AED7-8FBE82D8CDF2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86BD-CAB7-4511-94D8-F0B48EBB1F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0C11-D842-4B74-AED7-8FBE82D8CDF2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86BD-CAB7-4511-94D8-F0B48EBB1F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0C11-D842-4B74-AED7-8FBE82D8CDF2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86BD-CAB7-4511-94D8-F0B48EBB1F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0C11-D842-4B74-AED7-8FBE82D8CDF2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86BD-CAB7-4511-94D8-F0B48EBB1F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0C11-D842-4B74-AED7-8FBE82D8CDF2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86BD-CAB7-4511-94D8-F0B48EBB1F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40C11-D842-4B74-AED7-8FBE82D8CDF2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86BD-CAB7-4511-94D8-F0B48EBB1F4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40C11-D842-4B74-AED7-8FBE82D8CDF2}" type="datetimeFigureOut">
              <a:rPr lang="tr-TR" smtClean="0"/>
              <a:t>13.04.2010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C86BD-CAB7-4511-94D8-F0B48EBB1F4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6334780"/>
            <a:ext cx="9501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tr-TR" sz="2800" b="1" dirty="0" smtClean="0">
                <a:solidFill>
                  <a:schemeClr val="accent2"/>
                </a:solidFill>
              </a:rPr>
              <a:t>G</a:t>
            </a:r>
            <a:r>
              <a:rPr lang="en-US" sz="2800" b="1" dirty="0" err="1" smtClean="0">
                <a:solidFill>
                  <a:schemeClr val="accent2"/>
                </a:solidFill>
              </a:rPr>
              <a:t>ood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>
                <a:solidFill>
                  <a:schemeClr val="accent2"/>
                </a:solidFill>
              </a:rPr>
              <a:t>angular and vertex resolution</a:t>
            </a:r>
            <a:r>
              <a:rPr lang="tr-TR" sz="2800" b="1" dirty="0">
                <a:solidFill>
                  <a:schemeClr val="accent2"/>
                </a:solidFill>
              </a:rPr>
              <a:t>, </a:t>
            </a:r>
            <a:r>
              <a:rPr lang="tr-TR" sz="2800" b="1" dirty="0" smtClean="0">
                <a:solidFill>
                  <a:schemeClr val="accent2"/>
                </a:solidFill>
              </a:rPr>
              <a:t>with </a:t>
            </a:r>
            <a:r>
              <a:rPr lang="tr-TR" sz="2800" b="1" dirty="0">
                <a:solidFill>
                  <a:schemeClr val="accent2"/>
                </a:solidFill>
              </a:rPr>
              <a:t>h</a:t>
            </a:r>
            <a:r>
              <a:rPr lang="en-US" sz="2800" b="1" dirty="0" err="1" smtClean="0">
                <a:solidFill>
                  <a:schemeClr val="accent2"/>
                </a:solidFill>
              </a:rPr>
              <a:t>igh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>
                <a:solidFill>
                  <a:schemeClr val="accent2"/>
                </a:solidFill>
              </a:rPr>
              <a:t>rate capability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FF0000"/>
                </a:solidFill>
                <a:ea typeface="ＭＳ Ｐゴシック" pitchFamily="-109" charset="-128"/>
              </a:rPr>
              <a:t>GEM foils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" y="1295400"/>
            <a:ext cx="4419600" cy="3262313"/>
            <a:chOff x="816" y="624"/>
            <a:chExt cx="2784" cy="2055"/>
          </a:xfrm>
        </p:grpSpPr>
        <p:pic>
          <p:nvPicPr>
            <p:cNvPr id="60432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63" y="624"/>
              <a:ext cx="2737" cy="2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0433" name="Text Box 5"/>
            <p:cNvSpPr txBox="1">
              <a:spLocks noChangeArrowheads="1"/>
            </p:cNvSpPr>
            <p:nvPr/>
          </p:nvSpPr>
          <p:spPr bwMode="auto">
            <a:xfrm>
              <a:off x="816" y="768"/>
              <a:ext cx="5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 dirty="0">
                  <a:solidFill>
                    <a:schemeClr val="bg1"/>
                  </a:solidFill>
                </a:rPr>
                <a:t>70 µm</a:t>
              </a:r>
            </a:p>
          </p:txBody>
        </p:sp>
        <p:sp>
          <p:nvSpPr>
            <p:cNvPr id="60434" name="Text Box 6"/>
            <p:cNvSpPr txBox="1">
              <a:spLocks noChangeArrowheads="1"/>
            </p:cNvSpPr>
            <p:nvPr/>
          </p:nvSpPr>
          <p:spPr bwMode="auto">
            <a:xfrm>
              <a:off x="1008" y="1296"/>
              <a:ext cx="5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 dirty="0">
                  <a:solidFill>
                    <a:schemeClr val="bg1"/>
                  </a:solidFill>
                </a:rPr>
                <a:t>140 µm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662488" y="3429000"/>
            <a:ext cx="4481512" cy="3278188"/>
            <a:chOff x="2496" y="1776"/>
            <a:chExt cx="2823" cy="2065"/>
          </a:xfrm>
        </p:grpSpPr>
        <p:pic>
          <p:nvPicPr>
            <p:cNvPr id="60424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96" y="1776"/>
              <a:ext cx="2748" cy="2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0425" name="Text Box 9"/>
            <p:cNvSpPr txBox="1">
              <a:spLocks noChangeArrowheads="1"/>
            </p:cNvSpPr>
            <p:nvPr/>
          </p:nvSpPr>
          <p:spPr bwMode="auto">
            <a:xfrm>
              <a:off x="3696" y="2121"/>
              <a:ext cx="574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i="1" dirty="0">
                  <a:solidFill>
                    <a:schemeClr val="bg1"/>
                  </a:solidFill>
                </a:rPr>
                <a:t>70 µm</a:t>
              </a:r>
            </a:p>
          </p:txBody>
        </p:sp>
        <p:sp>
          <p:nvSpPr>
            <p:cNvPr id="60426" name="Text Box 10"/>
            <p:cNvSpPr txBox="1">
              <a:spLocks noChangeArrowheads="1"/>
            </p:cNvSpPr>
            <p:nvPr/>
          </p:nvSpPr>
          <p:spPr bwMode="auto">
            <a:xfrm>
              <a:off x="3713" y="2640"/>
              <a:ext cx="574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800" i="1">
                  <a:solidFill>
                    <a:schemeClr val="bg1"/>
                  </a:solidFill>
                </a:rPr>
                <a:t>55 µm</a:t>
              </a:r>
            </a:p>
          </p:txBody>
        </p:sp>
        <p:sp>
          <p:nvSpPr>
            <p:cNvPr id="60427" name="Text Box 11"/>
            <p:cNvSpPr txBox="1">
              <a:spLocks noChangeArrowheads="1"/>
            </p:cNvSpPr>
            <p:nvPr/>
          </p:nvSpPr>
          <p:spPr bwMode="auto">
            <a:xfrm>
              <a:off x="4704" y="1920"/>
              <a:ext cx="4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 dirty="0">
                  <a:solidFill>
                    <a:schemeClr val="bg1"/>
                  </a:solidFill>
                </a:rPr>
                <a:t>5 µm</a:t>
              </a:r>
            </a:p>
          </p:txBody>
        </p:sp>
        <p:sp>
          <p:nvSpPr>
            <p:cNvPr id="60428" name="Text Box 12"/>
            <p:cNvSpPr txBox="1">
              <a:spLocks noChangeArrowheads="1"/>
            </p:cNvSpPr>
            <p:nvPr/>
          </p:nvSpPr>
          <p:spPr bwMode="auto">
            <a:xfrm>
              <a:off x="4704" y="2736"/>
              <a:ext cx="61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i="1">
                  <a:solidFill>
                    <a:schemeClr val="bg1"/>
                  </a:solidFill>
                </a:rPr>
                <a:t>50 µm``</a:t>
              </a:r>
            </a:p>
          </p:txBody>
        </p:sp>
        <p:sp>
          <p:nvSpPr>
            <p:cNvPr id="60429" name="Line 13"/>
            <p:cNvSpPr>
              <a:spLocks noChangeShapeType="1"/>
            </p:cNvSpPr>
            <p:nvPr/>
          </p:nvSpPr>
          <p:spPr bwMode="auto">
            <a:xfrm>
              <a:off x="3168" y="2246"/>
              <a:ext cx="1584" cy="1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430" name="Line 14"/>
            <p:cNvSpPr>
              <a:spLocks noChangeShapeType="1"/>
            </p:cNvSpPr>
            <p:nvPr/>
          </p:nvSpPr>
          <p:spPr bwMode="auto">
            <a:xfrm flipH="1" flipV="1">
              <a:off x="3360" y="2880"/>
              <a:ext cx="1184" cy="6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431" name="Line 15"/>
            <p:cNvSpPr>
              <a:spLocks noChangeShapeType="1"/>
            </p:cNvSpPr>
            <p:nvPr/>
          </p:nvSpPr>
          <p:spPr bwMode="auto">
            <a:xfrm>
              <a:off x="4952" y="2284"/>
              <a:ext cx="0" cy="110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60421" name="Text Box 16"/>
          <p:cNvSpPr txBox="1">
            <a:spLocks noChangeArrowheads="1"/>
          </p:cNvSpPr>
          <p:nvPr/>
        </p:nvSpPr>
        <p:spPr bwMode="auto">
          <a:xfrm>
            <a:off x="5105400" y="1673225"/>
            <a:ext cx="33710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dirty="0">
                <a:solidFill>
                  <a:srgbClr val="FF0000"/>
                </a:solidFill>
              </a:rPr>
              <a:t>Typically 5</a:t>
            </a:r>
            <a:r>
              <a:rPr lang="en-US" sz="1800" dirty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800" dirty="0">
                <a:solidFill>
                  <a:srgbClr val="FF0000"/>
                </a:solidFill>
              </a:rPr>
              <a:t>m Cu on 50</a:t>
            </a:r>
            <a:r>
              <a:rPr lang="en-US" sz="1800" dirty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1800" dirty="0">
                <a:solidFill>
                  <a:srgbClr val="FF0000"/>
                </a:solidFill>
              </a:rPr>
              <a:t>m </a:t>
            </a:r>
            <a:r>
              <a:rPr lang="en-US" sz="1800" dirty="0" err="1">
                <a:solidFill>
                  <a:srgbClr val="FF0000"/>
                </a:solidFill>
              </a:rPr>
              <a:t>kapton</a:t>
            </a:r>
            <a:endParaRPr lang="en-US" sz="1800" dirty="0">
              <a:solidFill>
                <a:srgbClr val="FF0000"/>
              </a:solidFill>
            </a:endParaRPr>
          </a:p>
          <a:p>
            <a:pPr eaLnBrk="0" hangingPunct="0"/>
            <a:endParaRPr lang="en-US" sz="1800" dirty="0">
              <a:solidFill>
                <a:srgbClr val="FF0000"/>
              </a:solidFill>
            </a:endParaRPr>
          </a:p>
          <a:p>
            <a:pPr eaLnBrk="0" hangingPunct="0"/>
            <a:r>
              <a:rPr lang="en-US" sz="1800" dirty="0">
                <a:solidFill>
                  <a:srgbClr val="FF0000"/>
                </a:solidFill>
              </a:rPr>
              <a:t>~10</a:t>
            </a:r>
            <a:r>
              <a:rPr lang="en-US" sz="1800" baseline="30000" dirty="0">
                <a:solidFill>
                  <a:srgbClr val="FF0000"/>
                </a:solidFill>
              </a:rPr>
              <a:t>4</a:t>
            </a:r>
            <a:r>
              <a:rPr lang="en-US" sz="1800" dirty="0">
                <a:solidFill>
                  <a:srgbClr val="FF0000"/>
                </a:solidFill>
              </a:rPr>
              <a:t> holes/cm</a:t>
            </a:r>
            <a:r>
              <a:rPr lang="en-US" sz="1800" baseline="30000" dirty="0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rgbClr val="0070C0"/>
                </a:solidFill>
              </a:rPr>
              <a:t>T</a:t>
            </a:r>
            <a:r>
              <a:rPr lang="en-US" sz="2800" dirty="0" smtClean="0">
                <a:solidFill>
                  <a:srgbClr val="0070C0"/>
                </a:solidFill>
              </a:rPr>
              <a:t>he </a:t>
            </a:r>
            <a:r>
              <a:rPr lang="tr-TR" sz="2800" dirty="0" smtClean="0">
                <a:solidFill>
                  <a:srgbClr val="0070C0"/>
                </a:solidFill>
              </a:rPr>
              <a:t>X</a:t>
            </a:r>
            <a:r>
              <a:rPr lang="en-US" sz="2800" dirty="0" smtClean="0">
                <a:solidFill>
                  <a:srgbClr val="0070C0"/>
                </a:solidFill>
              </a:rPr>
              <a:t> position of a </a:t>
            </a:r>
            <a:r>
              <a:rPr lang="tr-TR" sz="2800" dirty="0" smtClean="0">
                <a:solidFill>
                  <a:srgbClr val="0070C0"/>
                </a:solidFill>
              </a:rPr>
              <a:t>VDC T</a:t>
            </a:r>
            <a:r>
              <a:rPr lang="en-US" sz="2800" dirty="0" smtClean="0">
                <a:solidFill>
                  <a:srgbClr val="0070C0"/>
                </a:solidFill>
              </a:rPr>
              <a:t>rack projected onto the GEM</a:t>
            </a:r>
            <a:r>
              <a:rPr lang="tr-TR" sz="2800" dirty="0" smtClean="0">
                <a:solidFill>
                  <a:srgbClr val="0070C0"/>
                </a:solidFill>
              </a:rPr>
              <a:t/>
            </a:r>
            <a:br>
              <a:rPr lang="tr-TR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tr-TR" sz="2800" dirty="0" smtClean="0">
                <a:solidFill>
                  <a:srgbClr val="0070C0"/>
                </a:solidFill>
              </a:rPr>
              <a:t>T</a:t>
            </a:r>
            <a:r>
              <a:rPr lang="en-US" sz="2800" dirty="0" smtClean="0">
                <a:solidFill>
                  <a:srgbClr val="0070C0"/>
                </a:solidFill>
              </a:rPr>
              <a:t>his value is about +/- 0.1 (units are m)</a:t>
            </a:r>
            <a:endParaRPr lang="tr-TR" sz="2800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Belgelerim\Downloads\vdc_track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8572560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1142984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Correlation Plots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C:\Belgelerim\Downloads\vd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44000" cy="5572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ADC Spectrum (Entry&lt;50000)</a:t>
            </a:r>
            <a:br>
              <a:rPr lang="tr-TR" dirty="0" smtClean="0"/>
            </a:br>
            <a:r>
              <a:rPr lang="tr-TR" dirty="0" smtClean="0"/>
              <a:t>Pedestal and Noise Suppressed</a:t>
            </a:r>
            <a:endParaRPr lang="tr-TR" dirty="0"/>
          </a:p>
        </p:txBody>
      </p:sp>
      <p:pic>
        <p:nvPicPr>
          <p:cNvPr id="5122" name="Picture 2" descr="C:\Belgelerim\Downloads\ADC_Spectrum_2727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8501122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ADC values vs Strips(=248) are fired event by event(&lt;50000)</a:t>
            </a:r>
            <a:endParaRPr lang="tr-TR" dirty="0"/>
          </a:p>
        </p:txBody>
      </p:sp>
      <p:pic>
        <p:nvPicPr>
          <p:cNvPr id="6146" name="Picture 2" descr="C:\Belgelerim\Downloads\adc_strips_2727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8929718" cy="5500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22"/>
          </a:xfrm>
        </p:spPr>
        <p:txBody>
          <a:bodyPr>
            <a:normAutofit/>
          </a:bodyPr>
          <a:lstStyle/>
          <a:p>
            <a:r>
              <a:rPr lang="tr-TR" sz="3200" dirty="0" smtClean="0"/>
              <a:t>The size of the reconstructed clusters in strips(140 micron strip pitch) events=50000</a:t>
            </a:r>
            <a:endParaRPr lang="tr-TR" sz="3200" dirty="0"/>
          </a:p>
        </p:txBody>
      </p:sp>
      <p:pic>
        <p:nvPicPr>
          <p:cNvPr id="7170" name="Picture 2" descr="C:\Belgelerim\Downloads\cluster_siz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9144000" cy="521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116</Words>
  <Application>Microsoft Office PowerPoint</Application>
  <PresentationFormat>On-screen Show (4:3)</PresentationFormat>
  <Paragraphs>18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GEM foils</vt:lpstr>
      <vt:lpstr>The X position of a VDC Track projected onto the GEM  This value is about +/- 0.1 (units are m)</vt:lpstr>
      <vt:lpstr>Correlation Plots</vt:lpstr>
      <vt:lpstr>ADC Spectrum (Entry&lt;50000) Pedestal and Noise Suppressed</vt:lpstr>
      <vt:lpstr>ADC values vs Strips(=248) are fired event by event(&lt;50000)</vt:lpstr>
      <vt:lpstr>The size of the reconstructed clusters in strips(140 micron strip pitch) events=50000</vt:lpstr>
    </vt:vector>
  </TitlesOfParts>
  <Company>Hampton Univeristy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ozgur</dc:creator>
  <cp:lastModifiedBy>ozgur</cp:lastModifiedBy>
  <cp:revision>5</cp:revision>
  <dcterms:created xsi:type="dcterms:W3CDTF">2010-04-13T17:44:18Z</dcterms:created>
  <dcterms:modified xsi:type="dcterms:W3CDTF">2010-04-13T18:25:52Z</dcterms:modified>
</cp:coreProperties>
</file>