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3"/>
  </p:notesMasterIdLst>
  <p:sldIdLst>
    <p:sldId id="288" r:id="rId2"/>
    <p:sldId id="339" r:id="rId3"/>
    <p:sldId id="304" r:id="rId4"/>
    <p:sldId id="340" r:id="rId5"/>
    <p:sldId id="338" r:id="rId6"/>
    <p:sldId id="323" r:id="rId7"/>
    <p:sldId id="331" r:id="rId8"/>
    <p:sldId id="333" r:id="rId9"/>
    <p:sldId id="342" r:id="rId10"/>
    <p:sldId id="341" r:id="rId11"/>
    <p:sldId id="285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00"/>
    <a:srgbClr val="008000"/>
    <a:srgbClr val="D9D416"/>
    <a:srgbClr val="1A67E4"/>
    <a:srgbClr val="3E7A4C"/>
    <a:srgbClr val="3333CC"/>
    <a:srgbClr val="23AB19"/>
    <a:srgbClr val="336600"/>
    <a:srgbClr val="B747AA"/>
    <a:srgbClr val="ED1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>
        <p:scale>
          <a:sx n="76" d="100"/>
          <a:sy n="76" d="100"/>
        </p:scale>
        <p:origin x="-205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wmf"/><Relationship Id="rId12" Type="http://schemas.openxmlformats.org/officeDocument/2006/relationships/image" Target="../media/image14.wmf"/><Relationship Id="rId13" Type="http://schemas.openxmlformats.org/officeDocument/2006/relationships/image" Target="../media/image15.wmf"/><Relationship Id="rId14" Type="http://schemas.openxmlformats.org/officeDocument/2006/relationships/image" Target="../media/image16.wmf"/><Relationship Id="rId1" Type="http://schemas.openxmlformats.org/officeDocument/2006/relationships/image" Target="../media/image3.wmf"/><Relationship Id="rId2" Type="http://schemas.openxmlformats.org/officeDocument/2006/relationships/image" Target="../media/image4.wmf"/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8" Type="http://schemas.openxmlformats.org/officeDocument/2006/relationships/image" Target="../media/image10.wmf"/><Relationship Id="rId9" Type="http://schemas.openxmlformats.org/officeDocument/2006/relationships/image" Target="../media/image11.wmf"/><Relationship Id="rId10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4DCC440-9964-4036-AF68-A959EC72C56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F4BA1B1-2648-4BEA-996A-AC7FEAEB4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5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A1B1-2648-4BEA-996A-AC7FEAEB42C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10/4/11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10/4/11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10/4/11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10/4/11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10/4/11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10/4/11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10/4/11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10/4/11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10/4/11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10/4/11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10/4/11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C9ABE3-A068-483F-8F83-D265AE966210}" type="datetimeFigureOut">
              <a:rPr lang="en-US" smtClean="0"/>
              <a:pPr/>
              <a:t>10/4/11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gif"/><Relationship Id="rId3" Type="http://schemas.openxmlformats.org/officeDocument/2006/relationships/image" Target="../media/image3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1.w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2.w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3.w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4.wmf"/><Relationship Id="rId27" Type="http://schemas.openxmlformats.org/officeDocument/2006/relationships/image" Target="../media/image17.png"/><Relationship Id="rId28" Type="http://schemas.openxmlformats.org/officeDocument/2006/relationships/oleObject" Target="../embeddings/oleObject13.bin"/><Relationship Id="rId29" Type="http://schemas.openxmlformats.org/officeDocument/2006/relationships/image" Target="../media/image15.wmf"/><Relationship Id="rId30" Type="http://schemas.openxmlformats.org/officeDocument/2006/relationships/oleObject" Target="../embeddings/oleObject14.bin"/><Relationship Id="rId31" Type="http://schemas.openxmlformats.org/officeDocument/2006/relationships/image" Target="../media/image16.wmf"/><Relationship Id="rId10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0.w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29.wmf"/><Relationship Id="rId10" Type="http://schemas.openxmlformats.org/officeDocument/2006/relationships/oleObject" Target="../embeddings/oleObject18.bin"/><Relationship Id="rId11" Type="http://schemas.openxmlformats.org/officeDocument/2006/relationships/image" Target="../media/image3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32.w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33.w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34.wmf"/><Relationship Id="rId11" Type="http://schemas.openxmlformats.org/officeDocument/2006/relationships/image" Target="../media/image3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gif"/><Relationship Id="rId3" Type="http://schemas.openxmlformats.org/officeDocument/2006/relationships/image" Target="../media/image3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228600" y="0"/>
            <a:ext cx="93726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52400" y="185678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   </a:t>
            </a:r>
            <a:endParaRPr lang="en-US" sz="3600" b="1" i="1" dirty="0" smtClean="0">
              <a:solidFill>
                <a:srgbClr val="D9D416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04800" y="762000"/>
            <a:ext cx="7055584" cy="3810000"/>
            <a:chOff x="31016" y="2057400"/>
            <a:chExt cx="7055584" cy="3810000"/>
          </a:xfrm>
        </p:grpSpPr>
        <p:pic>
          <p:nvPicPr>
            <p:cNvPr id="2" name="Picture 1" descr="SANE_logo_nolet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" y="2057400"/>
              <a:ext cx="3810000" cy="3810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200400" y="2895600"/>
              <a:ext cx="3886200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D9D416"/>
                  </a:solidFill>
                </a:rPr>
                <a:t>S</a:t>
              </a:r>
              <a:r>
                <a:rPr lang="en-US" sz="3200" dirty="0" smtClean="0">
                  <a:solidFill>
                    <a:srgbClr val="D9D416"/>
                  </a:solidFill>
                </a:rPr>
                <a:t>pin </a:t>
              </a:r>
            </a:p>
            <a:p>
              <a:r>
                <a:rPr lang="en-US" sz="3200" b="1" dirty="0" smtClean="0">
                  <a:solidFill>
                    <a:srgbClr val="D9D416"/>
                  </a:solidFill>
                </a:rPr>
                <a:t>  A</a:t>
              </a:r>
              <a:r>
                <a:rPr lang="en-US" sz="3200" dirty="0" smtClean="0">
                  <a:solidFill>
                    <a:srgbClr val="D9D416"/>
                  </a:solidFill>
                </a:rPr>
                <a:t>symmetries of the</a:t>
              </a:r>
            </a:p>
            <a:p>
              <a:r>
                <a:rPr lang="en-US" sz="3200" dirty="0" smtClean="0">
                  <a:solidFill>
                    <a:srgbClr val="D9D416"/>
                  </a:solidFill>
                </a:rPr>
                <a:t>  </a:t>
              </a:r>
              <a:r>
                <a:rPr lang="en-US" sz="3200" b="1" dirty="0" smtClean="0">
                  <a:solidFill>
                    <a:srgbClr val="D9D416"/>
                  </a:solidFill>
                </a:rPr>
                <a:t>N</a:t>
              </a:r>
              <a:r>
                <a:rPr lang="en-US" sz="3200" dirty="0" smtClean="0">
                  <a:solidFill>
                    <a:srgbClr val="D9D416"/>
                  </a:solidFill>
                </a:rPr>
                <a:t>ucleon </a:t>
              </a:r>
            </a:p>
            <a:p>
              <a:r>
                <a:rPr lang="en-US" sz="3200" b="1" dirty="0" smtClean="0">
                  <a:solidFill>
                    <a:srgbClr val="D9D416"/>
                  </a:solidFill>
                </a:rPr>
                <a:t>E</a:t>
              </a:r>
              <a:r>
                <a:rPr lang="en-US" sz="3200" dirty="0" smtClean="0">
                  <a:solidFill>
                    <a:srgbClr val="D9D416"/>
                  </a:solidFill>
                </a:rPr>
                <a:t>xperiment</a:t>
              </a:r>
              <a:endParaRPr lang="en-US" sz="3200" dirty="0">
                <a:solidFill>
                  <a:srgbClr val="D9D416"/>
                </a:solidFill>
                <a:latin typeface="Curlz MT" pitchFamily="82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048000" y="3810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9D416"/>
                </a:solidFill>
              </a:rPr>
              <a:t>( E07-003)</a:t>
            </a:r>
            <a:endParaRPr lang="en-US" sz="2800" dirty="0">
              <a:solidFill>
                <a:srgbClr val="D9D41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9D416"/>
                </a:solidFill>
              </a:rPr>
              <a:t>The Overview/Update  Of</a:t>
            </a:r>
            <a:endParaRPr lang="en-US" sz="4000" dirty="0">
              <a:solidFill>
                <a:srgbClr val="D9D416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029200" y="3434477"/>
            <a:ext cx="4038600" cy="3347323"/>
            <a:chOff x="152400" y="3657600"/>
            <a:chExt cx="4038600" cy="3347323"/>
          </a:xfrm>
        </p:grpSpPr>
        <p:sp>
          <p:nvSpPr>
            <p:cNvPr id="32" name="Vertical Scroll 31"/>
            <p:cNvSpPr/>
            <p:nvPr/>
          </p:nvSpPr>
          <p:spPr>
            <a:xfrm>
              <a:off x="152400" y="3657600"/>
              <a:ext cx="4038600" cy="3200400"/>
            </a:xfrm>
            <a:prstGeom prst="verticalScroll">
              <a:avLst/>
            </a:prstGeom>
            <a:solidFill>
              <a:srgbClr val="D9D41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09600" y="4038600"/>
              <a:ext cx="3200400" cy="2966323"/>
              <a:chOff x="609600" y="4038600"/>
              <a:chExt cx="3200400" cy="296632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609600" y="4419600"/>
                <a:ext cx="32004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§"/>
                </a:pPr>
                <a:r>
                  <a:rPr lang="en-US" sz="2400" dirty="0" smtClean="0"/>
                  <a:t> Introduction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sz="2400" dirty="0" smtClean="0"/>
                  <a:t> Physics Motivation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sz="2400" dirty="0" smtClean="0"/>
                  <a:t> Detector Setup &amp;</a:t>
                </a:r>
              </a:p>
              <a:p>
                <a:r>
                  <a:rPr lang="en-US" sz="2400" dirty="0" smtClean="0"/>
                  <a:t>   Polarized Target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sz="2400" dirty="0" smtClean="0"/>
                  <a:t> Data Analysis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sz="2400" dirty="0" smtClean="0"/>
                  <a:t> Future Work</a:t>
                </a:r>
              </a:p>
              <a:p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600200" y="4038600"/>
                <a:ext cx="1295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Outline</a:t>
                </a:r>
                <a:endParaRPr lang="en-US" sz="2800" dirty="0"/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76200" y="54864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Anusha Liyanage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Hampton </a:t>
            </a:r>
            <a:r>
              <a:rPr lang="en-US" sz="2000" smtClean="0">
                <a:solidFill>
                  <a:schemeClr val="bg1"/>
                </a:solidFill>
              </a:rPr>
              <a:t>University </a:t>
            </a:r>
            <a:r>
              <a:rPr lang="en-US" sz="2000" smtClean="0">
                <a:solidFill>
                  <a:schemeClr val="bg1"/>
                </a:solidFill>
              </a:rPr>
              <a:t>group </a:t>
            </a:r>
            <a:r>
              <a:rPr lang="en-US" sz="2000" dirty="0" smtClean="0">
                <a:solidFill>
                  <a:schemeClr val="bg1"/>
                </a:solidFill>
              </a:rPr>
              <a:t>meeting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10/04/2011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-152400"/>
            <a:ext cx="92964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76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9D416"/>
                </a:solidFill>
              </a:rPr>
              <a:t>MC Comparison </a:t>
            </a:r>
            <a:endParaRPr lang="en-US" sz="3200" dirty="0">
              <a:solidFill>
                <a:srgbClr val="D9D416"/>
              </a:solidFill>
            </a:endParaRPr>
          </a:p>
        </p:txBody>
      </p:sp>
      <p:pic>
        <p:nvPicPr>
          <p:cNvPr id="6" name="Picture 5" descr="mccomp72790_xneg0.30_y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1" r="5712" b="8900"/>
          <a:stretch/>
        </p:blipFill>
        <p:spPr>
          <a:xfrm>
            <a:off x="152400" y="838200"/>
            <a:ext cx="4343400" cy="389135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8" name="Picture 7" descr="w72790_xneg0.30_y0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5" r="4987" b="8188"/>
          <a:stretch/>
        </p:blipFill>
        <p:spPr>
          <a:xfrm>
            <a:off x="4876801" y="3183745"/>
            <a:ext cx="4114800" cy="3453871"/>
          </a:xfrm>
          <a:prstGeom prst="rect">
            <a:avLst/>
          </a:prstGeom>
          <a:ln>
            <a:solidFill>
              <a:srgbClr val="1A67E4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029200" y="1981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beam offset = 0.3 cm</a:t>
            </a:r>
          </a:p>
          <a:p>
            <a:r>
              <a:rPr lang="en-US" dirty="0" smtClean="0"/>
              <a:t>Y beam offset = 0.0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229600" cy="1066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3200" dirty="0" smtClean="0"/>
              <a:t>	</a:t>
            </a:r>
            <a:endParaRPr lang="en-US" sz="8000" dirty="0" smtClean="0">
              <a:solidFill>
                <a:srgbClr val="009900"/>
              </a:solidFill>
            </a:endParaRPr>
          </a:p>
          <a:p>
            <a:r>
              <a:rPr lang="en-US" sz="8000" dirty="0" smtClean="0">
                <a:solidFill>
                  <a:srgbClr val="009900"/>
                </a:solidFill>
              </a:rPr>
              <a:t>More investigation of the target magnetic field.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-228600" y="-152400"/>
            <a:ext cx="93726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0"/>
            <a:ext cx="281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9D416"/>
                </a:solidFill>
              </a:rPr>
              <a:t>Need  To Do..</a:t>
            </a:r>
            <a:endParaRPr lang="en-US" sz="3200" dirty="0">
              <a:solidFill>
                <a:srgbClr val="D9D416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28600" y="914400"/>
            <a:ext cx="3276600" cy="914400"/>
            <a:chOff x="-228600" y="914400"/>
            <a:chExt cx="3276600" cy="914400"/>
          </a:xfrm>
        </p:grpSpPr>
        <p:sp>
          <p:nvSpPr>
            <p:cNvPr id="11" name="Rectangle 10"/>
            <p:cNvSpPr/>
            <p:nvPr/>
          </p:nvSpPr>
          <p:spPr>
            <a:xfrm>
              <a:off x="-228600" y="914400"/>
              <a:ext cx="3276600" cy="914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6266" y="990600"/>
              <a:ext cx="2819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D9D416"/>
                  </a:solidFill>
                </a:rPr>
                <a:t>In Data..</a:t>
              </a:r>
              <a:endParaRPr lang="en-US" sz="3200" dirty="0">
                <a:solidFill>
                  <a:srgbClr val="D9D416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228600" y="2743200"/>
            <a:ext cx="3276600" cy="914400"/>
            <a:chOff x="-228600" y="4038600"/>
            <a:chExt cx="3276600" cy="914400"/>
          </a:xfrm>
        </p:grpSpPr>
        <p:sp>
          <p:nvSpPr>
            <p:cNvPr id="12" name="Rectangle 11"/>
            <p:cNvSpPr/>
            <p:nvPr/>
          </p:nvSpPr>
          <p:spPr>
            <a:xfrm>
              <a:off x="-228600" y="4038600"/>
              <a:ext cx="3276600" cy="914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190" y="4114800"/>
              <a:ext cx="2819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D9D416"/>
                  </a:solidFill>
                </a:rPr>
                <a:t>In MC..</a:t>
              </a:r>
              <a:endParaRPr lang="en-US" sz="3200" dirty="0">
                <a:solidFill>
                  <a:srgbClr val="D9D416"/>
                </a:solidFill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381000" y="3733800"/>
            <a:ext cx="8534400" cy="3048000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3200" dirty="0" smtClean="0"/>
              <a:t>	</a:t>
            </a:r>
            <a:endParaRPr lang="en-US" sz="8000" dirty="0" smtClean="0">
              <a:solidFill>
                <a:srgbClr val="009900"/>
              </a:solidFill>
            </a:endParaRPr>
          </a:p>
          <a:p>
            <a:r>
              <a:rPr lang="en-US" sz="9800" dirty="0" smtClean="0">
                <a:solidFill>
                  <a:srgbClr val="009900"/>
                </a:solidFill>
              </a:rPr>
              <a:t>Adjust acceptance edges in Y,  Y’ and X’ from adjusting the z target, x beam and y beam. </a:t>
            </a:r>
          </a:p>
          <a:p>
            <a:r>
              <a:rPr lang="en-US" sz="9800" dirty="0" smtClean="0">
                <a:solidFill>
                  <a:srgbClr val="009900"/>
                </a:solidFill>
              </a:rPr>
              <a:t>Make some adjustments to HMS kinematic offset ( HMS central angle in the limit of +/- 0.3 </a:t>
            </a:r>
            <a:r>
              <a:rPr lang="en-US" sz="9800" dirty="0" err="1" smtClean="0">
                <a:solidFill>
                  <a:srgbClr val="009900"/>
                </a:solidFill>
              </a:rPr>
              <a:t>mrad</a:t>
            </a:r>
            <a:r>
              <a:rPr lang="en-US" sz="9800" dirty="0" smtClean="0">
                <a:solidFill>
                  <a:srgbClr val="009900"/>
                </a:solidFill>
              </a:rPr>
              <a:t>) to center W at 938 MeV.</a:t>
            </a:r>
          </a:p>
          <a:p>
            <a:r>
              <a:rPr lang="en-US" sz="9800" dirty="0" smtClean="0">
                <a:solidFill>
                  <a:srgbClr val="009900"/>
                </a:solidFill>
              </a:rPr>
              <a:t>Check the MC comparison with the parallel field runs.</a:t>
            </a:r>
            <a:endParaRPr lang="en-US" sz="9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3810000" y="1143000"/>
            <a:ext cx="2817812" cy="400110"/>
            <a:chOff x="3846513" y="1047690"/>
            <a:chExt cx="2817812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4530725" y="10476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and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graphicFrame>
          <p:nvGraphicFramePr>
            <p:cNvPr id="64520" name="Object 8"/>
            <p:cNvGraphicFramePr>
              <a:graphicFrameLocks noChangeAspect="1"/>
            </p:cNvGraphicFramePr>
            <p:nvPr/>
          </p:nvGraphicFramePr>
          <p:xfrm>
            <a:off x="3846513" y="1076325"/>
            <a:ext cx="64611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62" name="Equation" r:id="rId3" imgW="444240" imgH="215640" progId="Equation.3">
                    <p:embed/>
                  </p:oleObj>
                </mc:Choice>
                <mc:Fallback>
                  <p:oleObj name="Equation" r:id="rId3" imgW="444240" imgH="2156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6513" y="1076325"/>
                          <a:ext cx="646112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21" name="Object 9"/>
            <p:cNvGraphicFramePr>
              <a:graphicFrameLocks noChangeAspect="1"/>
            </p:cNvGraphicFramePr>
            <p:nvPr/>
          </p:nvGraphicFramePr>
          <p:xfrm>
            <a:off x="5081588" y="1076325"/>
            <a:ext cx="68421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63" name="Equation" r:id="rId5" imgW="469800" imgH="215640" progId="Equation.3">
                    <p:embed/>
                  </p:oleObj>
                </mc:Choice>
                <mc:Fallback>
                  <p:oleObj name="Equation" r:id="rId5" imgW="469800" imgH="21564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1588" y="1076325"/>
                          <a:ext cx="684212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ight Arrow 15"/>
            <p:cNvSpPr/>
            <p:nvPr/>
          </p:nvSpPr>
          <p:spPr>
            <a:xfrm>
              <a:off x="5978525" y="1143000"/>
              <a:ext cx="6858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657600" y="1600200"/>
            <a:ext cx="5715000" cy="2523768"/>
            <a:chOff x="3962400" y="1447800"/>
            <a:chExt cx="5181600" cy="2882345"/>
          </a:xfrm>
        </p:grpSpPr>
        <p:sp>
          <p:nvSpPr>
            <p:cNvPr id="17" name="TextBox 16"/>
            <p:cNvSpPr txBox="1"/>
            <p:nvPr/>
          </p:nvSpPr>
          <p:spPr>
            <a:xfrm>
              <a:off x="3962400" y="1447800"/>
              <a:ext cx="5181600" cy="288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sz="2000" dirty="0" smtClean="0">
                  <a:solidFill>
                    <a:srgbClr val="C00000"/>
                  </a:solidFill>
                </a:rPr>
                <a:t>Elastic,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2000" dirty="0" smtClean="0">
                  <a:solidFill>
                    <a:srgbClr val="C00000"/>
                  </a:solidFill>
                </a:rPr>
                <a:t> Electric and Magnetic Form Factors (Sachs form factors)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2000" dirty="0" smtClean="0">
                  <a:solidFill>
                    <a:srgbClr val="C00000"/>
                  </a:solidFill>
                </a:rPr>
                <a:t> Provide the information on the spatial distribution   </a:t>
              </a:r>
            </a:p>
            <a:p>
              <a:r>
                <a:rPr lang="en-US" sz="2000" dirty="0" smtClean="0">
                  <a:solidFill>
                    <a:srgbClr val="C00000"/>
                  </a:solidFill>
                </a:rPr>
                <a:t>   of electric charge and magnetic moment within the   </a:t>
              </a:r>
            </a:p>
            <a:p>
              <a:r>
                <a:rPr lang="en-US" sz="2000" dirty="0" smtClean="0">
                  <a:solidFill>
                    <a:srgbClr val="C00000"/>
                  </a:solidFill>
                </a:rPr>
                <a:t>   proton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2000" dirty="0" smtClean="0">
                  <a:solidFill>
                    <a:srgbClr val="C00000"/>
                  </a:solidFill>
                </a:rPr>
                <a:t> Are functions of the four-momentum transfer  </a:t>
              </a:r>
            </a:p>
            <a:p>
              <a:r>
                <a:rPr lang="en-US" sz="2000" dirty="0" smtClean="0">
                  <a:solidFill>
                    <a:srgbClr val="C00000"/>
                  </a:solidFill>
                </a:rPr>
                <a:t>   squared, </a:t>
              </a:r>
            </a:p>
            <a:p>
              <a:endParaRPr lang="en-US" dirty="0"/>
            </a:p>
          </p:txBody>
        </p:sp>
        <p:graphicFrame>
          <p:nvGraphicFramePr>
            <p:cNvPr id="64522" name="Object 10"/>
            <p:cNvGraphicFramePr>
              <a:graphicFrameLocks noChangeAspect="1"/>
            </p:cNvGraphicFramePr>
            <p:nvPr/>
          </p:nvGraphicFramePr>
          <p:xfrm>
            <a:off x="4929632" y="3536436"/>
            <a:ext cx="258762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64" name="Equation" r:id="rId7" imgW="177480" imgH="228600" progId="Equation.3">
                    <p:embed/>
                  </p:oleObj>
                </mc:Choice>
                <mc:Fallback>
                  <p:oleObj name="Equation" r:id="rId7" imgW="177480" imgH="2286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9632" y="3536436"/>
                          <a:ext cx="258762" cy="333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3810000" y="3581400"/>
            <a:ext cx="5334000" cy="2308324"/>
            <a:chOff x="3810000" y="3326725"/>
            <a:chExt cx="5334000" cy="2308324"/>
          </a:xfrm>
        </p:grpSpPr>
        <p:grpSp>
          <p:nvGrpSpPr>
            <p:cNvPr id="44" name="Group 43"/>
            <p:cNvGrpSpPr/>
            <p:nvPr/>
          </p:nvGrpSpPr>
          <p:grpSpPr>
            <a:xfrm>
              <a:off x="3810000" y="3706812"/>
              <a:ext cx="3546475" cy="1169988"/>
              <a:chOff x="3810000" y="3554412"/>
              <a:chExt cx="3546475" cy="116998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810000" y="3554412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At low</a:t>
                </a:r>
                <a:endParaRPr lang="en-US" sz="2000" dirty="0"/>
              </a:p>
            </p:txBody>
          </p:sp>
          <p:graphicFrame>
            <p:nvGraphicFramePr>
              <p:cNvPr id="64523" name="Object 11"/>
              <p:cNvGraphicFramePr>
                <a:graphicFrameLocks noChangeAspect="1"/>
              </p:cNvGraphicFramePr>
              <p:nvPr/>
            </p:nvGraphicFramePr>
            <p:xfrm>
              <a:off x="4603750" y="3554412"/>
              <a:ext cx="425450" cy="333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765" name="Equation" r:id="rId9" imgW="291960" imgH="228600" progId="Equation.3">
                      <p:embed/>
                    </p:oleObj>
                  </mc:Choice>
                  <mc:Fallback>
                    <p:oleObj name="Equation" r:id="rId9" imgW="291960" imgH="228600" progId="Equation.3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03750" y="3554412"/>
                            <a:ext cx="425450" cy="3333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24" name="Object 12"/>
              <p:cNvGraphicFramePr>
                <a:graphicFrameLocks noChangeAspect="1"/>
              </p:cNvGraphicFramePr>
              <p:nvPr/>
            </p:nvGraphicFramePr>
            <p:xfrm>
              <a:off x="4267200" y="3859212"/>
              <a:ext cx="3014662" cy="407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766" name="Equation" r:id="rId11" imgW="2070000" imgH="279360" progId="Equation.3">
                      <p:embed/>
                    </p:oleObj>
                  </mc:Choice>
                  <mc:Fallback>
                    <p:oleObj name="Equation" r:id="rId11" imgW="2070000" imgH="279360" progId="Equation.3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67200" y="3859212"/>
                            <a:ext cx="3014662" cy="4079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25" name="Object 13"/>
              <p:cNvGraphicFramePr>
                <a:graphicFrameLocks noChangeAspect="1"/>
              </p:cNvGraphicFramePr>
              <p:nvPr/>
            </p:nvGraphicFramePr>
            <p:xfrm>
              <a:off x="4267200" y="4316412"/>
              <a:ext cx="3089275" cy="4079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767" name="Equation" r:id="rId13" imgW="2120760" imgH="279360" progId="Equation.3">
                      <p:embed/>
                    </p:oleObj>
                  </mc:Choice>
                  <mc:Fallback>
                    <p:oleObj name="Equation" r:id="rId13" imgW="2120760" imgH="279360" progId="Equation.3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67200" y="4316412"/>
                            <a:ext cx="3089275" cy="4079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9" name="Right Brace 28"/>
            <p:cNvSpPr/>
            <p:nvPr/>
          </p:nvSpPr>
          <p:spPr>
            <a:xfrm>
              <a:off x="7315200" y="3733800"/>
              <a:ext cx="304800" cy="1143000"/>
            </a:xfrm>
            <a:prstGeom prst="rightBrac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620000" y="3326725"/>
              <a:ext cx="1524000" cy="2308324"/>
              <a:chOff x="7620000" y="3326725"/>
              <a:chExt cx="1524000" cy="2308324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7620000" y="3326725"/>
                <a:ext cx="1524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9900CC"/>
                    </a:solidFill>
                  </a:rPr>
                  <a:t>Fourier transforms of the charge, </a:t>
                </a:r>
              </a:p>
              <a:p>
                <a:r>
                  <a:rPr lang="en-US" b="1" dirty="0" smtClean="0">
                    <a:solidFill>
                      <a:srgbClr val="9900CC"/>
                    </a:solidFill>
                  </a:rPr>
                  <a:t>and magnetic moment,  distributions in </a:t>
                </a:r>
                <a:r>
                  <a:rPr lang="en-US" b="1" dirty="0" err="1" smtClean="0">
                    <a:solidFill>
                      <a:srgbClr val="9900CC"/>
                    </a:solidFill>
                  </a:rPr>
                  <a:t>Breit</a:t>
                </a:r>
                <a:r>
                  <a:rPr lang="en-US" b="1" dirty="0" smtClean="0">
                    <a:solidFill>
                      <a:srgbClr val="9900CC"/>
                    </a:solidFill>
                  </a:rPr>
                  <a:t> Frame</a:t>
                </a:r>
              </a:p>
            </p:txBody>
          </p:sp>
          <p:graphicFrame>
            <p:nvGraphicFramePr>
              <p:cNvPr id="64530" name="Object 18"/>
              <p:cNvGraphicFramePr>
                <a:graphicFrameLocks noChangeAspect="1"/>
              </p:cNvGraphicFramePr>
              <p:nvPr/>
            </p:nvGraphicFramePr>
            <p:xfrm>
              <a:off x="8736013" y="3937237"/>
              <a:ext cx="407987" cy="277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768" name="Equation" r:id="rId15" imgW="279360" imgH="190440" progId="Equation.3">
                      <p:embed/>
                    </p:oleObj>
                  </mc:Choice>
                  <mc:Fallback>
                    <p:oleObj name="Equation" r:id="rId15" imgW="279360" imgH="190440" progId="Equation.3">
                      <p:embed/>
                      <p:pic>
                        <p:nvPicPr>
                          <p:cNvPr id="0" name="Picture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36013" y="3937237"/>
                            <a:ext cx="407987" cy="2778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31" name="Object 19"/>
              <p:cNvGraphicFramePr>
                <a:graphicFrameLocks noChangeAspect="1"/>
              </p:cNvGraphicFramePr>
              <p:nvPr/>
            </p:nvGraphicFramePr>
            <p:xfrm>
              <a:off x="8583613" y="4469725"/>
              <a:ext cx="407987" cy="277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769" name="Equation" r:id="rId17" imgW="279360" imgH="190440" progId="Equation.3">
                      <p:embed/>
                    </p:oleObj>
                  </mc:Choice>
                  <mc:Fallback>
                    <p:oleObj name="Equation" r:id="rId17" imgW="279360" imgH="190440" progId="Equation.3">
                      <p:embed/>
                      <p:pic>
                        <p:nvPicPr>
                          <p:cNvPr id="0" name="Picture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83613" y="4469725"/>
                            <a:ext cx="407987" cy="2778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3" name="Group 42"/>
          <p:cNvGrpSpPr/>
          <p:nvPr/>
        </p:nvGrpSpPr>
        <p:grpSpPr>
          <a:xfrm>
            <a:off x="3810000" y="5535612"/>
            <a:ext cx="5105400" cy="1169988"/>
            <a:chOff x="3810000" y="5535612"/>
            <a:chExt cx="5105400" cy="1169988"/>
          </a:xfrm>
        </p:grpSpPr>
        <p:grpSp>
          <p:nvGrpSpPr>
            <p:cNvPr id="42" name="Group 41"/>
            <p:cNvGrpSpPr/>
            <p:nvPr/>
          </p:nvGrpSpPr>
          <p:grpSpPr>
            <a:xfrm>
              <a:off x="3810000" y="5535612"/>
              <a:ext cx="3414712" cy="1169988"/>
              <a:chOff x="3810000" y="5410200"/>
              <a:chExt cx="3414712" cy="116998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810000" y="5410200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At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graphicFrame>
            <p:nvGraphicFramePr>
              <p:cNvPr id="25" name="Object 11"/>
              <p:cNvGraphicFramePr>
                <a:graphicFrameLocks noChangeAspect="1"/>
              </p:cNvGraphicFramePr>
              <p:nvPr/>
            </p:nvGraphicFramePr>
            <p:xfrm>
              <a:off x="4191000" y="5410200"/>
              <a:ext cx="611188" cy="333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770" name="Equation" r:id="rId19" imgW="419040" imgH="228600" progId="Equation.3">
                      <p:embed/>
                    </p:oleObj>
                  </mc:Choice>
                  <mc:Fallback>
                    <p:oleObj name="Equation" r:id="rId19" imgW="419040" imgH="228600" progId="Equation.3">
                      <p:embed/>
                      <p:pic>
                        <p:nvPicPr>
                          <p:cNvPr id="0" name="Picture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1000" y="5410200"/>
                            <a:ext cx="611188" cy="3333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12"/>
              <p:cNvGraphicFramePr>
                <a:graphicFrameLocks noChangeAspect="1"/>
              </p:cNvGraphicFramePr>
              <p:nvPr/>
            </p:nvGraphicFramePr>
            <p:xfrm>
              <a:off x="4267200" y="5715000"/>
              <a:ext cx="2070100" cy="4079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771" name="Equation" r:id="rId21" imgW="1422360" imgH="279360" progId="Equation.3">
                      <p:embed/>
                    </p:oleObj>
                  </mc:Choice>
                  <mc:Fallback>
                    <p:oleObj name="Equation" r:id="rId21" imgW="1422360" imgH="279360" progId="Equation.3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67200" y="5715000"/>
                            <a:ext cx="2070100" cy="4079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13"/>
              <p:cNvGraphicFramePr>
                <a:graphicFrameLocks noChangeAspect="1"/>
              </p:cNvGraphicFramePr>
              <p:nvPr/>
            </p:nvGraphicFramePr>
            <p:xfrm>
              <a:off x="4191000" y="6172200"/>
              <a:ext cx="3033712" cy="4079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772" name="Equation" r:id="rId23" imgW="2082600" imgH="279360" progId="Equation.3">
                      <p:embed/>
                    </p:oleObj>
                  </mc:Choice>
                  <mc:Fallback>
                    <p:oleObj name="Equation" r:id="rId23" imgW="2082600" imgH="279360" progId="Equation.3">
                      <p:embed/>
                      <p:pic>
                        <p:nvPicPr>
                          <p:cNvPr id="0" name="Picture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1000" y="6172200"/>
                            <a:ext cx="3033712" cy="4079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5" name="Right Brace 34"/>
            <p:cNvSpPr/>
            <p:nvPr/>
          </p:nvSpPr>
          <p:spPr>
            <a:xfrm>
              <a:off x="7315200" y="5665788"/>
              <a:ext cx="304800" cy="990600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7696200" y="5867400"/>
              <a:ext cx="1219200" cy="762000"/>
              <a:chOff x="7696200" y="5741988"/>
              <a:chExt cx="1219200" cy="762000"/>
            </a:xfrm>
          </p:grpSpPr>
          <p:graphicFrame>
            <p:nvGraphicFramePr>
              <p:cNvPr id="64532" name="Object 20"/>
              <p:cNvGraphicFramePr>
                <a:graphicFrameLocks noChangeAspect="1"/>
              </p:cNvGraphicFramePr>
              <p:nvPr/>
            </p:nvGraphicFramePr>
            <p:xfrm>
              <a:off x="7799388" y="5826125"/>
              <a:ext cx="1039812" cy="574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773" name="Equation" r:id="rId25" imgW="711000" imgH="393480" progId="Equation.3">
                      <p:embed/>
                    </p:oleObj>
                  </mc:Choice>
                  <mc:Fallback>
                    <p:oleObj name="Equation" r:id="rId25" imgW="711000" imgH="393480" progId="Equation.3">
                      <p:embed/>
                      <p:pic>
                        <p:nvPicPr>
                          <p:cNvPr id="0" name="Picture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99388" y="5826125"/>
                            <a:ext cx="1039812" cy="574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" name="Rounded Rectangle 35"/>
              <p:cNvSpPr/>
              <p:nvPr/>
            </p:nvSpPr>
            <p:spPr>
              <a:xfrm>
                <a:off x="7696200" y="5741988"/>
                <a:ext cx="1219200" cy="762000"/>
              </a:xfrm>
              <a:prstGeom prst="roundRect">
                <a:avLst/>
              </a:prstGeom>
              <a:solidFill>
                <a:schemeClr val="bg1">
                  <a:lumMod val="50000"/>
                  <a:alpha val="44000"/>
                </a:schemeClr>
              </a:solidFill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" name="Title 1"/>
          <p:cNvSpPr txBox="1">
            <a:spLocks/>
          </p:cNvSpPr>
          <p:nvPr/>
        </p:nvSpPr>
        <p:spPr>
          <a:xfrm>
            <a:off x="152400" y="609600"/>
            <a:ext cx="7162800" cy="503238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From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the elastic scattering of electron from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proton target,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8600" y="1295400"/>
            <a:ext cx="3124200" cy="2819400"/>
            <a:chOff x="228600" y="609600"/>
            <a:chExt cx="3124200" cy="2819400"/>
          </a:xfrm>
        </p:grpSpPr>
        <p:grpSp>
          <p:nvGrpSpPr>
            <p:cNvPr id="49" name="Group 48"/>
            <p:cNvGrpSpPr/>
            <p:nvPr/>
          </p:nvGrpSpPr>
          <p:grpSpPr>
            <a:xfrm>
              <a:off x="381000" y="609600"/>
              <a:ext cx="2743200" cy="2819400"/>
              <a:chOff x="381000" y="609600"/>
              <a:chExt cx="2743200" cy="2819400"/>
            </a:xfrm>
          </p:grpSpPr>
          <p:pic>
            <p:nvPicPr>
              <p:cNvPr id="64513" name="Picture 1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381000" y="609600"/>
                <a:ext cx="2593025" cy="281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2667000" y="1066800"/>
                <a:ext cx="457200" cy="2362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752600" y="2438400"/>
                <a:ext cx="990600" cy="990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ounded Rectangle 50"/>
            <p:cNvSpPr/>
            <p:nvPr/>
          </p:nvSpPr>
          <p:spPr>
            <a:xfrm>
              <a:off x="228600" y="609600"/>
              <a:ext cx="3124200" cy="2819400"/>
            </a:xfrm>
            <a:prstGeom prst="roundRect">
              <a:avLst/>
            </a:prstGeom>
            <a:solidFill>
              <a:srgbClr val="D9D416">
                <a:alpha val="35000"/>
              </a:srgbClr>
            </a:solidFill>
            <a:ln w="15875">
              <a:solidFill>
                <a:srgbClr val="33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28600" y="4267200"/>
            <a:ext cx="3124200" cy="2133600"/>
            <a:chOff x="228600" y="4267200"/>
            <a:chExt cx="3124200" cy="2133600"/>
          </a:xfrm>
        </p:grpSpPr>
        <p:sp>
          <p:nvSpPr>
            <p:cNvPr id="33" name="Rounded Rectangle 32"/>
            <p:cNvSpPr/>
            <p:nvPr/>
          </p:nvSpPr>
          <p:spPr>
            <a:xfrm>
              <a:off x="228600" y="4267200"/>
              <a:ext cx="3124200" cy="2133600"/>
            </a:xfrm>
            <a:prstGeom prst="roundRect">
              <a:avLst/>
            </a:prstGeom>
            <a:solidFill>
              <a:srgbClr val="D9D416"/>
            </a:solidFill>
            <a:ln w="15875">
              <a:solidFill>
                <a:srgbClr val="33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04800" y="4419600"/>
              <a:ext cx="3048000" cy="1757362"/>
              <a:chOff x="304800" y="4419600"/>
              <a:chExt cx="3048000" cy="175736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04800" y="4419600"/>
                <a:ext cx="3048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The four-momentum transfer squared,</a:t>
                </a:r>
                <a:endParaRPr lang="en-US" sz="2000" dirty="0"/>
              </a:p>
            </p:txBody>
          </p:sp>
          <p:graphicFrame>
            <p:nvGraphicFramePr>
              <p:cNvPr id="64515" name="Object 3"/>
              <p:cNvGraphicFramePr>
                <a:graphicFrameLocks noChangeAspect="1"/>
              </p:cNvGraphicFramePr>
              <p:nvPr/>
            </p:nvGraphicFramePr>
            <p:xfrm>
              <a:off x="919163" y="5141913"/>
              <a:ext cx="2052637" cy="5730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774" name="Equation" r:id="rId28" imgW="1409400" imgH="393480" progId="Equation.3">
                      <p:embed/>
                    </p:oleObj>
                  </mc:Choice>
                  <mc:Fallback>
                    <p:oleObj name="Equation" r:id="rId28" imgW="1409400" imgH="39348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9163" y="5141913"/>
                            <a:ext cx="2052637" cy="5730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34" name="Object 22"/>
              <p:cNvGraphicFramePr>
                <a:graphicFrameLocks noChangeAspect="1"/>
              </p:cNvGraphicFramePr>
              <p:nvPr/>
            </p:nvGraphicFramePr>
            <p:xfrm>
              <a:off x="1162050" y="5715000"/>
              <a:ext cx="1276350" cy="4619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775" name="Equation" r:id="rId30" imgW="876240" imgH="317160" progId="Equation.3">
                      <p:embed/>
                    </p:oleObj>
                  </mc:Choice>
                  <mc:Fallback>
                    <p:oleObj name="Equation" r:id="rId30" imgW="876240" imgH="317160" progId="Equation.3">
                      <p:embed/>
                      <p:pic>
                        <p:nvPicPr>
                          <p:cNvPr id="0" name="Picture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62050" y="5715000"/>
                            <a:ext cx="1276350" cy="4619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5" name="Rectangle 54"/>
          <p:cNvSpPr/>
          <p:nvPr/>
        </p:nvSpPr>
        <p:spPr>
          <a:xfrm>
            <a:off x="-152400" y="-152400"/>
            <a:ext cx="9296400" cy="8080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3200400" y="-76200"/>
            <a:ext cx="2286000" cy="73183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D9D416"/>
                </a:solidFill>
                <a:latin typeface="+mn-lt"/>
              </a:rPr>
              <a:t>Introduction</a:t>
            </a:r>
            <a:endParaRPr lang="en-US" sz="3200" dirty="0">
              <a:solidFill>
                <a:srgbClr val="D9D41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29200" y="5410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410200" y="990600"/>
            <a:ext cx="3733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Dramatic discrepancy between  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</a:t>
            </a:r>
            <a:r>
              <a:rPr lang="en-US" sz="2000" dirty="0" smtClean="0"/>
              <a:t>Rosenbluth and recoil polarization  </a:t>
            </a:r>
          </a:p>
          <a:p>
            <a:r>
              <a:rPr lang="en-US" sz="2000" dirty="0" smtClean="0"/>
              <a:t>   technique.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Multi-photon exchange considered  </a:t>
            </a:r>
          </a:p>
          <a:p>
            <a:r>
              <a:rPr lang="en-US" sz="2000" dirty="0" smtClean="0"/>
              <a:t>   the  best candidate for the  </a:t>
            </a:r>
          </a:p>
          <a:p>
            <a:r>
              <a:rPr lang="en-US" sz="2000" dirty="0" smtClean="0"/>
              <a:t>   explanation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400" b="1" dirty="0" smtClean="0">
                <a:solidFill>
                  <a:srgbClr val="0033CC"/>
                </a:solidFill>
              </a:rPr>
              <a:t>Double-Spin Asymmetry  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   is an Independent   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   Technique to verify   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   the discrepancy</a:t>
            </a:r>
          </a:p>
          <a:p>
            <a:endParaRPr lang="en-US" sz="2000" dirty="0" smtClean="0"/>
          </a:p>
          <a:p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228600" y="685800"/>
            <a:ext cx="5181600" cy="6096000"/>
            <a:chOff x="228600" y="685800"/>
            <a:chExt cx="5181600" cy="6096000"/>
          </a:xfrm>
        </p:grpSpPr>
        <p:grpSp>
          <p:nvGrpSpPr>
            <p:cNvPr id="47" name="Group 46"/>
            <p:cNvGrpSpPr/>
            <p:nvPr/>
          </p:nvGrpSpPr>
          <p:grpSpPr>
            <a:xfrm>
              <a:off x="228600" y="685800"/>
              <a:ext cx="5181600" cy="5791199"/>
              <a:chOff x="228600" y="2114422"/>
              <a:chExt cx="5181600" cy="3869052"/>
            </a:xfrm>
          </p:grpSpPr>
          <p:pic>
            <p:nvPicPr>
              <p:cNvPr id="48" name="Picture 47" descr="gepgmp_ratio_linQ2.png"/>
              <p:cNvPicPr>
                <a:picLocks noChangeAspect="1"/>
              </p:cNvPicPr>
              <p:nvPr/>
            </p:nvPicPr>
            <p:blipFill>
              <a:blip r:embed="rId2" cstate="print"/>
              <a:srcRect l="-287" t="32962" r="6869" b="8874"/>
              <a:stretch>
                <a:fillRect/>
              </a:stretch>
            </p:blipFill>
            <p:spPr>
              <a:xfrm>
                <a:off x="228600" y="2114422"/>
                <a:ext cx="5181600" cy="3869052"/>
              </a:xfrm>
              <a:prstGeom prst="rect">
                <a:avLst/>
              </a:prstGeom>
            </p:spPr>
          </p:pic>
          <p:grpSp>
            <p:nvGrpSpPr>
              <p:cNvPr id="45" name="Group 44"/>
              <p:cNvGrpSpPr/>
              <p:nvPr/>
            </p:nvGrpSpPr>
            <p:grpSpPr>
              <a:xfrm>
                <a:off x="1447800" y="4800600"/>
                <a:ext cx="2286000" cy="205623"/>
                <a:chOff x="1447800" y="4800600"/>
                <a:chExt cx="2286000" cy="205623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1676400" y="4800600"/>
                  <a:ext cx="2057400" cy="2056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400" dirty="0" smtClean="0">
                      <a:solidFill>
                        <a:srgbClr val="ED11E3"/>
                      </a:solidFill>
                    </a:rPr>
                    <a:t>A. Puckett , GeP-III</a:t>
                  </a:r>
                  <a:endParaRPr lang="en-US" sz="1400" dirty="0">
                    <a:solidFill>
                      <a:srgbClr val="ED11E3"/>
                    </a:solidFill>
                  </a:endParaRPr>
                </a:p>
              </p:txBody>
            </p:sp>
            <p:sp>
              <p:nvSpPr>
                <p:cNvPr id="44" name="5-Point Star 43"/>
                <p:cNvSpPr/>
                <p:nvPr/>
              </p:nvSpPr>
              <p:spPr>
                <a:xfrm flipH="1" flipV="1">
                  <a:off x="1447800" y="4863485"/>
                  <a:ext cx="152399" cy="106681"/>
                </a:xfrm>
                <a:prstGeom prst="star5">
                  <a:avLst/>
                </a:prstGeom>
                <a:solidFill>
                  <a:srgbClr val="ED11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>
              <a:off x="2438400" y="6412468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Q</a:t>
              </a:r>
              <a:r>
                <a:rPr lang="en-US" b="1" baseline="30000" dirty="0" smtClean="0"/>
                <a:t>2</a:t>
              </a:r>
              <a:r>
                <a:rPr lang="en-US" b="1" dirty="0" smtClean="0"/>
                <a:t> / (</a:t>
              </a:r>
              <a:r>
                <a:rPr lang="en-US" b="1" dirty="0" err="1" smtClean="0"/>
                <a:t>GeV</a:t>
              </a:r>
              <a:r>
                <a:rPr lang="en-US" b="1" dirty="0" smtClean="0"/>
                <a:t>/c</a:t>
              </a:r>
              <a:r>
                <a:rPr lang="en-US" b="1" baseline="30000" dirty="0" smtClean="0"/>
                <a:t>2</a:t>
              </a:r>
              <a:r>
                <a:rPr lang="en-US" b="1" dirty="0" smtClean="0"/>
                <a:t>)</a:t>
              </a:r>
              <a:endParaRPr lang="en-US" b="1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495800" y="2286000"/>
            <a:ext cx="685800" cy="3352800"/>
            <a:chOff x="4495800" y="2286000"/>
            <a:chExt cx="685800" cy="3352800"/>
          </a:xfrm>
        </p:grpSpPr>
        <p:sp>
          <p:nvSpPr>
            <p:cNvPr id="62" name="TextBox 61"/>
            <p:cNvSpPr txBox="1"/>
            <p:nvPr/>
          </p:nvSpPr>
          <p:spPr>
            <a:xfrm rot="16200000">
              <a:off x="3259481" y="3674720"/>
              <a:ext cx="2819400" cy="346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Dramatic discrepancy </a:t>
              </a:r>
              <a:r>
                <a:rPr lang="en-US" sz="2000" dirty="0" smtClean="0">
                  <a:solidFill>
                    <a:srgbClr val="FF0000"/>
                  </a:solidFill>
                </a:rPr>
                <a:t>!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57" name="Up-Down Arrow 56"/>
            <p:cNvSpPr/>
            <p:nvPr/>
          </p:nvSpPr>
          <p:spPr>
            <a:xfrm>
              <a:off x="4876800" y="2286000"/>
              <a:ext cx="304800" cy="33528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828800" y="5181600"/>
            <a:ext cx="2743200" cy="1295400"/>
            <a:chOff x="1676400" y="5029200"/>
            <a:chExt cx="2743200" cy="1295400"/>
          </a:xfrm>
        </p:grpSpPr>
        <p:grpSp>
          <p:nvGrpSpPr>
            <p:cNvPr id="79" name="Group 87"/>
            <p:cNvGrpSpPr/>
            <p:nvPr/>
          </p:nvGrpSpPr>
          <p:grpSpPr>
            <a:xfrm>
              <a:off x="2286000" y="5029200"/>
              <a:ext cx="2133600" cy="1295400"/>
              <a:chOff x="2286000" y="5029200"/>
              <a:chExt cx="2133600" cy="1295400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2895600" y="5562600"/>
                <a:ext cx="1143000" cy="762000"/>
                <a:chOff x="2895600" y="5562600"/>
                <a:chExt cx="1143000" cy="762000"/>
              </a:xfrm>
            </p:grpSpPr>
            <p:grpSp>
              <p:nvGrpSpPr>
                <p:cNvPr id="88" name="Group 80"/>
                <p:cNvGrpSpPr/>
                <p:nvPr/>
              </p:nvGrpSpPr>
              <p:grpSpPr>
                <a:xfrm>
                  <a:off x="2895600" y="5562600"/>
                  <a:ext cx="533400" cy="762000"/>
                  <a:chOff x="2895600" y="5562600"/>
                  <a:chExt cx="533400" cy="762000"/>
                </a:xfrm>
              </p:grpSpPr>
              <p:sp>
                <p:nvSpPr>
                  <p:cNvPr id="97" name="Up Arrow 96"/>
                  <p:cNvSpPr/>
                  <p:nvPr/>
                </p:nvSpPr>
                <p:spPr>
                  <a:xfrm>
                    <a:off x="3124200" y="5562600"/>
                    <a:ext cx="76200" cy="457200"/>
                  </a:xfrm>
                  <a:prstGeom prst="upArrow">
                    <a:avLst/>
                  </a:prstGeom>
                  <a:solidFill>
                    <a:srgbClr val="000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2895600" y="5986046"/>
                    <a:ext cx="5334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rgbClr val="0000FF"/>
                        </a:solidFill>
                      </a:rPr>
                      <a:t>5.17</a:t>
                    </a:r>
                    <a:endParaRPr lang="en-US" sz="1600" b="1" dirty="0">
                      <a:solidFill>
                        <a:srgbClr val="0000FF"/>
                      </a:solidFill>
                    </a:endParaRPr>
                  </a:p>
                </p:txBody>
              </p:sp>
            </p:grpSp>
            <p:grpSp>
              <p:nvGrpSpPr>
                <p:cNvPr id="94" name="Group 81"/>
                <p:cNvGrpSpPr/>
                <p:nvPr/>
              </p:nvGrpSpPr>
              <p:grpSpPr>
                <a:xfrm>
                  <a:off x="3505200" y="5562600"/>
                  <a:ext cx="533400" cy="762000"/>
                  <a:chOff x="3505200" y="5562600"/>
                  <a:chExt cx="533400" cy="762000"/>
                </a:xfrm>
              </p:grpSpPr>
              <p:sp>
                <p:nvSpPr>
                  <p:cNvPr id="95" name="Up Arrow 94"/>
                  <p:cNvSpPr/>
                  <p:nvPr/>
                </p:nvSpPr>
                <p:spPr>
                  <a:xfrm>
                    <a:off x="3581400" y="5562600"/>
                    <a:ext cx="76200" cy="457200"/>
                  </a:xfrm>
                  <a:prstGeom prst="upArrow">
                    <a:avLst/>
                  </a:prstGeom>
                  <a:solidFill>
                    <a:srgbClr val="000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3505200" y="5986046"/>
                    <a:ext cx="5334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rgbClr val="0000FF"/>
                        </a:solidFill>
                      </a:rPr>
                      <a:t>6.25</a:t>
                    </a:r>
                    <a:endParaRPr lang="en-US" sz="1600" b="1" dirty="0">
                      <a:solidFill>
                        <a:srgbClr val="0000FF"/>
                      </a:solidFill>
                    </a:endParaRPr>
                  </a:p>
                </p:txBody>
              </p:sp>
            </p:grpSp>
          </p:grpSp>
          <p:grpSp>
            <p:nvGrpSpPr>
              <p:cNvPr id="85" name="Group 86"/>
              <p:cNvGrpSpPr/>
              <p:nvPr/>
            </p:nvGrpSpPr>
            <p:grpSpPr>
              <a:xfrm>
                <a:off x="2286000" y="5029200"/>
                <a:ext cx="2133600" cy="762000"/>
                <a:chOff x="2438400" y="4953000"/>
                <a:chExt cx="2133600" cy="76200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2438400" y="4953000"/>
                  <a:ext cx="1600200" cy="762000"/>
                </a:xfrm>
                <a:prstGeom prst="ellipse">
                  <a:avLst/>
                </a:prstGeom>
                <a:noFill/>
                <a:ln w="3492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2590800" y="5029200"/>
                  <a:ext cx="1981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solidFill>
                        <a:srgbClr val="0000FF"/>
                      </a:solidFill>
                    </a:rPr>
                    <a:t>SANE</a:t>
                  </a:r>
                  <a:endParaRPr lang="en-US" sz="3200" b="1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grpSp>
          <p:nvGrpSpPr>
            <p:cNvPr id="80" name="Group 41"/>
            <p:cNvGrpSpPr/>
            <p:nvPr/>
          </p:nvGrpSpPr>
          <p:grpSpPr>
            <a:xfrm>
              <a:off x="1676400" y="5562600"/>
              <a:ext cx="533400" cy="762000"/>
              <a:chOff x="1676400" y="5562600"/>
              <a:chExt cx="533400" cy="762000"/>
            </a:xfrm>
          </p:grpSpPr>
          <p:sp>
            <p:nvSpPr>
              <p:cNvPr id="81" name="Up Arrow 80"/>
              <p:cNvSpPr/>
              <p:nvPr/>
            </p:nvSpPr>
            <p:spPr>
              <a:xfrm>
                <a:off x="1828800" y="5562600"/>
                <a:ext cx="76200" cy="457200"/>
              </a:xfrm>
              <a:prstGeom prst="upArrow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676400" y="5986046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FF"/>
                    </a:solidFill>
                  </a:rPr>
                  <a:t>2.20</a:t>
                </a:r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1371600" y="990602"/>
            <a:ext cx="3657600" cy="1523998"/>
            <a:chOff x="1371600" y="990600"/>
            <a:chExt cx="3657600" cy="1523998"/>
          </a:xfrm>
        </p:grpSpPr>
        <p:grpSp>
          <p:nvGrpSpPr>
            <p:cNvPr id="65" name="Group 64"/>
            <p:cNvGrpSpPr/>
            <p:nvPr/>
          </p:nvGrpSpPr>
          <p:grpSpPr>
            <a:xfrm>
              <a:off x="1600200" y="1816715"/>
              <a:ext cx="438150" cy="697883"/>
              <a:chOff x="1447800" y="2663507"/>
              <a:chExt cx="438150" cy="917893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1447800" y="3429000"/>
                <a:ext cx="76200" cy="152400"/>
              </a:xfrm>
              <a:prstGeom prst="triangle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Lightning Bolt 70"/>
              <p:cNvSpPr/>
              <p:nvPr/>
            </p:nvSpPr>
            <p:spPr>
              <a:xfrm rot="5608363">
                <a:off x="1274967" y="2894897"/>
                <a:ext cx="842374" cy="379593"/>
              </a:xfrm>
              <a:prstGeom prst="lightningBol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1371600" y="990600"/>
              <a:ext cx="3657600" cy="1447798"/>
              <a:chOff x="1371600" y="1066800"/>
              <a:chExt cx="3657600" cy="1447798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1981200" y="1447800"/>
                <a:ext cx="2667000" cy="106679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3AB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2133600" y="1577984"/>
                <a:ext cx="2830926" cy="631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CC00"/>
                    </a:solidFill>
                  </a:rPr>
                  <a:t>RSS (</a:t>
                </a:r>
                <a:r>
                  <a:rPr lang="en-US" sz="2400" dirty="0" err="1" smtClean="0">
                    <a:solidFill>
                      <a:srgbClr val="00CC00"/>
                    </a:solidFill>
                  </a:rPr>
                  <a:t>Jlab</a:t>
                </a:r>
                <a:r>
                  <a:rPr lang="en-US" sz="2400" dirty="0" smtClean="0">
                    <a:solidFill>
                      <a:srgbClr val="00CC00"/>
                    </a:solidFill>
                  </a:rPr>
                  <a:t>)</a:t>
                </a:r>
              </a:p>
              <a:p>
                <a:r>
                  <a:rPr lang="en-US" sz="2400" dirty="0" smtClean="0">
                    <a:solidFill>
                      <a:srgbClr val="00CC00"/>
                    </a:solidFill>
                  </a:rPr>
                  <a:t>Q</a:t>
                </a:r>
                <a:r>
                  <a:rPr lang="en-US" sz="2400" baseline="30000" dirty="0" smtClean="0">
                    <a:solidFill>
                      <a:srgbClr val="00CC00"/>
                    </a:solidFill>
                  </a:rPr>
                  <a:t>2</a:t>
                </a:r>
                <a:r>
                  <a:rPr lang="en-US" sz="2400" dirty="0" smtClean="0">
                    <a:solidFill>
                      <a:srgbClr val="00CC00"/>
                    </a:solidFill>
                  </a:rPr>
                  <a:t> = 1.50 (</a:t>
                </a:r>
                <a:r>
                  <a:rPr lang="en-US" sz="2400" dirty="0" err="1" smtClean="0">
                    <a:solidFill>
                      <a:srgbClr val="00CC00"/>
                    </a:solidFill>
                  </a:rPr>
                  <a:t>GeV</a:t>
                </a:r>
                <a:r>
                  <a:rPr lang="en-US" sz="2400" dirty="0" smtClean="0">
                    <a:solidFill>
                      <a:srgbClr val="00CC00"/>
                    </a:solidFill>
                  </a:rPr>
                  <a:t>/c)</a:t>
                </a:r>
                <a:r>
                  <a:rPr lang="en-US" sz="2400" baseline="30000" dirty="0" smtClean="0">
                    <a:solidFill>
                      <a:srgbClr val="00CC00"/>
                    </a:solidFill>
                  </a:rPr>
                  <a:t>2</a:t>
                </a:r>
                <a:endParaRPr lang="en-US" sz="2400" baseline="30000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371600" y="1066800"/>
                <a:ext cx="36576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3AB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371600" y="1066800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M. Jones et al., PRC74 (2006) 035201</a:t>
                </a:r>
                <a:endParaRPr lang="en-US" dirty="0"/>
              </a:p>
            </p:txBody>
          </p:sp>
        </p:grpSp>
      </p:grpSp>
      <p:sp>
        <p:nvSpPr>
          <p:cNvPr id="39" name="Cloud Callout 38"/>
          <p:cNvSpPr/>
          <p:nvPr/>
        </p:nvSpPr>
        <p:spPr>
          <a:xfrm rot="10800000">
            <a:off x="5943600" y="2971800"/>
            <a:ext cx="3124200" cy="1371600"/>
          </a:xfrm>
          <a:prstGeom prst="cloudCallout">
            <a:avLst>
              <a:gd name="adj1" fmla="val 20181"/>
              <a:gd name="adj2" fmla="val 68968"/>
            </a:avLst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715000" y="53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1" name="Picture 40" descr="t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5818" y="3243263"/>
            <a:ext cx="2194782" cy="947737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-228600" y="-228600"/>
            <a:ext cx="9372600" cy="83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971800" y="248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9D416"/>
                </a:solidFill>
              </a:rPr>
              <a:t>Physics Motivation </a:t>
            </a:r>
            <a:endParaRPr lang="en-US" sz="3200" dirty="0">
              <a:solidFill>
                <a:srgbClr val="D9D41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52400" y="914400"/>
            <a:ext cx="9067800" cy="5873591"/>
            <a:chOff x="152400" y="914400"/>
            <a:chExt cx="9067800" cy="5873591"/>
          </a:xfrm>
        </p:grpSpPr>
        <p:grpSp>
          <p:nvGrpSpPr>
            <p:cNvPr id="33" name="Group 32"/>
            <p:cNvGrpSpPr/>
            <p:nvPr/>
          </p:nvGrpSpPr>
          <p:grpSpPr>
            <a:xfrm>
              <a:off x="152400" y="914400"/>
              <a:ext cx="9067800" cy="5873591"/>
              <a:chOff x="152400" y="914400"/>
              <a:chExt cx="9067800" cy="587359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28600" y="4847272"/>
                <a:ext cx="39624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Elastic (e , </a:t>
                </a:r>
                <a:r>
                  <a:rPr lang="en-US" sz="2000" dirty="0" err="1" smtClean="0"/>
                  <a:t>e’p</a:t>
                </a:r>
                <a:r>
                  <a:rPr lang="en-US" sz="2000" dirty="0" smtClean="0"/>
                  <a:t>) scattering from </a:t>
                </a:r>
              </a:p>
              <a:p>
                <a:r>
                  <a:rPr lang="en-US" sz="2000" dirty="0" smtClean="0"/>
                  <a:t>the polarized NH</a:t>
                </a:r>
                <a:r>
                  <a:rPr lang="en-US" sz="2000" baseline="-25000" dirty="0" smtClean="0"/>
                  <a:t>3 </a:t>
                </a:r>
                <a:r>
                  <a:rPr lang="en-US" sz="2000" dirty="0" smtClean="0"/>
                  <a:t>target using a longitudinally polarized electron</a:t>
                </a:r>
              </a:p>
              <a:p>
                <a:r>
                  <a:rPr lang="en-US" sz="2000" dirty="0" smtClean="0"/>
                  <a:t>beam</a:t>
                </a:r>
              </a:p>
              <a:p>
                <a:r>
                  <a:rPr lang="en-US" sz="2000" dirty="0" smtClean="0"/>
                  <a:t>(Data collected from Jan – March ,2009)</a:t>
                </a:r>
                <a:endParaRPr lang="en-US" sz="2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705600" y="4572000"/>
                <a:ext cx="2514600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sz="2000" dirty="0" smtClean="0"/>
                  <a:t>HMS for the scattered </a:t>
                </a:r>
              </a:p>
              <a:p>
                <a:r>
                  <a:rPr lang="en-US" sz="2000" dirty="0" smtClean="0"/>
                  <a:t>  electron/proton  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detection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000" dirty="0" smtClean="0"/>
                  <a:t> Central angles are     </a:t>
                </a:r>
              </a:p>
              <a:p>
                <a:r>
                  <a:rPr lang="en-US" sz="2000" dirty="0" smtClean="0"/>
                  <a:t>  15.4°, 22.3° and 22.0°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000" dirty="0" smtClean="0"/>
                  <a:t> Solid angle ~10 </a:t>
                </a:r>
                <a:r>
                  <a:rPr lang="en-US" sz="2000" dirty="0" err="1" smtClean="0"/>
                  <a:t>msr</a:t>
                </a:r>
                <a:endParaRPr lang="en-US" sz="2000" dirty="0" smtClean="0"/>
              </a:p>
              <a:p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343400" y="5435025"/>
                <a:ext cx="2667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Calibri" pitchFamily="34" charset="0"/>
                  </a:rPr>
                  <a:t>e</a:t>
                </a:r>
                <a:r>
                  <a:rPr lang="en-US" sz="3200" baseline="30000" dirty="0" smtClean="0">
                    <a:latin typeface="Calibri" pitchFamily="34" charset="0"/>
                  </a:rPr>
                  <a:t>-</a:t>
                </a:r>
                <a:r>
                  <a:rPr lang="en-US" sz="3200" dirty="0" smtClean="0">
                    <a:latin typeface="Calibri" pitchFamily="34" charset="0"/>
                  </a:rPr>
                  <a:t>p</a:t>
                </a:r>
                <a:r>
                  <a:rPr lang="en-US" sz="3200" dirty="0" smtClean="0"/>
                  <a:t> </a:t>
                </a:r>
                <a:r>
                  <a:rPr lang="en-US" sz="2800" dirty="0" smtClean="0">
                    <a:latin typeface="Calibri"/>
                  </a:rPr>
                  <a:t>→</a:t>
                </a:r>
                <a:r>
                  <a:rPr lang="en-US" sz="3200" dirty="0" smtClean="0">
                    <a:latin typeface="Calibri"/>
                  </a:rPr>
                  <a:t> e</a:t>
                </a:r>
                <a:r>
                  <a:rPr lang="en-US" sz="3200" baseline="30000" dirty="0" smtClean="0">
                    <a:latin typeface="Calibri"/>
                  </a:rPr>
                  <a:t>-</a:t>
                </a:r>
                <a:r>
                  <a:rPr lang="en-US" sz="3200" dirty="0" smtClean="0">
                    <a:latin typeface="Calibri"/>
                  </a:rPr>
                  <a:t>p</a:t>
                </a:r>
                <a:endParaRPr lang="en-US" sz="3200" dirty="0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52400" y="914400"/>
                <a:ext cx="8991600" cy="4343400"/>
                <a:chOff x="152400" y="914400"/>
                <a:chExt cx="8991600" cy="4343400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152400" y="914400"/>
                  <a:ext cx="8839200" cy="4343400"/>
                  <a:chOff x="152400" y="762000"/>
                  <a:chExt cx="8839200" cy="4343400"/>
                </a:xfrm>
              </p:grpSpPr>
              <p:pic>
                <p:nvPicPr>
                  <p:cNvPr id="3076" name="Picture 4" descr="E:\new\HALC_37.jpg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6781800" y="2590800"/>
                    <a:ext cx="2209800" cy="1742585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152400" y="762000"/>
                    <a:ext cx="3048000" cy="3886200"/>
                    <a:chOff x="152400" y="762000"/>
                    <a:chExt cx="3048000" cy="3886200"/>
                  </a:xfrm>
                </p:grpSpPr>
                <p:pic>
                  <p:nvPicPr>
                    <p:cNvPr id="3075" name="Picture 3" descr="E:\new\ACC_183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152400" y="762000"/>
                      <a:ext cx="3048000" cy="2873829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14" name="Oval Callout 13"/>
                    <p:cNvSpPr/>
                    <p:nvPr/>
                  </p:nvSpPr>
                  <p:spPr>
                    <a:xfrm rot="384046">
                      <a:off x="2209800" y="2627365"/>
                      <a:ext cx="685800" cy="533400"/>
                    </a:xfrm>
                    <a:prstGeom prst="wedgeEllipseCallout">
                      <a:avLst>
                        <a:gd name="adj1" fmla="val -45134"/>
                        <a:gd name="adj2" fmla="val 174651"/>
                      </a:avLst>
                    </a:prstGeom>
                    <a:noFill/>
                    <a:ln w="25400">
                      <a:solidFill>
                        <a:srgbClr val="00CC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914400" y="3733800"/>
                      <a:ext cx="1524000" cy="914400"/>
                      <a:chOff x="990600" y="3733800"/>
                      <a:chExt cx="1524000" cy="914400"/>
                    </a:xfrm>
                  </p:grpSpPr>
                  <p:sp>
                    <p:nvSpPr>
                      <p:cNvPr id="13" name="TextBox 12"/>
                      <p:cNvSpPr txBox="1"/>
                      <p:nvPr/>
                    </p:nvSpPr>
                    <p:spPr>
                      <a:xfrm>
                        <a:off x="1066800" y="3886200"/>
                        <a:ext cx="1371600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/>
                          <a:t>    </a:t>
                        </a:r>
                        <a:r>
                          <a:rPr lang="en-US" dirty="0" smtClean="0">
                            <a:solidFill>
                              <a:srgbClr val="008000"/>
                            </a:solidFill>
                          </a:rPr>
                          <a:t>Hall C at Jefferson Lab</a:t>
                        </a:r>
                        <a:endParaRPr lang="en-US" dirty="0">
                          <a:solidFill>
                            <a:srgbClr val="008000"/>
                          </a:solidFill>
                        </a:endParaRPr>
                      </a:p>
                    </p:txBody>
                  </p:sp>
                  <p:sp>
                    <p:nvSpPr>
                      <p:cNvPr id="16" name="Oval 15"/>
                      <p:cNvSpPr/>
                      <p:nvPr/>
                    </p:nvSpPr>
                    <p:spPr>
                      <a:xfrm>
                        <a:off x="990600" y="3733800"/>
                        <a:ext cx="1524000" cy="914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3276600" y="2590800"/>
                    <a:ext cx="3429000" cy="2514600"/>
                    <a:chOff x="3276600" y="2590800"/>
                    <a:chExt cx="3429000" cy="2514600"/>
                  </a:xfrm>
                </p:grpSpPr>
                <p:grpSp>
                  <p:nvGrpSpPr>
                    <p:cNvPr id="12" name="Group 11"/>
                    <p:cNvGrpSpPr/>
                    <p:nvPr/>
                  </p:nvGrpSpPr>
                  <p:grpSpPr>
                    <a:xfrm>
                      <a:off x="3276600" y="2615961"/>
                      <a:ext cx="3429000" cy="2489439"/>
                      <a:chOff x="2971800" y="2615961"/>
                      <a:chExt cx="3733800" cy="2718039"/>
                    </a:xfrm>
                  </p:grpSpPr>
                  <p:pic>
                    <p:nvPicPr>
                      <p:cNvPr id="3078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615961"/>
                        <a:ext cx="3733800" cy="271803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3080" name="Picture 8" descr="E:\new\Copy of bigcal.bmp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 rot="21173544">
                        <a:off x="4191000" y="2743200"/>
                        <a:ext cx="703263" cy="842646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  <p:sp>
                  <p:nvSpPr>
                    <p:cNvPr id="19" name="Rectangular Callout 18"/>
                    <p:cNvSpPr/>
                    <p:nvPr/>
                  </p:nvSpPr>
                  <p:spPr>
                    <a:xfrm rot="5400000">
                      <a:off x="3733800" y="2133600"/>
                      <a:ext cx="2514600" cy="3429000"/>
                    </a:xfrm>
                    <a:prstGeom prst="wedgeRectCallout">
                      <a:avLst>
                        <a:gd name="adj1" fmla="val 17988"/>
                        <a:gd name="adj2" fmla="val 74449"/>
                      </a:avLst>
                    </a:prstGeom>
                    <a:noFill/>
                    <a:ln>
                      <a:solidFill>
                        <a:srgbClr val="00CC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5943600" y="990600"/>
                  <a:ext cx="3200400" cy="1938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en-US" dirty="0" smtClean="0"/>
                    <a:t> </a:t>
                  </a:r>
                  <a:r>
                    <a:rPr lang="en-US" sz="2000" dirty="0" smtClean="0"/>
                    <a:t>BETA for coincidence electron  </a:t>
                  </a:r>
                </a:p>
                <a:p>
                  <a:r>
                    <a:rPr lang="en-US" sz="2000" dirty="0" smtClean="0"/>
                    <a:t>   detection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sz="2000" dirty="0" smtClean="0"/>
                    <a:t> Central scattering angle :40 °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sz="2000" dirty="0" smtClean="0"/>
                    <a:t> Over 200 </a:t>
                  </a:r>
                  <a:r>
                    <a:rPr lang="en-US" sz="2000" dirty="0" err="1" smtClean="0"/>
                    <a:t>msr</a:t>
                  </a:r>
                  <a:r>
                    <a:rPr lang="en-US" sz="2000" dirty="0" smtClean="0"/>
                    <a:t> solid angle  </a:t>
                  </a:r>
                </a:p>
                <a:p>
                  <a:r>
                    <a:rPr lang="en-US" sz="2000" dirty="0" smtClean="0"/>
                    <a:t>   coverage</a:t>
                  </a:r>
                </a:p>
                <a:p>
                  <a:endParaRPr lang="en-US" sz="2000" dirty="0"/>
                </a:p>
              </p:txBody>
            </p:sp>
            <p:pic>
              <p:nvPicPr>
                <p:cNvPr id="28" name="Picture 2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276600" y="914400"/>
                  <a:ext cx="2556214" cy="17582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36" name="Right Arrow 35"/>
            <p:cNvSpPr/>
            <p:nvPr/>
          </p:nvSpPr>
          <p:spPr>
            <a:xfrm rot="16200000">
              <a:off x="4305300" y="2628900"/>
              <a:ext cx="685800" cy="152400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6400800" y="3581400"/>
              <a:ext cx="685800" cy="152400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152400" y="-76200"/>
            <a:ext cx="9296400" cy="914400"/>
            <a:chOff x="-152400" y="-76200"/>
            <a:chExt cx="9296400" cy="914400"/>
          </a:xfrm>
        </p:grpSpPr>
        <p:sp>
          <p:nvSpPr>
            <p:cNvPr id="27" name="Rectangle 26"/>
            <p:cNvSpPr/>
            <p:nvPr/>
          </p:nvSpPr>
          <p:spPr>
            <a:xfrm>
              <a:off x="-152400" y="-76200"/>
              <a:ext cx="9296400" cy="914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00400" y="0"/>
              <a:ext cx="304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D9D416"/>
                  </a:solidFill>
                </a:rPr>
                <a:t>Detector Setup </a:t>
              </a:r>
              <a:endParaRPr lang="en-US" sz="3200" dirty="0">
                <a:solidFill>
                  <a:srgbClr val="D9D41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61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67200" y="426720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400" dirty="0" smtClean="0"/>
              <a:t>Used only perpendicular magnetic  </a:t>
            </a:r>
          </a:p>
          <a:p>
            <a:r>
              <a:rPr lang="en-US" sz="2400" dirty="0" smtClean="0"/>
              <a:t>   field configuration for the elastic data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Average target polarization is ~ 70 %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Average beam polarization is ~ 73 %</a:t>
            </a:r>
          </a:p>
          <a:p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181600" y="83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" descr="http://hallcweb.jlab.org/experiments/sane/wiki/images/f/f9/500pxTargetLad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114800"/>
            <a:ext cx="1753210" cy="2640376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0" y="947678"/>
            <a:ext cx="3886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008000"/>
                </a:solidFill>
              </a:rPr>
              <a:t> • </a:t>
            </a:r>
            <a:r>
              <a:rPr lang="en-US" sz="2000" dirty="0" smtClean="0">
                <a:solidFill>
                  <a:srgbClr val="008000"/>
                </a:solidFill>
              </a:rPr>
              <a:t>C, CH</a:t>
            </a:r>
            <a:r>
              <a:rPr lang="en-US" sz="2000" baseline="-25000" dirty="0" smtClean="0">
                <a:solidFill>
                  <a:srgbClr val="008000"/>
                </a:solidFill>
              </a:rPr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 and NH</a:t>
            </a:r>
            <a:r>
              <a:rPr lang="en-US" sz="2000" baseline="-25000" dirty="0" smtClean="0">
                <a:solidFill>
                  <a:srgbClr val="008000"/>
                </a:solidFill>
              </a:rPr>
              <a:t>3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• Dynamic Nuclear Polarization (DNP)  </a:t>
            </a:r>
          </a:p>
          <a:p>
            <a:pPr algn="just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   polarized the protons in the  NH</a:t>
            </a:r>
            <a:r>
              <a:rPr lang="en-US" sz="2000" baseline="-25000" dirty="0" smtClean="0">
                <a:solidFill>
                  <a:srgbClr val="008000"/>
                </a:solidFill>
              </a:rPr>
              <a:t>3  </a:t>
            </a:r>
            <a:endParaRPr lang="en-US" sz="2000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   target up to 90% at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	1 K Temperature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	5 T Magnetic Field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  Temperature is maintained by      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    immersing the entire target in the  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    liquid He bath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• Used microwaves</a:t>
            </a:r>
            <a:r>
              <a:rPr lang="fr-FR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to  excite spin flip  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   transitions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   </a:t>
            </a:r>
            <a:r>
              <a:rPr lang="en-US" sz="2000" dirty="0" smtClean="0">
                <a:solidFill>
                  <a:srgbClr val="3E7A4C"/>
                </a:solidFill>
              </a:rPr>
              <a:t>(</a:t>
            </a:r>
            <a:r>
              <a:rPr lang="fr-FR" sz="2000" dirty="0" smtClean="0">
                <a:solidFill>
                  <a:srgbClr val="3E7A4C"/>
                </a:solidFill>
              </a:rPr>
              <a:t>55 GHz - 165 GHz)</a:t>
            </a:r>
            <a:endParaRPr lang="en-US" sz="2000" dirty="0" smtClean="0">
              <a:solidFill>
                <a:srgbClr val="3E7A4C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• Polarization measured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  using NMR coils</a:t>
            </a:r>
          </a:p>
          <a:p>
            <a:pPr>
              <a:buNone/>
            </a:pPr>
            <a:endParaRPr lang="en-US" sz="2000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8000"/>
              </a:solidFill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3962400" y="838200"/>
            <a:ext cx="5029200" cy="3200400"/>
            <a:chOff x="4343400" y="838200"/>
            <a:chExt cx="4572000" cy="2776954"/>
          </a:xfrm>
        </p:grpSpPr>
        <p:grpSp>
          <p:nvGrpSpPr>
            <p:cNvPr id="3" name="Group 28"/>
            <p:cNvGrpSpPr/>
            <p:nvPr/>
          </p:nvGrpSpPr>
          <p:grpSpPr>
            <a:xfrm>
              <a:off x="4343400" y="838200"/>
              <a:ext cx="4572000" cy="2743200"/>
              <a:chOff x="3657600" y="3422262"/>
              <a:chExt cx="5307504" cy="3258528"/>
            </a:xfrm>
          </p:grpSpPr>
          <p:pic>
            <p:nvPicPr>
              <p:cNvPr id="20" name="Picture 19" descr="san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57600" y="3422262"/>
                <a:ext cx="5307504" cy="3258528"/>
              </a:xfrm>
              <a:prstGeom prst="rect">
                <a:avLst/>
              </a:prstGeom>
            </p:spPr>
          </p:pic>
          <p:grpSp>
            <p:nvGrpSpPr>
              <p:cNvPr id="4" name="Group 21"/>
              <p:cNvGrpSpPr/>
              <p:nvPr/>
            </p:nvGrpSpPr>
            <p:grpSpPr>
              <a:xfrm>
                <a:off x="4788707" y="4569023"/>
                <a:ext cx="1612093" cy="1237032"/>
                <a:chOff x="4712507" y="4337446"/>
                <a:chExt cx="1612093" cy="1237032"/>
              </a:xfrm>
            </p:grpSpPr>
            <p:grpSp>
              <p:nvGrpSpPr>
                <p:cNvPr id="5" name="Group 13"/>
                <p:cNvGrpSpPr/>
                <p:nvPr/>
              </p:nvGrpSpPr>
              <p:grpSpPr>
                <a:xfrm>
                  <a:off x="5360176" y="4353155"/>
                  <a:ext cx="835232" cy="778584"/>
                  <a:chOff x="5638800" y="4498434"/>
                  <a:chExt cx="787161" cy="728885"/>
                </a:xfrm>
              </p:grpSpPr>
              <p:sp>
                <p:nvSpPr>
                  <p:cNvPr id="26" name="Left Arrow 25"/>
                  <p:cNvSpPr/>
                  <p:nvPr/>
                </p:nvSpPr>
                <p:spPr>
                  <a:xfrm>
                    <a:off x="5638800" y="5105400"/>
                    <a:ext cx="685800" cy="121919"/>
                  </a:xfrm>
                  <a:prstGeom prst="leftArrow">
                    <a:avLst/>
                  </a:prstGeom>
                  <a:solidFill>
                    <a:srgbClr val="00B0F0"/>
                  </a:solidFill>
                  <a:ln>
                    <a:solidFill>
                      <a:srgbClr val="1C0BF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Left Arrow 26"/>
                  <p:cNvSpPr/>
                  <p:nvPr/>
                </p:nvSpPr>
                <p:spPr>
                  <a:xfrm rot="5920667">
                    <a:off x="6022102" y="4780374"/>
                    <a:ext cx="685800" cy="121919"/>
                  </a:xfrm>
                  <a:prstGeom prst="leftArrow">
                    <a:avLst/>
                  </a:prstGeom>
                  <a:solidFill>
                    <a:srgbClr val="00B0F0"/>
                  </a:solidFill>
                  <a:ln>
                    <a:solidFill>
                      <a:srgbClr val="1C0BF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4712507" y="5175647"/>
                  <a:ext cx="1078692" cy="398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dirty="0" smtClean="0">
                      <a:solidFill>
                        <a:srgbClr val="1CD1EA"/>
                      </a:solidFill>
                      <a:latin typeface="Calibri"/>
                    </a:rPr>
                    <a:t>Θ</a:t>
                  </a:r>
                  <a:r>
                    <a:rPr lang="en-US" sz="1400" baseline="-25000" dirty="0" smtClean="0">
                      <a:solidFill>
                        <a:srgbClr val="1CD1EA"/>
                      </a:solidFill>
                      <a:latin typeface="Calibri"/>
                    </a:rPr>
                    <a:t>B </a:t>
                  </a:r>
                  <a:r>
                    <a:rPr lang="en-US" sz="1400" dirty="0" smtClean="0">
                      <a:solidFill>
                        <a:srgbClr val="1CD1EA"/>
                      </a:solidFill>
                      <a:latin typeface="Calibri"/>
                    </a:rPr>
                    <a:t>= 180°</a:t>
                  </a:r>
                  <a:endParaRPr lang="en-US" sz="1400" dirty="0">
                    <a:solidFill>
                      <a:srgbClr val="1CD1EA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410200" y="4337446"/>
                  <a:ext cx="914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dirty="0" smtClean="0">
                      <a:solidFill>
                        <a:srgbClr val="1CD1EA"/>
                      </a:solidFill>
                      <a:latin typeface="Calibri"/>
                    </a:rPr>
                    <a:t>Θ</a:t>
                  </a:r>
                  <a:r>
                    <a:rPr lang="en-US" sz="1400" baseline="-25000" dirty="0" smtClean="0">
                      <a:solidFill>
                        <a:srgbClr val="1CD1EA"/>
                      </a:solidFill>
                      <a:latin typeface="Calibri"/>
                    </a:rPr>
                    <a:t>B </a:t>
                  </a:r>
                  <a:r>
                    <a:rPr lang="en-US" sz="1400" dirty="0" smtClean="0">
                      <a:solidFill>
                        <a:srgbClr val="1CD1EA"/>
                      </a:solidFill>
                      <a:latin typeface="Calibri"/>
                    </a:rPr>
                    <a:t>= 80°</a:t>
                  </a:r>
                  <a:endParaRPr lang="en-US" sz="1400" dirty="0">
                    <a:solidFill>
                      <a:srgbClr val="1CD1EA"/>
                    </a:solidFill>
                  </a:endParaRPr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5334000" y="3276600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B6029C"/>
                  </a:solidFill>
                </a:rPr>
                <a:t>( 80 and 180 deg )</a:t>
              </a:r>
              <a:endParaRPr lang="en-US" sz="1600" b="1" dirty="0">
                <a:solidFill>
                  <a:srgbClr val="B6029C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-152400" y="-152400"/>
            <a:ext cx="92964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752600" y="-76200"/>
            <a:ext cx="6096000" cy="762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D9D416"/>
                </a:solidFill>
                <a:latin typeface="+mn-lt"/>
              </a:rPr>
              <a:t>Polarized Target</a:t>
            </a:r>
            <a:endParaRPr lang="en-US" sz="3200" dirty="0">
              <a:solidFill>
                <a:srgbClr val="D9D41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-2286000"/>
          <a:ext cx="8229601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878"/>
                <a:gridCol w="1266092"/>
                <a:gridCol w="1503485"/>
                <a:gridCol w="2215661"/>
                <a:gridCol w="15034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Run Dates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Energy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Magnet Orientation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Run Hours/</a:t>
                      </a:r>
                    </a:p>
                    <a:p>
                      <a:r>
                        <a:rPr lang="en-US" sz="1400" dirty="0" smtClean="0"/>
                        <a:t>Proposed PAC  hours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Beam Polarization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28800" y="1154322"/>
          <a:ext cx="5334000" cy="547507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447800"/>
                <a:gridCol w="1260231"/>
                <a:gridCol w="1254369"/>
                <a:gridCol w="1371600"/>
              </a:tblGrid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Spectrometer  </a:t>
                      </a:r>
                    </a:p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Coincidence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Coincidence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Arm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HMS Detects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Proton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Proton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E Beam</a:t>
                      </a:r>
                    </a:p>
                    <a:p>
                      <a:r>
                        <a:rPr lang="en-US" dirty="0" smtClean="0"/>
                        <a:t>GeV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4.72</a:t>
                      </a:r>
                    </a:p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5.89</a:t>
                      </a:r>
                    </a:p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5.89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</a:t>
                      </a:r>
                      <a:r>
                        <a:rPr lang="en-US" sz="1800" baseline="-25000" dirty="0" smtClean="0"/>
                        <a:t>HMS</a:t>
                      </a:r>
                    </a:p>
                    <a:p>
                      <a:r>
                        <a:rPr lang="en-US" sz="1800" dirty="0" err="1" smtClean="0"/>
                        <a:t>GeV</a:t>
                      </a:r>
                      <a:r>
                        <a:rPr lang="en-US" sz="1800" dirty="0" smtClean="0"/>
                        <a:t>/c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3.58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4.17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l-GR" dirty="0" smtClean="0"/>
                        <a:t>Θ</a:t>
                      </a:r>
                      <a:r>
                        <a:rPr lang="en-US" baseline="-25000" dirty="0" smtClean="0"/>
                        <a:t>HMS</a:t>
                      </a:r>
                    </a:p>
                    <a:p>
                      <a:r>
                        <a:rPr lang="en-US" dirty="0" smtClean="0"/>
                        <a:t>(Deg)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22.30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22.00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15.40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r>
                        <a:rPr lang="en-US" baseline="30000" dirty="0" smtClean="0"/>
                        <a:t>2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/c)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5.17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6.26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714105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Total Hours</a:t>
                      </a:r>
                    </a:p>
                    <a:p>
                      <a:r>
                        <a:rPr lang="en-US" baseline="0" dirty="0" smtClean="0"/>
                        <a:t>(h)</a:t>
                      </a:r>
                      <a:endParaRPr lang="en-US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~40</a:t>
                      </a:r>
                    </a:p>
                    <a:p>
                      <a:r>
                        <a:rPr lang="en-US" dirty="0" smtClean="0"/>
                        <a:t>(~44 runs)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~155</a:t>
                      </a:r>
                    </a:p>
                    <a:p>
                      <a:r>
                        <a:rPr lang="en-US" dirty="0" smtClean="0"/>
                        <a:t>(~135 runs)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~12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(~15 runs)   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e-p</a:t>
                      </a:r>
                      <a:r>
                        <a:rPr lang="en-US" baseline="0" dirty="0" smtClean="0"/>
                        <a:t> Events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~113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~824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-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181600" y="83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228600" y="-152400"/>
            <a:ext cx="93726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76600" y="152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9D416"/>
                </a:solidFill>
              </a:rPr>
              <a:t>Elastic Kinematics</a:t>
            </a:r>
            <a:endParaRPr lang="en-US" sz="3200" dirty="0">
              <a:solidFill>
                <a:srgbClr val="D9D41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6096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D9D416"/>
                </a:solidFill>
              </a:rPr>
              <a:t>( From HMS Spectrometer )</a:t>
            </a:r>
            <a:endParaRPr lang="en-US" sz="2000" dirty="0">
              <a:solidFill>
                <a:srgbClr val="D9D41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133600" y="685800"/>
            <a:ext cx="5105400" cy="6858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Electrons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 HMS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C0BFB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57199" y="1447800"/>
            <a:ext cx="4513251" cy="3276600"/>
            <a:chOff x="457199" y="1295400"/>
            <a:chExt cx="4513251" cy="3276600"/>
          </a:xfrm>
        </p:grpSpPr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199" y="1295400"/>
              <a:ext cx="4513251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21"/>
            <p:cNvGrpSpPr/>
            <p:nvPr/>
          </p:nvGrpSpPr>
          <p:grpSpPr>
            <a:xfrm>
              <a:off x="1066800" y="2133600"/>
              <a:ext cx="3048000" cy="1981200"/>
              <a:chOff x="3429000" y="3200400"/>
              <a:chExt cx="3048000" cy="1981200"/>
            </a:xfrm>
          </p:grpSpPr>
          <p:grpSp>
            <p:nvGrpSpPr>
              <p:cNvPr id="23" name="Group 56"/>
              <p:cNvGrpSpPr/>
              <p:nvPr/>
            </p:nvGrpSpPr>
            <p:grpSpPr>
              <a:xfrm>
                <a:off x="3429000" y="3733800"/>
                <a:ext cx="3048000" cy="1447800"/>
                <a:chOff x="3429000" y="3733800"/>
                <a:chExt cx="3048000" cy="1447800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3429000" y="4191000"/>
                  <a:ext cx="1066800" cy="990600"/>
                </a:xfrm>
                <a:prstGeom prst="line">
                  <a:avLst/>
                </a:prstGeom>
                <a:ln w="34925">
                  <a:solidFill>
                    <a:srgbClr val="FD55E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 53"/>
                <p:cNvGrpSpPr/>
                <p:nvPr/>
              </p:nvGrpSpPr>
              <p:grpSpPr>
                <a:xfrm>
                  <a:off x="4495800" y="3733800"/>
                  <a:ext cx="1981200" cy="584775"/>
                  <a:chOff x="4495800" y="3733800"/>
                  <a:chExt cx="1981200" cy="584775"/>
                </a:xfrm>
              </p:grpSpPr>
              <p:grpSp>
                <p:nvGrpSpPr>
                  <p:cNvPr id="29" name="Group 52"/>
                  <p:cNvGrpSpPr/>
                  <p:nvPr/>
                </p:nvGrpSpPr>
                <p:grpSpPr>
                  <a:xfrm>
                    <a:off x="4495800" y="3886200"/>
                    <a:ext cx="1524000" cy="304800"/>
                    <a:chOff x="4495800" y="3886200"/>
                    <a:chExt cx="1524000" cy="304800"/>
                  </a:xfrm>
                </p:grpSpPr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flipV="1">
                      <a:off x="4495800" y="4038600"/>
                      <a:ext cx="914400" cy="152400"/>
                    </a:xfrm>
                    <a:prstGeom prst="line">
                      <a:avLst/>
                    </a:prstGeom>
                    <a:ln w="34925">
                      <a:solidFill>
                        <a:srgbClr val="FD55E5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Arrow Connector 31"/>
                    <p:cNvCxnSpPr/>
                    <p:nvPr/>
                  </p:nvCxnSpPr>
                  <p:spPr>
                    <a:xfrm flipV="1">
                      <a:off x="5410200" y="3886200"/>
                      <a:ext cx="609600" cy="152400"/>
                    </a:xfrm>
                    <a:prstGeom prst="straightConnector1">
                      <a:avLst/>
                    </a:prstGeom>
                    <a:ln w="34925">
                      <a:solidFill>
                        <a:srgbClr val="FD55E5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867400" y="3733800"/>
                    <a:ext cx="609600" cy="584775"/>
                  </a:xfrm>
                  <a:prstGeom prst="rect">
                    <a:avLst/>
                  </a:prstGeom>
                  <a:noFill/>
                  <a:ln w="3492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 smtClean="0">
                        <a:solidFill>
                          <a:srgbClr val="FD55E5"/>
                        </a:solidFill>
                      </a:rPr>
                      <a:t>e</a:t>
                    </a:r>
                    <a:r>
                      <a:rPr lang="en-US" sz="3200" b="1" baseline="30000" dirty="0" smtClean="0">
                        <a:solidFill>
                          <a:srgbClr val="FD55E5"/>
                        </a:solidFill>
                      </a:rPr>
                      <a:t>-</a:t>
                    </a:r>
                    <a:endParaRPr lang="en-US" sz="3200" b="1" baseline="30000" dirty="0">
                      <a:solidFill>
                        <a:srgbClr val="FD55E5"/>
                      </a:solidFill>
                    </a:endParaRPr>
                  </a:p>
                </p:txBody>
              </p:sp>
            </p:grpSp>
          </p:grpSp>
          <p:cxnSp>
            <p:nvCxnSpPr>
              <p:cNvPr id="24" name="Straight Connector 23"/>
              <p:cNvCxnSpPr/>
              <p:nvPr/>
            </p:nvCxnSpPr>
            <p:spPr>
              <a:xfrm flipV="1">
                <a:off x="4572000" y="3200400"/>
                <a:ext cx="990600" cy="914400"/>
              </a:xfrm>
              <a:prstGeom prst="line">
                <a:avLst/>
              </a:prstGeom>
              <a:ln w="34925">
                <a:solidFill>
                  <a:srgbClr val="FD55E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1219200" y="3348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D55E5"/>
                  </a:solidFill>
                </a:rPr>
                <a:t>E</a:t>
              </a:r>
              <a:endParaRPr lang="en-US" sz="2400" b="1" dirty="0">
                <a:solidFill>
                  <a:srgbClr val="FD55E5"/>
                </a:solidFill>
              </a:endParaRPr>
            </a:p>
          </p:txBody>
        </p:sp>
        <p:sp>
          <p:nvSpPr>
            <p:cNvPr id="37" name="Arc 36"/>
            <p:cNvSpPr/>
            <p:nvPr/>
          </p:nvSpPr>
          <p:spPr>
            <a:xfrm>
              <a:off x="2362200" y="2667000"/>
              <a:ext cx="609600" cy="609600"/>
            </a:xfrm>
            <a:prstGeom prst="arc">
              <a:avLst/>
            </a:prstGeom>
            <a:ln w="34925">
              <a:solidFill>
                <a:srgbClr val="FD5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14600" y="266253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srgbClr val="FD55E5"/>
                  </a:solidFill>
                  <a:latin typeface="Calibri"/>
                </a:rPr>
                <a:t>Θ</a:t>
              </a:r>
              <a:endParaRPr lang="en-US" sz="2400" dirty="0">
                <a:solidFill>
                  <a:srgbClr val="FD55E5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524000" y="4953000"/>
            <a:ext cx="2667000" cy="523220"/>
            <a:chOff x="685800" y="3606225"/>
            <a:chExt cx="2667000" cy="523220"/>
          </a:xfrm>
        </p:grpSpPr>
        <p:sp>
          <p:nvSpPr>
            <p:cNvPr id="35" name="TextBox 34"/>
            <p:cNvSpPr txBox="1"/>
            <p:nvPr/>
          </p:nvSpPr>
          <p:spPr>
            <a:xfrm>
              <a:off x="685800" y="3606225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libri" pitchFamily="34" charset="0"/>
                </a:rPr>
                <a:t>e</a:t>
              </a:r>
              <a:r>
                <a:rPr lang="en-US" sz="2800" baseline="30000" dirty="0" smtClean="0">
                  <a:latin typeface="Calibri" pitchFamily="34" charset="0"/>
                </a:rPr>
                <a:t>-  </a:t>
              </a:r>
              <a:r>
                <a:rPr lang="en-US" sz="2800" dirty="0" smtClean="0">
                  <a:latin typeface="Calibri" pitchFamily="34" charset="0"/>
                </a:rPr>
                <a:t>p </a:t>
              </a:r>
              <a:r>
                <a:rPr lang="en-US" sz="2800" dirty="0" smtClean="0"/>
                <a:t> </a:t>
              </a:r>
              <a:r>
                <a:rPr lang="en-US" sz="2800" dirty="0" smtClean="0">
                  <a:latin typeface="Calibri"/>
                </a:rPr>
                <a:t>       e</a:t>
              </a:r>
              <a:r>
                <a:rPr lang="en-US" sz="2800" baseline="30000" dirty="0" smtClean="0">
                  <a:latin typeface="Calibri"/>
                </a:rPr>
                <a:t>-  </a:t>
              </a:r>
              <a:r>
                <a:rPr lang="en-US" sz="2800" dirty="0" smtClean="0">
                  <a:latin typeface="Calibri"/>
                </a:rPr>
                <a:t>p</a:t>
              </a:r>
              <a:endParaRPr lang="en-US" sz="2800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62000" y="3733800"/>
              <a:ext cx="1828800" cy="153988"/>
              <a:chOff x="4419600" y="5562600"/>
              <a:chExt cx="1828800" cy="153988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5105400" y="5715000"/>
                <a:ext cx="5334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4419600" y="5562600"/>
                <a:ext cx="2286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4800600" y="5562600"/>
                <a:ext cx="2286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5638800" y="5562600"/>
                <a:ext cx="2286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6019800" y="5562600"/>
                <a:ext cx="2286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/>
          <p:cNvGrpSpPr/>
          <p:nvPr/>
        </p:nvGrpSpPr>
        <p:grpSpPr>
          <a:xfrm>
            <a:off x="5029200" y="1325940"/>
            <a:ext cx="3810000" cy="1569660"/>
            <a:chOff x="533400" y="1066800"/>
            <a:chExt cx="8077200" cy="1569660"/>
          </a:xfrm>
        </p:grpSpPr>
        <p:sp>
          <p:nvSpPr>
            <p:cNvPr id="49" name="TextBox 48"/>
            <p:cNvSpPr txBox="1"/>
            <p:nvPr/>
          </p:nvSpPr>
          <p:spPr>
            <a:xfrm>
              <a:off x="533400" y="1066800"/>
              <a:ext cx="8077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By knowing the 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incoming beam energy, </a:t>
              </a:r>
              <a:r>
                <a:rPr lang="en-US" sz="2400" dirty="0" smtClean="0"/>
                <a:t>E</a:t>
              </a:r>
              <a:r>
                <a:rPr lang="en-US" sz="2400" dirty="0" smtClean="0">
                  <a:solidFill>
                    <a:srgbClr val="7030A0"/>
                  </a:solidFill>
                </a:rPr>
                <a:t> and 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the scattered electron angle,</a:t>
              </a:r>
            </a:p>
            <a:p>
              <a:r>
                <a:rPr lang="en-US" sz="2400" dirty="0" smtClean="0"/>
                <a:t>  </a:t>
              </a:r>
              <a:endParaRPr lang="en-US" sz="2400" dirty="0"/>
            </a:p>
          </p:txBody>
        </p:sp>
        <p:graphicFrame>
          <p:nvGraphicFramePr>
            <p:cNvPr id="50" name="Object 4"/>
            <p:cNvGraphicFramePr>
              <a:graphicFrameLocks noChangeAspect="1"/>
            </p:cNvGraphicFramePr>
            <p:nvPr/>
          </p:nvGraphicFramePr>
          <p:xfrm>
            <a:off x="7318248" y="1828800"/>
            <a:ext cx="662152" cy="383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73" name="Equation" r:id="rId4" imgW="126720" imgH="177480" progId="Equation.3">
                    <p:embed/>
                  </p:oleObj>
                </mc:Choice>
                <mc:Fallback>
                  <p:oleObj name="Equation" r:id="rId4" imgW="126720" imgH="177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8248" y="1828800"/>
                          <a:ext cx="662152" cy="3836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5638800" y="5762625"/>
          <a:ext cx="26066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4" name="Equation" r:id="rId6" imgW="1790640" imgH="228600" progId="Equation.3">
                  <p:embed/>
                </p:oleObj>
              </mc:Choice>
              <mc:Fallback>
                <p:oleObj name="Equation" r:id="rId6" imgW="179064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762625"/>
                        <a:ext cx="26066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3"/>
          <p:cNvGraphicFramePr>
            <a:graphicFrameLocks noChangeAspect="1"/>
          </p:cNvGraphicFramePr>
          <p:nvPr/>
        </p:nvGraphicFramePr>
        <p:xfrm>
          <a:off x="5943600" y="4324350"/>
          <a:ext cx="175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5" name="Equation" r:id="rId8" imgW="1206360" imgH="431640" progId="Equation.3">
                  <p:embed/>
                </p:oleObj>
              </mc:Choice>
              <mc:Fallback>
                <p:oleObj name="Equation" r:id="rId8" imgW="120636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324350"/>
                        <a:ext cx="175577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Flowchart: Alternate Process 53"/>
          <p:cNvSpPr/>
          <p:nvPr/>
        </p:nvSpPr>
        <p:spPr>
          <a:xfrm>
            <a:off x="5486400" y="5638800"/>
            <a:ext cx="2895600" cy="609600"/>
          </a:xfrm>
          <a:prstGeom prst="flowChartAlternateProcess">
            <a:avLst/>
          </a:prstGeom>
          <a:solidFill>
            <a:srgbClr val="00B0F0">
              <a:alpha val="24000"/>
            </a:srgbClr>
          </a:solidFill>
          <a:ln w="15875">
            <a:solidFill>
              <a:srgbClr val="1C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Alternate Process 59"/>
          <p:cNvSpPr/>
          <p:nvPr/>
        </p:nvSpPr>
        <p:spPr>
          <a:xfrm>
            <a:off x="5715000" y="4267200"/>
            <a:ext cx="2133600" cy="762000"/>
          </a:xfrm>
          <a:prstGeom prst="flowChartAlternateProcess">
            <a:avLst/>
          </a:prstGeom>
          <a:solidFill>
            <a:srgbClr val="00B0F0">
              <a:alpha val="24000"/>
            </a:srgbClr>
          </a:solidFill>
          <a:ln w="15875">
            <a:solidFill>
              <a:srgbClr val="1C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Object 6"/>
          <p:cNvGraphicFramePr>
            <a:graphicFrameLocks noChangeAspect="1"/>
          </p:cNvGraphicFramePr>
          <p:nvPr/>
        </p:nvGraphicFramePr>
        <p:xfrm>
          <a:off x="5638800" y="2786063"/>
          <a:ext cx="24225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6" name="Equation" r:id="rId10" imgW="1625400" imgH="583920" progId="Equation.3">
                  <p:embed/>
                </p:oleObj>
              </mc:Choice>
              <mc:Fallback>
                <p:oleObj name="Equation" r:id="rId10" imgW="1625400" imgH="58392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786063"/>
                        <a:ext cx="2422525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Flowchart: Alternate Process 61"/>
          <p:cNvSpPr/>
          <p:nvPr/>
        </p:nvSpPr>
        <p:spPr>
          <a:xfrm>
            <a:off x="5562600" y="2667000"/>
            <a:ext cx="2590800" cy="1066800"/>
          </a:xfrm>
          <a:prstGeom prst="flowChartAlternateProcess">
            <a:avLst/>
          </a:prstGeom>
          <a:solidFill>
            <a:srgbClr val="00B0F0">
              <a:alpha val="24000"/>
            </a:srgbClr>
          </a:solidFill>
          <a:ln w="15875">
            <a:solidFill>
              <a:srgbClr val="1C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triped Right Arrow 62"/>
          <p:cNvSpPr/>
          <p:nvPr/>
        </p:nvSpPr>
        <p:spPr>
          <a:xfrm rot="5400000">
            <a:off x="6667500" y="3848100"/>
            <a:ext cx="381000" cy="304800"/>
          </a:xfrm>
          <a:prstGeom prst="striped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5" name="Striped Right Arrow 64"/>
          <p:cNvSpPr/>
          <p:nvPr/>
        </p:nvSpPr>
        <p:spPr>
          <a:xfrm rot="5400000">
            <a:off x="6667500" y="5143500"/>
            <a:ext cx="381000" cy="304800"/>
          </a:xfrm>
          <a:prstGeom prst="striped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-152400" y="-152400"/>
            <a:ext cx="92964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429000" y="76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9D416"/>
                </a:solidFill>
              </a:rPr>
              <a:t>Data Analysis </a:t>
            </a:r>
            <a:endParaRPr lang="en-US" sz="3200" dirty="0">
              <a:solidFill>
                <a:srgbClr val="D9D416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91000" y="2514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D55E5"/>
                </a:solidFill>
              </a:rPr>
              <a:t>E’</a:t>
            </a:r>
            <a:endParaRPr lang="en-US" sz="2400" b="1" dirty="0">
              <a:solidFill>
                <a:srgbClr val="FD55E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57200" y="1295400"/>
            <a:ext cx="4267200" cy="1600200"/>
          </a:xfrm>
          <a:prstGeom prst="roundRect">
            <a:avLst/>
          </a:prstGeom>
          <a:solidFill>
            <a:schemeClr val="accent1">
              <a:alpha val="32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8600" y="152400"/>
            <a:ext cx="3657600" cy="6858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Extract the electrons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C0BFB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3505200"/>
            <a:ext cx="502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Here,</a:t>
            </a:r>
          </a:p>
          <a:p>
            <a:endParaRPr lang="en-US" dirty="0" smtClean="0"/>
          </a:p>
          <a:p>
            <a:r>
              <a:rPr lang="en-US" dirty="0" smtClean="0"/>
              <a:t>          - Detected electron momentum/energy</a:t>
            </a:r>
          </a:p>
          <a:p>
            <a:r>
              <a:rPr lang="en-US" dirty="0" smtClean="0"/>
              <a:t>            at HMS</a:t>
            </a:r>
          </a:p>
          <a:p>
            <a:r>
              <a:rPr lang="en-US" dirty="0" smtClean="0"/>
              <a:t>  P</a:t>
            </a:r>
            <a:r>
              <a:rPr lang="en-US" baseline="-25000" dirty="0" smtClean="0"/>
              <a:t>c</a:t>
            </a:r>
            <a:r>
              <a:rPr lang="en-US" dirty="0" smtClean="0"/>
              <a:t>    - Central momentum of HMS</a:t>
            </a:r>
          </a:p>
          <a:p>
            <a:r>
              <a:rPr lang="en-US" dirty="0" smtClean="0"/>
              <a:t>         -  Total measured shower energy </a:t>
            </a:r>
          </a:p>
          <a:p>
            <a:r>
              <a:rPr lang="en-US" dirty="0" smtClean="0"/>
              <a:t>            of a chosen electron track by </a:t>
            </a:r>
          </a:p>
          <a:p>
            <a:r>
              <a:rPr lang="en-US" dirty="0" smtClean="0"/>
              <a:t>            HMS Calorimeter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27" name="Object 5"/>
          <p:cNvGraphicFramePr>
            <a:graphicFrameLocks noChangeAspect="1"/>
          </p:cNvGraphicFramePr>
          <p:nvPr/>
        </p:nvGraphicFramePr>
        <p:xfrm>
          <a:off x="152400" y="4973637"/>
          <a:ext cx="322262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2" name="Equation" r:id="rId3" imgW="215640" imgH="190440" progId="Equation.3">
                  <p:embed/>
                </p:oleObj>
              </mc:Choice>
              <mc:Fallback>
                <p:oleObj name="Equation" r:id="rId3" imgW="215640" imgH="190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973637"/>
                        <a:ext cx="322262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76200" y="4114800"/>
          <a:ext cx="493713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3" name="Equation" r:id="rId5" imgW="330120" imgH="164880" progId="Equation.3">
                  <p:embed/>
                </p:oleObj>
              </mc:Choice>
              <mc:Fallback>
                <p:oleObj name="Equation" r:id="rId5" imgW="330120" imgH="164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114800"/>
                        <a:ext cx="493713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152400" y="723543"/>
            <a:ext cx="8991600" cy="2476857"/>
            <a:chOff x="152400" y="723543"/>
            <a:chExt cx="8991600" cy="2476857"/>
          </a:xfrm>
        </p:grpSpPr>
        <p:sp>
          <p:nvSpPr>
            <p:cNvPr id="15" name="TextBox 14"/>
            <p:cNvSpPr txBox="1"/>
            <p:nvPr/>
          </p:nvSpPr>
          <p:spPr>
            <a:xfrm>
              <a:off x="152400" y="723543"/>
              <a:ext cx="89916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smtClean="0"/>
                <a:t>•  </a:t>
              </a:r>
              <a:r>
                <a:rPr lang="en-US" sz="2400" dirty="0" smtClean="0">
                  <a:solidFill>
                    <a:srgbClr val="7030A0"/>
                  </a:solidFill>
                </a:rPr>
                <a:t>Used only Electron selection cuts.</a:t>
              </a:r>
            </a:p>
            <a:p>
              <a:r>
                <a:rPr lang="en-US" sz="2400" dirty="0" smtClean="0"/>
                <a:t>       # of  Cerenkov photoelectrons &gt; 2    - Cerenkov cut</a:t>
              </a:r>
            </a:p>
            <a:p>
              <a:r>
                <a:rPr lang="en-US" sz="2400" dirty="0" smtClean="0"/>
                <a:t>                                                                    </a:t>
              </a:r>
            </a:p>
            <a:p>
              <a:r>
                <a:rPr lang="en-US" sz="2400" dirty="0" smtClean="0"/>
                <a:t>                                                                    </a:t>
              </a:r>
            </a:p>
            <a:p>
              <a:r>
                <a:rPr lang="en-US" sz="2400" dirty="0" smtClean="0"/>
                <a:t>    </a:t>
              </a:r>
            </a:p>
            <a:p>
              <a:r>
                <a:rPr lang="en-US" dirty="0" smtClean="0"/>
                <a:t>    </a:t>
              </a:r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85800" y="2286000"/>
              <a:ext cx="8305801" cy="914400"/>
              <a:chOff x="662553" y="3467100"/>
              <a:chExt cx="6757262" cy="952500"/>
            </a:xfrm>
          </p:grpSpPr>
          <p:graphicFrame>
            <p:nvGraphicFramePr>
              <p:cNvPr id="18" name="Object 2"/>
              <p:cNvGraphicFramePr>
                <a:graphicFrameLocks noChangeAspect="1"/>
              </p:cNvGraphicFramePr>
              <p:nvPr/>
            </p:nvGraphicFramePr>
            <p:xfrm>
              <a:off x="662553" y="3467100"/>
              <a:ext cx="1447800" cy="952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024" name="Equation" r:id="rId7" imgW="965160" imgH="634680" progId="Equation.3">
                      <p:embed/>
                    </p:oleObj>
                  </mc:Choice>
                  <mc:Fallback>
                    <p:oleObj name="Equation" r:id="rId7" imgW="965160" imgH="63468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2553" y="3467100"/>
                            <a:ext cx="1447800" cy="952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TextBox 18"/>
              <p:cNvSpPr txBox="1"/>
              <p:nvPr/>
            </p:nvSpPr>
            <p:spPr>
              <a:xfrm>
                <a:off x="685800" y="3543300"/>
                <a:ext cx="6734015" cy="480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                               &lt;   8                                   -  </a:t>
                </a:r>
                <a:r>
                  <a:rPr lang="en-US" sz="2400" dirty="0" smtClean="0"/>
                  <a:t>HMS Momentum Acceptance cut      </a:t>
                </a:r>
                <a:endParaRPr lang="en-US" sz="2400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447800" y="1752600"/>
              <a:ext cx="5791200" cy="533400"/>
              <a:chOff x="1447800" y="1600200"/>
              <a:chExt cx="5791200" cy="533400"/>
            </a:xfrm>
          </p:grpSpPr>
          <p:graphicFrame>
            <p:nvGraphicFramePr>
              <p:cNvPr id="28" name="Object 2"/>
              <p:cNvGraphicFramePr>
                <a:graphicFrameLocks noChangeAspect="1"/>
              </p:cNvGraphicFramePr>
              <p:nvPr/>
            </p:nvGraphicFramePr>
            <p:xfrm>
              <a:off x="1447800" y="1661249"/>
              <a:ext cx="762000" cy="4723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025" name="Equation" r:id="rId9" imgW="368280" imgH="291960" progId="Equation.3">
                      <p:embed/>
                    </p:oleObj>
                  </mc:Choice>
                  <mc:Fallback>
                    <p:oleObj name="Equation" r:id="rId9" imgW="368280" imgH="29196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7800" y="1661249"/>
                            <a:ext cx="762000" cy="47235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TextBox 28"/>
              <p:cNvSpPr txBox="1"/>
              <p:nvPr/>
            </p:nvSpPr>
            <p:spPr>
              <a:xfrm>
                <a:off x="2286000" y="1600200"/>
                <a:ext cx="495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&gt;  0.7                                 -  </a:t>
                </a:r>
                <a:r>
                  <a:rPr lang="en-US" sz="2400" dirty="0" smtClean="0"/>
                  <a:t>Calorimeter cut</a:t>
                </a:r>
                <a:endParaRPr lang="en-US" sz="2400" dirty="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038600" y="3276600"/>
            <a:ext cx="5029200" cy="3200400"/>
            <a:chOff x="4038600" y="3276600"/>
            <a:chExt cx="5029200" cy="3200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1"/>
            <a:srcRect b="10450"/>
            <a:stretch/>
          </p:blipFill>
          <p:spPr>
            <a:xfrm>
              <a:off x="4038600" y="3276600"/>
              <a:ext cx="5029200" cy="300694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334000" y="6096000"/>
              <a:ext cx="2743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Invariant Mass, W (</a:t>
              </a:r>
              <a:r>
                <a:rPr lang="en-US" dirty="0" err="1" smtClean="0"/>
                <a:t>GeV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sxptar_w_after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" t="8725" r="5572" b="4477"/>
          <a:stretch/>
        </p:blipFill>
        <p:spPr>
          <a:xfrm>
            <a:off x="457200" y="1066800"/>
            <a:ext cx="3865563" cy="3303803"/>
          </a:xfrm>
          <a:prstGeom prst="rect">
            <a:avLst/>
          </a:prstGeom>
          <a:ln>
            <a:solidFill>
              <a:srgbClr val="3333CC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-152400" y="-152400"/>
            <a:ext cx="92964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76200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9D416"/>
                </a:solidFill>
              </a:rPr>
              <a:t>Corrections </a:t>
            </a:r>
            <a:endParaRPr lang="en-US" sz="3200" dirty="0">
              <a:solidFill>
                <a:srgbClr val="D9D41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024" y="4800600"/>
            <a:ext cx="3339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Checking the target magnetic field </a:t>
            </a:r>
          </a:p>
          <a:p>
            <a:r>
              <a:rPr lang="en-US" dirty="0" smtClean="0"/>
              <a:t>      application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Needs more investigation !!!!!!</a:t>
            </a:r>
            <a:endParaRPr lang="en-US" dirty="0"/>
          </a:p>
        </p:txBody>
      </p:sp>
      <p:pic>
        <p:nvPicPr>
          <p:cNvPr id="2" name="Picture 1" descr="hsytar_w_n_frxdivctheta_x0y0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7" r="3430" b="9789"/>
          <a:stretch/>
        </p:blipFill>
        <p:spPr>
          <a:xfrm>
            <a:off x="4495800" y="2897085"/>
            <a:ext cx="4481160" cy="3656115"/>
          </a:xfrm>
          <a:prstGeom prst="rect">
            <a:avLst/>
          </a:prstGeom>
          <a:ln>
            <a:solidFill>
              <a:srgbClr val="3333CC"/>
            </a:solidFill>
          </a:ln>
        </p:spPr>
      </p:pic>
    </p:spTree>
    <p:extLst>
      <p:ext uri="{BB962C8B-B14F-4D97-AF65-F5344CB8AC3E}">
        <p14:creationId xmlns:p14="http://schemas.microsoft.com/office/powerpoint/2010/main" val="365383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26472</TotalTime>
  <Words>652</Words>
  <Application>Microsoft Macintosh PowerPoint</Application>
  <PresentationFormat>On-screen Show (4:3)</PresentationFormat>
  <Paragraphs>195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Equity</vt:lpstr>
      <vt:lpstr>Equation</vt:lpstr>
      <vt:lpstr>PowerPoint Presentation</vt:lpstr>
      <vt:lpstr>Introduction</vt:lpstr>
      <vt:lpstr>PowerPoint Presentation</vt:lpstr>
      <vt:lpstr>PowerPoint Presentation</vt:lpstr>
      <vt:lpstr>Polarized Target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Hampton Univeristy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SANE Spin Asymmetries on the Nucleon Experiment (TJNAF E07-003) Readiness Review July 2, 2007 Jefferson Lab SANE Collaboration</dc:title>
  <dc:creator>anusha</dc:creator>
  <cp:lastModifiedBy>Anusha Liyanage</cp:lastModifiedBy>
  <cp:revision>433</cp:revision>
  <dcterms:created xsi:type="dcterms:W3CDTF">2009-05-01T19:21:52Z</dcterms:created>
  <dcterms:modified xsi:type="dcterms:W3CDTF">2011-10-04T18:25:01Z</dcterms:modified>
</cp:coreProperties>
</file>