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4" r:id="rId8"/>
  </p:sldMasterIdLst>
  <p:notesMasterIdLst>
    <p:notesMasterId r:id="rId33"/>
  </p:notesMasterIdLst>
  <p:handoutMasterIdLst>
    <p:handoutMasterId r:id="rId34"/>
  </p:handoutMasterIdLst>
  <p:sldIdLst>
    <p:sldId id="256" r:id="rId9"/>
    <p:sldId id="257" r:id="rId10"/>
    <p:sldId id="258" r:id="rId11"/>
    <p:sldId id="275" r:id="rId12"/>
    <p:sldId id="259" r:id="rId13"/>
    <p:sldId id="261" r:id="rId14"/>
    <p:sldId id="262" r:id="rId15"/>
    <p:sldId id="263" r:id="rId16"/>
    <p:sldId id="264" r:id="rId17"/>
    <p:sldId id="270" r:id="rId18"/>
    <p:sldId id="266" r:id="rId19"/>
    <p:sldId id="283" r:id="rId20"/>
    <p:sldId id="267" r:id="rId21"/>
    <p:sldId id="268" r:id="rId22"/>
    <p:sldId id="273" r:id="rId23"/>
    <p:sldId id="269" r:id="rId24"/>
    <p:sldId id="282" r:id="rId25"/>
    <p:sldId id="274" r:id="rId26"/>
    <p:sldId id="278" r:id="rId27"/>
    <p:sldId id="280" r:id="rId28"/>
    <p:sldId id="279" r:id="rId29"/>
    <p:sldId id="281" r:id="rId30"/>
    <p:sldId id="276" r:id="rId31"/>
    <p:sldId id="277" r:id="rId32"/>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3" autoAdjust="0"/>
    <p:restoredTop sz="94660"/>
  </p:normalViewPr>
  <p:slideViewPr>
    <p:cSldViewPr>
      <p:cViewPr varScale="1">
        <p:scale>
          <a:sx n="60" d="100"/>
          <a:sy n="60" d="100"/>
        </p:scale>
        <p:origin x="-1692" y="-78"/>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3462E84C-41F4-4A10-9EBB-A9E611822023}" type="datetimeFigureOut">
              <a:rPr lang="en-US" smtClean="0"/>
              <a:t>11/29/2011</a:t>
            </a:fld>
            <a:endParaRPr lang="en-US"/>
          </a:p>
        </p:txBody>
      </p:sp>
      <p:sp>
        <p:nvSpPr>
          <p:cNvPr id="4" name="页脚占位符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BB4F7A27-0D9E-4C2D-97A7-3EA5143BD0F8}" type="slidenum">
              <a:rPr lang="en-US" smtClean="0"/>
              <a:t>‹#›</a:t>
            </a:fld>
            <a:endParaRPr lang="en-US"/>
          </a:p>
        </p:txBody>
      </p:sp>
    </p:spTree>
    <p:extLst>
      <p:ext uri="{BB962C8B-B14F-4D97-AF65-F5344CB8AC3E}">
        <p14:creationId xmlns:p14="http://schemas.microsoft.com/office/powerpoint/2010/main" val="4131587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22"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23"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24"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25"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21E121E1-B191-4171-9121-51A191317101}" type="slidenum">
              <a:rPr lang="en-US"/>
              <a:t>‹#›</a:t>
            </a:fld>
            <a:endParaRPr/>
          </a:p>
        </p:txBody>
      </p:sp>
    </p:spTree>
    <p:extLst>
      <p:ext uri="{BB962C8B-B14F-4D97-AF65-F5344CB8AC3E}">
        <p14:creationId xmlns:p14="http://schemas.microsoft.com/office/powerpoint/2010/main" val="42645759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body"/>
          </p:nvPr>
        </p:nvSpPr>
        <p:spPr>
          <a:xfrm>
            <a:off x="0" y="0"/>
            <a:ext cx="360" cy="15185520"/>
          </a:xfrm>
          <a:prstGeom prst="rect">
            <a:avLst/>
          </a:prstGeom>
        </p:spPr>
        <p:txBody>
          <a:bodyPr lIns="90000" tIns="45000" rIns="90000" bIns="45000"/>
          <a:lstStyle/>
          <a:p>
            <a:r>
              <a:rPr lang="en-US" sz="1979">
                <a:solidFill>
                  <a:srgbClr val="000000"/>
                </a:solidFill>
                <a:latin typeface="+mn-lt"/>
                <a:ea typeface="+mn-ea"/>
              </a:rPr>
              <a:t>We plan to determine high-precision binding energies of lambda single particle states with various l from the excitation spectra of lambda hpernuclei up to A=52</a:t>
            </a:r>
            <a:endParaRPr/>
          </a:p>
          <a:p>
            <a:endParaRPr/>
          </a:p>
        </p:txBody>
      </p:sp>
      <p:sp>
        <p:nvSpPr>
          <p:cNvPr id="111" name="CustomShape 2"/>
          <p:cNvSpPr/>
          <p:nvPr/>
        </p:nvSpPr>
        <p:spPr>
          <a:xfrm>
            <a:off x="0" y="0"/>
            <a:ext cx="360" cy="360"/>
          </a:xfrm>
          <a:prstGeom prst="rect">
            <a:avLst/>
          </a:prstGeom>
        </p:spPr>
        <p:txBody>
          <a:bodyPr lIns="90000" tIns="45000" rIns="90000" bIns="45000"/>
          <a:lstStyle/>
          <a:p>
            <a:fld id="{3111B1B1-B1B1-4101-B191-019181E1F191}" type="slidenum">
              <a:rPr lang="en-US" sz="1979">
                <a:solidFill>
                  <a:srgbClr val="000000"/>
                </a:solidFill>
                <a:latin typeface="+mn-lt"/>
                <a:ea typeface="+mn-ea"/>
              </a:rPr>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body"/>
          </p:nvPr>
        </p:nvSpPr>
        <p:spPr>
          <a:xfrm>
            <a:off x="0" y="0"/>
            <a:ext cx="360" cy="4624920"/>
          </a:xfrm>
          <a:prstGeom prst="rect">
            <a:avLst/>
          </a:prstGeom>
        </p:spPr>
      </p:sp>
      <p:sp>
        <p:nvSpPr>
          <p:cNvPr id="113" name="CustomShape 2"/>
          <p:cNvSpPr/>
          <p:nvPr/>
        </p:nvSpPr>
        <p:spPr>
          <a:xfrm>
            <a:off x="0" y="0"/>
            <a:ext cx="360" cy="360"/>
          </a:xfrm>
          <a:prstGeom prst="rect">
            <a:avLst/>
          </a:prstGeom>
        </p:spPr>
        <p:txBody>
          <a:bodyPr lIns="90000" tIns="45000" rIns="90000" bIns="45000"/>
          <a:lstStyle/>
          <a:p>
            <a:fld id="{01A1E1A1-D151-4161-9161-91B151618101}" type="slidenum">
              <a:rPr lang="en-US">
                <a:solidFill>
                  <a:srgbClr val="000000"/>
                </a:solidFill>
                <a:latin typeface="+mn-lt"/>
                <a:ea typeface="+mn-ea"/>
              </a:rPr>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body"/>
          </p:nvPr>
        </p:nvSpPr>
        <p:spPr>
          <a:xfrm>
            <a:off x="0" y="0"/>
            <a:ext cx="360" cy="4624920"/>
          </a:xfrm>
          <a:prstGeom prst="rect">
            <a:avLst/>
          </a:prstGeom>
        </p:spPr>
      </p:sp>
      <p:sp>
        <p:nvSpPr>
          <p:cNvPr id="113" name="CustomShape 2"/>
          <p:cNvSpPr/>
          <p:nvPr/>
        </p:nvSpPr>
        <p:spPr>
          <a:xfrm>
            <a:off x="0" y="0"/>
            <a:ext cx="360" cy="360"/>
          </a:xfrm>
          <a:prstGeom prst="rect">
            <a:avLst/>
          </a:prstGeom>
        </p:spPr>
        <p:txBody>
          <a:bodyPr lIns="90000" tIns="45000" rIns="90000" bIns="45000"/>
          <a:lstStyle/>
          <a:p>
            <a:fld id="{01A1E1A1-D151-4161-9161-91B151618101}" type="slidenum">
              <a:rPr lang="en-US">
                <a:solidFill>
                  <a:srgbClr val="000000"/>
                </a:solidFill>
                <a:latin typeface="+mn-lt"/>
                <a:ea typeface="+mn-ea"/>
              </a:rP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body"/>
          </p:nvPr>
        </p:nvSpPr>
        <p:spPr>
          <a:xfrm>
            <a:off x="360" y="0"/>
            <a:ext cx="360" cy="15185520"/>
          </a:xfrm>
          <a:prstGeom prst="rect">
            <a:avLst/>
          </a:prstGeom>
        </p:spPr>
        <p:txBody>
          <a:bodyPr lIns="90000" tIns="45000" rIns="90000" bIns="45000"/>
          <a:lstStyle/>
          <a:p>
            <a:r>
              <a:rPr lang="en-US" sz="1979">
                <a:solidFill>
                  <a:srgbClr val="000000"/>
                </a:solidFill>
                <a:latin typeface="+mn-lt"/>
                <a:ea typeface="+mn-ea"/>
              </a:rPr>
              <a:t>In order to avoid the high rate of Blau and moller, we used title hes by 6.5 degree similar as the experiment in 2005.Here, our new spectrometer HES and the new Splitter enlarge the acceptance of angle and momentum, which allow us to get higher beam energy, at the same time improve the signal to noise ratio. At this case, we are able to run the heavy target.  </a:t>
            </a:r>
            <a:endParaRPr/>
          </a:p>
        </p:txBody>
      </p:sp>
      <p:sp>
        <p:nvSpPr>
          <p:cNvPr id="115" name="CustomShape 2"/>
          <p:cNvSpPr/>
          <p:nvPr/>
        </p:nvSpPr>
        <p:spPr>
          <a:xfrm>
            <a:off x="0" y="0"/>
            <a:ext cx="360" cy="360"/>
          </a:xfrm>
          <a:prstGeom prst="rect">
            <a:avLst/>
          </a:prstGeom>
        </p:spPr>
        <p:txBody>
          <a:bodyPr lIns="90000" tIns="45000" rIns="90000" bIns="45000"/>
          <a:lstStyle/>
          <a:p>
            <a:fld id="{3161D171-0141-4181-B141-C1C1615121E1}" type="slidenum">
              <a:rPr lang="en-US" sz="1979">
                <a:solidFill>
                  <a:srgbClr val="000000"/>
                </a:solidFill>
                <a:latin typeface="+mn-lt"/>
                <a:ea typeface="+mn-ea"/>
              </a:r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353218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106942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754063"/>
            <a:ext cx="5029200" cy="3771900"/>
          </a:xfrm>
          <a:prstGeom prst="rect">
            <a:avLst/>
          </a:prstGeo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10080625" cy="755967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71756" y="76997"/>
            <a:ext cx="9937116" cy="737593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70005" y="1597682"/>
            <a:ext cx="9944117" cy="168342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70005" y="1539934"/>
            <a:ext cx="9944117" cy="13299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70005" y="3281110"/>
            <a:ext cx="9944117" cy="12249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9" name="Subtitle 8"/>
          <p:cNvSpPr>
            <a:spLocks noGrp="1"/>
          </p:cNvSpPr>
          <p:nvPr>
            <p:ph type="subTitle" idx="1"/>
          </p:nvPr>
        </p:nvSpPr>
        <p:spPr>
          <a:xfrm>
            <a:off x="1428088" y="3527848"/>
            <a:ext cx="7056438" cy="1763924"/>
          </a:xfrm>
        </p:spPr>
        <p:txBody>
          <a:bodyPr/>
          <a:lstStyle>
            <a:lvl1pPr marL="0" indent="0" algn="ctr">
              <a:buNone/>
              <a:defRPr sz="2900">
                <a:solidFill>
                  <a:schemeClr val="tx2"/>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lang="en-US" smtClean="0"/>
              <a:t>Click to edit Master subtitle style</a:t>
            </a:r>
            <a:endParaRPr lang="en-US"/>
          </a:p>
        </p:txBody>
      </p:sp>
      <p:sp>
        <p:nvSpPr>
          <p:cNvPr id="8" name="Title 7"/>
          <p:cNvSpPr>
            <a:spLocks noGrp="1"/>
          </p:cNvSpPr>
          <p:nvPr>
            <p:ph type="ctrTitle"/>
          </p:nvPr>
        </p:nvSpPr>
        <p:spPr>
          <a:xfrm>
            <a:off x="504031" y="1660010"/>
            <a:ext cx="9072563" cy="1620430"/>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13" name="Slide Number Placeholder 28"/>
          <p:cNvSpPr>
            <a:spLocks noGrp="1"/>
          </p:cNvSpPr>
          <p:nvPr>
            <p:ph type="sldNum" sz="quarter" idx="12"/>
          </p:nvPr>
        </p:nvSpPr>
        <p:spPr/>
        <p:txBody>
          <a:bodyPr/>
          <a:lstStyle>
            <a:lvl1pPr>
              <a:defRPr sz="1500" smtClean="0">
                <a:solidFill>
                  <a:srgbClr val="FFFFFF"/>
                </a:solidFill>
              </a:defRPr>
            </a:lvl1pPr>
          </a:lstStyle>
          <a:p>
            <a:pPr>
              <a:defRPr/>
            </a:pPr>
            <a:fld id="{4DF0EAD0-247E-4CC9-9F1F-C9CE5B44F08E}" type="slidenum">
              <a:rPr lang="en-US"/>
              <a:pPr>
                <a:defRPr/>
              </a:pPr>
              <a:t>‹#›</a:t>
            </a:fld>
            <a:endParaRPr lang="en-US" dirty="0"/>
          </a:p>
        </p:txBody>
      </p:sp>
    </p:spTree>
    <p:extLst>
      <p:ext uri="{BB962C8B-B14F-4D97-AF65-F5344CB8AC3E}">
        <p14:creationId xmlns:p14="http://schemas.microsoft.com/office/powerpoint/2010/main" val="393789725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008063" y="1595932"/>
            <a:ext cx="8568531" cy="5039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5F510B83-3142-4DB4-9291-3F8F445F8577}" type="slidenum">
              <a:rPr lang="en-US"/>
              <a:pPr>
                <a:defRPr/>
              </a:pPr>
              <a:t>‹#›</a:t>
            </a:fld>
            <a:endParaRPr lang="en-US" dirty="0"/>
          </a:p>
        </p:txBody>
      </p:sp>
    </p:spTree>
    <p:extLst>
      <p:ext uri="{BB962C8B-B14F-4D97-AF65-F5344CB8AC3E}">
        <p14:creationId xmlns:p14="http://schemas.microsoft.com/office/powerpoint/2010/main" val="334947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10080625" cy="755967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72003" y="76893"/>
            <a:ext cx="9936617" cy="73769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flipV="1">
            <a:off x="77005" y="2619638"/>
            <a:ext cx="9937116" cy="10149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77005" y="2581140"/>
            <a:ext cx="9937116" cy="5074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8" name="Rectangle 7"/>
          <p:cNvSpPr/>
          <p:nvPr/>
        </p:nvSpPr>
        <p:spPr>
          <a:xfrm>
            <a:off x="75255" y="2721134"/>
            <a:ext cx="9938866" cy="5074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96300" y="1049956"/>
            <a:ext cx="8568531" cy="1501435"/>
          </a:xfrm>
        </p:spPr>
        <p:txBody>
          <a:bodyPr/>
          <a:lstStyle>
            <a:lvl1pPr algn="l">
              <a:buNone/>
              <a:defRPr sz="4400" b="0" cap="none"/>
            </a:lvl1pPr>
          </a:lstStyle>
          <a:p>
            <a:r>
              <a:rPr lang="en-US" smtClean="0"/>
              <a:t>Click to edit Master title style</a:t>
            </a:r>
            <a:endParaRPr lang="en-US"/>
          </a:p>
        </p:txBody>
      </p:sp>
      <p:sp>
        <p:nvSpPr>
          <p:cNvPr id="3" name="Text Placeholder 2"/>
          <p:cNvSpPr>
            <a:spLocks noGrp="1"/>
          </p:cNvSpPr>
          <p:nvPr>
            <p:ph type="body" idx="1"/>
          </p:nvPr>
        </p:nvSpPr>
        <p:spPr>
          <a:xfrm>
            <a:off x="796300" y="2808630"/>
            <a:ext cx="8568531" cy="1475186"/>
          </a:xfrm>
        </p:spPr>
        <p:txBody>
          <a:bodyPr/>
          <a:lstStyle>
            <a:lvl1pPr marL="0" indent="0">
              <a:buNone/>
              <a:defRPr sz="26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10" name="Footer Placeholder 4"/>
          <p:cNvSpPr>
            <a:spLocks noGrp="1"/>
          </p:cNvSpPr>
          <p:nvPr>
            <p:ph type="ftr" sz="quarter" idx="11"/>
          </p:nvPr>
        </p:nvSpPr>
        <p:spPr>
          <a:xfrm>
            <a:off x="882055" y="6803708"/>
            <a:ext cx="4410273" cy="503978"/>
          </a:xfrm>
        </p:spPr>
        <p:txBody>
          <a:bodyPr/>
          <a:lstStyle>
            <a:lvl1pPr>
              <a:defRPr/>
            </a:lvl1pPr>
          </a:lstStyle>
          <a:p>
            <a:pPr>
              <a:defRPr/>
            </a:pPr>
            <a:endParaRPr lang="en-US" dirty="0">
              <a:solidFill>
                <a:srgbClr val="696464"/>
              </a:solidFill>
            </a:endParaRPr>
          </a:p>
        </p:txBody>
      </p:sp>
      <p:sp>
        <p:nvSpPr>
          <p:cNvPr id="11" name="Slide Number Placeholder 5"/>
          <p:cNvSpPr>
            <a:spLocks noGrp="1"/>
          </p:cNvSpPr>
          <p:nvPr>
            <p:ph type="sldNum" sz="quarter" idx="12"/>
          </p:nvPr>
        </p:nvSpPr>
        <p:spPr>
          <a:xfrm>
            <a:off x="161010" y="6843956"/>
            <a:ext cx="504031" cy="503978"/>
          </a:xfrm>
        </p:spPr>
        <p:txBody>
          <a:bodyPr/>
          <a:lstStyle>
            <a:lvl1pPr>
              <a:defRPr/>
            </a:lvl1pPr>
          </a:lstStyle>
          <a:p>
            <a:pPr>
              <a:defRPr/>
            </a:pPr>
            <a:fld id="{5155AF58-6B79-447D-B598-01AF669064AC}" type="slidenum">
              <a:rPr lang="en-US"/>
              <a:pPr>
                <a:defRPr/>
              </a:pPr>
              <a:t>‹#›</a:t>
            </a:fld>
            <a:endParaRPr lang="en-US" dirty="0"/>
          </a:p>
        </p:txBody>
      </p:sp>
    </p:spTree>
    <p:extLst>
      <p:ext uri="{BB962C8B-B14F-4D97-AF65-F5344CB8AC3E}">
        <p14:creationId xmlns:p14="http://schemas.microsoft.com/office/powerpoint/2010/main" val="316289090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008063" y="1595932"/>
            <a:ext cx="4133056" cy="5039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5439337" y="1595932"/>
            <a:ext cx="4133056" cy="5039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C9815B48-C2D1-48EC-867A-7802BDA9BD3C}" type="slidenum">
              <a:rPr lang="en-US"/>
              <a:pPr>
                <a:defRPr/>
              </a:pPr>
              <a:t>‹#›</a:t>
            </a:fld>
            <a:endParaRPr lang="en-US" dirty="0"/>
          </a:p>
        </p:txBody>
      </p:sp>
    </p:spTree>
    <p:extLst>
      <p:ext uri="{BB962C8B-B14F-4D97-AF65-F5344CB8AC3E}">
        <p14:creationId xmlns:p14="http://schemas.microsoft.com/office/powerpoint/2010/main" val="737231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8063" y="300987"/>
            <a:ext cx="8568531" cy="12599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8063" y="1595931"/>
            <a:ext cx="4116255" cy="839964"/>
          </a:xfrm>
          <a:noFill/>
          <a:ln w="12700" cap="sq" cmpd="sng" algn="ctr">
            <a:noFill/>
            <a:prstDash val="solid"/>
          </a:ln>
        </p:spPr>
        <p:txBody>
          <a:bodyPr anchor="b">
            <a:noAutofit/>
          </a:bodyPr>
          <a:lstStyle>
            <a:lvl1pPr marL="0" indent="0">
              <a:buNone/>
              <a:defRPr sz="2600" b="1">
                <a:solidFill>
                  <a:schemeClr val="accent1"/>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a:r>
              <a:rPr lang="en-US" smtClean="0"/>
              <a:t>Click to edit Master text styles</a:t>
            </a:r>
          </a:p>
        </p:txBody>
      </p:sp>
      <p:sp>
        <p:nvSpPr>
          <p:cNvPr id="4" name="Text Placeholder 3"/>
          <p:cNvSpPr>
            <a:spLocks noGrp="1"/>
          </p:cNvSpPr>
          <p:nvPr>
            <p:ph type="body" sz="half" idx="3"/>
          </p:nvPr>
        </p:nvSpPr>
        <p:spPr>
          <a:xfrm>
            <a:off x="5460339" y="1595931"/>
            <a:ext cx="4116255" cy="839964"/>
          </a:xfrm>
          <a:noFill/>
          <a:ln w="12700" cap="sq" cmpd="sng" algn="ctr">
            <a:noFill/>
            <a:prstDash val="solid"/>
          </a:ln>
        </p:spPr>
        <p:txBody>
          <a:bodyPr anchor="b">
            <a:noAutofit/>
          </a:bodyPr>
          <a:lstStyle>
            <a:lvl1pPr marL="0" indent="0">
              <a:buNone/>
              <a:defRPr sz="2600" b="1">
                <a:solidFill>
                  <a:schemeClr val="accent1"/>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a:r>
              <a:rPr lang="en-US" smtClean="0"/>
              <a:t>Click to edit Master text styles</a:t>
            </a:r>
          </a:p>
        </p:txBody>
      </p:sp>
      <p:sp>
        <p:nvSpPr>
          <p:cNvPr id="11" name="Content Placeholder 10"/>
          <p:cNvSpPr>
            <a:spLocks noGrp="1"/>
          </p:cNvSpPr>
          <p:nvPr>
            <p:ph sz="half" idx="2"/>
          </p:nvPr>
        </p:nvSpPr>
        <p:spPr>
          <a:xfrm>
            <a:off x="1008063" y="2477893"/>
            <a:ext cx="4116255" cy="4283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5460339" y="2477893"/>
            <a:ext cx="4116255" cy="4283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83C96186-2A65-4DFB-B644-93AB0E93A1D7}" type="slidenum">
              <a:rPr lang="en-US"/>
              <a:pPr>
                <a:defRPr/>
              </a:pPr>
              <a:t>‹#›</a:t>
            </a:fld>
            <a:endParaRPr lang="en-US" dirty="0"/>
          </a:p>
        </p:txBody>
      </p:sp>
    </p:spTree>
    <p:extLst>
      <p:ext uri="{BB962C8B-B14F-4D97-AF65-F5344CB8AC3E}">
        <p14:creationId xmlns:p14="http://schemas.microsoft.com/office/powerpoint/2010/main" val="246963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5724C481-9323-4A0B-A685-7A4C7C0FFEA7}" type="slidenum">
              <a:rPr lang="en-US"/>
              <a:pPr>
                <a:defRPr/>
              </a:pPr>
              <a:t>‹#›</a:t>
            </a:fld>
            <a:endParaRPr lang="en-US" dirty="0"/>
          </a:p>
        </p:txBody>
      </p:sp>
    </p:spTree>
    <p:extLst>
      <p:ext uri="{BB962C8B-B14F-4D97-AF65-F5344CB8AC3E}">
        <p14:creationId xmlns:p14="http://schemas.microsoft.com/office/powerpoint/2010/main" val="257931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1DA8C17E-00E4-4C74-8225-2BFE5A5AEEDD}" type="slidenum">
              <a:rPr lang="en-US"/>
              <a:pPr>
                <a:defRPr/>
              </a:pPr>
              <a:t>‹#›</a:t>
            </a:fld>
            <a:endParaRPr lang="en-US" dirty="0"/>
          </a:p>
        </p:txBody>
      </p:sp>
    </p:spTree>
    <p:extLst>
      <p:ext uri="{BB962C8B-B14F-4D97-AF65-F5344CB8AC3E}">
        <p14:creationId xmlns:p14="http://schemas.microsoft.com/office/powerpoint/2010/main" val="114555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0080625" cy="7559675"/>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useBgFill="1">
        <p:nvSpPr>
          <p:cNvPr id="6" name="Rounded Rectangle 5"/>
          <p:cNvSpPr/>
          <p:nvPr/>
        </p:nvSpPr>
        <p:spPr>
          <a:xfrm>
            <a:off x="70005" y="76997"/>
            <a:ext cx="9937116" cy="737768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1008063" y="300987"/>
            <a:ext cx="8568531" cy="1259946"/>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1008063" y="1763924"/>
            <a:ext cx="2100130" cy="4955787"/>
          </a:xfrm>
        </p:spPr>
        <p:txBody>
          <a:bodyPr/>
          <a:lstStyle>
            <a:lvl1pPr marL="0" indent="0">
              <a:buNone/>
              <a:defRPr sz="2000"/>
            </a:lvl1pPr>
            <a:lvl2pPr>
              <a:buNone/>
              <a:defRPr sz="1300"/>
            </a:lvl2pPr>
            <a:lvl3pPr>
              <a:buNone/>
              <a:defRPr sz="1100"/>
            </a:lvl3pPr>
            <a:lvl4pPr>
              <a:buNone/>
              <a:defRPr sz="1000"/>
            </a:lvl4pPr>
            <a:lvl5pPr>
              <a:buNone/>
              <a:defRPr sz="1000"/>
            </a:lvl5pPr>
          </a:lstStyle>
          <a:p>
            <a:pPr lvl="0"/>
            <a:r>
              <a:rPr lang="en-US" smtClean="0"/>
              <a:t>Click to edit Master text styles</a:t>
            </a:r>
          </a:p>
        </p:txBody>
      </p:sp>
      <p:sp>
        <p:nvSpPr>
          <p:cNvPr id="11" name="Content Placeholder 10"/>
          <p:cNvSpPr>
            <a:spLocks noGrp="1"/>
          </p:cNvSpPr>
          <p:nvPr>
            <p:ph sz="quarter" idx="1"/>
          </p:nvPr>
        </p:nvSpPr>
        <p:spPr>
          <a:xfrm>
            <a:off x="3276203" y="1763924"/>
            <a:ext cx="6300391" cy="4955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40CE667E-FA82-4B36-9C59-A14CFCADA358}" type="slidenum">
              <a:rPr lang="en-US"/>
              <a:pPr>
                <a:defRPr/>
              </a:pPr>
              <a:t>‹#›</a:t>
            </a:fld>
            <a:endParaRPr lang="en-US" dirty="0"/>
          </a:p>
        </p:txBody>
      </p:sp>
    </p:spTree>
    <p:extLst>
      <p:ext uri="{BB962C8B-B14F-4D97-AF65-F5344CB8AC3E}">
        <p14:creationId xmlns:p14="http://schemas.microsoft.com/office/powerpoint/2010/main" val="2912701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75256" y="5162278"/>
            <a:ext cx="9930116" cy="10149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75256" y="5125531"/>
            <a:ext cx="9930116" cy="5074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75256" y="5262025"/>
            <a:ext cx="9930116" cy="5249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1008063" y="5401949"/>
            <a:ext cx="8064500" cy="575726"/>
          </a:xfrm>
        </p:spPr>
        <p:txBody>
          <a:bodyPr anchor="ctr">
            <a:noAutofit/>
          </a:bodyPr>
          <a:lstStyle>
            <a:lvl1pPr algn="l">
              <a:buNone/>
              <a:defRPr sz="3100" b="0"/>
            </a:lvl1pPr>
          </a:lstStyle>
          <a:p>
            <a:r>
              <a:rPr lang="en-US" smtClean="0"/>
              <a:t>Click to edit Master title style</a:t>
            </a:r>
            <a:endParaRPr lang="en-US"/>
          </a:p>
        </p:txBody>
      </p:sp>
      <p:sp>
        <p:nvSpPr>
          <p:cNvPr id="4" name="Text Placeholder 3"/>
          <p:cNvSpPr>
            <a:spLocks noGrp="1"/>
          </p:cNvSpPr>
          <p:nvPr>
            <p:ph type="body" sz="half" idx="2"/>
          </p:nvPr>
        </p:nvSpPr>
        <p:spPr>
          <a:xfrm>
            <a:off x="1008063" y="6003013"/>
            <a:ext cx="8064500" cy="755968"/>
          </a:xfrm>
        </p:spPr>
        <p:txBody>
          <a:bodyPr/>
          <a:lstStyle>
            <a:lvl1pPr marL="0" indent="0">
              <a:buFontTx/>
              <a:buNone/>
              <a:defRPr sz="1800"/>
            </a:lvl1pPr>
            <a:lvl2pPr>
              <a:defRPr sz="1300"/>
            </a:lvl2pPr>
            <a:lvl3pPr>
              <a:defRPr sz="1100"/>
            </a:lvl3pPr>
            <a:lvl4pPr>
              <a:defRPr sz="1000"/>
            </a:lvl4pPr>
            <a:lvl5pPr>
              <a:defRPr sz="1000"/>
            </a:lvl5pPr>
          </a:lstStyle>
          <a:p>
            <a:pPr lvl="0"/>
            <a:r>
              <a:rPr lang="en-US" smtClean="0"/>
              <a:t>Click to edit Master text styles</a:t>
            </a:r>
          </a:p>
        </p:txBody>
      </p:sp>
      <p:sp>
        <p:nvSpPr>
          <p:cNvPr id="3" name="Picture Placeholder 2"/>
          <p:cNvSpPr>
            <a:spLocks noGrp="1"/>
          </p:cNvSpPr>
          <p:nvPr>
            <p:ph type="pic" idx="1"/>
          </p:nvPr>
        </p:nvSpPr>
        <p:spPr>
          <a:xfrm>
            <a:off x="75305" y="73497"/>
            <a:ext cx="9923940" cy="5050283"/>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5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9" name="Footer Placeholder 5"/>
          <p:cNvSpPr>
            <a:spLocks noGrp="1"/>
          </p:cNvSpPr>
          <p:nvPr>
            <p:ph type="ftr" sz="quarter" idx="11"/>
          </p:nvPr>
        </p:nvSpPr>
        <p:spPr>
          <a:xfrm>
            <a:off x="1008062" y="6803708"/>
            <a:ext cx="4284266" cy="503978"/>
          </a:xfrm>
        </p:spPr>
        <p:txBody>
          <a:bodyPr/>
          <a:lstStyle>
            <a:lvl1pPr>
              <a:defRPr/>
            </a:lvl1pPr>
          </a:lstStyle>
          <a:p>
            <a:pPr>
              <a:defRPr/>
            </a:pPr>
            <a:endParaRPr lang="en-US" dirty="0">
              <a:solidFill>
                <a:srgbClr val="696464"/>
              </a:solidFill>
            </a:endParaRPr>
          </a:p>
        </p:txBody>
      </p:sp>
      <p:sp>
        <p:nvSpPr>
          <p:cNvPr id="10" name="Slide Number Placeholder 6"/>
          <p:cNvSpPr>
            <a:spLocks noGrp="1"/>
          </p:cNvSpPr>
          <p:nvPr>
            <p:ph type="sldNum" sz="quarter" idx="12"/>
          </p:nvPr>
        </p:nvSpPr>
        <p:spPr>
          <a:xfrm>
            <a:off x="161010" y="6843956"/>
            <a:ext cx="504031" cy="503978"/>
          </a:xfrm>
        </p:spPr>
        <p:txBody>
          <a:bodyPr/>
          <a:lstStyle>
            <a:lvl1pPr>
              <a:defRPr/>
            </a:lvl1pPr>
          </a:lstStyle>
          <a:p>
            <a:pPr>
              <a:defRPr/>
            </a:pPr>
            <a:fld id="{038211B6-D003-4FEC-B77F-7CE9BF547238}" type="slidenum">
              <a:rPr lang="en-US"/>
              <a:pPr>
                <a:defRPr/>
              </a:pPr>
              <a:t>‹#›</a:t>
            </a:fld>
            <a:endParaRPr lang="en-US" dirty="0"/>
          </a:p>
        </p:txBody>
      </p:sp>
    </p:spTree>
    <p:extLst>
      <p:ext uri="{BB962C8B-B14F-4D97-AF65-F5344CB8AC3E}">
        <p14:creationId xmlns:p14="http://schemas.microsoft.com/office/powerpoint/2010/main" val="25660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C732CDA2-CED2-4665-8FE2-556FB78D72C6}" type="slidenum">
              <a:rPr lang="en-US"/>
              <a:pPr>
                <a:defRPr/>
              </a:pPr>
              <a:t>‹#›</a:t>
            </a:fld>
            <a:endParaRPr lang="en-US" dirty="0"/>
          </a:p>
        </p:txBody>
      </p:sp>
    </p:spTree>
    <p:extLst>
      <p:ext uri="{BB962C8B-B14F-4D97-AF65-F5344CB8AC3E}">
        <p14:creationId xmlns:p14="http://schemas.microsoft.com/office/powerpoint/2010/main" val="37636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41"/>
            <a:ext cx="2217738"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8063" y="302740"/>
            <a:ext cx="6132380"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9FF2AE6E-5CDD-424D-9380-6D1C47BB3213}" type="slidenum">
              <a:rPr lang="en-US"/>
              <a:pPr>
                <a:defRPr/>
              </a:pPr>
              <a:t>‹#›</a:t>
            </a:fld>
            <a:endParaRPr lang="en-US" dirty="0"/>
          </a:p>
        </p:txBody>
      </p:sp>
    </p:spTree>
    <p:extLst>
      <p:ext uri="{BB962C8B-B14F-4D97-AF65-F5344CB8AC3E}">
        <p14:creationId xmlns:p14="http://schemas.microsoft.com/office/powerpoint/2010/main" val="31879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008063" y="1595932"/>
            <a:ext cx="8568531" cy="5039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804422" y="6824707"/>
            <a:ext cx="2730169" cy="524977"/>
          </a:xfrm>
          <a:prstGeom prst="rect">
            <a:avLst/>
          </a:prstGeom>
        </p:spPr>
        <p:txBody>
          <a:bodyPr lIns="100794" tIns="50397" rIns="100794" bIns="50397"/>
          <a:lstStyle>
            <a:lvl1pPr>
              <a:defRPr/>
            </a:lvl1pPr>
          </a:lstStyle>
          <a:p>
            <a:pPr>
              <a:defRPr/>
            </a:pPr>
            <a:endParaRPr lang="en-US" dirty="0"/>
          </a:p>
        </p:txBody>
      </p:sp>
      <p:sp>
        <p:nvSpPr>
          <p:cNvPr id="5" name="Footer Placeholder 2"/>
          <p:cNvSpPr>
            <a:spLocks noGrp="1"/>
          </p:cNvSpPr>
          <p:nvPr>
            <p:ph type="ftr" sz="quarter" idx="11"/>
          </p:nvPr>
        </p:nvSpPr>
        <p:spPr>
          <a:xfrm>
            <a:off x="1008062" y="6803708"/>
            <a:ext cx="4368271" cy="503978"/>
          </a:xfrm>
          <a:prstGeom prst="rect">
            <a:avLst/>
          </a:prstGeom>
        </p:spPr>
        <p:txBody>
          <a:bodyPr lIns="100794" tIns="50397" rIns="100794" bIns="50397"/>
          <a:lstStyle>
            <a:lvl1pPr>
              <a:defRPr/>
            </a:lvl1pPr>
          </a:lstStyle>
          <a:p>
            <a:pPr>
              <a:defRPr/>
            </a:pPr>
            <a:endParaRPr lang="en-US" dirty="0"/>
          </a:p>
        </p:txBody>
      </p:sp>
      <p:sp>
        <p:nvSpPr>
          <p:cNvPr id="6" name="Slide Number Placeholder 22"/>
          <p:cNvSpPr>
            <a:spLocks noGrp="1"/>
          </p:cNvSpPr>
          <p:nvPr>
            <p:ph type="sldNum" sz="quarter" idx="12"/>
          </p:nvPr>
        </p:nvSpPr>
        <p:spPr>
          <a:xfrm>
            <a:off x="161010" y="6845706"/>
            <a:ext cx="504031" cy="503978"/>
          </a:xfrm>
          <a:prstGeom prst="ellipse">
            <a:avLst/>
          </a:prstGeom>
        </p:spPr>
        <p:txBody>
          <a:bodyPr lIns="100794" tIns="50397" rIns="100794" bIns="50397"/>
          <a:lstStyle>
            <a:lvl1pPr>
              <a:defRPr/>
            </a:lvl1pPr>
          </a:lstStyle>
          <a:p>
            <a:pPr>
              <a:defRPr/>
            </a:pPr>
            <a:fld id="{5F510B83-3142-4DB4-9291-3F8F445F8577}" type="slidenum">
              <a:rPr lang="en-US"/>
              <a:pPr>
                <a:defRPr/>
              </a:pPr>
              <a:t>‹#›</a:t>
            </a:fld>
            <a:endParaRPr lang="en-US" dirty="0"/>
          </a:p>
        </p:txBody>
      </p:sp>
    </p:spTree>
    <p:extLst>
      <p:ext uri="{BB962C8B-B14F-4D97-AF65-F5344CB8AC3E}">
        <p14:creationId xmlns:p14="http://schemas.microsoft.com/office/powerpoint/2010/main" val="35040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04031" y="7006699"/>
            <a:ext cx="2352146" cy="402483"/>
          </a:xfrm>
          <a:prstGeom prst="rect">
            <a:avLst/>
          </a:prstGeom>
        </p:spPr>
        <p:txBody>
          <a:bodyPr lIns="100794" tIns="50397" rIns="100794" bIns="50397"/>
          <a:lstStyle/>
          <a:p>
            <a:endParaRPr lang="zh-CN" altLang="en-US"/>
          </a:p>
        </p:txBody>
      </p:sp>
      <p:sp>
        <p:nvSpPr>
          <p:cNvPr id="5" name="页脚占位符 4"/>
          <p:cNvSpPr>
            <a:spLocks noGrp="1"/>
          </p:cNvSpPr>
          <p:nvPr>
            <p:ph type="ftr" sz="quarter" idx="11"/>
          </p:nvPr>
        </p:nvSpPr>
        <p:spPr>
          <a:xfrm>
            <a:off x="3444214" y="7006699"/>
            <a:ext cx="3192198" cy="402483"/>
          </a:xfrm>
          <a:prstGeom prst="rect">
            <a:avLst/>
          </a:prstGeom>
        </p:spPr>
        <p:txBody>
          <a:bodyPr lIns="100794" tIns="50397" rIns="100794" bIns="50397"/>
          <a:lstStyle/>
          <a:p>
            <a:endParaRPr lang="zh-CN" altLang="en-US"/>
          </a:p>
        </p:txBody>
      </p:sp>
      <p:sp>
        <p:nvSpPr>
          <p:cNvPr id="6" name="灯片编号占位符 5"/>
          <p:cNvSpPr>
            <a:spLocks noGrp="1"/>
          </p:cNvSpPr>
          <p:nvPr>
            <p:ph type="sldNum" sz="quarter" idx="12"/>
          </p:nvPr>
        </p:nvSpPr>
        <p:spPr>
          <a:xfrm>
            <a:off x="7224448" y="7006699"/>
            <a:ext cx="2352146" cy="402483"/>
          </a:xfrm>
          <a:prstGeom prst="rect">
            <a:avLst/>
          </a:prstGeom>
        </p:spPr>
        <p:txBody>
          <a:bodyPr lIns="100794" tIns="50397" rIns="100794" bIns="50397"/>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86660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0" y="0"/>
            <a:ext cx="10079280" cy="3779280"/>
          </a:xfrm>
          <a:prstGeom prst="rect">
            <a:avLst/>
          </a:prstGeom>
          <a:gradFill>
            <a:gsLst>
              <a:gs pos="0">
                <a:srgbClr val="CCCCCC"/>
              </a:gs>
              <a:gs pos="100000">
                <a:srgbClr val="FFFFFF"/>
              </a:gs>
            </a:gsLst>
            <a:lin ang="5400000"/>
          </a:gradFill>
        </p:spPr>
      </p:sp>
      <p:sp>
        <p:nvSpPr>
          <p:cNvPr id="4"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2"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0" y="0"/>
            <a:ext cx="10079280" cy="3779280"/>
          </a:xfrm>
          <a:prstGeom prst="rect">
            <a:avLst/>
          </a:prstGeom>
          <a:gradFill>
            <a:gsLst>
              <a:gs pos="0">
                <a:srgbClr val="CCCCCC"/>
              </a:gs>
              <a:gs pos="100000">
                <a:srgbClr val="FFFFFF"/>
              </a:gs>
            </a:gsLst>
            <a:lin ang="5400000"/>
          </a:gradFill>
        </p:spPr>
      </p:sp>
      <p:sp>
        <p:nvSpPr>
          <p:cNvPr id="4"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5"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ustomShape 1"/>
          <p:cNvSpPr/>
          <p:nvPr/>
        </p:nvSpPr>
        <p:spPr>
          <a:xfrm>
            <a:off x="3443760" y="7007040"/>
            <a:ext cx="3190320" cy="401040"/>
          </a:xfrm>
          <a:prstGeom prst="rect">
            <a:avLst/>
          </a:prstGeom>
        </p:spPr>
      </p:sp>
      <p:sp>
        <p:nvSpPr>
          <p:cNvPr id="7"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8"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3" r:id="rId1"/>
  </p:sldLayoutIdLst>
  <p:hf hdr="0" ftr="0" dt="0"/>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ustomShape 1"/>
          <p:cNvSpPr/>
          <p:nvPr/>
        </p:nvSpPr>
        <p:spPr>
          <a:xfrm>
            <a:off x="0" y="0"/>
            <a:ext cx="10079280" cy="3779280"/>
          </a:xfrm>
          <a:prstGeom prst="rect">
            <a:avLst/>
          </a:prstGeom>
          <a:gradFill>
            <a:gsLst>
              <a:gs pos="0">
                <a:srgbClr val="CCCCCC"/>
              </a:gs>
              <a:gs pos="100000">
                <a:srgbClr val="FFFFFF"/>
              </a:gs>
            </a:gsLst>
            <a:lin ang="5400000"/>
          </a:gradFill>
        </p:spPr>
      </p:sp>
      <p:sp>
        <p:nvSpPr>
          <p:cNvPr id="10"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11"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CustomShape 1"/>
          <p:cNvSpPr/>
          <p:nvPr/>
        </p:nvSpPr>
        <p:spPr>
          <a:xfrm>
            <a:off x="0" y="0"/>
            <a:ext cx="10079280" cy="3779280"/>
          </a:xfrm>
          <a:prstGeom prst="rect">
            <a:avLst/>
          </a:prstGeom>
          <a:gradFill>
            <a:gsLst>
              <a:gs pos="0">
                <a:srgbClr val="CCCCCC"/>
              </a:gs>
              <a:gs pos="100000">
                <a:srgbClr val="FFFFFF"/>
              </a:gs>
            </a:gsLst>
            <a:lin ang="5400000"/>
          </a:gradFill>
        </p:spPr>
      </p:sp>
      <p:sp>
        <p:nvSpPr>
          <p:cNvPr id="13"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14"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7" r:id="rId1"/>
    <p:sldLayoutId id="2147483662" r:id="rId2"/>
  </p:sldLayoutIdLst>
  <p:hf hdr="0" ftr="0" dt="0"/>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CustomShape 1"/>
          <p:cNvSpPr/>
          <p:nvPr/>
        </p:nvSpPr>
        <p:spPr>
          <a:xfrm>
            <a:off x="3443760" y="7007040"/>
            <a:ext cx="3190320" cy="401040"/>
          </a:xfrm>
          <a:prstGeom prst="rect">
            <a:avLst/>
          </a:prstGeom>
        </p:spPr>
      </p:sp>
      <p:sp>
        <p:nvSpPr>
          <p:cNvPr id="16"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17"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9" r:id="rId1"/>
  </p:sldLayoutIdLst>
  <p:hf hdr="0" ftr="0" dt="0"/>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CustomShape 1"/>
          <p:cNvSpPr/>
          <p:nvPr/>
        </p:nvSpPr>
        <p:spPr>
          <a:xfrm>
            <a:off x="0" y="0"/>
            <a:ext cx="10079280" cy="3779280"/>
          </a:xfrm>
          <a:prstGeom prst="rect">
            <a:avLst/>
          </a:prstGeom>
          <a:gradFill>
            <a:gsLst>
              <a:gs pos="0">
                <a:srgbClr val="CCCCCC"/>
              </a:gs>
              <a:gs pos="100000">
                <a:srgbClr val="FFFFFF"/>
              </a:gs>
            </a:gsLst>
            <a:lin ang="5400000"/>
          </a:gradFill>
        </p:spPr>
      </p:sp>
      <p:sp>
        <p:nvSpPr>
          <p:cNvPr id="19" name="PlaceHolder 2"/>
          <p:cNvSpPr>
            <a:spLocks noGrp="1"/>
          </p:cNvSpPr>
          <p:nvPr>
            <p:ph type="title"/>
          </p:nvPr>
        </p:nvSpPr>
        <p:spPr>
          <a:xfrm>
            <a:off x="504000" y="301320"/>
            <a:ext cx="9072000" cy="1261800"/>
          </a:xfrm>
          <a:prstGeom prst="rect">
            <a:avLst/>
          </a:prstGeom>
        </p:spPr>
        <p:txBody>
          <a:bodyPr wrap="none" lIns="0" tIns="0" rIns="0" bIns="0" anchor="ctr"/>
          <a:lstStyle/>
          <a:p>
            <a:pPr algn="ctr"/>
            <a:r>
              <a:rPr lang="en-US"/>
              <a:t>Click to edit the title text format</a:t>
            </a:r>
            <a:endParaRPr/>
          </a:p>
        </p:txBody>
      </p:sp>
      <p:sp>
        <p:nvSpPr>
          <p:cNvPr id="20" name="PlaceHolder 3"/>
          <p:cNvSpPr>
            <a:spLocks noGrp="1"/>
          </p:cNvSpPr>
          <p:nvPr>
            <p:ph type="body"/>
          </p:nvPr>
        </p:nvSpPr>
        <p:spPr>
          <a:xfrm>
            <a:off x="504000" y="1768680"/>
            <a:ext cx="9072000" cy="49888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hf hdr="0" ftr="0" dt="0"/>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080625" cy="755967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useBgFill="1">
        <p:nvSpPr>
          <p:cNvPr id="8" name="Rounded Rectangle 7"/>
          <p:cNvSpPr/>
          <p:nvPr/>
        </p:nvSpPr>
        <p:spPr>
          <a:xfrm>
            <a:off x="70005" y="76997"/>
            <a:ext cx="9937116" cy="737768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00794" tIns="50397" rIns="100794" bIns="50397" anchor="ctr"/>
          <a:lstStyle/>
          <a:p>
            <a:pPr algn="ctr" fontAlgn="base">
              <a:spcBef>
                <a:spcPct val="0"/>
              </a:spcBef>
              <a:spcAft>
                <a:spcPct val="0"/>
              </a:spcAft>
              <a:defRPr/>
            </a:pPr>
            <a:endParaRPr lang="en-US" dirty="0">
              <a:solidFill>
                <a:prstClr val="white"/>
              </a:solidFill>
            </a:endParaRPr>
          </a:p>
        </p:txBody>
      </p:sp>
      <p:sp>
        <p:nvSpPr>
          <p:cNvPr id="1028" name="Title Placeholder 21"/>
          <p:cNvSpPr>
            <a:spLocks noGrp="1"/>
          </p:cNvSpPr>
          <p:nvPr>
            <p:ph type="title"/>
          </p:nvPr>
        </p:nvSpPr>
        <p:spPr bwMode="auto">
          <a:xfrm>
            <a:off x="1008063" y="302737"/>
            <a:ext cx="8568531" cy="1259946"/>
          </a:xfrm>
          <a:prstGeom prst="rect">
            <a:avLst/>
          </a:prstGeom>
          <a:noFill/>
          <a:ln w="9525">
            <a:noFill/>
            <a:miter lim="800000"/>
            <a:headEnd/>
            <a:tailEnd/>
          </a:ln>
        </p:spPr>
        <p:txBody>
          <a:bodyPr vert="horz" wrap="square" lIns="100794" tIns="50397" rIns="100794" bIns="100794"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1008063" y="1595932"/>
            <a:ext cx="8568531" cy="5039783"/>
          </a:xfrm>
          <a:prstGeom prst="rect">
            <a:avLst/>
          </a:prstGeom>
          <a:noFill/>
          <a:ln w="9525">
            <a:noFill/>
            <a:miter lim="800000"/>
            <a:headEnd/>
            <a:tailEnd/>
          </a:ln>
        </p:spPr>
        <p:txBody>
          <a:bodyPr vert="horz" wrap="square" lIns="100794" tIns="50397" rIns="100794" bIns="503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804422" y="6824707"/>
            <a:ext cx="2730169" cy="524977"/>
          </a:xfrm>
          <a:prstGeom prst="rect">
            <a:avLst/>
          </a:prstGeom>
        </p:spPr>
        <p:txBody>
          <a:bodyPr lIns="100794" tIns="50397" rIns="100794" bIns="50397" anchor="ctr" anchorCtr="0"/>
          <a:lstStyle>
            <a:lvl1pPr algn="r" eaLnBrk="1" latinLnBrk="0" hangingPunct="1">
              <a:defRPr kumimoji="0" sz="1500" smtClean="0">
                <a:solidFill>
                  <a:schemeClr val="tx2"/>
                </a:solidFill>
              </a:defRPr>
            </a:lvl1pPr>
          </a:lstStyle>
          <a:p>
            <a:pPr fontAlgn="base">
              <a:spcBef>
                <a:spcPct val="0"/>
              </a:spcBef>
              <a:spcAft>
                <a:spcPct val="0"/>
              </a:spcAft>
              <a:defRPr/>
            </a:pPr>
            <a:endParaRPr lang="en-US" dirty="0">
              <a:solidFill>
                <a:srgbClr val="696464"/>
              </a:solidFill>
              <a:latin typeface="Arial" charset="0"/>
              <a:cs typeface="Arial" charset="0"/>
            </a:endParaRPr>
          </a:p>
        </p:txBody>
      </p:sp>
      <p:sp>
        <p:nvSpPr>
          <p:cNvPr id="3" name="Footer Placeholder 2"/>
          <p:cNvSpPr>
            <a:spLocks noGrp="1"/>
          </p:cNvSpPr>
          <p:nvPr>
            <p:ph type="ftr" sz="quarter" idx="3"/>
          </p:nvPr>
        </p:nvSpPr>
        <p:spPr>
          <a:xfrm>
            <a:off x="1008062" y="6803708"/>
            <a:ext cx="4368271" cy="503978"/>
          </a:xfrm>
          <a:prstGeom prst="rect">
            <a:avLst/>
          </a:prstGeom>
        </p:spPr>
        <p:txBody>
          <a:bodyPr lIns="100794" tIns="50397" rIns="100794" bIns="50397" anchor="ctr" anchorCtr="0"/>
          <a:lstStyle>
            <a:lvl1pPr eaLnBrk="1" latinLnBrk="0" hangingPunct="1">
              <a:defRPr kumimoji="0" sz="1500">
                <a:solidFill>
                  <a:schemeClr val="tx2"/>
                </a:solidFill>
              </a:defRPr>
            </a:lvl1pPr>
          </a:lstStyle>
          <a:p>
            <a:pPr fontAlgn="base">
              <a:spcBef>
                <a:spcPct val="0"/>
              </a:spcBef>
              <a:spcAft>
                <a:spcPct val="0"/>
              </a:spcAft>
              <a:defRPr/>
            </a:pPr>
            <a:endParaRPr lang="en-US" dirty="0">
              <a:solidFill>
                <a:srgbClr val="696464"/>
              </a:solidFill>
              <a:latin typeface="Arial" charset="0"/>
              <a:cs typeface="Arial" charset="0"/>
            </a:endParaRPr>
          </a:p>
        </p:txBody>
      </p:sp>
      <p:sp>
        <p:nvSpPr>
          <p:cNvPr id="23" name="Slide Number Placeholder 22"/>
          <p:cNvSpPr>
            <a:spLocks noGrp="1"/>
          </p:cNvSpPr>
          <p:nvPr>
            <p:ph type="sldNum" sz="quarter" idx="4"/>
          </p:nvPr>
        </p:nvSpPr>
        <p:spPr>
          <a:xfrm>
            <a:off x="161010" y="6845706"/>
            <a:ext cx="504031" cy="503978"/>
          </a:xfrm>
          <a:prstGeom prst="ellipse">
            <a:avLst/>
          </a:prstGeom>
          <a:solidFill>
            <a:schemeClr val="accent1"/>
          </a:solidFill>
        </p:spPr>
        <p:txBody>
          <a:bodyPr wrap="none" lIns="0" tIns="0" rIns="0" bIns="0" anchor="ctr" anchorCtr="1">
            <a:noAutofit/>
          </a:bodyPr>
          <a:lstStyle>
            <a:lvl1pPr algn="ctr" eaLnBrk="1" latinLnBrk="0" hangingPunct="1">
              <a:defRPr kumimoji="0" sz="1500" smtClean="0">
                <a:solidFill>
                  <a:srgbClr val="FFFFFF"/>
                </a:solidFill>
                <a:latin typeface="+mj-lt"/>
                <a:ea typeface="+mj-ea"/>
                <a:cs typeface="+mj-cs"/>
              </a:defRPr>
            </a:lvl1pPr>
          </a:lstStyle>
          <a:p>
            <a:pPr fontAlgn="base">
              <a:spcBef>
                <a:spcPct val="0"/>
              </a:spcBef>
              <a:spcAft>
                <a:spcPct val="0"/>
              </a:spcAft>
              <a:defRPr/>
            </a:pPr>
            <a:fld id="{30A849B2-5683-4AEA-95A2-75801D7869D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720109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Franklin Gothic Book" pitchFamily="34" charset="0"/>
        </a:defRPr>
      </a:lvl2pPr>
      <a:lvl3pPr algn="l" rtl="0" fontAlgn="base">
        <a:spcBef>
          <a:spcPct val="0"/>
        </a:spcBef>
        <a:spcAft>
          <a:spcPct val="0"/>
        </a:spcAft>
        <a:defRPr sz="4400">
          <a:solidFill>
            <a:schemeClr val="tx2"/>
          </a:solidFill>
          <a:latin typeface="Franklin Gothic Book" pitchFamily="34" charset="0"/>
        </a:defRPr>
      </a:lvl3pPr>
      <a:lvl4pPr algn="l" rtl="0" fontAlgn="base">
        <a:spcBef>
          <a:spcPct val="0"/>
        </a:spcBef>
        <a:spcAft>
          <a:spcPct val="0"/>
        </a:spcAft>
        <a:defRPr sz="4400">
          <a:solidFill>
            <a:schemeClr val="tx2"/>
          </a:solidFill>
          <a:latin typeface="Franklin Gothic Book" pitchFamily="34" charset="0"/>
        </a:defRPr>
      </a:lvl4pPr>
      <a:lvl5pPr algn="l" rtl="0" fontAlgn="base">
        <a:spcBef>
          <a:spcPct val="0"/>
        </a:spcBef>
        <a:spcAft>
          <a:spcPct val="0"/>
        </a:spcAft>
        <a:defRPr sz="4400">
          <a:solidFill>
            <a:schemeClr val="tx2"/>
          </a:solidFill>
          <a:latin typeface="Franklin Gothic Book" pitchFamily="34" charset="0"/>
        </a:defRPr>
      </a:lvl5pPr>
      <a:lvl6pPr marL="503972" algn="l" rtl="0" fontAlgn="base">
        <a:spcBef>
          <a:spcPct val="0"/>
        </a:spcBef>
        <a:spcAft>
          <a:spcPct val="0"/>
        </a:spcAft>
        <a:defRPr sz="4400">
          <a:solidFill>
            <a:schemeClr val="tx2"/>
          </a:solidFill>
          <a:latin typeface="Franklin Gothic Book" pitchFamily="34" charset="0"/>
        </a:defRPr>
      </a:lvl6pPr>
      <a:lvl7pPr marL="1007943" algn="l" rtl="0" fontAlgn="base">
        <a:spcBef>
          <a:spcPct val="0"/>
        </a:spcBef>
        <a:spcAft>
          <a:spcPct val="0"/>
        </a:spcAft>
        <a:defRPr sz="4400">
          <a:solidFill>
            <a:schemeClr val="tx2"/>
          </a:solidFill>
          <a:latin typeface="Franklin Gothic Book" pitchFamily="34" charset="0"/>
        </a:defRPr>
      </a:lvl7pPr>
      <a:lvl8pPr marL="1511915" algn="l" rtl="0" fontAlgn="base">
        <a:spcBef>
          <a:spcPct val="0"/>
        </a:spcBef>
        <a:spcAft>
          <a:spcPct val="0"/>
        </a:spcAft>
        <a:defRPr sz="4400">
          <a:solidFill>
            <a:schemeClr val="tx2"/>
          </a:solidFill>
          <a:latin typeface="Franklin Gothic Book" pitchFamily="34" charset="0"/>
        </a:defRPr>
      </a:lvl8pPr>
      <a:lvl9pPr marL="2015886" algn="l" rtl="0" fontAlgn="base">
        <a:spcBef>
          <a:spcPct val="0"/>
        </a:spcBef>
        <a:spcAft>
          <a:spcPct val="0"/>
        </a:spcAft>
        <a:defRPr sz="4400">
          <a:solidFill>
            <a:schemeClr val="tx2"/>
          </a:solidFill>
          <a:latin typeface="Franklin Gothic Book" pitchFamily="34" charset="0"/>
        </a:defRPr>
      </a:lvl9pPr>
    </p:titleStyle>
    <p:bodyStyle>
      <a:lvl1pPr marL="300983" indent="-300983" algn="l" rtl="0" fontAlgn="base">
        <a:spcBef>
          <a:spcPts val="634"/>
        </a:spcBef>
        <a:spcAft>
          <a:spcPct val="0"/>
        </a:spcAft>
        <a:buClr>
          <a:schemeClr val="accent1"/>
        </a:buClr>
        <a:buSzPct val="85000"/>
        <a:buFont typeface="Wingdings 2" pitchFamily="18" charset="2"/>
        <a:buChar char=""/>
        <a:defRPr sz="2900" kern="1200">
          <a:solidFill>
            <a:schemeClr val="tx1"/>
          </a:solidFill>
          <a:latin typeface="+mn-lt"/>
          <a:ea typeface="+mn-ea"/>
          <a:cs typeface="+mn-cs"/>
        </a:defRPr>
      </a:lvl1pPr>
      <a:lvl2pPr marL="603716" indent="-251986" algn="l" rtl="0" fontAlgn="base">
        <a:spcBef>
          <a:spcPts val="413"/>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2pPr>
      <a:lvl3pPr marL="906449" indent="-251986" algn="l" rtl="0" fontAlgn="base">
        <a:spcBef>
          <a:spcPts val="413"/>
        </a:spcBef>
        <a:spcAft>
          <a:spcPct val="0"/>
        </a:spcAft>
        <a:buClr>
          <a:srgbClr val="E6B1AB"/>
        </a:buClr>
        <a:buSzPct val="85000"/>
        <a:buFont typeface="Wingdings 2" pitchFamily="18" charset="2"/>
        <a:buChar char=""/>
        <a:defRPr sz="2200" kern="1200">
          <a:solidFill>
            <a:schemeClr val="tx1"/>
          </a:solidFill>
          <a:latin typeface="+mn-lt"/>
          <a:ea typeface="+mn-ea"/>
          <a:cs typeface="+mn-cs"/>
        </a:defRPr>
      </a:lvl3pPr>
      <a:lvl4pPr marL="1209182" indent="-251986" algn="l" rtl="0" fontAlgn="base">
        <a:spcBef>
          <a:spcPts val="413"/>
        </a:spcBef>
        <a:spcAft>
          <a:spcPct val="0"/>
        </a:spcAft>
        <a:buClr>
          <a:srgbClr val="A28E6A"/>
        </a:buClr>
        <a:buSzPct val="80000"/>
        <a:buFont typeface="Wingdings 2" pitchFamily="18" charset="2"/>
        <a:buChar char=""/>
        <a:defRPr sz="2200" kern="1200">
          <a:solidFill>
            <a:schemeClr val="tx1"/>
          </a:solidFill>
          <a:latin typeface="+mn-lt"/>
          <a:ea typeface="+mn-ea"/>
          <a:cs typeface="+mn-cs"/>
        </a:defRPr>
      </a:lvl4pPr>
      <a:lvl5pPr marL="1511915" indent="-251986" algn="l" rtl="0" fontAlgn="base">
        <a:spcBef>
          <a:spcPts val="413"/>
        </a:spcBef>
        <a:spcAft>
          <a:spcPct val="0"/>
        </a:spcAft>
        <a:buClr>
          <a:srgbClr val="A28E6A"/>
        </a:buClr>
        <a:buChar char="o"/>
        <a:defRPr sz="2200" kern="1200">
          <a:solidFill>
            <a:schemeClr val="tx1"/>
          </a:solidFill>
          <a:latin typeface="+mn-lt"/>
          <a:ea typeface="+mn-ea"/>
          <a:cs typeface="+mn-cs"/>
        </a:defRPr>
      </a:lvl5pPr>
      <a:lvl6pPr marL="1814298" indent="-251986" algn="l" rtl="0" eaLnBrk="1" latinLnBrk="0" hangingPunct="1">
        <a:spcBef>
          <a:spcPts val="408"/>
        </a:spcBef>
        <a:buClr>
          <a:schemeClr val="accent3"/>
        </a:buClr>
        <a:buChar char="•"/>
        <a:defRPr kumimoji="0" sz="2000" kern="1200" baseline="0">
          <a:solidFill>
            <a:schemeClr val="tx1"/>
          </a:solidFill>
          <a:latin typeface="+mn-lt"/>
          <a:ea typeface="+mn-ea"/>
          <a:cs typeface="+mn-cs"/>
        </a:defRPr>
      </a:lvl6pPr>
      <a:lvl7pPr marL="2116681" indent="-251986" algn="l" rtl="0" eaLnBrk="1" latinLnBrk="0" hangingPunct="1">
        <a:spcBef>
          <a:spcPts val="408"/>
        </a:spcBef>
        <a:buClr>
          <a:schemeClr val="accent2"/>
        </a:buClr>
        <a:buChar char="•"/>
        <a:defRPr kumimoji="0" sz="2000" kern="1200">
          <a:solidFill>
            <a:schemeClr val="tx1"/>
          </a:solidFill>
          <a:latin typeface="+mn-lt"/>
          <a:ea typeface="+mn-ea"/>
          <a:cs typeface="+mn-cs"/>
        </a:defRPr>
      </a:lvl7pPr>
      <a:lvl8pPr marL="2419063" indent="-251986" algn="l" rtl="0" eaLnBrk="1" latinLnBrk="0" hangingPunct="1">
        <a:spcBef>
          <a:spcPts val="408"/>
        </a:spcBef>
        <a:buClr>
          <a:schemeClr val="accent1">
            <a:tint val="60000"/>
          </a:schemeClr>
        </a:buClr>
        <a:buChar char="•"/>
        <a:defRPr kumimoji="0" sz="2000" kern="1200">
          <a:solidFill>
            <a:schemeClr val="tx1"/>
          </a:solidFill>
          <a:latin typeface="+mn-lt"/>
          <a:ea typeface="+mn-ea"/>
          <a:cs typeface="+mn-cs"/>
        </a:defRPr>
      </a:lvl8pPr>
      <a:lvl9pPr marL="2721446" indent="-251986" algn="l" rtl="0" eaLnBrk="1" latinLnBrk="0" hangingPunct="1">
        <a:spcBef>
          <a:spcPts val="408"/>
        </a:spcBef>
        <a:buClr>
          <a:schemeClr val="accent2">
            <a:tint val="60000"/>
          </a:schemeClr>
        </a:buClr>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emf"/><Relationship Id="rId7" Type="http://schemas.openxmlformats.org/officeDocument/2006/relationships/image" Target="../media/image45.w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4.wmf"/><Relationship Id="rId4" Type="http://schemas.openxmlformats.org/officeDocument/2006/relationships/oleObject" Target="../embeddings/oleObject3.bin"/><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0.gif"/><Relationship Id="rId7" Type="http://schemas.openxmlformats.org/officeDocument/2006/relationships/image" Target="../media/image24.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2.gif"/><Relationship Id="rId4" Type="http://schemas.openxmlformats.org/officeDocument/2006/relationships/image" Target="../media/image51.gif"/><Relationship Id="rId9"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76"/>
          <p:cNvPicPr/>
          <p:nvPr/>
        </p:nvPicPr>
        <p:blipFill>
          <a:blip r:embed="rId2"/>
          <a:stretch>
            <a:fillRect/>
          </a:stretch>
        </p:blipFill>
        <p:spPr>
          <a:xfrm>
            <a:off x="0" y="0"/>
            <a:ext cx="1402560" cy="547560"/>
          </a:xfrm>
          <a:prstGeom prst="rect">
            <a:avLst/>
          </a:prstGeom>
        </p:spPr>
      </p:pic>
      <p:pic>
        <p:nvPicPr>
          <p:cNvPr id="27" name="Picture 348"/>
          <p:cNvPicPr/>
          <p:nvPr/>
        </p:nvPicPr>
        <p:blipFill>
          <a:blip r:embed="rId3"/>
          <a:stretch>
            <a:fillRect/>
          </a:stretch>
        </p:blipFill>
        <p:spPr>
          <a:xfrm>
            <a:off x="8915400" y="0"/>
            <a:ext cx="1114560" cy="261720"/>
          </a:xfrm>
          <a:prstGeom prst="rect">
            <a:avLst/>
          </a:prstGeom>
        </p:spPr>
      </p:pic>
      <p:pic>
        <p:nvPicPr>
          <p:cNvPr id="28" name="Picture 111"/>
          <p:cNvPicPr/>
          <p:nvPr/>
        </p:nvPicPr>
        <p:blipFill>
          <a:blip r:embed="rId4"/>
          <a:stretch>
            <a:fillRect/>
          </a:stretch>
        </p:blipFill>
        <p:spPr>
          <a:xfrm>
            <a:off x="8951040" y="278280"/>
            <a:ext cx="1078920" cy="269280"/>
          </a:xfrm>
          <a:prstGeom prst="rect">
            <a:avLst/>
          </a:prstGeom>
        </p:spPr>
      </p:pic>
      <p:sp>
        <p:nvSpPr>
          <p:cNvPr id="29" name="CustomShape 1"/>
          <p:cNvSpPr/>
          <p:nvPr/>
        </p:nvSpPr>
        <p:spPr>
          <a:xfrm>
            <a:off x="2057400" y="7086600"/>
            <a:ext cx="5257080" cy="444960"/>
          </a:xfrm>
          <a:prstGeom prst="rect">
            <a:avLst/>
          </a:prstGeom>
        </p:spPr>
        <p:txBody>
          <a:bodyPr wrap="none" lIns="90000" tIns="45000" rIns="90000" bIns="45000"/>
          <a:lstStyle/>
          <a:p>
            <a:pPr algn="ctr"/>
            <a:r>
              <a:rPr lang="en-US" sz="2400">
                <a:solidFill>
                  <a:srgbClr val="00B050"/>
                </a:solidFill>
                <a:latin typeface="Calibri"/>
              </a:rPr>
              <a:t>Nov.29,2011/HU group meeting</a:t>
            </a:r>
            <a:endParaRPr/>
          </a:p>
        </p:txBody>
      </p:sp>
      <p:sp>
        <p:nvSpPr>
          <p:cNvPr id="30" name="CustomShape 2"/>
          <p:cNvSpPr/>
          <p:nvPr/>
        </p:nvSpPr>
        <p:spPr>
          <a:xfrm>
            <a:off x="457200" y="1698120"/>
            <a:ext cx="9070920" cy="2187720"/>
          </a:xfrm>
          <a:prstGeom prst="rect">
            <a:avLst/>
          </a:prstGeom>
        </p:spPr>
        <p:txBody>
          <a:bodyPr wrap="none" lIns="0" tIns="0" rIns="0" bIns="0" anchor="ctr"/>
          <a:lstStyle/>
          <a:p>
            <a:pPr algn="ctr"/>
            <a:r>
              <a:rPr lang="en-US" sz="4400" b="1" dirty="0">
                <a:solidFill>
                  <a:srgbClr val="002060"/>
                </a:solidFill>
                <a:latin typeface="Calibri"/>
              </a:rPr>
              <a:t>Spectroscopic Investigation </a:t>
            </a:r>
            <a:endParaRPr dirty="0"/>
          </a:p>
          <a:p>
            <a:pPr algn="ctr"/>
            <a:r>
              <a:rPr lang="en-US" sz="4400" b="1" dirty="0">
                <a:solidFill>
                  <a:srgbClr val="002060"/>
                </a:solidFill>
                <a:latin typeface="Calibri"/>
              </a:rPr>
              <a:t>of P-shell </a:t>
            </a:r>
            <a:r>
              <a:rPr lang="en-US" sz="4400" b="1" dirty="0">
                <a:solidFill>
                  <a:srgbClr val="002060"/>
                </a:solidFill>
                <a:latin typeface="DejaVu Sans"/>
                <a:ea typeface="DejaVu Sans"/>
              </a:rPr>
              <a:t>Λ </a:t>
            </a:r>
            <a:endParaRPr dirty="0"/>
          </a:p>
          <a:p>
            <a:pPr algn="ctr"/>
            <a:r>
              <a:rPr lang="en-US" sz="4400" b="1" dirty="0" err="1">
                <a:solidFill>
                  <a:srgbClr val="002060"/>
                </a:solidFill>
                <a:latin typeface="Calibri"/>
                <a:ea typeface="DejaVu Sans"/>
              </a:rPr>
              <a:t>hypernuclei</a:t>
            </a:r>
            <a:r>
              <a:rPr lang="en-US" sz="4400" b="1" dirty="0">
                <a:solidFill>
                  <a:srgbClr val="002060"/>
                </a:solidFill>
                <a:latin typeface="Calibri"/>
                <a:ea typeface="DejaVu Sans"/>
              </a:rPr>
              <a:t> by (</a:t>
            </a:r>
            <a:r>
              <a:rPr lang="en-US" sz="4400" b="1" dirty="0" err="1">
                <a:solidFill>
                  <a:srgbClr val="002060"/>
                </a:solidFill>
                <a:latin typeface="Calibri"/>
                <a:ea typeface="DejaVu Sans"/>
              </a:rPr>
              <a:t>e,e'K</a:t>
            </a:r>
            <a:r>
              <a:rPr lang="en-US" sz="4000" b="1" dirty="0" smtClean="0">
                <a:solidFill>
                  <a:srgbClr val="002060"/>
                </a:solidFill>
                <a:latin typeface="Calibri"/>
                <a:ea typeface="DejaVu Sans"/>
              </a:rPr>
              <a:t>+</a:t>
            </a:r>
            <a:r>
              <a:rPr lang="en-US" sz="4400" b="1" dirty="0" smtClean="0">
                <a:solidFill>
                  <a:srgbClr val="002060"/>
                </a:solidFill>
                <a:latin typeface="Calibri"/>
                <a:ea typeface="DejaVu Sans"/>
              </a:rPr>
              <a:t>)</a:t>
            </a:r>
          </a:p>
          <a:p>
            <a:pPr algn="ctr"/>
            <a:r>
              <a:rPr lang="en-US" sz="4400" b="1" dirty="0" smtClean="0">
                <a:solidFill>
                  <a:srgbClr val="002060"/>
                </a:solidFill>
                <a:latin typeface="Calibri"/>
              </a:rPr>
              <a:t>-</a:t>
            </a:r>
            <a:r>
              <a:rPr lang="en-US" sz="2800" dirty="0" smtClean="0">
                <a:solidFill>
                  <a:srgbClr val="FF0000"/>
                </a:solidFill>
                <a:latin typeface="Calibri"/>
              </a:rPr>
              <a:t>Analysis Updated Status</a:t>
            </a:r>
            <a:r>
              <a:rPr lang="en-US" sz="4400" b="1" dirty="0" smtClean="0">
                <a:solidFill>
                  <a:srgbClr val="002060"/>
                </a:solidFill>
                <a:latin typeface="Calibri"/>
              </a:rPr>
              <a:t>-</a:t>
            </a:r>
            <a:endParaRPr dirty="0"/>
          </a:p>
        </p:txBody>
      </p:sp>
      <p:sp>
        <p:nvSpPr>
          <p:cNvPr id="31" name="CustomShape 3"/>
          <p:cNvSpPr/>
          <p:nvPr/>
        </p:nvSpPr>
        <p:spPr>
          <a:xfrm>
            <a:off x="3429000" y="4857120"/>
            <a:ext cx="2513880" cy="857520"/>
          </a:xfrm>
          <a:prstGeom prst="rect">
            <a:avLst/>
          </a:prstGeom>
        </p:spPr>
        <p:txBody>
          <a:bodyPr wrap="none" lIns="90000" tIns="45000" rIns="90000" bIns="45000"/>
          <a:lstStyle/>
          <a:p>
            <a:pPr algn="ctr"/>
            <a:r>
              <a:rPr lang="en-US"/>
              <a:t>Chunhua Chen</a:t>
            </a:r>
            <a:endParaRPr/>
          </a:p>
          <a:p>
            <a:pPr algn="ctr"/>
            <a:r>
              <a:rPr lang="en-US"/>
              <a:t>Hampton Universithy</a:t>
            </a:r>
            <a:endParaRPr/>
          </a:p>
          <a:p>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rot="5400000">
            <a:off x="3906564" y="4241818"/>
            <a:ext cx="6131736" cy="0"/>
          </a:xfrm>
          <a:prstGeom prst="line">
            <a:avLst/>
          </a:prstGeom>
          <a:ln cmpd="sng">
            <a:solidFill>
              <a:schemeClr val="accent5">
                <a:alpha val="51000"/>
              </a:schemeClr>
            </a:solidFill>
            <a:prstDash val="sysDot"/>
          </a:ln>
        </p:spPr>
        <p:style>
          <a:lnRef idx="3">
            <a:schemeClr val="accent5"/>
          </a:lnRef>
          <a:fillRef idx="0">
            <a:schemeClr val="accent5"/>
          </a:fillRef>
          <a:effectRef idx="2">
            <a:schemeClr val="accent5"/>
          </a:effectRef>
          <a:fontRef idx="minor">
            <a:schemeClr val="tx1"/>
          </a:fontRef>
        </p:style>
      </p:cxnSp>
      <p:cxnSp>
        <p:nvCxnSpPr>
          <p:cNvPr id="47" name="Straight Connector 46"/>
          <p:cNvCxnSpPr/>
          <p:nvPr/>
        </p:nvCxnSpPr>
        <p:spPr>
          <a:xfrm rot="5400000">
            <a:off x="210334" y="4241818"/>
            <a:ext cx="6131736" cy="0"/>
          </a:xfrm>
          <a:prstGeom prst="line">
            <a:avLst/>
          </a:prstGeom>
          <a:ln cmpd="sng">
            <a:solidFill>
              <a:schemeClr val="accent5">
                <a:alpha val="51000"/>
              </a:schemeClr>
            </a:solidFill>
            <a:prstDash val="sysDot"/>
          </a:ln>
        </p:spPr>
        <p:style>
          <a:lnRef idx="3">
            <a:schemeClr val="accent5"/>
          </a:lnRef>
          <a:fillRef idx="0">
            <a:schemeClr val="accent5"/>
          </a:fillRef>
          <a:effectRef idx="2">
            <a:schemeClr val="accent5"/>
          </a:effectRef>
          <a:fontRef idx="minor">
            <a:schemeClr val="tx1"/>
          </a:fontRef>
        </p:style>
      </p:cxnSp>
      <p:cxnSp>
        <p:nvCxnSpPr>
          <p:cNvPr id="54" name="Straight Connector 53"/>
          <p:cNvCxnSpPr/>
          <p:nvPr/>
        </p:nvCxnSpPr>
        <p:spPr>
          <a:xfrm flipV="1">
            <a:off x="252016" y="4367812"/>
            <a:ext cx="9828609" cy="83996"/>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sp>
        <p:nvSpPr>
          <p:cNvPr id="13314" name="Title 1"/>
          <p:cNvSpPr>
            <a:spLocks noGrp="1"/>
          </p:cNvSpPr>
          <p:nvPr>
            <p:ph type="title"/>
          </p:nvPr>
        </p:nvSpPr>
        <p:spPr>
          <a:xfrm>
            <a:off x="756047" y="251990"/>
            <a:ext cx="8484526" cy="53722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lstStyle/>
          <a:p>
            <a:pPr algn="ctr"/>
            <a:r>
              <a:rPr lang="en-US" sz="3100" b="1" u="sng" dirty="0">
                <a:effectLst>
                  <a:outerShdw blurRad="38100" dist="38100" dir="2700000" algn="tl">
                    <a:srgbClr val="000000">
                      <a:alpha val="43137"/>
                    </a:srgbClr>
                  </a:outerShdw>
                </a:effectLst>
                <a:latin typeface="Basemic Times" pitchFamily="2" charset="0"/>
              </a:rPr>
              <a:t>Flow Chart</a:t>
            </a:r>
          </a:p>
        </p:txBody>
      </p:sp>
      <p:sp>
        <p:nvSpPr>
          <p:cNvPr id="6" name="Rounded Rectangle 5"/>
          <p:cNvSpPr/>
          <p:nvPr/>
        </p:nvSpPr>
        <p:spPr>
          <a:xfrm>
            <a:off x="756048" y="1175950"/>
            <a:ext cx="1848113" cy="671971"/>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Tracking</a:t>
            </a:r>
          </a:p>
          <a:p>
            <a:pPr algn="ctr"/>
            <a:r>
              <a:rPr lang="en-US" b="1" dirty="0">
                <a:solidFill>
                  <a:srgbClr val="002060"/>
                </a:solidFill>
                <a:latin typeface="Times New Roman" pitchFamily="18" charset="0"/>
                <a:ea typeface="Batang" pitchFamily="18" charset="-127"/>
                <a:cs typeface="Times New Roman" pitchFamily="18" charset="0"/>
              </a:rPr>
              <a:t>(KDC)</a:t>
            </a:r>
          </a:p>
        </p:txBody>
      </p:sp>
      <p:sp>
        <p:nvSpPr>
          <p:cNvPr id="8" name="Rounded Rectangle 7"/>
          <p:cNvSpPr/>
          <p:nvPr/>
        </p:nvSpPr>
        <p:spPr>
          <a:xfrm>
            <a:off x="756048" y="2267902"/>
            <a:ext cx="1848115" cy="755968"/>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TOF</a:t>
            </a:r>
          </a:p>
          <a:p>
            <a:pPr algn="ctr"/>
            <a:r>
              <a:rPr lang="en-US" b="1" dirty="0" smtClean="0">
                <a:solidFill>
                  <a:srgbClr val="002060"/>
                </a:solidFill>
                <a:latin typeface="Times New Roman" pitchFamily="18" charset="0"/>
                <a:ea typeface="Batang" pitchFamily="18" charset="-127"/>
                <a:cs typeface="Times New Roman" pitchFamily="18" charset="0"/>
              </a:rPr>
              <a:t>(Hodoscopes)</a:t>
            </a:r>
            <a:endParaRPr lang="en-US" b="1" dirty="0">
              <a:solidFill>
                <a:srgbClr val="002060"/>
              </a:solidFill>
              <a:latin typeface="Times New Roman" pitchFamily="18" charset="0"/>
              <a:ea typeface="Batang" pitchFamily="18" charset="-127"/>
              <a:cs typeface="Times New Roman" pitchFamily="18" charset="0"/>
            </a:endParaRPr>
          </a:p>
        </p:txBody>
      </p:sp>
      <p:sp>
        <p:nvSpPr>
          <p:cNvPr id="9" name="Rounded Rectangle 8"/>
          <p:cNvSpPr/>
          <p:nvPr/>
        </p:nvSpPr>
        <p:spPr>
          <a:xfrm>
            <a:off x="756048" y="3443852"/>
            <a:ext cx="1848115" cy="587975"/>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KID</a:t>
            </a:r>
          </a:p>
          <a:p>
            <a:pPr algn="ctr"/>
            <a:r>
              <a:rPr lang="en-US" b="1" dirty="0">
                <a:solidFill>
                  <a:srgbClr val="002060"/>
                </a:solidFill>
                <a:latin typeface="Times New Roman" pitchFamily="18" charset="0"/>
                <a:ea typeface="Batang" pitchFamily="18" charset="-127"/>
                <a:cs typeface="Times New Roman" pitchFamily="18" charset="0"/>
              </a:rPr>
              <a:t>(</a:t>
            </a:r>
            <a:r>
              <a:rPr lang="en-US" b="1" dirty="0" smtClean="0">
                <a:solidFill>
                  <a:srgbClr val="002060"/>
                </a:solidFill>
                <a:latin typeface="Times New Roman" pitchFamily="18" charset="0"/>
                <a:ea typeface="Batang" pitchFamily="18" charset="-127"/>
                <a:cs typeface="Times New Roman" pitchFamily="18" charset="0"/>
              </a:rPr>
              <a:t>AC,WC,LC)</a:t>
            </a:r>
            <a:endParaRPr lang="en-US" b="1" dirty="0">
              <a:solidFill>
                <a:srgbClr val="002060"/>
              </a:solidFill>
              <a:latin typeface="Times New Roman" pitchFamily="18" charset="0"/>
              <a:ea typeface="Batang" pitchFamily="18" charset="-127"/>
              <a:cs typeface="Times New Roman" pitchFamily="18" charset="0"/>
            </a:endParaRPr>
          </a:p>
        </p:txBody>
      </p:sp>
      <p:sp>
        <p:nvSpPr>
          <p:cNvPr id="10" name="Rounded Rectangle 9"/>
          <p:cNvSpPr/>
          <p:nvPr/>
        </p:nvSpPr>
        <p:spPr>
          <a:xfrm>
            <a:off x="2688166" y="1847921"/>
            <a:ext cx="1848115" cy="923960"/>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a:solidFill>
                  <a:srgbClr val="002060"/>
                </a:solidFill>
              </a:rPr>
              <a:t>HKS             Focal Plane </a:t>
            </a:r>
          </a:p>
          <a:p>
            <a:pPr algn="ctr"/>
            <a:r>
              <a:rPr lang="en-US" b="1" dirty="0">
                <a:solidFill>
                  <a:srgbClr val="002060"/>
                </a:solidFill>
              </a:rPr>
              <a:t>(X,X’,Y,Y’,T</a:t>
            </a:r>
            <a:r>
              <a:rPr lang="en-US" b="1" baseline="-25000" dirty="0">
                <a:solidFill>
                  <a:srgbClr val="002060"/>
                </a:solidFill>
              </a:rPr>
              <a:t>fp</a:t>
            </a:r>
            <a:r>
              <a:rPr lang="en-US" b="1" dirty="0">
                <a:solidFill>
                  <a:srgbClr val="002060"/>
                </a:solidFill>
              </a:rPr>
              <a:t>)</a:t>
            </a:r>
          </a:p>
        </p:txBody>
      </p:sp>
      <p:sp>
        <p:nvSpPr>
          <p:cNvPr id="11" name="Rounded Rectangle 10"/>
          <p:cNvSpPr/>
          <p:nvPr/>
        </p:nvSpPr>
        <p:spPr>
          <a:xfrm rot="16200000">
            <a:off x="-293943" y="2561872"/>
            <a:ext cx="1427939" cy="336021"/>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lIns="100794" tIns="50397" rIns="100794" bIns="50397" rtlCol="0" anchor="ctr"/>
          <a:lstStyle/>
          <a:p>
            <a:pPr algn="ctr"/>
            <a:r>
              <a:rPr lang="en-US" b="1" dirty="0" smtClean="0">
                <a:solidFill>
                  <a:srgbClr val="002060"/>
                </a:solidFill>
              </a:rPr>
              <a:t>HKS</a:t>
            </a:r>
            <a:endParaRPr lang="en-US" b="1" dirty="0">
              <a:solidFill>
                <a:srgbClr val="002060"/>
              </a:solidFill>
            </a:endParaRPr>
          </a:p>
        </p:txBody>
      </p:sp>
      <p:sp>
        <p:nvSpPr>
          <p:cNvPr id="14" name="Up-Down Arrow 13"/>
          <p:cNvSpPr/>
          <p:nvPr/>
        </p:nvSpPr>
        <p:spPr>
          <a:xfrm>
            <a:off x="1596099" y="1931917"/>
            <a:ext cx="252016" cy="335986"/>
          </a:xfrm>
          <a:prstGeom prst="upDownArrow">
            <a:avLst/>
          </a:prstGeom>
        </p:spPr>
        <p:style>
          <a:lnRef idx="1">
            <a:schemeClr val="accent5"/>
          </a:lnRef>
          <a:fillRef idx="3">
            <a:schemeClr val="accent5"/>
          </a:fillRef>
          <a:effectRef idx="2">
            <a:schemeClr val="accent5"/>
          </a:effectRef>
          <a:fontRef idx="minor">
            <a:schemeClr val="lt1"/>
          </a:fontRef>
        </p:style>
        <p:txBody>
          <a:bodyPr lIns="100794" tIns="50397" rIns="100794" bIns="50397" rtlCol="0" anchor="ctr"/>
          <a:lstStyle/>
          <a:p>
            <a:pPr algn="ctr"/>
            <a:endParaRPr lang="en-US" dirty="0"/>
          </a:p>
        </p:txBody>
      </p:sp>
      <p:sp>
        <p:nvSpPr>
          <p:cNvPr id="23" name="Rounded Rectangle 22"/>
          <p:cNvSpPr/>
          <p:nvPr/>
        </p:nvSpPr>
        <p:spPr>
          <a:xfrm>
            <a:off x="4620286" y="2183906"/>
            <a:ext cx="1932120" cy="755968"/>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Optics</a:t>
            </a:r>
          </a:p>
          <a:p>
            <a:pPr algn="ctr"/>
            <a:r>
              <a:rPr lang="en-US" b="1" dirty="0">
                <a:solidFill>
                  <a:srgbClr val="002060"/>
                </a:solidFill>
                <a:latin typeface="Times New Roman" pitchFamily="18" charset="0"/>
                <a:ea typeface="Batang" pitchFamily="18" charset="-127"/>
                <a:cs typeface="Times New Roman" pitchFamily="18" charset="0"/>
              </a:rPr>
              <a:t>(HKS+Splitter)</a:t>
            </a:r>
          </a:p>
        </p:txBody>
      </p:sp>
      <p:sp>
        <p:nvSpPr>
          <p:cNvPr id="24" name="Rounded Rectangle 23"/>
          <p:cNvSpPr/>
          <p:nvPr/>
        </p:nvSpPr>
        <p:spPr>
          <a:xfrm>
            <a:off x="6804421" y="2435895"/>
            <a:ext cx="1848143" cy="839964"/>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a:solidFill>
                  <a:srgbClr val="002060"/>
                </a:solidFill>
              </a:rPr>
              <a:t>HKS        Target Plane </a:t>
            </a:r>
          </a:p>
          <a:p>
            <a:pPr algn="ctr"/>
            <a:r>
              <a:rPr lang="en-US" b="1" dirty="0">
                <a:solidFill>
                  <a:srgbClr val="002060"/>
                </a:solidFill>
              </a:rPr>
              <a:t>(X’, Y’, P, T</a:t>
            </a:r>
            <a:r>
              <a:rPr lang="en-US" b="1" baseline="-25000" dirty="0">
                <a:solidFill>
                  <a:srgbClr val="002060"/>
                </a:solidFill>
              </a:rPr>
              <a:t>tar</a:t>
            </a:r>
            <a:r>
              <a:rPr lang="en-US" b="1" dirty="0">
                <a:solidFill>
                  <a:srgbClr val="002060"/>
                </a:solidFill>
              </a:rPr>
              <a:t>)</a:t>
            </a:r>
          </a:p>
        </p:txBody>
      </p:sp>
      <p:sp>
        <p:nvSpPr>
          <p:cNvPr id="25" name="Curved Down Arrow 24"/>
          <p:cNvSpPr/>
          <p:nvPr/>
        </p:nvSpPr>
        <p:spPr>
          <a:xfrm rot="575317">
            <a:off x="4461582" y="1840332"/>
            <a:ext cx="2585146" cy="3551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solidFill>
                <a:schemeClr val="tx1"/>
              </a:solidFill>
            </a:endParaRPr>
          </a:p>
        </p:txBody>
      </p:sp>
      <p:sp>
        <p:nvSpPr>
          <p:cNvPr id="39" name="Rounded Rectangle 38"/>
          <p:cNvSpPr/>
          <p:nvPr/>
        </p:nvSpPr>
        <p:spPr>
          <a:xfrm>
            <a:off x="840052" y="5207776"/>
            <a:ext cx="1764109" cy="671971"/>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Tracking</a:t>
            </a:r>
          </a:p>
          <a:p>
            <a:pPr algn="ctr"/>
            <a:r>
              <a:rPr lang="en-US" b="1" dirty="0" smtClean="0">
                <a:solidFill>
                  <a:srgbClr val="002060"/>
                </a:solidFill>
                <a:latin typeface="Times New Roman" pitchFamily="18" charset="0"/>
                <a:ea typeface="Batang" pitchFamily="18" charset="-127"/>
                <a:cs typeface="Times New Roman" pitchFamily="18" charset="0"/>
              </a:rPr>
              <a:t>(EDC</a:t>
            </a:r>
            <a:r>
              <a:rPr lang="en-US" b="1" dirty="0">
                <a:solidFill>
                  <a:srgbClr val="002060"/>
                </a:solidFill>
                <a:latin typeface="Times New Roman" pitchFamily="18" charset="0"/>
                <a:ea typeface="Batang" pitchFamily="18" charset="-127"/>
                <a:cs typeface="Times New Roman" pitchFamily="18" charset="0"/>
              </a:rPr>
              <a:t>)</a:t>
            </a:r>
          </a:p>
        </p:txBody>
      </p:sp>
      <p:sp>
        <p:nvSpPr>
          <p:cNvPr id="40" name="Rounded Rectangle 39"/>
          <p:cNvSpPr/>
          <p:nvPr/>
        </p:nvSpPr>
        <p:spPr>
          <a:xfrm>
            <a:off x="756047" y="6299729"/>
            <a:ext cx="1848115" cy="755968"/>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TOF</a:t>
            </a:r>
          </a:p>
          <a:p>
            <a:pPr algn="ctr"/>
            <a:r>
              <a:rPr lang="en-US" b="1" dirty="0" smtClean="0">
                <a:solidFill>
                  <a:srgbClr val="002060"/>
                </a:solidFill>
                <a:latin typeface="Times New Roman" pitchFamily="18" charset="0"/>
                <a:ea typeface="Batang" pitchFamily="18" charset="-127"/>
                <a:cs typeface="Times New Roman" pitchFamily="18" charset="0"/>
              </a:rPr>
              <a:t>(Hodoscopes)</a:t>
            </a:r>
            <a:endParaRPr lang="en-US" b="1" dirty="0">
              <a:solidFill>
                <a:srgbClr val="002060"/>
              </a:solidFill>
              <a:latin typeface="Times New Roman" pitchFamily="18" charset="0"/>
              <a:ea typeface="Batang" pitchFamily="18" charset="-127"/>
              <a:cs typeface="Times New Roman" pitchFamily="18" charset="0"/>
            </a:endParaRPr>
          </a:p>
        </p:txBody>
      </p:sp>
      <p:sp>
        <p:nvSpPr>
          <p:cNvPr id="42" name="Rounded Rectangle 41"/>
          <p:cNvSpPr/>
          <p:nvPr/>
        </p:nvSpPr>
        <p:spPr>
          <a:xfrm>
            <a:off x="2688167" y="6047740"/>
            <a:ext cx="1764109" cy="839964"/>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a:solidFill>
                  <a:srgbClr val="002060"/>
                </a:solidFill>
              </a:rPr>
              <a:t>HES            Focal Plane </a:t>
            </a:r>
          </a:p>
          <a:p>
            <a:pPr algn="ctr"/>
            <a:r>
              <a:rPr lang="en-US" b="1" dirty="0">
                <a:solidFill>
                  <a:srgbClr val="002060"/>
                </a:solidFill>
              </a:rPr>
              <a:t>(X,X’,Y,Y’, T</a:t>
            </a:r>
            <a:r>
              <a:rPr lang="en-US" b="1" baseline="-25000" dirty="0">
                <a:solidFill>
                  <a:srgbClr val="002060"/>
                </a:solidFill>
              </a:rPr>
              <a:t>fp</a:t>
            </a:r>
            <a:r>
              <a:rPr lang="en-US" b="1" dirty="0">
                <a:solidFill>
                  <a:srgbClr val="002060"/>
                </a:solidFill>
              </a:rPr>
              <a:t>)</a:t>
            </a:r>
          </a:p>
        </p:txBody>
      </p:sp>
      <p:sp>
        <p:nvSpPr>
          <p:cNvPr id="43" name="Rounded Rectangle 42"/>
          <p:cNvSpPr/>
          <p:nvPr/>
        </p:nvSpPr>
        <p:spPr>
          <a:xfrm rot="16200000">
            <a:off x="-293943" y="6005724"/>
            <a:ext cx="1427939" cy="336021"/>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lIns="100794" tIns="50397" rIns="100794" bIns="50397" rtlCol="0" anchor="ctr"/>
          <a:lstStyle/>
          <a:p>
            <a:pPr algn="ctr"/>
            <a:r>
              <a:rPr lang="en-US" b="1" dirty="0" smtClean="0">
                <a:solidFill>
                  <a:srgbClr val="002060"/>
                </a:solidFill>
              </a:rPr>
              <a:t>HES</a:t>
            </a:r>
            <a:endParaRPr lang="en-US" b="1" dirty="0">
              <a:solidFill>
                <a:srgbClr val="002060"/>
              </a:solidFill>
            </a:endParaRPr>
          </a:p>
        </p:txBody>
      </p:sp>
      <p:sp>
        <p:nvSpPr>
          <p:cNvPr id="49" name="Rounded Rectangle 48"/>
          <p:cNvSpPr/>
          <p:nvPr/>
        </p:nvSpPr>
        <p:spPr>
          <a:xfrm>
            <a:off x="4620286" y="5795751"/>
            <a:ext cx="1932120" cy="755968"/>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Optics</a:t>
            </a:r>
          </a:p>
          <a:p>
            <a:pPr algn="ctr"/>
            <a:r>
              <a:rPr lang="en-US" b="1" dirty="0">
                <a:solidFill>
                  <a:srgbClr val="002060"/>
                </a:solidFill>
                <a:latin typeface="Times New Roman" pitchFamily="18" charset="0"/>
                <a:ea typeface="Batang" pitchFamily="18" charset="-127"/>
                <a:cs typeface="Times New Roman" pitchFamily="18" charset="0"/>
              </a:rPr>
              <a:t>(</a:t>
            </a:r>
            <a:r>
              <a:rPr lang="en-US" b="1" dirty="0" smtClean="0">
                <a:solidFill>
                  <a:srgbClr val="002060"/>
                </a:solidFill>
                <a:latin typeface="Times New Roman" pitchFamily="18" charset="0"/>
                <a:ea typeface="Batang" pitchFamily="18" charset="-127"/>
                <a:cs typeface="Times New Roman" pitchFamily="18" charset="0"/>
              </a:rPr>
              <a:t>HES+Splitter</a:t>
            </a:r>
            <a:r>
              <a:rPr lang="en-US" b="1" dirty="0">
                <a:solidFill>
                  <a:srgbClr val="002060"/>
                </a:solidFill>
                <a:latin typeface="Times New Roman" pitchFamily="18" charset="0"/>
                <a:ea typeface="Batang" pitchFamily="18" charset="-127"/>
                <a:cs typeface="Times New Roman" pitchFamily="18" charset="0"/>
              </a:rPr>
              <a:t>)</a:t>
            </a:r>
          </a:p>
        </p:txBody>
      </p:sp>
      <p:sp>
        <p:nvSpPr>
          <p:cNvPr id="50" name="Rounded Rectangle 49"/>
          <p:cNvSpPr/>
          <p:nvPr/>
        </p:nvSpPr>
        <p:spPr>
          <a:xfrm>
            <a:off x="6804422" y="6131736"/>
            <a:ext cx="1764109" cy="839964"/>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a:solidFill>
                  <a:srgbClr val="002060"/>
                </a:solidFill>
              </a:rPr>
              <a:t>HES           Target Plane </a:t>
            </a:r>
          </a:p>
          <a:p>
            <a:pPr algn="ctr"/>
            <a:r>
              <a:rPr lang="en-US" b="1" dirty="0">
                <a:solidFill>
                  <a:srgbClr val="002060"/>
                </a:solidFill>
              </a:rPr>
              <a:t>(X’, Y’, P, T</a:t>
            </a:r>
            <a:r>
              <a:rPr lang="en-US" b="1" baseline="-25000" dirty="0">
                <a:solidFill>
                  <a:srgbClr val="002060"/>
                </a:solidFill>
              </a:rPr>
              <a:t>tar</a:t>
            </a:r>
            <a:r>
              <a:rPr lang="en-US" b="1" dirty="0">
                <a:solidFill>
                  <a:srgbClr val="002060"/>
                </a:solidFill>
              </a:rPr>
              <a:t>)</a:t>
            </a:r>
          </a:p>
        </p:txBody>
      </p:sp>
      <p:sp>
        <p:nvSpPr>
          <p:cNvPr id="66" name="Rounded Rectangle 65"/>
          <p:cNvSpPr/>
          <p:nvPr/>
        </p:nvSpPr>
        <p:spPr>
          <a:xfrm>
            <a:off x="7056437" y="3863834"/>
            <a:ext cx="1512094" cy="755968"/>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rPr>
              <a:t>Coincident</a:t>
            </a:r>
          </a:p>
          <a:p>
            <a:pPr algn="ctr"/>
            <a:r>
              <a:rPr lang="en-US" b="1" dirty="0" smtClean="0">
                <a:solidFill>
                  <a:srgbClr val="002060"/>
                </a:solidFill>
                <a:latin typeface="Times New Roman" pitchFamily="18" charset="0"/>
                <a:ea typeface="Batang" pitchFamily="18" charset="-127"/>
                <a:cs typeface="Times New Roman" pitchFamily="18" charset="0"/>
              </a:rPr>
              <a:t>(RF )</a:t>
            </a:r>
            <a:endParaRPr lang="en-US" b="1" dirty="0">
              <a:solidFill>
                <a:srgbClr val="002060"/>
              </a:solidFill>
              <a:latin typeface="Times New Roman" pitchFamily="18" charset="0"/>
              <a:ea typeface="Batang" pitchFamily="18" charset="-127"/>
              <a:cs typeface="Times New Roman" pitchFamily="18" charset="0"/>
            </a:endParaRPr>
          </a:p>
        </p:txBody>
      </p:sp>
      <p:sp>
        <p:nvSpPr>
          <p:cNvPr id="68" name="Rounded Rectangle 67"/>
          <p:cNvSpPr/>
          <p:nvPr/>
        </p:nvSpPr>
        <p:spPr>
          <a:xfrm>
            <a:off x="3360209" y="3863834"/>
            <a:ext cx="3360208" cy="100795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r>
              <a:rPr lang="en-US" b="1" dirty="0" smtClean="0">
                <a:solidFill>
                  <a:srgbClr val="002060"/>
                </a:solidFill>
                <a:latin typeface="Times New Roman" pitchFamily="18" charset="0"/>
                <a:ea typeface="Batang" pitchFamily="18" charset="-127"/>
                <a:cs typeface="Times New Roman" pitchFamily="18" charset="0"/>
              </a:rPr>
              <a:t>Kinematics Correction</a:t>
            </a:r>
            <a:endParaRPr lang="en-US" b="1" dirty="0" smtClean="0">
              <a:solidFill>
                <a:srgbClr val="002060"/>
              </a:solidFill>
            </a:endParaRPr>
          </a:p>
          <a:p>
            <a:pPr algn="ctr"/>
            <a:r>
              <a:rPr lang="en-US" b="1" dirty="0" smtClean="0">
                <a:solidFill>
                  <a:srgbClr val="002060"/>
                </a:solidFill>
                <a:latin typeface="Times New Roman" pitchFamily="18" charset="0"/>
                <a:ea typeface="Batang" pitchFamily="18" charset="-127"/>
                <a:cs typeface="Times New Roman" pitchFamily="18" charset="0"/>
              </a:rPr>
              <a:t>(Beam, Target effects, Momentum, Angular)</a:t>
            </a:r>
            <a:endParaRPr lang="en-US" b="1" dirty="0">
              <a:solidFill>
                <a:srgbClr val="002060"/>
              </a:solidFill>
              <a:latin typeface="Times New Roman" pitchFamily="18" charset="0"/>
              <a:ea typeface="Batang" pitchFamily="18" charset="-127"/>
              <a:cs typeface="Times New Roman" pitchFamily="18" charset="0"/>
            </a:endParaRPr>
          </a:p>
        </p:txBody>
      </p:sp>
      <p:sp>
        <p:nvSpPr>
          <p:cNvPr id="69" name="Left-Right Arrow 68"/>
          <p:cNvSpPr/>
          <p:nvPr/>
        </p:nvSpPr>
        <p:spPr>
          <a:xfrm rot="19206202">
            <a:off x="4809712" y="3279618"/>
            <a:ext cx="912261" cy="301077"/>
          </a:xfrm>
          <a:prstGeom prst="leftRightArrow">
            <a:avLst/>
          </a:prstGeom>
        </p:spPr>
        <p:style>
          <a:lnRef idx="1">
            <a:schemeClr val="accent5"/>
          </a:lnRef>
          <a:fillRef idx="3">
            <a:schemeClr val="accent5"/>
          </a:fillRef>
          <a:effectRef idx="2">
            <a:schemeClr val="accent5"/>
          </a:effectRef>
          <a:fontRef idx="minor">
            <a:schemeClr val="lt1"/>
          </a:fontRef>
        </p:style>
        <p:txBody>
          <a:bodyPr lIns="100794" tIns="50397" rIns="100794" bIns="50397" rtlCol="0" anchor="ctr"/>
          <a:lstStyle/>
          <a:p>
            <a:pPr algn="ctr"/>
            <a:endParaRPr lang="en-US" dirty="0"/>
          </a:p>
        </p:txBody>
      </p:sp>
      <p:sp>
        <p:nvSpPr>
          <p:cNvPr id="71" name="Left-Right Arrow 70"/>
          <p:cNvSpPr/>
          <p:nvPr/>
        </p:nvSpPr>
        <p:spPr>
          <a:xfrm rot="13581026">
            <a:off x="4854672" y="5208972"/>
            <a:ext cx="831289" cy="307051"/>
          </a:xfrm>
          <a:prstGeom prst="leftRightArrow">
            <a:avLst/>
          </a:prstGeom>
        </p:spPr>
        <p:style>
          <a:lnRef idx="1">
            <a:schemeClr val="accent5"/>
          </a:lnRef>
          <a:fillRef idx="3">
            <a:schemeClr val="accent5"/>
          </a:fillRef>
          <a:effectRef idx="2">
            <a:schemeClr val="accent5"/>
          </a:effectRef>
          <a:fontRef idx="minor">
            <a:schemeClr val="lt1"/>
          </a:fontRef>
        </p:style>
        <p:txBody>
          <a:bodyPr lIns="100794" tIns="50397" rIns="100794" bIns="50397" rtlCol="0" anchor="ctr"/>
          <a:lstStyle/>
          <a:p>
            <a:pPr algn="ctr"/>
            <a:endParaRPr lang="en-US" dirty="0"/>
          </a:p>
        </p:txBody>
      </p:sp>
      <p:sp>
        <p:nvSpPr>
          <p:cNvPr id="72" name="Up-Down Arrow 71"/>
          <p:cNvSpPr/>
          <p:nvPr/>
        </p:nvSpPr>
        <p:spPr>
          <a:xfrm>
            <a:off x="1596099" y="3107866"/>
            <a:ext cx="252016" cy="335986"/>
          </a:xfrm>
          <a:prstGeom prst="upDownArrow">
            <a:avLst/>
          </a:prstGeom>
        </p:spPr>
        <p:style>
          <a:lnRef idx="1">
            <a:schemeClr val="accent5"/>
          </a:lnRef>
          <a:fillRef idx="3">
            <a:schemeClr val="accent5"/>
          </a:fillRef>
          <a:effectRef idx="2">
            <a:schemeClr val="accent5"/>
          </a:effectRef>
          <a:fontRef idx="minor">
            <a:schemeClr val="lt1"/>
          </a:fontRef>
        </p:style>
        <p:txBody>
          <a:bodyPr lIns="100794" tIns="50397" rIns="100794" bIns="50397" rtlCol="0" anchor="ctr"/>
          <a:lstStyle/>
          <a:p>
            <a:pPr algn="ctr"/>
            <a:endParaRPr lang="en-US" dirty="0"/>
          </a:p>
        </p:txBody>
      </p:sp>
      <p:sp>
        <p:nvSpPr>
          <p:cNvPr id="73" name="Up-Down Arrow 72"/>
          <p:cNvSpPr/>
          <p:nvPr/>
        </p:nvSpPr>
        <p:spPr>
          <a:xfrm>
            <a:off x="1596099" y="5963743"/>
            <a:ext cx="252016" cy="335986"/>
          </a:xfrm>
          <a:prstGeom prst="upDownArrow">
            <a:avLst/>
          </a:prstGeom>
        </p:spPr>
        <p:style>
          <a:lnRef idx="1">
            <a:schemeClr val="accent5"/>
          </a:lnRef>
          <a:fillRef idx="3">
            <a:schemeClr val="accent5"/>
          </a:fillRef>
          <a:effectRef idx="2">
            <a:schemeClr val="accent5"/>
          </a:effectRef>
          <a:fontRef idx="minor">
            <a:schemeClr val="lt1"/>
          </a:fontRef>
        </p:style>
        <p:txBody>
          <a:bodyPr lIns="100794" tIns="50397" rIns="100794" bIns="50397" rtlCol="0" anchor="ctr"/>
          <a:lstStyle/>
          <a:p>
            <a:pPr algn="ctr"/>
            <a:endParaRPr lang="en-US" dirty="0"/>
          </a:p>
        </p:txBody>
      </p:sp>
      <p:sp>
        <p:nvSpPr>
          <p:cNvPr id="75" name="Rounded Rectangle 74"/>
          <p:cNvSpPr/>
          <p:nvPr/>
        </p:nvSpPr>
        <p:spPr>
          <a:xfrm>
            <a:off x="8736542" y="3779837"/>
            <a:ext cx="1176073" cy="1007957"/>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smtClean="0">
                <a:solidFill>
                  <a:srgbClr val="002060"/>
                </a:solidFill>
              </a:rPr>
              <a:t>Missing Mass</a:t>
            </a:r>
          </a:p>
        </p:txBody>
      </p:sp>
      <p:sp>
        <p:nvSpPr>
          <p:cNvPr id="79" name="Curved Up Arrow 78"/>
          <p:cNvSpPr/>
          <p:nvPr/>
        </p:nvSpPr>
        <p:spPr>
          <a:xfrm>
            <a:off x="4294554" y="6923326"/>
            <a:ext cx="2520156" cy="335986"/>
          </a:xfrm>
          <a:prstGeom prst="curvedUpArrow">
            <a:avLst>
              <a:gd name="adj1" fmla="val 25000"/>
              <a:gd name="adj2" fmla="val 50000"/>
              <a:gd name="adj3" fmla="val 28582"/>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solidFill>
                <a:schemeClr val="tx1"/>
              </a:solidFill>
            </a:endParaRPr>
          </a:p>
        </p:txBody>
      </p:sp>
      <p:sp>
        <p:nvSpPr>
          <p:cNvPr id="82" name="Rounded Rectangle 81"/>
          <p:cNvSpPr/>
          <p:nvPr/>
        </p:nvSpPr>
        <p:spPr>
          <a:xfrm>
            <a:off x="1008062" y="4283816"/>
            <a:ext cx="1428089" cy="671971"/>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smtClean="0">
                <a:solidFill>
                  <a:srgbClr val="002060"/>
                </a:solidFill>
              </a:rPr>
              <a:t>Raw Data</a:t>
            </a:r>
          </a:p>
        </p:txBody>
      </p:sp>
      <p:sp>
        <p:nvSpPr>
          <p:cNvPr id="83" name="Curved Down Arrow 82"/>
          <p:cNvSpPr/>
          <p:nvPr/>
        </p:nvSpPr>
        <p:spPr>
          <a:xfrm rot="3424135">
            <a:off x="8538798" y="3065118"/>
            <a:ext cx="1024644" cy="2860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solidFill>
                <a:schemeClr val="tx1"/>
              </a:solidFill>
            </a:endParaRPr>
          </a:p>
        </p:txBody>
      </p:sp>
      <p:sp>
        <p:nvSpPr>
          <p:cNvPr id="85" name="Curved Up Arrow 84"/>
          <p:cNvSpPr/>
          <p:nvPr/>
        </p:nvSpPr>
        <p:spPr>
          <a:xfrm rot="18285063">
            <a:off x="8640119" y="5365767"/>
            <a:ext cx="1637173" cy="43998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solidFill>
                <a:schemeClr val="tx1"/>
              </a:solidFill>
            </a:endParaRPr>
          </a:p>
        </p:txBody>
      </p:sp>
      <p:sp>
        <p:nvSpPr>
          <p:cNvPr id="87" name="Left-Right-Up Arrow 86"/>
          <p:cNvSpPr/>
          <p:nvPr/>
        </p:nvSpPr>
        <p:spPr>
          <a:xfrm rot="16200000">
            <a:off x="1344244" y="4199794"/>
            <a:ext cx="3023868" cy="50403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88" name="Rounded Rectangle 87"/>
          <p:cNvSpPr/>
          <p:nvPr/>
        </p:nvSpPr>
        <p:spPr>
          <a:xfrm>
            <a:off x="7896490" y="1679928"/>
            <a:ext cx="420026" cy="335986"/>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endParaRPr lang="en-US" b="1" dirty="0" smtClean="0">
              <a:solidFill>
                <a:srgbClr val="002060"/>
              </a:solidFill>
            </a:endParaRPr>
          </a:p>
        </p:txBody>
      </p:sp>
      <p:sp>
        <p:nvSpPr>
          <p:cNvPr id="89" name="Rounded Rectangle 88"/>
          <p:cNvSpPr/>
          <p:nvPr/>
        </p:nvSpPr>
        <p:spPr>
          <a:xfrm>
            <a:off x="7896491" y="1175949"/>
            <a:ext cx="420025" cy="335986"/>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lIns="100794" tIns="50397" rIns="100794" bIns="50397" rtlCol="0" anchor="ctr"/>
          <a:lstStyle/>
          <a:p>
            <a:pPr algn="ctr"/>
            <a:endParaRPr lang="en-US" b="1" dirty="0">
              <a:solidFill>
                <a:srgbClr val="002060"/>
              </a:solidFill>
              <a:latin typeface="Times New Roman" pitchFamily="18" charset="0"/>
              <a:ea typeface="Batang" pitchFamily="18" charset="-127"/>
              <a:cs typeface="Times New Roman" pitchFamily="18" charset="0"/>
            </a:endParaRPr>
          </a:p>
        </p:txBody>
      </p:sp>
      <p:sp>
        <p:nvSpPr>
          <p:cNvPr id="90" name="TextBox 89"/>
          <p:cNvSpPr txBox="1"/>
          <p:nvPr/>
        </p:nvSpPr>
        <p:spPr>
          <a:xfrm>
            <a:off x="8400521" y="1104815"/>
            <a:ext cx="1512094" cy="378777"/>
          </a:xfrm>
          <a:prstGeom prst="rect">
            <a:avLst/>
          </a:prstGeom>
          <a:noFill/>
        </p:spPr>
        <p:txBody>
          <a:bodyPr wrap="square" lIns="100794" tIns="50397" rIns="100794" bIns="50397" rtlCol="0">
            <a:spAutoFit/>
          </a:bodyPr>
          <a:lstStyle/>
          <a:p>
            <a:r>
              <a:rPr lang="en-US" u="sng" dirty="0" smtClean="0"/>
              <a:t>Need to do</a:t>
            </a:r>
            <a:endParaRPr lang="en-US" u="sng" dirty="0"/>
          </a:p>
        </p:txBody>
      </p:sp>
      <p:sp>
        <p:nvSpPr>
          <p:cNvPr id="91" name="TextBox 90"/>
          <p:cNvSpPr txBox="1"/>
          <p:nvPr/>
        </p:nvSpPr>
        <p:spPr>
          <a:xfrm>
            <a:off x="8400521" y="1595931"/>
            <a:ext cx="1512094" cy="378777"/>
          </a:xfrm>
          <a:prstGeom prst="rect">
            <a:avLst/>
          </a:prstGeom>
          <a:noFill/>
        </p:spPr>
        <p:txBody>
          <a:bodyPr wrap="square" lIns="100794" tIns="50397" rIns="100794" bIns="50397" rtlCol="0">
            <a:spAutoFit/>
          </a:bodyPr>
          <a:lstStyle/>
          <a:p>
            <a:r>
              <a:rPr lang="en-US" u="sng" dirty="0" smtClean="0"/>
              <a:t>Data &amp; Info</a:t>
            </a:r>
            <a:endParaRPr lang="en-US" u="sng" dirty="0"/>
          </a:p>
        </p:txBody>
      </p:sp>
      <p:sp>
        <p:nvSpPr>
          <p:cNvPr id="41" name="Rounded Rectangle 40"/>
          <p:cNvSpPr/>
          <p:nvPr/>
        </p:nvSpPr>
        <p:spPr>
          <a:xfrm>
            <a:off x="6468401" y="4955787"/>
            <a:ext cx="2016125" cy="755968"/>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smtClean="0">
                <a:solidFill>
                  <a:srgbClr val="002060"/>
                </a:solidFill>
              </a:rPr>
              <a:t>Lambda&amp;Sigma</a:t>
            </a:r>
          </a:p>
          <a:p>
            <a:pPr algn="ctr"/>
            <a:r>
              <a:rPr lang="en-US" b="1" dirty="0" smtClean="0">
                <a:solidFill>
                  <a:srgbClr val="002060"/>
                </a:solidFill>
              </a:rPr>
              <a:t>Spectra</a:t>
            </a:r>
            <a:endParaRPr lang="en-US" b="1" dirty="0">
              <a:solidFill>
                <a:srgbClr val="002060"/>
              </a:solidFill>
            </a:endParaRPr>
          </a:p>
        </p:txBody>
      </p:sp>
      <p:sp>
        <p:nvSpPr>
          <p:cNvPr id="44" name="Striped Right Arrow 43"/>
          <p:cNvSpPr/>
          <p:nvPr/>
        </p:nvSpPr>
        <p:spPr>
          <a:xfrm rot="9371066">
            <a:off x="8534486" y="4858283"/>
            <a:ext cx="420026" cy="3359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45" name="Notched Right Arrow 44"/>
          <p:cNvSpPr/>
          <p:nvPr/>
        </p:nvSpPr>
        <p:spPr>
          <a:xfrm rot="12421398">
            <a:off x="5781976" y="5033967"/>
            <a:ext cx="450505" cy="344250"/>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lIns="100794" tIns="50397" rIns="100794" bIns="50397" rtlCol="0" anchor="ctr"/>
          <a:lstStyle/>
          <a:p>
            <a:pPr algn="ctr"/>
            <a:endParaRPr lang="en-US" dirty="0"/>
          </a:p>
        </p:txBody>
      </p:sp>
      <p:sp>
        <p:nvSpPr>
          <p:cNvPr id="51" name="Rounded Rectangle 50"/>
          <p:cNvSpPr/>
          <p:nvPr/>
        </p:nvSpPr>
        <p:spPr>
          <a:xfrm>
            <a:off x="3612224" y="1175949"/>
            <a:ext cx="3024188" cy="419982"/>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lIns="100794" tIns="50397" rIns="100794" bIns="50397" rtlCol="0" anchor="ctr"/>
          <a:lstStyle/>
          <a:p>
            <a:pPr algn="ctr"/>
            <a:r>
              <a:rPr lang="en-US" b="1" dirty="0" smtClean="0"/>
              <a:t>Geant4 Simulation</a:t>
            </a:r>
            <a:endParaRPr lang="en-US" b="1" dirty="0"/>
          </a:p>
        </p:txBody>
      </p:sp>
      <p:sp>
        <p:nvSpPr>
          <p:cNvPr id="46" name="Rounded Rectangle 45"/>
          <p:cNvSpPr/>
          <p:nvPr/>
        </p:nvSpPr>
        <p:spPr>
          <a:xfrm>
            <a:off x="3192198" y="3023870"/>
            <a:ext cx="1428089" cy="671971"/>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smtClean="0">
                <a:solidFill>
                  <a:srgbClr val="002060"/>
                </a:solidFill>
              </a:rPr>
              <a:t>HKS   Sieve Slit</a:t>
            </a:r>
          </a:p>
        </p:txBody>
      </p:sp>
      <p:sp>
        <p:nvSpPr>
          <p:cNvPr id="52" name="Rounded Rectangle 51"/>
          <p:cNvSpPr/>
          <p:nvPr/>
        </p:nvSpPr>
        <p:spPr>
          <a:xfrm>
            <a:off x="3192198" y="5123780"/>
            <a:ext cx="1428089" cy="671971"/>
          </a:xfrm>
          <a:prstGeom prst="roundRect">
            <a:avLst/>
          </a:prstGeom>
        </p:spPr>
        <p:style>
          <a:lnRef idx="1">
            <a:schemeClr val="dk1"/>
          </a:lnRef>
          <a:fillRef idx="2">
            <a:schemeClr val="dk1"/>
          </a:fillRef>
          <a:effectRef idx="1">
            <a:schemeClr val="dk1"/>
          </a:effectRef>
          <a:fontRef idx="minor">
            <a:schemeClr val="dk1"/>
          </a:fontRef>
        </p:style>
        <p:txBody>
          <a:bodyPr lIns="100794" tIns="50397" rIns="100794" bIns="50397" rtlCol="0" anchor="ctr"/>
          <a:lstStyle/>
          <a:p>
            <a:pPr algn="ctr"/>
            <a:r>
              <a:rPr lang="en-US" b="1" dirty="0" smtClean="0">
                <a:solidFill>
                  <a:srgbClr val="002060"/>
                </a:solidFill>
              </a:rPr>
              <a:t>HES    Sieve Slit</a:t>
            </a:r>
          </a:p>
        </p:txBody>
      </p:sp>
    </p:spTree>
    <p:extLst>
      <p:ext uri="{BB962C8B-B14F-4D97-AF65-F5344CB8AC3E}">
        <p14:creationId xmlns:p14="http://schemas.microsoft.com/office/powerpoint/2010/main" val="2832974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6" grpId="0" animBg="1"/>
      <p:bldP spid="8" grpId="0" animBg="1"/>
      <p:bldP spid="9" grpId="0" animBg="1"/>
      <p:bldP spid="10" grpId="0" animBg="1"/>
      <p:bldP spid="11" grpId="0" animBg="1"/>
      <p:bldP spid="14" grpId="0" animBg="1"/>
      <p:bldP spid="23" grpId="0" animBg="1"/>
      <p:bldP spid="24" grpId="0" animBg="1"/>
      <p:bldP spid="25" grpId="0" animBg="1"/>
      <p:bldP spid="39" grpId="0" animBg="1"/>
      <p:bldP spid="40" grpId="0" animBg="1"/>
      <p:bldP spid="42" grpId="0" animBg="1"/>
      <p:bldP spid="43" grpId="0" animBg="1"/>
      <p:bldP spid="49" grpId="0" animBg="1"/>
      <p:bldP spid="50" grpId="0" animBg="1"/>
      <p:bldP spid="66" grpId="0" animBg="1"/>
      <p:bldP spid="68" grpId="0" animBg="1"/>
      <p:bldP spid="69" grpId="0" animBg="1"/>
      <p:bldP spid="71" grpId="0" animBg="1"/>
      <p:bldP spid="72" grpId="0" animBg="1"/>
      <p:bldP spid="73" grpId="0" animBg="1"/>
      <p:bldP spid="75" grpId="0" animBg="1"/>
      <p:bldP spid="79" grpId="0" animBg="1"/>
      <p:bldP spid="82" grpId="0" animBg="1"/>
      <p:bldP spid="83" grpId="0" animBg="1"/>
      <p:bldP spid="85" grpId="0" animBg="1"/>
      <p:bldP spid="87" grpId="0" animBg="1"/>
      <p:bldP spid="41" grpId="0" animBg="1"/>
      <p:bldP spid="44" grpId="0" animBg="1"/>
      <p:bldP spid="45" grpId="0" animBg="1"/>
      <p:bldP spid="51" grpId="0" animBg="1"/>
      <p:bldP spid="4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 name="CustomShape 1"/>
              <p:cNvSpPr/>
              <p:nvPr/>
            </p:nvSpPr>
            <p:spPr>
              <a:xfrm>
                <a:off x="1077912" y="1137419"/>
                <a:ext cx="8534400" cy="4131000"/>
              </a:xfrm>
              <a:prstGeom prst="rect">
                <a:avLst/>
              </a:prstGeom>
            </p:spPr>
            <p:txBody>
              <a:bodyPr lIns="90000" tIns="45000" rIns="90000" bIns="45000"/>
              <a:lstStyle/>
              <a:p>
                <a:r>
                  <a:rPr lang="en-US" dirty="0" smtClean="0"/>
                  <a:t> </a:t>
                </a:r>
                <a:r>
                  <a:rPr lang="en-US" sz="2400" b="1" dirty="0" smtClean="0">
                    <a:solidFill>
                      <a:srgbClr val="000000"/>
                    </a:solidFill>
                    <a:latin typeface="Basemic Times"/>
                  </a:rPr>
                  <a:t> </a:t>
                </a:r>
                <a:r>
                  <a:rPr lang="en-US" sz="2400" u="sng" dirty="0">
                    <a:solidFill>
                      <a:srgbClr val="000000"/>
                    </a:solidFill>
                    <a:latin typeface="Andalus"/>
                  </a:rPr>
                  <a:t>Online Trigger</a:t>
                </a:r>
                <a:r>
                  <a:rPr lang="en-US" sz="2400" b="1" dirty="0">
                    <a:solidFill>
                      <a:srgbClr val="000000"/>
                    </a:solidFill>
                    <a:latin typeface="Andalus"/>
                  </a:rPr>
                  <a:t>: </a:t>
                </a:r>
                <a:r>
                  <a:rPr lang="en-US" sz="2400" b="1" dirty="0" smtClean="0">
                    <a:solidFill>
                      <a:srgbClr val="000000"/>
                    </a:solidFill>
                    <a:latin typeface="Andalus"/>
                  </a:rPr>
                  <a:t>(2/3 </a:t>
                </a:r>
                <a:r>
                  <a:rPr lang="en-US" sz="2400" b="1" dirty="0">
                    <a:solidFill>
                      <a:srgbClr val="000000"/>
                    </a:solidFill>
                    <a:latin typeface="Andalus"/>
                  </a:rPr>
                  <a:t>(</a:t>
                </a:r>
                <a14:m>
                  <m:oMath xmlns:m="http://schemas.openxmlformats.org/officeDocument/2006/math">
                    <m:acc>
                      <m:accPr>
                        <m:chr m:val="̅"/>
                        <m:ctrlPr>
                          <a:rPr lang="en-US" sz="2400" b="1" i="1" dirty="0" smtClean="0">
                            <a:solidFill>
                              <a:srgbClr val="000000"/>
                            </a:solidFill>
                            <a:latin typeface="Cambria Math"/>
                          </a:rPr>
                        </m:ctrlPr>
                      </m:accPr>
                      <m:e>
                        <m:r>
                          <a:rPr lang="en-US" sz="2400" b="1" i="1" dirty="0">
                            <a:solidFill>
                              <a:srgbClr val="000000"/>
                            </a:solidFill>
                            <a:latin typeface="Cambria Math"/>
                          </a:rPr>
                          <m:t>𝑨𝑪</m:t>
                        </m:r>
                        <m:r>
                          <a:rPr lang="en-US" sz="2400" b="1" i="1" dirty="0">
                            <a:solidFill>
                              <a:srgbClr val="000000"/>
                            </a:solidFill>
                            <a:latin typeface="Cambria Math"/>
                          </a:rPr>
                          <m:t>𝟏</m:t>
                        </m:r>
                        <m:r>
                          <a:rPr lang="en-US" sz="2400" b="1" i="1" dirty="0" smtClean="0">
                            <a:solidFill>
                              <a:srgbClr val="000000"/>
                            </a:solidFill>
                            <a:latin typeface="Cambria Math"/>
                            <a:ea typeface="Cambria Math"/>
                          </a:rPr>
                          <m:t>×</m:t>
                        </m:r>
                        <m:r>
                          <a:rPr lang="en-US" sz="2400" b="1" i="1" dirty="0">
                            <a:solidFill>
                              <a:srgbClr val="000000"/>
                            </a:solidFill>
                            <a:latin typeface="Cambria Math"/>
                          </a:rPr>
                          <m:t>𝑨𝑪</m:t>
                        </m:r>
                        <m:r>
                          <a:rPr lang="en-US" sz="2400" b="1" i="1" dirty="0">
                            <a:solidFill>
                              <a:srgbClr val="000000"/>
                            </a:solidFill>
                            <a:latin typeface="Cambria Math"/>
                          </a:rPr>
                          <m:t>𝟐</m:t>
                        </m:r>
                        <m:r>
                          <a:rPr lang="en-US" sz="2400" b="1" i="1" dirty="0" smtClean="0">
                            <a:solidFill>
                              <a:srgbClr val="000000"/>
                            </a:solidFill>
                            <a:latin typeface="Cambria Math"/>
                            <a:ea typeface="Cambria Math"/>
                          </a:rPr>
                          <m:t>×</m:t>
                        </m:r>
                        <m:r>
                          <a:rPr lang="en-US" sz="2400" b="1" i="1" dirty="0">
                            <a:solidFill>
                              <a:srgbClr val="000000"/>
                            </a:solidFill>
                            <a:latin typeface="Cambria Math"/>
                          </a:rPr>
                          <m:t>𝑨𝑪</m:t>
                        </m:r>
                        <m:r>
                          <a:rPr lang="en-US" sz="2400" b="1" i="1" dirty="0">
                            <a:solidFill>
                              <a:srgbClr val="000000"/>
                            </a:solidFill>
                            <a:latin typeface="Cambria Math"/>
                          </a:rPr>
                          <m:t>𝟑</m:t>
                        </m:r>
                      </m:e>
                    </m:acc>
                  </m:oMath>
                </a14:m>
                <a:r>
                  <a:rPr lang="en-US" sz="2400" b="1" dirty="0">
                    <a:solidFill>
                      <a:srgbClr val="000000"/>
                    </a:solidFill>
                    <a:latin typeface="Andalus"/>
                  </a:rPr>
                  <a:t>)</a:t>
                </a:r>
                <a:r>
                  <a:rPr lang="en-US" sz="2400" b="1" dirty="0" smtClean="0">
                    <a:solidFill>
                      <a:srgbClr val="000000"/>
                    </a:solidFill>
                    <a:latin typeface="Andalus"/>
                  </a:rPr>
                  <a:t>)</a:t>
                </a:r>
                <a:r>
                  <a:rPr lang="en-US" sz="2400" dirty="0">
                    <a:solidFill>
                      <a:srgbClr val="000000"/>
                    </a:solidFill>
                    <a:latin typeface="Andalus"/>
                  </a:rPr>
                  <a:t> </a:t>
                </a:r>
                <a14:m>
                  <m:oMath xmlns:m="http://schemas.openxmlformats.org/officeDocument/2006/math">
                    <m:r>
                      <a:rPr lang="en-US" sz="2400" i="1" dirty="0" smtClean="0">
                        <a:solidFill>
                          <a:srgbClr val="000000"/>
                        </a:solidFill>
                        <a:latin typeface="Cambria Math"/>
                        <a:ea typeface="Cambria Math"/>
                      </a:rPr>
                      <m:t>×</m:t>
                    </m:r>
                  </m:oMath>
                </a14:m>
                <a:r>
                  <a:rPr lang="en-US" sz="2400" dirty="0" smtClean="0">
                    <a:solidFill>
                      <a:srgbClr val="000000"/>
                    </a:solidFill>
                    <a:latin typeface="Andalus"/>
                  </a:rPr>
                  <a:t> </a:t>
                </a:r>
                <a:r>
                  <a:rPr lang="en-US" sz="2400" b="1" dirty="0" smtClean="0">
                    <a:solidFill>
                      <a:srgbClr val="000000"/>
                    </a:solidFill>
                    <a:latin typeface="Andalus"/>
                  </a:rPr>
                  <a:t>(WC1</a:t>
                </a:r>
                <a14:m>
                  <m:oMath xmlns:m="http://schemas.openxmlformats.org/officeDocument/2006/math">
                    <m:r>
                      <a:rPr lang="en-US" sz="2400" b="1" i="1" smtClean="0">
                        <a:solidFill>
                          <a:srgbClr val="000000"/>
                        </a:solidFill>
                        <a:latin typeface="Cambria Math"/>
                        <a:ea typeface="Cambria Math"/>
                      </a:rPr>
                      <m:t>×</m:t>
                    </m:r>
                  </m:oMath>
                </a14:m>
                <a:r>
                  <a:rPr lang="en-US" sz="2400" b="1" dirty="0" smtClean="0">
                    <a:solidFill>
                      <a:srgbClr val="000000"/>
                    </a:solidFill>
                    <a:latin typeface="Andalus"/>
                  </a:rPr>
                  <a:t>WC2)</a:t>
                </a:r>
                <a:endParaRPr b="1" dirty="0"/>
              </a:p>
              <a:p>
                <a:r>
                  <a:rPr lang="en-US" sz="2400" b="1" dirty="0">
                    <a:solidFill>
                      <a:srgbClr val="000000"/>
                    </a:solidFill>
                    <a:latin typeface="Andalus"/>
                  </a:rPr>
                  <a:t>                </a:t>
                </a:r>
                <a:r>
                  <a:rPr lang="en-US" sz="2400" dirty="0" smtClean="0">
                    <a:solidFill>
                      <a:srgbClr val="000000"/>
                    </a:solidFill>
                    <a:latin typeface="Andalus"/>
                  </a:rPr>
                  <a:t>AC (rejecte </a:t>
                </a:r>
                <a14:m>
                  <m:oMath xmlns:m="http://schemas.openxmlformats.org/officeDocument/2006/math">
                    <m:r>
                      <a:rPr lang="en-US" sz="2400" i="1" smtClean="0">
                        <a:solidFill>
                          <a:srgbClr val="000000"/>
                        </a:solidFill>
                        <a:latin typeface="Cambria Math"/>
                        <a:ea typeface="Cambria Math"/>
                      </a:rPr>
                      <m:t>𝜋</m:t>
                    </m:r>
                  </m:oMath>
                </a14:m>
                <a:r>
                  <a:rPr lang="en-US" sz="2400" baseline="30000" dirty="0" smtClean="0">
                    <a:solidFill>
                      <a:srgbClr val="000000"/>
                    </a:solidFill>
                    <a:latin typeface="Andalus"/>
                  </a:rPr>
                  <a:t>+</a:t>
                </a:r>
                <a:r>
                  <a:rPr lang="en-US" sz="2400" dirty="0" smtClean="0">
                    <a:solidFill>
                      <a:srgbClr val="000000"/>
                    </a:solidFill>
                    <a:latin typeface="Andalus"/>
                  </a:rPr>
                  <a:t>&gt; </a:t>
                </a:r>
                <a:r>
                  <a:rPr lang="en-US" sz="2400" dirty="0">
                    <a:solidFill>
                      <a:srgbClr val="000000"/>
                    </a:solidFill>
                    <a:latin typeface="Andalus"/>
                  </a:rPr>
                  <a:t>99%),   WC </a:t>
                </a:r>
                <a:r>
                  <a:rPr lang="en-US" sz="2400" dirty="0" smtClean="0">
                    <a:solidFill>
                      <a:srgbClr val="000000"/>
                    </a:solidFill>
                    <a:latin typeface="Andalus"/>
                  </a:rPr>
                  <a:t>(</a:t>
                </a:r>
                <a:r>
                  <a:rPr lang="en-US" sz="2400" dirty="0" err="1" smtClean="0">
                    <a:solidFill>
                      <a:srgbClr val="000000"/>
                    </a:solidFill>
                    <a:latin typeface="Andalus"/>
                  </a:rPr>
                  <a:t>rejecte</a:t>
                </a:r>
                <a:r>
                  <a:rPr lang="en-US" sz="2400" dirty="0" smtClean="0">
                    <a:solidFill>
                      <a:srgbClr val="000000"/>
                    </a:solidFill>
                    <a:latin typeface="Andalus"/>
                  </a:rPr>
                  <a:t> p</a:t>
                </a:r>
                <a:r>
                  <a:rPr lang="en-US" sz="2400" baseline="30000" dirty="0" smtClean="0">
                    <a:solidFill>
                      <a:srgbClr val="000000"/>
                    </a:solidFill>
                    <a:latin typeface="Andalus"/>
                  </a:rPr>
                  <a:t>+</a:t>
                </a:r>
                <a:r>
                  <a:rPr lang="en-US" sz="2400" dirty="0" smtClean="0">
                    <a:solidFill>
                      <a:srgbClr val="000000"/>
                    </a:solidFill>
                    <a:latin typeface="Andalus"/>
                  </a:rPr>
                  <a:t>&gt;99</a:t>
                </a:r>
                <a:r>
                  <a:rPr lang="en-US" sz="2400" dirty="0">
                    <a:solidFill>
                      <a:srgbClr val="000000"/>
                    </a:solidFill>
                    <a:latin typeface="Andalus"/>
                  </a:rPr>
                  <a:t>%), </a:t>
                </a:r>
                <a:endParaRPr dirty="0"/>
              </a:p>
              <a:p>
                <a:endParaRPr dirty="0"/>
              </a:p>
              <a:p>
                <a:r>
                  <a:rPr lang="en-US" sz="2400" dirty="0">
                    <a:solidFill>
                      <a:srgbClr val="000000"/>
                    </a:solidFill>
                    <a:latin typeface="Andalus"/>
                  </a:rPr>
                  <a:t>      </a:t>
                </a:r>
                <a:r>
                  <a:rPr lang="en-US" sz="2400" u="sng" dirty="0">
                    <a:solidFill>
                      <a:srgbClr val="000000"/>
                    </a:solidFill>
                    <a:latin typeface="Andalus"/>
                  </a:rPr>
                  <a:t>Offline KID</a:t>
                </a:r>
                <a:r>
                  <a:rPr lang="en-US" sz="2400" dirty="0">
                    <a:solidFill>
                      <a:srgbClr val="000000"/>
                    </a:solidFill>
                    <a:latin typeface="Andalus"/>
                  </a:rPr>
                  <a:t>:  Cuts on number of photon electrons (NPE)</a:t>
                </a:r>
                <a:endParaRPr dirty="0"/>
              </a:p>
              <a:p>
                <a:r>
                  <a:rPr lang="en-US" sz="2400" dirty="0">
                    <a:solidFill>
                      <a:srgbClr val="000000"/>
                    </a:solidFill>
                    <a:latin typeface="Andalus"/>
                  </a:rPr>
                  <a:t>    </a:t>
                </a:r>
                <a:r>
                  <a:rPr lang="en-US" sz="2400" dirty="0" smtClean="0">
                    <a:solidFill>
                      <a:srgbClr val="000000"/>
                    </a:solidFill>
                    <a:latin typeface="Andalus"/>
                  </a:rPr>
                  <a:t>   </a:t>
                </a:r>
                <a:r>
                  <a:rPr lang="en-US" sz="2400" dirty="0">
                    <a:solidFill>
                      <a:srgbClr val="000000"/>
                    </a:solidFill>
                    <a:latin typeface="Andalus"/>
                  </a:rPr>
                  <a:t>Optimize Cutting values – More </a:t>
                </a:r>
                <a:r>
                  <a:rPr lang="en-US" sz="2400" dirty="0" err="1" smtClean="0">
                    <a:solidFill>
                      <a:srgbClr val="000000"/>
                    </a:solidFill>
                    <a:latin typeface="Andalus"/>
                  </a:rPr>
                  <a:t>Kaon</a:t>
                </a:r>
                <a:r>
                  <a:rPr lang="en-US" sz="2400" dirty="0" smtClean="0">
                    <a:solidFill>
                      <a:srgbClr val="000000"/>
                    </a:solidFill>
                    <a:latin typeface="Andalus"/>
                  </a:rPr>
                  <a:t>(95%), </a:t>
                </a:r>
                <a:r>
                  <a:rPr lang="en-US" sz="2400" dirty="0">
                    <a:solidFill>
                      <a:srgbClr val="000000"/>
                    </a:solidFill>
                    <a:latin typeface="Andalus"/>
                  </a:rPr>
                  <a:t>less Pion </a:t>
                </a:r>
                <a:r>
                  <a:rPr lang="en-US" sz="2400" dirty="0" smtClean="0">
                    <a:solidFill>
                      <a:srgbClr val="000000"/>
                    </a:solidFill>
                    <a:latin typeface="Andalus"/>
                  </a:rPr>
                  <a:t>&amp;Proton</a:t>
                </a:r>
                <a:endParaRPr dirty="0"/>
              </a:p>
            </p:txBody>
          </p:sp>
        </mc:Choice>
        <mc:Fallback xmlns="">
          <p:sp>
            <p:nvSpPr>
              <p:cNvPr id="93" name="CustomShape 1"/>
              <p:cNvSpPr>
                <a:spLocks noRot="1" noChangeAspect="1" noMove="1" noResize="1" noEditPoints="1" noAdjustHandles="1" noChangeArrowheads="1" noChangeShapeType="1" noTextEdit="1"/>
              </p:cNvSpPr>
              <p:nvPr/>
            </p:nvSpPr>
            <p:spPr>
              <a:xfrm>
                <a:off x="1077912" y="1137419"/>
                <a:ext cx="8534400" cy="4131000"/>
              </a:xfrm>
              <a:prstGeom prst="rect">
                <a:avLst/>
              </a:prstGeom>
              <a:blipFill rotWithShape="1">
                <a:blip r:embed="rId2"/>
                <a:stretch>
                  <a:fillRect t="-2068" r="-143"/>
                </a:stretch>
              </a:blipFill>
            </p:spPr>
            <p:txBody>
              <a:bodyPr/>
              <a:lstStyle/>
              <a:p>
                <a:r>
                  <a:rPr lang="en-US">
                    <a:noFill/>
                  </a:rPr>
                  <a:t> </a:t>
                </a:r>
              </a:p>
            </p:txBody>
          </p:sp>
        </mc:Fallback>
      </mc:AlternateContent>
      <p:pic>
        <p:nvPicPr>
          <p:cNvPr id="94" name="Picture 4"/>
          <p:cNvPicPr/>
          <p:nvPr/>
        </p:nvPicPr>
        <p:blipFill>
          <a:blip r:embed="rId3"/>
          <a:stretch>
            <a:fillRect/>
          </a:stretch>
        </p:blipFill>
        <p:spPr>
          <a:xfrm>
            <a:off x="0" y="2979222"/>
            <a:ext cx="4744440" cy="3905280"/>
          </a:xfrm>
          <a:prstGeom prst="rect">
            <a:avLst/>
          </a:prstGeom>
        </p:spPr>
      </p:pic>
      <p:pic>
        <p:nvPicPr>
          <p:cNvPr id="95" name="Picture 5"/>
          <p:cNvPicPr/>
          <p:nvPr/>
        </p:nvPicPr>
        <p:blipFill>
          <a:blip r:embed="rId4"/>
          <a:stretch>
            <a:fillRect/>
          </a:stretch>
        </p:blipFill>
        <p:spPr>
          <a:xfrm>
            <a:off x="2771640" y="3023640"/>
            <a:ext cx="4700880" cy="3932640"/>
          </a:xfrm>
          <a:prstGeom prst="rect">
            <a:avLst/>
          </a:prstGeom>
        </p:spPr>
      </p:pic>
      <p:pic>
        <p:nvPicPr>
          <p:cNvPr id="96" name="Picture 6"/>
          <p:cNvPicPr/>
          <p:nvPr/>
        </p:nvPicPr>
        <p:blipFill>
          <a:blip r:embed="rId5"/>
          <a:stretch>
            <a:fillRect/>
          </a:stretch>
        </p:blipFill>
        <p:spPr>
          <a:xfrm>
            <a:off x="5429971" y="3170237"/>
            <a:ext cx="4631760" cy="3943440"/>
          </a:xfrm>
          <a:prstGeom prst="rect">
            <a:avLst/>
          </a:prstGeom>
        </p:spPr>
      </p:pic>
      <p:sp>
        <p:nvSpPr>
          <p:cNvPr id="2" name="TextBox 1"/>
          <p:cNvSpPr txBox="1"/>
          <p:nvPr/>
        </p:nvSpPr>
        <p:spPr>
          <a:xfrm>
            <a:off x="1502580" y="122237"/>
            <a:ext cx="7239000" cy="769441"/>
          </a:xfrm>
          <a:prstGeom prst="rect">
            <a:avLst/>
          </a:prstGeom>
          <a:noFill/>
        </p:spPr>
        <p:txBody>
          <a:bodyPr wrap="square" rtlCol="0">
            <a:spAutoFit/>
          </a:bodyPr>
          <a:lstStyle/>
          <a:p>
            <a:pPr algn="ctr"/>
            <a:r>
              <a:rPr lang="en-US" sz="4400" b="1" dirty="0" smtClean="0">
                <a:solidFill>
                  <a:srgbClr val="7030A0"/>
                </a:solidFill>
              </a:rPr>
              <a:t>Particle ID</a:t>
            </a:r>
            <a:endParaRPr lang="en-US" sz="4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 name="CustomShape 1"/>
              <p:cNvSpPr/>
              <p:nvPr/>
            </p:nvSpPr>
            <p:spPr>
              <a:xfrm>
                <a:off x="1077912" y="1137419"/>
                <a:ext cx="8534400" cy="4131000"/>
              </a:xfrm>
              <a:prstGeom prst="rect">
                <a:avLst/>
              </a:prstGeom>
            </p:spPr>
            <p:txBody>
              <a:bodyPr lIns="90000" tIns="45000" rIns="90000" bIns="45000"/>
              <a:lstStyle/>
              <a:p>
                <a:r>
                  <a:rPr lang="en-US" dirty="0" smtClean="0"/>
                  <a:t> </a:t>
                </a:r>
                <a:r>
                  <a:rPr lang="en-US" sz="2400" b="1" dirty="0" smtClean="0">
                    <a:solidFill>
                      <a:srgbClr val="000000"/>
                    </a:solidFill>
                    <a:latin typeface="Basemic Times"/>
                  </a:rPr>
                  <a:t> </a:t>
                </a:r>
                <a:r>
                  <a:rPr lang="en-US" sz="2400" u="sng" dirty="0">
                    <a:solidFill>
                      <a:srgbClr val="000000"/>
                    </a:solidFill>
                    <a:latin typeface="Andalus"/>
                  </a:rPr>
                  <a:t>Online Trigger</a:t>
                </a:r>
                <a:r>
                  <a:rPr lang="en-US" sz="2400" b="1" dirty="0">
                    <a:solidFill>
                      <a:srgbClr val="000000"/>
                    </a:solidFill>
                    <a:latin typeface="Andalus"/>
                  </a:rPr>
                  <a:t>: </a:t>
                </a:r>
                <a:r>
                  <a:rPr lang="en-US" sz="2400" b="1" dirty="0" smtClean="0">
                    <a:solidFill>
                      <a:srgbClr val="000000"/>
                    </a:solidFill>
                    <a:latin typeface="Andalus"/>
                  </a:rPr>
                  <a:t>(2/3 </a:t>
                </a:r>
                <a:r>
                  <a:rPr lang="en-US" sz="2400" b="1" dirty="0">
                    <a:solidFill>
                      <a:srgbClr val="000000"/>
                    </a:solidFill>
                    <a:latin typeface="Andalus"/>
                  </a:rPr>
                  <a:t>(</a:t>
                </a:r>
                <a14:m>
                  <m:oMath xmlns:m="http://schemas.openxmlformats.org/officeDocument/2006/math">
                    <m:acc>
                      <m:accPr>
                        <m:chr m:val="̅"/>
                        <m:ctrlPr>
                          <a:rPr lang="en-US" sz="2400" b="1" i="1" dirty="0" smtClean="0">
                            <a:solidFill>
                              <a:srgbClr val="000000"/>
                            </a:solidFill>
                            <a:latin typeface="Cambria Math"/>
                          </a:rPr>
                        </m:ctrlPr>
                      </m:accPr>
                      <m:e>
                        <m:r>
                          <a:rPr lang="en-US" sz="2400" b="1" i="1" dirty="0">
                            <a:solidFill>
                              <a:srgbClr val="000000"/>
                            </a:solidFill>
                            <a:latin typeface="Cambria Math"/>
                          </a:rPr>
                          <m:t>𝑨𝑪</m:t>
                        </m:r>
                        <m:r>
                          <a:rPr lang="en-US" sz="2400" b="1" i="1" dirty="0">
                            <a:solidFill>
                              <a:srgbClr val="000000"/>
                            </a:solidFill>
                            <a:latin typeface="Cambria Math"/>
                          </a:rPr>
                          <m:t>𝟏</m:t>
                        </m:r>
                        <m:r>
                          <a:rPr lang="en-US" sz="2400" b="1" i="1" dirty="0" smtClean="0">
                            <a:solidFill>
                              <a:srgbClr val="000000"/>
                            </a:solidFill>
                            <a:latin typeface="Cambria Math"/>
                            <a:ea typeface="Cambria Math"/>
                          </a:rPr>
                          <m:t>×</m:t>
                        </m:r>
                        <m:r>
                          <a:rPr lang="en-US" sz="2400" b="1" i="1" dirty="0">
                            <a:solidFill>
                              <a:srgbClr val="000000"/>
                            </a:solidFill>
                            <a:latin typeface="Cambria Math"/>
                          </a:rPr>
                          <m:t>𝑨𝑪</m:t>
                        </m:r>
                        <m:r>
                          <a:rPr lang="en-US" sz="2400" b="1" i="1" dirty="0">
                            <a:solidFill>
                              <a:srgbClr val="000000"/>
                            </a:solidFill>
                            <a:latin typeface="Cambria Math"/>
                          </a:rPr>
                          <m:t>𝟐</m:t>
                        </m:r>
                        <m:r>
                          <a:rPr lang="en-US" sz="2400" b="1" i="1" dirty="0" smtClean="0">
                            <a:solidFill>
                              <a:srgbClr val="000000"/>
                            </a:solidFill>
                            <a:latin typeface="Cambria Math"/>
                            <a:ea typeface="Cambria Math"/>
                          </a:rPr>
                          <m:t>×</m:t>
                        </m:r>
                        <m:r>
                          <a:rPr lang="en-US" sz="2400" b="1" i="1" dirty="0">
                            <a:solidFill>
                              <a:srgbClr val="000000"/>
                            </a:solidFill>
                            <a:latin typeface="Cambria Math"/>
                          </a:rPr>
                          <m:t>𝑨𝑪</m:t>
                        </m:r>
                        <m:r>
                          <a:rPr lang="en-US" sz="2400" b="1" i="1" dirty="0">
                            <a:solidFill>
                              <a:srgbClr val="000000"/>
                            </a:solidFill>
                            <a:latin typeface="Cambria Math"/>
                          </a:rPr>
                          <m:t>𝟑</m:t>
                        </m:r>
                      </m:e>
                    </m:acc>
                  </m:oMath>
                </a14:m>
                <a:r>
                  <a:rPr lang="en-US" sz="2400" b="1" dirty="0">
                    <a:solidFill>
                      <a:srgbClr val="000000"/>
                    </a:solidFill>
                    <a:latin typeface="Andalus"/>
                  </a:rPr>
                  <a:t>)</a:t>
                </a:r>
                <a:r>
                  <a:rPr lang="en-US" sz="2400" b="1" dirty="0" smtClean="0">
                    <a:solidFill>
                      <a:srgbClr val="000000"/>
                    </a:solidFill>
                    <a:latin typeface="Andalus"/>
                  </a:rPr>
                  <a:t>)</a:t>
                </a:r>
                <a:r>
                  <a:rPr lang="en-US" sz="2400" dirty="0">
                    <a:solidFill>
                      <a:srgbClr val="000000"/>
                    </a:solidFill>
                    <a:latin typeface="Andalus"/>
                  </a:rPr>
                  <a:t> </a:t>
                </a:r>
                <a14:m>
                  <m:oMath xmlns:m="http://schemas.openxmlformats.org/officeDocument/2006/math">
                    <m:r>
                      <a:rPr lang="en-US" sz="2400" i="1" dirty="0" smtClean="0">
                        <a:solidFill>
                          <a:srgbClr val="000000"/>
                        </a:solidFill>
                        <a:latin typeface="Cambria Math"/>
                        <a:ea typeface="Cambria Math"/>
                      </a:rPr>
                      <m:t>×</m:t>
                    </m:r>
                  </m:oMath>
                </a14:m>
                <a:r>
                  <a:rPr lang="en-US" sz="2400" dirty="0" smtClean="0">
                    <a:solidFill>
                      <a:srgbClr val="000000"/>
                    </a:solidFill>
                    <a:latin typeface="Andalus"/>
                  </a:rPr>
                  <a:t> </a:t>
                </a:r>
                <a:r>
                  <a:rPr lang="en-US" sz="2400" b="1" dirty="0" smtClean="0">
                    <a:solidFill>
                      <a:srgbClr val="000000"/>
                    </a:solidFill>
                    <a:latin typeface="Andalus"/>
                  </a:rPr>
                  <a:t>(WC1</a:t>
                </a:r>
                <a14:m>
                  <m:oMath xmlns:m="http://schemas.openxmlformats.org/officeDocument/2006/math">
                    <m:r>
                      <a:rPr lang="en-US" sz="2400" b="1" i="1" smtClean="0">
                        <a:solidFill>
                          <a:srgbClr val="000000"/>
                        </a:solidFill>
                        <a:latin typeface="Cambria Math"/>
                        <a:ea typeface="Cambria Math"/>
                      </a:rPr>
                      <m:t>×</m:t>
                    </m:r>
                  </m:oMath>
                </a14:m>
                <a:r>
                  <a:rPr lang="en-US" sz="2400" b="1" dirty="0" smtClean="0">
                    <a:solidFill>
                      <a:srgbClr val="000000"/>
                    </a:solidFill>
                    <a:latin typeface="Andalus"/>
                  </a:rPr>
                  <a:t>WC2)</a:t>
                </a:r>
                <a:endParaRPr b="1" dirty="0"/>
              </a:p>
              <a:p>
                <a:r>
                  <a:rPr lang="en-US" sz="2400" b="1" dirty="0">
                    <a:solidFill>
                      <a:srgbClr val="000000"/>
                    </a:solidFill>
                    <a:latin typeface="Andalus"/>
                  </a:rPr>
                  <a:t>                </a:t>
                </a:r>
                <a:r>
                  <a:rPr lang="en-US" sz="2400" dirty="0" smtClean="0">
                    <a:solidFill>
                      <a:srgbClr val="000000"/>
                    </a:solidFill>
                    <a:latin typeface="Andalus"/>
                  </a:rPr>
                  <a:t>AC (rejecte </a:t>
                </a:r>
                <a14:m>
                  <m:oMath xmlns:m="http://schemas.openxmlformats.org/officeDocument/2006/math">
                    <m:r>
                      <a:rPr lang="en-US" sz="2400" i="1" smtClean="0">
                        <a:solidFill>
                          <a:srgbClr val="000000"/>
                        </a:solidFill>
                        <a:latin typeface="Cambria Math"/>
                        <a:ea typeface="Cambria Math"/>
                      </a:rPr>
                      <m:t>𝜋</m:t>
                    </m:r>
                  </m:oMath>
                </a14:m>
                <a:r>
                  <a:rPr lang="en-US" sz="2400" baseline="30000" dirty="0" smtClean="0">
                    <a:solidFill>
                      <a:srgbClr val="000000"/>
                    </a:solidFill>
                    <a:latin typeface="Andalus"/>
                  </a:rPr>
                  <a:t>+</a:t>
                </a:r>
                <a:r>
                  <a:rPr lang="en-US" sz="2400" dirty="0" smtClean="0">
                    <a:solidFill>
                      <a:srgbClr val="000000"/>
                    </a:solidFill>
                    <a:latin typeface="Andalus"/>
                  </a:rPr>
                  <a:t>&gt; </a:t>
                </a:r>
                <a:r>
                  <a:rPr lang="en-US" sz="2400" dirty="0">
                    <a:solidFill>
                      <a:srgbClr val="000000"/>
                    </a:solidFill>
                    <a:latin typeface="Andalus"/>
                  </a:rPr>
                  <a:t>99%),   WC </a:t>
                </a:r>
                <a:r>
                  <a:rPr lang="en-US" sz="2400" dirty="0" smtClean="0">
                    <a:solidFill>
                      <a:srgbClr val="000000"/>
                    </a:solidFill>
                    <a:latin typeface="Andalus"/>
                  </a:rPr>
                  <a:t>(</a:t>
                </a:r>
                <a:r>
                  <a:rPr lang="en-US" sz="2400" dirty="0" err="1" smtClean="0">
                    <a:solidFill>
                      <a:srgbClr val="000000"/>
                    </a:solidFill>
                    <a:latin typeface="Andalus"/>
                  </a:rPr>
                  <a:t>rejecte</a:t>
                </a:r>
                <a:r>
                  <a:rPr lang="en-US" sz="2400" dirty="0" smtClean="0">
                    <a:solidFill>
                      <a:srgbClr val="000000"/>
                    </a:solidFill>
                    <a:latin typeface="Andalus"/>
                  </a:rPr>
                  <a:t> p</a:t>
                </a:r>
                <a:r>
                  <a:rPr lang="en-US" sz="2400" baseline="30000" dirty="0" smtClean="0">
                    <a:solidFill>
                      <a:srgbClr val="000000"/>
                    </a:solidFill>
                    <a:latin typeface="Andalus"/>
                  </a:rPr>
                  <a:t>+</a:t>
                </a:r>
                <a:r>
                  <a:rPr lang="en-US" sz="2400" dirty="0" smtClean="0">
                    <a:solidFill>
                      <a:srgbClr val="000000"/>
                    </a:solidFill>
                    <a:latin typeface="Andalus"/>
                  </a:rPr>
                  <a:t>&gt;99</a:t>
                </a:r>
                <a:r>
                  <a:rPr lang="en-US" sz="2400" dirty="0">
                    <a:solidFill>
                      <a:srgbClr val="000000"/>
                    </a:solidFill>
                    <a:latin typeface="Andalus"/>
                  </a:rPr>
                  <a:t>%), </a:t>
                </a:r>
                <a:endParaRPr dirty="0"/>
              </a:p>
              <a:p>
                <a:endParaRPr dirty="0"/>
              </a:p>
              <a:p>
                <a:r>
                  <a:rPr lang="en-US" sz="2400" dirty="0">
                    <a:solidFill>
                      <a:srgbClr val="000000"/>
                    </a:solidFill>
                    <a:latin typeface="Andalus"/>
                  </a:rPr>
                  <a:t>      </a:t>
                </a:r>
                <a:r>
                  <a:rPr lang="en-US" sz="2400" u="sng" dirty="0">
                    <a:solidFill>
                      <a:srgbClr val="000000"/>
                    </a:solidFill>
                    <a:latin typeface="Andalus"/>
                  </a:rPr>
                  <a:t>Offline KID</a:t>
                </a:r>
                <a:r>
                  <a:rPr lang="en-US" sz="2400" dirty="0">
                    <a:solidFill>
                      <a:srgbClr val="000000"/>
                    </a:solidFill>
                    <a:latin typeface="Andalus"/>
                  </a:rPr>
                  <a:t>:  Cuts on number of photon electrons (NPE)</a:t>
                </a:r>
                <a:endParaRPr dirty="0"/>
              </a:p>
              <a:p>
                <a:r>
                  <a:rPr lang="en-US" sz="2400" dirty="0">
                    <a:solidFill>
                      <a:srgbClr val="000000"/>
                    </a:solidFill>
                    <a:latin typeface="Andalus"/>
                  </a:rPr>
                  <a:t>    </a:t>
                </a:r>
                <a:r>
                  <a:rPr lang="en-US" sz="2400" dirty="0" smtClean="0">
                    <a:solidFill>
                      <a:srgbClr val="000000"/>
                    </a:solidFill>
                    <a:latin typeface="Andalus"/>
                  </a:rPr>
                  <a:t>   </a:t>
                </a:r>
                <a:r>
                  <a:rPr lang="en-US" sz="2400" dirty="0">
                    <a:solidFill>
                      <a:srgbClr val="000000"/>
                    </a:solidFill>
                    <a:latin typeface="Andalus"/>
                  </a:rPr>
                  <a:t>Optimize Cutting values – More </a:t>
                </a:r>
                <a:r>
                  <a:rPr lang="en-US" sz="2400" dirty="0" err="1" smtClean="0">
                    <a:solidFill>
                      <a:srgbClr val="000000"/>
                    </a:solidFill>
                    <a:latin typeface="Andalus"/>
                  </a:rPr>
                  <a:t>Kaon</a:t>
                </a:r>
                <a:r>
                  <a:rPr lang="en-US" sz="2400" dirty="0" smtClean="0">
                    <a:solidFill>
                      <a:srgbClr val="000000"/>
                    </a:solidFill>
                    <a:latin typeface="Andalus"/>
                  </a:rPr>
                  <a:t>(95%), </a:t>
                </a:r>
                <a:r>
                  <a:rPr lang="en-US" sz="2400" dirty="0">
                    <a:solidFill>
                      <a:srgbClr val="000000"/>
                    </a:solidFill>
                    <a:latin typeface="Andalus"/>
                  </a:rPr>
                  <a:t>less Pion </a:t>
                </a:r>
                <a:r>
                  <a:rPr lang="en-US" sz="2400" dirty="0" smtClean="0">
                    <a:solidFill>
                      <a:srgbClr val="000000"/>
                    </a:solidFill>
                    <a:latin typeface="Andalus"/>
                  </a:rPr>
                  <a:t>&amp;Proton</a:t>
                </a:r>
                <a:endParaRPr dirty="0"/>
              </a:p>
            </p:txBody>
          </p:sp>
        </mc:Choice>
        <mc:Fallback xmlns="">
          <p:sp>
            <p:nvSpPr>
              <p:cNvPr id="93" name="CustomShape 1"/>
              <p:cNvSpPr>
                <a:spLocks noRot="1" noChangeAspect="1" noMove="1" noResize="1" noEditPoints="1" noAdjustHandles="1" noChangeArrowheads="1" noChangeShapeType="1" noTextEdit="1"/>
              </p:cNvSpPr>
              <p:nvPr/>
            </p:nvSpPr>
            <p:spPr>
              <a:xfrm>
                <a:off x="1077912" y="1137419"/>
                <a:ext cx="8534400" cy="4131000"/>
              </a:xfrm>
              <a:prstGeom prst="rect">
                <a:avLst/>
              </a:prstGeom>
              <a:blipFill rotWithShape="1">
                <a:blip r:embed="rId2"/>
                <a:stretch>
                  <a:fillRect t="-2068" r="-143"/>
                </a:stretch>
              </a:blipFill>
            </p:spPr>
            <p:txBody>
              <a:bodyPr/>
              <a:lstStyle/>
              <a:p>
                <a:r>
                  <a:rPr lang="en-US">
                    <a:noFill/>
                  </a:rPr>
                  <a:t> </a:t>
                </a:r>
              </a:p>
            </p:txBody>
          </p:sp>
        </mc:Fallback>
      </mc:AlternateContent>
      <p:pic>
        <p:nvPicPr>
          <p:cNvPr id="94" name="Picture 4"/>
          <p:cNvPicPr/>
          <p:nvPr/>
        </p:nvPicPr>
        <p:blipFill>
          <a:blip r:embed="rId3"/>
          <a:stretch>
            <a:fillRect/>
          </a:stretch>
        </p:blipFill>
        <p:spPr>
          <a:xfrm>
            <a:off x="0" y="2979222"/>
            <a:ext cx="4744440" cy="3905280"/>
          </a:xfrm>
          <a:prstGeom prst="rect">
            <a:avLst/>
          </a:prstGeom>
        </p:spPr>
      </p:pic>
      <p:pic>
        <p:nvPicPr>
          <p:cNvPr id="95" name="Picture 5"/>
          <p:cNvPicPr/>
          <p:nvPr/>
        </p:nvPicPr>
        <p:blipFill>
          <a:blip r:embed="rId4"/>
          <a:stretch>
            <a:fillRect/>
          </a:stretch>
        </p:blipFill>
        <p:spPr>
          <a:xfrm>
            <a:off x="2771640" y="3023640"/>
            <a:ext cx="4700880" cy="3932640"/>
          </a:xfrm>
          <a:prstGeom prst="rect">
            <a:avLst/>
          </a:prstGeom>
        </p:spPr>
      </p:pic>
      <p:pic>
        <p:nvPicPr>
          <p:cNvPr id="96" name="Picture 6"/>
          <p:cNvPicPr/>
          <p:nvPr/>
        </p:nvPicPr>
        <p:blipFill>
          <a:blip r:embed="rId5"/>
          <a:stretch>
            <a:fillRect/>
          </a:stretch>
        </p:blipFill>
        <p:spPr>
          <a:xfrm>
            <a:off x="5429971" y="3170237"/>
            <a:ext cx="4631760" cy="3943440"/>
          </a:xfrm>
          <a:prstGeom prst="rect">
            <a:avLst/>
          </a:prstGeom>
        </p:spPr>
      </p:pic>
      <p:sp>
        <p:nvSpPr>
          <p:cNvPr id="2" name="TextBox 1"/>
          <p:cNvSpPr txBox="1"/>
          <p:nvPr/>
        </p:nvSpPr>
        <p:spPr>
          <a:xfrm>
            <a:off x="1502580" y="122237"/>
            <a:ext cx="7239000" cy="769441"/>
          </a:xfrm>
          <a:prstGeom prst="rect">
            <a:avLst/>
          </a:prstGeom>
          <a:noFill/>
        </p:spPr>
        <p:txBody>
          <a:bodyPr wrap="square" rtlCol="0">
            <a:spAutoFit/>
          </a:bodyPr>
          <a:lstStyle/>
          <a:p>
            <a:pPr algn="ctr"/>
            <a:r>
              <a:rPr lang="en-US" sz="4400" b="1" dirty="0" smtClean="0">
                <a:solidFill>
                  <a:srgbClr val="7030A0"/>
                </a:solidFill>
              </a:rPr>
              <a:t>Particle ID</a:t>
            </a:r>
            <a:endParaRPr lang="en-US" sz="4400" b="1" dirty="0">
              <a:solidFill>
                <a:srgbClr val="7030A0"/>
              </a:solidFill>
            </a:endParaRPr>
          </a:p>
        </p:txBody>
      </p:sp>
      <p:pic>
        <p:nvPicPr>
          <p:cNvPr id="7" name="Picture 7"/>
          <p:cNvPicPr/>
          <p:nvPr/>
        </p:nvPicPr>
        <p:blipFill>
          <a:blip r:embed="rId6"/>
          <a:stretch>
            <a:fillRect/>
          </a:stretch>
        </p:blipFill>
        <p:spPr>
          <a:xfrm>
            <a:off x="107268" y="2979222"/>
            <a:ext cx="9659160" cy="4580453"/>
          </a:xfrm>
          <a:prstGeom prst="rect">
            <a:avLst/>
          </a:prstGeom>
        </p:spPr>
      </p:pic>
    </p:spTree>
    <p:extLst>
      <p:ext uri="{BB962C8B-B14F-4D97-AF65-F5344CB8AC3E}">
        <p14:creationId xmlns:p14="http://schemas.microsoft.com/office/powerpoint/2010/main" val="7894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504000" y="346320"/>
            <a:ext cx="9070920" cy="1171440"/>
          </a:xfrm>
          <a:prstGeom prst="rect">
            <a:avLst/>
          </a:prstGeom>
        </p:spPr>
      </p:sp>
      <p:sp>
        <p:nvSpPr>
          <p:cNvPr id="99" name="CustomShape 2"/>
          <p:cNvSpPr/>
          <p:nvPr/>
        </p:nvSpPr>
        <p:spPr>
          <a:xfrm>
            <a:off x="526140" y="122237"/>
            <a:ext cx="9071640" cy="1171440"/>
          </a:xfrm>
          <a:prstGeom prst="rect">
            <a:avLst/>
          </a:prstGeom>
        </p:spPr>
        <p:txBody>
          <a:bodyPr wrap="none" lIns="0" tIns="0" rIns="0" bIns="0" anchor="ctr"/>
          <a:lstStyle/>
          <a:p>
            <a:pPr algn="ctr"/>
            <a:r>
              <a:rPr lang="en-US" sz="3600" dirty="0"/>
              <a:t>Tracking Status</a:t>
            </a:r>
            <a:endParaRPr dirty="0"/>
          </a:p>
        </p:txBody>
      </p:sp>
      <p:pic>
        <p:nvPicPr>
          <p:cNvPr id="100" name="图片 99"/>
          <p:cNvPicPr/>
          <p:nvPr/>
        </p:nvPicPr>
        <p:blipFill>
          <a:blip r:embed="rId2"/>
          <a:stretch>
            <a:fillRect/>
          </a:stretch>
        </p:blipFill>
        <p:spPr>
          <a:xfrm>
            <a:off x="0" y="1409380"/>
            <a:ext cx="5061960" cy="4188960"/>
          </a:xfrm>
          <a:prstGeom prst="rect">
            <a:avLst/>
          </a:prstGeom>
        </p:spPr>
      </p:pic>
      <p:sp>
        <p:nvSpPr>
          <p:cNvPr id="101" name="TextShape 3"/>
          <p:cNvSpPr txBox="1"/>
          <p:nvPr/>
        </p:nvSpPr>
        <p:spPr>
          <a:xfrm>
            <a:off x="582750" y="6226560"/>
            <a:ext cx="3896460" cy="402840"/>
          </a:xfrm>
          <a:prstGeom prst="rect">
            <a:avLst/>
          </a:prstGeom>
        </p:spPr>
        <p:txBody>
          <a:bodyPr wrap="none" lIns="90000" tIns="45000" rIns="90000" bIns="45000"/>
          <a:lstStyle/>
          <a:p>
            <a:r>
              <a:rPr lang="en-US" sz="2200" dirty="0"/>
              <a:t>HKS tracking </a:t>
            </a:r>
            <a:r>
              <a:rPr lang="en-US" sz="2200" dirty="0" smtClean="0"/>
              <a:t>residual~200µm</a:t>
            </a:r>
          </a:p>
          <a:p>
            <a:endParaRPr dirty="0"/>
          </a:p>
        </p:txBody>
      </p:sp>
      <p:pic>
        <p:nvPicPr>
          <p:cNvPr id="102" name="図 6"/>
          <p:cNvPicPr/>
          <p:nvPr/>
        </p:nvPicPr>
        <p:blipFill>
          <a:blip r:embed="rId3"/>
          <a:stretch>
            <a:fillRect/>
          </a:stretch>
        </p:blipFill>
        <p:spPr>
          <a:xfrm>
            <a:off x="5257800" y="1548031"/>
            <a:ext cx="4800600" cy="4114800"/>
          </a:xfrm>
          <a:prstGeom prst="rect">
            <a:avLst/>
          </a:prstGeom>
        </p:spPr>
      </p:pic>
      <p:sp>
        <p:nvSpPr>
          <p:cNvPr id="103" name="CustomShape 4"/>
          <p:cNvSpPr/>
          <p:nvPr/>
        </p:nvSpPr>
        <p:spPr>
          <a:xfrm>
            <a:off x="6306840" y="6400800"/>
            <a:ext cx="2837160" cy="639000"/>
          </a:xfrm>
          <a:prstGeom prst="rect">
            <a:avLst/>
          </a:prstGeom>
          <a:solidFill>
            <a:srgbClr val="4F81BD"/>
          </a:solidFill>
          <a:ln w="38160">
            <a:solidFill>
              <a:srgbClr val="FFFFFF"/>
            </a:solidFill>
            <a:round/>
          </a:ln>
        </p:spPr>
        <p:txBody>
          <a:bodyPr wrap="none" lIns="90000" tIns="45000" rIns="90000" bIns="45000"/>
          <a:lstStyle/>
          <a:p>
            <a:r>
              <a:rPr lang="en-US" dirty="0">
                <a:solidFill>
                  <a:srgbClr val="000000"/>
                </a:solidFill>
                <a:latin typeface="Calibri"/>
                <a:ea typeface="メイリオ"/>
              </a:rPr>
              <a:t>EDC1-1 single residual </a:t>
            </a:r>
            <a:endParaRPr dirty="0"/>
          </a:p>
          <a:p>
            <a:r>
              <a:rPr lang="en-US" dirty="0">
                <a:solidFill>
                  <a:srgbClr val="000000"/>
                </a:solidFill>
                <a:latin typeface="Calibri"/>
                <a:ea typeface="メイリオ"/>
              </a:rPr>
              <a:t>@ CH2 Run(76312)</a:t>
            </a:r>
            <a:endParaRPr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504000" y="346320"/>
            <a:ext cx="9072000" cy="1171800"/>
          </a:xfrm>
          <a:prstGeom prst="rect">
            <a:avLst/>
          </a:prstGeom>
        </p:spPr>
        <p:txBody>
          <a:bodyPr wrap="none" lIns="0" tIns="0" rIns="0" bIns="0" anchor="ctr"/>
          <a:lstStyle/>
          <a:p>
            <a:pPr algn="ctr"/>
            <a:r>
              <a:rPr lang="en-US" sz="4000" b="1" dirty="0"/>
              <a:t>Coincident Events Selection</a:t>
            </a:r>
            <a:endParaRPr sz="4000" b="1" dirty="0"/>
          </a:p>
        </p:txBody>
      </p:sp>
      <p:sp>
        <p:nvSpPr>
          <p:cNvPr id="105" name="TextShape 2"/>
          <p:cNvSpPr txBox="1"/>
          <p:nvPr/>
        </p:nvSpPr>
        <p:spPr>
          <a:xfrm>
            <a:off x="504000" y="1813680"/>
            <a:ext cx="9072000" cy="4898880"/>
          </a:xfrm>
          <a:prstGeom prst="rect">
            <a:avLst/>
          </a:prstGeom>
        </p:spPr>
      </p:sp>
      <p:pic>
        <p:nvPicPr>
          <p:cNvPr id="106" name="图片 105"/>
          <p:cNvPicPr/>
          <p:nvPr/>
        </p:nvPicPr>
        <p:blipFill>
          <a:blip r:embed="rId3"/>
          <a:stretch>
            <a:fillRect/>
          </a:stretch>
        </p:blipFill>
        <p:spPr>
          <a:xfrm>
            <a:off x="163512" y="2103561"/>
            <a:ext cx="6248400" cy="4319117"/>
          </a:xfrm>
          <a:prstGeom prst="rect">
            <a:avLst/>
          </a:prstGeom>
        </p:spPr>
      </p:pic>
      <p:sp>
        <p:nvSpPr>
          <p:cNvPr id="107" name="TextShape 3"/>
          <p:cNvSpPr txBox="1"/>
          <p:nvPr/>
        </p:nvSpPr>
        <p:spPr>
          <a:xfrm>
            <a:off x="3298512" y="6504056"/>
            <a:ext cx="4267200" cy="648677"/>
          </a:xfrm>
          <a:prstGeom prst="rect">
            <a:avLst/>
          </a:prstGeom>
          <a:ln>
            <a:solidFill>
              <a:srgbClr val="7030A0"/>
            </a:solidFill>
          </a:ln>
        </p:spPr>
        <p:txBody>
          <a:bodyPr wrap="none" lIns="90000" tIns="45000" rIns="90000" bIns="45000"/>
          <a:lstStyle/>
          <a:p>
            <a:pPr algn="ctr"/>
            <a:r>
              <a:rPr lang="en-US" b="1" dirty="0">
                <a:solidFill>
                  <a:srgbClr val="FF0000"/>
                </a:solidFill>
              </a:rPr>
              <a:t>abs</a:t>
            </a:r>
            <a:r>
              <a:rPr lang="en-US" b="1" dirty="0" smtClean="0">
                <a:solidFill>
                  <a:srgbClr val="FF0000"/>
                </a:solidFill>
              </a:rPr>
              <a:t>( coincident </a:t>
            </a:r>
            <a:r>
              <a:rPr lang="en-US" b="1" dirty="0">
                <a:solidFill>
                  <a:srgbClr val="FF0000"/>
                </a:solidFill>
              </a:rPr>
              <a:t>time)&lt;=</a:t>
            </a:r>
            <a:r>
              <a:rPr lang="en-US" b="1" dirty="0" smtClean="0">
                <a:solidFill>
                  <a:srgbClr val="FF0000"/>
                </a:solidFill>
              </a:rPr>
              <a:t>1</a:t>
            </a:r>
            <a:endParaRPr lang="en-US" b="1" dirty="0">
              <a:solidFill>
                <a:srgbClr val="FF0000"/>
              </a:solidFill>
            </a:endParaRPr>
          </a:p>
          <a:p>
            <a:pPr algn="ctr"/>
            <a:r>
              <a:rPr lang="en-US" b="1" dirty="0" smtClean="0">
                <a:solidFill>
                  <a:srgbClr val="FF0000"/>
                </a:solidFill>
              </a:rPr>
              <a:t>Path-length correction has done</a:t>
            </a:r>
          </a:p>
        </p:txBody>
      </p:sp>
      <p:sp>
        <p:nvSpPr>
          <p:cNvPr id="6" name="TextBox 5"/>
          <p:cNvSpPr txBox="1"/>
          <p:nvPr/>
        </p:nvSpPr>
        <p:spPr>
          <a:xfrm>
            <a:off x="6614838" y="2414984"/>
            <a:ext cx="2667000" cy="2462213"/>
          </a:xfrm>
          <a:prstGeom prst="rect">
            <a:avLst/>
          </a:prstGeom>
          <a:noFill/>
        </p:spPr>
        <p:txBody>
          <a:bodyPr wrap="square" rtlCol="0">
            <a:spAutoFit/>
          </a:bodyPr>
          <a:lstStyle/>
          <a:p>
            <a:pPr>
              <a:lnSpc>
                <a:spcPct val="150000"/>
              </a:lnSpc>
              <a:buFont typeface="Wingdings" pitchFamily="2" charset="2"/>
              <a:buChar char="§"/>
            </a:pPr>
            <a:r>
              <a:rPr lang="en-US" sz="2400" b="1" dirty="0" smtClean="0">
                <a:latin typeface="Basemic Times" pitchFamily="2" charset="0"/>
              </a:rPr>
              <a:t> </a:t>
            </a:r>
            <a:r>
              <a:rPr lang="en-US" sz="2400" b="1" u="sng" dirty="0" smtClean="0">
                <a:latin typeface="Basemic Times" pitchFamily="2" charset="0"/>
              </a:rPr>
              <a:t>Coincident Time:</a:t>
            </a:r>
          </a:p>
          <a:p>
            <a:r>
              <a:rPr lang="en-US" sz="2000" dirty="0" smtClean="0">
                <a:latin typeface="Andalus" pitchFamily="18" charset="-78"/>
                <a:cs typeface="Andalus" pitchFamily="18" charset="-78"/>
              </a:rPr>
              <a:t>        The correlation of HKS target time and HES target time,  give us the coincident spectrum:</a:t>
            </a:r>
          </a:p>
          <a:p>
            <a:endParaRPr lang="en-US" dirty="0"/>
          </a:p>
        </p:txBody>
      </p:sp>
      <p:sp>
        <p:nvSpPr>
          <p:cNvPr id="3" name="圆角矩形标注 2"/>
          <p:cNvSpPr/>
          <p:nvPr/>
        </p:nvSpPr>
        <p:spPr>
          <a:xfrm>
            <a:off x="1687512" y="2027237"/>
            <a:ext cx="1219200" cy="762000"/>
          </a:xfrm>
          <a:prstGeom prst="wedgeRoundRectCallout">
            <a:avLst>
              <a:gd name="adj1" fmla="val 75892"/>
              <a:gd name="adj2" fmla="val 4692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Real events</a:t>
            </a:r>
            <a:endParaRPr lang="en-US" dirty="0"/>
          </a:p>
        </p:txBody>
      </p:sp>
      <p:sp>
        <p:nvSpPr>
          <p:cNvPr id="9" name="Rounded Rectangular Callout 29"/>
          <p:cNvSpPr/>
          <p:nvPr/>
        </p:nvSpPr>
        <p:spPr>
          <a:xfrm>
            <a:off x="3973512" y="4108566"/>
            <a:ext cx="1371600" cy="436496"/>
          </a:xfrm>
          <a:prstGeom prst="wedgeRoundRectCallout">
            <a:avLst>
              <a:gd name="adj1" fmla="val 11411"/>
              <a:gd name="adj2" fmla="val 1147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Accidental </a:t>
            </a:r>
            <a:endParaRPr lang="en-US" dirty="0">
              <a:solidFill>
                <a:schemeClr val="tx1"/>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491905107"/>
              </p:ext>
            </p:extLst>
          </p:nvPr>
        </p:nvGraphicFramePr>
        <p:xfrm>
          <a:off x="6780075" y="4624403"/>
          <a:ext cx="2336526" cy="578924"/>
        </p:xfrm>
        <a:graphic>
          <a:graphicData uri="http://schemas.openxmlformats.org/presentationml/2006/ole">
            <mc:AlternateContent xmlns:mc="http://schemas.openxmlformats.org/markup-compatibility/2006">
              <mc:Choice xmlns:v="urn:schemas-microsoft-com:vml" Requires="v">
                <p:oleObj spid="_x0000_s1071" name="Equation" r:id="rId4" imgW="990170" imgH="266584" progId="Equation.3">
                  <p:embed/>
                </p:oleObj>
              </mc:Choice>
              <mc:Fallback>
                <p:oleObj name="Equation" r:id="rId4" imgW="990170" imgH="266584"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075" y="4624403"/>
                        <a:ext cx="2336526" cy="57892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941"/>
            <a:ext cx="10080625" cy="1091953"/>
          </a:xfrm>
        </p:spPr>
        <p:txBody>
          <a:bodyPr>
            <a:normAutofit fontScale="90000"/>
          </a:bodyPr>
          <a:lstStyle/>
          <a:p>
            <a:pPr algn="ctr"/>
            <a:r>
              <a:rPr lang="en-US" altLang="zh-CN" sz="4000" b="1" dirty="0" smtClean="0"/>
              <a:t>Forward Optics Tuning</a:t>
            </a:r>
            <a:r>
              <a:rPr lang="en-US" altLang="zh-CN" sz="4000" b="1" dirty="0"/>
              <a:t/>
            </a:r>
            <a:br>
              <a:rPr lang="en-US" altLang="zh-CN" sz="4000" b="1" dirty="0"/>
            </a:br>
            <a:endParaRPr lang="en-US" sz="4000" dirty="0"/>
          </a:p>
        </p:txBody>
      </p:sp>
      <p:pic>
        <p:nvPicPr>
          <p:cNvPr id="4" name="Content Placeholder 3" descr="ss_startpoint_fp_yx.jpg"/>
          <p:cNvPicPr>
            <a:picLocks noGrp="1" noChangeAspect="1"/>
          </p:cNvPicPr>
          <p:nvPr>
            <p:ph idx="1"/>
          </p:nvPr>
        </p:nvPicPr>
        <p:blipFill>
          <a:blip r:embed="rId3" cstate="print"/>
          <a:stretch>
            <a:fillRect/>
          </a:stretch>
        </p:blipFill>
        <p:spPr>
          <a:xfrm>
            <a:off x="1" y="1477949"/>
            <a:ext cx="5071530" cy="4603778"/>
          </a:xfrm>
        </p:spPr>
      </p:pic>
      <p:sp>
        <p:nvSpPr>
          <p:cNvPr id="6" name="TextBox 5"/>
          <p:cNvSpPr txBox="1"/>
          <p:nvPr/>
        </p:nvSpPr>
        <p:spPr>
          <a:xfrm>
            <a:off x="0" y="5902204"/>
            <a:ext cx="5119696" cy="655776"/>
          </a:xfrm>
          <a:prstGeom prst="rect">
            <a:avLst/>
          </a:prstGeom>
          <a:noFill/>
        </p:spPr>
        <p:txBody>
          <a:bodyPr wrap="square" lIns="100794" tIns="50397" rIns="100794" bIns="50397" rtlCol="0">
            <a:spAutoFit/>
          </a:bodyPr>
          <a:lstStyle/>
          <a:p>
            <a:pPr algn="ctr"/>
            <a:r>
              <a:rPr lang="en-US" b="1" dirty="0">
                <a:solidFill>
                  <a:srgbClr val="FF33CC"/>
                </a:solidFill>
              </a:rPr>
              <a:t>Purple: Real HKS SS data    </a:t>
            </a:r>
            <a:r>
              <a:rPr lang="en-US" b="1" dirty="0">
                <a:solidFill>
                  <a:srgbClr val="060BD4"/>
                </a:solidFill>
              </a:rPr>
              <a:t>Blue: Geant4 Simulation</a:t>
            </a:r>
          </a:p>
        </p:txBody>
      </p:sp>
      <p:grpSp>
        <p:nvGrpSpPr>
          <p:cNvPr id="27" name="组合 26"/>
          <p:cNvGrpSpPr/>
          <p:nvPr/>
        </p:nvGrpSpPr>
        <p:grpSpPr>
          <a:xfrm>
            <a:off x="5040312" y="1477948"/>
            <a:ext cx="5040313" cy="4674772"/>
            <a:chOff x="4572000" y="1340768"/>
            <a:chExt cx="4572000" cy="4240868"/>
          </a:xfrm>
        </p:grpSpPr>
        <p:pic>
          <p:nvPicPr>
            <p:cNvPr id="5" name="图片 4" descr="spl_feild_region_single.png"/>
            <p:cNvPicPr>
              <a:picLocks noChangeAspect="1"/>
            </p:cNvPicPr>
            <p:nvPr/>
          </p:nvPicPr>
          <p:blipFill>
            <a:blip r:embed="rId4" cstate="print"/>
            <a:stretch>
              <a:fillRect/>
            </a:stretch>
          </p:blipFill>
          <p:spPr>
            <a:xfrm>
              <a:off x="4572000" y="1340768"/>
              <a:ext cx="4572000" cy="4240868"/>
            </a:xfrm>
            <a:prstGeom prst="rect">
              <a:avLst/>
            </a:prstGeom>
          </p:spPr>
        </p:pic>
        <p:cxnSp>
          <p:nvCxnSpPr>
            <p:cNvPr id="8" name="直接连接符 7"/>
            <p:cNvCxnSpPr/>
            <p:nvPr/>
          </p:nvCxnSpPr>
          <p:spPr>
            <a:xfrm rot="16200000" flipV="1">
              <a:off x="5904148" y="3465004"/>
              <a:ext cx="2448272" cy="72008"/>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80112" y="2420888"/>
              <a:ext cx="3340702" cy="2639307"/>
              <a:chOff x="5580112" y="2420888"/>
              <a:chExt cx="3340702" cy="2639307"/>
            </a:xfrm>
          </p:grpSpPr>
          <p:cxnSp>
            <p:nvCxnSpPr>
              <p:cNvPr id="10" name="直接连接符 9"/>
              <p:cNvCxnSpPr/>
              <p:nvPr/>
            </p:nvCxnSpPr>
            <p:spPr>
              <a:xfrm rot="5400000" flipH="1" flipV="1">
                <a:off x="6552220" y="3032956"/>
                <a:ext cx="2232248" cy="1008112"/>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380312" y="2996952"/>
                <a:ext cx="792088" cy="504056"/>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0112" y="4725144"/>
                <a:ext cx="792088" cy="3350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smtClean="0"/>
                  <a:t>Target</a:t>
                </a:r>
                <a:endParaRPr lang="zh-CN" altLang="en-US" b="1" dirty="0"/>
              </a:p>
            </p:txBody>
          </p:sp>
          <p:cxnSp>
            <p:nvCxnSpPr>
              <p:cNvPr id="17" name="直接箭头连接符 16"/>
              <p:cNvCxnSpPr>
                <a:stCxn id="15" idx="3"/>
              </p:cNvCxnSpPr>
              <p:nvPr/>
            </p:nvCxnSpPr>
            <p:spPr>
              <a:xfrm flipV="1">
                <a:off x="6372200" y="4653136"/>
                <a:ext cx="792088" cy="2395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44208" y="2420888"/>
                <a:ext cx="792088" cy="3350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b="1" dirty="0" smtClean="0">
                    <a:solidFill>
                      <a:srgbClr val="FF0000"/>
                    </a:solidFill>
                  </a:rPr>
                  <a:t>Beam</a:t>
                </a:r>
                <a:endParaRPr lang="zh-CN" altLang="en-US" b="1" dirty="0">
                  <a:solidFill>
                    <a:srgbClr val="FF0000"/>
                  </a:solidFill>
                </a:endParaRPr>
              </a:p>
            </p:txBody>
          </p:sp>
          <p:sp>
            <p:nvSpPr>
              <p:cNvPr id="19" name="TextBox 18"/>
              <p:cNvSpPr txBox="1"/>
              <p:nvPr/>
            </p:nvSpPr>
            <p:spPr>
              <a:xfrm>
                <a:off x="8100392" y="2420888"/>
                <a:ext cx="720080" cy="335051"/>
              </a:xfrm>
              <a:prstGeom prst="rect">
                <a:avLst/>
              </a:prstGeom>
              <a:noFill/>
            </p:spPr>
            <p:txBody>
              <a:bodyPr wrap="square" rtlCol="0">
                <a:spAutoFit/>
              </a:bodyPr>
              <a:lstStyle/>
              <a:p>
                <a:r>
                  <a:rPr lang="en-US" altLang="zh-CN" b="1" dirty="0" err="1" smtClean="0"/>
                  <a:t>Kaon</a:t>
                </a:r>
                <a:r>
                  <a:rPr lang="en-US" altLang="zh-CN" dirty="0" smtClean="0"/>
                  <a:t> </a:t>
                </a:r>
                <a:endParaRPr lang="zh-CN" altLang="en-US" dirty="0"/>
              </a:p>
            </p:txBody>
          </p:sp>
          <p:cxnSp>
            <p:nvCxnSpPr>
              <p:cNvPr id="20" name="直接连接符 19"/>
              <p:cNvCxnSpPr/>
              <p:nvPr/>
            </p:nvCxnSpPr>
            <p:spPr>
              <a:xfrm>
                <a:off x="7668344" y="2564904"/>
                <a:ext cx="792088" cy="5040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72400" y="3356992"/>
                <a:ext cx="648072" cy="335051"/>
              </a:xfrm>
              <a:prstGeom prst="rect">
                <a:avLst/>
              </a:prstGeom>
              <a:noFill/>
            </p:spPr>
            <p:txBody>
              <a:bodyPr wrap="square" rtlCol="0">
                <a:spAutoFit/>
              </a:bodyPr>
              <a:lstStyle/>
              <a:p>
                <a:r>
                  <a:rPr lang="en-US" altLang="zh-CN" b="1" dirty="0" smtClean="0">
                    <a:solidFill>
                      <a:srgbClr val="FF0000"/>
                    </a:solidFill>
                  </a:rPr>
                  <a:t>Q1</a:t>
                </a:r>
                <a:endParaRPr lang="zh-CN" altLang="en-US" b="1" dirty="0">
                  <a:solidFill>
                    <a:srgbClr val="FF0000"/>
                  </a:solidFill>
                </a:endParaRPr>
              </a:p>
            </p:txBody>
          </p:sp>
          <p:sp>
            <p:nvSpPr>
              <p:cNvPr id="23" name="矩形 22"/>
              <p:cNvSpPr/>
              <p:nvPr/>
            </p:nvSpPr>
            <p:spPr>
              <a:xfrm>
                <a:off x="8460432" y="2996952"/>
                <a:ext cx="460382" cy="335051"/>
              </a:xfrm>
              <a:prstGeom prst="rect">
                <a:avLst/>
              </a:prstGeom>
            </p:spPr>
            <p:txBody>
              <a:bodyPr wrap="square">
                <a:spAutoFit/>
              </a:bodyPr>
              <a:lstStyle/>
              <a:p>
                <a:r>
                  <a:rPr lang="en-US" altLang="zh-CN" b="1" dirty="0" smtClean="0">
                    <a:solidFill>
                      <a:srgbClr val="FF0000"/>
                    </a:solidFill>
                  </a:rPr>
                  <a:t>Q2</a:t>
                </a:r>
                <a:endParaRPr lang="zh-CN" altLang="en-US" b="1" dirty="0">
                  <a:solidFill>
                    <a:srgbClr val="FF0000"/>
                  </a:solidFill>
                </a:endParaRPr>
              </a:p>
            </p:txBody>
          </p:sp>
        </p:grpSp>
      </p:grpSp>
      <p:sp>
        <p:nvSpPr>
          <p:cNvPr id="28" name="TextBox 27"/>
          <p:cNvSpPr txBox="1"/>
          <p:nvPr/>
        </p:nvSpPr>
        <p:spPr>
          <a:xfrm>
            <a:off x="5595999" y="6081727"/>
            <a:ext cx="4286726" cy="778887"/>
          </a:xfrm>
          <a:prstGeom prst="rect">
            <a:avLst/>
          </a:prstGeom>
          <a:noFill/>
        </p:spPr>
        <p:txBody>
          <a:bodyPr wrap="square" lIns="100794" tIns="50397" rIns="100794" bIns="50397" rtlCol="0">
            <a:spAutoFit/>
          </a:bodyPr>
          <a:lstStyle/>
          <a:p>
            <a:r>
              <a:rPr lang="en-US" altLang="zh-CN" sz="2200" b="1" dirty="0"/>
              <a:t> Splitter field contour on </a:t>
            </a:r>
            <a:r>
              <a:rPr lang="en-US" altLang="zh-CN" sz="2200" b="1" dirty="0" err="1"/>
              <a:t>xoz</a:t>
            </a:r>
            <a:r>
              <a:rPr lang="en-US" altLang="zh-CN" sz="2200" b="1" dirty="0"/>
              <a:t> plane</a:t>
            </a:r>
            <a:endParaRPr lang="zh-CN" altLang="en-US" sz="2200" b="1" dirty="0"/>
          </a:p>
        </p:txBody>
      </p:sp>
      <p:sp>
        <p:nvSpPr>
          <p:cNvPr id="29" name="椭圆 28"/>
          <p:cNvSpPr/>
          <p:nvPr/>
        </p:nvSpPr>
        <p:spPr>
          <a:xfrm>
            <a:off x="7421827" y="3065458"/>
            <a:ext cx="1428909" cy="1031881"/>
          </a:xfrm>
          <a:prstGeom prst="ellipse">
            <a:avLst/>
          </a:prstGeom>
          <a:noFill/>
          <a:ln>
            <a:solidFill>
              <a:srgbClr val="C00000"/>
            </a:solidFill>
            <a:prstDash val="dashDot"/>
          </a:ln>
        </p:spPr>
        <p:style>
          <a:lnRef idx="2">
            <a:schemeClr val="accent6"/>
          </a:lnRef>
          <a:fillRef idx="1">
            <a:schemeClr val="lt1"/>
          </a:fillRef>
          <a:effectRef idx="0">
            <a:schemeClr val="accent6"/>
          </a:effectRef>
          <a:fontRef idx="minor">
            <a:schemeClr val="dk1"/>
          </a:fontRef>
        </p:style>
        <p:txBody>
          <a:bodyPr lIns="100794" tIns="50397" rIns="100794" bIns="50397" rtlCol="0" anchor="ctr"/>
          <a:lstStyle/>
          <a:p>
            <a:pPr algn="ctr"/>
            <a:endParaRPr lang="zh-CN" altLang="en-US"/>
          </a:p>
        </p:txBody>
      </p:sp>
      <p:sp>
        <p:nvSpPr>
          <p:cNvPr id="37" name="TextBox 36"/>
          <p:cNvSpPr txBox="1"/>
          <p:nvPr/>
        </p:nvSpPr>
        <p:spPr>
          <a:xfrm>
            <a:off x="753586" y="6557980"/>
            <a:ext cx="8097150" cy="916020"/>
          </a:xfrm>
          <a:prstGeom prst="rect">
            <a:avLst/>
          </a:prstGeom>
        </p:spPr>
        <p:style>
          <a:lnRef idx="2">
            <a:schemeClr val="accent2"/>
          </a:lnRef>
          <a:fillRef idx="1">
            <a:schemeClr val="lt1"/>
          </a:fillRef>
          <a:effectRef idx="0">
            <a:schemeClr val="accent2"/>
          </a:effectRef>
          <a:fontRef idx="minor">
            <a:schemeClr val="dk1"/>
          </a:fontRef>
        </p:style>
        <p:txBody>
          <a:bodyPr wrap="square" lIns="100794" tIns="50397" rIns="100794" bIns="50397" rtlCol="0">
            <a:spAutoFit/>
          </a:bodyPr>
          <a:lstStyle/>
          <a:p>
            <a:pPr algn="ctr"/>
            <a:r>
              <a:rPr lang="en-US" altLang="zh-CN" sz="2600" b="1" dirty="0">
                <a:solidFill>
                  <a:schemeClr val="tx2">
                    <a:lumMod val="50000"/>
                  </a:schemeClr>
                </a:solidFill>
              </a:rPr>
              <a:t> The leakage of splitter fringe field causes the </a:t>
            </a:r>
            <a:r>
              <a:rPr lang="en-US" altLang="zh-CN" sz="2600" b="1" dirty="0">
                <a:solidFill>
                  <a:srgbClr val="FF0000"/>
                </a:solidFill>
              </a:rPr>
              <a:t>cross talk between the splitter and </a:t>
            </a:r>
            <a:r>
              <a:rPr lang="en-US" altLang="zh-CN" sz="2600" b="1" dirty="0" err="1">
                <a:solidFill>
                  <a:srgbClr val="FF0000"/>
                </a:solidFill>
              </a:rPr>
              <a:t>quadrupole</a:t>
            </a:r>
            <a:endParaRPr lang="zh-CN" altLang="en-US" sz="2600" b="1" dirty="0">
              <a:solidFill>
                <a:srgbClr val="FF0000"/>
              </a:solidFill>
            </a:endParaRPr>
          </a:p>
        </p:txBody>
      </p:sp>
      <p:pic>
        <p:nvPicPr>
          <p:cNvPr id="21" name="内容占位符 11" descr="startpoint_hes_yx.jpg"/>
          <p:cNvPicPr>
            <a:picLocks noChangeAspect="1"/>
          </p:cNvPicPr>
          <p:nvPr/>
        </p:nvPicPr>
        <p:blipFill>
          <a:blip r:embed="rId5" cstate="print"/>
          <a:stretch>
            <a:fillRect/>
          </a:stretch>
        </p:blipFill>
        <p:spPr>
          <a:xfrm>
            <a:off x="0" y="1410940"/>
            <a:ext cx="5213654" cy="4896544"/>
          </a:xfrm>
          <a:prstGeom prst="rect">
            <a:avLst/>
          </a:prstGeom>
        </p:spPr>
      </p:pic>
      <p:sp>
        <p:nvSpPr>
          <p:cNvPr id="3" name="灯片编号占位符 2"/>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extLst>
      <p:ext uri="{BB962C8B-B14F-4D97-AF65-F5344CB8AC3E}">
        <p14:creationId xmlns:p14="http://schemas.microsoft.com/office/powerpoint/2010/main" val="18600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504000" y="563400"/>
            <a:ext cx="9072000" cy="1006637"/>
          </a:xfrm>
          <a:prstGeom prst="rect">
            <a:avLst/>
          </a:prstGeom>
        </p:spPr>
        <p:txBody>
          <a:bodyPr wrap="none" lIns="0" tIns="0" rIns="0" bIns="0" anchor="ctr"/>
          <a:lstStyle/>
          <a:p>
            <a:pPr algn="ctr"/>
            <a:r>
              <a:rPr lang="en-US" sz="4400" dirty="0"/>
              <a:t>Forward Optics </a:t>
            </a:r>
            <a:r>
              <a:rPr lang="en-US" sz="4400" dirty="0" smtClean="0"/>
              <a:t>Tuning</a:t>
            </a:r>
            <a:r>
              <a:rPr lang="en-US" sz="4400" dirty="0"/>
              <a:t>
</a:t>
            </a:r>
            <a:endParaRPr sz="4400" dirty="0"/>
          </a:p>
        </p:txBody>
      </p:sp>
      <p:sp>
        <p:nvSpPr>
          <p:cNvPr id="109" name="TextShape 2"/>
          <p:cNvSpPr txBox="1"/>
          <p:nvPr/>
        </p:nvSpPr>
        <p:spPr>
          <a:xfrm>
            <a:off x="504000" y="1813680"/>
            <a:ext cx="9072000" cy="4898880"/>
          </a:xfrm>
          <a:prstGeom prst="rect">
            <a:avLst/>
          </a:prstGeom>
        </p:spPr>
      </p:sp>
      <p:pic>
        <p:nvPicPr>
          <p:cNvPr id="4" name="内容占位符 3" descr="yx_april292011.png"/>
          <p:cNvPicPr>
            <a:picLocks noChangeAspect="1"/>
          </p:cNvPicPr>
          <p:nvPr/>
        </p:nvPicPr>
        <p:blipFill>
          <a:blip r:embed="rId2" cstate="print"/>
          <a:stretch>
            <a:fillRect/>
          </a:stretch>
        </p:blipFill>
        <p:spPr>
          <a:xfrm>
            <a:off x="5195940" y="1531909"/>
            <a:ext cx="4591357" cy="4452924"/>
          </a:xfrm>
          <a:prstGeom prst="rect">
            <a:avLst/>
          </a:prstGeom>
        </p:spPr>
      </p:pic>
      <p:pic>
        <p:nvPicPr>
          <p:cNvPr id="5" name="内容占位符 3" descr="yx_april292011.png"/>
          <p:cNvPicPr>
            <a:picLocks noChangeAspect="1"/>
          </p:cNvPicPr>
          <p:nvPr/>
        </p:nvPicPr>
        <p:blipFill>
          <a:blip r:embed="rId3" cstate="print"/>
          <a:stretch>
            <a:fillRect/>
          </a:stretch>
        </p:blipFill>
        <p:spPr>
          <a:xfrm>
            <a:off x="504000" y="1436886"/>
            <a:ext cx="4536000" cy="4642970"/>
          </a:xfrm>
          <a:prstGeom prst="rect">
            <a:avLst/>
          </a:prstGeom>
        </p:spPr>
      </p:pic>
      <p:sp>
        <p:nvSpPr>
          <p:cNvPr id="6" name="TextBox 5"/>
          <p:cNvSpPr txBox="1"/>
          <p:nvPr/>
        </p:nvSpPr>
        <p:spPr>
          <a:xfrm>
            <a:off x="875460" y="6297060"/>
            <a:ext cx="86409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400" b="1" dirty="0" smtClean="0">
                <a:solidFill>
                  <a:srgbClr val="00B050"/>
                </a:solidFill>
              </a:rPr>
              <a:t>The asymmetry functions are introduced and tuned  for HKS&amp;HES </a:t>
            </a:r>
            <a:r>
              <a:rPr lang="en-US" altLang="zh-CN" sz="2400" b="1" dirty="0" err="1" smtClean="0">
                <a:solidFill>
                  <a:srgbClr val="00B050"/>
                </a:solidFill>
              </a:rPr>
              <a:t>quadrupole</a:t>
            </a:r>
            <a:r>
              <a:rPr lang="en-US" altLang="zh-CN" sz="2400" b="1" dirty="0" smtClean="0">
                <a:solidFill>
                  <a:srgbClr val="00B050"/>
                </a:solidFill>
              </a:rPr>
              <a:t> field </a:t>
            </a:r>
            <a:r>
              <a:rPr lang="en-US" altLang="zh-CN" sz="2400" b="1" dirty="0" err="1" smtClean="0">
                <a:solidFill>
                  <a:srgbClr val="00B050"/>
                </a:solidFill>
              </a:rPr>
              <a:t>Bx</a:t>
            </a:r>
            <a:r>
              <a:rPr lang="en-US" altLang="zh-CN" sz="2400" b="1" dirty="0" smtClean="0">
                <a:solidFill>
                  <a:srgbClr val="00B050"/>
                </a:solidFill>
              </a:rPr>
              <a:t> and By, independently.</a:t>
            </a:r>
            <a:endParaRPr lang="zh-CN" altLang="en-US" sz="2400" b="1" dirty="0">
              <a:solidFill>
                <a:srgbClr val="00B050"/>
              </a:solidFill>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标题 1"/>
          <p:cNvSpPr txBox="1">
            <a:spLocks/>
          </p:cNvSpPr>
          <p:nvPr/>
        </p:nvSpPr>
        <p:spPr>
          <a:xfrm>
            <a:off x="656400" y="453720"/>
            <a:ext cx="9072000" cy="1261800"/>
          </a:xfrm>
          <a:prstGeom prst="rect">
            <a:avLst/>
          </a:prstGeom>
        </p:spPr>
        <p:txBody>
          <a:bodyPr wrap="none" lIns="0" tIns="0" rIns="0" bIns="0" anchor="ctr"/>
          <a:lstStyle/>
          <a:p>
            <a:pPr algn="ctr"/>
            <a:r>
              <a:rPr lang="en-US" altLang="zh-CN" dirty="0" smtClean="0">
                <a:solidFill>
                  <a:srgbClr val="7030A0"/>
                </a:solidFill>
                <a:ea typeface="宋体" pitchFamily="2" charset="-122"/>
                <a:cs typeface="Arial" pitchFamily="34" charset="0"/>
              </a:rPr>
              <a:t/>
            </a:r>
            <a:br>
              <a:rPr lang="en-US" altLang="zh-CN" dirty="0" smtClean="0">
                <a:solidFill>
                  <a:srgbClr val="7030A0"/>
                </a:solidFill>
                <a:ea typeface="宋体" pitchFamily="2" charset="-122"/>
                <a:cs typeface="Arial" pitchFamily="34" charset="0"/>
              </a:rPr>
            </a:br>
            <a:r>
              <a:rPr lang="en-US" altLang="zh-CN" sz="4400" dirty="0" smtClean="0">
                <a:solidFill>
                  <a:srgbClr val="C00000"/>
                </a:solidFill>
                <a:ea typeface="宋体" pitchFamily="2" charset="-122"/>
                <a:cs typeface="Arial" pitchFamily="34" charset="0"/>
              </a:rPr>
              <a:t>Spectrometer System Calibration</a:t>
            </a:r>
            <a:r>
              <a:rPr lang="en-US" sz="4400" dirty="0" smtClean="0">
                <a:solidFill>
                  <a:srgbClr val="C00000"/>
                </a:solidFill>
              </a:rPr>
              <a:t/>
            </a:r>
            <a:br>
              <a:rPr lang="en-US" sz="4400" dirty="0" smtClean="0">
                <a:solidFill>
                  <a:srgbClr val="C00000"/>
                </a:solidFill>
              </a:rPr>
            </a:br>
            <a:endParaRPr lang="en-US" sz="4400" dirty="0">
              <a:solidFill>
                <a:srgbClr val="C00000"/>
              </a:solidFill>
            </a:endParaRPr>
          </a:p>
        </p:txBody>
      </p:sp>
      <p:graphicFrame>
        <p:nvGraphicFramePr>
          <p:cNvPr id="5" name="内容占位符 4"/>
          <p:cNvGraphicFramePr>
            <a:graphicFrameLocks noGrp="1" noChangeAspect="1"/>
          </p:cNvGraphicFramePr>
          <p:nvPr>
            <p:ph idx="1"/>
            <p:extLst>
              <p:ext uri="{D42A27DB-BD31-4B8C-83A1-F6EECF244321}">
                <p14:modId xmlns:p14="http://schemas.microsoft.com/office/powerpoint/2010/main" val="1276117219"/>
              </p:ext>
            </p:extLst>
          </p:nvPr>
        </p:nvGraphicFramePr>
        <p:xfrm>
          <a:off x="163512" y="1951037"/>
          <a:ext cx="9715501" cy="1295400"/>
        </p:xfrm>
        <a:graphic>
          <a:graphicData uri="http://schemas.openxmlformats.org/presentationml/2006/ole">
            <mc:AlternateContent xmlns:mc="http://schemas.openxmlformats.org/markup-compatibility/2006">
              <mc:Choice xmlns:v="urn:schemas-microsoft-com:vml" Requires="v">
                <p:oleObj spid="_x0000_s6167" name="公式" r:id="rId3" imgW="3809880" imgH="507960" progId="Equation.3">
                  <p:embed/>
                </p:oleObj>
              </mc:Choice>
              <mc:Fallback>
                <p:oleObj name="公式" r:id="rId3" imgW="3809880" imgH="507960" progId="Equation.3">
                  <p:embed/>
                  <p:pic>
                    <p:nvPicPr>
                      <p:cNvPr id="0" name="Object 5"/>
                      <p:cNvPicPr>
                        <a:picLocks noChangeAspect="1" noChangeArrowheads="1"/>
                      </p:cNvPicPr>
                      <p:nvPr/>
                    </p:nvPicPr>
                    <p:blipFill>
                      <a:blip r:embed="rId4"/>
                      <a:srcRect/>
                      <a:stretch>
                        <a:fillRect/>
                      </a:stretch>
                    </p:blipFill>
                    <p:spPr bwMode="auto">
                      <a:xfrm>
                        <a:off x="163512" y="1951037"/>
                        <a:ext cx="9715501" cy="1295400"/>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649720" y="3451954"/>
                <a:ext cx="2590800" cy="1479508"/>
              </a:xfrm>
              <a:prstGeom prst="rect">
                <a:avLst/>
              </a:prstGeom>
              <a:noFill/>
            </p:spPr>
            <p:txBody>
              <a:bodyPr wrap="square" rtlCol="0">
                <a:spAutoFit/>
              </a:bodyPr>
              <a:lstStyle/>
              <a:p>
                <a:r>
                  <a:rPr lang="en-US" dirty="0" smtClean="0"/>
                  <a:t>  </a:t>
                </a:r>
                <a14:m>
                  <m:oMath xmlns:m="http://schemas.openxmlformats.org/officeDocument/2006/math">
                    <m:d>
                      <m:dPr>
                        <m:ctrlPr>
                          <a:rPr lang="en-US" sz="2800" i="1" smtClean="0">
                            <a:latin typeface="Cambria Math"/>
                          </a:rPr>
                        </m:ctrlPr>
                      </m:dPr>
                      <m:e>
                        <m:f>
                          <m:fPr>
                            <m:type m:val="noBar"/>
                            <m:ctrlPr>
                              <a:rPr lang="en-US" sz="2800" i="1" smtClean="0">
                                <a:latin typeface="Cambria Math"/>
                              </a:rPr>
                            </m:ctrlPr>
                          </m:fPr>
                          <m:num>
                            <m:sSup>
                              <m:sSupPr>
                                <m:ctrlPr>
                                  <a:rPr lang="en-US" sz="2800" i="1" smtClean="0">
                                    <a:latin typeface="Cambria Math"/>
                                  </a:rPr>
                                </m:ctrlPr>
                              </m:sSupPr>
                              <m:e>
                                <m:r>
                                  <a:rPr lang="en-US" sz="2800" b="0" i="1" smtClean="0">
                                    <a:latin typeface="Cambria Math"/>
                                  </a:rPr>
                                  <m:t>𝑥</m:t>
                                </m:r>
                              </m:e>
                              <m:sup>
                                <m:r>
                                  <a:rPr lang="en-US" sz="2800" b="0" i="1" smtClean="0">
                                    <a:latin typeface="Cambria Math"/>
                                  </a:rPr>
                                  <m:t>′</m:t>
                                </m:r>
                              </m:sup>
                            </m:sSup>
                          </m:num>
                          <m:den>
                            <m:eqArr>
                              <m:eqArrPr>
                                <m:ctrlPr>
                                  <a:rPr lang="en-US" sz="2800" b="0" i="1" smtClean="0">
                                    <a:latin typeface="Cambria Math"/>
                                  </a:rPr>
                                </m:ctrlPr>
                              </m:eqArrPr>
                              <m:e>
                                <m:r>
                                  <a:rPr lang="en-US" sz="2800" b="0" i="1" smtClean="0">
                                    <a:latin typeface="Cambria Math"/>
                                  </a:rPr>
                                  <m:t>𝑦</m:t>
                                </m:r>
                                <m:r>
                                  <a:rPr lang="en-US" sz="2800" b="0" i="1" smtClean="0">
                                    <a:latin typeface="Cambria Math"/>
                                  </a:rPr>
                                  <m:t>′</m:t>
                                </m:r>
                              </m:e>
                              <m:e>
                                <m:r>
                                  <a:rPr lang="en-US" sz="2800" b="0" i="1" smtClean="0">
                                    <a:latin typeface="Cambria Math"/>
                                    <a:ea typeface="Cambria Math"/>
                                  </a:rPr>
                                  <m:t>𝛿</m:t>
                                </m:r>
                              </m:e>
                            </m:eqArr>
                          </m:den>
                        </m:f>
                      </m:e>
                    </m:d>
                  </m:oMath>
                </a14:m>
                <a:r>
                  <a:rPr lang="en-US" sz="2800" dirty="0" smtClean="0"/>
                  <a:t>=M</a:t>
                </a:r>
                <a14:m>
                  <m:oMath xmlns:m="http://schemas.openxmlformats.org/officeDocument/2006/math">
                    <m:d>
                      <m:dPr>
                        <m:ctrlPr>
                          <a:rPr lang="en-US" sz="2800" i="1" dirty="0" smtClean="0">
                            <a:latin typeface="Cambria Math"/>
                          </a:rPr>
                        </m:ctrlPr>
                      </m:dPr>
                      <m:e>
                        <m:f>
                          <m:fPr>
                            <m:type m:val="noBar"/>
                            <m:ctrlPr>
                              <a:rPr lang="en-US" sz="2800" i="1" dirty="0" smtClean="0">
                                <a:latin typeface="Cambria Math"/>
                              </a:rPr>
                            </m:ctrlPr>
                          </m:fPr>
                          <m:num>
                            <m:r>
                              <a:rPr lang="en-US" sz="2800" b="0" i="1" dirty="0" smtClean="0">
                                <a:latin typeface="Cambria Math"/>
                              </a:rPr>
                              <m:t>𝑥𝑓</m:t>
                            </m:r>
                          </m:num>
                          <m:den>
                            <m:eqArr>
                              <m:eqArrPr>
                                <m:ctrlPr>
                                  <a:rPr lang="en-US" sz="2800" i="1" dirty="0" smtClean="0">
                                    <a:latin typeface="Cambria Math"/>
                                  </a:rPr>
                                </m:ctrlPr>
                              </m:eqArrPr>
                              <m:e>
                                <m:sSup>
                                  <m:sSupPr>
                                    <m:ctrlPr>
                                      <a:rPr lang="en-US" sz="2800" i="1" dirty="0" smtClean="0">
                                        <a:latin typeface="Cambria Math"/>
                                      </a:rPr>
                                    </m:ctrlPr>
                                  </m:sSupPr>
                                  <m:e>
                                    <m:r>
                                      <a:rPr lang="en-US" sz="2800" b="0" i="1" dirty="0" smtClean="0">
                                        <a:latin typeface="Cambria Math"/>
                                      </a:rPr>
                                      <m:t>𝑥𝑓</m:t>
                                    </m:r>
                                  </m:e>
                                  <m:sup>
                                    <m:r>
                                      <a:rPr lang="en-US" sz="2800" b="0" i="1" dirty="0" smtClean="0">
                                        <a:latin typeface="Cambria Math"/>
                                      </a:rPr>
                                      <m:t>′</m:t>
                                    </m:r>
                                  </m:sup>
                                </m:sSup>
                              </m:e>
                              <m:e>
                                <m:r>
                                  <a:rPr lang="en-US" sz="2800" b="0" i="1" dirty="0" smtClean="0">
                                    <a:latin typeface="Cambria Math"/>
                                  </a:rPr>
                                  <m:t>𝑦𝑓</m:t>
                                </m:r>
                              </m:e>
                              <m:e>
                                <m:sSup>
                                  <m:sSupPr>
                                    <m:ctrlPr>
                                      <a:rPr lang="en-US" sz="2800" b="0" i="1" dirty="0" smtClean="0">
                                        <a:latin typeface="Cambria Math"/>
                                      </a:rPr>
                                    </m:ctrlPr>
                                  </m:sSupPr>
                                  <m:e>
                                    <m:r>
                                      <a:rPr lang="en-US" sz="2800" b="0" i="1" dirty="0" smtClean="0">
                                        <a:latin typeface="Cambria Math"/>
                                      </a:rPr>
                                      <m:t>𝑦𝑓</m:t>
                                    </m:r>
                                  </m:e>
                                  <m:sup>
                                    <m:r>
                                      <a:rPr lang="en-US" sz="2800" b="0" i="1" dirty="0" smtClean="0">
                                        <a:latin typeface="Cambria Math"/>
                                      </a:rPr>
                                      <m:t>′</m:t>
                                    </m:r>
                                  </m:sup>
                                </m:sSup>
                              </m:e>
                            </m:eqArr>
                          </m:den>
                        </m:f>
                      </m:e>
                    </m:d>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49720" y="3451954"/>
                <a:ext cx="2590800" cy="147950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44912" y="3668488"/>
                <a:ext cx="319266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𝑝</m:t>
                      </m:r>
                      <m:r>
                        <a:rPr lang="en-US" sz="2800" b="0" i="1" baseline="-25000" smtClean="0">
                          <a:latin typeface="Cambria Math"/>
                        </a:rPr>
                        <m:t>0</m:t>
                      </m:r>
                      <m:r>
                        <a:rPr lang="en-US" sz="2800" b="0" i="1" smtClean="0">
                          <a:latin typeface="Cambria Math"/>
                        </a:rPr>
                        <m:t>(1+</m:t>
                      </m:r>
                      <m:r>
                        <a:rPr lang="en-US" sz="2800" b="0" i="1" smtClean="0">
                          <a:latin typeface="Cambria Math"/>
                          <a:ea typeface="Cambria Math"/>
                        </a:rPr>
                        <m:t>𝛿</m:t>
                      </m:r>
                      <m:r>
                        <a:rPr lang="en-US" sz="2800" b="0" i="1" smtClean="0">
                          <a:latin typeface="Cambria Math"/>
                          <a:ea typeface="Cambria Math"/>
                        </a:rPr>
                        <m:t>/100)</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744912" y="3668488"/>
                <a:ext cx="3192669" cy="523220"/>
              </a:xfrm>
              <a:prstGeom prst="rect">
                <a:avLst/>
              </a:prstGeom>
              <a:blipFill rotWithShape="1">
                <a:blip r:embed="rId6"/>
                <a:stretch>
                  <a:fillRect/>
                </a:stretch>
              </a:blipFill>
            </p:spPr>
            <p:txBody>
              <a:bodyPr/>
              <a:lstStyle/>
              <a:p>
                <a:r>
                  <a:rPr lang="en-US">
                    <a:noFill/>
                  </a:rPr>
                  <a:t> </a:t>
                </a:r>
              </a:p>
            </p:txBody>
          </p:sp>
        </mc:Fallback>
      </mc:AlternateContent>
      <p:sp>
        <p:nvSpPr>
          <p:cNvPr id="8" name="矩形 7"/>
          <p:cNvSpPr/>
          <p:nvPr/>
        </p:nvSpPr>
        <p:spPr>
          <a:xfrm>
            <a:off x="593642" y="5151437"/>
            <a:ext cx="4020652" cy="523220"/>
          </a:xfrm>
          <a:prstGeom prst="rect">
            <a:avLst/>
          </a:prstGeom>
          <a:ln>
            <a:solidFill>
              <a:srgbClr val="00B0F0"/>
            </a:solidFill>
          </a:ln>
        </p:spPr>
        <p:txBody>
          <a:bodyPr wrap="none">
            <a:spAutoFit/>
          </a:bodyPr>
          <a:lstStyle/>
          <a:p>
            <a:r>
              <a:rPr lang="en-GB" altLang="zh-CN" sz="2800" b="1" dirty="0">
                <a:ea typeface="宋体" pitchFamily="2" charset="-122"/>
                <a:cs typeface="Times New Roman" pitchFamily="18" charset="0"/>
              </a:rPr>
              <a:t>Kinematics calibration</a:t>
            </a:r>
            <a:endParaRPr lang="en-US" sz="2800" dirty="0"/>
          </a:p>
        </p:txBody>
      </p:sp>
      <p:sp>
        <p:nvSpPr>
          <p:cNvPr id="9" name="右箭头 8"/>
          <p:cNvSpPr/>
          <p:nvPr/>
        </p:nvSpPr>
        <p:spPr>
          <a:xfrm>
            <a:off x="4914478" y="5207902"/>
            <a:ext cx="609600" cy="34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26112" y="5151437"/>
            <a:ext cx="3215564" cy="461665"/>
          </a:xfrm>
          <a:prstGeom prst="rect">
            <a:avLst/>
          </a:prstGeom>
          <a:noFill/>
          <a:ln>
            <a:solidFill>
              <a:srgbClr val="00B0F0"/>
            </a:solidFill>
          </a:ln>
        </p:spPr>
        <p:txBody>
          <a:bodyPr wrap="square" rtlCol="0">
            <a:spAutoFit/>
          </a:bodyPr>
          <a:lstStyle/>
          <a:p>
            <a:r>
              <a:rPr lang="en-US" sz="2400" b="1" dirty="0" smtClean="0"/>
              <a:t>(</a:t>
            </a:r>
            <a:r>
              <a:rPr lang="el-GR" sz="2400" b="1" dirty="0" smtClean="0"/>
              <a:t>Δ</a:t>
            </a:r>
            <a:r>
              <a:rPr lang="en-US" sz="2400" b="1" dirty="0" smtClean="0"/>
              <a:t>E</a:t>
            </a:r>
            <a:r>
              <a:rPr lang="en-US" sz="2400" b="1" baseline="-25000" dirty="0" smtClean="0"/>
              <a:t>beam0</a:t>
            </a:r>
            <a:r>
              <a:rPr lang="en-US" sz="2400" b="1" dirty="0" smtClean="0"/>
              <a:t> ,</a:t>
            </a:r>
            <a:r>
              <a:rPr lang="el-GR" sz="2400" b="1" dirty="0"/>
              <a:t> </a:t>
            </a:r>
            <a:r>
              <a:rPr lang="el-GR" sz="2400" b="1" dirty="0" smtClean="0"/>
              <a:t>Δ</a:t>
            </a:r>
            <a:r>
              <a:rPr lang="el-GR" sz="2400" b="1" dirty="0"/>
              <a:t> </a:t>
            </a:r>
            <a:r>
              <a:rPr lang="en-US" sz="2400" b="1" dirty="0" smtClean="0"/>
              <a:t>P</a:t>
            </a:r>
            <a:r>
              <a:rPr lang="en-US" sz="2400" b="1" baseline="-25000" dirty="0" smtClean="0"/>
              <a:t>K</a:t>
            </a:r>
            <a:r>
              <a:rPr lang="en-US" sz="2400" b="1" dirty="0" smtClean="0"/>
              <a:t>,</a:t>
            </a:r>
            <a:r>
              <a:rPr lang="el-GR" sz="2400" b="1" dirty="0" smtClean="0"/>
              <a:t>Δ</a:t>
            </a:r>
            <a:r>
              <a:rPr lang="en-US" sz="2400" b="1" baseline="-25000" dirty="0" err="1" smtClean="0"/>
              <a:t>Pe</a:t>
            </a:r>
            <a:r>
              <a:rPr lang="en-US" sz="2400" b="1" baseline="-25000" dirty="0" smtClean="0"/>
              <a:t>’</a:t>
            </a:r>
            <a:r>
              <a:rPr lang="en-US" sz="2400" b="1" dirty="0" smtClean="0"/>
              <a:t>)</a:t>
            </a:r>
            <a:endParaRPr lang="en-US" sz="2400" b="1" baseline="-25000" dirty="0"/>
          </a:p>
        </p:txBody>
      </p:sp>
      <p:sp>
        <p:nvSpPr>
          <p:cNvPr id="12" name="矩形 11"/>
          <p:cNvSpPr/>
          <p:nvPr/>
        </p:nvSpPr>
        <p:spPr>
          <a:xfrm>
            <a:off x="878422" y="6277807"/>
            <a:ext cx="2866490" cy="461665"/>
          </a:xfrm>
          <a:prstGeom prst="rect">
            <a:avLst/>
          </a:prstGeom>
          <a:ln>
            <a:solidFill>
              <a:srgbClr val="00B0F0"/>
            </a:solidFill>
          </a:ln>
        </p:spPr>
        <p:txBody>
          <a:bodyPr wrap="none">
            <a:spAutoFit/>
          </a:bodyPr>
          <a:lstStyle/>
          <a:p>
            <a:r>
              <a:rPr lang="en-GB" altLang="zh-CN" sz="2400" b="1" dirty="0">
                <a:ea typeface="宋体" pitchFamily="2" charset="-122"/>
              </a:rPr>
              <a:t>Optical calibration</a:t>
            </a:r>
            <a:endParaRPr lang="en-US" sz="2400" dirty="0"/>
          </a:p>
        </p:txBody>
      </p:sp>
      <p:sp>
        <p:nvSpPr>
          <p:cNvPr id="13" name="右箭头 12"/>
          <p:cNvSpPr/>
          <p:nvPr/>
        </p:nvSpPr>
        <p:spPr>
          <a:xfrm>
            <a:off x="4914478" y="6333151"/>
            <a:ext cx="609600" cy="34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76182" y="6277807"/>
            <a:ext cx="488129" cy="646331"/>
          </a:xfrm>
          <a:prstGeom prst="rect">
            <a:avLst/>
          </a:prstGeom>
          <a:noFill/>
          <a:ln>
            <a:solidFill>
              <a:srgbClr val="0070C0"/>
            </a:solidFill>
          </a:ln>
        </p:spPr>
        <p:txBody>
          <a:bodyPr wrap="square" rtlCol="0">
            <a:spAutoFit/>
          </a:bodyPr>
          <a:lstStyle/>
          <a:p>
            <a:r>
              <a:rPr lang="en-US" sz="3600" dirty="0"/>
              <a:t>M</a:t>
            </a:r>
          </a:p>
        </p:txBody>
      </p:sp>
      <p:sp>
        <p:nvSpPr>
          <p:cNvPr id="15" name="上下箭头 14"/>
          <p:cNvSpPr/>
          <p:nvPr/>
        </p:nvSpPr>
        <p:spPr>
          <a:xfrm>
            <a:off x="2144712" y="5613102"/>
            <a:ext cx="459256" cy="6584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val="215268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pPr algn="ctr"/>
                <a:r>
                  <a:rPr lang="en-US" altLang="zh-CN" dirty="0" smtClean="0">
                    <a:solidFill>
                      <a:srgbClr val="7030A0"/>
                    </a:solidFill>
                    <a:ea typeface="宋体" pitchFamily="2" charset="-122"/>
                    <a:cs typeface="Arial" pitchFamily="34" charset="0"/>
                  </a:rPr>
                  <a:t/>
                </a:r>
                <a:br>
                  <a:rPr lang="en-US" altLang="zh-CN" dirty="0" smtClean="0">
                    <a:solidFill>
                      <a:srgbClr val="7030A0"/>
                    </a:solidFill>
                    <a:ea typeface="宋体" pitchFamily="2" charset="-122"/>
                    <a:cs typeface="Arial" pitchFamily="34" charset="0"/>
                  </a:rPr>
                </a:br>
                <a:r>
                  <a:rPr lang="en-US" altLang="zh-CN" sz="4400" dirty="0" smtClean="0">
                    <a:solidFill>
                      <a:srgbClr val="C00000"/>
                    </a:solidFill>
                    <a:ea typeface="宋体" pitchFamily="2" charset="-122"/>
                    <a:cs typeface="Arial" pitchFamily="34" charset="0"/>
                  </a:rPr>
                  <a:t>Spectrometer System Calibration</a:t>
                </a:r>
                <a:br>
                  <a:rPr lang="en-US" altLang="zh-CN" sz="4400" dirty="0" smtClean="0">
                    <a:solidFill>
                      <a:srgbClr val="C00000"/>
                    </a:solidFill>
                    <a:ea typeface="宋体" pitchFamily="2" charset="-122"/>
                    <a:cs typeface="Arial" pitchFamily="34" charset="0"/>
                  </a:rPr>
                </a:br>
                <a:r>
                  <a:rPr lang="en-US" altLang="zh-CN" sz="4400" dirty="0" smtClean="0">
                    <a:solidFill>
                      <a:srgbClr val="C00000"/>
                    </a:solidFill>
                    <a:ea typeface="宋体" pitchFamily="2" charset="-122"/>
                    <a:cs typeface="Arial" pitchFamily="34" charset="0"/>
                  </a:rPr>
                  <a:t>-Minimize </a:t>
                </a:r>
                <a14:m>
                  <m:oMath xmlns:m="http://schemas.openxmlformats.org/officeDocument/2006/math">
                    <m:r>
                      <a:rPr lang="zh-CN" altLang="en-US" sz="4400" i="1" smtClean="0">
                        <a:solidFill>
                          <a:srgbClr val="C00000"/>
                        </a:solidFill>
                        <a:latin typeface="Cambria Math"/>
                        <a:ea typeface="宋体" pitchFamily="2" charset="-122"/>
                        <a:cs typeface="Arial" pitchFamily="34" charset="0"/>
                      </a:rPr>
                      <m:t>𝜒</m:t>
                    </m:r>
                    <m:r>
                      <a:rPr lang="en-US" altLang="zh-CN" sz="4400" b="0" i="1" baseline="30000" smtClean="0">
                        <a:solidFill>
                          <a:srgbClr val="C00000"/>
                        </a:solidFill>
                        <a:latin typeface="Cambria Math"/>
                        <a:ea typeface="宋体" pitchFamily="2" charset="-122"/>
                        <a:cs typeface="Arial" pitchFamily="34" charset="0"/>
                      </a:rPr>
                      <m:t>2</m:t>
                    </m:r>
                  </m:oMath>
                </a14:m>
                <a:r>
                  <a:rPr lang="en-US" altLang="zh-CN" sz="4400" dirty="0" smtClean="0">
                    <a:solidFill>
                      <a:srgbClr val="C00000"/>
                    </a:solidFill>
                    <a:ea typeface="宋体" pitchFamily="2" charset="-122"/>
                    <a:cs typeface="Arial" pitchFamily="34" charset="0"/>
                  </a:rPr>
                  <a:t>-</a:t>
                </a:r>
                <a:r>
                  <a:rPr lang="en-US" sz="4400" dirty="0" smtClean="0">
                    <a:solidFill>
                      <a:srgbClr val="C00000"/>
                    </a:solidFill>
                  </a:rPr>
                  <a:t/>
                </a:r>
                <a:br>
                  <a:rPr lang="en-US" sz="4400" dirty="0" smtClean="0">
                    <a:solidFill>
                      <a:srgbClr val="C00000"/>
                    </a:solidFill>
                  </a:rPr>
                </a:br>
                <a:endParaRPr lang="en-US" sz="4400" dirty="0">
                  <a:solidFill>
                    <a:srgbClr val="C00000"/>
                  </a:solidFill>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t="-32367" b="-14010"/>
                </a:stretch>
              </a:blipFill>
            </p:spPr>
            <p:txBody>
              <a:bodyPr/>
              <a:lstStyle/>
              <a:p>
                <a:r>
                  <a:rPr lang="en-US">
                    <a:noFill/>
                  </a:rPr>
                  <a:t> </a:t>
                </a:r>
              </a:p>
            </p:txBody>
          </p:sp>
        </mc:Fallback>
      </mc:AlternateContent>
      <p:sp>
        <p:nvSpPr>
          <p:cNvPr id="20" name="TextBox 19"/>
          <p:cNvSpPr txBox="1"/>
          <p:nvPr/>
        </p:nvSpPr>
        <p:spPr>
          <a:xfrm>
            <a:off x="566735" y="1646237"/>
            <a:ext cx="8874924" cy="840230"/>
          </a:xfrm>
          <a:prstGeom prst="rect">
            <a:avLst/>
          </a:prstGeom>
          <a:noFill/>
        </p:spPr>
        <p:txBody>
          <a:bodyPr wrap="square" rtlCol="0">
            <a:spAutoFit/>
          </a:bodyPr>
          <a:lstStyle/>
          <a:p>
            <a:pPr marL="271463" indent="-271463">
              <a:lnSpc>
                <a:spcPct val="90000"/>
              </a:lnSpc>
              <a:spcBef>
                <a:spcPts val="450"/>
              </a:spcBef>
              <a:buClr>
                <a:srgbClr val="00B0F0"/>
              </a:buClr>
              <a:buSzPct val="85000"/>
              <a:buFont typeface="Wingdings" pitchFamily="2" charset="2"/>
              <a:buChar char="l"/>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b="1" dirty="0" smtClean="0">
                <a:solidFill>
                  <a:schemeClr val="tx1"/>
                </a:solidFill>
                <a:ea typeface="宋体" pitchFamily="2" charset="-122"/>
                <a:cs typeface="Times New Roman" pitchFamily="18" charset="0"/>
              </a:rPr>
              <a:t>Kinematics calibration: utilizing well known masses of </a:t>
            </a:r>
            <a:r>
              <a:rPr lang="en-GB" altLang="zh-CN" b="1" dirty="0" smtClean="0">
                <a:solidFill>
                  <a:schemeClr val="tx1"/>
                </a:solidFill>
                <a:latin typeface="Symbol" pitchFamily="18" charset="2"/>
                <a:ea typeface="宋体" pitchFamily="2" charset="-122"/>
              </a:rPr>
              <a:t></a:t>
            </a:r>
            <a:r>
              <a:rPr lang="en-GB" altLang="zh-CN" b="1" dirty="0" smtClean="0">
                <a:solidFill>
                  <a:schemeClr val="tx1"/>
                </a:solidFill>
                <a:ea typeface="宋体" pitchFamily="2" charset="-122"/>
              </a:rPr>
              <a:t>, </a:t>
            </a:r>
            <a:r>
              <a:rPr lang="en-GB" altLang="zh-CN" b="1" dirty="0" smtClean="0">
                <a:solidFill>
                  <a:schemeClr val="tx1"/>
                </a:solidFill>
                <a:latin typeface="Symbol" pitchFamily="18" charset="2"/>
                <a:ea typeface="宋体" pitchFamily="2" charset="-122"/>
              </a:rPr>
              <a:t></a:t>
            </a:r>
            <a:r>
              <a:rPr lang="en-GB" altLang="zh-CN" b="1" baseline="30000" dirty="0" smtClean="0">
                <a:solidFill>
                  <a:schemeClr val="tx1"/>
                </a:solidFill>
                <a:latin typeface="Symbol" pitchFamily="18" charset="2"/>
                <a:ea typeface="宋体" pitchFamily="2" charset="-122"/>
              </a:rPr>
              <a:t></a:t>
            </a:r>
            <a:r>
              <a:rPr lang="en-GB" altLang="zh-CN" b="1" dirty="0" smtClean="0">
                <a:solidFill>
                  <a:schemeClr val="tx1"/>
                </a:solidFill>
                <a:ea typeface="宋体" pitchFamily="2" charset="-122"/>
              </a:rPr>
              <a:t> produced from CH</a:t>
            </a:r>
            <a:r>
              <a:rPr lang="en-GB" altLang="zh-CN" b="1" baseline="-25000" dirty="0" smtClean="0">
                <a:solidFill>
                  <a:schemeClr val="tx1"/>
                </a:solidFill>
                <a:ea typeface="宋体" pitchFamily="2" charset="-122"/>
              </a:rPr>
              <a:t>2</a:t>
            </a:r>
            <a:r>
              <a:rPr lang="en-GB" altLang="zh-CN" b="1" dirty="0" smtClean="0">
                <a:solidFill>
                  <a:schemeClr val="tx1"/>
                </a:solidFill>
                <a:ea typeface="宋体" pitchFamily="2" charset="-122"/>
              </a:rPr>
              <a:t> , </a:t>
            </a:r>
            <a:r>
              <a:rPr lang="en-GB" altLang="zh-CN" b="1" baseline="30000" dirty="0" smtClean="0">
                <a:solidFill>
                  <a:schemeClr val="tx1"/>
                </a:solidFill>
                <a:ea typeface="宋体" pitchFamily="2" charset="-122"/>
              </a:rPr>
              <a:t>12</a:t>
            </a:r>
            <a:r>
              <a:rPr lang="el-GR" altLang="zh-CN" b="1" baseline="-25000" dirty="0" smtClean="0">
                <a:solidFill>
                  <a:schemeClr val="tx1"/>
                </a:solidFill>
                <a:ea typeface="宋体" pitchFamily="2" charset="-122"/>
              </a:rPr>
              <a:t>Λ</a:t>
            </a:r>
            <a:r>
              <a:rPr lang="en-GB" altLang="zh-CN" b="1" dirty="0" err="1" smtClean="0">
                <a:ea typeface="宋体" pitchFamily="2" charset="-122"/>
              </a:rPr>
              <a:t>B</a:t>
            </a:r>
            <a:r>
              <a:rPr lang="en-GB" altLang="zh-CN" b="1" dirty="0" err="1" smtClean="0">
                <a:solidFill>
                  <a:schemeClr val="tx1"/>
                </a:solidFill>
                <a:ea typeface="宋体" pitchFamily="2" charset="-122"/>
              </a:rPr>
              <a:t>gs</a:t>
            </a:r>
            <a:r>
              <a:rPr lang="en-GB" altLang="zh-CN" b="1" dirty="0" smtClean="0">
                <a:solidFill>
                  <a:schemeClr val="tx1"/>
                </a:solidFill>
                <a:ea typeface="宋体" pitchFamily="2" charset="-122"/>
              </a:rPr>
              <a:t> from  </a:t>
            </a:r>
            <a:r>
              <a:rPr lang="en-GB" altLang="zh-CN" b="1" baseline="30000" dirty="0" smtClean="0">
                <a:solidFill>
                  <a:schemeClr val="tx1"/>
                </a:solidFill>
                <a:ea typeface="宋体" pitchFamily="2" charset="-122"/>
              </a:rPr>
              <a:t>12</a:t>
            </a:r>
            <a:r>
              <a:rPr lang="en-GB" altLang="zh-CN" b="1" dirty="0" smtClean="0">
                <a:solidFill>
                  <a:schemeClr val="tx1"/>
                </a:solidFill>
                <a:ea typeface="宋体" pitchFamily="2" charset="-122"/>
              </a:rPr>
              <a:t>C </a:t>
            </a:r>
            <a:r>
              <a:rPr lang="en-GB" altLang="zh-CN" b="1" dirty="0" smtClean="0">
                <a:solidFill>
                  <a:schemeClr val="tx1"/>
                </a:solidFill>
                <a:ea typeface="宋体" pitchFamily="2" charset="-122"/>
                <a:cs typeface="Times New Roman" pitchFamily="18" charset="0"/>
              </a:rPr>
              <a:t>to determine binding energy to a level of precision  ~100keV</a:t>
            </a:r>
          </a:p>
        </p:txBody>
      </p:sp>
      <p:sp>
        <p:nvSpPr>
          <p:cNvPr id="23" name="矩形 22"/>
          <p:cNvSpPr/>
          <p:nvPr/>
        </p:nvSpPr>
        <p:spPr>
          <a:xfrm>
            <a:off x="566735" y="4158029"/>
            <a:ext cx="7311971" cy="590931"/>
          </a:xfrm>
          <a:prstGeom prst="rect">
            <a:avLst/>
          </a:prstGeom>
        </p:spPr>
        <p:txBody>
          <a:bodyPr wrap="square">
            <a:spAutoFit/>
          </a:bodyPr>
          <a:lstStyle/>
          <a:p>
            <a:pPr marL="271463" indent="-271463">
              <a:lnSpc>
                <a:spcPct val="90000"/>
              </a:lnSpc>
              <a:spcBef>
                <a:spcPts val="450"/>
              </a:spcBef>
              <a:buClr>
                <a:srgbClr val="00B0F0"/>
              </a:buClr>
              <a:buSzPct val="85000"/>
              <a:buFont typeface="Wingdings" pitchFamily="2" charset="2"/>
              <a:buChar char="l"/>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b="1" dirty="0" smtClean="0">
                <a:solidFill>
                  <a:schemeClr val="tx1"/>
                </a:solidFill>
                <a:ea typeface="宋体" pitchFamily="2" charset="-122"/>
              </a:rPr>
              <a:t>Optical calibration: Minimize </a:t>
            </a:r>
            <a:r>
              <a:rPr lang="en-GB" altLang="zh-CN" b="1" dirty="0" err="1" smtClean="0">
                <a:solidFill>
                  <a:schemeClr val="tx1"/>
                </a:solidFill>
                <a:ea typeface="宋体" pitchFamily="2" charset="-122"/>
              </a:rPr>
              <a:t>Chisquare</a:t>
            </a:r>
            <a:r>
              <a:rPr lang="en-GB" altLang="zh-CN" b="1" dirty="0" smtClean="0">
                <a:solidFill>
                  <a:schemeClr val="tx1"/>
                </a:solidFill>
                <a:ea typeface="宋体" pitchFamily="2" charset="-122"/>
              </a:rPr>
              <a:t> w.r.t reconstruction matrix M by an Nonlinear Least Square method.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41" y="5024851"/>
            <a:ext cx="7373647" cy="9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068469" y="5966097"/>
            <a:ext cx="3733800" cy="923330"/>
          </a:xfrm>
          <a:prstGeom prst="rect">
            <a:avLst/>
          </a:prstGeom>
          <a:noFill/>
        </p:spPr>
        <p:txBody>
          <a:bodyPr wrap="square" rtlCol="0">
            <a:spAutoFit/>
          </a:bodyPr>
          <a:lstStyle/>
          <a:p>
            <a:r>
              <a:rPr lang="en-US" dirty="0" smtClean="0"/>
              <a:t>Mgs: fitted mean</a:t>
            </a:r>
          </a:p>
          <a:p>
            <a:r>
              <a:rPr lang="en-US" dirty="0" smtClean="0"/>
              <a:t>M</a:t>
            </a:r>
            <a:r>
              <a:rPr lang="el-GR" baseline="-25000" dirty="0" smtClean="0"/>
              <a:t>Λ</a:t>
            </a:r>
            <a:r>
              <a:rPr lang="en-US" baseline="-25000" dirty="0"/>
              <a:t> </a:t>
            </a:r>
            <a:r>
              <a:rPr lang="en-US" dirty="0" smtClean="0"/>
              <a:t>&amp;M</a:t>
            </a:r>
            <a:r>
              <a:rPr lang="el-GR" baseline="-25000" dirty="0" smtClean="0"/>
              <a:t>Σ</a:t>
            </a:r>
            <a:r>
              <a:rPr lang="en-US" baseline="-25000" dirty="0" smtClean="0"/>
              <a:t> </a:t>
            </a:r>
            <a:r>
              <a:rPr lang="en-US" dirty="0" smtClean="0"/>
              <a:t>  :  theoretical data</a:t>
            </a:r>
          </a:p>
          <a:p>
            <a:r>
              <a:rPr lang="en-US" dirty="0" err="1" smtClean="0"/>
              <a:t>ω</a:t>
            </a:r>
            <a:r>
              <a:rPr lang="en-US" baseline="-25000" dirty="0" err="1" smtClean="0"/>
              <a:t>i</a:t>
            </a:r>
            <a:r>
              <a:rPr lang="en-US" baseline="-25000" dirty="0" smtClean="0"/>
              <a:t> </a:t>
            </a:r>
            <a:r>
              <a:rPr lang="en-US" dirty="0" smtClean="0"/>
              <a:t>: statistic </a:t>
            </a:r>
            <a:r>
              <a:rPr lang="en-US" dirty="0" err="1" smtClean="0"/>
              <a:t>weigth</a:t>
            </a:r>
            <a:endParaRPr lang="en-US" baseline="-25000" dirty="0"/>
          </a:p>
        </p:txBody>
      </p:sp>
      <mc:AlternateContent xmlns:mc="http://schemas.openxmlformats.org/markup-compatibility/2006" xmlns:a14="http://schemas.microsoft.com/office/drawing/2010/main">
        <mc:Choice Requires="a14">
          <p:sp>
            <p:nvSpPr>
              <p:cNvPr id="27" name="TextBox 26"/>
              <p:cNvSpPr txBox="1"/>
              <p:nvPr/>
            </p:nvSpPr>
            <p:spPr>
              <a:xfrm>
                <a:off x="1075750" y="2540387"/>
                <a:ext cx="7856894" cy="6219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a:rPr>
                          </m:ctrlPr>
                        </m:sSubSupPr>
                        <m:e>
                          <m:r>
                            <a:rPr lang="en-US" sz="2800" i="1" smtClean="0">
                              <a:latin typeface="Cambria Math"/>
                              <a:ea typeface="Cambria Math"/>
                            </a:rPr>
                            <m:t>𝜒</m:t>
                          </m:r>
                        </m:e>
                        <m:sub>
                          <m:r>
                            <a:rPr lang="en-US" sz="2800" b="0" i="1" smtClean="0">
                              <a:latin typeface="Cambria Math"/>
                            </a:rPr>
                            <m:t>1</m:t>
                          </m:r>
                        </m:sub>
                        <m:sup>
                          <m:r>
                            <a:rPr lang="en-US" sz="2800" b="0" i="1" smtClean="0">
                              <a:latin typeface="Cambria Math"/>
                            </a:rPr>
                            <m:t>2</m:t>
                          </m:r>
                        </m:sup>
                      </m:sSubSup>
                      <m:r>
                        <a:rPr lang="en-US" sz="2800" b="0" i="1" smtClean="0">
                          <a:latin typeface="Cambria Math"/>
                        </a:rPr>
                        <m:t>=</m:t>
                      </m:r>
                      <m:sSub>
                        <m:sSubPr>
                          <m:ctrlPr>
                            <a:rPr lang="en-US" sz="2800" b="0" i="1" smtClean="0">
                              <a:latin typeface="Cambria Math"/>
                            </a:rPr>
                          </m:ctrlPr>
                        </m:sSubPr>
                        <m:e>
                          <m:r>
                            <a:rPr lang="en-US" sz="2800" b="0" i="1" smtClean="0">
                              <a:latin typeface="Cambria Math"/>
                              <a:ea typeface="Cambria Math"/>
                            </a:rPr>
                            <m:t>𝜔</m:t>
                          </m:r>
                        </m:e>
                        <m:sub>
                          <m:r>
                            <m:rPr>
                              <m:sty m:val="p"/>
                            </m:rPr>
                            <a:rPr lang="el-GR" sz="2800" b="0" i="1" smtClean="0">
                              <a:latin typeface="Cambria Math"/>
                              <a:ea typeface="Cambria Math"/>
                            </a:rPr>
                            <m:t>Λ</m:t>
                          </m:r>
                        </m:sub>
                      </m:sSub>
                      <m:f>
                        <m:fPr>
                          <m:type m:val="lin"/>
                          <m:ctrlPr>
                            <a:rPr lang="en-US" sz="2800" b="0" i="1" smtClean="0">
                              <a:latin typeface="Cambria Math"/>
                            </a:rPr>
                          </m:ctrlPr>
                        </m:fPr>
                        <m:num>
                          <m:r>
                            <a:rPr lang="en-US" sz="2800" b="0" i="1" smtClean="0">
                              <a:latin typeface="Cambria Math"/>
                            </a:rPr>
                            <m:t>(</m:t>
                          </m:r>
                          <m:sSubSup>
                            <m:sSubSupPr>
                              <m:ctrlPr>
                                <a:rPr lang="en-US" sz="2800" b="0" i="1" smtClean="0">
                                  <a:latin typeface="Cambria Math"/>
                                </a:rPr>
                              </m:ctrlPr>
                            </m:sSubSupPr>
                            <m:e>
                              <m:r>
                                <a:rPr lang="en-US" sz="2800" b="0" i="1" smtClean="0">
                                  <a:latin typeface="Cambria Math"/>
                                </a:rPr>
                                <m:t>𝑚</m:t>
                              </m:r>
                            </m:e>
                            <m:sub>
                              <m:r>
                                <m:rPr>
                                  <m:sty m:val="p"/>
                                </m:rPr>
                                <a:rPr lang="el-GR" sz="2800" b="0" i="1" smtClean="0">
                                  <a:latin typeface="Cambria Math"/>
                                  <a:ea typeface="Cambria Math"/>
                                </a:rPr>
                                <m:t>Λ</m:t>
                              </m:r>
                            </m:sub>
                            <m:sup>
                              <m:r>
                                <a:rPr lang="en-US" sz="2800" b="0" i="1" smtClean="0">
                                  <a:latin typeface="Cambria Math"/>
                                </a:rPr>
                                <m:t>𝑓𝑖𝑡</m:t>
                              </m:r>
                            </m:sup>
                          </m:sSubSup>
                          <m:r>
                            <a:rPr lang="en-US" sz="2800" b="0" i="1" smtClean="0">
                              <a:latin typeface="Cambria Math"/>
                            </a:rPr>
                            <m:t>−</m:t>
                          </m:r>
                          <m:sSubSup>
                            <m:sSubSupPr>
                              <m:ctrlPr>
                                <a:rPr lang="en-US" sz="2800" b="0" i="1" smtClean="0">
                                  <a:latin typeface="Cambria Math"/>
                                </a:rPr>
                              </m:ctrlPr>
                            </m:sSubSupPr>
                            <m:e>
                              <m:r>
                                <a:rPr lang="en-US" sz="2800" b="0" i="1" smtClean="0">
                                  <a:latin typeface="Cambria Math"/>
                                </a:rPr>
                                <m:t>𝑚</m:t>
                              </m:r>
                            </m:e>
                            <m:sub>
                              <m:r>
                                <m:rPr>
                                  <m:sty m:val="p"/>
                                </m:rPr>
                                <a:rPr lang="el-GR" sz="2800" b="0" i="1" smtClean="0">
                                  <a:latin typeface="Cambria Math"/>
                                  <a:ea typeface="Cambria Math"/>
                                </a:rPr>
                                <m:t>Λ</m:t>
                              </m:r>
                            </m:sub>
                            <m:sup>
                              <m:r>
                                <a:rPr lang="en-US" sz="2800" b="0" i="1" smtClean="0">
                                  <a:latin typeface="Cambria Math"/>
                                </a:rPr>
                                <m:t>0</m:t>
                              </m:r>
                            </m:sup>
                          </m:sSubSup>
                          <m:r>
                            <a:rPr lang="en-US" sz="2800" b="0" i="1" smtClean="0">
                              <a:latin typeface="Cambria Math"/>
                            </a:rPr>
                            <m:t>)</m:t>
                          </m:r>
                        </m:num>
                        <m:den>
                          <m:sSup>
                            <m:sSupPr>
                              <m:ctrlPr>
                                <a:rPr lang="en-US" sz="2800" b="0" i="1" smtClean="0">
                                  <a:latin typeface="Cambria Math"/>
                                </a:rPr>
                              </m:ctrlPr>
                            </m:sSupPr>
                            <m:e>
                              <m:sSub>
                                <m:sSubPr>
                                  <m:ctrlPr>
                                    <a:rPr lang="en-US" sz="2800" b="0" i="1" smtClean="0">
                                      <a:latin typeface="Cambria Math"/>
                                    </a:rPr>
                                  </m:ctrlPr>
                                </m:sSubPr>
                                <m:e>
                                  <m:r>
                                    <a:rPr lang="en-US" sz="2800" b="0" i="1" smtClean="0">
                                      <a:latin typeface="Cambria Math"/>
                                      <a:ea typeface="Cambria Math"/>
                                    </a:rPr>
                                    <m:t>𝜎</m:t>
                                  </m:r>
                                </m:e>
                                <m:sub>
                                  <m:r>
                                    <m:rPr>
                                      <m:sty m:val="p"/>
                                    </m:rPr>
                                    <a:rPr lang="el-GR" sz="2800" b="0" i="1" smtClean="0">
                                      <a:latin typeface="Cambria Math"/>
                                      <a:ea typeface="Cambria Math"/>
                                    </a:rPr>
                                    <m:t>Λ</m:t>
                                  </m:r>
                                </m:sub>
                              </m:sSub>
                            </m:e>
                            <m:sup>
                              <m:r>
                                <a:rPr lang="en-US" sz="2800" b="0" i="1" smtClean="0">
                                  <a:latin typeface="Cambria Math"/>
                                </a:rPr>
                                <m:t>2</m:t>
                              </m:r>
                            </m:sup>
                          </m:sSup>
                          <m:r>
                            <a:rPr lang="en-US" sz="2800" b="0" i="1" smtClean="0">
                              <a:latin typeface="Cambria Math"/>
                            </a:rPr>
                            <m:t>+</m:t>
                          </m:r>
                        </m:den>
                      </m:f>
                      <m:sSub>
                        <m:sSubPr>
                          <m:ctrlPr>
                            <a:rPr lang="en-US" sz="2800" b="0" i="1" smtClean="0">
                              <a:latin typeface="Cambria Math"/>
                            </a:rPr>
                          </m:ctrlPr>
                        </m:sSubPr>
                        <m:e>
                          <m:r>
                            <a:rPr lang="en-US" sz="2800" b="0" i="1" smtClean="0">
                              <a:latin typeface="Cambria Math"/>
                              <a:ea typeface="Cambria Math"/>
                            </a:rPr>
                            <m:t>𝜔</m:t>
                          </m:r>
                        </m:e>
                        <m:sub>
                          <m:r>
                            <m:rPr>
                              <m:sty m:val="p"/>
                            </m:rPr>
                            <a:rPr lang="el-GR" sz="2800" b="0" i="1" smtClean="0">
                              <a:latin typeface="Cambria Math"/>
                              <a:ea typeface="Cambria Math"/>
                            </a:rPr>
                            <m:t>Σ</m:t>
                          </m:r>
                        </m:sub>
                      </m:sSub>
                      <m:f>
                        <m:fPr>
                          <m:type m:val="lin"/>
                          <m:ctrlPr>
                            <a:rPr lang="en-US" sz="2800" b="0" i="1" smtClean="0">
                              <a:latin typeface="Cambria Math"/>
                            </a:rPr>
                          </m:ctrlPr>
                        </m:fPr>
                        <m:num>
                          <m:r>
                            <a:rPr lang="en-US" sz="2800" b="0" i="1" smtClean="0">
                              <a:latin typeface="Cambria Math"/>
                            </a:rPr>
                            <m:t>(</m:t>
                          </m:r>
                          <m:sSubSup>
                            <m:sSubSupPr>
                              <m:ctrlPr>
                                <a:rPr lang="en-US" sz="2800" b="0" i="1" smtClean="0">
                                  <a:latin typeface="Cambria Math"/>
                                </a:rPr>
                              </m:ctrlPr>
                            </m:sSubSupPr>
                            <m:e>
                              <m:r>
                                <a:rPr lang="en-US" sz="2800" b="0" i="1" smtClean="0">
                                  <a:latin typeface="Cambria Math"/>
                                </a:rPr>
                                <m:t>𝑚</m:t>
                              </m:r>
                            </m:e>
                            <m:sub>
                              <m:r>
                                <m:rPr>
                                  <m:sty m:val="p"/>
                                </m:rPr>
                                <a:rPr lang="el-GR" sz="2800" i="1">
                                  <a:latin typeface="Cambria Math"/>
                                  <a:ea typeface="Cambria Math"/>
                                </a:rPr>
                                <m:t>Σ</m:t>
                              </m:r>
                            </m:sub>
                            <m:sup>
                              <m:r>
                                <a:rPr lang="en-US" sz="2800" b="0" i="1" smtClean="0">
                                  <a:latin typeface="Cambria Math"/>
                                </a:rPr>
                                <m:t>𝑓𝑖𝑡</m:t>
                              </m:r>
                            </m:sup>
                          </m:sSubSup>
                          <m:r>
                            <a:rPr lang="en-US" sz="2800" b="0" i="1" smtClean="0">
                              <a:latin typeface="Cambria Math"/>
                            </a:rPr>
                            <m:t>−</m:t>
                          </m:r>
                          <m:sSubSup>
                            <m:sSubSupPr>
                              <m:ctrlPr>
                                <a:rPr lang="en-US" sz="2800" b="0" i="1" smtClean="0">
                                  <a:latin typeface="Cambria Math"/>
                                </a:rPr>
                              </m:ctrlPr>
                            </m:sSubSupPr>
                            <m:e>
                              <m:r>
                                <a:rPr lang="en-US" sz="2800" b="0" i="1" smtClean="0">
                                  <a:latin typeface="Cambria Math"/>
                                </a:rPr>
                                <m:t>𝑚</m:t>
                              </m:r>
                            </m:e>
                            <m:sub>
                              <m:r>
                                <m:rPr>
                                  <m:sty m:val="p"/>
                                </m:rPr>
                                <a:rPr lang="el-GR" sz="2800" i="1">
                                  <a:latin typeface="Cambria Math"/>
                                  <a:ea typeface="Cambria Math"/>
                                </a:rPr>
                                <m:t>Σ</m:t>
                              </m:r>
                            </m:sub>
                            <m:sup>
                              <m:r>
                                <a:rPr lang="en-US" sz="2800" b="0" i="1" smtClean="0">
                                  <a:latin typeface="Cambria Math"/>
                                </a:rPr>
                                <m:t>0</m:t>
                              </m:r>
                            </m:sup>
                          </m:sSubSup>
                          <m:r>
                            <a:rPr lang="en-US" sz="2800" b="0" i="1" smtClean="0">
                              <a:latin typeface="Cambria Math"/>
                            </a:rPr>
                            <m:t>)</m:t>
                          </m:r>
                        </m:num>
                        <m:den>
                          <m:sSup>
                            <m:sSupPr>
                              <m:ctrlPr>
                                <a:rPr lang="en-US" sz="2800" b="0" i="1" smtClean="0">
                                  <a:latin typeface="Cambria Math"/>
                                </a:rPr>
                              </m:ctrlPr>
                            </m:sSupPr>
                            <m:e>
                              <m:sSub>
                                <m:sSubPr>
                                  <m:ctrlPr>
                                    <a:rPr lang="en-US" sz="2800" b="0" i="1" smtClean="0">
                                      <a:latin typeface="Cambria Math"/>
                                    </a:rPr>
                                  </m:ctrlPr>
                                </m:sSubPr>
                                <m:e>
                                  <m:r>
                                    <a:rPr lang="en-US" sz="2800" b="0" i="1" smtClean="0">
                                      <a:latin typeface="Cambria Math"/>
                                      <a:ea typeface="Cambria Math"/>
                                    </a:rPr>
                                    <m:t>𝜎</m:t>
                                  </m:r>
                                </m:e>
                                <m:sub>
                                  <m:r>
                                    <m:rPr>
                                      <m:sty m:val="p"/>
                                    </m:rPr>
                                    <a:rPr lang="el-GR" sz="2800" i="1">
                                      <a:latin typeface="Cambria Math"/>
                                      <a:ea typeface="Cambria Math"/>
                                    </a:rPr>
                                    <m:t>Σ</m:t>
                                  </m:r>
                                </m:sub>
                              </m:sSub>
                            </m:e>
                            <m:sup>
                              <m:r>
                                <a:rPr lang="en-US" sz="2800" b="0" i="1" smtClean="0">
                                  <a:latin typeface="Cambria Math"/>
                                </a:rPr>
                                <m:t>2</m:t>
                              </m:r>
                            </m:sup>
                          </m:sSup>
                        </m:den>
                      </m:f>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075750" y="2540387"/>
                <a:ext cx="7856894" cy="6219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966129" y="3379175"/>
                <a:ext cx="9159623" cy="5707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smtClean="0">
                              <a:latin typeface="Cambria Math"/>
                              <a:ea typeface="Cambria Math"/>
                            </a:rPr>
                            <m:t>𝜒</m:t>
                          </m:r>
                        </m:e>
                        <m:sub>
                          <m:r>
                            <a:rPr lang="en-US" sz="2400" b="0" i="1" smtClean="0">
                              <a:latin typeface="Cambria Math"/>
                              <a:ea typeface="Cambria Math"/>
                            </a:rPr>
                            <m:t>2</m:t>
                          </m:r>
                        </m:sub>
                        <m:sup>
                          <m:r>
                            <a:rPr lang="en-US" sz="2400" b="0" i="1" smtClean="0">
                              <a:latin typeface="Cambria Math"/>
                            </a:rPr>
                            <m:t>2</m:t>
                          </m:r>
                        </m:sup>
                      </m:sSubSup>
                      <m:r>
                        <a:rPr lang="en-US" sz="2400" b="0" i="1" smtClean="0">
                          <a:latin typeface="Cambria Math"/>
                        </a:rPr>
                        <m:t>=</m:t>
                      </m:r>
                      <m:sSub>
                        <m:sSubPr>
                          <m:ctrlPr>
                            <a:rPr lang="en-US" sz="2400" b="0" i="1" smtClean="0">
                              <a:latin typeface="Cambria Math"/>
                            </a:rPr>
                          </m:ctrlPr>
                        </m:sSubPr>
                        <m:e>
                          <m:r>
                            <a:rPr lang="en-US" sz="2400" b="0" i="1" smtClean="0">
                              <a:latin typeface="Cambria Math"/>
                              <a:ea typeface="Cambria Math"/>
                            </a:rPr>
                            <m:t>𝜔</m:t>
                          </m:r>
                        </m:e>
                        <m:sub>
                          <m:r>
                            <m:rPr>
                              <m:sty m:val="p"/>
                            </m:rPr>
                            <a:rPr lang="el-GR" sz="2400" b="0" i="1" smtClean="0">
                              <a:latin typeface="Cambria Math"/>
                              <a:ea typeface="Cambria Math"/>
                            </a:rPr>
                            <m:t>Λ</m:t>
                          </m:r>
                        </m:sub>
                      </m:sSub>
                      <m:f>
                        <m:fPr>
                          <m:type m:val="lin"/>
                          <m:ctrlPr>
                            <a:rPr lang="en-US" sz="2400" b="0" i="1" smtClean="0">
                              <a:latin typeface="Cambria Math"/>
                            </a:rPr>
                          </m:ctrlPr>
                        </m:fPr>
                        <m:num>
                          <m:r>
                            <a:rPr lang="en-US" sz="2400" b="0" i="1" smtClean="0">
                              <a:latin typeface="Cambria Math"/>
                            </a:rPr>
                            <m:t>(</m:t>
                          </m:r>
                          <m:sSubSup>
                            <m:sSubSupPr>
                              <m:ctrlPr>
                                <a:rPr lang="en-US" sz="2400" b="0" i="1" smtClean="0">
                                  <a:latin typeface="Cambria Math"/>
                                </a:rPr>
                              </m:ctrlPr>
                            </m:sSubSupPr>
                            <m:e>
                              <m:r>
                                <a:rPr lang="en-US" sz="2400" b="0" i="1" smtClean="0">
                                  <a:latin typeface="Cambria Math"/>
                                  <a:ea typeface="Cambria Math"/>
                                </a:rPr>
                                <m:t>𝜎</m:t>
                              </m:r>
                            </m:e>
                            <m:sub>
                              <m:r>
                                <m:rPr>
                                  <m:sty m:val="p"/>
                                </m:rPr>
                                <a:rPr lang="el-GR" sz="2400" b="0" i="1" smtClean="0">
                                  <a:latin typeface="Cambria Math"/>
                                  <a:ea typeface="Cambria Math"/>
                                </a:rPr>
                                <m:t>Λ</m:t>
                              </m:r>
                            </m:sub>
                            <m:sup>
                              <m:r>
                                <a:rPr lang="en-US" sz="2400" b="0" i="1" smtClean="0">
                                  <a:latin typeface="Cambria Math"/>
                                </a:rPr>
                                <m:t>𝑓𝑖𝑡</m:t>
                              </m:r>
                            </m:sup>
                          </m:sSubSup>
                          <m:r>
                            <a:rPr lang="en-US" sz="2400" b="0" i="1" smtClean="0">
                              <a:latin typeface="Cambria Math"/>
                            </a:rPr>
                            <m:t>)</m:t>
                          </m:r>
                        </m:num>
                        <m:den>
                          <m:sSup>
                            <m:sSupPr>
                              <m:ctrlPr>
                                <a:rPr lang="en-US" sz="2400" b="0" i="1" smtClean="0">
                                  <a:latin typeface="Cambria Math"/>
                                </a:rPr>
                              </m:ctrlPr>
                            </m:sSupPr>
                            <m:e>
                              <m:sSub>
                                <m:sSubPr>
                                  <m:ctrlPr>
                                    <a:rPr lang="en-US" sz="2400" b="0" i="1" smtClean="0">
                                      <a:latin typeface="Cambria Math"/>
                                    </a:rPr>
                                  </m:ctrlPr>
                                </m:sSubPr>
                                <m:e>
                                  <m:r>
                                    <a:rPr lang="en-US" sz="2400" b="0" i="1" smtClean="0">
                                      <a:latin typeface="Cambria Math"/>
                                    </a:rPr>
                                    <m:t>&lt;</m:t>
                                  </m:r>
                                  <m:r>
                                    <a:rPr lang="en-US" sz="2400" b="0" i="1" smtClean="0">
                                      <a:latin typeface="Cambria Math"/>
                                      <a:ea typeface="Cambria Math"/>
                                    </a:rPr>
                                    <m:t>𝜎</m:t>
                                  </m:r>
                                </m:e>
                                <m:sub>
                                  <m:r>
                                    <m:rPr>
                                      <m:sty m:val="p"/>
                                    </m:rPr>
                                    <a:rPr lang="el-GR" sz="2400" b="0" i="1" smtClean="0">
                                      <a:latin typeface="Cambria Math"/>
                                      <a:ea typeface="Cambria Math"/>
                                    </a:rPr>
                                    <m:t>Λ</m:t>
                                  </m:r>
                                </m:sub>
                              </m:sSub>
                              <m:r>
                                <a:rPr lang="en-US" sz="2400" b="0" i="1" smtClean="0">
                                  <a:latin typeface="Cambria Math"/>
                                  <a:ea typeface="Cambria Math"/>
                                </a:rPr>
                                <m:t>&gt;</m:t>
                              </m:r>
                            </m:e>
                            <m:sup>
                              <m:r>
                                <a:rPr lang="en-US" sz="2400" b="0" i="1" smtClean="0">
                                  <a:latin typeface="Cambria Math"/>
                                </a:rPr>
                                <m:t>2</m:t>
                              </m:r>
                            </m:sup>
                          </m:sSup>
                          <m:r>
                            <a:rPr lang="en-US" sz="2400" b="0" i="1" smtClean="0">
                              <a:latin typeface="Cambria Math"/>
                            </a:rPr>
                            <m:t>+</m:t>
                          </m:r>
                        </m:den>
                      </m:f>
                      <m:sSub>
                        <m:sSubPr>
                          <m:ctrlPr>
                            <a:rPr lang="en-US" sz="2400" b="0" i="1" smtClean="0">
                              <a:latin typeface="Cambria Math"/>
                            </a:rPr>
                          </m:ctrlPr>
                        </m:sSubPr>
                        <m:e>
                          <m:r>
                            <a:rPr lang="en-US" sz="2400" b="0" i="1" smtClean="0">
                              <a:latin typeface="Cambria Math"/>
                              <a:ea typeface="Cambria Math"/>
                            </a:rPr>
                            <m:t>𝜔</m:t>
                          </m:r>
                        </m:e>
                        <m:sub>
                          <m:r>
                            <m:rPr>
                              <m:sty m:val="p"/>
                            </m:rPr>
                            <a:rPr lang="el-GR" sz="2400" b="0" i="1" smtClean="0">
                              <a:latin typeface="Cambria Math"/>
                              <a:ea typeface="Cambria Math"/>
                            </a:rPr>
                            <m:t>Σ</m:t>
                          </m:r>
                        </m:sub>
                      </m:sSub>
                      <m:f>
                        <m:fPr>
                          <m:type m:val="lin"/>
                          <m:ctrlPr>
                            <a:rPr lang="en-US" sz="2400" b="0" i="1" smtClean="0">
                              <a:latin typeface="Cambria Math"/>
                            </a:rPr>
                          </m:ctrlPr>
                        </m:fPr>
                        <m:num>
                          <m:r>
                            <a:rPr lang="en-US" sz="2400" b="0" i="1" smtClean="0">
                              <a:latin typeface="Cambria Math"/>
                            </a:rPr>
                            <m:t>(</m:t>
                          </m:r>
                          <m:sSubSup>
                            <m:sSubSupPr>
                              <m:ctrlPr>
                                <a:rPr lang="en-US" sz="2400" b="0" i="1" smtClean="0">
                                  <a:latin typeface="Cambria Math"/>
                                </a:rPr>
                              </m:ctrlPr>
                            </m:sSubSupPr>
                            <m:e>
                              <m:r>
                                <a:rPr lang="en-US" sz="2400" b="0" i="1" smtClean="0">
                                  <a:latin typeface="Cambria Math"/>
                                  <a:ea typeface="Cambria Math"/>
                                </a:rPr>
                                <m:t>𝜎</m:t>
                              </m:r>
                            </m:e>
                            <m:sub>
                              <m:r>
                                <m:rPr>
                                  <m:sty m:val="p"/>
                                </m:rPr>
                                <a:rPr lang="el-GR" sz="2400" i="1">
                                  <a:latin typeface="Cambria Math"/>
                                  <a:ea typeface="Cambria Math"/>
                                </a:rPr>
                                <m:t>Σ</m:t>
                              </m:r>
                            </m:sub>
                            <m:sup>
                              <m:r>
                                <a:rPr lang="en-US" sz="2400" b="0" i="1" smtClean="0">
                                  <a:latin typeface="Cambria Math"/>
                                </a:rPr>
                                <m:t>𝑓𝑖𝑡</m:t>
                              </m:r>
                            </m:sup>
                          </m:sSubSup>
                          <m:r>
                            <a:rPr lang="en-US" sz="2400" b="0" i="1" smtClean="0">
                              <a:latin typeface="Cambria Math"/>
                            </a:rPr>
                            <m:t>)</m:t>
                          </m:r>
                        </m:num>
                        <m:den>
                          <m:r>
                            <a:rPr lang="en-US" sz="2400" b="0" i="1" smtClean="0">
                              <a:latin typeface="Cambria Math"/>
                            </a:rPr>
                            <m:t>&lt;</m:t>
                          </m:r>
                          <m:sSup>
                            <m:sSupPr>
                              <m:ctrlPr>
                                <a:rPr lang="en-US" sz="2400" b="0" i="1" smtClean="0">
                                  <a:latin typeface="Cambria Math"/>
                                </a:rPr>
                              </m:ctrlPr>
                            </m:sSupPr>
                            <m:e>
                              <m:sSub>
                                <m:sSubPr>
                                  <m:ctrlPr>
                                    <a:rPr lang="en-US" sz="2400" b="0" i="1" smtClean="0">
                                      <a:latin typeface="Cambria Math"/>
                                    </a:rPr>
                                  </m:ctrlPr>
                                </m:sSubPr>
                                <m:e>
                                  <m:r>
                                    <a:rPr lang="en-US" sz="2400" b="0" i="1" smtClean="0">
                                      <a:latin typeface="Cambria Math"/>
                                      <a:ea typeface="Cambria Math"/>
                                    </a:rPr>
                                    <m:t>𝜎</m:t>
                                  </m:r>
                                </m:e>
                                <m:sub>
                                  <m:r>
                                    <m:rPr>
                                      <m:sty m:val="p"/>
                                    </m:rPr>
                                    <a:rPr lang="el-GR" sz="2400" i="1">
                                      <a:latin typeface="Cambria Math"/>
                                      <a:ea typeface="Cambria Math"/>
                                    </a:rPr>
                                    <m:t>Σ</m:t>
                                  </m:r>
                                </m:sub>
                              </m:sSub>
                              <m:r>
                                <a:rPr lang="en-US" sz="2400" b="0" i="1" smtClean="0">
                                  <a:latin typeface="Cambria Math"/>
                                  <a:ea typeface="Cambria Math"/>
                                </a:rPr>
                                <m:t>&gt;</m:t>
                              </m:r>
                            </m:e>
                            <m:sup>
                              <m:r>
                                <a:rPr lang="en-US" sz="2400" b="0" i="1" smtClean="0">
                                  <a:latin typeface="Cambria Math"/>
                                </a:rPr>
                                <m:t>2</m:t>
                              </m:r>
                            </m:sup>
                          </m:sSup>
                          <m:r>
                            <a:rPr lang="en-US" sz="2400" b="0" i="1" smtClean="0">
                              <a:latin typeface="Cambria Math"/>
                            </a:rPr>
                            <m:t>+</m:t>
                          </m:r>
                          <m:sSub>
                            <m:sSubPr>
                              <m:ctrlPr>
                                <a:rPr lang="en-US" sz="2400" b="0" i="1" smtClean="0">
                                  <a:latin typeface="Cambria Math"/>
                                </a:rPr>
                              </m:ctrlPr>
                            </m:sSubPr>
                            <m:e>
                              <m:r>
                                <a:rPr lang="en-US" sz="2400" b="0" i="1" smtClean="0">
                                  <a:latin typeface="Cambria Math"/>
                                  <a:ea typeface="Cambria Math"/>
                                </a:rPr>
                                <m:t>𝜔</m:t>
                              </m:r>
                            </m:e>
                            <m:sub>
                              <m:r>
                                <a:rPr lang="en-US" sz="2400" b="0" i="1" smtClean="0">
                                  <a:latin typeface="Cambria Math"/>
                                  <a:ea typeface="Cambria Math"/>
                                </a:rPr>
                                <m:t>𝑔𝑠</m:t>
                              </m:r>
                            </m:sub>
                          </m:sSub>
                          <m:f>
                            <m:fPr>
                              <m:type m:val="lin"/>
                              <m:ctrlPr>
                                <a:rPr lang="en-US" sz="2400" b="0" i="1" smtClean="0">
                                  <a:latin typeface="Cambria Math"/>
                                </a:rPr>
                              </m:ctrlPr>
                            </m:fPr>
                            <m:num>
                              <m:r>
                                <a:rPr lang="en-US" sz="2400" b="0" i="1" smtClean="0">
                                  <a:latin typeface="Cambria Math"/>
                                </a:rPr>
                                <m:t>(</m:t>
                              </m:r>
                              <m:sSubSup>
                                <m:sSubSupPr>
                                  <m:ctrlPr>
                                    <a:rPr lang="en-US" sz="2400" b="0" i="1" smtClean="0">
                                      <a:latin typeface="Cambria Math"/>
                                    </a:rPr>
                                  </m:ctrlPr>
                                </m:sSubSupPr>
                                <m:e>
                                  <m:r>
                                    <a:rPr lang="en-US" sz="2400" b="0" i="1" smtClean="0">
                                      <a:latin typeface="Cambria Math"/>
                                      <a:ea typeface="Cambria Math"/>
                                    </a:rPr>
                                    <m:t>𝜎</m:t>
                                  </m:r>
                                </m:e>
                                <m:sub>
                                  <m:r>
                                    <a:rPr lang="en-US" sz="2400" b="0" i="1" smtClean="0">
                                      <a:latin typeface="Cambria Math"/>
                                      <a:ea typeface="Cambria Math"/>
                                    </a:rPr>
                                    <m:t>𝑔𝑠</m:t>
                                  </m:r>
                                </m:sub>
                                <m:sup>
                                  <m:r>
                                    <a:rPr lang="en-US" sz="2400" b="0" i="1" smtClean="0">
                                      <a:latin typeface="Cambria Math"/>
                                    </a:rPr>
                                    <m:t>𝑓𝑖𝑡</m:t>
                                  </m:r>
                                </m:sup>
                              </m:sSubSup>
                              <m:r>
                                <a:rPr lang="en-US" sz="2400" b="0" i="1" smtClean="0">
                                  <a:latin typeface="Cambria Math"/>
                                </a:rPr>
                                <m:t>)</m:t>
                              </m:r>
                            </m:num>
                            <m:den>
                              <m:r>
                                <a:rPr lang="en-US" sz="2400" b="0" i="1" smtClean="0">
                                  <a:latin typeface="Cambria Math"/>
                                </a:rPr>
                                <m:t>&lt;</m:t>
                              </m:r>
                              <m:sSup>
                                <m:sSupPr>
                                  <m:ctrlPr>
                                    <a:rPr lang="en-US" sz="2400" b="0" i="1" smtClean="0">
                                      <a:latin typeface="Cambria Math"/>
                                    </a:rPr>
                                  </m:ctrlPr>
                                </m:sSupPr>
                                <m:e>
                                  <m:sSub>
                                    <m:sSubPr>
                                      <m:ctrlPr>
                                        <a:rPr lang="en-US" sz="2400" b="0" i="1" smtClean="0">
                                          <a:latin typeface="Cambria Math"/>
                                        </a:rPr>
                                      </m:ctrlPr>
                                    </m:sSubPr>
                                    <m:e>
                                      <m:r>
                                        <a:rPr lang="en-US" sz="2400" b="0" i="1" smtClean="0">
                                          <a:latin typeface="Cambria Math"/>
                                          <a:ea typeface="Cambria Math"/>
                                        </a:rPr>
                                        <m:t>𝜎</m:t>
                                      </m:r>
                                    </m:e>
                                    <m:sub>
                                      <m:r>
                                        <a:rPr lang="en-US" sz="2400" b="0" i="1" smtClean="0">
                                          <a:latin typeface="Cambria Math"/>
                                          <a:ea typeface="Cambria Math"/>
                                        </a:rPr>
                                        <m:t>𝑔𝑠</m:t>
                                      </m:r>
                                    </m:sub>
                                  </m:sSub>
                                  <m:r>
                                    <a:rPr lang="en-US" sz="2400" b="0" i="1" smtClean="0">
                                      <a:latin typeface="Cambria Math"/>
                                      <a:ea typeface="Cambria Math"/>
                                    </a:rPr>
                                    <m:t>&gt;</m:t>
                                  </m:r>
                                </m:e>
                                <m:sup>
                                  <m:r>
                                    <a:rPr lang="en-US" sz="2400" b="0" i="1" smtClean="0">
                                      <a:latin typeface="Cambria Math"/>
                                    </a:rPr>
                                    <m:t>2</m:t>
                                  </m:r>
                                </m:sup>
                              </m:sSup>
                            </m:den>
                          </m:f>
                        </m:den>
                      </m:f>
                    </m:oMath>
                  </m:oMathPara>
                </a14:m>
                <a:endParaRPr lang="en-US" sz="2400" dirty="0"/>
              </a:p>
            </p:txBody>
          </p:sp>
        </mc:Choice>
        <mc:Fallback xmlns="">
          <p:sp>
            <p:nvSpPr>
              <p:cNvPr id="28" name="矩形 27"/>
              <p:cNvSpPr>
                <a:spLocks noRot="1" noChangeAspect="1" noMove="1" noResize="1" noEditPoints="1" noAdjustHandles="1" noChangeArrowheads="1" noChangeShapeType="1" noTextEdit="1"/>
              </p:cNvSpPr>
              <p:nvPr/>
            </p:nvSpPr>
            <p:spPr>
              <a:xfrm>
                <a:off x="966129" y="3379175"/>
                <a:ext cx="9159623" cy="570734"/>
              </a:xfrm>
              <a:prstGeom prst="rect">
                <a:avLst/>
              </a:prstGeom>
              <a:blipFill rotWithShape="1">
                <a:blip r:embed="rId5"/>
                <a:stretch>
                  <a:fillRect/>
                </a:stretch>
              </a:blipFill>
            </p:spPr>
            <p:txBody>
              <a:bodyPr/>
              <a:lstStyle/>
              <a:p>
                <a:r>
                  <a:rPr lang="en-US">
                    <a:noFill/>
                  </a:rPr>
                  <a:t> </a:t>
                </a:r>
              </a:p>
            </p:txBody>
          </p:sp>
        </mc:Fallback>
      </mc:AlternateContent>
      <p:sp>
        <p:nvSpPr>
          <p:cNvPr id="3" name="灯片编号占位符 2"/>
          <p:cNvSpPr>
            <a:spLocks noGrp="1"/>
          </p:cNvSpPr>
          <p:nvPr>
            <p:ph type="sldNum" sz="quarter" idx="12"/>
          </p:nvPr>
        </p:nvSpPr>
        <p:spPr/>
        <p:txBody>
          <a:bodyPr/>
          <a:lstStyle/>
          <a:p>
            <a:fld id="{0C913308-F349-4B6D-A68A-DD1791B4A57B}" type="slidenum">
              <a:rPr lang="zh-CN" altLang="en-US" smtClean="0"/>
              <a:pPr/>
              <a:t>18</a:t>
            </a:fld>
            <a:endParaRPr lang="zh-CN" altLang="en-US"/>
          </a:p>
        </p:txBody>
      </p:sp>
    </p:spTree>
    <p:extLst>
      <p:ext uri="{BB962C8B-B14F-4D97-AF65-F5344CB8AC3E}">
        <p14:creationId xmlns:p14="http://schemas.microsoft.com/office/powerpoint/2010/main" val="862741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2" y="3437"/>
            <a:ext cx="9072000" cy="1261800"/>
          </a:xfrm>
        </p:spPr>
        <p:txBody>
          <a:bodyPr/>
          <a:lstStyle/>
          <a:p>
            <a:pPr algn="ctr"/>
            <a:r>
              <a:rPr lang="en-US" sz="4800" dirty="0" smtClean="0"/>
              <a:t>Preliminary Results</a:t>
            </a:r>
            <a:endParaRPr lang="en-US" sz="4800"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31" y="4312915"/>
            <a:ext cx="9072562" cy="2821900"/>
          </a:xfrm>
        </p:spPr>
      </p:pic>
      <p:pic>
        <p:nvPicPr>
          <p:cNvPr id="4"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34" y="1254313"/>
            <a:ext cx="9072562" cy="2821900"/>
          </a:xfrm>
          <a:prstGeom prst="rect">
            <a:avLst/>
          </a:prstGeom>
        </p:spPr>
      </p:pic>
      <p:sp>
        <p:nvSpPr>
          <p:cNvPr id="6" name="TextBox 5"/>
          <p:cNvSpPr txBox="1"/>
          <p:nvPr/>
        </p:nvSpPr>
        <p:spPr>
          <a:xfrm>
            <a:off x="3744912" y="3814603"/>
            <a:ext cx="2590800" cy="523220"/>
          </a:xfrm>
          <a:prstGeom prst="rect">
            <a:avLst/>
          </a:prstGeom>
          <a:noFill/>
        </p:spPr>
        <p:txBody>
          <a:bodyPr wrap="square" rtlCol="0">
            <a:spAutoFit/>
          </a:bodyPr>
          <a:lstStyle/>
          <a:p>
            <a:r>
              <a:rPr lang="en-US" sz="2800" b="1" dirty="0" smtClean="0">
                <a:solidFill>
                  <a:srgbClr val="FF0000"/>
                </a:solidFill>
              </a:rPr>
              <a:t>Start Point</a:t>
            </a:r>
            <a:endParaRPr lang="en-US" sz="2800" b="1" dirty="0">
              <a:solidFill>
                <a:srgbClr val="FF0000"/>
              </a:solidFill>
            </a:endParaRPr>
          </a:p>
        </p:txBody>
      </p:sp>
      <p:sp>
        <p:nvSpPr>
          <p:cNvPr id="7" name="TextBox 6"/>
          <p:cNvSpPr txBox="1"/>
          <p:nvPr/>
        </p:nvSpPr>
        <p:spPr>
          <a:xfrm>
            <a:off x="4011501" y="7048057"/>
            <a:ext cx="2837191" cy="461665"/>
          </a:xfrm>
          <a:prstGeom prst="rect">
            <a:avLst/>
          </a:prstGeom>
          <a:noFill/>
        </p:spPr>
        <p:txBody>
          <a:bodyPr wrap="square" rtlCol="0">
            <a:spAutoFit/>
          </a:bodyPr>
          <a:lstStyle/>
          <a:p>
            <a:r>
              <a:rPr lang="en-US" sz="2400" b="1" dirty="0" smtClean="0">
                <a:solidFill>
                  <a:srgbClr val="FF0000"/>
                </a:solidFill>
              </a:rPr>
              <a:t>Current Status</a:t>
            </a:r>
            <a:endParaRPr lang="en-US" sz="2400" b="1" dirty="0">
              <a:solidFill>
                <a:srgbClr val="FF000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extLst>
      <p:ext uri="{BB962C8B-B14F-4D97-AF65-F5344CB8AC3E}">
        <p14:creationId xmlns:p14="http://schemas.microsoft.com/office/powerpoint/2010/main" val="4244877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stomShape 1"/>
          <p:cNvSpPr/>
          <p:nvPr/>
        </p:nvSpPr>
        <p:spPr>
          <a:xfrm>
            <a:off x="504000" y="301320"/>
            <a:ext cx="9070920" cy="1261800"/>
          </a:xfrm>
          <a:prstGeom prst="rect">
            <a:avLst/>
          </a:prstGeom>
        </p:spPr>
        <p:txBody>
          <a:bodyPr wrap="none" lIns="0" tIns="0" rIns="0" bIns="0" anchor="ctr"/>
          <a:lstStyle/>
          <a:p>
            <a:r>
              <a:rPr lang="en-US" sz="4400" b="1" dirty="0"/>
              <a:t>Outline</a:t>
            </a:r>
            <a:endParaRPr sz="4400" b="1" dirty="0"/>
          </a:p>
        </p:txBody>
      </p:sp>
      <p:sp>
        <p:nvSpPr>
          <p:cNvPr id="33" name="CustomShape 2"/>
          <p:cNvSpPr/>
          <p:nvPr/>
        </p:nvSpPr>
        <p:spPr>
          <a:xfrm>
            <a:off x="504000" y="1769040"/>
            <a:ext cx="9070920" cy="4988880"/>
          </a:xfrm>
          <a:prstGeom prst="rect">
            <a:avLst/>
          </a:prstGeom>
        </p:spPr>
        <p:txBody>
          <a:bodyPr wrap="none" lIns="0" tIns="0" rIns="0" bIns="0"/>
          <a:lstStyle/>
          <a:p>
            <a:pPr marL="285750" indent="-285750">
              <a:buSzPct val="45000"/>
              <a:buFont typeface="Wingdings" pitchFamily="2" charset="2"/>
              <a:buChar char="v"/>
            </a:pPr>
            <a:r>
              <a:rPr lang="en-US" sz="2800" dirty="0">
                <a:solidFill>
                  <a:srgbClr val="7030A0"/>
                </a:solidFill>
              </a:rPr>
              <a:t>Experimental Goal of E05115</a:t>
            </a:r>
            <a:endParaRPr sz="2800" dirty="0">
              <a:solidFill>
                <a:srgbClr val="7030A0"/>
              </a:solidFill>
            </a:endParaRPr>
          </a:p>
          <a:p>
            <a:pPr marL="285750" indent="-285750">
              <a:buSzPct val="45000"/>
              <a:buFont typeface="Wingdings" pitchFamily="2" charset="2"/>
              <a:buChar char="v"/>
            </a:pPr>
            <a:r>
              <a:rPr lang="en-US" sz="2800" dirty="0">
                <a:solidFill>
                  <a:srgbClr val="7030A0"/>
                </a:solidFill>
              </a:rPr>
              <a:t>Kinematics of the E05115</a:t>
            </a:r>
            <a:endParaRPr sz="2800" dirty="0">
              <a:solidFill>
                <a:srgbClr val="7030A0"/>
              </a:solidFill>
            </a:endParaRPr>
          </a:p>
          <a:p>
            <a:pPr marL="285750" indent="-285750">
              <a:buSzPct val="45000"/>
              <a:buFont typeface="Wingdings" pitchFamily="2" charset="2"/>
              <a:buChar char="v"/>
            </a:pPr>
            <a:r>
              <a:rPr lang="en-US" sz="2800" dirty="0">
                <a:solidFill>
                  <a:srgbClr val="7030A0"/>
                </a:solidFill>
              </a:rPr>
              <a:t>Experimental Setup of E05115</a:t>
            </a:r>
            <a:endParaRPr sz="2800" dirty="0">
              <a:solidFill>
                <a:srgbClr val="7030A0"/>
              </a:solidFill>
            </a:endParaRPr>
          </a:p>
          <a:p>
            <a:pPr marL="285750" indent="-285750">
              <a:buSzPct val="45000"/>
              <a:buFont typeface="Wingdings" pitchFamily="2" charset="2"/>
              <a:buChar char="v"/>
            </a:pPr>
            <a:r>
              <a:rPr lang="en-US" sz="2800" dirty="0">
                <a:solidFill>
                  <a:srgbClr val="7030A0"/>
                </a:solidFill>
              </a:rPr>
              <a:t>Analysis </a:t>
            </a:r>
            <a:r>
              <a:rPr lang="en-US" sz="2800" dirty="0" smtClean="0">
                <a:solidFill>
                  <a:srgbClr val="7030A0"/>
                </a:solidFill>
              </a:rPr>
              <a:t>process and status</a:t>
            </a:r>
            <a:endParaRPr sz="2800" dirty="0">
              <a:solidFill>
                <a:srgbClr val="7030A0"/>
              </a:solidFill>
            </a:endParaRPr>
          </a:p>
          <a:p>
            <a:pPr marL="285750" indent="-285750">
              <a:buSzPct val="45000"/>
              <a:buFont typeface="Wingdings" pitchFamily="2" charset="2"/>
              <a:buChar char="v"/>
            </a:pPr>
            <a:r>
              <a:rPr lang="en-US" sz="2800" dirty="0" smtClean="0">
                <a:solidFill>
                  <a:srgbClr val="7030A0"/>
                </a:solidFill>
              </a:rPr>
              <a:t> Preliminary results</a:t>
            </a:r>
          </a:p>
          <a:p>
            <a:pPr>
              <a:buSzPct val="45000"/>
            </a:pPr>
            <a:endParaRPr sz="2800" dirty="0">
              <a:solidFill>
                <a:srgbClr val="7030A0"/>
              </a:solidFill>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sz="4400" dirty="0" smtClean="0"/>
              <a:t>Preliminary Results</a:t>
            </a:r>
            <a:endParaRPr lang="en-US" sz="44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463" y="1825069"/>
            <a:ext cx="6629400" cy="4495800"/>
          </a:xfrm>
        </p:spPr>
      </p:pic>
      <p:sp>
        <p:nvSpPr>
          <p:cNvPr id="5" name="TextBox 4"/>
          <p:cNvSpPr txBox="1"/>
          <p:nvPr/>
        </p:nvSpPr>
        <p:spPr>
          <a:xfrm>
            <a:off x="2754312" y="3703637"/>
            <a:ext cx="1905000" cy="369332"/>
          </a:xfrm>
          <a:prstGeom prst="rect">
            <a:avLst/>
          </a:prstGeom>
          <a:noFill/>
        </p:spPr>
        <p:txBody>
          <a:bodyPr wrap="square" rtlCol="0">
            <a:spAutoFit/>
          </a:bodyPr>
          <a:lstStyle/>
          <a:p>
            <a:endParaRPr lang="en-US" dirty="0"/>
          </a:p>
        </p:txBody>
      </p:sp>
      <p:sp>
        <p:nvSpPr>
          <p:cNvPr id="6" name="矩形 5"/>
          <p:cNvSpPr/>
          <p:nvPr/>
        </p:nvSpPr>
        <p:spPr>
          <a:xfrm>
            <a:off x="3581748" y="3688248"/>
            <a:ext cx="3260829"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4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Preliminary</a:t>
            </a:r>
            <a:endParaRPr lang="zh-CN" altLang="en-US" sz="4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mc:AlternateContent xmlns:mc="http://schemas.openxmlformats.org/markup-compatibility/2006" xmlns:a14="http://schemas.microsoft.com/office/drawing/2010/main">
        <mc:Choice Requires="a14">
          <p:sp>
            <p:nvSpPr>
              <p:cNvPr id="7" name="矩形 6"/>
              <p:cNvSpPr/>
              <p:nvPr/>
            </p:nvSpPr>
            <p:spPr>
              <a:xfrm>
                <a:off x="3245119" y="6360025"/>
                <a:ext cx="3934089" cy="369332"/>
              </a:xfrm>
              <a:prstGeom prst="rect">
                <a:avLst/>
              </a:prstGeom>
            </p:spPr>
            <p:txBody>
              <a:bodyPr wrap="none">
                <a:spAutoFit/>
              </a:bodyPr>
              <a:lstStyle/>
              <a:p>
                <a:pPr algn="ctr"/>
                <a:r>
                  <a:rPr lang="en-US" altLang="ja-JP" dirty="0" smtClean="0">
                    <a:ea typeface="MS PGothic" pitchFamily="34" charset="-128"/>
                  </a:rPr>
                  <a:t>Resolution : ~1.7MeV (FWHM) for </a:t>
                </a:r>
                <a14:m>
                  <m:oMath xmlns:m="http://schemas.openxmlformats.org/officeDocument/2006/math">
                    <m:r>
                      <m:rPr>
                        <m:sty m:val="p"/>
                      </m:rPr>
                      <a:rPr lang="el-GR" altLang="ja-JP" i="1" smtClean="0">
                        <a:latin typeface="Cambria Math"/>
                        <a:ea typeface="Cambria Math"/>
                      </a:rPr>
                      <m:t>Λ</m:t>
                    </m:r>
                  </m:oMath>
                </a14:m>
                <a:r>
                  <a:rPr lang="en-US" altLang="ja-JP" dirty="0" smtClean="0">
                    <a:ea typeface="MS PGothic" pitchFamily="34" charset="-128"/>
                  </a:rPr>
                  <a:t>.</a:t>
                </a:r>
                <a:endParaRPr lang="en-US" altLang="ja-JP" dirty="0">
                  <a:ea typeface="MS PGothic" pitchFamily="34" charset="-128"/>
                </a:endParaRPr>
              </a:p>
            </p:txBody>
          </p:sp>
        </mc:Choice>
        <mc:Fallback xmlns="">
          <p:sp>
            <p:nvSpPr>
              <p:cNvPr id="7" name="矩形 6"/>
              <p:cNvSpPr>
                <a:spLocks noRot="1" noChangeAspect="1" noMove="1" noResize="1" noEditPoints="1" noAdjustHandles="1" noChangeArrowheads="1" noChangeShapeType="1" noTextEdit="1"/>
              </p:cNvSpPr>
              <p:nvPr/>
            </p:nvSpPr>
            <p:spPr>
              <a:xfrm>
                <a:off x="3245119" y="6360025"/>
                <a:ext cx="3934089" cy="369332"/>
              </a:xfrm>
              <a:prstGeom prst="rect">
                <a:avLst/>
              </a:prstGeom>
              <a:blipFill rotWithShape="1">
                <a:blip r:embed="rId3"/>
                <a:stretch>
                  <a:fillRect l="-929" t="-8197" r="-774" b="-24590"/>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2" y="1807090"/>
            <a:ext cx="6740844" cy="455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592860" y="3365083"/>
            <a:ext cx="2743199"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2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Preliminary</a:t>
            </a:r>
            <a:endParaRPr lang="zh-CN" altLang="en-US" sz="28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extLst>
      <p:ext uri="{BB962C8B-B14F-4D97-AF65-F5344CB8AC3E}">
        <p14:creationId xmlns:p14="http://schemas.microsoft.com/office/powerpoint/2010/main" val="3565117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sz="4800" dirty="0" smtClean="0"/>
              <a:t>Preliminary Results</a:t>
            </a:r>
            <a:br>
              <a:rPr lang="en-US" sz="4800" dirty="0" smtClean="0"/>
            </a:br>
            <a:endParaRPr lang="en-US" sz="4800"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79" y="1756588"/>
            <a:ext cx="4724633" cy="4309249"/>
          </a:xfrm>
        </p:spPr>
      </p:pic>
      <p:sp>
        <p:nvSpPr>
          <p:cNvPr id="6" name="矩形 5"/>
          <p:cNvSpPr/>
          <p:nvPr/>
        </p:nvSpPr>
        <p:spPr>
          <a:xfrm>
            <a:off x="1230312" y="3303528"/>
            <a:ext cx="2743199"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2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Preliminary</a:t>
            </a:r>
            <a:endParaRPr lang="zh-CN" altLang="en-US" sz="28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矩形 6"/>
          <p:cNvSpPr/>
          <p:nvPr/>
        </p:nvSpPr>
        <p:spPr>
          <a:xfrm>
            <a:off x="239712" y="6252606"/>
            <a:ext cx="4153701" cy="369332"/>
          </a:xfrm>
          <a:prstGeom prst="rect">
            <a:avLst/>
          </a:prstGeom>
        </p:spPr>
        <p:txBody>
          <a:bodyPr wrap="none">
            <a:spAutoFit/>
          </a:bodyPr>
          <a:lstStyle/>
          <a:p>
            <a:pPr algn="ctr"/>
            <a:r>
              <a:rPr lang="en-US" altLang="ja-JP" dirty="0" smtClean="0">
                <a:ea typeface="MS PGothic" pitchFamily="34" charset="-128"/>
              </a:rPr>
              <a:t>Resolution : ~850 </a:t>
            </a:r>
            <a:r>
              <a:rPr lang="en-US" altLang="ja-JP" dirty="0" err="1" smtClean="0">
                <a:ea typeface="MS PGothic" pitchFamily="34" charset="-128"/>
              </a:rPr>
              <a:t>keV</a:t>
            </a:r>
            <a:r>
              <a:rPr lang="en-US" altLang="ja-JP" dirty="0" smtClean="0">
                <a:ea typeface="MS PGothic" pitchFamily="34" charset="-128"/>
              </a:rPr>
              <a:t> (FWHM) for </a:t>
            </a:r>
            <a:r>
              <a:rPr lang="en-US" altLang="ja-JP" dirty="0" err="1" smtClean="0">
                <a:ea typeface="MS PGothic" pitchFamily="34" charset="-128"/>
              </a:rPr>
              <a:t>g.s</a:t>
            </a:r>
            <a:r>
              <a:rPr lang="en-US" altLang="ja-JP" dirty="0" smtClean="0">
                <a:ea typeface="MS PGothic" pitchFamily="34" charset="-128"/>
              </a:rPr>
              <a:t>.</a:t>
            </a:r>
            <a:endParaRPr lang="en-US" altLang="ja-JP" dirty="0">
              <a:ea typeface="MS PGothic" pitchFamily="34" charset="-128"/>
            </a:endParaRPr>
          </a:p>
        </p:txBody>
      </p:sp>
      <p:sp>
        <p:nvSpPr>
          <p:cNvPr id="8" name="矩形 7"/>
          <p:cNvSpPr/>
          <p:nvPr/>
        </p:nvSpPr>
        <p:spPr>
          <a:xfrm>
            <a:off x="736927" y="1766371"/>
            <a:ext cx="1741182" cy="369332"/>
          </a:xfrm>
          <a:prstGeom prst="rect">
            <a:avLst/>
          </a:prstGeom>
        </p:spPr>
        <p:txBody>
          <a:bodyPr wrap="none">
            <a:spAutoFit/>
          </a:bodyPr>
          <a:lstStyle/>
          <a:p>
            <a:r>
              <a:rPr lang="en-US" b="1" baseline="30000" dirty="0" smtClean="0">
                <a:solidFill>
                  <a:srgbClr val="0000FF"/>
                </a:solidFill>
                <a:latin typeface="Times New Roman"/>
              </a:rPr>
              <a:t>7</a:t>
            </a:r>
            <a:r>
              <a:rPr lang="en-US" b="1" dirty="0" smtClean="0">
                <a:solidFill>
                  <a:srgbClr val="0000FF"/>
                </a:solidFill>
                <a:latin typeface="Times New Roman"/>
              </a:rPr>
              <a:t>Li(</a:t>
            </a:r>
            <a:r>
              <a:rPr lang="en-US" b="1" dirty="0" err="1" smtClean="0">
                <a:solidFill>
                  <a:srgbClr val="0000FF"/>
                </a:solidFill>
                <a:latin typeface="Times New Roman"/>
              </a:rPr>
              <a:t>e,e'K</a:t>
            </a:r>
            <a:r>
              <a:rPr lang="en-US" b="1" dirty="0" smtClean="0">
                <a:solidFill>
                  <a:srgbClr val="0000FF"/>
                </a:solidFill>
                <a:latin typeface="Times New Roman"/>
              </a:rPr>
              <a:t>+)</a:t>
            </a:r>
            <a:r>
              <a:rPr lang="en-US" b="1" baseline="30000" dirty="0" smtClean="0">
                <a:solidFill>
                  <a:srgbClr val="0000FF"/>
                </a:solidFill>
                <a:latin typeface="Times New Roman"/>
              </a:rPr>
              <a:t>7</a:t>
            </a:r>
            <a:r>
              <a:rPr lang="en-US" b="1" baseline="-25000" dirty="0" smtClean="0">
                <a:solidFill>
                  <a:srgbClr val="0000FF"/>
                </a:solidFill>
                <a:latin typeface="Times New Roman"/>
              </a:rPr>
              <a:t>Λ</a:t>
            </a:r>
            <a:r>
              <a:rPr lang="en-US" b="1" dirty="0" smtClean="0">
                <a:solidFill>
                  <a:srgbClr val="0000FF"/>
                </a:solidFill>
                <a:latin typeface="Times New Roman"/>
              </a:rPr>
              <a:t>He</a:t>
            </a:r>
            <a:endParaRPr 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103" y="1766370"/>
            <a:ext cx="4806968" cy="4102281"/>
          </a:xfrm>
          <a:prstGeom prst="rect">
            <a:avLst/>
          </a:prstGeom>
        </p:spPr>
      </p:pic>
      <p:sp>
        <p:nvSpPr>
          <p:cNvPr id="10" name="矩形 9"/>
          <p:cNvSpPr/>
          <p:nvPr/>
        </p:nvSpPr>
        <p:spPr>
          <a:xfrm>
            <a:off x="5765071" y="6252606"/>
            <a:ext cx="4089581" cy="369332"/>
          </a:xfrm>
          <a:prstGeom prst="rect">
            <a:avLst/>
          </a:prstGeom>
        </p:spPr>
        <p:txBody>
          <a:bodyPr wrap="none">
            <a:spAutoFit/>
          </a:bodyPr>
          <a:lstStyle/>
          <a:p>
            <a:r>
              <a:rPr lang="en-US" altLang="ja-JP" dirty="0" smtClean="0">
                <a:ea typeface="MS PGothic" pitchFamily="34" charset="-128"/>
              </a:rPr>
              <a:t>Resolution : </a:t>
            </a:r>
            <a:r>
              <a:rPr lang="en-US" altLang="zh-CN" dirty="0" smtClean="0">
                <a:ea typeface="MS PGothic" pitchFamily="34" charset="-128"/>
              </a:rPr>
              <a:t>~700</a:t>
            </a:r>
            <a:r>
              <a:rPr lang="en-US" altLang="ja-JP" dirty="0" smtClean="0">
                <a:ea typeface="MS PGothic" pitchFamily="34" charset="-128"/>
              </a:rPr>
              <a:t> </a:t>
            </a:r>
            <a:r>
              <a:rPr lang="en-US" altLang="ja-JP" dirty="0" err="1" smtClean="0">
                <a:ea typeface="MS PGothic" pitchFamily="34" charset="-128"/>
              </a:rPr>
              <a:t>keV</a:t>
            </a:r>
            <a:r>
              <a:rPr lang="en-US" altLang="ja-JP" dirty="0" smtClean="0">
                <a:ea typeface="MS PGothic" pitchFamily="34" charset="-128"/>
              </a:rPr>
              <a:t> (FWHM) for </a:t>
            </a:r>
            <a:r>
              <a:rPr lang="en-US" altLang="ja-JP" dirty="0" err="1" smtClean="0">
                <a:ea typeface="MS PGothic" pitchFamily="34" charset="-128"/>
              </a:rPr>
              <a:t>g.s</a:t>
            </a:r>
            <a:endParaRPr lang="en-US" dirty="0"/>
          </a:p>
        </p:txBody>
      </p:sp>
      <p:sp>
        <p:nvSpPr>
          <p:cNvPr id="11" name="矩形 10"/>
          <p:cNvSpPr/>
          <p:nvPr/>
        </p:nvSpPr>
        <p:spPr>
          <a:xfrm>
            <a:off x="6259512" y="3817510"/>
            <a:ext cx="2743199"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2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Preliminary</a:t>
            </a:r>
            <a:endParaRPr lang="zh-CN" altLang="en-US" sz="28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矩形 11"/>
          <p:cNvSpPr/>
          <p:nvPr/>
        </p:nvSpPr>
        <p:spPr>
          <a:xfrm>
            <a:off x="6030912" y="1752504"/>
            <a:ext cx="1773242" cy="369332"/>
          </a:xfrm>
          <a:prstGeom prst="rect">
            <a:avLst/>
          </a:prstGeom>
        </p:spPr>
        <p:txBody>
          <a:bodyPr wrap="none">
            <a:spAutoFit/>
          </a:bodyPr>
          <a:lstStyle/>
          <a:p>
            <a:r>
              <a:rPr lang="en-US" b="1" baseline="30000" dirty="0" smtClean="0">
                <a:solidFill>
                  <a:srgbClr val="0000FF"/>
                </a:solidFill>
                <a:latin typeface="Times New Roman"/>
              </a:rPr>
              <a:t>12</a:t>
            </a:r>
            <a:r>
              <a:rPr lang="en-US" b="1" dirty="0" smtClean="0">
                <a:solidFill>
                  <a:srgbClr val="0000FF"/>
                </a:solidFill>
                <a:latin typeface="Times New Roman"/>
              </a:rPr>
              <a:t>C(</a:t>
            </a:r>
            <a:r>
              <a:rPr lang="en-US" b="1" dirty="0" err="1" smtClean="0">
                <a:solidFill>
                  <a:srgbClr val="0000FF"/>
                </a:solidFill>
                <a:latin typeface="Times New Roman"/>
              </a:rPr>
              <a:t>e,e'K</a:t>
            </a:r>
            <a:r>
              <a:rPr lang="en-US" b="1" dirty="0" smtClean="0">
                <a:solidFill>
                  <a:srgbClr val="0000FF"/>
                </a:solidFill>
                <a:latin typeface="Times New Roman"/>
              </a:rPr>
              <a:t>+)</a:t>
            </a:r>
            <a:r>
              <a:rPr lang="en-US" b="1" baseline="30000" dirty="0" smtClean="0">
                <a:solidFill>
                  <a:srgbClr val="0000FF"/>
                </a:solidFill>
                <a:latin typeface="Times New Roman"/>
              </a:rPr>
              <a:t>12</a:t>
            </a:r>
            <a:r>
              <a:rPr lang="en-US" b="1" baseline="-25000" dirty="0" smtClean="0">
                <a:solidFill>
                  <a:srgbClr val="0000FF"/>
                </a:solidFill>
                <a:latin typeface="Times New Roman"/>
              </a:rPr>
              <a:t>Λ</a:t>
            </a:r>
            <a:r>
              <a:rPr lang="en-US" b="1" dirty="0" smtClean="0">
                <a:solidFill>
                  <a:srgbClr val="0000FF"/>
                </a:solidFill>
                <a:latin typeface="Times New Roman"/>
              </a:rPr>
              <a:t>B </a:t>
            </a:r>
            <a:endParaRPr 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extLst>
      <p:ext uri="{BB962C8B-B14F-4D97-AF65-F5344CB8AC3E}">
        <p14:creationId xmlns:p14="http://schemas.microsoft.com/office/powerpoint/2010/main" val="733654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endParaRPr lang="en-US" sz="5400" dirty="0"/>
          </a:p>
        </p:txBody>
      </p:sp>
      <p:sp>
        <p:nvSpPr>
          <p:cNvPr id="3" name="内容占位符 2"/>
          <p:cNvSpPr>
            <a:spLocks noGrp="1"/>
          </p:cNvSpPr>
          <p:nvPr>
            <p:ph idx="1"/>
          </p:nvPr>
        </p:nvSpPr>
        <p:spPr>
          <a:xfrm>
            <a:off x="392112" y="2027237"/>
            <a:ext cx="9072000" cy="4988880"/>
          </a:xfrm>
        </p:spPr>
        <p:txBody>
          <a:bodyPr/>
          <a:lstStyle/>
          <a:p>
            <a:pPr algn="ctr"/>
            <a:r>
              <a:rPr lang="en-US" sz="5400" i="1" dirty="0" smtClean="0">
                <a:solidFill>
                  <a:srgbClr val="C00000"/>
                </a:solidFill>
              </a:rPr>
              <a:t>Thank you for your attention!</a:t>
            </a:r>
            <a:endParaRPr lang="en-US" sz="5400" i="1" dirty="0">
              <a:solidFill>
                <a:srgbClr val="C0000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extLst>
      <p:ext uri="{BB962C8B-B14F-4D97-AF65-F5344CB8AC3E}">
        <p14:creationId xmlns:p14="http://schemas.microsoft.com/office/powerpoint/2010/main" val="352974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 UP</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312" y="2332037"/>
            <a:ext cx="7621670" cy="246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31089664" y="29175164"/>
            <a:ext cx="11988444" cy="642942"/>
            <a:chOff x="31089664" y="30318172"/>
            <a:chExt cx="11988444" cy="642942"/>
          </a:xfrm>
        </p:grpSpPr>
        <p:graphicFrame>
          <p:nvGraphicFramePr>
            <p:cNvPr id="8" name="Object 17"/>
            <p:cNvGraphicFramePr>
              <a:graphicFrameLocks noChangeAspect="1"/>
            </p:cNvGraphicFramePr>
            <p:nvPr/>
          </p:nvGraphicFramePr>
          <p:xfrm>
            <a:off x="31089664" y="30318172"/>
            <a:ext cx="6208712" cy="630237"/>
          </p:xfrm>
          <a:graphic>
            <a:graphicData uri="http://schemas.openxmlformats.org/presentationml/2006/ole">
              <mc:AlternateContent xmlns:mc="http://schemas.openxmlformats.org/markup-compatibility/2006">
                <mc:Choice xmlns:v="urn:schemas-microsoft-com:vml" Requires="v">
                  <p:oleObj spid="_x0000_s5191" r:id="rId4" imgW="2270344" imgH="266353" progId="Equation.3">
                    <p:embed/>
                  </p:oleObj>
                </mc:Choice>
                <mc:Fallback>
                  <p:oleObj r:id="rId4" imgW="2270344" imgH="26635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9664" y="30318172"/>
                          <a:ext cx="6208712"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组合 8"/>
            <p:cNvGrpSpPr/>
            <p:nvPr/>
          </p:nvGrpSpPr>
          <p:grpSpPr>
            <a:xfrm>
              <a:off x="37019018" y="30318172"/>
              <a:ext cx="6059090" cy="642942"/>
              <a:chOff x="37090456" y="20173977"/>
              <a:chExt cx="6059090" cy="642942"/>
            </a:xfrm>
          </p:grpSpPr>
          <p:graphicFrame>
            <p:nvGraphicFramePr>
              <p:cNvPr id="10" name="Object 24"/>
              <p:cNvGraphicFramePr>
                <a:graphicFrameLocks noChangeAspect="1"/>
              </p:cNvGraphicFramePr>
              <p:nvPr/>
            </p:nvGraphicFramePr>
            <p:xfrm>
              <a:off x="37724295" y="20173977"/>
              <a:ext cx="5425251" cy="642942"/>
            </p:xfrm>
            <a:graphic>
              <a:graphicData uri="http://schemas.openxmlformats.org/presentationml/2006/ole">
                <mc:AlternateContent xmlns:mc="http://schemas.openxmlformats.org/markup-compatibility/2006">
                  <mc:Choice xmlns:v="urn:schemas-microsoft-com:vml" Requires="v">
                    <p:oleObj spid="_x0000_s5192" r:id="rId6" imgW="2360151" imgH="253780" progId="Equation.3">
                      <p:embed/>
                    </p:oleObj>
                  </mc:Choice>
                  <mc:Fallback>
                    <p:oleObj r:id="rId6" imgW="2360151" imgH="2537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4295" y="20173977"/>
                            <a:ext cx="5425251"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ight Arrow 282"/>
              <p:cNvSpPr/>
              <p:nvPr/>
            </p:nvSpPr>
            <p:spPr bwMode="auto">
              <a:xfrm>
                <a:off x="37090456" y="20388290"/>
                <a:ext cx="571504" cy="21431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endParaRPr>
              </a:p>
            </p:txBody>
          </p:sp>
        </p:grpSp>
      </p:grpSp>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12" y="4938257"/>
            <a:ext cx="9135324"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2" y="5608637"/>
            <a:ext cx="6310312"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extLst>
      <p:ext uri="{BB962C8B-B14F-4D97-AF65-F5344CB8AC3E}">
        <p14:creationId xmlns:p14="http://schemas.microsoft.com/office/powerpoint/2010/main" val="3396911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hks_rf.gif"/>
          <p:cNvPicPr>
            <a:picLocks noChangeAspect="1"/>
          </p:cNvPicPr>
          <p:nvPr/>
        </p:nvPicPr>
        <p:blipFill>
          <a:blip r:embed="rId3" cstate="print"/>
          <a:stretch>
            <a:fillRect/>
          </a:stretch>
        </p:blipFill>
        <p:spPr>
          <a:xfrm>
            <a:off x="252016" y="2519891"/>
            <a:ext cx="4083506" cy="2939874"/>
          </a:xfrm>
          <a:prstGeom prst="rect">
            <a:avLst/>
          </a:prstGeom>
        </p:spPr>
      </p:pic>
      <p:pic>
        <p:nvPicPr>
          <p:cNvPr id="28" name="Picture 27" descr="kaon_coin_1.gif"/>
          <p:cNvPicPr>
            <a:picLocks noChangeAspect="1"/>
          </p:cNvPicPr>
          <p:nvPr/>
        </p:nvPicPr>
        <p:blipFill>
          <a:blip r:embed="rId4" cstate="print"/>
          <a:stretch>
            <a:fillRect/>
          </a:stretch>
        </p:blipFill>
        <p:spPr>
          <a:xfrm>
            <a:off x="4200260" y="4991611"/>
            <a:ext cx="5628349" cy="2400073"/>
          </a:xfrm>
          <a:prstGeom prst="rect">
            <a:avLst/>
          </a:prstGeom>
        </p:spPr>
      </p:pic>
      <p:sp>
        <p:nvSpPr>
          <p:cNvPr id="4" name="Title 1"/>
          <p:cNvSpPr txBox="1">
            <a:spLocks/>
          </p:cNvSpPr>
          <p:nvPr/>
        </p:nvSpPr>
        <p:spPr bwMode="auto">
          <a:xfrm>
            <a:off x="756047" y="251991"/>
            <a:ext cx="8484526" cy="537227"/>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vert="horz" wrap="square" lIns="100783" tIns="50392" rIns="100783" bIns="100783" numCol="1" anchor="b" anchorCtr="0" compatLnSpc="1">
            <a:prstTxWarp prst="textNoShape">
              <a:avLst/>
            </a:prstTxWarp>
          </a:bodyPr>
          <a:lstStyle/>
          <a:p>
            <a:pPr algn="ctr" defTabSz="1007838" fontAlgn="base">
              <a:spcBef>
                <a:spcPct val="0"/>
              </a:spcBef>
              <a:spcAft>
                <a:spcPct val="0"/>
              </a:spcAft>
              <a:defRPr/>
            </a:pPr>
            <a:r>
              <a:rPr lang="en-US" sz="3100" b="1" u="sng" dirty="0">
                <a:solidFill>
                  <a:prstClr val="white"/>
                </a:solidFill>
                <a:effectLst>
                  <a:outerShdw blurRad="38100" dist="38100" dir="2700000" algn="tl">
                    <a:srgbClr val="000000">
                      <a:alpha val="43137"/>
                    </a:srgbClr>
                  </a:outerShdw>
                </a:effectLst>
                <a:latin typeface="Basemic Times" pitchFamily="2" charset="0"/>
              </a:rPr>
              <a:t>Coincident</a:t>
            </a:r>
          </a:p>
        </p:txBody>
      </p:sp>
      <p:cxnSp>
        <p:nvCxnSpPr>
          <p:cNvPr id="8" name="Straight Connector 7"/>
          <p:cNvCxnSpPr/>
          <p:nvPr/>
        </p:nvCxnSpPr>
        <p:spPr>
          <a:xfrm>
            <a:off x="5292328" y="1664047"/>
            <a:ext cx="3948245" cy="0"/>
          </a:xfrm>
          <a:prstGeom prst="line">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9156569" y="1343942"/>
            <a:ext cx="504031" cy="378767"/>
          </a:xfrm>
          <a:prstGeom prst="rect">
            <a:avLst/>
          </a:prstGeom>
          <a:noFill/>
        </p:spPr>
        <p:txBody>
          <a:bodyPr wrap="square" lIns="100783" tIns="50392" rIns="100783" bIns="50392" rtlCol="0">
            <a:spAutoFit/>
          </a:bodyPr>
          <a:lstStyle/>
          <a:p>
            <a:pPr fontAlgn="base">
              <a:spcBef>
                <a:spcPct val="0"/>
              </a:spcBef>
              <a:spcAft>
                <a:spcPct val="0"/>
              </a:spcAft>
            </a:pPr>
            <a:r>
              <a:rPr lang="en-US" dirty="0">
                <a:solidFill>
                  <a:prstClr val="black"/>
                </a:solidFill>
                <a:latin typeface="Arial" charset="0"/>
                <a:cs typeface="Arial" charset="0"/>
              </a:rPr>
              <a:t>t</a:t>
            </a:r>
          </a:p>
        </p:txBody>
      </p:sp>
      <p:cxnSp>
        <p:nvCxnSpPr>
          <p:cNvPr id="13" name="Straight Connector 12"/>
          <p:cNvCxnSpPr/>
          <p:nvPr/>
        </p:nvCxnSpPr>
        <p:spPr>
          <a:xfrm rot="5400000">
            <a:off x="5628376" y="1427939"/>
            <a:ext cx="5039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rot="5400000">
            <a:off x="6468428" y="1427939"/>
            <a:ext cx="5039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rot="5400000">
            <a:off x="7224475" y="1427939"/>
            <a:ext cx="5039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rot="5400000">
            <a:off x="8064527" y="1427939"/>
            <a:ext cx="5039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6468401" y="1427939"/>
            <a:ext cx="252016" cy="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5880364" y="1427939"/>
            <a:ext cx="252016" cy="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48376" y="1256666"/>
            <a:ext cx="756047" cy="339267"/>
          </a:xfrm>
          <a:prstGeom prst="rect">
            <a:avLst/>
          </a:prstGeom>
          <a:noFill/>
        </p:spPr>
        <p:txBody>
          <a:bodyPr wrap="square" lIns="100783" tIns="50392" rIns="100783" bIns="50392" rtlCol="0">
            <a:spAutoFit/>
          </a:bodyPr>
          <a:lstStyle/>
          <a:p>
            <a:pPr fontAlgn="base">
              <a:spcBef>
                <a:spcPct val="0"/>
              </a:spcBef>
              <a:spcAft>
                <a:spcPct val="0"/>
              </a:spcAft>
            </a:pPr>
            <a:r>
              <a:rPr lang="en-US" sz="1500" dirty="0">
                <a:solidFill>
                  <a:prstClr val="black"/>
                </a:solidFill>
                <a:latin typeface="Arial" charset="0"/>
                <a:cs typeface="Arial" charset="0"/>
              </a:rPr>
              <a:t>2 ns</a:t>
            </a:r>
          </a:p>
        </p:txBody>
      </p:sp>
      <p:sp>
        <p:nvSpPr>
          <p:cNvPr id="25" name="TextBox 24"/>
          <p:cNvSpPr txBox="1"/>
          <p:nvPr/>
        </p:nvSpPr>
        <p:spPr>
          <a:xfrm>
            <a:off x="7224449" y="923962"/>
            <a:ext cx="1176073" cy="508900"/>
          </a:xfrm>
          <a:prstGeom prst="rect">
            <a:avLst/>
          </a:prstGeom>
          <a:noFill/>
        </p:spPr>
        <p:txBody>
          <a:bodyPr wrap="square" lIns="100783" tIns="50392" rIns="100783" bIns="50392" rtlCol="0">
            <a:spAutoFit/>
          </a:bodyPr>
          <a:lstStyle/>
          <a:p>
            <a:pPr algn="ctr" fontAlgn="base">
              <a:spcBef>
                <a:spcPct val="0"/>
              </a:spcBef>
              <a:spcAft>
                <a:spcPct val="0"/>
              </a:spcAft>
            </a:pPr>
            <a:r>
              <a:rPr lang="en-US" sz="1300" dirty="0">
                <a:solidFill>
                  <a:prstClr val="black"/>
                </a:solidFill>
                <a:latin typeface="Arial" charset="0"/>
                <a:cs typeface="Arial" charset="0"/>
              </a:rPr>
              <a:t>Electron pulse</a:t>
            </a:r>
          </a:p>
        </p:txBody>
      </p:sp>
      <p:pic>
        <p:nvPicPr>
          <p:cNvPr id="27" name="Picture 26" descr="rf.gif"/>
          <p:cNvPicPr>
            <a:picLocks noChangeAspect="1"/>
          </p:cNvPicPr>
          <p:nvPr/>
        </p:nvPicPr>
        <p:blipFill>
          <a:blip r:embed="rId5" cstate="print"/>
          <a:stretch>
            <a:fillRect/>
          </a:stretch>
        </p:blipFill>
        <p:spPr>
          <a:xfrm>
            <a:off x="4116255" y="2267902"/>
            <a:ext cx="5796359" cy="2771881"/>
          </a:xfrm>
          <a:prstGeom prst="rect">
            <a:avLst/>
          </a:prstGeom>
        </p:spPr>
      </p:pic>
      <p:sp>
        <p:nvSpPr>
          <p:cNvPr id="5" name="TextBox 4"/>
          <p:cNvSpPr txBox="1"/>
          <p:nvPr/>
        </p:nvSpPr>
        <p:spPr>
          <a:xfrm>
            <a:off x="336022" y="1107834"/>
            <a:ext cx="9240573" cy="1594485"/>
          </a:xfrm>
          <a:prstGeom prst="rect">
            <a:avLst/>
          </a:prstGeom>
          <a:noFill/>
        </p:spPr>
        <p:txBody>
          <a:bodyPr wrap="square" lIns="100783" tIns="50392" rIns="100783" bIns="50392" rtlCol="0">
            <a:spAutoFit/>
          </a:bodyPr>
          <a:lstStyle/>
          <a:p>
            <a:pPr fontAlgn="base">
              <a:spcBef>
                <a:spcPct val="0"/>
              </a:spcBef>
              <a:spcAft>
                <a:spcPct val="0"/>
              </a:spcAft>
              <a:buFont typeface="Wingdings" pitchFamily="2" charset="2"/>
              <a:buChar char="§"/>
            </a:pPr>
            <a:r>
              <a:rPr lang="en-US" sz="2600" b="1" dirty="0">
                <a:solidFill>
                  <a:prstClr val="black"/>
                </a:solidFill>
                <a:latin typeface="Basemic Times" pitchFamily="2" charset="0"/>
                <a:cs typeface="Arial" charset="0"/>
              </a:rPr>
              <a:t> </a:t>
            </a:r>
            <a:r>
              <a:rPr lang="en-US" sz="2600" b="1" u="sng" dirty="0">
                <a:solidFill>
                  <a:prstClr val="black"/>
                </a:solidFill>
                <a:latin typeface="Basemic Times" pitchFamily="2" charset="0"/>
                <a:cs typeface="Arial" charset="0"/>
              </a:rPr>
              <a:t>RF Structure:</a:t>
            </a:r>
          </a:p>
          <a:p>
            <a:pPr fontAlgn="base">
              <a:lnSpc>
                <a:spcPct val="150000"/>
              </a:lnSpc>
              <a:spcBef>
                <a:spcPct val="0"/>
              </a:spcBef>
              <a:spcAft>
                <a:spcPct val="0"/>
              </a:spcAft>
            </a:pPr>
            <a:r>
              <a:rPr lang="en-US" dirty="0">
                <a:solidFill>
                  <a:prstClr val="black"/>
                </a:solidFill>
                <a:latin typeface="Andalus" pitchFamily="18" charset="-78"/>
                <a:cs typeface="Andalus" pitchFamily="18" charset="-78"/>
              </a:rPr>
              <a:t>     Jlab electron beam has a 2ns pulse pattern.</a:t>
            </a:r>
          </a:p>
          <a:p>
            <a:pPr fontAlgn="base">
              <a:spcBef>
                <a:spcPct val="0"/>
              </a:spcBef>
              <a:spcAft>
                <a:spcPct val="0"/>
              </a:spcAft>
            </a:pPr>
            <a:r>
              <a:rPr lang="en-US" dirty="0">
                <a:solidFill>
                  <a:prstClr val="black"/>
                </a:solidFill>
                <a:latin typeface="Andalus" pitchFamily="18" charset="-78"/>
                <a:cs typeface="Andalus" pitchFamily="18" charset="-78"/>
              </a:rPr>
              <a:t>    After path length correction, we have the structure of HKS target time:</a:t>
            </a:r>
          </a:p>
          <a:p>
            <a:pPr fontAlgn="base">
              <a:spcBef>
                <a:spcPct val="0"/>
              </a:spcBef>
              <a:spcAft>
                <a:spcPct val="0"/>
              </a:spcAft>
            </a:pPr>
            <a:r>
              <a:rPr lang="en-US" sz="2600" b="1" u="sng" dirty="0">
                <a:solidFill>
                  <a:prstClr val="black"/>
                </a:solidFill>
                <a:latin typeface="Basemic Times" pitchFamily="2" charset="0"/>
                <a:cs typeface="Arial" charset="0"/>
              </a:rPr>
              <a:t>   </a:t>
            </a:r>
          </a:p>
        </p:txBody>
      </p:sp>
      <p:sp>
        <p:nvSpPr>
          <p:cNvPr id="29" name="Rounded Rectangular Callout 28"/>
          <p:cNvSpPr/>
          <p:nvPr/>
        </p:nvSpPr>
        <p:spPr>
          <a:xfrm>
            <a:off x="5292328" y="5375769"/>
            <a:ext cx="1344083" cy="335986"/>
          </a:xfrm>
          <a:prstGeom prst="wedgeRoundRectCallout">
            <a:avLst>
              <a:gd name="adj1" fmla="val 62645"/>
              <a:gd name="adj2" fmla="val 97282"/>
              <a:gd name="adj3" fmla="val 16667"/>
            </a:avLst>
          </a:prstGeom>
        </p:spPr>
        <p:style>
          <a:lnRef idx="2">
            <a:schemeClr val="accent6"/>
          </a:lnRef>
          <a:fillRef idx="1">
            <a:schemeClr val="lt1"/>
          </a:fillRef>
          <a:effectRef idx="0">
            <a:schemeClr val="accent6"/>
          </a:effectRef>
          <a:fontRef idx="minor">
            <a:schemeClr val="dk1"/>
          </a:fontRef>
        </p:style>
        <p:txBody>
          <a:bodyPr lIns="100783" tIns="50392" rIns="100783" bIns="50392" rtlCol="0" anchor="ctr"/>
          <a:lstStyle/>
          <a:p>
            <a:pPr algn="ctr" fontAlgn="base">
              <a:spcBef>
                <a:spcPct val="0"/>
              </a:spcBef>
              <a:spcAft>
                <a:spcPct val="0"/>
              </a:spcAft>
            </a:pPr>
            <a:r>
              <a:rPr lang="en-US" dirty="0">
                <a:solidFill>
                  <a:prstClr val="black"/>
                </a:solidFill>
              </a:rPr>
              <a:t>Real Events</a:t>
            </a:r>
          </a:p>
        </p:txBody>
      </p:sp>
      <p:sp>
        <p:nvSpPr>
          <p:cNvPr id="30" name="Rounded Rectangular Callout 29"/>
          <p:cNvSpPr/>
          <p:nvPr/>
        </p:nvSpPr>
        <p:spPr>
          <a:xfrm>
            <a:off x="7560469" y="5879747"/>
            <a:ext cx="1260078" cy="335986"/>
          </a:xfrm>
          <a:prstGeom prst="wedgeRoundRectCallout">
            <a:avLst>
              <a:gd name="adj1" fmla="val -3531"/>
              <a:gd name="adj2" fmla="val 1364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fontAlgn="base">
              <a:spcBef>
                <a:spcPct val="0"/>
              </a:spcBef>
              <a:spcAft>
                <a:spcPct val="0"/>
              </a:spcAft>
            </a:pPr>
            <a:r>
              <a:rPr lang="en-US" dirty="0">
                <a:solidFill>
                  <a:prstClr val="black"/>
                </a:solidFill>
              </a:rPr>
              <a:t>Accidental </a:t>
            </a:r>
          </a:p>
        </p:txBody>
      </p:sp>
      <p:sp>
        <p:nvSpPr>
          <p:cNvPr id="31" name="TextBox 30"/>
          <p:cNvSpPr txBox="1"/>
          <p:nvPr/>
        </p:nvSpPr>
        <p:spPr>
          <a:xfrm>
            <a:off x="7980495" y="4398458"/>
            <a:ext cx="1260078" cy="305340"/>
          </a:xfrm>
          <a:prstGeom prst="rect">
            <a:avLst/>
          </a:prstGeom>
          <a:noFill/>
        </p:spPr>
        <p:txBody>
          <a:bodyPr wrap="square" lIns="100783" tIns="50392" rIns="100783" bIns="50392" rtlCol="0">
            <a:spAutoFit/>
          </a:bodyPr>
          <a:lstStyle/>
          <a:p>
            <a:pPr fontAlgn="base">
              <a:spcBef>
                <a:spcPct val="0"/>
              </a:spcBef>
              <a:spcAft>
                <a:spcPct val="0"/>
              </a:spcAft>
            </a:pPr>
            <a:r>
              <a:rPr lang="en-US" sz="1300" b="1" u="sng" dirty="0">
                <a:solidFill>
                  <a:srgbClr val="7030A0"/>
                </a:solidFill>
                <a:latin typeface="Arial" charset="0"/>
                <a:cs typeface="Arial" charset="0"/>
              </a:rPr>
              <a:t>RF </a:t>
            </a:r>
            <a:r>
              <a:rPr lang="en-US" sz="1300" b="1" u="sng" dirty="0" err="1">
                <a:solidFill>
                  <a:srgbClr val="7030A0"/>
                </a:solidFill>
                <a:latin typeface="Arial" charset="0"/>
                <a:cs typeface="Arial" charset="0"/>
              </a:rPr>
              <a:t>vs</a:t>
            </a:r>
            <a:r>
              <a:rPr lang="en-US" sz="1300" b="1" u="sng" dirty="0">
                <a:solidFill>
                  <a:srgbClr val="7030A0"/>
                </a:solidFill>
                <a:latin typeface="Arial" charset="0"/>
                <a:cs typeface="Arial" charset="0"/>
              </a:rPr>
              <a:t> HES X</a:t>
            </a:r>
          </a:p>
        </p:txBody>
      </p:sp>
      <p:sp>
        <p:nvSpPr>
          <p:cNvPr id="32" name="TextBox 31"/>
          <p:cNvSpPr txBox="1"/>
          <p:nvPr/>
        </p:nvSpPr>
        <p:spPr>
          <a:xfrm>
            <a:off x="5040313" y="4398458"/>
            <a:ext cx="1260078" cy="305340"/>
          </a:xfrm>
          <a:prstGeom prst="rect">
            <a:avLst/>
          </a:prstGeom>
          <a:noFill/>
        </p:spPr>
        <p:txBody>
          <a:bodyPr wrap="square" lIns="100783" tIns="50392" rIns="100783" bIns="50392" rtlCol="0">
            <a:spAutoFit/>
          </a:bodyPr>
          <a:lstStyle/>
          <a:p>
            <a:pPr fontAlgn="base">
              <a:spcBef>
                <a:spcPct val="0"/>
              </a:spcBef>
              <a:spcAft>
                <a:spcPct val="0"/>
              </a:spcAft>
            </a:pPr>
            <a:r>
              <a:rPr lang="en-US" sz="1300" b="1" u="sng" dirty="0">
                <a:solidFill>
                  <a:srgbClr val="7030A0"/>
                </a:solidFill>
                <a:latin typeface="Arial" charset="0"/>
                <a:cs typeface="Arial" charset="0"/>
              </a:rPr>
              <a:t>RF </a:t>
            </a:r>
            <a:r>
              <a:rPr lang="en-US" sz="1300" b="1" u="sng" dirty="0" err="1">
                <a:solidFill>
                  <a:srgbClr val="7030A0"/>
                </a:solidFill>
                <a:latin typeface="Arial" charset="0"/>
                <a:cs typeface="Arial" charset="0"/>
              </a:rPr>
              <a:t>vs</a:t>
            </a:r>
            <a:r>
              <a:rPr lang="en-US" sz="1300" b="1" u="sng" dirty="0">
                <a:solidFill>
                  <a:srgbClr val="7030A0"/>
                </a:solidFill>
                <a:latin typeface="Arial" charset="0"/>
                <a:cs typeface="Arial" charset="0"/>
              </a:rPr>
              <a:t> HKS X</a:t>
            </a:r>
          </a:p>
        </p:txBody>
      </p:sp>
      <p:graphicFrame>
        <p:nvGraphicFramePr>
          <p:cNvPr id="23" name="Object 22"/>
          <p:cNvGraphicFramePr>
            <a:graphicFrameLocks noChangeAspect="1"/>
          </p:cNvGraphicFramePr>
          <p:nvPr/>
        </p:nvGraphicFramePr>
        <p:xfrm>
          <a:off x="1260078" y="6871550"/>
          <a:ext cx="1932120" cy="520132"/>
        </p:xfrm>
        <a:graphic>
          <a:graphicData uri="http://schemas.openxmlformats.org/presentationml/2006/ole">
            <mc:AlternateContent xmlns:mc="http://schemas.openxmlformats.org/markup-compatibility/2006">
              <mc:Choice xmlns:v="urn:schemas-microsoft-com:vml" Requires="v">
                <p:oleObj spid="_x0000_s3150" name="Equation" r:id="rId6" imgW="990360" imgH="266400" progId="Equation.3">
                  <p:embed/>
                </p:oleObj>
              </mc:Choice>
              <mc:Fallback>
                <p:oleObj name="Equation" r:id="rId6" imgW="99036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078" y="6871550"/>
                        <a:ext cx="1932120" cy="52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8" name="Object 2"/>
          <p:cNvGraphicFramePr>
            <a:graphicFrameLocks noChangeAspect="1"/>
          </p:cNvGraphicFramePr>
          <p:nvPr/>
        </p:nvGraphicFramePr>
        <p:xfrm>
          <a:off x="931059" y="2252155"/>
          <a:ext cx="2849177" cy="519727"/>
        </p:xfrm>
        <a:graphic>
          <a:graphicData uri="http://schemas.openxmlformats.org/presentationml/2006/ole">
            <mc:AlternateContent xmlns:mc="http://schemas.openxmlformats.org/markup-compatibility/2006">
              <mc:Choice xmlns:v="urn:schemas-microsoft-com:vml" Requires="v">
                <p:oleObj spid="_x0000_s3151" name="Equation" r:id="rId8" imgW="1460160" imgH="266400" progId="Equation.3">
                  <p:embed/>
                </p:oleObj>
              </mc:Choice>
              <mc:Fallback>
                <p:oleObj name="Equation" r:id="rId8" imgW="146016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059" y="2252155"/>
                        <a:ext cx="2849177" cy="519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36021" y="5375769"/>
            <a:ext cx="4452276" cy="1809928"/>
          </a:xfrm>
          <a:prstGeom prst="rect">
            <a:avLst/>
          </a:prstGeom>
          <a:noFill/>
        </p:spPr>
        <p:txBody>
          <a:bodyPr wrap="square" lIns="100783" tIns="50392" rIns="100783" bIns="50392" rtlCol="0">
            <a:spAutoFit/>
          </a:bodyPr>
          <a:lstStyle/>
          <a:p>
            <a:pPr fontAlgn="base">
              <a:lnSpc>
                <a:spcPct val="150000"/>
              </a:lnSpc>
              <a:spcBef>
                <a:spcPct val="0"/>
              </a:spcBef>
              <a:spcAft>
                <a:spcPct val="0"/>
              </a:spcAft>
              <a:buFont typeface="Wingdings" pitchFamily="2" charset="2"/>
              <a:buChar char="§"/>
            </a:pPr>
            <a:r>
              <a:rPr lang="en-US" sz="2600" b="1" dirty="0">
                <a:solidFill>
                  <a:prstClr val="black"/>
                </a:solidFill>
                <a:latin typeface="Basemic Times" pitchFamily="2" charset="0"/>
                <a:cs typeface="Arial" charset="0"/>
              </a:rPr>
              <a:t> </a:t>
            </a:r>
            <a:r>
              <a:rPr lang="en-US" sz="2600" b="1" u="sng" dirty="0">
                <a:solidFill>
                  <a:prstClr val="black"/>
                </a:solidFill>
                <a:latin typeface="Basemic Times" pitchFamily="2" charset="0"/>
                <a:cs typeface="Arial" charset="0"/>
              </a:rPr>
              <a:t>Coincident Time:</a:t>
            </a:r>
          </a:p>
          <a:p>
            <a:pPr fontAlgn="base">
              <a:spcBef>
                <a:spcPct val="0"/>
              </a:spcBef>
              <a:spcAft>
                <a:spcPct val="0"/>
              </a:spcAft>
            </a:pPr>
            <a:r>
              <a:rPr lang="en-US" dirty="0">
                <a:solidFill>
                  <a:prstClr val="black"/>
                </a:solidFill>
                <a:latin typeface="Andalus" pitchFamily="18" charset="-78"/>
                <a:cs typeface="Andalus" pitchFamily="18" charset="-78"/>
              </a:rPr>
              <a:t>        The correlation of HKS target time and HES target time,  give us the coincident spectrum:</a:t>
            </a:r>
          </a:p>
          <a:p>
            <a:pPr fontAlgn="base">
              <a:spcBef>
                <a:spcPct val="0"/>
              </a:spcBef>
              <a:spcAft>
                <a:spcPct val="0"/>
              </a:spcAft>
            </a:pPr>
            <a:endParaRPr lang="en-US" dirty="0">
              <a:solidFill>
                <a:prstClr val="black"/>
              </a:solidFill>
              <a:latin typeface="Arial" charset="0"/>
              <a:cs typeface="Arial" charset="0"/>
            </a:endParaRPr>
          </a:p>
        </p:txBody>
      </p:sp>
      <p:sp>
        <p:nvSpPr>
          <p:cNvPr id="34" name="TextBox 33"/>
          <p:cNvSpPr txBox="1"/>
          <p:nvPr/>
        </p:nvSpPr>
        <p:spPr>
          <a:xfrm>
            <a:off x="3108193" y="3023872"/>
            <a:ext cx="840052" cy="305340"/>
          </a:xfrm>
          <a:prstGeom prst="rect">
            <a:avLst/>
          </a:prstGeom>
          <a:noFill/>
        </p:spPr>
        <p:txBody>
          <a:bodyPr wrap="square" lIns="100783" tIns="50392" rIns="100783" bIns="50392" rtlCol="0">
            <a:spAutoFit/>
          </a:bodyPr>
          <a:lstStyle/>
          <a:p>
            <a:pPr fontAlgn="base">
              <a:spcBef>
                <a:spcPct val="0"/>
              </a:spcBef>
              <a:spcAft>
                <a:spcPct val="0"/>
              </a:spcAft>
            </a:pPr>
            <a:r>
              <a:rPr lang="en-US" sz="1300" dirty="0">
                <a:solidFill>
                  <a:srgbClr val="FF0000"/>
                </a:solidFill>
                <a:latin typeface="Arial" charset="0"/>
                <a:cs typeface="Arial" charset="0"/>
              </a:rPr>
              <a:t>2ns</a:t>
            </a:r>
          </a:p>
        </p:txBody>
      </p:sp>
      <p:cxnSp>
        <p:nvCxnSpPr>
          <p:cNvPr id="36" name="Straight Connector 35"/>
          <p:cNvCxnSpPr/>
          <p:nvPr/>
        </p:nvCxnSpPr>
        <p:spPr>
          <a:xfrm rot="5400000">
            <a:off x="3110033" y="3401854"/>
            <a:ext cx="25198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376658" y="3401854"/>
            <a:ext cx="251989"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2328" y="4826221"/>
            <a:ext cx="3696229" cy="378767"/>
          </a:xfrm>
          <a:prstGeom prst="rect">
            <a:avLst/>
          </a:prstGeom>
          <a:noFill/>
        </p:spPr>
        <p:txBody>
          <a:bodyPr wrap="square" lIns="100783" tIns="50392" rIns="100783" bIns="50392" rtlCol="0">
            <a:spAutoFit/>
          </a:bodyPr>
          <a:lstStyle/>
          <a:p>
            <a:pPr fontAlgn="base">
              <a:spcBef>
                <a:spcPct val="0"/>
              </a:spcBef>
              <a:spcAft>
                <a:spcPct val="0"/>
              </a:spcAft>
            </a:pPr>
            <a:r>
              <a:rPr lang="en-US" b="1" u="sng" dirty="0">
                <a:solidFill>
                  <a:srgbClr val="FF0000"/>
                </a:solidFill>
                <a:latin typeface="Arial" charset="0"/>
                <a:cs typeface="Arial" charset="0"/>
              </a:rPr>
              <a:t>After Path length correction</a:t>
            </a:r>
          </a:p>
        </p:txBody>
      </p:sp>
      <p:sp>
        <p:nvSpPr>
          <p:cNvPr id="39" name="Down Arrow 38"/>
          <p:cNvSpPr/>
          <p:nvPr/>
        </p:nvSpPr>
        <p:spPr>
          <a:xfrm rot="4098527">
            <a:off x="3867022" y="3488082"/>
            <a:ext cx="503978" cy="336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fontAlgn="base">
              <a:spcBef>
                <a:spcPct val="0"/>
              </a:spcBef>
              <a:spcAft>
                <a:spcPct val="0"/>
              </a:spcAft>
            </a:pPr>
            <a:endParaRPr lang="en-US">
              <a:solidFill>
                <a:prstClr val="white"/>
              </a:solidFill>
            </a:endParaRPr>
          </a:p>
        </p:txBody>
      </p:sp>
      <p:sp>
        <p:nvSpPr>
          <p:cNvPr id="2" name="灯片编号占位符 1"/>
          <p:cNvSpPr>
            <a:spLocks noGrp="1"/>
          </p:cNvSpPr>
          <p:nvPr>
            <p:ph type="sldNum" sz="quarter" idx="12"/>
          </p:nvPr>
        </p:nvSpPr>
        <p:spPr/>
        <p:txBody>
          <a:bodyPr/>
          <a:lstStyle/>
          <a:p>
            <a:pPr>
              <a:defRPr/>
            </a:pPr>
            <a:fld id="{5F510B83-3142-4DB4-9291-3F8F445F8577}" type="slidenum">
              <a:rPr lang="en-US" smtClean="0"/>
              <a:pPr>
                <a:defRPr/>
              </a:pPr>
              <a:t>24</a:t>
            </a:fld>
            <a:endParaRPr lang="en-US" dirty="0"/>
          </a:p>
        </p:txBody>
      </p:sp>
    </p:spTree>
    <p:extLst>
      <p:ext uri="{BB962C8B-B14F-4D97-AF65-F5344CB8AC3E}">
        <p14:creationId xmlns:p14="http://schemas.microsoft.com/office/powerpoint/2010/main" val="278050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stomShape 1"/>
          <p:cNvSpPr/>
          <p:nvPr/>
        </p:nvSpPr>
        <p:spPr>
          <a:xfrm>
            <a:off x="0" y="255240"/>
            <a:ext cx="10078560" cy="2030040"/>
          </a:xfrm>
          <a:prstGeom prst="rect">
            <a:avLst/>
          </a:prstGeom>
        </p:spPr>
        <p:txBody>
          <a:bodyPr lIns="90000" tIns="45000" rIns="90000" bIns="45000"/>
          <a:lstStyle/>
          <a:p>
            <a:pPr algn="ctr"/>
            <a:r>
              <a:rPr lang="en-US" sz="4400">
                <a:solidFill>
                  <a:srgbClr val="000000"/>
                </a:solidFill>
                <a:latin typeface="Calibri"/>
              </a:rPr>
              <a:t>Experimental Goal</a:t>
            </a:r>
            <a:endParaRPr/>
          </a:p>
          <a:p>
            <a:pPr algn="ctr"/>
            <a:r>
              <a:rPr lang="en-US" sz="4400" b="1">
                <a:solidFill>
                  <a:srgbClr val="000000"/>
                </a:solidFill>
                <a:latin typeface="Calibri"/>
              </a:rPr>
              <a:t> </a:t>
            </a:r>
            <a:r>
              <a:rPr lang="en-US" sz="2700" b="1">
                <a:solidFill>
                  <a:srgbClr val="000000"/>
                </a:solidFill>
                <a:latin typeface="Calibri"/>
              </a:rPr>
              <a:t>The 3rd Generation  (e,e’K+) Hypernuclear Spectroscopy in JLab-HallC</a:t>
            </a:r>
            <a:endParaRPr/>
          </a:p>
        </p:txBody>
      </p:sp>
      <p:sp>
        <p:nvSpPr>
          <p:cNvPr id="35" name="CustomShape 2"/>
          <p:cNvSpPr/>
          <p:nvPr/>
        </p:nvSpPr>
        <p:spPr>
          <a:xfrm>
            <a:off x="467280" y="2565360"/>
            <a:ext cx="9070560" cy="4634280"/>
          </a:xfrm>
          <a:prstGeom prst="rect">
            <a:avLst/>
          </a:prstGeom>
        </p:spPr>
        <p:txBody>
          <a:bodyPr lIns="90000" tIns="45000" rIns="90000" bIns="45000"/>
          <a:lstStyle/>
          <a:p>
            <a:pPr marL="342900" indent="-342900">
              <a:lnSpc>
                <a:spcPct val="120000"/>
              </a:lnSpc>
              <a:buSzPct val="45000"/>
              <a:buFont typeface="Wingdings" pitchFamily="2" charset="2"/>
              <a:buChar char="v"/>
            </a:pPr>
            <a:r>
              <a:rPr lang="en-US" sz="2400" b="1" dirty="0">
                <a:solidFill>
                  <a:srgbClr val="008000"/>
                </a:solidFill>
                <a:latin typeface="Times New Roman"/>
              </a:rPr>
              <a:t>Medium - heavy </a:t>
            </a:r>
            <a:r>
              <a:rPr lang="en-US" sz="2400" b="1" dirty="0" err="1">
                <a:solidFill>
                  <a:srgbClr val="008000"/>
                </a:solidFill>
                <a:latin typeface="Times New Roman"/>
              </a:rPr>
              <a:t>hypernuclear</a:t>
            </a:r>
            <a:r>
              <a:rPr lang="en-US" sz="2400" b="1" dirty="0">
                <a:solidFill>
                  <a:srgbClr val="008000"/>
                </a:solidFill>
                <a:latin typeface="Times New Roman"/>
              </a:rPr>
              <a:t> spectroscopy</a:t>
            </a:r>
            <a:endParaRPr sz="2400" b="1" dirty="0"/>
          </a:p>
          <a:p>
            <a:pPr lvl="1">
              <a:lnSpc>
                <a:spcPct val="120000"/>
              </a:lnSpc>
              <a:buSzPct val="45000"/>
            </a:pPr>
            <a:r>
              <a:rPr lang="en-US" sz="2800" dirty="0" smtClean="0">
                <a:solidFill>
                  <a:srgbClr val="008000"/>
                </a:solidFill>
                <a:latin typeface="Times New Roman"/>
              </a:rPr>
              <a:t>                   </a:t>
            </a:r>
            <a:r>
              <a:rPr lang="en-US" sz="2800" b="1" baseline="30000" dirty="0">
                <a:solidFill>
                  <a:srgbClr val="008000"/>
                </a:solidFill>
                <a:latin typeface="Times New Roman"/>
              </a:rPr>
              <a:t>52</a:t>
            </a:r>
            <a:r>
              <a:rPr lang="en-US" sz="2800" b="1" dirty="0">
                <a:solidFill>
                  <a:srgbClr val="008000"/>
                </a:solidFill>
                <a:latin typeface="Times New Roman"/>
              </a:rPr>
              <a:t>Cr(</a:t>
            </a:r>
            <a:r>
              <a:rPr lang="en-US" sz="2800" b="1" dirty="0" err="1">
                <a:solidFill>
                  <a:srgbClr val="008000"/>
                </a:solidFill>
                <a:latin typeface="Times New Roman"/>
              </a:rPr>
              <a:t>e,e’K</a:t>
            </a:r>
            <a:r>
              <a:rPr lang="en-US" sz="2800" b="1" dirty="0">
                <a:solidFill>
                  <a:srgbClr val="008000"/>
                </a:solidFill>
                <a:latin typeface="Times New Roman"/>
              </a:rPr>
              <a:t>+) </a:t>
            </a:r>
            <a:r>
              <a:rPr lang="en-US" sz="2800" b="1" baseline="30000" dirty="0">
                <a:solidFill>
                  <a:srgbClr val="008000"/>
                </a:solidFill>
                <a:latin typeface="Times New Roman"/>
              </a:rPr>
              <a:t>52</a:t>
            </a:r>
            <a:r>
              <a:rPr lang="en-US" sz="2800" b="1" baseline="-25000" dirty="0">
                <a:solidFill>
                  <a:srgbClr val="008000"/>
                </a:solidFill>
                <a:latin typeface="Symbol"/>
              </a:rPr>
              <a:t>L</a:t>
            </a:r>
            <a:r>
              <a:rPr lang="en-US" sz="2800" b="1" dirty="0">
                <a:solidFill>
                  <a:srgbClr val="008000"/>
                </a:solidFill>
                <a:latin typeface="Times New Roman"/>
              </a:rPr>
              <a:t>V</a:t>
            </a:r>
            <a:endParaRPr dirty="0"/>
          </a:p>
          <a:p>
            <a:pPr lvl="1">
              <a:lnSpc>
                <a:spcPct val="120000"/>
              </a:lnSpc>
              <a:buSzPct val="45000"/>
              <a:buFont typeface="Wingdings"/>
              <a:buChar char="p"/>
            </a:pPr>
            <a:r>
              <a:rPr lang="en-US" sz="2000" dirty="0">
                <a:solidFill>
                  <a:srgbClr val="008000"/>
                </a:solidFill>
                <a:latin typeface="Symbol"/>
              </a:rPr>
              <a:t>L </a:t>
            </a:r>
            <a:r>
              <a:rPr lang="en-US" sz="2000" dirty="0">
                <a:solidFill>
                  <a:srgbClr val="008000"/>
                </a:solidFill>
                <a:latin typeface="Times New Roman"/>
              </a:rPr>
              <a:t>hyperon bound in the mean field</a:t>
            </a:r>
            <a:endParaRPr sz="2000" dirty="0"/>
          </a:p>
          <a:p>
            <a:pPr lvl="1">
              <a:lnSpc>
                <a:spcPct val="120000"/>
              </a:lnSpc>
              <a:buSzPct val="45000"/>
              <a:buFont typeface="Wingdings"/>
              <a:buChar char="p"/>
            </a:pPr>
            <a:r>
              <a:rPr lang="en-US" sz="2000" dirty="0">
                <a:solidFill>
                  <a:srgbClr val="008000"/>
                </a:solidFill>
                <a:latin typeface="Times New Roman"/>
              </a:rPr>
              <a:t>quark picture vs. conventional </a:t>
            </a:r>
            <a:r>
              <a:rPr lang="en-US" sz="2000" dirty="0" smtClean="0">
                <a:solidFill>
                  <a:srgbClr val="008000"/>
                </a:solidFill>
                <a:latin typeface="Times New Roman"/>
              </a:rPr>
              <a:t>picture</a:t>
            </a:r>
            <a:endParaRPr sz="2000" dirty="0"/>
          </a:p>
          <a:p>
            <a:pPr>
              <a:lnSpc>
                <a:spcPct val="120000"/>
              </a:lnSpc>
              <a:buSzPct val="45000"/>
              <a:buFont typeface="Wingdings"/>
              <a:buChar char="u"/>
            </a:pPr>
            <a:r>
              <a:rPr lang="en-US" sz="2400" b="1" dirty="0">
                <a:solidFill>
                  <a:srgbClr val="800000"/>
                </a:solidFill>
                <a:latin typeface="Times New Roman"/>
              </a:rPr>
              <a:t>Light </a:t>
            </a:r>
            <a:r>
              <a:rPr lang="en-US" sz="2400" b="1" dirty="0">
                <a:solidFill>
                  <a:srgbClr val="800000"/>
                </a:solidFill>
                <a:latin typeface="Symbol"/>
              </a:rPr>
              <a:t>L</a:t>
            </a:r>
            <a:r>
              <a:rPr lang="en-US" sz="2400" b="1" dirty="0">
                <a:solidFill>
                  <a:srgbClr val="800000"/>
                </a:solidFill>
                <a:latin typeface="Times New Roman"/>
              </a:rPr>
              <a:t> </a:t>
            </a:r>
            <a:r>
              <a:rPr lang="en-US" sz="2400" b="1" dirty="0" err="1">
                <a:solidFill>
                  <a:srgbClr val="800000"/>
                </a:solidFill>
                <a:latin typeface="Times New Roman"/>
              </a:rPr>
              <a:t>hypernuclear</a:t>
            </a:r>
            <a:r>
              <a:rPr lang="en-US" sz="2400" b="1" dirty="0">
                <a:solidFill>
                  <a:srgbClr val="800000"/>
                </a:solidFill>
                <a:latin typeface="Times New Roman"/>
              </a:rPr>
              <a:t> spectroscopy</a:t>
            </a:r>
            <a:endParaRPr sz="2400" b="1" dirty="0"/>
          </a:p>
          <a:p>
            <a:pPr lvl="1">
              <a:lnSpc>
                <a:spcPct val="120000"/>
              </a:lnSpc>
              <a:buSzPct val="45000"/>
              <a:buFont typeface="Wingdings"/>
              <a:buChar char="p"/>
            </a:pPr>
            <a:r>
              <a:rPr lang="en-US" sz="2000" dirty="0">
                <a:solidFill>
                  <a:srgbClr val="800000"/>
                </a:solidFill>
                <a:latin typeface="Times New Roman"/>
              </a:rPr>
              <a:t> </a:t>
            </a:r>
            <a:r>
              <a:rPr lang="en-US" sz="2000" b="1" dirty="0">
                <a:solidFill>
                  <a:srgbClr val="800000"/>
                </a:solidFill>
                <a:latin typeface="Symbol"/>
              </a:rPr>
              <a:t>L</a:t>
            </a:r>
            <a:r>
              <a:rPr lang="en-US" sz="2000" b="1" dirty="0">
                <a:solidFill>
                  <a:srgbClr val="800000"/>
                </a:solidFill>
                <a:latin typeface="Times New Roman"/>
              </a:rPr>
              <a:t>N interaction, </a:t>
            </a:r>
            <a:r>
              <a:rPr lang="en-US" sz="2000" b="1" i="1" dirty="0" err="1">
                <a:solidFill>
                  <a:srgbClr val="800000"/>
                </a:solidFill>
                <a:latin typeface="Times New Roman"/>
              </a:rPr>
              <a:t>ls</a:t>
            </a:r>
            <a:r>
              <a:rPr lang="en-US" sz="2000" b="1" dirty="0">
                <a:solidFill>
                  <a:srgbClr val="800000"/>
                </a:solidFill>
                <a:latin typeface="Times New Roman"/>
              </a:rPr>
              <a:t> coupling, Charge Symmetry Breaking</a:t>
            </a:r>
            <a:endParaRPr b="1" dirty="0"/>
          </a:p>
          <a:p>
            <a:pPr lvl="1">
              <a:lnSpc>
                <a:spcPct val="90000"/>
              </a:lnSpc>
              <a:buSzPct val="45000"/>
              <a:buFont typeface="Wingdings"/>
              <a:buChar char="p"/>
            </a:pPr>
            <a:r>
              <a:rPr lang="en-US" sz="2000" b="1" dirty="0">
                <a:solidFill>
                  <a:srgbClr val="800000"/>
                </a:solidFill>
                <a:latin typeface="Times New Roman"/>
              </a:rPr>
              <a:t> p shell </a:t>
            </a:r>
            <a:r>
              <a:rPr lang="en-US" sz="2000" b="1" dirty="0" err="1">
                <a:solidFill>
                  <a:srgbClr val="800000"/>
                </a:solidFill>
                <a:latin typeface="Times New Roman"/>
              </a:rPr>
              <a:t>hypernuclei</a:t>
            </a:r>
            <a:r>
              <a:rPr lang="en-US" sz="2000" b="1" dirty="0">
                <a:solidFill>
                  <a:srgbClr val="800000"/>
                </a:solidFill>
                <a:latin typeface="Times New Roman"/>
              </a:rPr>
              <a:t> :</a:t>
            </a:r>
            <a:r>
              <a:rPr lang="en-US" sz="2000" b="1" dirty="0">
                <a:solidFill>
                  <a:srgbClr val="FF0000"/>
                </a:solidFill>
                <a:latin typeface="Times New Roman"/>
              </a:rPr>
              <a:t> </a:t>
            </a:r>
            <a:r>
              <a:rPr lang="en-US" sz="2000" b="1" baseline="30000" dirty="0">
                <a:solidFill>
                  <a:srgbClr val="0000FF"/>
                </a:solidFill>
                <a:latin typeface="Times New Roman"/>
              </a:rPr>
              <a:t>12</a:t>
            </a:r>
            <a:r>
              <a:rPr lang="en-US" sz="2000" b="1" dirty="0">
                <a:solidFill>
                  <a:srgbClr val="0000FF"/>
                </a:solidFill>
                <a:latin typeface="Times New Roman"/>
              </a:rPr>
              <a:t>C(</a:t>
            </a:r>
            <a:r>
              <a:rPr lang="en-US" sz="2000" b="1" dirty="0" err="1">
                <a:solidFill>
                  <a:srgbClr val="0000FF"/>
                </a:solidFill>
                <a:latin typeface="Times New Roman"/>
              </a:rPr>
              <a:t>e,e'K</a:t>
            </a:r>
            <a:r>
              <a:rPr lang="en-US" sz="2000" b="1" dirty="0">
                <a:solidFill>
                  <a:srgbClr val="0000FF"/>
                </a:solidFill>
                <a:latin typeface="Times New Roman"/>
              </a:rPr>
              <a:t>+)</a:t>
            </a:r>
            <a:r>
              <a:rPr lang="en-US" sz="2000" b="1" baseline="30000" dirty="0">
                <a:solidFill>
                  <a:srgbClr val="0000FF"/>
                </a:solidFill>
                <a:latin typeface="Times New Roman"/>
              </a:rPr>
              <a:t>12</a:t>
            </a:r>
            <a:r>
              <a:rPr lang="en-US" sz="2000" b="1" baseline="-25000" dirty="0">
                <a:solidFill>
                  <a:srgbClr val="0000FF"/>
                </a:solidFill>
                <a:latin typeface="Times New Roman"/>
              </a:rPr>
              <a:t>Λ</a:t>
            </a:r>
            <a:r>
              <a:rPr lang="en-US" sz="2000" b="1" dirty="0">
                <a:solidFill>
                  <a:srgbClr val="0000FF"/>
                </a:solidFill>
                <a:latin typeface="Times New Roman"/>
              </a:rPr>
              <a:t>B , </a:t>
            </a:r>
            <a:r>
              <a:rPr lang="en-US" sz="2000" b="1" baseline="30000" dirty="0">
                <a:solidFill>
                  <a:srgbClr val="0000FF"/>
                </a:solidFill>
                <a:latin typeface="Times New Roman"/>
              </a:rPr>
              <a:t>7</a:t>
            </a:r>
            <a:r>
              <a:rPr lang="en-US" sz="2000" b="1" dirty="0">
                <a:solidFill>
                  <a:srgbClr val="0000FF"/>
                </a:solidFill>
                <a:latin typeface="Times New Roman"/>
              </a:rPr>
              <a:t>Li(</a:t>
            </a:r>
            <a:r>
              <a:rPr lang="en-US" sz="2000" b="1" dirty="0" err="1">
                <a:solidFill>
                  <a:srgbClr val="0000FF"/>
                </a:solidFill>
                <a:latin typeface="Times New Roman"/>
              </a:rPr>
              <a:t>e,e'K</a:t>
            </a:r>
            <a:r>
              <a:rPr lang="en-US" sz="2000" b="1" dirty="0">
                <a:solidFill>
                  <a:srgbClr val="0000FF"/>
                </a:solidFill>
                <a:latin typeface="Times New Roman"/>
              </a:rPr>
              <a:t>+)</a:t>
            </a:r>
            <a:r>
              <a:rPr lang="en-US" sz="2000" b="1" baseline="30000" dirty="0">
                <a:solidFill>
                  <a:srgbClr val="0000FF"/>
                </a:solidFill>
                <a:latin typeface="Times New Roman"/>
              </a:rPr>
              <a:t>7</a:t>
            </a:r>
            <a:r>
              <a:rPr lang="en-US" sz="2000" b="1" baseline="-25000" dirty="0">
                <a:solidFill>
                  <a:srgbClr val="0000FF"/>
                </a:solidFill>
                <a:latin typeface="Times New Roman"/>
              </a:rPr>
              <a:t>Λ</a:t>
            </a:r>
            <a:r>
              <a:rPr lang="en-US" sz="2000" b="1" dirty="0">
                <a:solidFill>
                  <a:srgbClr val="0000FF"/>
                </a:solidFill>
                <a:latin typeface="Times New Roman"/>
              </a:rPr>
              <a:t>He,   </a:t>
            </a:r>
            <a:r>
              <a:rPr lang="en-US" sz="2000" b="1" baseline="30000" dirty="0">
                <a:solidFill>
                  <a:srgbClr val="0000FF"/>
                </a:solidFill>
                <a:latin typeface="Times New Roman"/>
              </a:rPr>
              <a:t>10</a:t>
            </a:r>
            <a:r>
              <a:rPr lang="en-US" sz="2000" b="1" dirty="0">
                <a:solidFill>
                  <a:srgbClr val="0000FF"/>
                </a:solidFill>
                <a:latin typeface="Times New Roman"/>
              </a:rPr>
              <a:t>B(</a:t>
            </a:r>
            <a:r>
              <a:rPr lang="en-US" sz="2000" b="1" dirty="0" err="1">
                <a:solidFill>
                  <a:srgbClr val="0000FF"/>
                </a:solidFill>
                <a:latin typeface="Times New Roman"/>
              </a:rPr>
              <a:t>e,e'K</a:t>
            </a:r>
            <a:r>
              <a:rPr lang="en-US" sz="2000" b="1" dirty="0">
                <a:solidFill>
                  <a:srgbClr val="0000FF"/>
                </a:solidFill>
                <a:latin typeface="Times New Roman"/>
              </a:rPr>
              <a:t>+)</a:t>
            </a:r>
            <a:r>
              <a:rPr lang="en-US" sz="2000" b="1" baseline="30000" dirty="0">
                <a:solidFill>
                  <a:srgbClr val="0000FF"/>
                </a:solidFill>
                <a:latin typeface="Times New Roman"/>
              </a:rPr>
              <a:t>10</a:t>
            </a:r>
            <a:r>
              <a:rPr lang="en-US" sz="2000" b="1" baseline="-25000" dirty="0">
                <a:solidFill>
                  <a:srgbClr val="0000FF"/>
                </a:solidFill>
                <a:latin typeface="Times New Roman"/>
              </a:rPr>
              <a:t>Λ</a:t>
            </a:r>
            <a:r>
              <a:rPr lang="en-US" sz="2000" b="1" dirty="0">
                <a:solidFill>
                  <a:srgbClr val="0000FF"/>
                </a:solidFill>
                <a:latin typeface="Times New Roman"/>
              </a:rPr>
              <a:t>Be ,  and  </a:t>
            </a:r>
            <a:r>
              <a:rPr lang="en-US" sz="2000" b="1" baseline="30000" dirty="0">
                <a:solidFill>
                  <a:srgbClr val="0000FF"/>
                </a:solidFill>
                <a:latin typeface="Times New Roman"/>
              </a:rPr>
              <a:t>9</a:t>
            </a:r>
            <a:r>
              <a:rPr lang="en-US" sz="2000" b="1" dirty="0">
                <a:solidFill>
                  <a:srgbClr val="0000FF"/>
                </a:solidFill>
                <a:latin typeface="Times New Roman"/>
              </a:rPr>
              <a:t>Be(</a:t>
            </a:r>
            <a:r>
              <a:rPr lang="en-US" sz="2000" b="1" dirty="0" err="1">
                <a:solidFill>
                  <a:srgbClr val="0000FF"/>
                </a:solidFill>
                <a:latin typeface="Times New Roman"/>
              </a:rPr>
              <a:t>e'K</a:t>
            </a:r>
            <a:r>
              <a:rPr lang="en-US" sz="2000" b="1" dirty="0">
                <a:solidFill>
                  <a:srgbClr val="0000FF"/>
                </a:solidFill>
                <a:latin typeface="Times New Roman"/>
              </a:rPr>
              <a:t>+)</a:t>
            </a:r>
            <a:r>
              <a:rPr lang="en-US" sz="2000" b="1" baseline="30000" dirty="0" smtClean="0">
                <a:solidFill>
                  <a:srgbClr val="0000FF"/>
                </a:solidFill>
                <a:latin typeface="Times New Roman"/>
              </a:rPr>
              <a:t>9</a:t>
            </a:r>
            <a:r>
              <a:rPr lang="en-US" sz="2000" b="1" baseline="-25000" dirty="0" smtClean="0">
                <a:solidFill>
                  <a:srgbClr val="0000FF"/>
                </a:solidFill>
                <a:latin typeface="Times New Roman"/>
              </a:rPr>
              <a:t>Λ</a:t>
            </a:r>
            <a:r>
              <a:rPr lang="en-US" sz="2000" b="1" dirty="0" smtClean="0">
                <a:solidFill>
                  <a:srgbClr val="0000FF"/>
                </a:solidFill>
                <a:latin typeface="Times New Roman"/>
              </a:rPr>
              <a:t>Li</a:t>
            </a:r>
          </a:p>
          <a:p>
            <a:pPr lvl="1">
              <a:lnSpc>
                <a:spcPct val="90000"/>
              </a:lnSpc>
              <a:buSzPct val="45000"/>
            </a:pPr>
            <a:endParaRPr dirty="0"/>
          </a:p>
          <a:p>
            <a:pPr>
              <a:lnSpc>
                <a:spcPct val="120000"/>
              </a:lnSpc>
            </a:pPr>
            <a:r>
              <a:rPr lang="en-US" sz="2000" b="1" dirty="0">
                <a:solidFill>
                  <a:srgbClr val="800000"/>
                </a:solidFill>
                <a:latin typeface="Times New Roman"/>
              </a:rPr>
              <a:t>Calibration by the elementary process p(</a:t>
            </a:r>
            <a:r>
              <a:rPr lang="en-US" sz="2000" b="1" dirty="0" err="1">
                <a:solidFill>
                  <a:srgbClr val="800000"/>
                </a:solidFill>
                <a:latin typeface="Times New Roman"/>
              </a:rPr>
              <a:t>e,e’K</a:t>
            </a:r>
            <a:r>
              <a:rPr lang="en-US" sz="2000" b="1" dirty="0">
                <a:solidFill>
                  <a:srgbClr val="800000"/>
                </a:solidFill>
                <a:latin typeface="Times New Roman"/>
              </a:rPr>
              <a:t>+)Λ or </a:t>
            </a:r>
            <a:r>
              <a:rPr lang="en-US" sz="2000" b="1" dirty="0">
                <a:solidFill>
                  <a:srgbClr val="800000"/>
                </a:solidFill>
                <a:latin typeface="DejaVu Sans"/>
                <a:ea typeface="DejaVu Sans"/>
              </a:rPr>
              <a:t>Σ</a:t>
            </a:r>
            <a:r>
              <a:rPr lang="en-US" sz="2000" b="1" dirty="0">
                <a:solidFill>
                  <a:srgbClr val="800000"/>
                </a:solidFill>
                <a:latin typeface="Times New Roman"/>
                <a:ea typeface="DejaVu Sans"/>
              </a:rPr>
              <a:t>: H2O and CH2</a:t>
            </a:r>
            <a:r>
              <a:rPr lang="en-US" sz="2000" b="1" dirty="0">
                <a:solidFill>
                  <a:srgbClr val="FF0000"/>
                </a:solidFill>
                <a:latin typeface="Times New Roman"/>
                <a:ea typeface="DejaVu Sans"/>
              </a:rPr>
              <a:t> </a:t>
            </a:r>
            <a:endParaRP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251640" y="251640"/>
            <a:ext cx="9072000" cy="1442880"/>
          </a:xfrm>
          <a:prstGeom prst="rect">
            <a:avLst/>
          </a:prstGeom>
        </p:spPr>
        <p:txBody>
          <a:bodyPr lIns="90000" tIns="45000" rIns="90000" bIns="45000"/>
          <a:lstStyle/>
          <a:p>
            <a:pPr algn="ctr"/>
            <a:r>
              <a:rPr lang="en-US" sz="3600" b="1">
                <a:solidFill>
                  <a:srgbClr val="04617B"/>
                </a:solidFill>
                <a:latin typeface="Calibri"/>
                <a:ea typeface="宋体"/>
              </a:rPr>
              <a:t>Kinematics of the </a:t>
            </a:r>
            <a:endParaRPr/>
          </a:p>
          <a:p>
            <a:pPr algn="ctr"/>
            <a:r>
              <a:rPr lang="en-US" sz="3600" b="1">
                <a:solidFill>
                  <a:srgbClr val="04617B"/>
                </a:solidFill>
                <a:latin typeface="Calibri"/>
                <a:ea typeface="宋体"/>
              </a:rPr>
              <a:t>E05-115 Experiment</a:t>
            </a:r>
            <a:endParaRPr/>
          </a:p>
        </p:txBody>
      </p:sp>
      <p:sp>
        <p:nvSpPr>
          <p:cNvPr id="37" name="CustomShape 2"/>
          <p:cNvSpPr/>
          <p:nvPr/>
        </p:nvSpPr>
        <p:spPr>
          <a:xfrm>
            <a:off x="3886200" y="2743200"/>
            <a:ext cx="2057040" cy="2122920"/>
          </a:xfrm>
          <a:prstGeom prst="ellipse">
            <a:avLst/>
          </a:prstGeom>
          <a:gradFill>
            <a:gsLst>
              <a:gs pos="0">
                <a:srgbClr val="FFFFFF"/>
              </a:gs>
              <a:gs pos="100000">
                <a:srgbClr val="66FF66"/>
              </a:gs>
            </a:gsLst>
            <a:path path="rect"/>
          </a:gradFill>
        </p:spPr>
      </p:sp>
      <p:sp>
        <p:nvSpPr>
          <p:cNvPr id="38" name="Line 3"/>
          <p:cNvSpPr/>
          <p:nvPr/>
        </p:nvSpPr>
        <p:spPr>
          <a:xfrm flipH="1">
            <a:off x="1568160" y="3527280"/>
            <a:ext cx="2652840" cy="0"/>
          </a:xfrm>
          <a:prstGeom prst="line">
            <a:avLst/>
          </a:prstGeom>
          <a:ln w="38160">
            <a:solidFill>
              <a:srgbClr val="000000"/>
            </a:solidFill>
            <a:miter/>
            <a:headEnd type="triangle" w="med" len="med"/>
          </a:ln>
        </p:spPr>
      </p:sp>
      <p:sp>
        <p:nvSpPr>
          <p:cNvPr id="39" name="Line 4"/>
          <p:cNvSpPr/>
          <p:nvPr/>
        </p:nvSpPr>
        <p:spPr>
          <a:xfrm flipH="1">
            <a:off x="4186080" y="2454480"/>
            <a:ext cx="2098800" cy="1072800"/>
          </a:xfrm>
          <a:prstGeom prst="line">
            <a:avLst/>
          </a:prstGeom>
          <a:ln w="38160">
            <a:solidFill>
              <a:srgbClr val="000000"/>
            </a:solidFill>
            <a:miter/>
            <a:headEnd type="triangle" w="med" len="med"/>
          </a:ln>
        </p:spPr>
      </p:sp>
      <p:sp>
        <p:nvSpPr>
          <p:cNvPr id="40" name="Line 5"/>
          <p:cNvSpPr/>
          <p:nvPr/>
        </p:nvSpPr>
        <p:spPr>
          <a:xfrm flipH="1">
            <a:off x="5361120" y="3890520"/>
            <a:ext cx="353880" cy="263160"/>
          </a:xfrm>
          <a:prstGeom prst="line">
            <a:avLst/>
          </a:prstGeom>
          <a:ln w="38160">
            <a:solidFill>
              <a:srgbClr val="000000"/>
            </a:solidFill>
            <a:miter/>
            <a:headEnd type="triangle" w="med" len="med"/>
          </a:ln>
        </p:spPr>
      </p:sp>
      <p:sp>
        <p:nvSpPr>
          <p:cNvPr id="41" name="Line 6"/>
          <p:cNvSpPr/>
          <p:nvPr/>
        </p:nvSpPr>
        <p:spPr>
          <a:xfrm flipH="1" flipV="1">
            <a:off x="5337720" y="4355280"/>
            <a:ext cx="795600" cy="784800"/>
          </a:xfrm>
          <a:prstGeom prst="line">
            <a:avLst/>
          </a:prstGeom>
          <a:ln w="38160">
            <a:solidFill>
              <a:srgbClr val="000000"/>
            </a:solidFill>
            <a:miter/>
            <a:headEnd type="triangle" w="med" len="med"/>
          </a:ln>
        </p:spPr>
      </p:sp>
      <p:sp>
        <p:nvSpPr>
          <p:cNvPr id="42" name="CustomShape 7"/>
          <p:cNvSpPr/>
          <p:nvPr/>
        </p:nvSpPr>
        <p:spPr>
          <a:xfrm>
            <a:off x="0" y="3027960"/>
            <a:ext cx="3355200" cy="392040"/>
          </a:xfrm>
          <a:prstGeom prst="rect">
            <a:avLst/>
          </a:prstGeom>
        </p:spPr>
        <p:txBody>
          <a:bodyPr lIns="0" tIns="0" rIns="0" bIns="0" anchor="ctr"/>
          <a:lstStyle/>
          <a:p>
            <a:pPr algn="ctr"/>
            <a:r>
              <a:rPr lang="en-US" sz="2000">
                <a:solidFill>
                  <a:srgbClr val="000000"/>
                </a:solidFill>
                <a:latin typeface="Arial"/>
                <a:ea typeface="宋体"/>
              </a:rPr>
              <a:t>Momentum:  2.344GeV/c</a:t>
            </a:r>
            <a:endParaRPr/>
          </a:p>
        </p:txBody>
      </p:sp>
      <p:sp>
        <p:nvSpPr>
          <p:cNvPr id="43" name="CustomShape 8"/>
          <p:cNvSpPr/>
          <p:nvPr/>
        </p:nvSpPr>
        <p:spPr>
          <a:xfrm>
            <a:off x="6396120" y="2235600"/>
            <a:ext cx="3429360" cy="604800"/>
          </a:xfrm>
          <a:prstGeom prst="rect">
            <a:avLst/>
          </a:prstGeom>
        </p:spPr>
        <p:txBody>
          <a:bodyPr wrap="none" lIns="0" tIns="0" rIns="0" bIns="0" anchor="ctr"/>
          <a:lstStyle/>
          <a:p>
            <a:r>
              <a:rPr lang="en-US">
                <a:solidFill>
                  <a:srgbClr val="000000"/>
                </a:solidFill>
                <a:latin typeface="Arial"/>
                <a:ea typeface="宋体"/>
              </a:rPr>
              <a:t>Momentum: 0.844GeV/c ±17%</a:t>
            </a:r>
            <a:endParaRPr/>
          </a:p>
          <a:p>
            <a:r>
              <a:rPr lang="en-US">
                <a:solidFill>
                  <a:srgbClr val="FF0000"/>
                </a:solidFill>
                <a:latin typeface="Arial"/>
                <a:ea typeface="宋体"/>
              </a:rPr>
              <a:t>Angular acceptance: 3°〜9° </a:t>
            </a:r>
            <a:endParaRPr/>
          </a:p>
        </p:txBody>
      </p:sp>
      <p:sp>
        <p:nvSpPr>
          <p:cNvPr id="44" name="CustomShape 9"/>
          <p:cNvSpPr/>
          <p:nvPr/>
        </p:nvSpPr>
        <p:spPr>
          <a:xfrm>
            <a:off x="4620600" y="5547960"/>
            <a:ext cx="5039640" cy="710640"/>
          </a:xfrm>
          <a:prstGeom prst="rect">
            <a:avLst/>
          </a:prstGeom>
        </p:spPr>
        <p:txBody>
          <a:bodyPr lIns="0" tIns="0" rIns="0" bIns="0" anchor="ctr"/>
          <a:lstStyle/>
          <a:p>
            <a:r>
              <a:rPr lang="en-US" sz="2000">
                <a:latin typeface="Arial"/>
                <a:ea typeface="宋体"/>
              </a:rPr>
              <a:t>M</a:t>
            </a:r>
            <a:r>
              <a:rPr lang="en-US" sz="2000">
                <a:solidFill>
                  <a:srgbClr val="000000"/>
                </a:solidFill>
                <a:latin typeface="Arial"/>
                <a:ea typeface="宋体"/>
              </a:rPr>
              <a:t>omentum: 1.2GeV/c ±12.5%</a:t>
            </a:r>
            <a:endParaRPr/>
          </a:p>
          <a:p>
            <a:r>
              <a:rPr lang="en-US" sz="2000">
                <a:solidFill>
                  <a:srgbClr val="FF0000"/>
                </a:solidFill>
                <a:latin typeface="Arial"/>
                <a:ea typeface="宋体"/>
              </a:rPr>
              <a:t>Angular acceptance : 1°〜13</a:t>
            </a:r>
            <a:r>
              <a:rPr lang="en-US" sz="2500">
                <a:solidFill>
                  <a:srgbClr val="FF0000"/>
                </a:solidFill>
                <a:latin typeface="Arial"/>
                <a:ea typeface="宋体"/>
              </a:rPr>
              <a:t>°</a:t>
            </a:r>
            <a:endParaRPr/>
          </a:p>
        </p:txBody>
      </p:sp>
      <p:sp>
        <p:nvSpPr>
          <p:cNvPr id="45" name="CustomShape 10"/>
          <p:cNvSpPr/>
          <p:nvPr/>
        </p:nvSpPr>
        <p:spPr>
          <a:xfrm>
            <a:off x="2971800" y="3886200"/>
            <a:ext cx="1509120" cy="403200"/>
          </a:xfrm>
          <a:prstGeom prst="rect">
            <a:avLst/>
          </a:prstGeom>
        </p:spPr>
        <p:txBody>
          <a:bodyPr wrap="none" lIns="0" tIns="0" rIns="0" bIns="0" anchor="ctr"/>
          <a:lstStyle/>
          <a:p>
            <a:pPr algn="ctr"/>
            <a:r>
              <a:rPr lang="en-US" sz="2400">
                <a:solidFill>
                  <a:srgbClr val="000000"/>
                </a:solidFill>
                <a:latin typeface="Arial"/>
                <a:ea typeface="宋体"/>
              </a:rPr>
              <a:t>1.5GeV </a:t>
            </a:r>
            <a:r>
              <a:rPr lang="en-US" sz="2400">
                <a:solidFill>
                  <a:srgbClr val="000000"/>
                </a:solidFill>
                <a:latin typeface="DejaVu Sans"/>
                <a:ea typeface="DejaVu Sans"/>
              </a:rPr>
              <a:t>γ</a:t>
            </a:r>
            <a:r>
              <a:rPr lang="en-US" sz="2400" b="1">
                <a:solidFill>
                  <a:srgbClr val="000000"/>
                </a:solidFill>
                <a:latin typeface="Arial"/>
                <a:ea typeface="宋体"/>
              </a:rPr>
              <a:t>*</a:t>
            </a:r>
            <a:endParaRPr/>
          </a:p>
        </p:txBody>
      </p:sp>
      <p:sp>
        <p:nvSpPr>
          <p:cNvPr id="46" name="CustomShape 11"/>
          <p:cNvSpPr/>
          <p:nvPr/>
        </p:nvSpPr>
        <p:spPr>
          <a:xfrm>
            <a:off x="6446520" y="1600200"/>
            <a:ext cx="4220280" cy="541080"/>
          </a:xfrm>
          <a:prstGeom prst="rect">
            <a:avLst/>
          </a:prstGeom>
        </p:spPr>
        <p:txBody>
          <a:bodyPr lIns="0" tIns="0" rIns="0" bIns="0" anchor="ctr"/>
          <a:lstStyle/>
          <a:p>
            <a:r>
              <a:rPr lang="en-US" sz="2800">
                <a:solidFill>
                  <a:srgbClr val="000000"/>
                </a:solidFill>
                <a:latin typeface="Arial"/>
                <a:ea typeface="宋体"/>
              </a:rPr>
              <a:t>Scattered electron</a:t>
            </a:r>
            <a:endParaRPr/>
          </a:p>
        </p:txBody>
      </p:sp>
      <p:sp>
        <p:nvSpPr>
          <p:cNvPr id="47" name="CustomShape 12"/>
          <p:cNvSpPr/>
          <p:nvPr/>
        </p:nvSpPr>
        <p:spPr>
          <a:xfrm>
            <a:off x="6132600" y="4791960"/>
            <a:ext cx="622080" cy="604440"/>
          </a:xfrm>
          <a:prstGeom prst="rect">
            <a:avLst/>
          </a:prstGeom>
        </p:spPr>
        <p:txBody>
          <a:bodyPr lIns="0" tIns="0" rIns="0" bIns="0" anchor="ctr"/>
          <a:lstStyle/>
          <a:p>
            <a:r>
              <a:rPr lang="en-US" sz="3200">
                <a:solidFill>
                  <a:srgbClr val="000000"/>
                </a:solidFill>
                <a:latin typeface="Arial"/>
                <a:ea typeface="宋体"/>
              </a:rPr>
              <a:t>K+</a:t>
            </a:r>
            <a:endParaRPr/>
          </a:p>
        </p:txBody>
      </p:sp>
      <p:sp>
        <p:nvSpPr>
          <p:cNvPr id="48" name="CustomShape 13"/>
          <p:cNvSpPr/>
          <p:nvPr/>
        </p:nvSpPr>
        <p:spPr>
          <a:xfrm>
            <a:off x="252000" y="2356200"/>
            <a:ext cx="3689640" cy="541080"/>
          </a:xfrm>
          <a:prstGeom prst="rect">
            <a:avLst/>
          </a:prstGeom>
        </p:spPr>
        <p:txBody>
          <a:bodyPr lIns="0" tIns="0" rIns="0" bIns="0" anchor="ctr"/>
          <a:lstStyle/>
          <a:p>
            <a:r>
              <a:rPr lang="en-US" sz="3200">
                <a:solidFill>
                  <a:srgbClr val="000000"/>
                </a:solidFill>
                <a:latin typeface="Arial"/>
                <a:ea typeface="宋体"/>
              </a:rPr>
              <a:t>Electron beam</a:t>
            </a:r>
            <a:endParaRPr/>
          </a:p>
        </p:txBody>
      </p:sp>
      <p:pic>
        <p:nvPicPr>
          <p:cNvPr id="49" name="Picture 15"/>
          <p:cNvPicPr/>
          <p:nvPr/>
        </p:nvPicPr>
        <p:blipFill>
          <a:blip r:embed="rId3"/>
          <a:stretch>
            <a:fillRect/>
          </a:stretch>
        </p:blipFill>
        <p:spPr>
          <a:xfrm>
            <a:off x="80640" y="4525560"/>
            <a:ext cx="3932640" cy="2449440"/>
          </a:xfrm>
          <a:prstGeom prst="rect">
            <a:avLst/>
          </a:prstGeom>
        </p:spPr>
      </p:pic>
      <p:sp>
        <p:nvSpPr>
          <p:cNvPr id="50" name="CustomShape 14"/>
          <p:cNvSpPr/>
          <p:nvPr/>
        </p:nvSpPr>
        <p:spPr>
          <a:xfrm>
            <a:off x="840240" y="5715720"/>
            <a:ext cx="1986120" cy="640800"/>
          </a:xfrm>
          <a:prstGeom prst="rect">
            <a:avLst/>
          </a:prstGeom>
        </p:spPr>
        <p:txBody>
          <a:bodyPr lIns="0" tIns="0" rIns="0" bIns="0" anchor="ctr"/>
          <a:lstStyle/>
          <a:p>
            <a:r>
              <a:rPr lang="en-US" sz="1600" dirty="0" err="1">
                <a:solidFill>
                  <a:srgbClr val="000000"/>
                </a:solidFill>
                <a:latin typeface="Arial"/>
                <a:ea typeface="宋体"/>
              </a:rPr>
              <a:t>M.Q.Tran</a:t>
            </a:r>
            <a:r>
              <a:rPr lang="en-US" sz="1600" dirty="0">
                <a:solidFill>
                  <a:srgbClr val="000000"/>
                </a:solidFill>
                <a:latin typeface="Arial"/>
                <a:ea typeface="宋体"/>
              </a:rPr>
              <a:t> et al. </a:t>
            </a:r>
            <a:endParaRPr dirty="0"/>
          </a:p>
          <a:p>
            <a:r>
              <a:rPr lang="en-US" sz="1600" dirty="0">
                <a:solidFill>
                  <a:srgbClr val="000000"/>
                </a:solidFill>
                <a:latin typeface="Arial"/>
                <a:ea typeface="宋体"/>
              </a:rPr>
              <a:t>PLB445 (1998) 20</a:t>
            </a:r>
            <a:endParaRPr dirty="0"/>
          </a:p>
        </p:txBody>
      </p:sp>
      <p:sp>
        <p:nvSpPr>
          <p:cNvPr id="51" name="CustomShape 15"/>
          <p:cNvSpPr/>
          <p:nvPr/>
        </p:nvSpPr>
        <p:spPr>
          <a:xfrm>
            <a:off x="5540040" y="3661920"/>
            <a:ext cx="403200" cy="370800"/>
          </a:xfrm>
          <a:prstGeom prst="ellipse">
            <a:avLst/>
          </a:prstGeom>
          <a:gradFill>
            <a:gsLst>
              <a:gs pos="0">
                <a:srgbClr val="FFFFFF"/>
              </a:gs>
              <a:gs pos="100000">
                <a:srgbClr val="0000FF"/>
              </a:gs>
            </a:gsLst>
            <a:path path="rect"/>
          </a:gradFill>
        </p:spPr>
      </p:sp>
      <p:sp>
        <p:nvSpPr>
          <p:cNvPr id="52" name="CustomShape 16"/>
          <p:cNvSpPr/>
          <p:nvPr/>
        </p:nvSpPr>
        <p:spPr>
          <a:xfrm>
            <a:off x="5796360" y="3087000"/>
            <a:ext cx="505800" cy="672120"/>
          </a:xfrm>
          <a:prstGeom prst="rect">
            <a:avLst/>
          </a:prstGeom>
        </p:spPr>
        <p:txBody>
          <a:bodyPr lIns="0" tIns="0" rIns="0" bIns="0" anchor="ctr"/>
          <a:lstStyle/>
          <a:p>
            <a:r>
              <a:rPr lang="en-US" sz="4000">
                <a:latin typeface="Symbol"/>
                <a:ea typeface="宋体"/>
              </a:rPr>
              <a:t></a:t>
            </a:r>
            <a:endParaRPr/>
          </a:p>
        </p:txBody>
      </p:sp>
      <p:sp>
        <p:nvSpPr>
          <p:cNvPr id="53" name="CustomShape 17"/>
          <p:cNvSpPr/>
          <p:nvPr/>
        </p:nvSpPr>
        <p:spPr>
          <a:xfrm>
            <a:off x="5016600" y="4026600"/>
            <a:ext cx="402840" cy="370800"/>
          </a:xfrm>
          <a:prstGeom prst="ellipse">
            <a:avLst/>
          </a:prstGeom>
          <a:gradFill>
            <a:gsLst>
              <a:gs pos="0">
                <a:srgbClr val="FFFFFF"/>
              </a:gs>
              <a:gs pos="100000">
                <a:srgbClr val="FF0000"/>
              </a:gs>
            </a:gsLst>
            <a:path path="rect"/>
          </a:gradFill>
        </p:spPr>
      </p:sp>
      <p:sp>
        <p:nvSpPr>
          <p:cNvPr id="54" name="CustomShape 18"/>
          <p:cNvSpPr/>
          <p:nvPr/>
        </p:nvSpPr>
        <p:spPr>
          <a:xfrm>
            <a:off x="595440" y="4098600"/>
            <a:ext cx="2008080" cy="403200"/>
          </a:xfrm>
          <a:prstGeom prst="rect">
            <a:avLst/>
          </a:prstGeom>
        </p:spPr>
        <p:txBody>
          <a:bodyPr lIns="0" tIns="0" rIns="0" bIns="0" anchor="ctr"/>
          <a:lstStyle/>
          <a:p>
            <a:pPr algn="ctr"/>
            <a:r>
              <a:rPr lang="en-US" sz="2400" dirty="0">
                <a:latin typeface="Symbol"/>
                <a:ea typeface="宋体"/>
              </a:rPr>
              <a:t></a:t>
            </a:r>
            <a:r>
              <a:rPr lang="en-US" sz="2400" dirty="0">
                <a:solidFill>
                  <a:srgbClr val="000000"/>
                </a:solidFill>
                <a:latin typeface="Symbol"/>
                <a:ea typeface="宋体"/>
              </a:rPr>
              <a:t>+</a:t>
            </a:r>
            <a:r>
              <a:rPr lang="en-US" sz="2400" dirty="0">
                <a:solidFill>
                  <a:srgbClr val="000000"/>
                </a:solidFill>
                <a:latin typeface="Arial"/>
                <a:ea typeface="宋体"/>
              </a:rPr>
              <a:t>p </a:t>
            </a:r>
            <a:r>
              <a:rPr lang="en-US" sz="2400" dirty="0">
                <a:solidFill>
                  <a:srgbClr val="000000"/>
                </a:solidFill>
                <a:latin typeface="DejaVu Sans"/>
                <a:ea typeface="DejaVu Sans"/>
              </a:rPr>
              <a:t>→</a:t>
            </a:r>
            <a:r>
              <a:rPr lang="en-US" sz="2400" dirty="0">
                <a:solidFill>
                  <a:srgbClr val="000000"/>
                </a:solidFill>
                <a:latin typeface="Symbol"/>
                <a:ea typeface="宋体"/>
              </a:rPr>
              <a:t>+</a:t>
            </a:r>
            <a:r>
              <a:rPr lang="en-US" sz="2400" dirty="0">
                <a:solidFill>
                  <a:srgbClr val="000000"/>
                </a:solidFill>
                <a:latin typeface="Arial"/>
                <a:ea typeface="宋体"/>
              </a:rPr>
              <a:t>K</a:t>
            </a:r>
            <a:r>
              <a:rPr lang="en-US" sz="2400" baseline="30000" dirty="0">
                <a:solidFill>
                  <a:srgbClr val="000000"/>
                </a:solidFill>
                <a:latin typeface="Arial"/>
                <a:ea typeface="宋体"/>
              </a:rPr>
              <a:t>+</a:t>
            </a:r>
            <a:endParaRPr baseline="30000" dirty="0"/>
          </a:p>
        </p:txBody>
      </p:sp>
      <p:sp>
        <p:nvSpPr>
          <p:cNvPr id="55" name="CustomShape 19"/>
          <p:cNvSpPr/>
          <p:nvPr/>
        </p:nvSpPr>
        <p:spPr>
          <a:xfrm>
            <a:off x="3696120" y="1772640"/>
            <a:ext cx="1769040" cy="940320"/>
          </a:xfrm>
          <a:prstGeom prst="rect">
            <a:avLst/>
          </a:prstGeom>
        </p:spPr>
        <p:txBody>
          <a:bodyPr lIns="0" tIns="0" rIns="0" bIns="0" anchor="ctr"/>
          <a:lstStyle/>
          <a:p>
            <a:pPr algn="ctr"/>
            <a:r>
              <a:rPr lang="en-US" sz="2800">
                <a:solidFill>
                  <a:srgbClr val="000000"/>
                </a:solidFill>
                <a:latin typeface="Arial"/>
                <a:ea typeface="宋体"/>
              </a:rPr>
              <a:t>Target </a:t>
            </a:r>
            <a:endParaRPr/>
          </a:p>
          <a:p>
            <a:pPr algn="ctr"/>
            <a:r>
              <a:rPr lang="en-US" sz="2800">
                <a:solidFill>
                  <a:srgbClr val="000000"/>
                </a:solidFill>
                <a:latin typeface="Arial"/>
                <a:ea typeface="宋体"/>
              </a:rPr>
              <a:t>nucleus</a:t>
            </a:r>
            <a:endParaRPr/>
          </a:p>
        </p:txBody>
      </p:sp>
      <p:sp>
        <p:nvSpPr>
          <p:cNvPr id="56" name="Line 20"/>
          <p:cNvSpPr/>
          <p:nvPr/>
        </p:nvSpPr>
        <p:spPr>
          <a:xfrm flipV="1">
            <a:off x="2436120" y="4539600"/>
            <a:ext cx="0" cy="376920"/>
          </a:xfrm>
          <a:prstGeom prst="line">
            <a:avLst/>
          </a:prstGeom>
          <a:ln w="38160">
            <a:solidFill>
              <a:srgbClr val="000000"/>
            </a:solidFill>
            <a:miter/>
            <a:headEnd type="triangle" w="med" len="med"/>
          </a:ln>
        </p:spPr>
      </p:sp>
      <p:sp>
        <p:nvSpPr>
          <p:cNvPr id="57" name="CustomShape 21"/>
          <p:cNvSpPr/>
          <p:nvPr/>
        </p:nvSpPr>
        <p:spPr>
          <a:xfrm>
            <a:off x="4872600" y="4287960"/>
            <a:ext cx="391320" cy="604440"/>
          </a:xfrm>
          <a:prstGeom prst="rect">
            <a:avLst/>
          </a:prstGeom>
        </p:spPr>
        <p:txBody>
          <a:bodyPr lIns="0" tIns="0" rIns="0" bIns="0" anchor="ctr"/>
          <a:lstStyle/>
          <a:p>
            <a:r>
              <a:rPr lang="en-US" sz="4000">
                <a:solidFill>
                  <a:srgbClr val="000000"/>
                </a:solidFill>
                <a:latin typeface="Arial"/>
                <a:ea typeface="宋体"/>
              </a:rPr>
              <a:t>p</a:t>
            </a:r>
            <a:endParaRPr/>
          </a:p>
        </p:txBody>
      </p:sp>
      <p:sp>
        <p:nvSpPr>
          <p:cNvPr id="58" name="CustomShape 22"/>
          <p:cNvSpPr/>
          <p:nvPr/>
        </p:nvSpPr>
        <p:spPr>
          <a:xfrm>
            <a:off x="8583120" y="3924720"/>
            <a:ext cx="1221120" cy="413280"/>
          </a:xfrm>
          <a:prstGeom prst="rightArrow">
            <a:avLst>
              <a:gd name="adj1" fmla="val 0"/>
              <a:gd name="adj2" fmla="val 0"/>
            </a:avLst>
          </a:prstGeom>
          <a:blipFill>
            <a:blip r:embed="rId4"/>
            <a:tile/>
          </a:blipFill>
          <a:ln w="25560">
            <a:solidFill>
              <a:srgbClr val="000000"/>
            </a:solidFill>
            <a:miter/>
          </a:ln>
        </p:spPr>
      </p:sp>
      <p:sp>
        <p:nvSpPr>
          <p:cNvPr id="59" name="CustomShape 23"/>
          <p:cNvSpPr/>
          <p:nvPr/>
        </p:nvSpPr>
        <p:spPr>
          <a:xfrm>
            <a:off x="6972480" y="3611880"/>
            <a:ext cx="2855520" cy="1167480"/>
          </a:xfrm>
          <a:prstGeom prst="rect">
            <a:avLst/>
          </a:prstGeom>
          <a:solidFill>
            <a:srgbClr val="FFFFFF"/>
          </a:solidFill>
          <a:ln w="38160">
            <a:solidFill>
              <a:srgbClr val="000000"/>
            </a:solidFill>
            <a:miter/>
          </a:ln>
        </p:spPr>
        <p:txBody>
          <a:bodyPr lIns="0" tIns="0" rIns="0" bIns="0" anchor="ctr"/>
          <a:lstStyle/>
          <a:p>
            <a:pPr algn="ctr"/>
            <a:r>
              <a:rPr lang="en-US" sz="2800">
                <a:solidFill>
                  <a:srgbClr val="000000"/>
                </a:solidFill>
                <a:latin typeface="Arial"/>
                <a:ea typeface="宋体"/>
              </a:rPr>
              <a:t>Coincidence measurement</a:t>
            </a:r>
            <a:endParaRPr/>
          </a:p>
        </p:txBody>
      </p:sp>
      <p:pic>
        <p:nvPicPr>
          <p:cNvPr id="60" name="Picture 17"/>
          <p:cNvPicPr/>
          <p:nvPr/>
        </p:nvPicPr>
        <p:blipFill>
          <a:blip r:embed="rId5"/>
          <a:stretch>
            <a:fillRect/>
          </a:stretch>
        </p:blipFill>
        <p:spPr>
          <a:xfrm rot="2460140">
            <a:off x="4127009" y="3478140"/>
            <a:ext cx="1135800" cy="653040"/>
          </a:xfrm>
          <a:prstGeom prst="rect">
            <a:avLst/>
          </a:prstGeom>
        </p:spPr>
      </p:pic>
      <p:sp>
        <p:nvSpPr>
          <p:cNvPr id="2" name="等腰三角形 1"/>
          <p:cNvSpPr/>
          <p:nvPr/>
        </p:nvSpPr>
        <p:spPr>
          <a:xfrm flipV="1">
            <a:off x="7489824" y="4779360"/>
            <a:ext cx="457200" cy="76860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等腰三角形 2"/>
          <p:cNvSpPr/>
          <p:nvPr/>
        </p:nvSpPr>
        <p:spPr>
          <a:xfrm>
            <a:off x="7554648" y="2840400"/>
            <a:ext cx="392376" cy="723122"/>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58882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251640" y="251640"/>
            <a:ext cx="9072000" cy="1442880"/>
          </a:xfrm>
          <a:prstGeom prst="rect">
            <a:avLst/>
          </a:prstGeom>
        </p:spPr>
        <p:txBody>
          <a:bodyPr lIns="90000" tIns="45000" rIns="90000" bIns="45000"/>
          <a:lstStyle/>
          <a:p>
            <a:pPr algn="ctr"/>
            <a:r>
              <a:rPr lang="en-US" sz="3600" b="1">
                <a:solidFill>
                  <a:srgbClr val="04617B"/>
                </a:solidFill>
                <a:latin typeface="Calibri"/>
                <a:ea typeface="宋体"/>
              </a:rPr>
              <a:t>Kinematics of the </a:t>
            </a:r>
            <a:endParaRPr/>
          </a:p>
          <a:p>
            <a:pPr algn="ctr"/>
            <a:r>
              <a:rPr lang="en-US" sz="3600" b="1">
                <a:solidFill>
                  <a:srgbClr val="04617B"/>
                </a:solidFill>
                <a:latin typeface="Calibri"/>
                <a:ea typeface="宋体"/>
              </a:rPr>
              <a:t>E05-115 Experiment</a:t>
            </a:r>
            <a:endParaRPr/>
          </a:p>
        </p:txBody>
      </p:sp>
      <p:sp>
        <p:nvSpPr>
          <p:cNvPr id="37" name="CustomShape 2"/>
          <p:cNvSpPr/>
          <p:nvPr/>
        </p:nvSpPr>
        <p:spPr>
          <a:xfrm>
            <a:off x="3886200" y="2743200"/>
            <a:ext cx="2057040" cy="2122920"/>
          </a:xfrm>
          <a:prstGeom prst="ellipse">
            <a:avLst/>
          </a:prstGeom>
          <a:gradFill>
            <a:gsLst>
              <a:gs pos="0">
                <a:srgbClr val="FFFFFF"/>
              </a:gs>
              <a:gs pos="100000">
                <a:srgbClr val="66FF66"/>
              </a:gs>
            </a:gsLst>
            <a:path path="rect"/>
          </a:gradFill>
        </p:spPr>
      </p:sp>
      <p:sp>
        <p:nvSpPr>
          <p:cNvPr id="38" name="Line 3"/>
          <p:cNvSpPr/>
          <p:nvPr/>
        </p:nvSpPr>
        <p:spPr>
          <a:xfrm flipH="1">
            <a:off x="1568160" y="3527280"/>
            <a:ext cx="2652840" cy="0"/>
          </a:xfrm>
          <a:prstGeom prst="line">
            <a:avLst/>
          </a:prstGeom>
          <a:ln w="38160">
            <a:solidFill>
              <a:srgbClr val="000000"/>
            </a:solidFill>
            <a:miter/>
            <a:headEnd type="triangle" w="med" len="med"/>
          </a:ln>
        </p:spPr>
      </p:sp>
      <p:sp>
        <p:nvSpPr>
          <p:cNvPr id="39" name="Line 4"/>
          <p:cNvSpPr/>
          <p:nvPr/>
        </p:nvSpPr>
        <p:spPr>
          <a:xfrm flipH="1">
            <a:off x="4186080" y="2454480"/>
            <a:ext cx="2098800" cy="1072800"/>
          </a:xfrm>
          <a:prstGeom prst="line">
            <a:avLst/>
          </a:prstGeom>
          <a:ln w="38160">
            <a:solidFill>
              <a:srgbClr val="000000"/>
            </a:solidFill>
            <a:miter/>
            <a:headEnd type="triangle" w="med" len="med"/>
          </a:ln>
        </p:spPr>
      </p:sp>
      <p:sp>
        <p:nvSpPr>
          <p:cNvPr id="40" name="Line 5"/>
          <p:cNvSpPr/>
          <p:nvPr/>
        </p:nvSpPr>
        <p:spPr>
          <a:xfrm flipH="1">
            <a:off x="5361120" y="3890520"/>
            <a:ext cx="353880" cy="263160"/>
          </a:xfrm>
          <a:prstGeom prst="line">
            <a:avLst/>
          </a:prstGeom>
          <a:ln w="38160">
            <a:solidFill>
              <a:srgbClr val="000000"/>
            </a:solidFill>
            <a:miter/>
            <a:headEnd type="triangle" w="med" len="med"/>
          </a:ln>
        </p:spPr>
      </p:sp>
      <p:sp>
        <p:nvSpPr>
          <p:cNvPr id="41" name="Line 6"/>
          <p:cNvSpPr/>
          <p:nvPr/>
        </p:nvSpPr>
        <p:spPr>
          <a:xfrm flipH="1" flipV="1">
            <a:off x="5337720" y="4355280"/>
            <a:ext cx="795600" cy="784800"/>
          </a:xfrm>
          <a:prstGeom prst="line">
            <a:avLst/>
          </a:prstGeom>
          <a:ln w="38160">
            <a:solidFill>
              <a:srgbClr val="000000"/>
            </a:solidFill>
            <a:miter/>
            <a:headEnd type="triangle" w="med" len="med"/>
          </a:ln>
        </p:spPr>
      </p:sp>
      <p:sp>
        <p:nvSpPr>
          <p:cNvPr id="42" name="CustomShape 7"/>
          <p:cNvSpPr/>
          <p:nvPr/>
        </p:nvSpPr>
        <p:spPr>
          <a:xfrm>
            <a:off x="0" y="3027960"/>
            <a:ext cx="3355200" cy="392040"/>
          </a:xfrm>
          <a:prstGeom prst="rect">
            <a:avLst/>
          </a:prstGeom>
        </p:spPr>
        <p:txBody>
          <a:bodyPr lIns="0" tIns="0" rIns="0" bIns="0" anchor="ctr"/>
          <a:lstStyle/>
          <a:p>
            <a:pPr algn="ctr"/>
            <a:r>
              <a:rPr lang="en-US" sz="2000">
                <a:solidFill>
                  <a:srgbClr val="000000"/>
                </a:solidFill>
                <a:latin typeface="Arial"/>
                <a:ea typeface="宋体"/>
              </a:rPr>
              <a:t>Momentum:  2.344GeV/c</a:t>
            </a:r>
            <a:endParaRPr/>
          </a:p>
        </p:txBody>
      </p:sp>
      <p:sp>
        <p:nvSpPr>
          <p:cNvPr id="43" name="CustomShape 8"/>
          <p:cNvSpPr/>
          <p:nvPr/>
        </p:nvSpPr>
        <p:spPr>
          <a:xfrm>
            <a:off x="6396120" y="2235600"/>
            <a:ext cx="3429360" cy="604800"/>
          </a:xfrm>
          <a:prstGeom prst="rect">
            <a:avLst/>
          </a:prstGeom>
        </p:spPr>
        <p:txBody>
          <a:bodyPr wrap="none" lIns="0" tIns="0" rIns="0" bIns="0" anchor="ctr"/>
          <a:lstStyle/>
          <a:p>
            <a:r>
              <a:rPr lang="en-US">
                <a:solidFill>
                  <a:srgbClr val="000000"/>
                </a:solidFill>
                <a:latin typeface="Arial"/>
                <a:ea typeface="宋体"/>
              </a:rPr>
              <a:t>Momentum: 0.844GeV/c ±17%</a:t>
            </a:r>
            <a:endParaRPr/>
          </a:p>
          <a:p>
            <a:r>
              <a:rPr lang="en-US">
                <a:solidFill>
                  <a:srgbClr val="FF0000"/>
                </a:solidFill>
                <a:latin typeface="Arial"/>
                <a:ea typeface="宋体"/>
              </a:rPr>
              <a:t>Angular acceptance: 3°〜9° </a:t>
            </a:r>
            <a:endParaRPr/>
          </a:p>
        </p:txBody>
      </p:sp>
      <p:sp>
        <p:nvSpPr>
          <p:cNvPr id="44" name="CustomShape 9"/>
          <p:cNvSpPr/>
          <p:nvPr/>
        </p:nvSpPr>
        <p:spPr>
          <a:xfrm>
            <a:off x="4620600" y="5547960"/>
            <a:ext cx="5039640" cy="710640"/>
          </a:xfrm>
          <a:prstGeom prst="rect">
            <a:avLst/>
          </a:prstGeom>
        </p:spPr>
        <p:txBody>
          <a:bodyPr lIns="0" tIns="0" rIns="0" bIns="0" anchor="ctr"/>
          <a:lstStyle/>
          <a:p>
            <a:r>
              <a:rPr lang="en-US" sz="2000">
                <a:latin typeface="Arial"/>
                <a:ea typeface="宋体"/>
              </a:rPr>
              <a:t>M</a:t>
            </a:r>
            <a:r>
              <a:rPr lang="en-US" sz="2000">
                <a:solidFill>
                  <a:srgbClr val="000000"/>
                </a:solidFill>
                <a:latin typeface="Arial"/>
                <a:ea typeface="宋体"/>
              </a:rPr>
              <a:t>omentum: 1.2GeV/c ±12.5%</a:t>
            </a:r>
            <a:endParaRPr/>
          </a:p>
          <a:p>
            <a:r>
              <a:rPr lang="en-US" sz="2000">
                <a:solidFill>
                  <a:srgbClr val="FF0000"/>
                </a:solidFill>
                <a:latin typeface="Arial"/>
                <a:ea typeface="宋体"/>
              </a:rPr>
              <a:t>Angular acceptance : 1°〜13</a:t>
            </a:r>
            <a:r>
              <a:rPr lang="en-US" sz="2500">
                <a:solidFill>
                  <a:srgbClr val="FF0000"/>
                </a:solidFill>
                <a:latin typeface="Arial"/>
                <a:ea typeface="宋体"/>
              </a:rPr>
              <a:t>°</a:t>
            </a:r>
            <a:endParaRPr/>
          </a:p>
        </p:txBody>
      </p:sp>
      <p:sp>
        <p:nvSpPr>
          <p:cNvPr id="45" name="CustomShape 10"/>
          <p:cNvSpPr/>
          <p:nvPr/>
        </p:nvSpPr>
        <p:spPr>
          <a:xfrm>
            <a:off x="2971800" y="3886200"/>
            <a:ext cx="1509120" cy="403200"/>
          </a:xfrm>
          <a:prstGeom prst="rect">
            <a:avLst/>
          </a:prstGeom>
        </p:spPr>
        <p:txBody>
          <a:bodyPr wrap="none" lIns="0" tIns="0" rIns="0" bIns="0" anchor="ctr"/>
          <a:lstStyle/>
          <a:p>
            <a:pPr algn="ctr"/>
            <a:r>
              <a:rPr lang="en-US" sz="2400">
                <a:solidFill>
                  <a:srgbClr val="000000"/>
                </a:solidFill>
                <a:latin typeface="Arial"/>
                <a:ea typeface="宋体"/>
              </a:rPr>
              <a:t>1.5GeV </a:t>
            </a:r>
            <a:r>
              <a:rPr lang="en-US" sz="2400">
                <a:solidFill>
                  <a:srgbClr val="000000"/>
                </a:solidFill>
                <a:latin typeface="DejaVu Sans"/>
                <a:ea typeface="DejaVu Sans"/>
              </a:rPr>
              <a:t>γ</a:t>
            </a:r>
            <a:r>
              <a:rPr lang="en-US" sz="2400" b="1">
                <a:solidFill>
                  <a:srgbClr val="000000"/>
                </a:solidFill>
                <a:latin typeface="Arial"/>
                <a:ea typeface="宋体"/>
              </a:rPr>
              <a:t>*</a:t>
            </a:r>
            <a:endParaRPr/>
          </a:p>
        </p:txBody>
      </p:sp>
      <p:sp>
        <p:nvSpPr>
          <p:cNvPr id="46" name="CustomShape 11"/>
          <p:cNvSpPr/>
          <p:nvPr/>
        </p:nvSpPr>
        <p:spPr>
          <a:xfrm>
            <a:off x="6446520" y="1600200"/>
            <a:ext cx="4220280" cy="541080"/>
          </a:xfrm>
          <a:prstGeom prst="rect">
            <a:avLst/>
          </a:prstGeom>
        </p:spPr>
        <p:txBody>
          <a:bodyPr lIns="0" tIns="0" rIns="0" bIns="0" anchor="ctr"/>
          <a:lstStyle/>
          <a:p>
            <a:r>
              <a:rPr lang="en-US" sz="2800">
                <a:solidFill>
                  <a:srgbClr val="000000"/>
                </a:solidFill>
                <a:latin typeface="Arial"/>
                <a:ea typeface="宋体"/>
              </a:rPr>
              <a:t>Scattered electron</a:t>
            </a:r>
            <a:endParaRPr/>
          </a:p>
        </p:txBody>
      </p:sp>
      <p:sp>
        <p:nvSpPr>
          <p:cNvPr id="47" name="CustomShape 12"/>
          <p:cNvSpPr/>
          <p:nvPr/>
        </p:nvSpPr>
        <p:spPr>
          <a:xfrm>
            <a:off x="6132600" y="4791960"/>
            <a:ext cx="622080" cy="604440"/>
          </a:xfrm>
          <a:prstGeom prst="rect">
            <a:avLst/>
          </a:prstGeom>
        </p:spPr>
        <p:txBody>
          <a:bodyPr lIns="0" tIns="0" rIns="0" bIns="0" anchor="ctr"/>
          <a:lstStyle/>
          <a:p>
            <a:r>
              <a:rPr lang="en-US" sz="3200">
                <a:solidFill>
                  <a:srgbClr val="000000"/>
                </a:solidFill>
                <a:latin typeface="Arial"/>
                <a:ea typeface="宋体"/>
              </a:rPr>
              <a:t>K+</a:t>
            </a:r>
            <a:endParaRPr/>
          </a:p>
        </p:txBody>
      </p:sp>
      <p:sp>
        <p:nvSpPr>
          <p:cNvPr id="48" name="CustomShape 13"/>
          <p:cNvSpPr/>
          <p:nvPr/>
        </p:nvSpPr>
        <p:spPr>
          <a:xfrm>
            <a:off x="252000" y="2356200"/>
            <a:ext cx="3689640" cy="541080"/>
          </a:xfrm>
          <a:prstGeom prst="rect">
            <a:avLst/>
          </a:prstGeom>
        </p:spPr>
        <p:txBody>
          <a:bodyPr lIns="0" tIns="0" rIns="0" bIns="0" anchor="ctr"/>
          <a:lstStyle/>
          <a:p>
            <a:r>
              <a:rPr lang="en-US" sz="3200">
                <a:solidFill>
                  <a:srgbClr val="000000"/>
                </a:solidFill>
                <a:latin typeface="Arial"/>
                <a:ea typeface="宋体"/>
              </a:rPr>
              <a:t>Electron beam</a:t>
            </a:r>
            <a:endParaRPr/>
          </a:p>
        </p:txBody>
      </p:sp>
      <p:pic>
        <p:nvPicPr>
          <p:cNvPr id="49" name="Picture 15"/>
          <p:cNvPicPr/>
          <p:nvPr/>
        </p:nvPicPr>
        <p:blipFill>
          <a:blip r:embed="rId3"/>
          <a:stretch>
            <a:fillRect/>
          </a:stretch>
        </p:blipFill>
        <p:spPr>
          <a:xfrm>
            <a:off x="80640" y="4525560"/>
            <a:ext cx="3932640" cy="2449440"/>
          </a:xfrm>
          <a:prstGeom prst="rect">
            <a:avLst/>
          </a:prstGeom>
        </p:spPr>
      </p:pic>
      <p:sp>
        <p:nvSpPr>
          <p:cNvPr id="50" name="CustomShape 14"/>
          <p:cNvSpPr/>
          <p:nvPr/>
        </p:nvSpPr>
        <p:spPr>
          <a:xfrm>
            <a:off x="840240" y="5715720"/>
            <a:ext cx="1986120" cy="640800"/>
          </a:xfrm>
          <a:prstGeom prst="rect">
            <a:avLst/>
          </a:prstGeom>
        </p:spPr>
        <p:txBody>
          <a:bodyPr lIns="0" tIns="0" rIns="0" bIns="0" anchor="ctr"/>
          <a:lstStyle/>
          <a:p>
            <a:r>
              <a:rPr lang="en-US" sz="1600" dirty="0" err="1">
                <a:solidFill>
                  <a:srgbClr val="000000"/>
                </a:solidFill>
                <a:latin typeface="Arial"/>
                <a:ea typeface="宋体"/>
              </a:rPr>
              <a:t>M.Q.Tran</a:t>
            </a:r>
            <a:r>
              <a:rPr lang="en-US" sz="1600" dirty="0">
                <a:solidFill>
                  <a:srgbClr val="000000"/>
                </a:solidFill>
                <a:latin typeface="Arial"/>
                <a:ea typeface="宋体"/>
              </a:rPr>
              <a:t> et al. </a:t>
            </a:r>
            <a:endParaRPr dirty="0"/>
          </a:p>
          <a:p>
            <a:r>
              <a:rPr lang="en-US" sz="1600" dirty="0">
                <a:solidFill>
                  <a:srgbClr val="000000"/>
                </a:solidFill>
                <a:latin typeface="Arial"/>
                <a:ea typeface="宋体"/>
              </a:rPr>
              <a:t>PLB445 (1998) 20</a:t>
            </a:r>
            <a:endParaRPr dirty="0"/>
          </a:p>
        </p:txBody>
      </p:sp>
      <p:sp>
        <p:nvSpPr>
          <p:cNvPr id="51" name="CustomShape 15"/>
          <p:cNvSpPr/>
          <p:nvPr/>
        </p:nvSpPr>
        <p:spPr>
          <a:xfrm>
            <a:off x="5540040" y="3661920"/>
            <a:ext cx="403200" cy="370800"/>
          </a:xfrm>
          <a:prstGeom prst="ellipse">
            <a:avLst/>
          </a:prstGeom>
          <a:gradFill>
            <a:gsLst>
              <a:gs pos="0">
                <a:srgbClr val="FFFFFF"/>
              </a:gs>
              <a:gs pos="100000">
                <a:srgbClr val="0000FF"/>
              </a:gs>
            </a:gsLst>
            <a:path path="rect"/>
          </a:gradFill>
        </p:spPr>
      </p:sp>
      <p:sp>
        <p:nvSpPr>
          <p:cNvPr id="52" name="CustomShape 16"/>
          <p:cNvSpPr/>
          <p:nvPr/>
        </p:nvSpPr>
        <p:spPr>
          <a:xfrm>
            <a:off x="5796360" y="3087000"/>
            <a:ext cx="505800" cy="672120"/>
          </a:xfrm>
          <a:prstGeom prst="rect">
            <a:avLst/>
          </a:prstGeom>
        </p:spPr>
        <p:txBody>
          <a:bodyPr lIns="0" tIns="0" rIns="0" bIns="0" anchor="ctr"/>
          <a:lstStyle/>
          <a:p>
            <a:r>
              <a:rPr lang="en-US" sz="4000">
                <a:latin typeface="Symbol"/>
                <a:ea typeface="宋体"/>
              </a:rPr>
              <a:t></a:t>
            </a:r>
            <a:endParaRPr/>
          </a:p>
        </p:txBody>
      </p:sp>
      <p:sp>
        <p:nvSpPr>
          <p:cNvPr id="53" name="CustomShape 17"/>
          <p:cNvSpPr/>
          <p:nvPr/>
        </p:nvSpPr>
        <p:spPr>
          <a:xfrm>
            <a:off x="5016600" y="4026600"/>
            <a:ext cx="402840" cy="370800"/>
          </a:xfrm>
          <a:prstGeom prst="ellipse">
            <a:avLst/>
          </a:prstGeom>
          <a:gradFill>
            <a:gsLst>
              <a:gs pos="0">
                <a:srgbClr val="FFFFFF"/>
              </a:gs>
              <a:gs pos="100000">
                <a:srgbClr val="FF0000"/>
              </a:gs>
            </a:gsLst>
            <a:path path="rect"/>
          </a:gradFill>
        </p:spPr>
      </p:sp>
      <p:sp>
        <p:nvSpPr>
          <p:cNvPr id="54" name="CustomShape 18"/>
          <p:cNvSpPr/>
          <p:nvPr/>
        </p:nvSpPr>
        <p:spPr>
          <a:xfrm>
            <a:off x="595440" y="4098600"/>
            <a:ext cx="2008080" cy="403200"/>
          </a:xfrm>
          <a:prstGeom prst="rect">
            <a:avLst/>
          </a:prstGeom>
        </p:spPr>
        <p:txBody>
          <a:bodyPr lIns="0" tIns="0" rIns="0" bIns="0" anchor="ctr"/>
          <a:lstStyle/>
          <a:p>
            <a:pPr algn="ctr"/>
            <a:r>
              <a:rPr lang="en-US" sz="2400" dirty="0">
                <a:latin typeface="Symbol"/>
                <a:ea typeface="宋体"/>
              </a:rPr>
              <a:t></a:t>
            </a:r>
            <a:r>
              <a:rPr lang="en-US" sz="2400" dirty="0">
                <a:solidFill>
                  <a:srgbClr val="000000"/>
                </a:solidFill>
                <a:latin typeface="Symbol"/>
                <a:ea typeface="宋体"/>
              </a:rPr>
              <a:t>+</a:t>
            </a:r>
            <a:r>
              <a:rPr lang="en-US" sz="2400" dirty="0">
                <a:solidFill>
                  <a:srgbClr val="000000"/>
                </a:solidFill>
                <a:latin typeface="Arial"/>
                <a:ea typeface="宋体"/>
              </a:rPr>
              <a:t>p </a:t>
            </a:r>
            <a:r>
              <a:rPr lang="en-US" sz="2400" dirty="0">
                <a:solidFill>
                  <a:srgbClr val="000000"/>
                </a:solidFill>
                <a:latin typeface="DejaVu Sans"/>
                <a:ea typeface="DejaVu Sans"/>
              </a:rPr>
              <a:t>→</a:t>
            </a:r>
            <a:r>
              <a:rPr lang="en-US" sz="2400" dirty="0">
                <a:solidFill>
                  <a:srgbClr val="000000"/>
                </a:solidFill>
                <a:latin typeface="Symbol"/>
                <a:ea typeface="宋体"/>
              </a:rPr>
              <a:t>+</a:t>
            </a:r>
            <a:r>
              <a:rPr lang="en-US" sz="2400" dirty="0">
                <a:solidFill>
                  <a:srgbClr val="000000"/>
                </a:solidFill>
                <a:latin typeface="Arial"/>
                <a:ea typeface="宋体"/>
              </a:rPr>
              <a:t>K</a:t>
            </a:r>
            <a:r>
              <a:rPr lang="en-US" sz="2400" baseline="30000" dirty="0">
                <a:solidFill>
                  <a:srgbClr val="000000"/>
                </a:solidFill>
                <a:latin typeface="Arial"/>
                <a:ea typeface="宋体"/>
              </a:rPr>
              <a:t>+</a:t>
            </a:r>
            <a:endParaRPr baseline="30000" dirty="0"/>
          </a:p>
        </p:txBody>
      </p:sp>
      <p:sp>
        <p:nvSpPr>
          <p:cNvPr id="55" name="CustomShape 19"/>
          <p:cNvSpPr/>
          <p:nvPr/>
        </p:nvSpPr>
        <p:spPr>
          <a:xfrm>
            <a:off x="3696120" y="1772640"/>
            <a:ext cx="1769040" cy="940320"/>
          </a:xfrm>
          <a:prstGeom prst="rect">
            <a:avLst/>
          </a:prstGeom>
        </p:spPr>
        <p:txBody>
          <a:bodyPr lIns="0" tIns="0" rIns="0" bIns="0" anchor="ctr"/>
          <a:lstStyle/>
          <a:p>
            <a:pPr algn="ctr"/>
            <a:r>
              <a:rPr lang="en-US" sz="2800">
                <a:solidFill>
                  <a:srgbClr val="000000"/>
                </a:solidFill>
                <a:latin typeface="Arial"/>
                <a:ea typeface="宋体"/>
              </a:rPr>
              <a:t>Target </a:t>
            </a:r>
            <a:endParaRPr/>
          </a:p>
          <a:p>
            <a:pPr algn="ctr"/>
            <a:r>
              <a:rPr lang="en-US" sz="2800">
                <a:solidFill>
                  <a:srgbClr val="000000"/>
                </a:solidFill>
                <a:latin typeface="Arial"/>
                <a:ea typeface="宋体"/>
              </a:rPr>
              <a:t>nucleus</a:t>
            </a:r>
            <a:endParaRPr/>
          </a:p>
        </p:txBody>
      </p:sp>
      <p:sp>
        <p:nvSpPr>
          <p:cNvPr id="56" name="Line 20"/>
          <p:cNvSpPr/>
          <p:nvPr/>
        </p:nvSpPr>
        <p:spPr>
          <a:xfrm flipV="1">
            <a:off x="2436120" y="4539600"/>
            <a:ext cx="0" cy="376920"/>
          </a:xfrm>
          <a:prstGeom prst="line">
            <a:avLst/>
          </a:prstGeom>
          <a:ln w="38160">
            <a:solidFill>
              <a:srgbClr val="000000"/>
            </a:solidFill>
            <a:miter/>
            <a:headEnd type="triangle" w="med" len="med"/>
          </a:ln>
        </p:spPr>
      </p:sp>
      <p:sp>
        <p:nvSpPr>
          <p:cNvPr id="57" name="CustomShape 21"/>
          <p:cNvSpPr/>
          <p:nvPr/>
        </p:nvSpPr>
        <p:spPr>
          <a:xfrm>
            <a:off x="4872600" y="4287960"/>
            <a:ext cx="391320" cy="604440"/>
          </a:xfrm>
          <a:prstGeom prst="rect">
            <a:avLst/>
          </a:prstGeom>
        </p:spPr>
        <p:txBody>
          <a:bodyPr lIns="0" tIns="0" rIns="0" bIns="0" anchor="ctr"/>
          <a:lstStyle/>
          <a:p>
            <a:r>
              <a:rPr lang="en-US" sz="4000">
                <a:solidFill>
                  <a:srgbClr val="000000"/>
                </a:solidFill>
                <a:latin typeface="Arial"/>
                <a:ea typeface="宋体"/>
              </a:rPr>
              <a:t>p</a:t>
            </a:r>
            <a:endParaRPr/>
          </a:p>
        </p:txBody>
      </p:sp>
      <p:sp>
        <p:nvSpPr>
          <p:cNvPr id="58" name="CustomShape 22"/>
          <p:cNvSpPr/>
          <p:nvPr/>
        </p:nvSpPr>
        <p:spPr>
          <a:xfrm>
            <a:off x="8583120" y="3924720"/>
            <a:ext cx="1221120" cy="413280"/>
          </a:xfrm>
          <a:prstGeom prst="rightArrow">
            <a:avLst>
              <a:gd name="adj1" fmla="val 0"/>
              <a:gd name="adj2" fmla="val 0"/>
            </a:avLst>
          </a:prstGeom>
          <a:blipFill>
            <a:blip r:embed="rId4"/>
            <a:tile/>
          </a:blipFill>
          <a:ln w="25560">
            <a:solidFill>
              <a:srgbClr val="000000"/>
            </a:solidFill>
            <a:miter/>
          </a:ln>
        </p:spPr>
      </p:sp>
      <p:sp>
        <p:nvSpPr>
          <p:cNvPr id="59" name="CustomShape 23"/>
          <p:cNvSpPr/>
          <p:nvPr/>
        </p:nvSpPr>
        <p:spPr>
          <a:xfrm>
            <a:off x="6972480" y="3611880"/>
            <a:ext cx="2855520" cy="1167480"/>
          </a:xfrm>
          <a:prstGeom prst="rect">
            <a:avLst/>
          </a:prstGeom>
          <a:solidFill>
            <a:srgbClr val="FFFFFF"/>
          </a:solidFill>
          <a:ln w="38160">
            <a:solidFill>
              <a:srgbClr val="000000"/>
            </a:solidFill>
            <a:miter/>
          </a:ln>
        </p:spPr>
        <p:txBody>
          <a:bodyPr lIns="0" tIns="0" rIns="0" bIns="0" anchor="ctr"/>
          <a:lstStyle/>
          <a:p>
            <a:pPr algn="ctr"/>
            <a:r>
              <a:rPr lang="en-US" sz="2800">
                <a:solidFill>
                  <a:srgbClr val="000000"/>
                </a:solidFill>
                <a:latin typeface="Arial"/>
                <a:ea typeface="宋体"/>
              </a:rPr>
              <a:t>Coincidence measurement</a:t>
            </a:r>
            <a:endParaRPr/>
          </a:p>
        </p:txBody>
      </p:sp>
      <p:pic>
        <p:nvPicPr>
          <p:cNvPr id="60" name="Picture 17"/>
          <p:cNvPicPr/>
          <p:nvPr/>
        </p:nvPicPr>
        <p:blipFill>
          <a:blip r:embed="rId5"/>
          <a:stretch>
            <a:fillRect/>
          </a:stretch>
        </p:blipFill>
        <p:spPr>
          <a:xfrm rot="2460140">
            <a:off x="4127009" y="3478140"/>
            <a:ext cx="1135800" cy="653040"/>
          </a:xfrm>
          <a:prstGeom prst="rect">
            <a:avLst/>
          </a:prstGeom>
        </p:spPr>
      </p:pic>
      <p:sp>
        <p:nvSpPr>
          <p:cNvPr id="2" name="等腰三角形 1"/>
          <p:cNvSpPr/>
          <p:nvPr/>
        </p:nvSpPr>
        <p:spPr>
          <a:xfrm flipV="1">
            <a:off x="7489824" y="4779360"/>
            <a:ext cx="457200" cy="76860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等腰三角形 2"/>
          <p:cNvSpPr/>
          <p:nvPr/>
        </p:nvSpPr>
        <p:spPr>
          <a:xfrm>
            <a:off x="7554648" y="2743200"/>
            <a:ext cx="392376" cy="86868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图片 30"/>
          <p:cNvPicPr/>
          <p:nvPr/>
        </p:nvPicPr>
        <p:blipFill>
          <a:blip r:embed="rId6"/>
          <a:stretch>
            <a:fillRect/>
          </a:stretch>
        </p:blipFill>
        <p:spPr>
          <a:xfrm>
            <a:off x="167437" y="4195620"/>
            <a:ext cx="3692520" cy="2756991"/>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503640" y="302760"/>
            <a:ext cx="9070560" cy="1576440"/>
          </a:xfrm>
          <a:prstGeom prst="rect">
            <a:avLst/>
          </a:prstGeom>
        </p:spPr>
        <p:txBody>
          <a:bodyPr lIns="90000" tIns="45000" rIns="90000" bIns="45000"/>
          <a:lstStyle/>
          <a:p>
            <a:pPr algn="ctr"/>
            <a:r>
              <a:rPr lang="en-US" sz="4400">
                <a:solidFill>
                  <a:srgbClr val="000000"/>
                </a:solidFill>
                <a:latin typeface="Calibri"/>
              </a:rPr>
              <a:t>Experimental Setup</a:t>
            </a:r>
            <a:endParaRPr/>
          </a:p>
          <a:p>
            <a:endParaRPr/>
          </a:p>
        </p:txBody>
      </p:sp>
      <p:pic>
        <p:nvPicPr>
          <p:cNvPr id="69" name="图片 68"/>
          <p:cNvPicPr/>
          <p:nvPr/>
        </p:nvPicPr>
        <p:blipFill>
          <a:blip r:embed="rId2"/>
          <a:stretch>
            <a:fillRect/>
          </a:stretch>
        </p:blipFill>
        <p:spPr>
          <a:xfrm>
            <a:off x="914400" y="1600200"/>
            <a:ext cx="8457480" cy="5257080"/>
          </a:xfrm>
          <a:prstGeom prst="rect">
            <a:avLst/>
          </a:prstGeom>
        </p:spPr>
      </p:pic>
      <p:pic>
        <p:nvPicPr>
          <p:cNvPr id="70" name="图片 69"/>
          <p:cNvPicPr/>
          <p:nvPr/>
        </p:nvPicPr>
        <p:blipFill>
          <a:blip r:embed="rId3"/>
          <a:stretch>
            <a:fillRect/>
          </a:stretch>
        </p:blipFill>
        <p:spPr>
          <a:xfrm>
            <a:off x="7772400" y="1774800"/>
            <a:ext cx="1046520" cy="96840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503640" y="302760"/>
            <a:ext cx="9070560" cy="1576440"/>
          </a:xfrm>
          <a:prstGeom prst="rect">
            <a:avLst/>
          </a:prstGeom>
        </p:spPr>
        <p:txBody>
          <a:bodyPr lIns="90000" tIns="45000" rIns="90000" bIns="45000"/>
          <a:lstStyle/>
          <a:p>
            <a:r>
              <a:rPr lang="en-US" sz="4400">
                <a:solidFill>
                  <a:srgbClr val="000000"/>
                </a:solidFill>
                <a:latin typeface="Calibri"/>
              </a:rPr>
              <a:t>Experimental Setup</a:t>
            </a:r>
            <a:endParaRPr/>
          </a:p>
          <a:p>
            <a:endParaRPr/>
          </a:p>
        </p:txBody>
      </p:sp>
      <p:pic>
        <p:nvPicPr>
          <p:cNvPr id="72" name="图片 71"/>
          <p:cNvPicPr/>
          <p:nvPr/>
        </p:nvPicPr>
        <p:blipFill>
          <a:blip r:embed="rId3"/>
          <a:stretch>
            <a:fillRect/>
          </a:stretch>
        </p:blipFill>
        <p:spPr>
          <a:xfrm>
            <a:off x="228600" y="1600200"/>
            <a:ext cx="8457480" cy="5257080"/>
          </a:xfrm>
          <a:prstGeom prst="rect">
            <a:avLst/>
          </a:prstGeom>
        </p:spPr>
      </p:pic>
      <p:pic>
        <p:nvPicPr>
          <p:cNvPr id="73" name="图片 72"/>
          <p:cNvPicPr/>
          <p:nvPr/>
        </p:nvPicPr>
        <p:blipFill>
          <a:blip r:embed="rId4"/>
          <a:stretch>
            <a:fillRect/>
          </a:stretch>
        </p:blipFill>
        <p:spPr>
          <a:xfrm>
            <a:off x="5775840" y="1371600"/>
            <a:ext cx="3596040" cy="26488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529560" y="162360"/>
            <a:ext cx="9070920" cy="1304280"/>
          </a:xfrm>
          <a:prstGeom prst="rect">
            <a:avLst/>
          </a:prstGeom>
        </p:spPr>
        <p:txBody>
          <a:bodyPr wrap="none" lIns="0" tIns="0" rIns="0" bIns="0" anchor="ctr"/>
          <a:lstStyle/>
          <a:p>
            <a:pPr algn="ctr"/>
            <a:r>
              <a:rPr lang="en-US" sz="3200" b="1"/>
              <a:t>Experimental Setup</a:t>
            </a:r>
            <a:endParaRPr/>
          </a:p>
          <a:p>
            <a:pPr algn="ctr"/>
            <a:r>
              <a:rPr lang="en-US" sz="3200"/>
              <a:t>-</a:t>
            </a:r>
            <a:r>
              <a:rPr lang="en-US" sz="2400"/>
              <a:t>Tilt Method-</a:t>
            </a:r>
            <a:endParaRPr/>
          </a:p>
        </p:txBody>
      </p:sp>
      <p:sp>
        <p:nvSpPr>
          <p:cNvPr id="75" name="CustomShape 2"/>
          <p:cNvSpPr/>
          <p:nvPr/>
        </p:nvSpPr>
        <p:spPr>
          <a:xfrm>
            <a:off x="3536025" y="1826938"/>
            <a:ext cx="6579360" cy="345600"/>
          </a:xfrm>
          <a:prstGeom prst="rect">
            <a:avLst/>
          </a:prstGeom>
        </p:spPr>
        <p:txBody>
          <a:bodyPr wrap="none" lIns="90000" tIns="45000" rIns="90000" bIns="45000"/>
          <a:lstStyle/>
          <a:p>
            <a:r>
              <a:rPr lang="en-US" dirty="0" err="1"/>
              <a:t>Electroproduction</a:t>
            </a:r>
            <a:r>
              <a:rPr lang="en-US" dirty="0"/>
              <a:t> differential cross section(</a:t>
            </a:r>
            <a:r>
              <a:rPr lang="en-US" dirty="0" err="1"/>
              <a:t>Miloslav</a:t>
            </a:r>
            <a:r>
              <a:rPr lang="en-US" dirty="0"/>
              <a:t> </a:t>
            </a:r>
            <a:r>
              <a:rPr lang="en-US" dirty="0" err="1"/>
              <a:t>Sontana</a:t>
            </a:r>
            <a:r>
              <a:rPr lang="en-US" dirty="0"/>
              <a:t>)</a:t>
            </a:r>
            <a:endParaRPr dirty="0"/>
          </a:p>
        </p:txBody>
      </p:sp>
      <p:sp>
        <p:nvSpPr>
          <p:cNvPr id="76" name="CustomShape 3"/>
          <p:cNvSpPr/>
          <p:nvPr/>
        </p:nvSpPr>
        <p:spPr>
          <a:xfrm>
            <a:off x="1159367" y="2586780"/>
            <a:ext cx="2513880" cy="601560"/>
          </a:xfrm>
          <a:prstGeom prst="rect">
            <a:avLst/>
          </a:prstGeom>
        </p:spPr>
        <p:txBody>
          <a:bodyPr wrap="none" lIns="90000" tIns="45000" rIns="90000" bIns="45000"/>
          <a:lstStyle/>
          <a:p>
            <a:r>
              <a:rPr lang="en-US" dirty="0">
                <a:latin typeface="Arial"/>
                <a:ea typeface="Arial"/>
              </a:rPr>
              <a:t>Г :  virtual photon flux</a:t>
            </a:r>
            <a:endParaRPr dirty="0"/>
          </a:p>
          <a:p>
            <a:endParaRPr dirty="0"/>
          </a:p>
        </p:txBody>
      </p:sp>
      <mc:AlternateContent xmlns:mc="http://schemas.openxmlformats.org/markup-compatibility/2006" xmlns:a14="http://schemas.microsoft.com/office/drawing/2010/main">
        <mc:Choice Requires="a14">
          <p:sp>
            <p:nvSpPr>
              <p:cNvPr id="77" name="CustomShape 4"/>
              <p:cNvSpPr/>
              <p:nvPr/>
            </p:nvSpPr>
            <p:spPr>
              <a:xfrm>
                <a:off x="4125912" y="2541960"/>
                <a:ext cx="5028480" cy="345600"/>
              </a:xfrm>
              <a:prstGeom prst="rect">
                <a:avLst/>
              </a:prstGeom>
            </p:spPr>
            <p:txBody>
              <a:bodyPr wrap="none" lIns="90000" tIns="45000" rIns="90000" bIns="45000"/>
              <a:lstStyle/>
              <a:p>
                <a14:m>
                  <m:oMath xmlns:m="http://schemas.openxmlformats.org/officeDocument/2006/math">
                    <m:f>
                      <m:fPr>
                        <m:ctrlPr>
                          <a:rPr lang="el-GR" sz="2400" b="0" i="1" smtClean="0">
                            <a:latin typeface="Cambria Math"/>
                            <a:ea typeface="Cambria Math"/>
                          </a:rPr>
                        </m:ctrlPr>
                      </m:fPr>
                      <m:num>
                        <m:r>
                          <a:rPr lang="en-US" sz="2400" b="0" i="1" smtClean="0">
                            <a:latin typeface="Cambria Math"/>
                            <a:ea typeface="Cambria Math"/>
                          </a:rPr>
                          <m:t>𝑑</m:t>
                        </m:r>
                        <m:r>
                          <a:rPr lang="en-US" sz="2400" b="0" i="1" smtClean="0">
                            <a:latin typeface="Cambria Math"/>
                            <a:ea typeface="Cambria Math"/>
                          </a:rPr>
                          <m:t>𝜎</m:t>
                        </m:r>
                      </m:num>
                      <m:den>
                        <m:r>
                          <a:rPr lang="en-US" sz="2400" b="0" i="1" smtClean="0">
                            <a:latin typeface="Cambria Math"/>
                          </a:rPr>
                          <m:t>𝑑</m:t>
                        </m:r>
                        <m:sSub>
                          <m:sSubPr>
                            <m:ctrlPr>
                              <a:rPr lang="el-GR" sz="2400" b="0" i="1" smtClean="0">
                                <a:latin typeface="Cambria Math"/>
                                <a:ea typeface="Cambria Math"/>
                              </a:rPr>
                            </m:ctrlPr>
                          </m:sSubPr>
                          <m:e>
                            <m:r>
                              <m:rPr>
                                <m:sty m:val="p"/>
                              </m:rPr>
                              <a:rPr lang="el-GR" sz="2400" b="0" i="1" smtClean="0">
                                <a:latin typeface="Cambria Math"/>
                                <a:ea typeface="Cambria Math"/>
                              </a:rPr>
                              <m:t>Ω</m:t>
                            </m:r>
                          </m:e>
                          <m:sub>
                            <m:r>
                              <a:rPr lang="en-US" sz="2400" b="0" i="1" smtClean="0">
                                <a:latin typeface="Cambria Math"/>
                                <a:ea typeface="Cambria Math"/>
                              </a:rPr>
                              <m:t>𝐾</m:t>
                            </m:r>
                          </m:sub>
                        </m:sSub>
                      </m:den>
                    </m:f>
                    <m:r>
                      <a:rPr lang="en-US" sz="2400" b="0" i="1" smtClean="0">
                        <a:latin typeface="Cambria Math"/>
                        <a:ea typeface="Cambria Math"/>
                      </a:rPr>
                      <m:t>  :</m:t>
                    </m:r>
                  </m:oMath>
                </a14:m>
                <a:r>
                  <a:rPr lang="en-US" dirty="0" err="1"/>
                  <a:t>Photoproduction</a:t>
                </a:r>
                <a:r>
                  <a:rPr lang="en-US" dirty="0"/>
                  <a:t> cross section by virtual photon</a:t>
                </a:r>
                <a:endParaRPr dirty="0"/>
              </a:p>
            </p:txBody>
          </p:sp>
        </mc:Choice>
        <mc:Fallback xmlns="">
          <p:sp>
            <p:nvSpPr>
              <p:cNvPr id="77" name="CustomShape 4"/>
              <p:cNvSpPr>
                <a:spLocks noRot="1" noChangeAspect="1" noMove="1" noResize="1" noEditPoints="1" noAdjustHandles="1" noChangeArrowheads="1" noChangeShapeType="1" noTextEdit="1"/>
              </p:cNvSpPr>
              <p:nvPr/>
            </p:nvSpPr>
            <p:spPr>
              <a:xfrm>
                <a:off x="4125912" y="2541960"/>
                <a:ext cx="5028480" cy="345600"/>
              </a:xfrm>
              <a:prstGeom prst="rect">
                <a:avLst/>
              </a:prstGeom>
              <a:blipFill rotWithShape="1">
                <a:blip r:embed="rId2"/>
                <a:stretch>
                  <a:fillRect r="-14545" b="-77193"/>
                </a:stretch>
              </a:blipFill>
            </p:spPr>
            <p:txBody>
              <a:bodyPr/>
              <a:lstStyle/>
              <a:p>
                <a:r>
                  <a:rPr lang="en-US">
                    <a:noFill/>
                  </a:rPr>
                  <a:t> </a:t>
                </a:r>
              </a:p>
            </p:txBody>
          </p:sp>
        </mc:Fallback>
      </mc:AlternateContent>
      <p:pic>
        <p:nvPicPr>
          <p:cNvPr id="78" name="图片 77"/>
          <p:cNvPicPr/>
          <p:nvPr/>
        </p:nvPicPr>
        <p:blipFill>
          <a:blip r:embed="rId3"/>
          <a:stretch>
            <a:fillRect/>
          </a:stretch>
        </p:blipFill>
        <p:spPr>
          <a:xfrm>
            <a:off x="457200" y="3429000"/>
            <a:ext cx="3885480" cy="3885480"/>
          </a:xfrm>
          <a:prstGeom prst="rect">
            <a:avLst/>
          </a:prstGeom>
        </p:spPr>
      </p:pic>
      <p:pic>
        <p:nvPicPr>
          <p:cNvPr id="79" name="Picture 12"/>
          <p:cNvPicPr/>
          <p:nvPr/>
        </p:nvPicPr>
        <p:blipFill>
          <a:blip r:embed="rId4"/>
          <a:stretch>
            <a:fillRect/>
          </a:stretch>
        </p:blipFill>
        <p:spPr>
          <a:xfrm>
            <a:off x="4572000" y="3936960"/>
            <a:ext cx="5498640" cy="2691720"/>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001712" y="1596025"/>
                <a:ext cx="2361544" cy="699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b="0" i="1" smtClean="0">
                                  <a:latin typeface="Cambria Math"/>
                                </a:rPr>
                              </m:ctrlPr>
                            </m:sSupPr>
                            <m:e>
                              <m:r>
                                <a:rPr lang="en-US" b="0" i="1" smtClean="0">
                                  <a:latin typeface="Cambria Math"/>
                                </a:rPr>
                                <m:t>𝑑</m:t>
                              </m:r>
                            </m:e>
                            <m:sup>
                              <m:r>
                                <a:rPr lang="en-US" b="0" i="1" smtClean="0">
                                  <a:latin typeface="Cambria Math"/>
                                </a:rPr>
                                <m:t>5</m:t>
                              </m:r>
                            </m:sup>
                          </m:sSup>
                          <m:r>
                            <a:rPr lang="en-US" b="0" i="1" smtClean="0">
                              <a:latin typeface="Cambria Math"/>
                              <a:ea typeface="Cambria Math"/>
                            </a:rPr>
                            <m:t>𝜎</m:t>
                          </m:r>
                        </m:num>
                        <m:den>
                          <m:r>
                            <a:rPr lang="en-US" b="0" i="1" smtClean="0">
                              <a:latin typeface="Cambria Math"/>
                            </a:rPr>
                            <m:t>𝑑</m:t>
                          </m:r>
                          <m:sSubSup>
                            <m:sSubSupPr>
                              <m:ctrlPr>
                                <a:rPr lang="en-US" b="0" i="1" smtClean="0">
                                  <a:latin typeface="Cambria Math"/>
                                </a:rPr>
                              </m:ctrlPr>
                            </m:sSubSupPr>
                            <m:e>
                              <m:r>
                                <a:rPr lang="en-US" b="0" i="1" smtClean="0">
                                  <a:latin typeface="Cambria Math"/>
                                </a:rPr>
                                <m:t>𝐸</m:t>
                              </m:r>
                            </m:e>
                            <m:sub>
                              <m:r>
                                <a:rPr lang="en-US" b="0" i="1" smtClean="0">
                                  <a:latin typeface="Cambria Math"/>
                                </a:rPr>
                                <m:t>𝑒</m:t>
                              </m:r>
                            </m:sub>
                            <m:sup>
                              <m:r>
                                <a:rPr lang="en-US" b="0" i="1" smtClean="0">
                                  <a:latin typeface="Cambria Math"/>
                                </a:rPr>
                                <m:t>′</m:t>
                              </m:r>
                            </m:sup>
                          </m:sSubSup>
                          <m:r>
                            <a:rPr lang="en-US" b="0" i="1" smtClean="0">
                              <a:latin typeface="Cambria Math"/>
                            </a:rPr>
                            <m:t>𝑑</m:t>
                          </m:r>
                          <m:sSubSup>
                            <m:sSubSupPr>
                              <m:ctrlPr>
                                <a:rPr lang="en-US" b="0" i="1" smtClean="0">
                                  <a:latin typeface="Cambria Math"/>
                                </a:rPr>
                              </m:ctrlPr>
                            </m:sSubSupPr>
                            <m:e>
                              <m:r>
                                <m:rPr>
                                  <m:sty m:val="p"/>
                                </m:rPr>
                                <a:rPr lang="el-GR" b="0" i="1" smtClean="0">
                                  <a:latin typeface="Cambria Math"/>
                                  <a:ea typeface="Cambria Math"/>
                                </a:rPr>
                                <m:t>Ω</m:t>
                              </m:r>
                            </m:e>
                            <m:sub>
                              <m:r>
                                <a:rPr lang="en-US" b="0" i="1" smtClean="0">
                                  <a:latin typeface="Cambria Math"/>
                                </a:rPr>
                                <m:t>𝑒</m:t>
                              </m:r>
                            </m:sub>
                            <m:sup>
                              <m:r>
                                <a:rPr lang="en-US" b="0" i="1" smtClean="0">
                                  <a:latin typeface="Cambria Math"/>
                                </a:rPr>
                                <m:t>′</m:t>
                              </m:r>
                            </m:sup>
                          </m:sSubSup>
                          <m:r>
                            <a:rPr lang="en-US" b="0" i="1" smtClean="0">
                              <a:latin typeface="Cambria Math"/>
                            </a:rPr>
                            <m:t>𝑑</m:t>
                          </m:r>
                          <m:sSub>
                            <m:sSubPr>
                              <m:ctrlPr>
                                <a:rPr lang="el-GR" b="0" i="1" smtClean="0">
                                  <a:latin typeface="Cambria Math"/>
                                  <a:ea typeface="Cambria Math"/>
                                </a:rPr>
                              </m:ctrlPr>
                            </m:sSubPr>
                            <m:e>
                              <m:r>
                                <m:rPr>
                                  <m:sty m:val="p"/>
                                </m:rPr>
                                <a:rPr lang="el-GR" b="0" i="1" smtClean="0">
                                  <a:latin typeface="Cambria Math"/>
                                  <a:ea typeface="Cambria Math"/>
                                </a:rPr>
                                <m:t>Ω</m:t>
                              </m:r>
                            </m:e>
                            <m:sub>
                              <m:r>
                                <a:rPr lang="en-US" b="0" i="1" smtClean="0">
                                  <a:latin typeface="Cambria Math"/>
                                  <a:ea typeface="Cambria Math"/>
                                </a:rPr>
                                <m:t>𝐾</m:t>
                              </m:r>
                            </m:sub>
                          </m:sSub>
                        </m:den>
                      </m:f>
                      <m:r>
                        <a:rPr lang="en-US" b="0" i="0" smtClean="0">
                          <a:latin typeface="Cambria Math"/>
                        </a:rPr>
                        <m:t>=</m:t>
                      </m:r>
                      <m:r>
                        <m:rPr>
                          <m:sty m:val="p"/>
                        </m:rPr>
                        <a:rPr lang="el-GR" b="0" i="1" smtClean="0">
                          <a:latin typeface="Cambria Math"/>
                          <a:ea typeface="Cambria Math"/>
                        </a:rPr>
                        <m:t>Γ</m:t>
                      </m:r>
                      <m:f>
                        <m:fPr>
                          <m:ctrlPr>
                            <a:rPr lang="el-GR" b="0" i="1" smtClean="0">
                              <a:latin typeface="Cambria Math"/>
                              <a:ea typeface="Cambria Math"/>
                            </a:rPr>
                          </m:ctrlPr>
                        </m:fPr>
                        <m:num>
                          <m:r>
                            <a:rPr lang="en-US" b="0" i="1" smtClean="0">
                              <a:latin typeface="Cambria Math"/>
                              <a:ea typeface="Cambria Math"/>
                            </a:rPr>
                            <m:t>𝑑</m:t>
                          </m:r>
                          <m:r>
                            <a:rPr lang="en-US" b="0" i="1" smtClean="0">
                              <a:latin typeface="Cambria Math"/>
                              <a:ea typeface="Cambria Math"/>
                            </a:rPr>
                            <m:t>𝜎</m:t>
                          </m:r>
                        </m:num>
                        <m:den>
                          <m:r>
                            <a:rPr lang="en-US" b="0" i="1" smtClean="0">
                              <a:latin typeface="Cambria Math"/>
                            </a:rPr>
                            <m:t>𝑑</m:t>
                          </m:r>
                          <m:sSub>
                            <m:sSubPr>
                              <m:ctrlPr>
                                <a:rPr lang="el-GR" b="0" i="1" smtClean="0">
                                  <a:latin typeface="Cambria Math"/>
                                  <a:ea typeface="Cambria Math"/>
                                </a:rPr>
                              </m:ctrlPr>
                            </m:sSubPr>
                            <m:e>
                              <m:r>
                                <m:rPr>
                                  <m:sty m:val="p"/>
                                </m:rPr>
                                <a:rPr lang="el-GR" b="0" i="1" smtClean="0">
                                  <a:latin typeface="Cambria Math"/>
                                  <a:ea typeface="Cambria Math"/>
                                </a:rPr>
                                <m:t>Ω</m:t>
                              </m:r>
                            </m:e>
                            <m:sub>
                              <m:r>
                                <a:rPr lang="en-US" b="0" i="1" smtClean="0">
                                  <a:latin typeface="Cambria Math"/>
                                  <a:ea typeface="Cambria Math"/>
                                </a:rPr>
                                <m:t>𝐾</m:t>
                              </m:r>
                            </m:sub>
                          </m:sSub>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01712" y="1596025"/>
                <a:ext cx="2361544" cy="699550"/>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80080"/>
            <a:ext cx="9070920" cy="1304280"/>
          </a:xfrm>
          <a:prstGeom prst="rect">
            <a:avLst/>
          </a:prstGeom>
        </p:spPr>
        <p:txBody>
          <a:bodyPr wrap="none" lIns="0" tIns="0" rIns="0" bIns="0" anchor="ctr"/>
          <a:lstStyle/>
          <a:p>
            <a:pPr algn="ctr"/>
            <a:r>
              <a:rPr lang="en-US" sz="4000" b="1"/>
              <a:t>Experimental Setup </a:t>
            </a:r>
            <a:endParaRPr/>
          </a:p>
          <a:p>
            <a:pPr algn="ctr"/>
            <a:r>
              <a:rPr lang="en-US" sz="3200" b="1"/>
              <a:t>-Detector Package-</a:t>
            </a:r>
            <a:endParaRPr/>
          </a:p>
        </p:txBody>
      </p:sp>
      <p:pic>
        <p:nvPicPr>
          <p:cNvPr id="81" name="图片 80"/>
          <p:cNvPicPr/>
          <p:nvPr/>
        </p:nvPicPr>
        <p:blipFill>
          <a:blip r:embed="rId3"/>
          <a:stretch>
            <a:fillRect/>
          </a:stretch>
        </p:blipFill>
        <p:spPr>
          <a:xfrm>
            <a:off x="0" y="2286000"/>
            <a:ext cx="5028480" cy="4114080"/>
          </a:xfrm>
          <a:prstGeom prst="rect">
            <a:avLst/>
          </a:prstGeom>
        </p:spPr>
      </p:pic>
      <p:pic>
        <p:nvPicPr>
          <p:cNvPr id="82" name="Picture 3"/>
          <p:cNvPicPr/>
          <p:nvPr/>
        </p:nvPicPr>
        <p:blipFill>
          <a:blip r:embed="rId4"/>
          <a:stretch>
            <a:fillRect/>
          </a:stretch>
        </p:blipFill>
        <p:spPr>
          <a:xfrm>
            <a:off x="6017040" y="2819880"/>
            <a:ext cx="3354840" cy="3808800"/>
          </a:xfrm>
          <a:prstGeom prst="rect">
            <a:avLst/>
          </a:prstGeom>
        </p:spPr>
      </p:pic>
      <p:sp>
        <p:nvSpPr>
          <p:cNvPr id="83" name="CustomShape 2"/>
          <p:cNvSpPr/>
          <p:nvPr/>
        </p:nvSpPr>
        <p:spPr>
          <a:xfrm>
            <a:off x="9058320" y="4839120"/>
            <a:ext cx="710280" cy="273960"/>
          </a:xfrm>
          <a:prstGeom prst="rect">
            <a:avLst/>
          </a:prstGeom>
        </p:spPr>
        <p:txBody>
          <a:bodyPr wrap="none" lIns="0" tIns="0" rIns="0" bIns="0" anchor="ctr"/>
          <a:lstStyle/>
          <a:p>
            <a:pPr algn="ctr"/>
            <a:r>
              <a:rPr lang="en-US">
                <a:solidFill>
                  <a:srgbClr val="000000"/>
                </a:solidFill>
                <a:latin typeface="Arial"/>
                <a:ea typeface="宋体"/>
              </a:rPr>
              <a:t>HES-D</a:t>
            </a:r>
            <a:endParaRPr/>
          </a:p>
        </p:txBody>
      </p:sp>
      <p:sp>
        <p:nvSpPr>
          <p:cNvPr id="84" name="CustomShape 3"/>
          <p:cNvSpPr/>
          <p:nvPr/>
        </p:nvSpPr>
        <p:spPr>
          <a:xfrm>
            <a:off x="5841000" y="4279680"/>
            <a:ext cx="236160" cy="365400"/>
          </a:xfrm>
          <a:prstGeom prst="rect">
            <a:avLst/>
          </a:prstGeom>
        </p:spPr>
        <p:txBody>
          <a:bodyPr wrap="none" lIns="0" tIns="0" rIns="0" bIns="0" anchor="ctr"/>
          <a:lstStyle/>
          <a:p>
            <a:pPr algn="ctr"/>
            <a:r>
              <a:rPr lang="en-US" sz="2400">
                <a:solidFill>
                  <a:srgbClr val="FF0000"/>
                </a:solidFill>
                <a:ea typeface="宋体"/>
              </a:rPr>
              <a:t>e’</a:t>
            </a:r>
            <a:endParaRPr/>
          </a:p>
        </p:txBody>
      </p:sp>
      <p:sp>
        <p:nvSpPr>
          <p:cNvPr id="85" name="CustomShape 4"/>
          <p:cNvSpPr/>
          <p:nvPr/>
        </p:nvSpPr>
        <p:spPr>
          <a:xfrm>
            <a:off x="5540040" y="5127120"/>
            <a:ext cx="698040" cy="243000"/>
          </a:xfrm>
          <a:prstGeom prst="rect">
            <a:avLst/>
          </a:prstGeom>
          <a:ln w="38160">
            <a:solidFill>
              <a:srgbClr val="003796"/>
            </a:solidFill>
            <a:miter/>
          </a:ln>
        </p:spPr>
        <p:txBody>
          <a:bodyPr wrap="none" lIns="0" tIns="0" rIns="0" bIns="0" anchor="ctr"/>
          <a:lstStyle/>
          <a:p>
            <a:pPr algn="ctr"/>
            <a:r>
              <a:rPr lang="en-US" sz="1600">
                <a:solidFill>
                  <a:srgbClr val="000000"/>
                </a:solidFill>
                <a:latin typeface="Arial"/>
                <a:ea typeface="宋体"/>
              </a:rPr>
              <a:t>EHOD2</a:t>
            </a:r>
            <a:endParaRPr/>
          </a:p>
        </p:txBody>
      </p:sp>
      <p:sp>
        <p:nvSpPr>
          <p:cNvPr id="86" name="Line 5"/>
          <p:cNvSpPr/>
          <p:nvPr/>
        </p:nvSpPr>
        <p:spPr>
          <a:xfrm>
            <a:off x="6355800" y="4478400"/>
            <a:ext cx="2491560" cy="0"/>
          </a:xfrm>
          <a:prstGeom prst="line">
            <a:avLst/>
          </a:prstGeom>
          <a:ln w="38160" cap="rnd">
            <a:solidFill>
              <a:srgbClr val="000000"/>
            </a:solidFill>
            <a:custDash>
              <a:ds d="106000" sp="106000"/>
            </a:custDash>
            <a:miter/>
            <a:headEnd type="triangle" w="med" len="med"/>
          </a:ln>
        </p:spPr>
      </p:sp>
      <p:sp>
        <p:nvSpPr>
          <p:cNvPr id="87" name="CustomShape 6"/>
          <p:cNvSpPr/>
          <p:nvPr/>
        </p:nvSpPr>
        <p:spPr>
          <a:xfrm>
            <a:off x="6170400" y="5611320"/>
            <a:ext cx="655560" cy="304560"/>
          </a:xfrm>
          <a:prstGeom prst="rect">
            <a:avLst/>
          </a:prstGeom>
          <a:ln w="38160">
            <a:solidFill>
              <a:srgbClr val="003796"/>
            </a:solidFill>
            <a:miter/>
          </a:ln>
        </p:spPr>
        <p:txBody>
          <a:bodyPr wrap="none" lIns="0" tIns="0" rIns="0" bIns="0" anchor="ctr"/>
          <a:lstStyle/>
          <a:p>
            <a:pPr algn="ctr"/>
            <a:r>
              <a:rPr lang="en-US" sz="1400">
                <a:solidFill>
                  <a:srgbClr val="000000"/>
                </a:solidFill>
                <a:latin typeface="Arial"/>
                <a:ea typeface="宋体"/>
              </a:rPr>
              <a:t>EHOD</a:t>
            </a:r>
            <a:r>
              <a:rPr lang="en-US" sz="2000">
                <a:solidFill>
                  <a:srgbClr val="000000"/>
                </a:solidFill>
                <a:latin typeface="Arial"/>
                <a:ea typeface="宋体"/>
              </a:rPr>
              <a:t>1</a:t>
            </a:r>
            <a:endParaRPr/>
          </a:p>
        </p:txBody>
      </p:sp>
      <p:sp>
        <p:nvSpPr>
          <p:cNvPr id="88" name="CustomShape 7"/>
          <p:cNvSpPr/>
          <p:nvPr/>
        </p:nvSpPr>
        <p:spPr>
          <a:xfrm>
            <a:off x="6590520" y="2896920"/>
            <a:ext cx="608040" cy="273960"/>
          </a:xfrm>
          <a:prstGeom prst="rect">
            <a:avLst/>
          </a:prstGeom>
          <a:ln w="38160">
            <a:solidFill>
              <a:srgbClr val="003796"/>
            </a:solidFill>
            <a:miter/>
          </a:ln>
        </p:spPr>
        <p:txBody>
          <a:bodyPr wrap="none" lIns="0" tIns="0" rIns="0" bIns="0" anchor="ctr"/>
          <a:lstStyle/>
          <a:p>
            <a:pPr algn="ctr"/>
            <a:r>
              <a:rPr lang="en-US">
                <a:solidFill>
                  <a:srgbClr val="000000"/>
                </a:solidFill>
                <a:latin typeface="Arial"/>
                <a:ea typeface="宋体"/>
              </a:rPr>
              <a:t>EDC2</a:t>
            </a:r>
            <a:endParaRPr/>
          </a:p>
        </p:txBody>
      </p:sp>
      <p:sp>
        <p:nvSpPr>
          <p:cNvPr id="89" name="CustomShape 8"/>
          <p:cNvSpPr/>
          <p:nvPr/>
        </p:nvSpPr>
        <p:spPr>
          <a:xfrm>
            <a:off x="7199280" y="3201840"/>
            <a:ext cx="679680" cy="304560"/>
          </a:xfrm>
          <a:prstGeom prst="rect">
            <a:avLst/>
          </a:prstGeom>
          <a:ln w="38160">
            <a:solidFill>
              <a:srgbClr val="003796"/>
            </a:solidFill>
            <a:miter/>
          </a:ln>
        </p:spPr>
        <p:txBody>
          <a:bodyPr wrap="none" lIns="0" tIns="0" rIns="0" bIns="0" anchor="ctr"/>
          <a:lstStyle/>
          <a:p>
            <a:pPr algn="ctr"/>
            <a:r>
              <a:rPr lang="en-US" sz="2000">
                <a:solidFill>
                  <a:srgbClr val="000000"/>
                </a:solidFill>
                <a:latin typeface="Arial"/>
                <a:ea typeface="宋体"/>
              </a:rPr>
              <a:t>EDC1</a:t>
            </a:r>
            <a:endParaRPr/>
          </a:p>
        </p:txBody>
      </p:sp>
      <p:sp>
        <p:nvSpPr>
          <p:cNvPr id="90" name="CustomShape 9"/>
          <p:cNvSpPr/>
          <p:nvPr/>
        </p:nvSpPr>
        <p:spPr>
          <a:xfrm>
            <a:off x="6858000" y="2168280"/>
            <a:ext cx="2056680" cy="345600"/>
          </a:xfrm>
          <a:prstGeom prst="rect">
            <a:avLst/>
          </a:prstGeom>
        </p:spPr>
        <p:txBody>
          <a:bodyPr wrap="none" lIns="90000" tIns="45000" rIns="90000" bIns="45000"/>
          <a:lstStyle/>
          <a:p>
            <a:r>
              <a:rPr lang="en-US"/>
              <a:t>HES Detectors</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1147</Words>
  <Application>Microsoft Office PowerPoint</Application>
  <PresentationFormat>自定义</PresentationFormat>
  <Paragraphs>213</Paragraphs>
  <Slides>24</Slides>
  <Notes>7</Notes>
  <HiddenSlides>0</HiddenSlides>
  <MMClips>0</MMClips>
  <ScaleCrop>false</ScaleCrop>
  <HeadingPairs>
    <vt:vector size="6" baseType="variant">
      <vt:variant>
        <vt:lpstr>主题</vt:lpstr>
      </vt:variant>
      <vt:variant>
        <vt:i4>8</vt:i4>
      </vt:variant>
      <vt:variant>
        <vt:lpstr>嵌入 OLE 服务器</vt:lpstr>
      </vt:variant>
      <vt:variant>
        <vt:i4>3</vt:i4>
      </vt:variant>
      <vt:variant>
        <vt:lpstr>幻灯片标题</vt:lpstr>
      </vt:variant>
      <vt:variant>
        <vt:i4>24</vt:i4>
      </vt:variant>
    </vt:vector>
  </HeadingPairs>
  <TitlesOfParts>
    <vt:vector size="35" baseType="lpstr">
      <vt:lpstr>Office Theme</vt:lpstr>
      <vt:lpstr>Office Theme</vt:lpstr>
      <vt:lpstr>Office Theme</vt:lpstr>
      <vt:lpstr>Office Theme</vt:lpstr>
      <vt:lpstr>Office Theme</vt:lpstr>
      <vt:lpstr>Office Theme</vt:lpstr>
      <vt:lpstr>Office Theme</vt:lpstr>
      <vt:lpstr>Equity</vt:lpstr>
      <vt:lpstr>Equation</vt:lpstr>
      <vt:lpstr>公式</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Flow Chart</vt:lpstr>
      <vt:lpstr>PowerPoint 演示文稿</vt:lpstr>
      <vt:lpstr>PowerPoint 演示文稿</vt:lpstr>
      <vt:lpstr>PowerPoint 演示文稿</vt:lpstr>
      <vt:lpstr>PowerPoint 演示文稿</vt:lpstr>
      <vt:lpstr>Forward Optics Tuning </vt:lpstr>
      <vt:lpstr>PowerPoint 演示文稿</vt:lpstr>
      <vt:lpstr>PowerPoint 演示文稿</vt:lpstr>
      <vt:lpstr> Spectrometer System Calibration -Minimize χ2- </vt:lpstr>
      <vt:lpstr>Preliminary Results</vt:lpstr>
      <vt:lpstr>Preliminary Results</vt:lpstr>
      <vt:lpstr>Preliminary Results </vt:lpstr>
      <vt:lpstr>PowerPoint 演示文稿</vt:lpstr>
      <vt:lpstr>BACK UP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chunhua</dc:creator>
  <cp:lastModifiedBy>chunhua</cp:lastModifiedBy>
  <cp:revision>44</cp:revision>
  <dcterms:modified xsi:type="dcterms:W3CDTF">2011-11-29T16:39:39Z</dcterms:modified>
</cp:coreProperties>
</file>