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diagrams/colors1.xml" ContentType="application/vnd.openxmlformats-officedocument.drawingml.diagramColor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3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1.xml" ContentType="application/vnd.openxmlformats-officedocument.drawingml.diagramStyl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notesSlides/notesSlide33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794" r:id="rId1"/>
  </p:sldMasterIdLst>
  <p:notesMasterIdLst>
    <p:notesMasterId r:id="rId50"/>
  </p:notesMasterIdLst>
  <p:handoutMasterIdLst>
    <p:handoutMasterId r:id="rId51"/>
  </p:handoutMasterIdLst>
  <p:sldIdLst>
    <p:sldId id="369" r:id="rId2"/>
    <p:sldId id="370" r:id="rId3"/>
    <p:sldId id="343" r:id="rId4"/>
    <p:sldId id="345" r:id="rId5"/>
    <p:sldId id="346" r:id="rId6"/>
    <p:sldId id="430" r:id="rId7"/>
    <p:sldId id="429" r:id="rId8"/>
    <p:sldId id="373" r:id="rId9"/>
    <p:sldId id="418" r:id="rId10"/>
    <p:sldId id="417" r:id="rId11"/>
    <p:sldId id="419" r:id="rId12"/>
    <p:sldId id="420" r:id="rId13"/>
    <p:sldId id="421" r:id="rId14"/>
    <p:sldId id="422" r:id="rId15"/>
    <p:sldId id="423" r:id="rId16"/>
    <p:sldId id="424" r:id="rId17"/>
    <p:sldId id="425" r:id="rId18"/>
    <p:sldId id="426" r:id="rId19"/>
    <p:sldId id="440" r:id="rId20"/>
    <p:sldId id="366" r:id="rId21"/>
    <p:sldId id="349" r:id="rId22"/>
    <p:sldId id="371" r:id="rId23"/>
    <p:sldId id="427" r:id="rId24"/>
    <p:sldId id="372" r:id="rId25"/>
    <p:sldId id="375" r:id="rId26"/>
    <p:sldId id="437" r:id="rId27"/>
    <p:sldId id="376" r:id="rId28"/>
    <p:sldId id="378" r:id="rId29"/>
    <p:sldId id="377" r:id="rId30"/>
    <p:sldId id="379" r:id="rId31"/>
    <p:sldId id="382" r:id="rId32"/>
    <p:sldId id="380" r:id="rId33"/>
    <p:sldId id="384" r:id="rId34"/>
    <p:sldId id="396" r:id="rId35"/>
    <p:sldId id="428" r:id="rId36"/>
    <p:sldId id="390" r:id="rId37"/>
    <p:sldId id="391" r:id="rId38"/>
    <p:sldId id="406" r:id="rId39"/>
    <p:sldId id="407" r:id="rId40"/>
    <p:sldId id="392" r:id="rId41"/>
    <p:sldId id="413" r:id="rId42"/>
    <p:sldId id="439" r:id="rId43"/>
    <p:sldId id="436" r:id="rId44"/>
    <p:sldId id="433" r:id="rId45"/>
    <p:sldId id="434" r:id="rId46"/>
    <p:sldId id="435" r:id="rId47"/>
    <p:sldId id="431" r:id="rId48"/>
    <p:sldId id="432" r:id="rId49"/>
  </p:sldIdLst>
  <p:sldSz cx="9144000" cy="6858000" type="screen4x3"/>
  <p:notesSz cx="6858000" cy="86868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107" charset="0"/>
      <a:defRPr kern="1200">
        <a:solidFill>
          <a:schemeClr val="bg1"/>
        </a:solidFill>
        <a:latin typeface="Arial" pitchFamily="-107" charset="0"/>
        <a:ea typeface="Arial Unicode MS" pitchFamily="-107" charset="0"/>
        <a:cs typeface="Arial Unicode MS" pitchFamily="-107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107" charset="0"/>
      <a:defRPr kern="1200">
        <a:solidFill>
          <a:schemeClr val="bg1"/>
        </a:solidFill>
        <a:latin typeface="Arial" pitchFamily="-107" charset="0"/>
        <a:ea typeface="Arial Unicode MS" pitchFamily="-107" charset="0"/>
        <a:cs typeface="Arial Unicode MS" pitchFamily="-107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107" charset="0"/>
      <a:defRPr kern="1200">
        <a:solidFill>
          <a:schemeClr val="bg1"/>
        </a:solidFill>
        <a:latin typeface="Arial" pitchFamily="-107" charset="0"/>
        <a:ea typeface="Arial Unicode MS" pitchFamily="-107" charset="0"/>
        <a:cs typeface="Arial Unicode MS" pitchFamily="-107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107" charset="0"/>
      <a:defRPr kern="1200">
        <a:solidFill>
          <a:schemeClr val="bg1"/>
        </a:solidFill>
        <a:latin typeface="Arial" pitchFamily="-107" charset="0"/>
        <a:ea typeface="Arial Unicode MS" pitchFamily="-107" charset="0"/>
        <a:cs typeface="Arial Unicode MS" pitchFamily="-107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107" charset="0"/>
      <a:defRPr kern="1200">
        <a:solidFill>
          <a:schemeClr val="bg1"/>
        </a:solidFill>
        <a:latin typeface="Arial" pitchFamily="-107" charset="0"/>
        <a:ea typeface="Arial Unicode MS" pitchFamily="-107" charset="0"/>
        <a:cs typeface="Arial Unicode MS" pitchFamily="-107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pitchFamily="-107" charset="0"/>
        <a:ea typeface="Arial Unicode MS" pitchFamily="-107" charset="0"/>
        <a:cs typeface="Arial Unicode MS" pitchFamily="-107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pitchFamily="-107" charset="0"/>
        <a:ea typeface="Arial Unicode MS" pitchFamily="-107" charset="0"/>
        <a:cs typeface="Arial Unicode MS" pitchFamily="-107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pitchFamily="-107" charset="0"/>
        <a:ea typeface="Arial Unicode MS" pitchFamily="-107" charset="0"/>
        <a:cs typeface="Arial Unicode MS" pitchFamily="-107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pitchFamily="-107" charset="0"/>
        <a:ea typeface="Arial Unicode MS" pitchFamily="-107" charset="0"/>
        <a:cs typeface="Arial Unicode MS" pitchFamily="-107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000000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215" autoAdjust="0"/>
    <p:restoredTop sz="79522" autoAdjust="0"/>
  </p:normalViewPr>
  <p:slideViewPr>
    <p:cSldViewPr>
      <p:cViewPr varScale="1">
        <p:scale>
          <a:sx n="82" d="100"/>
          <a:sy n="82" d="100"/>
        </p:scale>
        <p:origin x="-112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handoutMaster" Target="handoutMasters/handoutMaster1.xml"/><Relationship Id="rId55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ableStyles" Target="tableStyle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interSettings" Target="printerSettings/printerSettings1.bin"/><Relationship Id="rId54" Type="http://schemas.openxmlformats.org/officeDocument/2006/relationships/viewProps" Target="view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095CC9-9AC6-457C-92BB-A00877F8FABB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7B60EA9-6874-438E-AF6D-34503297472A}">
      <dgm:prSet phldrT="[Text]"/>
      <dgm:spPr/>
      <dgm:t>
        <a:bodyPr/>
        <a:lstStyle/>
        <a:p>
          <a:r>
            <a:rPr lang="en-US" noProof="0" dirty="0" smtClean="0"/>
            <a:t>Test each GEM Foil (Optically + by HV) individually at MIT and HU</a:t>
          </a:r>
          <a:endParaRPr lang="en-US" noProof="0" dirty="0"/>
        </a:p>
      </dgm:t>
    </dgm:pt>
    <dgm:pt modelId="{1493A03F-A07C-46EF-AB71-D129B804382D}" type="parTrans" cxnId="{B34AA25A-33EC-4915-9243-77C06D11F07F}">
      <dgm:prSet/>
      <dgm:spPr/>
      <dgm:t>
        <a:bodyPr/>
        <a:lstStyle/>
        <a:p>
          <a:endParaRPr lang="en-US"/>
        </a:p>
      </dgm:t>
    </dgm:pt>
    <dgm:pt modelId="{9ADF76DE-D60A-4491-BF8A-B2646A01D5C1}" type="sibTrans" cxnId="{B34AA25A-33EC-4915-9243-77C06D11F07F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FDD7582-3EC9-4A40-B124-668F305FE93B}">
      <dgm:prSet phldrT="[Text]"/>
      <dgm:spPr/>
      <dgm:t>
        <a:bodyPr/>
        <a:lstStyle/>
        <a:p>
          <a:r>
            <a:rPr lang="en-US" noProof="0" dirty="0" smtClean="0"/>
            <a:t>Glue the GEMs, PV, HV Foils into their frames at HU</a:t>
          </a:r>
          <a:endParaRPr lang="en-US" noProof="0" dirty="0"/>
        </a:p>
      </dgm:t>
    </dgm:pt>
    <dgm:pt modelId="{655F7EF3-99B5-4448-A6D1-D79BC6E02490}" type="parTrans" cxnId="{8D21F262-597B-4588-BFA6-9B8961C94793}">
      <dgm:prSet/>
      <dgm:spPr/>
      <dgm:t>
        <a:bodyPr/>
        <a:lstStyle/>
        <a:p>
          <a:endParaRPr lang="en-US"/>
        </a:p>
      </dgm:t>
    </dgm:pt>
    <dgm:pt modelId="{481952F9-75D0-451E-A65E-908F7938A776}" type="sibTrans" cxnId="{8D21F262-597B-4588-BFA6-9B8961C94793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4D8DFB8E-0417-40BA-A255-81C5255CEBD9}">
      <dgm:prSet phldrT="[Text]"/>
      <dgm:spPr/>
      <dgm:t>
        <a:bodyPr/>
        <a:lstStyle/>
        <a:p>
          <a:r>
            <a:rPr lang="en-US" noProof="0" dirty="0" smtClean="0"/>
            <a:t>Test the triple GEMs in GEM2D Box at HV with ArCO</a:t>
          </a:r>
          <a:r>
            <a:rPr lang="en-US" baseline="-25000" noProof="0" dirty="0" smtClean="0"/>
            <a:t>2</a:t>
          </a:r>
          <a:r>
            <a:rPr lang="en-US" noProof="0" dirty="0" smtClean="0"/>
            <a:t>(70:30) at HU</a:t>
          </a:r>
          <a:endParaRPr lang="en-US" noProof="0" dirty="0"/>
        </a:p>
      </dgm:t>
    </dgm:pt>
    <dgm:pt modelId="{C8968313-DE43-4860-82A7-770F377B0487}" type="parTrans" cxnId="{B068210C-A28B-4A9D-9182-C710BE8EA42D}">
      <dgm:prSet/>
      <dgm:spPr/>
      <dgm:t>
        <a:bodyPr/>
        <a:lstStyle/>
        <a:p>
          <a:endParaRPr lang="en-US"/>
        </a:p>
      </dgm:t>
    </dgm:pt>
    <dgm:pt modelId="{84EFD3F4-0E4D-45AE-9576-11825AE5AA8C}" type="sibTrans" cxnId="{B068210C-A28B-4A9D-9182-C710BE8EA42D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EE9C4264-6A5F-43B7-B745-A86828BF270D}">
      <dgm:prSet phldrT="[Text]"/>
      <dgm:spPr/>
      <dgm:t>
        <a:bodyPr/>
        <a:lstStyle/>
        <a:p>
          <a:r>
            <a:rPr lang="en-US" noProof="0" dirty="0" smtClean="0"/>
            <a:t>Glue 9 stacks of </a:t>
          </a:r>
          <a:r>
            <a:rPr lang="en-US" noProof="0" dirty="0" err="1" smtClean="0"/>
            <a:t>tGEMs</a:t>
          </a:r>
          <a:r>
            <a:rPr lang="en-US" noProof="0" dirty="0" smtClean="0"/>
            <a:t>  with their Readout Boards at HU</a:t>
          </a:r>
          <a:endParaRPr lang="en-US" noProof="0" dirty="0"/>
        </a:p>
      </dgm:t>
    </dgm:pt>
    <dgm:pt modelId="{F6B23562-E7E0-4D8C-B3D0-86E28458BAE9}" type="parTrans" cxnId="{A23C9BEF-E25E-4230-B585-8BE948D3E3EA}">
      <dgm:prSet/>
      <dgm:spPr/>
      <dgm:t>
        <a:bodyPr/>
        <a:lstStyle/>
        <a:p>
          <a:endParaRPr lang="en-US"/>
        </a:p>
      </dgm:t>
    </dgm:pt>
    <dgm:pt modelId="{3A4F6821-6B46-4C34-90BF-4DC67ADFD962}" type="sibTrans" cxnId="{A23C9BEF-E25E-4230-B585-8BE948D3E3EA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DFFF2230-93FC-42ED-BE9D-6C0D70BE9918}">
      <dgm:prSet phldrT="[Text]"/>
      <dgm:spPr/>
      <dgm:t>
        <a:bodyPr/>
        <a:lstStyle/>
        <a:p>
          <a:r>
            <a:rPr lang="en-US" noProof="0" dirty="0" smtClean="0"/>
            <a:t>Again test those GEM stacks at Cosmic Ray Test Stand and Ship them to DESY</a:t>
          </a:r>
          <a:endParaRPr lang="en-US" noProof="0" dirty="0"/>
        </a:p>
      </dgm:t>
    </dgm:pt>
    <dgm:pt modelId="{A2B7CC20-94A1-4A20-A73F-E5631E5DF4E4}" type="parTrans" cxnId="{6BEEE942-CB2D-4A70-A78C-80143ACE1C43}">
      <dgm:prSet/>
      <dgm:spPr/>
      <dgm:t>
        <a:bodyPr/>
        <a:lstStyle/>
        <a:p>
          <a:endParaRPr lang="en-US"/>
        </a:p>
      </dgm:t>
    </dgm:pt>
    <dgm:pt modelId="{16842BDC-E76C-46BA-BA34-FC9CBC9337D0}" type="sibTrans" cxnId="{6BEEE942-CB2D-4A70-A78C-80143ACE1C43}">
      <dgm:prSet/>
      <dgm:spPr/>
      <dgm:t>
        <a:bodyPr/>
        <a:lstStyle/>
        <a:p>
          <a:endParaRPr lang="en-US"/>
        </a:p>
      </dgm:t>
    </dgm:pt>
    <dgm:pt modelId="{68824948-AE00-47FE-B175-CC5B239EA123}" type="pres">
      <dgm:prSet presAssocID="{68095CC9-9AC6-457C-92BB-A00877F8FAB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E889CB-04EA-42D2-A516-21F75118851F}" type="pres">
      <dgm:prSet presAssocID="{68095CC9-9AC6-457C-92BB-A00877F8FABB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BF77528E-3EE7-4C29-9B03-E4F70B0973E4}" type="pres">
      <dgm:prSet presAssocID="{68095CC9-9AC6-457C-92BB-A00877F8FABB}" presName="FiveNodes_1" presStyleLbl="node1" presStyleIdx="0" presStyleCnt="5" custScaleX="104870" custLinFactNeighborX="-3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AF216F-B5EC-4834-9B5E-3AB58ECFF50B}" type="pres">
      <dgm:prSet presAssocID="{68095CC9-9AC6-457C-92BB-A00877F8FABB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237AA2-D9AA-4A41-AEC2-B476B1900CEB}" type="pres">
      <dgm:prSet presAssocID="{68095CC9-9AC6-457C-92BB-A00877F8FABB}" presName="FiveNodes_3" presStyleLbl="node1" presStyleIdx="2" presStyleCnt="5" custScaleX="106414" custLinFactNeighborX="37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97B6C-1CB6-4807-8D39-C42A131E0481}" type="pres">
      <dgm:prSet presAssocID="{68095CC9-9AC6-457C-92BB-A00877F8FABB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8E047-C9AD-4373-A375-167B7FBF59A5}" type="pres">
      <dgm:prSet presAssocID="{68095CC9-9AC6-457C-92BB-A00877F8FABB}" presName="FiveNodes_5" presStyleLbl="node1" presStyleIdx="4" presStyleCnt="5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FEDCB-7669-4229-BE44-BB120FF835F4}" type="pres">
      <dgm:prSet presAssocID="{68095CC9-9AC6-457C-92BB-A00877F8FABB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B38DFC-7B6A-4F9D-9E41-32F91F2472A7}" type="pres">
      <dgm:prSet presAssocID="{68095CC9-9AC6-457C-92BB-A00877F8FABB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A2065D-0FD7-4200-B1C1-E4A69801EAE1}" type="pres">
      <dgm:prSet presAssocID="{68095CC9-9AC6-457C-92BB-A00877F8FABB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A56798-6D29-4F4C-B4E4-EC5738E563ED}" type="pres">
      <dgm:prSet presAssocID="{68095CC9-9AC6-457C-92BB-A00877F8FABB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252A2D-3C58-4310-856A-1DDDC67C466B}" type="pres">
      <dgm:prSet presAssocID="{68095CC9-9AC6-457C-92BB-A00877F8FABB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FB693-6322-4831-99A2-63D9CDC518A4}" type="pres">
      <dgm:prSet presAssocID="{68095CC9-9AC6-457C-92BB-A00877F8FABB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13DC42-BDCC-42E1-A7A2-2E4695360ED3}" type="pres">
      <dgm:prSet presAssocID="{68095CC9-9AC6-457C-92BB-A00877F8FABB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E04AF4-9A29-4CD8-ACC3-ED40689B0865}" type="pres">
      <dgm:prSet presAssocID="{68095CC9-9AC6-457C-92BB-A00877F8FABB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0E803D-F31C-41DC-B11D-1984DDB23CEE}" type="pres">
      <dgm:prSet presAssocID="{68095CC9-9AC6-457C-92BB-A00877F8FABB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22B908-2932-4140-AFB6-B1EDECA479C8}" type="presOf" srcId="{0FDD7582-3EC9-4A40-B124-668F305FE93B}" destId="{8EAF216F-B5EC-4834-9B5E-3AB58ECFF50B}" srcOrd="0" destOrd="0" presId="urn:microsoft.com/office/officeart/2005/8/layout/vProcess5"/>
    <dgm:cxn modelId="{0F92D7E7-D84A-714A-8366-DC0143920FF0}" type="presOf" srcId="{4D8DFB8E-0417-40BA-A255-81C5255CEBD9}" destId="{8D13DC42-BDCC-42E1-A7A2-2E4695360ED3}" srcOrd="1" destOrd="0" presId="urn:microsoft.com/office/officeart/2005/8/layout/vProcess5"/>
    <dgm:cxn modelId="{B34AA25A-33EC-4915-9243-77C06D11F07F}" srcId="{68095CC9-9AC6-457C-92BB-A00877F8FABB}" destId="{F7B60EA9-6874-438E-AF6D-34503297472A}" srcOrd="0" destOrd="0" parTransId="{1493A03F-A07C-46EF-AB71-D129B804382D}" sibTransId="{9ADF76DE-D60A-4491-BF8A-B2646A01D5C1}"/>
    <dgm:cxn modelId="{A23C9BEF-E25E-4230-B585-8BE948D3E3EA}" srcId="{68095CC9-9AC6-457C-92BB-A00877F8FABB}" destId="{EE9C4264-6A5F-43B7-B745-A86828BF270D}" srcOrd="3" destOrd="0" parTransId="{F6B23562-E7E0-4D8C-B3D0-86E28458BAE9}" sibTransId="{3A4F6821-6B46-4C34-90BF-4DC67ADFD962}"/>
    <dgm:cxn modelId="{12B4A8FD-E442-E345-959F-283E3E49067D}" type="presOf" srcId="{481952F9-75D0-451E-A65E-908F7938A776}" destId="{CCB38DFC-7B6A-4F9D-9E41-32F91F2472A7}" srcOrd="0" destOrd="0" presId="urn:microsoft.com/office/officeart/2005/8/layout/vProcess5"/>
    <dgm:cxn modelId="{0530D62B-46ED-9C49-A1C8-65D6E670355F}" type="presOf" srcId="{F7B60EA9-6874-438E-AF6D-34503297472A}" destId="{BF77528E-3EE7-4C29-9B03-E4F70B0973E4}" srcOrd="0" destOrd="0" presId="urn:microsoft.com/office/officeart/2005/8/layout/vProcess5"/>
    <dgm:cxn modelId="{7E45E717-3F7A-D540-A05C-7D5AA481B003}" type="presOf" srcId="{3A4F6821-6B46-4C34-90BF-4DC67ADFD962}" destId="{7EA56798-6D29-4F4C-B4E4-EC5738E563ED}" srcOrd="0" destOrd="0" presId="urn:microsoft.com/office/officeart/2005/8/layout/vProcess5"/>
    <dgm:cxn modelId="{B84DFFBB-9209-8D48-B5AD-F3BC2E93366F}" type="presOf" srcId="{DFFF2230-93FC-42ED-BE9D-6C0D70BE9918}" destId="{510E803D-F31C-41DC-B11D-1984DDB23CEE}" srcOrd="1" destOrd="0" presId="urn:microsoft.com/office/officeart/2005/8/layout/vProcess5"/>
    <dgm:cxn modelId="{70721591-09FA-7643-8934-A80E4C000D81}" type="presOf" srcId="{EE9C4264-6A5F-43B7-B745-A86828BF270D}" destId="{7B097B6C-1CB6-4807-8D39-C42A131E0481}" srcOrd="0" destOrd="0" presId="urn:microsoft.com/office/officeart/2005/8/layout/vProcess5"/>
    <dgm:cxn modelId="{B705C148-0341-F344-99CB-6DF1B13280AB}" type="presOf" srcId="{EE9C4264-6A5F-43B7-B745-A86828BF270D}" destId="{75E04AF4-9A29-4CD8-ACC3-ED40689B0865}" srcOrd="1" destOrd="0" presId="urn:microsoft.com/office/officeart/2005/8/layout/vProcess5"/>
    <dgm:cxn modelId="{5AEA4ABA-B54A-3D4D-AFBB-C6A813070F90}" type="presOf" srcId="{DFFF2230-93FC-42ED-BE9D-6C0D70BE9918}" destId="{B6B8E047-C9AD-4373-A375-167B7FBF59A5}" srcOrd="0" destOrd="0" presId="urn:microsoft.com/office/officeart/2005/8/layout/vProcess5"/>
    <dgm:cxn modelId="{DF4E11A5-86AE-C84D-9375-914816F71ADC}" type="presOf" srcId="{0FDD7582-3EC9-4A40-B124-668F305FE93B}" destId="{E13FB693-6322-4831-99A2-63D9CDC518A4}" srcOrd="1" destOrd="0" presId="urn:microsoft.com/office/officeart/2005/8/layout/vProcess5"/>
    <dgm:cxn modelId="{6A64E497-3B44-9D43-AADA-0F9AC8333BB6}" type="presOf" srcId="{F7B60EA9-6874-438E-AF6D-34503297472A}" destId="{F5252A2D-3C58-4310-856A-1DDDC67C466B}" srcOrd="1" destOrd="0" presId="urn:microsoft.com/office/officeart/2005/8/layout/vProcess5"/>
    <dgm:cxn modelId="{E87F4DBC-09D6-524E-B9AC-184EC75610DF}" type="presOf" srcId="{84EFD3F4-0E4D-45AE-9576-11825AE5AA8C}" destId="{4AA2065D-0FD7-4200-B1C1-E4A69801EAE1}" srcOrd="0" destOrd="0" presId="urn:microsoft.com/office/officeart/2005/8/layout/vProcess5"/>
    <dgm:cxn modelId="{6BEEE942-CB2D-4A70-A78C-80143ACE1C43}" srcId="{68095CC9-9AC6-457C-92BB-A00877F8FABB}" destId="{DFFF2230-93FC-42ED-BE9D-6C0D70BE9918}" srcOrd="4" destOrd="0" parTransId="{A2B7CC20-94A1-4A20-A73F-E5631E5DF4E4}" sibTransId="{16842BDC-E76C-46BA-BA34-FC9CBC9337D0}"/>
    <dgm:cxn modelId="{B068210C-A28B-4A9D-9182-C710BE8EA42D}" srcId="{68095CC9-9AC6-457C-92BB-A00877F8FABB}" destId="{4D8DFB8E-0417-40BA-A255-81C5255CEBD9}" srcOrd="2" destOrd="0" parTransId="{C8968313-DE43-4860-82A7-770F377B0487}" sibTransId="{84EFD3F4-0E4D-45AE-9576-11825AE5AA8C}"/>
    <dgm:cxn modelId="{5AF53F9A-83CA-1146-96C0-EFB4B6292AC0}" type="presOf" srcId="{9ADF76DE-D60A-4491-BF8A-B2646A01D5C1}" destId="{018FEDCB-7669-4229-BE44-BB120FF835F4}" srcOrd="0" destOrd="0" presId="urn:microsoft.com/office/officeart/2005/8/layout/vProcess5"/>
    <dgm:cxn modelId="{259C226B-CEFB-6043-9F5C-76190A032CB7}" type="presOf" srcId="{68095CC9-9AC6-457C-92BB-A00877F8FABB}" destId="{68824948-AE00-47FE-B175-CC5B239EA123}" srcOrd="0" destOrd="0" presId="urn:microsoft.com/office/officeart/2005/8/layout/vProcess5"/>
    <dgm:cxn modelId="{9C8FBFE8-74EF-EE4F-9CBE-EF8808BC09BE}" type="presOf" srcId="{4D8DFB8E-0417-40BA-A255-81C5255CEBD9}" destId="{CA237AA2-D9AA-4A41-AEC2-B476B1900CEB}" srcOrd="0" destOrd="0" presId="urn:microsoft.com/office/officeart/2005/8/layout/vProcess5"/>
    <dgm:cxn modelId="{8D21F262-597B-4588-BFA6-9B8961C94793}" srcId="{68095CC9-9AC6-457C-92BB-A00877F8FABB}" destId="{0FDD7582-3EC9-4A40-B124-668F305FE93B}" srcOrd="1" destOrd="0" parTransId="{655F7EF3-99B5-4448-A6D1-D79BC6E02490}" sibTransId="{481952F9-75D0-451E-A65E-908F7938A776}"/>
    <dgm:cxn modelId="{81A9A26D-F892-494C-8EE5-EA6F411D51B7}" type="presParOf" srcId="{68824948-AE00-47FE-B175-CC5B239EA123}" destId="{D4E889CB-04EA-42D2-A516-21F75118851F}" srcOrd="0" destOrd="0" presId="urn:microsoft.com/office/officeart/2005/8/layout/vProcess5"/>
    <dgm:cxn modelId="{10F76B3C-3DB6-5F42-958B-0B8C6666C6C6}" type="presParOf" srcId="{68824948-AE00-47FE-B175-CC5B239EA123}" destId="{BF77528E-3EE7-4C29-9B03-E4F70B0973E4}" srcOrd="1" destOrd="0" presId="urn:microsoft.com/office/officeart/2005/8/layout/vProcess5"/>
    <dgm:cxn modelId="{DA5A603B-D1C3-DF45-BFFD-1C8D8FC0D535}" type="presParOf" srcId="{68824948-AE00-47FE-B175-CC5B239EA123}" destId="{8EAF216F-B5EC-4834-9B5E-3AB58ECFF50B}" srcOrd="2" destOrd="0" presId="urn:microsoft.com/office/officeart/2005/8/layout/vProcess5"/>
    <dgm:cxn modelId="{6949355F-0960-864C-B966-D5D87AB17343}" type="presParOf" srcId="{68824948-AE00-47FE-B175-CC5B239EA123}" destId="{CA237AA2-D9AA-4A41-AEC2-B476B1900CEB}" srcOrd="3" destOrd="0" presId="urn:microsoft.com/office/officeart/2005/8/layout/vProcess5"/>
    <dgm:cxn modelId="{2DED223D-DC9C-3445-BB68-59AA7FECAFFD}" type="presParOf" srcId="{68824948-AE00-47FE-B175-CC5B239EA123}" destId="{7B097B6C-1CB6-4807-8D39-C42A131E0481}" srcOrd="4" destOrd="0" presId="urn:microsoft.com/office/officeart/2005/8/layout/vProcess5"/>
    <dgm:cxn modelId="{00CE44DA-6F46-2A45-8553-409DE6086E2A}" type="presParOf" srcId="{68824948-AE00-47FE-B175-CC5B239EA123}" destId="{B6B8E047-C9AD-4373-A375-167B7FBF59A5}" srcOrd="5" destOrd="0" presId="urn:microsoft.com/office/officeart/2005/8/layout/vProcess5"/>
    <dgm:cxn modelId="{FCD90D66-6A46-4542-9381-04B5188F1A2F}" type="presParOf" srcId="{68824948-AE00-47FE-B175-CC5B239EA123}" destId="{018FEDCB-7669-4229-BE44-BB120FF835F4}" srcOrd="6" destOrd="0" presId="urn:microsoft.com/office/officeart/2005/8/layout/vProcess5"/>
    <dgm:cxn modelId="{0B97E78F-A165-C84F-BB09-899886AD7DD1}" type="presParOf" srcId="{68824948-AE00-47FE-B175-CC5B239EA123}" destId="{CCB38DFC-7B6A-4F9D-9E41-32F91F2472A7}" srcOrd="7" destOrd="0" presId="urn:microsoft.com/office/officeart/2005/8/layout/vProcess5"/>
    <dgm:cxn modelId="{1E82D07E-D50F-7442-94B3-C0932F804B43}" type="presParOf" srcId="{68824948-AE00-47FE-B175-CC5B239EA123}" destId="{4AA2065D-0FD7-4200-B1C1-E4A69801EAE1}" srcOrd="8" destOrd="0" presId="urn:microsoft.com/office/officeart/2005/8/layout/vProcess5"/>
    <dgm:cxn modelId="{F77A2ADD-FAAE-A243-BAAF-69113C4BCC6F}" type="presParOf" srcId="{68824948-AE00-47FE-B175-CC5B239EA123}" destId="{7EA56798-6D29-4F4C-B4E4-EC5738E563ED}" srcOrd="9" destOrd="0" presId="urn:microsoft.com/office/officeart/2005/8/layout/vProcess5"/>
    <dgm:cxn modelId="{A26A8776-5E57-FD4D-9769-839905CEFE44}" type="presParOf" srcId="{68824948-AE00-47FE-B175-CC5B239EA123}" destId="{F5252A2D-3C58-4310-856A-1DDDC67C466B}" srcOrd="10" destOrd="0" presId="urn:microsoft.com/office/officeart/2005/8/layout/vProcess5"/>
    <dgm:cxn modelId="{FB6AD1CD-523E-F440-89FD-3A13C4783E85}" type="presParOf" srcId="{68824948-AE00-47FE-B175-CC5B239EA123}" destId="{E13FB693-6322-4831-99A2-63D9CDC518A4}" srcOrd="11" destOrd="0" presId="urn:microsoft.com/office/officeart/2005/8/layout/vProcess5"/>
    <dgm:cxn modelId="{42A7052F-A889-8849-903E-18CDC2C7FDC9}" type="presParOf" srcId="{68824948-AE00-47FE-B175-CC5B239EA123}" destId="{8D13DC42-BDCC-42E1-A7A2-2E4695360ED3}" srcOrd="12" destOrd="0" presId="urn:microsoft.com/office/officeart/2005/8/layout/vProcess5"/>
    <dgm:cxn modelId="{A943DDC4-6108-7142-B38A-1800A9AF2472}" type="presParOf" srcId="{68824948-AE00-47FE-B175-CC5B239EA123}" destId="{75E04AF4-9A29-4CD8-ACC3-ED40689B0865}" srcOrd="13" destOrd="0" presId="urn:microsoft.com/office/officeart/2005/8/layout/vProcess5"/>
    <dgm:cxn modelId="{8D50A139-FB08-AA4D-957A-9258C3D656C2}" type="presParOf" srcId="{68824948-AE00-47FE-B175-CC5B239EA123}" destId="{510E803D-F31C-41DC-B11D-1984DDB23CE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77528E-3EE7-4C29-9B03-E4F70B0973E4}">
      <dsp:nvSpPr>
        <dsp:cNvPr id="0" name=""/>
        <dsp:cNvSpPr/>
      </dsp:nvSpPr>
      <dsp:spPr>
        <a:xfrm>
          <a:off x="-57862" y="0"/>
          <a:ext cx="4984045" cy="10835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Test each GEM Foil (Optically + by HV) individually at MIT and HU</a:t>
          </a:r>
          <a:endParaRPr lang="en-US" sz="2000" kern="1200" noProof="0" dirty="0"/>
        </a:p>
      </dsp:txBody>
      <dsp:txXfrm>
        <a:off x="-57862" y="0"/>
        <a:ext cx="3691465" cy="1083564"/>
      </dsp:txXfrm>
    </dsp:sp>
    <dsp:sp modelId="{8EAF216F-B5EC-4834-9B5E-3AB58ECFF50B}">
      <dsp:nvSpPr>
        <dsp:cNvPr id="0" name=""/>
        <dsp:cNvSpPr/>
      </dsp:nvSpPr>
      <dsp:spPr>
        <a:xfrm>
          <a:off x="412764" y="1234059"/>
          <a:ext cx="4752594" cy="10835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Glue the GEMs, PV, HV Foils into their frames at HU</a:t>
          </a:r>
          <a:endParaRPr lang="en-US" sz="2000" kern="1200" noProof="0" dirty="0"/>
        </a:p>
      </dsp:txBody>
      <dsp:txXfrm>
        <a:off x="412764" y="1234059"/>
        <a:ext cx="3693375" cy="1083564"/>
      </dsp:txXfrm>
    </dsp:sp>
    <dsp:sp modelId="{CA237AA2-D9AA-4A41-AEC2-B476B1900CEB}">
      <dsp:nvSpPr>
        <dsp:cNvPr id="0" name=""/>
        <dsp:cNvSpPr/>
      </dsp:nvSpPr>
      <dsp:spPr>
        <a:xfrm>
          <a:off x="791618" y="2468117"/>
          <a:ext cx="5057425" cy="108356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Test the triple GEMs in GEM2D Box at HV with ArCO</a:t>
          </a:r>
          <a:r>
            <a:rPr lang="en-US" sz="2000" kern="1200" baseline="-25000" noProof="0" dirty="0" smtClean="0"/>
            <a:t>2</a:t>
          </a:r>
          <a:r>
            <a:rPr lang="en-US" sz="2000" kern="1200" noProof="0" dirty="0" smtClean="0"/>
            <a:t>(70:30) at HU</a:t>
          </a:r>
          <a:endParaRPr lang="en-US" sz="2000" kern="1200" noProof="0" dirty="0"/>
        </a:p>
      </dsp:txBody>
      <dsp:txXfrm>
        <a:off x="791618" y="2468117"/>
        <a:ext cx="3930269" cy="1083564"/>
      </dsp:txXfrm>
    </dsp:sp>
    <dsp:sp modelId="{7B097B6C-1CB6-4807-8D39-C42A131E0481}">
      <dsp:nvSpPr>
        <dsp:cNvPr id="0" name=""/>
        <dsp:cNvSpPr/>
      </dsp:nvSpPr>
      <dsp:spPr>
        <a:xfrm>
          <a:off x="1122567" y="3702177"/>
          <a:ext cx="4752594" cy="10835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Glue 9 stacks of </a:t>
          </a:r>
          <a:r>
            <a:rPr lang="en-US" sz="2000" kern="1200" noProof="0" dirty="0" err="1" smtClean="0"/>
            <a:t>tGEMs</a:t>
          </a:r>
          <a:r>
            <a:rPr lang="en-US" sz="2000" kern="1200" noProof="0" dirty="0" smtClean="0"/>
            <a:t>  with their Readout Boards at HU</a:t>
          </a:r>
          <a:endParaRPr lang="en-US" sz="2000" kern="1200" noProof="0" dirty="0"/>
        </a:p>
      </dsp:txBody>
      <dsp:txXfrm>
        <a:off x="1122567" y="3702177"/>
        <a:ext cx="3693375" cy="1083563"/>
      </dsp:txXfrm>
    </dsp:sp>
    <dsp:sp modelId="{B6B8E047-C9AD-4373-A375-167B7FBF59A5}">
      <dsp:nvSpPr>
        <dsp:cNvPr id="0" name=""/>
        <dsp:cNvSpPr/>
      </dsp:nvSpPr>
      <dsp:spPr>
        <a:xfrm>
          <a:off x="1477468" y="4936235"/>
          <a:ext cx="4752594" cy="10835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Again test those GEM stacks at Cosmic Ray Test Stand and Ship them to DESY</a:t>
          </a:r>
          <a:endParaRPr lang="en-US" sz="2000" kern="1200" noProof="0" dirty="0"/>
        </a:p>
      </dsp:txBody>
      <dsp:txXfrm>
        <a:off x="1477468" y="4936235"/>
        <a:ext cx="3693375" cy="1083564"/>
      </dsp:txXfrm>
    </dsp:sp>
    <dsp:sp modelId="{018FEDCB-7669-4229-BE44-BB120FF835F4}">
      <dsp:nvSpPr>
        <dsp:cNvPr id="0" name=""/>
        <dsp:cNvSpPr/>
      </dsp:nvSpPr>
      <dsp:spPr>
        <a:xfrm>
          <a:off x="4106140" y="791603"/>
          <a:ext cx="704316" cy="704316"/>
        </a:xfrm>
        <a:prstGeom prst="downArrow">
          <a:avLst>
            <a:gd name="adj1" fmla="val 55000"/>
            <a:gd name="adj2" fmla="val 45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>
            <a:solidFill>
              <a:srgbClr val="000000"/>
            </a:solidFill>
          </a:endParaRPr>
        </a:p>
      </dsp:txBody>
      <dsp:txXfrm>
        <a:off x="4106140" y="791603"/>
        <a:ext cx="704316" cy="704316"/>
      </dsp:txXfrm>
    </dsp:sp>
    <dsp:sp modelId="{CCB38DFC-7B6A-4F9D-9E41-32F91F2472A7}">
      <dsp:nvSpPr>
        <dsp:cNvPr id="0" name=""/>
        <dsp:cNvSpPr/>
      </dsp:nvSpPr>
      <dsp:spPr>
        <a:xfrm>
          <a:off x="4461041" y="2025662"/>
          <a:ext cx="704316" cy="704316"/>
        </a:xfrm>
        <a:prstGeom prst="downArrow">
          <a:avLst>
            <a:gd name="adj1" fmla="val 55000"/>
            <a:gd name="adj2" fmla="val 45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4461041" y="2025662"/>
        <a:ext cx="704316" cy="704316"/>
      </dsp:txXfrm>
    </dsp:sp>
    <dsp:sp modelId="{4AA2065D-0FD7-4200-B1C1-E4A69801EAE1}">
      <dsp:nvSpPr>
        <dsp:cNvPr id="0" name=""/>
        <dsp:cNvSpPr/>
      </dsp:nvSpPr>
      <dsp:spPr>
        <a:xfrm>
          <a:off x="4815943" y="3241662"/>
          <a:ext cx="704316" cy="704316"/>
        </a:xfrm>
        <a:prstGeom prst="downArrow">
          <a:avLst>
            <a:gd name="adj1" fmla="val 55000"/>
            <a:gd name="adj2" fmla="val 45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4815943" y="3241662"/>
        <a:ext cx="704316" cy="704316"/>
      </dsp:txXfrm>
    </dsp:sp>
    <dsp:sp modelId="{7EA56798-6D29-4F4C-B4E4-EC5738E563ED}">
      <dsp:nvSpPr>
        <dsp:cNvPr id="0" name=""/>
        <dsp:cNvSpPr/>
      </dsp:nvSpPr>
      <dsp:spPr>
        <a:xfrm>
          <a:off x="5170844" y="4487760"/>
          <a:ext cx="704316" cy="704316"/>
        </a:xfrm>
        <a:prstGeom prst="downArrow">
          <a:avLst>
            <a:gd name="adj1" fmla="val 55000"/>
            <a:gd name="adj2" fmla="val 45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5170844" y="4487760"/>
        <a:ext cx="704316" cy="704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7C766-A6FB-514E-8C03-AC1E66D4AC8A}" type="datetimeFigureOut">
              <a:rPr lang="en-US" smtClean="0"/>
              <a:pPr/>
              <a:t>9/4/12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50238"/>
            <a:ext cx="2971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250238"/>
            <a:ext cx="2971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31F26-DF64-9645-92B8-ED1074DF69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86868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tr-TR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86868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tr-TR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86868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tr-TR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86868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tr-TR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86868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tr-TR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86868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tr-TR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86868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tr-TR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86868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tr-TR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86868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tr-TR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86868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tr-TR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86868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tr-TR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86868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tr-TR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86868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tr-TR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51163" cy="41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51162" cy="41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73" name="Rectangle 1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650875"/>
            <a:ext cx="4322763" cy="3236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5" name="Rectangle 1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125913"/>
            <a:ext cx="5465763" cy="3889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tr-TR" noProof="0" smtClean="0"/>
          </a:p>
        </p:txBody>
      </p:sp>
      <p:sp>
        <p:nvSpPr>
          <p:cNvPr id="2066" name="Rectangle 18"/>
          <p:cNvSpPr>
            <a:spLocks noGrp="1" noChangeArrowheads="1"/>
          </p:cNvSpPr>
          <p:nvPr>
            <p:ph type="ftr"/>
          </p:nvPr>
        </p:nvSpPr>
        <p:spPr bwMode="auto">
          <a:xfrm>
            <a:off x="0" y="8248650"/>
            <a:ext cx="2951163" cy="41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248650"/>
            <a:ext cx="2951162" cy="41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F68C7F41-9C2D-A94B-8BA7-217EF64A8103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7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7" charset="0"/>
      <a:defRPr sz="1200" kern="1200">
        <a:solidFill>
          <a:srgbClr val="000000"/>
        </a:solidFill>
        <a:latin typeface="Times New Roman" pitchFamily="16" charset="0"/>
        <a:ea typeface="ＭＳ Ｐゴシック" pitchFamily="-107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7" charset="0"/>
      <a:defRPr sz="1200" kern="1200">
        <a:solidFill>
          <a:srgbClr val="000000"/>
        </a:solidFill>
        <a:latin typeface="Times New Roman" pitchFamily="16" charset="0"/>
        <a:ea typeface="ＭＳ Ｐゴシック" pitchFamily="-107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7" charset="0"/>
      <a:defRPr sz="1200" kern="1200">
        <a:solidFill>
          <a:srgbClr val="000000"/>
        </a:solidFill>
        <a:latin typeface="Times New Roman" pitchFamily="16" charset="0"/>
        <a:ea typeface="ＭＳ Ｐゴシック" pitchFamily="-107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7" charset="0"/>
      <a:defRPr sz="1200" kern="1200">
        <a:solidFill>
          <a:srgbClr val="000000"/>
        </a:solidFill>
        <a:latin typeface="Times New Roman" pitchFamily="16" charset="0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60475" y="650875"/>
            <a:ext cx="4316413" cy="32369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1D2A722-1E2A-AA46-BA5E-A090B3B6B240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60475" y="650875"/>
            <a:ext cx="4316413" cy="32369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>
              <a:latin typeface="Times New Roman" pitchFamily="-107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7D49B6-7FE2-1B43-BA29-1C91231C09FB}" type="slidenum">
              <a:rPr lang="en-GB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>
              <a:solidFill>
                <a:srgbClr val="000000"/>
              </a:solidFill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ln>
            <a:miter lim="800000"/>
          </a:ln>
        </p:spPr>
        <p:txBody>
          <a:bodyPr/>
          <a:lstStyle/>
          <a:p>
            <a:fld id="{4EE1E2D2-5BEC-5A47-8511-526A17EBE654}" type="slidenum">
              <a:rPr lang="en-US"/>
              <a:pPr/>
              <a:t>20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650875"/>
            <a:ext cx="4316413" cy="3236913"/>
          </a:xfrm>
          <a:noFill/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tr-TR" dirty="0">
              <a:latin typeface="Arial" pitchFamily="-107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A7AB405-810D-EF45-B999-69CB4E5DE80F}" type="slidenum">
              <a:rPr lang="en-US"/>
              <a:pPr/>
              <a:t>21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650875"/>
            <a:ext cx="4316413" cy="32369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>
              <a:latin typeface="Arial" pitchFamily="-107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60475" y="650875"/>
            <a:ext cx="4316413" cy="3236913"/>
          </a:xfr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dirty="0">
              <a:latin typeface="Times New Roman" pitchFamily="-107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6A5E6F0-4696-0041-9512-9261B573F51F}" type="slidenum">
              <a:rPr lang="en-GB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60475" y="650875"/>
            <a:ext cx="4316413" cy="32369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2B4A112-F36A-C744-B3D2-036747589EF3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7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F0CF4-1BC0-47CD-BFB9-577ECCC9A0A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7E9B630-E3DF-4B8E-849A-E168CF64FEEB}" type="datetime1">
              <a:rPr lang="en-US" smtClean="0"/>
              <a:pPr/>
              <a:t>9/4/12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Stefano Caiazza - DESY GEM module for TPC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A7F3BD-3C2E-9E43-89EA-8303FA788701}" type="slidenum">
              <a:rPr lang="en-US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28</a:t>
            </a:fld>
            <a:endParaRPr lang="en-US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247148-93D4-E545-AC2E-5BBF0A78AEAA}" type="slidenum">
              <a:rPr lang="en-US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29</a:t>
            </a:fld>
            <a:endParaRPr lang="en-US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7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18953D1-C9A2-174C-8A90-2C0FB2218E8A}" type="slidenum">
              <a:rPr lang="en-GB"/>
              <a:pPr/>
              <a:t>3</a:t>
            </a:fld>
            <a:endParaRPr lang="en-GB"/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3884613" y="8248650"/>
            <a:ext cx="2971800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6707148-88FD-1B4D-AD0D-9945387E1D06}" type="slidenum">
              <a:rPr lang="en-GB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0" y="8248650"/>
            <a:ext cx="2971800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tr-TR" sz="1200">
              <a:solidFill>
                <a:srgbClr val="000000"/>
              </a:solidFill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tr-TR" sz="1200">
              <a:solidFill>
                <a:srgbClr val="000000"/>
              </a:solidFill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3884613" y="0"/>
            <a:ext cx="2971800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tr-TR" sz="1200">
              <a:solidFill>
                <a:srgbClr val="000000"/>
              </a:solidFill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1257300" y="650875"/>
            <a:ext cx="4343400" cy="32575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512" name="Text Box 6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1638" cy="3905250"/>
          </a:xfrm>
          <a:noFill/>
          <a:ln/>
        </p:spPr>
        <p:txBody>
          <a:bodyPr wrap="none" anchor="ctr"/>
          <a:lstStyle/>
          <a:p>
            <a:pPr eaLnBrk="1" hangingPunct="1"/>
            <a:endParaRPr lang="tr-TR" dirty="0">
              <a:latin typeface="Times New Roman" pitchFamily="-107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8116B-3BF1-974E-BC3D-68CCA3E4DAA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8116B-3BF1-974E-BC3D-68CCA3E4DAA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107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9BBA64D-B8DB-1848-ACDA-5B6CC3666FE6}" type="slidenum">
              <a:rPr lang="en-GB" smtClean="0"/>
              <a:pPr/>
              <a:t>41</a:t>
            </a:fld>
            <a:endParaRPr lang="en-GB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8116B-3BF1-974E-BC3D-68CCA3E4DAAE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60475" y="650875"/>
            <a:ext cx="4316413" cy="3236913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dirty="0">
              <a:latin typeface="Times New Roman" pitchFamily="-107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5E33494-A1E7-8F43-AC5F-24DD2C5F0797}" type="slidenum">
              <a:rPr lang="en-GB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8957DA9-4ED3-4C40-AC6F-455FBB821683}" type="slidenum">
              <a:rPr lang="en-US"/>
              <a:pPr/>
              <a:t>5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650875"/>
            <a:ext cx="4316413" cy="32369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7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62063" y="650875"/>
            <a:ext cx="4313237" cy="3236913"/>
          </a:xfrm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dirty="0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63B0FB-0DB5-D941-AFE6-35B4CC5D745C}" type="slidenum">
              <a:rPr lang="en-GB">
                <a:solidFill>
                  <a:srgbClr val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8</a:t>
            </a:fld>
            <a:endParaRPr lang="en-GB">
              <a:solidFill>
                <a:srgbClr val="000000"/>
              </a:solidFill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650875"/>
            <a:ext cx="4316413" cy="3236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68C7F41-9C2D-A94B-8BA7-217EF64A8103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50942-BDFE-AB41-9CB2-0133864045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9502B-9AB5-764E-BDAA-D470F93EFC3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53FB4-A6A4-C14A-B287-37604D56EAE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FA55789-805A-D142-9B30-14C2CBB8171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58D249-8BF9-0546-84F5-D75A85F76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7C6AE2-4769-1B48-8CC5-5A7A75E877E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EBF2D-4240-CA4F-B3E3-898040AE0A2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40974-3A71-9D4C-AC85-836AB74F6F1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58824-62AD-A441-9890-B76BB862486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5A7D8-168C-8E46-B37C-74ECB022538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17B98-67BD-8140-94B2-B85061DFE4F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A6FBB-727F-BF44-BC4D-9BBD6456589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2B442-6005-2943-8C88-60499903AB0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Times New Roman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Times New Roman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427773F-AD23-7A46-B5BC-77E79C51986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  <p:sldLayoutId id="214748422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diagramData" Target="../diagrams/data1.xml"/><Relationship Id="rId6" Type="http://schemas.openxmlformats.org/officeDocument/2006/relationships/diagramColors" Target="../diagrams/colors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image" Target="../media/image41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Relationship Id="rId5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47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Relationship Id="rId5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1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8.jpeg"/><Relationship Id="rId5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Relationship Id="rId5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8.png"/><Relationship Id="rId5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5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1524000"/>
            <a:ext cx="9144000" cy="5478781"/>
          </a:xfrm>
        </p:spPr>
        <p:txBody>
          <a:bodyPr>
            <a:normAutofit fontScale="90000"/>
          </a:bodyPr>
          <a:lstStyle/>
          <a:p>
            <a:r>
              <a:rPr lang="tr-TR" sz="3111" b="1" dirty="0" smtClean="0">
                <a:solidFill>
                  <a:srgbClr val="C00000"/>
                </a:solidFill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/>
            </a:r>
            <a:br>
              <a:rPr lang="tr-TR" sz="3111" b="1" dirty="0" smtClean="0">
                <a:solidFill>
                  <a:srgbClr val="C00000"/>
                </a:solidFill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</a:br>
            <a:r>
              <a:rPr lang="tr-TR" sz="3111" b="1" dirty="0" smtClean="0">
                <a:solidFill>
                  <a:srgbClr val="C00000"/>
                </a:solidFill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/>
            </a:r>
            <a:br>
              <a:rPr lang="tr-TR" sz="3111" b="1" dirty="0" smtClean="0">
                <a:solidFill>
                  <a:srgbClr val="C00000"/>
                </a:solidFill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</a:br>
            <a:r>
              <a:rPr lang="tr-TR" sz="3111" b="1" dirty="0" smtClean="0">
                <a:solidFill>
                  <a:srgbClr val="C00000"/>
                </a:solidFill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/>
            </a:r>
            <a:br>
              <a:rPr lang="tr-TR" sz="3111" b="1" dirty="0" smtClean="0">
                <a:solidFill>
                  <a:srgbClr val="C00000"/>
                </a:solidFill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</a:br>
            <a:r>
              <a:rPr lang="tr-TR" sz="3111" b="1" dirty="0" smtClean="0">
                <a:solidFill>
                  <a:srgbClr val="C00000"/>
                </a:solidFill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br>
              <a:rPr lang="tr-TR" sz="3111" b="1" dirty="0" smtClean="0">
                <a:solidFill>
                  <a:srgbClr val="C00000"/>
                </a:solidFill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</a:br>
            <a:r>
              <a:rPr lang="tr-TR" sz="3111" b="1" dirty="0" smtClean="0">
                <a:solidFill>
                  <a:srgbClr val="C00000"/>
                </a:solidFill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/>
            </a:r>
            <a:br>
              <a:rPr lang="tr-TR" sz="3111" b="1" dirty="0" smtClean="0">
                <a:solidFill>
                  <a:srgbClr val="C00000"/>
                </a:solidFill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z="3200" dirty="0" smtClean="0">
                <a:solidFill>
                  <a:schemeClr val="tx2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  <a:t>ÖZGÜR</a:t>
            </a:r>
            <a:r>
              <a:rPr lang="tr-TR" sz="3200" dirty="0" smtClean="0">
                <a:solidFill>
                  <a:schemeClr val="tx2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  <a:t> </a:t>
            </a:r>
            <a:r>
              <a:rPr lang="tr-TR" sz="3200" dirty="0">
                <a:solidFill>
                  <a:schemeClr val="tx2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  <a:t>ATES</a:t>
            </a:r>
            <a:r>
              <a:rPr lang="tr-TR" sz="3200" dirty="0" smtClean="0">
                <a:solidFill>
                  <a:schemeClr val="tx2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  <a:t/>
            </a:r>
            <a:br>
              <a:rPr lang="tr-TR" sz="3200" dirty="0" smtClean="0">
                <a:solidFill>
                  <a:schemeClr val="tx2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</a:br>
            <a:r>
              <a:rPr lang="tr-TR" sz="3200" dirty="0" smtClean="0">
                <a:solidFill>
                  <a:schemeClr val="tx2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  <a:t>  HAMPTON </a:t>
            </a:r>
            <a:r>
              <a:rPr lang="tr-TR" sz="3200" dirty="0">
                <a:solidFill>
                  <a:schemeClr val="tx2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  <a:t>UNIVERSITY</a:t>
            </a:r>
            <a:r>
              <a:rPr lang="tr-TR" sz="3200" dirty="0" smtClean="0">
                <a:solidFill>
                  <a:srgbClr val="FF0000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  <a:t/>
            </a:r>
            <a:br>
              <a:rPr lang="tr-TR" sz="3200" dirty="0" smtClean="0">
                <a:solidFill>
                  <a:srgbClr val="FF0000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</a:br>
            <a:r>
              <a:rPr lang="tr-TR" sz="2400" dirty="0" smtClean="0">
                <a:solidFill>
                  <a:srgbClr val="FF0000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  <a:t/>
            </a:r>
            <a:br>
              <a:rPr lang="tr-TR" sz="2400" dirty="0" smtClean="0">
                <a:solidFill>
                  <a:srgbClr val="FF0000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</a:br>
            <a:r>
              <a:rPr lang="tr-TR" sz="2400" dirty="0" smtClean="0">
                <a:solidFill>
                  <a:srgbClr val="FF0000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  <a:t/>
            </a:r>
            <a:br>
              <a:rPr lang="tr-TR" sz="2400" dirty="0" smtClean="0">
                <a:solidFill>
                  <a:srgbClr val="FF0000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</a:br>
            <a:r>
              <a:rPr lang="tr-TR" sz="2400" dirty="0" smtClean="0">
                <a:solidFill>
                  <a:srgbClr val="FF0000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  <a:t/>
            </a:r>
            <a:br>
              <a:rPr lang="tr-TR" sz="2400" dirty="0" smtClean="0">
                <a:solidFill>
                  <a:srgbClr val="FF0000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</a:br>
            <a:r>
              <a:rPr lang="tr-TR" sz="2400" dirty="0" smtClean="0">
                <a:solidFill>
                  <a:srgbClr val="FF0000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  <a:t/>
            </a:r>
            <a:br>
              <a:rPr lang="tr-TR" sz="2400" dirty="0" smtClean="0">
                <a:solidFill>
                  <a:srgbClr val="FF0000"/>
                </a:solidFill>
                <a:latin typeface="Britannic Bold" pitchFamily="-107" charset="0"/>
                <a:ea typeface="Arial Unicode MS" pitchFamily="-107" charset="0"/>
                <a:cs typeface="Arial Unicode MS" pitchFamily="-107" charset="0"/>
              </a:rPr>
            </a:br>
            <a:r>
              <a:rPr lang="en-US" sz="2000" dirty="0" smtClean="0">
                <a:solidFill>
                  <a:srgbClr val="00B0F0"/>
                </a:solidFill>
                <a:latin typeface="Arial Black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Black" pitchFamily="-107" charset="0"/>
                <a:ea typeface="ＭＳ Ｐゴシック" pitchFamily="-107" charset="-128"/>
                <a:cs typeface="ＭＳ Ｐゴシック" pitchFamily="-107" charset="-128"/>
              </a:rPr>
              <a:t>4 September 2012-Hampton University Group Meeting</a:t>
            </a:r>
            <a:r>
              <a:rPr lang="tr-TR" sz="2400" dirty="0" smtClean="0">
                <a:solidFill>
                  <a:srgbClr val="FF0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/>
            </a:r>
            <a:br>
              <a:rPr lang="tr-TR" sz="2400" dirty="0" smtClean="0">
                <a:solidFill>
                  <a:srgbClr val="FF0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</a:br>
            <a:r>
              <a:rPr lang="tr-TR" sz="2400" dirty="0">
                <a:solidFill>
                  <a:srgbClr val="FF0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> </a:t>
            </a:r>
          </a:p>
        </p:txBody>
      </p:sp>
      <p:pic>
        <p:nvPicPr>
          <p:cNvPr id="1434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764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_desy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0"/>
            <a:ext cx="1104900" cy="1079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1828801"/>
            <a:ext cx="9144000" cy="1676399"/>
            <a:chOff x="0" y="4242995"/>
            <a:chExt cx="2085989" cy="859898"/>
          </a:xfrm>
        </p:grpSpPr>
        <p:sp>
          <p:nvSpPr>
            <p:cNvPr id="7" name="Rounded Rectangle 6"/>
            <p:cNvSpPr/>
            <p:nvPr/>
          </p:nvSpPr>
          <p:spPr>
            <a:xfrm>
              <a:off x="0" y="4242995"/>
              <a:ext cx="2085989" cy="859898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62702" y="4282081"/>
              <a:ext cx="2023287" cy="8020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 smtClean="0">
                  <a:solidFill>
                    <a:srgbClr val="000000"/>
                  </a:solidFill>
                  <a:latin typeface="Verdana" pitchFamily="-107" charset="0"/>
                  <a:ea typeface="ＭＳ Ｐゴシック" pitchFamily="-107" charset="-128"/>
                  <a:cs typeface="ＭＳ Ｐゴシック" pitchFamily="-107" charset="-128"/>
                </a:rPr>
                <a:t>OLYMPUS GEM LUMINOSITY MONITORS</a:t>
              </a:r>
            </a:p>
            <a:p>
              <a:pPr lvl="0"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 smtClean="0">
                  <a:solidFill>
                    <a:srgbClr val="000000"/>
                  </a:solidFill>
                  <a:latin typeface="Verdana" pitchFamily="-107" charset="0"/>
                  <a:ea typeface="ＭＳ Ｐゴシック" pitchFamily="-107" charset="-128"/>
                  <a:cs typeface="ＭＳ Ｐゴシック" pitchFamily="-107" charset="-128"/>
                </a:rPr>
                <a:t>A</a:t>
              </a:r>
              <a:r>
                <a:rPr lang="tr-TR" sz="2800" b="1" kern="1200" dirty="0" smtClean="0">
                  <a:solidFill>
                    <a:srgbClr val="000000"/>
                  </a:solidFill>
                  <a:latin typeface="Verdana" pitchFamily="-107" charset="0"/>
                  <a:ea typeface="ＭＳ Ｐゴシック" pitchFamily="-107" charset="-128"/>
                  <a:cs typeface="ＭＳ Ｐゴシック" pitchFamily="-107" charset="-128"/>
                </a:rPr>
                <a:t>nd</a:t>
              </a:r>
            </a:p>
            <a:p>
              <a:pPr lvl="0"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 smtClean="0">
                  <a:solidFill>
                    <a:srgbClr val="000000"/>
                  </a:solidFill>
                  <a:latin typeface="Verdana" pitchFamily="-107" charset="0"/>
                  <a:ea typeface="ＭＳ Ｐゴシック" pitchFamily="-107" charset="-128"/>
                  <a:cs typeface="ＭＳ Ｐゴシック" pitchFamily="-107" charset="-128"/>
                </a:rPr>
                <a:t>Status of the OLYMPUS Experiment</a:t>
              </a:r>
              <a:endParaRPr lang="it-IT" sz="2800" b="1" kern="1200" dirty="0">
                <a:solidFill>
                  <a:srgbClr val="000000"/>
                </a:solidFill>
                <a:latin typeface="Arial Unicode MS"/>
                <a:cs typeface="Arial Unicode MS"/>
              </a:endParaRPr>
            </a:p>
          </p:txBody>
        </p:sp>
      </p:grpSp>
      <p:pic>
        <p:nvPicPr>
          <p:cNvPr id="9" name="Picture 3" descr="C:\Documents and Settings\özgür\Desktop\Hampton_University_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0"/>
            <a:ext cx="31242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arget.tiff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0974-3A71-9D4C-AC85-836AB74F6F14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arget2.tiff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0974-3A71-9D4C-AC85-836AB74F6F14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wc.tiff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0974-3A71-9D4C-AC85-836AB74F6F14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ofs.tiff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7035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0974-3A71-9D4C-AC85-836AB74F6F14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umi.tiff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0974-3A71-9D4C-AC85-836AB74F6F14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0974-3A71-9D4C-AC85-836AB74F6F14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6" name="Picture 5" descr="molle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moller2.tif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0974-3A71-9D4C-AC85-836AB74F6F14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etector.tif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0974-3A71-9D4C-AC85-836AB74F6F14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etector2.tif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0974-3A71-9D4C-AC85-836AB74F6F14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B2A71-A3C9-4244-9DF4-FE5D71E7FDCA}" type="slidenum">
              <a:rPr lang="en-GB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>
                <a:defRPr/>
              </a:pPr>
              <a:t>19</a:t>
            </a:fld>
            <a:endParaRPr lang="en-GB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2531" name="Picture 4" descr="IMGP621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8288"/>
            <a:ext cx="9144000" cy="594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2895600" y="6319838"/>
            <a:ext cx="33686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Left arm installed (July 5, 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7DF9-426D-F847-B5C8-BD2F79410A80}" type="slidenum">
              <a:rPr lang="en-GB"/>
              <a:pPr/>
              <a:t>2</a:t>
            </a:fld>
            <a:endParaRPr lang="en-GB"/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764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logo_desy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0"/>
            <a:ext cx="1104900" cy="1079500"/>
          </a:xfrm>
          <a:prstGeom prst="rect">
            <a:avLst/>
          </a:prstGeom>
        </p:spPr>
      </p:pic>
      <p:pic>
        <p:nvPicPr>
          <p:cNvPr id="9" name="Picture 3" descr="C:\Documents and Settings\özgür\Desktop\Hampton_University_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0"/>
            <a:ext cx="31242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838200" y="1371600"/>
            <a:ext cx="7391400" cy="1099426"/>
            <a:chOff x="0" y="4242995"/>
            <a:chExt cx="2085989" cy="642226"/>
          </a:xfrm>
        </p:grpSpPr>
        <p:sp>
          <p:nvSpPr>
            <p:cNvPr id="11" name="Rounded Rectangle 10"/>
            <p:cNvSpPr/>
            <p:nvPr/>
          </p:nvSpPr>
          <p:spPr>
            <a:xfrm>
              <a:off x="0" y="4242995"/>
              <a:ext cx="2085989" cy="64222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31351" y="4274346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600" b="1" dirty="0" smtClean="0">
                  <a:solidFill>
                    <a:srgbClr val="000000"/>
                  </a:solidFill>
                  <a:latin typeface="Arial Unicode MS"/>
                  <a:cs typeface="Arial Unicode MS"/>
                </a:rPr>
                <a:t>CONTENTS</a:t>
              </a:r>
              <a:endParaRPr lang="it-IT" sz="3600" b="1" kern="1200" dirty="0">
                <a:solidFill>
                  <a:srgbClr val="000000"/>
                </a:solidFill>
                <a:latin typeface="Arial Unicode MS"/>
                <a:cs typeface="Arial Unicode M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" y="2514600"/>
            <a:ext cx="9144000" cy="4343399"/>
            <a:chOff x="-2917441" y="1895914"/>
            <a:chExt cx="5896598" cy="2216020"/>
          </a:xfrm>
        </p:grpSpPr>
        <p:sp>
          <p:nvSpPr>
            <p:cNvPr id="14" name="Rounded Rectangle 13"/>
            <p:cNvSpPr/>
            <p:nvPr/>
          </p:nvSpPr>
          <p:spPr>
            <a:xfrm>
              <a:off x="-2917441" y="1895914"/>
              <a:ext cx="5896598" cy="22160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-2595550" y="2353114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2200" kern="12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4800" y="2743200"/>
            <a:ext cx="83058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-107" charset="2"/>
              <a:buChar char="§"/>
            </a:pPr>
            <a:r>
              <a:rPr lang="tr-TR" sz="2700" dirty="0" smtClean="0">
                <a:solidFill>
                  <a:schemeClr val="tx1"/>
                </a:solidFill>
                <a:latin typeface="Arial Unicode MS" pitchFamily="-107" charset="0"/>
                <a:sym typeface="Wingdings" pitchFamily="-107" charset="2"/>
              </a:rPr>
              <a:t>Two Photon Exchange in Elastic ep Scattering</a:t>
            </a:r>
          </a:p>
          <a:p>
            <a:pPr>
              <a:buFont typeface="Wingdings" pitchFamily="-107" charset="2"/>
              <a:buChar char="§"/>
            </a:pPr>
            <a:r>
              <a:rPr lang="tr-TR" sz="2700" dirty="0" smtClean="0">
                <a:solidFill>
                  <a:schemeClr val="tx1"/>
                </a:solidFill>
                <a:latin typeface="Arial Unicode MS" pitchFamily="-107" charset="0"/>
                <a:sym typeface="Wingdings" pitchFamily="-107" charset="2"/>
              </a:rPr>
              <a:t>Principle of OLYMPUS Experiment</a:t>
            </a:r>
          </a:p>
          <a:p>
            <a:pPr>
              <a:buFont typeface="Wingdings" pitchFamily="-107" charset="2"/>
              <a:buChar char="§"/>
            </a:pPr>
            <a:r>
              <a:rPr lang="tr-TR" sz="2700" dirty="0" smtClean="0">
                <a:solidFill>
                  <a:schemeClr val="tx1"/>
                </a:solidFill>
                <a:latin typeface="Arial Unicode MS" pitchFamily="-107" charset="0"/>
                <a:sym typeface="Wingdings" pitchFamily="-107" charset="2"/>
              </a:rPr>
              <a:t>Control of Systematics</a:t>
            </a:r>
          </a:p>
          <a:p>
            <a:pPr lvl="0">
              <a:buFont typeface="Wingdings" pitchFamily="-107" charset="2"/>
              <a:buChar char="§"/>
            </a:pPr>
            <a:r>
              <a:rPr lang="tr-TR" sz="2700" dirty="0" smtClean="0">
                <a:solidFill>
                  <a:schemeClr val="tx1"/>
                </a:solidFill>
                <a:latin typeface="Arial Unicode MS" pitchFamily="-107" charset="0"/>
                <a:sym typeface="Wingdings" pitchFamily="-107" charset="2"/>
              </a:rPr>
              <a:t>Triple-GEM Telescope Construction at Hampton U</a:t>
            </a:r>
          </a:p>
          <a:p>
            <a:pPr lvl="0">
              <a:buFont typeface="Wingdings" pitchFamily="-107" charset="2"/>
              <a:buChar char="§"/>
            </a:pPr>
            <a:r>
              <a:rPr lang="tr-TR" sz="2700" dirty="0" smtClean="0">
                <a:solidFill>
                  <a:schemeClr val="tx1"/>
                </a:solidFill>
                <a:latin typeface="Arial Unicode MS" pitchFamily="-107" charset="0"/>
                <a:sym typeface="Wingdings" pitchFamily="-107" charset="2"/>
              </a:rPr>
              <a:t>Testing at DESY Test Beam Facility 22</a:t>
            </a:r>
          </a:p>
          <a:p>
            <a:pPr lvl="0">
              <a:buFont typeface="Wingdings" pitchFamily="-107" charset="2"/>
              <a:buChar char="§"/>
            </a:pPr>
            <a:r>
              <a:rPr lang="tr-TR" sz="2700" dirty="0" smtClean="0">
                <a:solidFill>
                  <a:schemeClr val="tx1"/>
                </a:solidFill>
                <a:latin typeface="Arial Unicode MS" pitchFamily="-107" charset="0"/>
                <a:sym typeface="Wingdings" pitchFamily="-107" charset="2"/>
              </a:rPr>
              <a:t>Installation and Running at DORIS</a:t>
            </a:r>
          </a:p>
          <a:p>
            <a:pPr lvl="0">
              <a:buFont typeface="Wingdings" pitchFamily="-107" charset="2"/>
              <a:buChar char="§"/>
            </a:pPr>
            <a:endParaRPr lang="tr-TR" sz="2700" dirty="0" smtClean="0">
              <a:solidFill>
                <a:schemeClr val="tx1"/>
              </a:solidFill>
              <a:latin typeface="Arial Unicode MS" pitchFamily="-107" charset="0"/>
              <a:sym typeface="Wingdings" pitchFamily="-107" charset="2"/>
            </a:endParaRPr>
          </a:p>
          <a:p>
            <a:pPr lvl="0">
              <a:buFont typeface="Wingdings" pitchFamily="-107" charset="2"/>
              <a:buChar char="§"/>
            </a:pPr>
            <a:endParaRPr lang="tr-TR" sz="2700" dirty="0" smtClean="0">
              <a:solidFill>
                <a:schemeClr val="tx1"/>
              </a:solidFill>
              <a:latin typeface="Arial Unicode MS" pitchFamily="-107" charset="0"/>
              <a:sym typeface="Wingdings" pitchFamily="-107" charset="2"/>
            </a:endParaRPr>
          </a:p>
          <a:p>
            <a:pPr lvl="0">
              <a:buFont typeface="Wingdings" pitchFamily="-107" charset="2"/>
              <a:buChar char="§"/>
            </a:pP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71600" y="6211669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Black" pitchFamily="-107" charset="0"/>
                <a:ea typeface="ＭＳ Ｐゴシック" pitchFamily="-107" charset="-128"/>
                <a:cs typeface="ＭＳ Ｐゴシック" pitchFamily="-107" charset="-128"/>
              </a:rPr>
              <a:t>4 September 2012-Hampton University Group Meeting</a:t>
            </a:r>
            <a:r>
              <a:rPr lang="tr-TR" sz="2000" dirty="0" smtClean="0">
                <a:solidFill>
                  <a:srgbClr val="FF0000"/>
                </a:solidFill>
                <a:latin typeface="Arial Unicode MS" pitchFamily="-107" charset="0"/>
              </a:rPr>
              <a:t/>
            </a:r>
            <a:br>
              <a:rPr lang="tr-TR" sz="2000" dirty="0" smtClean="0">
                <a:solidFill>
                  <a:srgbClr val="FF0000"/>
                </a:solidFill>
                <a:latin typeface="Arial Unicode MS" pitchFamily="-107" charset="0"/>
              </a:rPr>
            </a:br>
            <a:r>
              <a:rPr lang="tr-TR" sz="2000" dirty="0" smtClean="0">
                <a:solidFill>
                  <a:srgbClr val="FF0000"/>
                </a:solidFill>
                <a:latin typeface="Arial Unicode MS" pitchFamily="-107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 Black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457200" y="12065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195" name="Picture 5" descr="schematics"/>
          <p:cNvPicPr>
            <a:picLocks noChangeAspect="1" noChangeArrowheads="1"/>
          </p:cNvPicPr>
          <p:nvPr/>
        </p:nvPicPr>
        <p:blipFill>
          <a:blip r:embed="rId3"/>
          <a:srcRect t="2449" b="19588"/>
          <a:stretch>
            <a:fillRect/>
          </a:stretch>
        </p:blipFill>
        <p:spPr bwMode="auto">
          <a:xfrm>
            <a:off x="685800" y="1219200"/>
            <a:ext cx="760571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5181600" y="5638800"/>
            <a:ext cx="1752600" cy="83820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endParaRPr lang="tr-TR">
              <a:solidFill>
                <a:srgbClr val="000000"/>
              </a:solidFill>
            </a:endParaRP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2362200" y="1295400"/>
            <a:ext cx="3429000" cy="83820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198" name="Text Box 10"/>
          <p:cNvSpPr txBox="1">
            <a:spLocks noChangeArrowheads="1"/>
          </p:cNvSpPr>
          <p:nvPr/>
        </p:nvSpPr>
        <p:spPr bwMode="auto">
          <a:xfrm>
            <a:off x="5943600" y="2643188"/>
            <a:ext cx="2352675" cy="3698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b="1" dirty="0">
                <a:solidFill>
                  <a:srgbClr val="C80000"/>
                </a:solidFill>
              </a:rPr>
              <a:t>Forward telescopes</a:t>
            </a:r>
          </a:p>
        </p:txBody>
      </p:sp>
      <p:sp>
        <p:nvSpPr>
          <p:cNvPr id="8199" name="Text Box 12"/>
          <p:cNvSpPr txBox="1">
            <a:spLocks noChangeArrowheads="1"/>
          </p:cNvSpPr>
          <p:nvPr/>
        </p:nvSpPr>
        <p:spPr bwMode="auto">
          <a:xfrm>
            <a:off x="5106988" y="4648200"/>
            <a:ext cx="534987" cy="3698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b="1">
                <a:solidFill>
                  <a:srgbClr val="C80000"/>
                </a:solidFill>
              </a:rPr>
              <a:t>12</a:t>
            </a:r>
            <a:r>
              <a:rPr lang="en-US" b="1" baseline="30000">
                <a:solidFill>
                  <a:srgbClr val="C80000"/>
                </a:solidFill>
              </a:rPr>
              <a:t>o</a:t>
            </a:r>
          </a:p>
        </p:txBody>
      </p:sp>
      <p:sp>
        <p:nvSpPr>
          <p:cNvPr id="8200" name="Text Box 13"/>
          <p:cNvSpPr txBox="1">
            <a:spLocks noChangeArrowheads="1"/>
          </p:cNvSpPr>
          <p:nvPr/>
        </p:nvSpPr>
        <p:spPr bwMode="auto">
          <a:xfrm>
            <a:off x="690562" y="1684337"/>
            <a:ext cx="7691438" cy="8302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2400" b="1" dirty="0">
                <a:solidFill>
                  <a:srgbClr val="FF00FF"/>
                </a:solidFill>
              </a:rPr>
              <a:t>2 </a:t>
            </a:r>
            <a:r>
              <a:rPr lang="en-US" sz="2400" b="1" dirty="0" err="1">
                <a:solidFill>
                  <a:srgbClr val="FF00FF"/>
                </a:solidFill>
              </a:rPr>
              <a:t>tGEM</a:t>
            </a:r>
            <a:r>
              <a:rPr lang="en-US" sz="2400" b="1" dirty="0">
                <a:solidFill>
                  <a:srgbClr val="FF00FF"/>
                </a:solidFill>
              </a:rPr>
              <a:t> telescopes, 1.2msr, 12</a:t>
            </a:r>
            <a:r>
              <a:rPr lang="en-US" sz="2400" b="1" baseline="30000" dirty="0">
                <a:solidFill>
                  <a:srgbClr val="FF00FF"/>
                </a:solidFill>
              </a:rPr>
              <a:t>o</a:t>
            </a:r>
            <a:r>
              <a:rPr lang="en-US" sz="2400" b="1" dirty="0">
                <a:solidFill>
                  <a:srgbClr val="FF00FF"/>
                </a:solidFill>
              </a:rPr>
              <a:t>,</a:t>
            </a:r>
          </a:p>
          <a:p>
            <a:pPr defTabSz="914400"/>
            <a:r>
              <a:rPr lang="en-US" sz="2400" b="1" dirty="0">
                <a:solidFill>
                  <a:srgbClr val="FF00FF"/>
                </a:solidFill>
              </a:rPr>
              <a:t>R=187/237/287cm, </a:t>
            </a:r>
            <a:r>
              <a:rPr lang="en-US" sz="2400" b="1" dirty="0" err="1">
                <a:solidFill>
                  <a:srgbClr val="FF00FF"/>
                </a:solidFill>
              </a:rPr>
              <a:t>dR</a:t>
            </a:r>
            <a:r>
              <a:rPr lang="en-US" sz="2400" b="1" dirty="0">
                <a:solidFill>
                  <a:srgbClr val="FF00FF"/>
                </a:solidFill>
              </a:rPr>
              <a:t>=50cm, 3 tracking planes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endParaRPr lang="en-US" sz="2400" b="1" baseline="30000" dirty="0">
              <a:solidFill>
                <a:srgbClr val="FF0066"/>
              </a:solidFill>
            </a:endParaRPr>
          </a:p>
        </p:txBody>
      </p:sp>
      <p:grpSp>
        <p:nvGrpSpPr>
          <p:cNvPr id="8201" name="Group 19"/>
          <p:cNvGrpSpPr>
            <a:grpSpLocks/>
          </p:cNvGrpSpPr>
          <p:nvPr/>
        </p:nvGrpSpPr>
        <p:grpSpPr bwMode="auto">
          <a:xfrm rot="-720000">
            <a:off x="3735388" y="3970338"/>
            <a:ext cx="838200" cy="204787"/>
            <a:chOff x="2607" y="2691"/>
            <a:chExt cx="528" cy="129"/>
          </a:xfrm>
        </p:grpSpPr>
        <p:sp>
          <p:nvSpPr>
            <p:cNvPr id="8233" name="Line 15"/>
            <p:cNvSpPr>
              <a:spLocks noChangeShapeType="1"/>
            </p:cNvSpPr>
            <p:nvPr/>
          </p:nvSpPr>
          <p:spPr bwMode="auto">
            <a:xfrm rot="-5400000">
              <a:off x="2543" y="2755"/>
              <a:ext cx="127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4" name="Line 16"/>
            <p:cNvSpPr>
              <a:spLocks noChangeShapeType="1"/>
            </p:cNvSpPr>
            <p:nvPr/>
          </p:nvSpPr>
          <p:spPr bwMode="auto">
            <a:xfrm rot="-5400000">
              <a:off x="2806" y="2756"/>
              <a:ext cx="127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5" name="Line 17"/>
            <p:cNvSpPr>
              <a:spLocks noChangeShapeType="1"/>
            </p:cNvSpPr>
            <p:nvPr/>
          </p:nvSpPr>
          <p:spPr bwMode="auto">
            <a:xfrm rot="-5400000">
              <a:off x="3071" y="2757"/>
              <a:ext cx="127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202" name="Line 18"/>
          <p:cNvSpPr>
            <a:spLocks noChangeShapeType="1"/>
          </p:cNvSpPr>
          <p:nvPr/>
        </p:nvSpPr>
        <p:spPr bwMode="auto">
          <a:xfrm>
            <a:off x="2438400" y="44196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203" name="Group 27"/>
          <p:cNvGrpSpPr>
            <a:grpSpLocks/>
          </p:cNvGrpSpPr>
          <p:nvPr/>
        </p:nvGrpSpPr>
        <p:grpSpPr bwMode="auto">
          <a:xfrm>
            <a:off x="2667000" y="2714625"/>
            <a:ext cx="2438400" cy="3438525"/>
            <a:chOff x="2781300" y="2416175"/>
            <a:chExt cx="1945538" cy="2809875"/>
          </a:xfrm>
        </p:grpSpPr>
        <p:sp>
          <p:nvSpPr>
            <p:cNvPr id="8227" name="Rectangle 28"/>
            <p:cNvSpPr>
              <a:spLocks noChangeArrowheads="1"/>
            </p:cNvSpPr>
            <p:nvPr/>
          </p:nvSpPr>
          <p:spPr bwMode="auto">
            <a:xfrm>
              <a:off x="2788285" y="2416175"/>
              <a:ext cx="1261872" cy="18288"/>
            </a:xfrm>
            <a:prstGeom prst="rect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/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8228" name="Rectangle 29"/>
            <p:cNvSpPr>
              <a:spLocks noChangeArrowheads="1"/>
            </p:cNvSpPr>
            <p:nvPr/>
          </p:nvSpPr>
          <p:spPr bwMode="auto">
            <a:xfrm>
              <a:off x="2781300" y="5207762"/>
              <a:ext cx="1261872" cy="18288"/>
            </a:xfrm>
            <a:prstGeom prst="rect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/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8229" name="Rectangle 30"/>
            <p:cNvSpPr>
              <a:spLocks noChangeArrowheads="1"/>
            </p:cNvSpPr>
            <p:nvPr/>
          </p:nvSpPr>
          <p:spPr bwMode="auto">
            <a:xfrm rot="-1920000">
              <a:off x="4049165" y="5033073"/>
              <a:ext cx="630936" cy="18288"/>
            </a:xfrm>
            <a:prstGeom prst="rect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/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8230" name="Rectangle 31"/>
            <p:cNvSpPr>
              <a:spLocks noChangeArrowheads="1"/>
            </p:cNvSpPr>
            <p:nvPr/>
          </p:nvSpPr>
          <p:spPr bwMode="auto">
            <a:xfrm rot="1920000">
              <a:off x="4047654" y="2578178"/>
              <a:ext cx="630936" cy="18288"/>
            </a:xfrm>
            <a:prstGeom prst="rect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/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8231" name="Rectangle 32"/>
            <p:cNvSpPr>
              <a:spLocks noChangeArrowheads="1"/>
            </p:cNvSpPr>
            <p:nvPr/>
          </p:nvSpPr>
          <p:spPr bwMode="auto">
            <a:xfrm rot="3960000">
              <a:off x="4534965" y="2956701"/>
              <a:ext cx="347472" cy="18288"/>
            </a:xfrm>
            <a:prstGeom prst="rect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/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8232" name="Rectangle 33"/>
            <p:cNvSpPr>
              <a:spLocks noChangeArrowheads="1"/>
            </p:cNvSpPr>
            <p:nvPr/>
          </p:nvSpPr>
          <p:spPr bwMode="auto">
            <a:xfrm rot="-3960000">
              <a:off x="4543958" y="4663946"/>
              <a:ext cx="347472" cy="18288"/>
            </a:xfrm>
            <a:prstGeom prst="rect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/>
              <a:endParaRPr lang="tr-TR">
                <a:solidFill>
                  <a:srgbClr val="000000"/>
                </a:solidFill>
              </a:endParaRPr>
            </a:p>
          </p:txBody>
        </p:sp>
      </p:grpSp>
      <p:grpSp>
        <p:nvGrpSpPr>
          <p:cNvPr id="8204" name="Group 34"/>
          <p:cNvGrpSpPr>
            <a:grpSpLocks/>
          </p:cNvGrpSpPr>
          <p:nvPr/>
        </p:nvGrpSpPr>
        <p:grpSpPr bwMode="auto">
          <a:xfrm>
            <a:off x="3429000" y="2844800"/>
            <a:ext cx="1536700" cy="3124200"/>
            <a:chOff x="3352800" y="2514600"/>
            <a:chExt cx="1194967" cy="2590800"/>
          </a:xfrm>
        </p:grpSpPr>
        <p:sp>
          <p:nvSpPr>
            <p:cNvPr id="8221" name="Rectangle 35"/>
            <p:cNvSpPr>
              <a:spLocks noChangeArrowheads="1"/>
            </p:cNvSpPr>
            <p:nvPr/>
          </p:nvSpPr>
          <p:spPr bwMode="auto">
            <a:xfrm>
              <a:off x="3352800" y="2514600"/>
              <a:ext cx="762000" cy="228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/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8222" name="Rectangle 36"/>
            <p:cNvSpPr>
              <a:spLocks noChangeArrowheads="1"/>
            </p:cNvSpPr>
            <p:nvPr/>
          </p:nvSpPr>
          <p:spPr bwMode="auto">
            <a:xfrm>
              <a:off x="3352800" y="4876800"/>
              <a:ext cx="762000" cy="228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/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8223" name="Rectangle 37"/>
            <p:cNvSpPr>
              <a:spLocks noChangeArrowheads="1"/>
            </p:cNvSpPr>
            <p:nvPr/>
          </p:nvSpPr>
          <p:spPr bwMode="auto">
            <a:xfrm rot="2962365">
              <a:off x="3950106" y="2827390"/>
              <a:ext cx="762000" cy="228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/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8224" name="Rectangle 38"/>
            <p:cNvSpPr>
              <a:spLocks noChangeArrowheads="1"/>
            </p:cNvSpPr>
            <p:nvPr/>
          </p:nvSpPr>
          <p:spPr bwMode="auto">
            <a:xfrm rot="-3032229">
              <a:off x="3974901" y="4608593"/>
              <a:ext cx="762000" cy="228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/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8225" name="Rectangle 39"/>
            <p:cNvSpPr>
              <a:spLocks noChangeArrowheads="1"/>
            </p:cNvSpPr>
            <p:nvPr/>
          </p:nvSpPr>
          <p:spPr bwMode="auto">
            <a:xfrm rot="-3032229">
              <a:off x="4276258" y="4558918"/>
              <a:ext cx="262856" cy="280163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/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8226" name="Rectangle 40"/>
            <p:cNvSpPr>
              <a:spLocks noChangeArrowheads="1"/>
            </p:cNvSpPr>
            <p:nvPr/>
          </p:nvSpPr>
          <p:spPr bwMode="auto">
            <a:xfrm rot="-3032229">
              <a:off x="4274291" y="2819019"/>
              <a:ext cx="262856" cy="280163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/>
              <a:endParaRPr lang="tr-TR">
                <a:solidFill>
                  <a:srgbClr val="000000"/>
                </a:solidFill>
              </a:endParaRPr>
            </a:p>
          </p:txBody>
        </p:sp>
      </p:grpSp>
      <p:sp>
        <p:nvSpPr>
          <p:cNvPr id="8205" name="Rectangle 41"/>
          <p:cNvSpPr>
            <a:spLocks noChangeArrowheads="1"/>
          </p:cNvSpPr>
          <p:nvPr/>
        </p:nvSpPr>
        <p:spPr bwMode="auto">
          <a:xfrm>
            <a:off x="1295400" y="57404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/>
            <a:endParaRPr lang="tr-TR">
              <a:solidFill>
                <a:srgbClr val="000000"/>
              </a:solidFill>
            </a:endParaRPr>
          </a:p>
        </p:txBody>
      </p:sp>
      <p:sp>
        <p:nvSpPr>
          <p:cNvPr id="8206" name="TextBox 42"/>
          <p:cNvSpPr txBox="1">
            <a:spLocks noChangeArrowheads="1"/>
          </p:cNvSpPr>
          <p:nvPr/>
        </p:nvSpPr>
        <p:spPr bwMode="auto">
          <a:xfrm>
            <a:off x="1219200" y="5986463"/>
            <a:ext cx="590550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600">
                <a:solidFill>
                  <a:srgbClr val="FF8000"/>
                </a:solidFill>
              </a:rPr>
              <a:t>TOF</a:t>
            </a:r>
          </a:p>
        </p:txBody>
      </p:sp>
      <p:grpSp>
        <p:nvGrpSpPr>
          <p:cNvPr id="8209" name="Group 19"/>
          <p:cNvGrpSpPr>
            <a:grpSpLocks/>
          </p:cNvGrpSpPr>
          <p:nvPr/>
        </p:nvGrpSpPr>
        <p:grpSpPr bwMode="auto">
          <a:xfrm rot="720000">
            <a:off x="3740150" y="4695825"/>
            <a:ext cx="838200" cy="204788"/>
            <a:chOff x="2607" y="2691"/>
            <a:chExt cx="528" cy="129"/>
          </a:xfrm>
        </p:grpSpPr>
        <p:sp>
          <p:nvSpPr>
            <p:cNvPr id="8218" name="Line 15"/>
            <p:cNvSpPr>
              <a:spLocks noChangeShapeType="1"/>
            </p:cNvSpPr>
            <p:nvPr/>
          </p:nvSpPr>
          <p:spPr bwMode="auto">
            <a:xfrm rot="-5400000">
              <a:off x="2543" y="2755"/>
              <a:ext cx="127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9" name="Line 16"/>
            <p:cNvSpPr>
              <a:spLocks noChangeShapeType="1"/>
            </p:cNvSpPr>
            <p:nvPr/>
          </p:nvSpPr>
          <p:spPr bwMode="auto">
            <a:xfrm rot="-5400000">
              <a:off x="2806" y="2756"/>
              <a:ext cx="127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0" name="Line 17"/>
            <p:cNvSpPr>
              <a:spLocks noChangeShapeType="1"/>
            </p:cNvSpPr>
            <p:nvPr/>
          </p:nvSpPr>
          <p:spPr bwMode="auto">
            <a:xfrm rot="-5400000">
              <a:off x="3071" y="2757"/>
              <a:ext cx="127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Line 11"/>
          <p:cNvSpPr>
            <a:spLocks noChangeShapeType="1"/>
          </p:cNvSpPr>
          <p:nvPr/>
        </p:nvSpPr>
        <p:spPr bwMode="auto">
          <a:xfrm rot="-720000">
            <a:off x="2398713" y="4070350"/>
            <a:ext cx="3132137" cy="460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10"/>
          <p:cNvSpPr>
            <a:spLocks noChangeShapeType="1"/>
          </p:cNvSpPr>
          <p:nvPr/>
        </p:nvSpPr>
        <p:spPr bwMode="auto">
          <a:xfrm rot="4200000" flipV="1">
            <a:off x="2170113" y="4797425"/>
            <a:ext cx="1874838" cy="76358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2" name="Text Box 10"/>
          <p:cNvSpPr txBox="1">
            <a:spLocks noChangeArrowheads="1"/>
          </p:cNvSpPr>
          <p:nvPr/>
        </p:nvSpPr>
        <p:spPr bwMode="auto">
          <a:xfrm>
            <a:off x="5715000" y="3643313"/>
            <a:ext cx="1116013" cy="3698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tr-TR" b="1" dirty="0">
                <a:solidFill>
                  <a:srgbClr val="C80000"/>
                </a:solidFill>
              </a:rPr>
              <a:t>LEPTON</a:t>
            </a:r>
            <a:endParaRPr lang="en-US" b="1" dirty="0">
              <a:solidFill>
                <a:srgbClr val="C80000"/>
              </a:solidFill>
            </a:endParaRPr>
          </a:p>
        </p:txBody>
      </p:sp>
      <p:sp>
        <p:nvSpPr>
          <p:cNvPr id="8213" name="Text Box 10"/>
          <p:cNvSpPr txBox="1">
            <a:spLocks noChangeArrowheads="1"/>
          </p:cNvSpPr>
          <p:nvPr/>
        </p:nvSpPr>
        <p:spPr bwMode="auto">
          <a:xfrm>
            <a:off x="3714750" y="5429250"/>
            <a:ext cx="1168400" cy="3698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tr-TR" b="1">
                <a:solidFill>
                  <a:srgbClr val="0070C0"/>
                </a:solidFill>
              </a:rPr>
              <a:t>PROTON</a:t>
            </a:r>
            <a:endParaRPr lang="en-US" b="1">
              <a:solidFill>
                <a:srgbClr val="0070C0"/>
              </a:solidFill>
            </a:endParaRPr>
          </a:p>
        </p:txBody>
      </p:sp>
      <p:sp>
        <p:nvSpPr>
          <p:cNvPr id="49" name="Line 10"/>
          <p:cNvSpPr>
            <a:spLocks noChangeShapeType="1"/>
          </p:cNvSpPr>
          <p:nvPr/>
        </p:nvSpPr>
        <p:spPr bwMode="auto">
          <a:xfrm rot="720000">
            <a:off x="2390775" y="4748213"/>
            <a:ext cx="3068638" cy="444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ash"/>
            <a:round/>
            <a:headEnd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5" name="Text Box 10"/>
          <p:cNvSpPr txBox="1">
            <a:spLocks noChangeArrowheads="1"/>
          </p:cNvSpPr>
          <p:nvPr/>
        </p:nvSpPr>
        <p:spPr bwMode="auto">
          <a:xfrm>
            <a:off x="5786438" y="4929188"/>
            <a:ext cx="1116012" cy="3698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tr-TR" b="1">
                <a:solidFill>
                  <a:srgbClr val="C80000"/>
                </a:solidFill>
              </a:rPr>
              <a:t>LEPTON</a:t>
            </a:r>
            <a:endParaRPr lang="en-US" b="1">
              <a:solidFill>
                <a:srgbClr val="C80000"/>
              </a:solidFill>
            </a:endParaRPr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 rot="-4200000">
            <a:off x="2230437" y="3243263"/>
            <a:ext cx="1825625" cy="70485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ash"/>
            <a:round/>
            <a:headEnd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7" name="Text Box 10"/>
          <p:cNvSpPr txBox="1">
            <a:spLocks noChangeArrowheads="1"/>
          </p:cNvSpPr>
          <p:nvPr/>
        </p:nvSpPr>
        <p:spPr bwMode="auto">
          <a:xfrm>
            <a:off x="3714750" y="3071813"/>
            <a:ext cx="1168400" cy="3698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tr-TR" b="1">
                <a:solidFill>
                  <a:srgbClr val="0070C0"/>
                </a:solidFill>
              </a:rPr>
              <a:t>PROTON</a:t>
            </a:r>
            <a:endParaRPr lang="en-US" b="1">
              <a:solidFill>
                <a:srgbClr val="0070C0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0" y="-1333500"/>
            <a:ext cx="9525000" cy="2667000"/>
            <a:chOff x="-263839" y="3530800"/>
            <a:chExt cx="2330136" cy="2497540"/>
          </a:xfrm>
        </p:grpSpPr>
        <p:sp>
          <p:nvSpPr>
            <p:cNvPr id="47" name="Rounded Rectangle 46"/>
            <p:cNvSpPr/>
            <p:nvPr/>
          </p:nvSpPr>
          <p:spPr>
            <a:xfrm>
              <a:off x="-263839" y="4743890"/>
              <a:ext cx="2236931" cy="128445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ounded Rectangle 4"/>
            <p:cNvSpPr/>
            <p:nvPr/>
          </p:nvSpPr>
          <p:spPr>
            <a:xfrm>
              <a:off x="43010" y="3530800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>
                <a:buClr>
                  <a:srgbClr val="E7000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3600" dirty="0" smtClean="0">
                  <a:solidFill>
                    <a:srgbClr val="000000"/>
                  </a:solidFill>
                  <a:latin typeface="Arial Unicode MS" pitchFamily="-107" charset="0"/>
                </a:rPr>
                <a:t>        </a:t>
              </a:r>
              <a:endParaRPr lang="en-GB" sz="3600" dirty="0">
                <a:solidFill>
                  <a:srgbClr val="000000"/>
                </a:solidFill>
                <a:latin typeface="Arial Unicode MS" pitchFamily="-107" charset="0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981200" y="99536"/>
            <a:ext cx="46020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2400" b="1" dirty="0" smtClean="0">
                <a:solidFill>
                  <a:srgbClr val="000000"/>
                </a:solidFill>
              </a:rPr>
              <a:t>GEM LUMINOSITY MONITORS</a:t>
            </a:r>
          </a:p>
          <a:p>
            <a:pPr defTabSz="914400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81000" y="60960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dirty="0" smtClean="0">
                <a:solidFill>
                  <a:schemeClr val="tx1"/>
                </a:solidFill>
              </a:rPr>
              <a:t>“Luminosity monitors for </a:t>
            </a:r>
            <a:r>
              <a:rPr lang="tr-TR" b="1" dirty="0" smtClean="0">
                <a:solidFill>
                  <a:srgbClr val="C80000"/>
                </a:solidFill>
              </a:rPr>
              <a:t>LEPTON </a:t>
            </a:r>
            <a:r>
              <a:rPr lang="en-US" b="1" dirty="0" smtClean="0">
                <a:solidFill>
                  <a:schemeClr val="tx1"/>
                </a:solidFill>
              </a:rPr>
              <a:t>in coincidence with</a:t>
            </a:r>
            <a:r>
              <a:rPr lang="en-US" b="1" dirty="0" smtClean="0">
                <a:solidFill>
                  <a:srgbClr val="333399"/>
                </a:solidFill>
              </a:rPr>
              <a:t> </a:t>
            </a:r>
            <a:r>
              <a:rPr lang="tr-TR" b="1" dirty="0" smtClean="0">
                <a:solidFill>
                  <a:srgbClr val="333399"/>
                </a:solidFill>
              </a:rPr>
              <a:t>R</a:t>
            </a:r>
            <a:r>
              <a:rPr lang="en-US" b="1" dirty="0" err="1" smtClean="0">
                <a:solidFill>
                  <a:srgbClr val="333399"/>
                </a:solidFill>
              </a:rPr>
              <a:t>ecoil</a:t>
            </a:r>
            <a:r>
              <a:rPr lang="en-US" b="1" dirty="0" smtClean="0">
                <a:solidFill>
                  <a:srgbClr val="333399"/>
                </a:solidFill>
              </a:rPr>
              <a:t> </a:t>
            </a:r>
            <a:r>
              <a:rPr lang="tr-TR" b="1" dirty="0" smtClean="0">
                <a:solidFill>
                  <a:srgbClr val="333399"/>
                </a:solidFill>
              </a:rPr>
              <a:t>PROTON </a:t>
            </a:r>
            <a:r>
              <a:rPr lang="en-US" b="1" dirty="0" smtClean="0">
                <a:solidFill>
                  <a:schemeClr val="tx1"/>
                </a:solidFill>
              </a:rPr>
              <a:t>detected in the opposite sector</a:t>
            </a:r>
            <a:r>
              <a:rPr lang="tr-TR" b="1" dirty="0" smtClean="0">
                <a:solidFill>
                  <a:schemeClr val="tx1"/>
                </a:solidFill>
              </a:rPr>
              <a:t>, and vice versa”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57188" y="1214438"/>
            <a:ext cx="853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endParaRPr lang="tr-TR" b="1"/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0" y="5286375"/>
            <a:ext cx="86106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2575" indent="-282575">
              <a:buClr>
                <a:srgbClr val="FF0000"/>
              </a:buClr>
              <a:buSzPct val="150000"/>
              <a:buFontTx/>
              <a:buChar char="•"/>
            </a:pPr>
            <a:r>
              <a:rPr lang="en-US" b="1">
                <a:solidFill>
                  <a:srgbClr val="FF0000"/>
                </a:solidFill>
                <a:ea typeface="Arial" pitchFamily="-107" charset="0"/>
                <a:cs typeface="Arial" pitchFamily="-107" charset="0"/>
              </a:rPr>
              <a:t>Forward-angle (high-epsilon, low-Q) elastic scattering (s</a:t>
            </a:r>
            <a:r>
              <a:rPr lang="en-US" b="1" baseline="-25000">
                <a:solidFill>
                  <a:srgbClr val="FF0000"/>
                </a:solidFill>
                <a:ea typeface="Arial" pitchFamily="-107" charset="0"/>
                <a:cs typeface="Arial" pitchFamily="-107" charset="0"/>
              </a:rPr>
              <a:t>e+</a:t>
            </a:r>
            <a:r>
              <a:rPr lang="en-US" b="1">
                <a:solidFill>
                  <a:srgbClr val="FF0000"/>
                </a:solidFill>
                <a:ea typeface="Arial" pitchFamily="-107" charset="0"/>
                <a:cs typeface="Arial" pitchFamily="-107" charset="0"/>
              </a:rPr>
              <a:t> = s</a:t>
            </a:r>
            <a:r>
              <a:rPr lang="en-US" b="1" baseline="-25000">
                <a:solidFill>
                  <a:srgbClr val="FF0000"/>
                </a:solidFill>
                <a:ea typeface="Arial" pitchFamily="-107" charset="0"/>
                <a:cs typeface="Arial" pitchFamily="-107" charset="0"/>
              </a:rPr>
              <a:t>e-</a:t>
            </a:r>
            <a:r>
              <a:rPr lang="en-US" b="1">
                <a:solidFill>
                  <a:srgbClr val="FF0000"/>
                </a:solidFill>
                <a:ea typeface="Arial" pitchFamily="-107" charset="0"/>
                <a:cs typeface="Arial" pitchFamily="-107" charset="0"/>
              </a:rPr>
              <a:t>)</a:t>
            </a:r>
            <a:r>
              <a:rPr lang="tr-TR" b="1">
                <a:solidFill>
                  <a:srgbClr val="FF0000"/>
                </a:solidFill>
                <a:ea typeface="Arial" pitchFamily="-107" charset="0"/>
                <a:cs typeface="Arial" pitchFamily="-107" charset="0"/>
              </a:rPr>
              <a:t> means there is no two-photon exchange</a:t>
            </a:r>
          </a:p>
          <a:p>
            <a:pPr marL="282575" indent="-282575">
              <a:buClr>
                <a:srgbClr val="FF0000"/>
              </a:buClr>
              <a:buSzPct val="150000"/>
              <a:buFontTx/>
              <a:buChar char="•"/>
            </a:pPr>
            <a:r>
              <a:rPr lang="en-US" b="1">
                <a:solidFill>
                  <a:srgbClr val="FF0000"/>
                </a:solidFill>
                <a:ea typeface="Arial" pitchFamily="-107" charset="0"/>
                <a:cs typeface="Arial" pitchFamily="-107" charset="0"/>
              </a:rPr>
              <a:t>Separately determine three super ratios</a:t>
            </a:r>
          </a:p>
          <a:p>
            <a:pPr marL="282575" indent="-282575">
              <a:buClr>
                <a:srgbClr val="FF0000"/>
              </a:buClr>
              <a:buSzPct val="150000"/>
              <a:buFontTx/>
              <a:buChar char="•"/>
            </a:pPr>
            <a:r>
              <a:rPr lang="en-US" b="1">
                <a:solidFill>
                  <a:srgbClr val="FF0000"/>
                </a:solidFill>
                <a:ea typeface="Arial" pitchFamily="-107" charset="0"/>
                <a:cs typeface="Arial" pitchFamily="-107" charset="0"/>
              </a:rPr>
              <a:t>Left-right symmetry = </a:t>
            </a:r>
            <a:r>
              <a:rPr lang="tr-TR" b="1">
                <a:solidFill>
                  <a:srgbClr val="FF0000"/>
                </a:solidFill>
                <a:ea typeface="Arial" pitchFamily="-107" charset="0"/>
                <a:cs typeface="Arial" pitchFamily="-107" charset="0"/>
              </a:rPr>
              <a:t>R</a:t>
            </a:r>
            <a:r>
              <a:rPr lang="en-US" b="1">
                <a:solidFill>
                  <a:srgbClr val="FF0000"/>
                </a:solidFill>
                <a:ea typeface="Arial" pitchFamily="-107" charset="0"/>
                <a:cs typeface="Arial" pitchFamily="-107" charset="0"/>
              </a:rPr>
              <a:t>edundancy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2643188" y="785813"/>
            <a:ext cx="3452812" cy="5238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Arial Unicode MS" pitchFamily="-107" charset="0"/>
              </a:rPr>
              <a:t>Triple Super Ratio:</a:t>
            </a:r>
          </a:p>
        </p:txBody>
      </p:sp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0" y="1295400"/>
            <a:ext cx="7215188" cy="1016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tr-TR" sz="2000" b="1">
                <a:solidFill>
                  <a:srgbClr val="FF0000"/>
                </a:solidFill>
                <a:latin typeface="Georgia" pitchFamily="-107" charset="0"/>
              </a:rPr>
              <a:t>Run the Exp. For the  “4 different</a:t>
            </a:r>
            <a:r>
              <a:rPr lang="en-US" sz="2000" b="1">
                <a:solidFill>
                  <a:srgbClr val="FF0000"/>
                </a:solidFill>
                <a:latin typeface="Georgia" pitchFamily="-107" charset="0"/>
              </a:rPr>
              <a:t> states</a:t>
            </a:r>
            <a:r>
              <a:rPr lang="tr-TR" sz="2000" b="1">
                <a:solidFill>
                  <a:srgbClr val="FF0000"/>
                </a:solidFill>
                <a:latin typeface="Georgia" pitchFamily="-107" charset="0"/>
              </a:rPr>
              <a:t>”</a:t>
            </a:r>
          </a:p>
          <a:p>
            <a:r>
              <a:rPr lang="tr-TR" sz="2000" b="1">
                <a:solidFill>
                  <a:schemeClr val="tx2"/>
                </a:solidFill>
                <a:latin typeface="Courier New" pitchFamily="-107" charset="0"/>
              </a:rPr>
              <a:t>i= </a:t>
            </a:r>
            <a:r>
              <a:rPr lang="tr-TR" sz="2000" b="1">
                <a:solidFill>
                  <a:schemeClr val="tx2"/>
                </a:solidFill>
                <a:latin typeface="Courier New" pitchFamily="-107" charset="0"/>
                <a:ea typeface="Courier New" pitchFamily="-107" charset="0"/>
                <a:cs typeface="Courier New" pitchFamily="-107" charset="0"/>
              </a:rPr>
              <a:t>e</a:t>
            </a:r>
            <a:r>
              <a:rPr lang="tr-TR" sz="2000" b="1" baseline="30000">
                <a:solidFill>
                  <a:schemeClr val="tx2"/>
                </a:solidFill>
                <a:latin typeface="Courier New" pitchFamily="-107" charset="0"/>
                <a:ea typeface="Courier New" pitchFamily="-107" charset="0"/>
                <a:cs typeface="Courier New" pitchFamily="-107" charset="0"/>
              </a:rPr>
              <a:t>- </a:t>
            </a:r>
            <a:r>
              <a:rPr lang="tr-TR" sz="2000" b="1">
                <a:solidFill>
                  <a:schemeClr val="tx2"/>
                </a:solidFill>
                <a:latin typeface="Courier New" pitchFamily="-107" charset="0"/>
              </a:rPr>
              <a:t>vs </a:t>
            </a:r>
            <a:r>
              <a:rPr lang="tr-TR" sz="2000" b="1">
                <a:solidFill>
                  <a:schemeClr val="tx2"/>
                </a:solidFill>
                <a:latin typeface="Courier New" pitchFamily="-107" charset="0"/>
                <a:ea typeface="Courier New" pitchFamily="-107" charset="0"/>
                <a:cs typeface="Courier New" pitchFamily="-107" charset="0"/>
              </a:rPr>
              <a:t>e</a:t>
            </a:r>
            <a:r>
              <a:rPr lang="tr-TR" sz="2000" b="1" baseline="30000">
                <a:solidFill>
                  <a:schemeClr val="tx2"/>
                </a:solidFill>
                <a:latin typeface="Courier New" pitchFamily="-107" charset="0"/>
                <a:ea typeface="Courier New" pitchFamily="-107" charset="0"/>
                <a:cs typeface="Courier New" pitchFamily="-107" charset="0"/>
              </a:rPr>
              <a:t>+   </a:t>
            </a:r>
            <a:r>
              <a:rPr lang="tr-TR" sz="2000" b="1">
                <a:solidFill>
                  <a:schemeClr val="tx2"/>
                </a:solidFill>
                <a:latin typeface="Courier New" pitchFamily="-107" charset="0"/>
              </a:rPr>
              <a:t>j=</a:t>
            </a:r>
            <a:r>
              <a:rPr lang="en-US" sz="2000" b="1">
                <a:solidFill>
                  <a:schemeClr val="tx2"/>
                </a:solidFill>
                <a:latin typeface="Courier New" pitchFamily="-107" charset="0"/>
              </a:rPr>
              <a:t>toroidal </a:t>
            </a:r>
            <a:r>
              <a:rPr lang="tr-TR" sz="2000" b="1">
                <a:solidFill>
                  <a:schemeClr val="tx2"/>
                </a:solidFill>
                <a:latin typeface="Courier New" pitchFamily="-107" charset="0"/>
              </a:rPr>
              <a:t>magnet polarity(+-) </a:t>
            </a:r>
            <a:endParaRPr lang="tr-TR" sz="2000" b="1" baseline="30000">
              <a:solidFill>
                <a:schemeClr val="tx2"/>
              </a:solidFill>
              <a:latin typeface="Courier New" pitchFamily="-107" charset="0"/>
              <a:ea typeface="Courier New" pitchFamily="-107" charset="0"/>
              <a:cs typeface="Courier New" pitchFamily="-107" charset="0"/>
            </a:endParaRPr>
          </a:p>
          <a:p>
            <a:r>
              <a:rPr lang="en-US" sz="2000" b="1">
                <a:solidFill>
                  <a:schemeClr val="tx2"/>
                </a:solidFill>
                <a:latin typeface="Courier New" pitchFamily="-107" charset="0"/>
              </a:rPr>
              <a:t>Repeat cycle many times </a:t>
            </a:r>
          </a:p>
        </p:txBody>
      </p:sp>
      <p:sp>
        <p:nvSpPr>
          <p:cNvPr id="9223" name="TextBox 11"/>
          <p:cNvSpPr txBox="1">
            <a:spLocks noChangeArrowheads="1"/>
          </p:cNvSpPr>
          <p:nvPr/>
        </p:nvSpPr>
        <p:spPr bwMode="auto">
          <a:xfrm>
            <a:off x="5929313" y="4143375"/>
            <a:ext cx="2749550" cy="64611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Ratio of acceptances</a:t>
            </a:r>
          </a:p>
          <a:p>
            <a:r>
              <a:rPr lang="en-US" b="1">
                <a:solidFill>
                  <a:schemeClr val="tx1"/>
                </a:solidFill>
              </a:rPr>
              <a:t>(phase space integrals</a:t>
            </a:r>
            <a:r>
              <a:rPr lang="en-US"/>
              <a:t>)</a:t>
            </a:r>
          </a:p>
        </p:txBody>
      </p:sp>
      <p:sp>
        <p:nvSpPr>
          <p:cNvPr id="9224" name="Left Brace 12"/>
          <p:cNvSpPr>
            <a:spLocks/>
          </p:cNvSpPr>
          <p:nvPr/>
        </p:nvSpPr>
        <p:spPr bwMode="auto">
          <a:xfrm rot="-5400000">
            <a:off x="6938169" y="2991644"/>
            <a:ext cx="381000" cy="1827212"/>
          </a:xfrm>
          <a:prstGeom prst="leftBrace">
            <a:avLst>
              <a:gd name="adj1" fmla="val 8348"/>
              <a:gd name="adj2" fmla="val 50000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9225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7438"/>
            <a:ext cx="8774113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Left Brace 12"/>
          <p:cNvSpPr>
            <a:spLocks/>
          </p:cNvSpPr>
          <p:nvPr/>
        </p:nvSpPr>
        <p:spPr bwMode="auto">
          <a:xfrm rot="-5400000">
            <a:off x="4795044" y="2991644"/>
            <a:ext cx="381000" cy="1827212"/>
          </a:xfrm>
          <a:prstGeom prst="leftBrace">
            <a:avLst>
              <a:gd name="adj1" fmla="val 8348"/>
              <a:gd name="adj2" fmla="val 50000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227" name="TextBox 11"/>
          <p:cNvSpPr txBox="1">
            <a:spLocks noChangeArrowheads="1"/>
          </p:cNvSpPr>
          <p:nvPr/>
        </p:nvSpPr>
        <p:spPr bwMode="auto">
          <a:xfrm>
            <a:off x="4214813" y="4143375"/>
            <a:ext cx="1531937" cy="64611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Ratio of </a:t>
            </a:r>
            <a:br>
              <a:rPr lang="en-US" b="1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luminosities</a:t>
            </a:r>
          </a:p>
        </p:txBody>
      </p:sp>
      <p:sp>
        <p:nvSpPr>
          <p:cNvPr id="9228" name="Left Brace 12"/>
          <p:cNvSpPr>
            <a:spLocks/>
          </p:cNvSpPr>
          <p:nvPr/>
        </p:nvSpPr>
        <p:spPr bwMode="auto">
          <a:xfrm rot="-5400000">
            <a:off x="2223294" y="2920207"/>
            <a:ext cx="381000" cy="1827212"/>
          </a:xfrm>
          <a:prstGeom prst="leftBrace">
            <a:avLst>
              <a:gd name="adj1" fmla="val 8348"/>
              <a:gd name="adj2" fmla="val 50000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229" name="TextBox 11"/>
          <p:cNvSpPr txBox="1">
            <a:spLocks noChangeArrowheads="1"/>
          </p:cNvSpPr>
          <p:nvPr/>
        </p:nvSpPr>
        <p:spPr bwMode="auto">
          <a:xfrm>
            <a:off x="1857375" y="4214813"/>
            <a:ext cx="1108075" cy="64611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Ratio of </a:t>
            </a:r>
            <a:br>
              <a:rPr lang="en-US" b="1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counts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86FF8-3B59-B242-A96F-EE9401876696}" type="slidenum">
              <a:rPr lang="en-GB"/>
              <a:pPr/>
              <a:t>21</a:t>
            </a:fld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381000" y="-647698"/>
            <a:ext cx="8694211" cy="1485899"/>
            <a:chOff x="-60600" y="3530800"/>
            <a:chExt cx="2126897" cy="1391484"/>
          </a:xfrm>
        </p:grpSpPr>
        <p:sp>
          <p:nvSpPr>
            <p:cNvPr id="19" name="Rounded Rectangle 18"/>
            <p:cNvSpPr/>
            <p:nvPr/>
          </p:nvSpPr>
          <p:spPr>
            <a:xfrm>
              <a:off x="-60600" y="4280058"/>
              <a:ext cx="2085989" cy="64222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43010" y="3530800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>
                <a:buClr>
                  <a:srgbClr val="E7000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3600" dirty="0" smtClean="0">
                  <a:solidFill>
                    <a:srgbClr val="000000"/>
                  </a:solidFill>
                  <a:latin typeface="Arial Unicode MS" pitchFamily="-107" charset="0"/>
                </a:rPr>
                <a:t>      </a:t>
              </a:r>
              <a:endParaRPr lang="en-GB" sz="3600" dirty="0">
                <a:solidFill>
                  <a:srgbClr val="000000"/>
                </a:solidFill>
                <a:latin typeface="Arial Unicode MS" pitchFamily="-107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30790" y="152400"/>
            <a:ext cx="6342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 Unicode MS" pitchFamily="-107" charset="0"/>
              </a:rPr>
              <a:t>          Control </a:t>
            </a:r>
            <a:r>
              <a:rPr lang="tr-TR" sz="3600" b="1" dirty="0" smtClean="0">
                <a:solidFill>
                  <a:srgbClr val="000000"/>
                </a:solidFill>
                <a:latin typeface="Arial Unicode MS" pitchFamily="-107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Arial Unicode MS" pitchFamily="-107" charset="0"/>
              </a:rPr>
              <a:t>of  Systematic</a:t>
            </a:r>
            <a:r>
              <a:rPr lang="tr-TR" sz="3600" b="1" dirty="0" smtClean="0">
                <a:solidFill>
                  <a:srgbClr val="000000"/>
                </a:solidFill>
                <a:latin typeface="Arial Unicode MS" pitchFamily="-107" charset="0"/>
              </a:rPr>
              <a:t>s</a:t>
            </a:r>
            <a:endParaRPr lang="en-US" sz="3600" b="1" dirty="0">
              <a:solidFill>
                <a:srgbClr val="000000"/>
              </a:solidFill>
              <a:latin typeface="Arial Unicode MS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algn="l" eaLnBrk="1" hangingPunct="1"/>
            <a:endParaRPr lang="en-US" sz="3600" b="1" dirty="0">
              <a:solidFill>
                <a:srgbClr val="FF0000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648200" cy="2667000"/>
          </a:xfrm>
        </p:spPr>
        <p:txBody>
          <a:bodyPr/>
          <a:lstStyle/>
          <a:p>
            <a:pPr eaLnBrk="1" hangingPunct="1"/>
            <a:endParaRPr lang="en-US" sz="2000" dirty="0">
              <a:ea typeface="ＭＳ Ｐゴシック" pitchFamily="-107" charset="-128"/>
              <a:cs typeface="ＭＳ Ｐゴシック" pitchFamily="-107" charset="-128"/>
            </a:endParaRPr>
          </a:p>
          <a:p>
            <a:pPr eaLnBrk="1" hangingPunct="1"/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High Rate Capability</a:t>
            </a:r>
          </a:p>
          <a:p>
            <a:pPr eaLnBrk="1" hangingPunct="1"/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Good spatial and angular resolution</a:t>
            </a:r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762000" y="37338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1843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2362200"/>
            <a:ext cx="4038600" cy="4038600"/>
          </a:xfrm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28600" y="1066800"/>
            <a:ext cx="8763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000000"/>
                </a:solidFill>
              </a:rPr>
              <a:t>GEM = Gas Electron Multiplier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  </a:t>
            </a:r>
            <a:r>
              <a:rPr lang="en-US" sz="2000" dirty="0">
                <a:solidFill>
                  <a:srgbClr val="000000"/>
                </a:solidFill>
              </a:rPr>
              <a:t>introduced by F. </a:t>
            </a:r>
            <a:r>
              <a:rPr lang="en-US" sz="2000" dirty="0" err="1">
                <a:solidFill>
                  <a:srgbClr val="000000"/>
                </a:solidFill>
              </a:rPr>
              <a:t>Sauli</a:t>
            </a:r>
            <a:r>
              <a:rPr lang="en-US" sz="2000" dirty="0">
                <a:solidFill>
                  <a:srgbClr val="000000"/>
                </a:solidFill>
              </a:rPr>
              <a:t> in mid 90’s,</a:t>
            </a:r>
            <a:r>
              <a:rPr lang="en-US" sz="2000" dirty="0"/>
              <a:t>   </a:t>
            </a:r>
            <a:r>
              <a:rPr lang="en-US" sz="2000" dirty="0">
                <a:solidFill>
                  <a:srgbClr val="008000"/>
                </a:solidFill>
              </a:rPr>
              <a:t>F. </a:t>
            </a:r>
            <a:r>
              <a:rPr lang="en-US" sz="2000" dirty="0" err="1">
                <a:solidFill>
                  <a:srgbClr val="008000"/>
                </a:solidFill>
              </a:rPr>
              <a:t>Sauli</a:t>
            </a:r>
            <a:r>
              <a:rPr lang="en-US" sz="2000" dirty="0">
                <a:solidFill>
                  <a:srgbClr val="008000"/>
                </a:solidFill>
              </a:rPr>
              <a:t> et al., NIMA 386 (1997) 531</a:t>
            </a: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888" y="3733800"/>
            <a:ext cx="3643312" cy="28908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9" name="Group 8"/>
          <p:cNvGrpSpPr/>
          <p:nvPr/>
        </p:nvGrpSpPr>
        <p:grpSpPr>
          <a:xfrm>
            <a:off x="449789" y="-742950"/>
            <a:ext cx="8694211" cy="1485899"/>
            <a:chOff x="-60600" y="3530800"/>
            <a:chExt cx="2126897" cy="1391484"/>
          </a:xfrm>
        </p:grpSpPr>
        <p:sp>
          <p:nvSpPr>
            <p:cNvPr id="10" name="Rounded Rectangle 9"/>
            <p:cNvSpPr/>
            <p:nvPr/>
          </p:nvSpPr>
          <p:spPr>
            <a:xfrm>
              <a:off x="-60600" y="4280058"/>
              <a:ext cx="2085989" cy="64222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43010" y="3530800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>
                <a:buClr>
                  <a:srgbClr val="E7000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3600" dirty="0" smtClean="0">
                  <a:solidFill>
                    <a:srgbClr val="000000"/>
                  </a:solidFill>
                  <a:latin typeface="Arial Unicode MS" pitchFamily="-107" charset="0"/>
                </a:rPr>
                <a:t>      </a:t>
              </a:r>
              <a:endParaRPr lang="en-GB" sz="3600" dirty="0">
                <a:solidFill>
                  <a:srgbClr val="000000"/>
                </a:solidFill>
                <a:latin typeface="Arial Unicode MS" pitchFamily="-107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133600" y="147935"/>
            <a:ext cx="5007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How does a GEM Detector work?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elescope.tif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0974-3A71-9D4C-AC85-836AB74F6F14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/>
        </p:nvGraphicFramePr>
        <p:xfrm>
          <a:off x="2895600" y="838200"/>
          <a:ext cx="6172200" cy="60198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17"/>
          <p:cNvGrpSpPr/>
          <p:nvPr/>
        </p:nvGrpSpPr>
        <p:grpSpPr>
          <a:xfrm>
            <a:off x="381000" y="-762000"/>
            <a:ext cx="8694211" cy="1485898"/>
            <a:chOff x="-60600" y="3530800"/>
            <a:chExt cx="2126897" cy="1391484"/>
          </a:xfrm>
        </p:grpSpPr>
        <p:sp>
          <p:nvSpPr>
            <p:cNvPr id="11" name="Rounded Rectangle 10"/>
            <p:cNvSpPr/>
            <p:nvPr/>
          </p:nvSpPr>
          <p:spPr>
            <a:xfrm>
              <a:off x="-60600" y="4280058"/>
              <a:ext cx="2085989" cy="64222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43010" y="3530800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>
                <a:buClr>
                  <a:srgbClr val="E7000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3600" dirty="0" smtClean="0">
                  <a:solidFill>
                    <a:srgbClr val="000000"/>
                  </a:solidFill>
                  <a:latin typeface="Arial Unicode MS" pitchFamily="-107" charset="0"/>
                </a:rPr>
                <a:t>      </a:t>
              </a:r>
              <a:endParaRPr lang="en-GB" sz="3600" dirty="0">
                <a:solidFill>
                  <a:srgbClr val="000000"/>
                </a:solidFill>
                <a:latin typeface="Arial Unicode MS" pitchFamily="-107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990600" y="152400"/>
            <a:ext cx="762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 pitchFamily="-107" charset="0"/>
                <a:ea typeface="Verdana" pitchFamily="-107" charset="0"/>
                <a:cs typeface="Verdana" pitchFamily="-107" charset="0"/>
              </a:rPr>
              <a:t>Manufacturing The GEMs at HU-GEM LAB in 2010-2011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/>
          <a:srcRect l="16739" r="17236"/>
          <a:stretch>
            <a:fillRect/>
          </a:stretch>
        </p:blipFill>
        <p:spPr bwMode="auto">
          <a:xfrm>
            <a:off x="0" y="3276600"/>
            <a:ext cx="3657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algn="l" eaLnBrk="1" hangingPunct="1"/>
            <a:endParaRPr lang="en-US" sz="3600" b="1" dirty="0" smtClean="0">
              <a:solidFill>
                <a:srgbClr val="FF0000"/>
              </a:solidFill>
            </a:endParaRPr>
          </a:p>
        </p:txBody>
      </p:sp>
      <p:pic>
        <p:nvPicPr>
          <p:cNvPr id="131076" name="Picture 13" descr="100_53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998538"/>
            <a:ext cx="7704138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7"/>
          <p:cNvGrpSpPr/>
          <p:nvPr/>
        </p:nvGrpSpPr>
        <p:grpSpPr>
          <a:xfrm>
            <a:off x="449789" y="-742949"/>
            <a:ext cx="8694211" cy="1485898"/>
            <a:chOff x="-60600" y="3530800"/>
            <a:chExt cx="2126897" cy="1391484"/>
          </a:xfrm>
        </p:grpSpPr>
        <p:sp>
          <p:nvSpPr>
            <p:cNvPr id="6" name="Rounded Rectangle 5"/>
            <p:cNvSpPr/>
            <p:nvPr/>
          </p:nvSpPr>
          <p:spPr>
            <a:xfrm>
              <a:off x="-60600" y="4280058"/>
              <a:ext cx="2085989" cy="64222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43010" y="3530800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>
                <a:buClr>
                  <a:srgbClr val="E7000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3600" dirty="0" smtClean="0">
                  <a:solidFill>
                    <a:srgbClr val="000000"/>
                  </a:solidFill>
                  <a:latin typeface="Arial Unicode MS" pitchFamily="-107" charset="0"/>
                </a:rPr>
                <a:t>      </a:t>
              </a:r>
              <a:endParaRPr lang="en-GB" sz="3600" dirty="0">
                <a:solidFill>
                  <a:srgbClr val="000000"/>
                </a:solidFill>
                <a:latin typeface="Arial Unicode MS" pitchFamily="-107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85800" y="224135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  An uncut, raw OLYMPUS GEM foil from Tech-Etch Co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algn="l" eaLnBrk="1" hangingPunct="1"/>
            <a:endParaRPr lang="en-US" sz="3600" b="1" dirty="0" smtClean="0">
              <a:solidFill>
                <a:srgbClr val="FF0000"/>
              </a:solidFill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449789" y="-838200"/>
            <a:ext cx="8694211" cy="1562098"/>
            <a:chOff x="-60600" y="3530800"/>
            <a:chExt cx="2126897" cy="1462842"/>
          </a:xfrm>
        </p:grpSpPr>
        <p:sp>
          <p:nvSpPr>
            <p:cNvPr id="6" name="Rounded Rectangle 5"/>
            <p:cNvSpPr/>
            <p:nvPr/>
          </p:nvSpPr>
          <p:spPr>
            <a:xfrm>
              <a:off x="-60600" y="4351416"/>
              <a:ext cx="2085989" cy="64222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43010" y="3530800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>
                <a:buClr>
                  <a:srgbClr val="E7000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3600" dirty="0" smtClean="0">
                  <a:solidFill>
                    <a:srgbClr val="000000"/>
                  </a:solidFill>
                  <a:latin typeface="Arial Unicode MS" pitchFamily="-107" charset="0"/>
                </a:rPr>
                <a:t>      </a:t>
              </a:r>
              <a:endParaRPr lang="en-GB" sz="3600" dirty="0">
                <a:solidFill>
                  <a:srgbClr val="000000"/>
                </a:solidFill>
                <a:latin typeface="Arial Unicode MS" pitchFamily="-107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-838200" y="152400"/>
            <a:ext cx="952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                       We handled them with care in the Clean Room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9" name="Picture 8" descr="hand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I:\ozgurates\boston photo\IMG_076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54038" y="987425"/>
            <a:ext cx="7827962" cy="5870575"/>
          </a:xfr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4" tIns="45672" rIns="91344" bIns="4567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3600" b="1" u="none" kern="0" dirty="0">
              <a:solidFill>
                <a:srgbClr val="FF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2" descr="I:\ozgurates\boston photo\IMG_07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150" y="1039813"/>
            <a:ext cx="7759700" cy="5818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6" name="Group 17"/>
          <p:cNvGrpSpPr/>
          <p:nvPr/>
        </p:nvGrpSpPr>
        <p:grpSpPr>
          <a:xfrm>
            <a:off x="304800" y="-742949"/>
            <a:ext cx="8694211" cy="1485898"/>
            <a:chOff x="-60600" y="3530800"/>
            <a:chExt cx="2126897" cy="1391484"/>
          </a:xfrm>
        </p:grpSpPr>
        <p:sp>
          <p:nvSpPr>
            <p:cNvPr id="7" name="Rounded Rectangle 6"/>
            <p:cNvSpPr/>
            <p:nvPr/>
          </p:nvSpPr>
          <p:spPr>
            <a:xfrm>
              <a:off x="-60600" y="4280058"/>
              <a:ext cx="2085989" cy="64222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43010" y="3530800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>
                <a:buClr>
                  <a:srgbClr val="E7000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3600" dirty="0" smtClean="0">
                  <a:solidFill>
                    <a:srgbClr val="000000"/>
                  </a:solidFill>
                  <a:latin typeface="Arial Unicode MS" pitchFamily="-107" charset="0"/>
                </a:rPr>
                <a:t>      </a:t>
              </a:r>
              <a:endParaRPr lang="en-GB" sz="3600" dirty="0">
                <a:solidFill>
                  <a:srgbClr val="000000"/>
                </a:solidFill>
                <a:latin typeface="Arial Unicode MS" pitchFamily="-107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32245" y="147935"/>
            <a:ext cx="7144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Optical inspection by using CCD Camera at MIT</a:t>
            </a:r>
            <a:endParaRPr lang="en-US" sz="2400" b="1" kern="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7219" name="Picture 2" descr="I:\CCD Scans\gems\Report_Foil12\scan_-82478_-8484.gif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I:\CCD Scans\gems\Report_Foil12\Olympus_Foil12_Outer_diam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0"/>
            <a:ext cx="4714875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3" descr="I:\CCD Scans\gems\Report_Foil12\Olympus_Foil12_Inner_diam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2912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2" name="Picture 4" descr="I:\CCD Scans\gems\Report_Foil12\Olympus_Foil12_Pitches_pitch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429000"/>
            <a:ext cx="46434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 descr="I:\CCD Scans\gems\Report_Foil12\Olympus_Foil12_Both_dcen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429000"/>
            <a:ext cx="45005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4" name="Rectangle 5"/>
          <p:cNvSpPr>
            <a:spLocks noChangeArrowheads="1"/>
          </p:cNvSpPr>
          <p:nvPr/>
        </p:nvSpPr>
        <p:spPr bwMode="auto">
          <a:xfrm>
            <a:off x="3243263" y="1189038"/>
            <a:ext cx="26574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21" tIns="41010" rIns="82021" bIns="41010">
            <a:prstTxWarp prst="textNoShape">
              <a:avLst/>
            </a:prstTxWarp>
            <a:spAutoFit/>
          </a:bodyPr>
          <a:lstStyle/>
          <a:p>
            <a:r>
              <a:rPr lang="en-US" u="none">
                <a:solidFill>
                  <a:srgbClr val="FF0000"/>
                </a:solidFill>
              </a:rPr>
              <a:t> 2</a:t>
            </a:r>
            <a:r>
              <a:rPr lang="en-US" u="none" baseline="30000">
                <a:solidFill>
                  <a:srgbClr val="FF0000"/>
                </a:solidFill>
              </a:rPr>
              <a:t>ND</a:t>
            </a:r>
            <a:r>
              <a:rPr lang="en-US" u="none">
                <a:solidFill>
                  <a:srgbClr val="FF0000"/>
                </a:solidFill>
              </a:rPr>
              <a:t> Batch Foil #8</a:t>
            </a:r>
            <a:endParaRPr lang="en-US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343400" y="1371600"/>
            <a:ext cx="4800600" cy="25574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39725" indent="-339725">
              <a:buClr>
                <a:srgbClr val="333399"/>
              </a:buClr>
              <a:buSzPct val="150000"/>
              <a:buFont typeface="Wingdings" pitchFamily="-107" charset="2"/>
              <a:buChar char="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GB" sz="2000" dirty="0">
                <a:solidFill>
                  <a:srgbClr val="000000"/>
                </a:solidFill>
                <a:latin typeface="Arial Unicode MS" pitchFamily="-107" charset="0"/>
              </a:rPr>
              <a:t>All </a:t>
            </a:r>
            <a:r>
              <a:rPr lang="en-GB" sz="2000" dirty="0" err="1">
                <a:solidFill>
                  <a:srgbClr val="000000"/>
                </a:solidFill>
                <a:latin typeface="Arial Unicode MS" pitchFamily="-107" charset="0"/>
              </a:rPr>
              <a:t>Rosenbluth</a:t>
            </a:r>
            <a:r>
              <a:rPr lang="en-GB" sz="2000" dirty="0">
                <a:solidFill>
                  <a:srgbClr val="000000"/>
                </a:solidFill>
                <a:latin typeface="Arial Unicode MS" pitchFamily="-107" charset="0"/>
              </a:rPr>
              <a:t> data from SLAC and </a:t>
            </a:r>
            <a:r>
              <a:rPr lang="en-GB" sz="2000" dirty="0" err="1">
                <a:solidFill>
                  <a:srgbClr val="000000"/>
                </a:solidFill>
                <a:latin typeface="Arial Unicode MS" pitchFamily="-107" charset="0"/>
              </a:rPr>
              <a:t>Jlab</a:t>
            </a:r>
            <a:r>
              <a:rPr lang="en-GB" sz="2000" dirty="0">
                <a:solidFill>
                  <a:srgbClr val="000000"/>
                </a:solidFill>
                <a:latin typeface="Arial Unicode MS" pitchFamily="-107" charset="0"/>
              </a:rPr>
              <a:t> in agreement </a:t>
            </a:r>
          </a:p>
          <a:p>
            <a:pPr marL="339725" indent="-339725">
              <a:buClr>
                <a:srgbClr val="333399"/>
              </a:buClr>
              <a:buSzPct val="150000"/>
              <a:buFont typeface="Wingdings" pitchFamily="-107" charset="2"/>
              <a:buChar char="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GB" sz="2000" dirty="0">
                <a:solidFill>
                  <a:srgbClr val="000000"/>
                </a:solidFill>
                <a:latin typeface="Arial Unicode MS" pitchFamily="-107" charset="0"/>
              </a:rPr>
              <a:t>Dramatic discrepancy between </a:t>
            </a:r>
            <a:r>
              <a:rPr lang="en-GB" sz="2000" dirty="0" err="1">
                <a:solidFill>
                  <a:srgbClr val="000000"/>
                </a:solidFill>
                <a:latin typeface="Arial Unicode MS" pitchFamily="-107" charset="0"/>
              </a:rPr>
              <a:t>Rosenbluth</a:t>
            </a:r>
            <a:r>
              <a:rPr lang="en-GB" sz="2000" dirty="0">
                <a:solidFill>
                  <a:srgbClr val="000000"/>
                </a:solidFill>
                <a:latin typeface="Arial Unicode MS" pitchFamily="-107" charset="0"/>
              </a:rPr>
              <a:t> and recoil polarization technique</a:t>
            </a:r>
          </a:p>
          <a:p>
            <a:pPr marL="339725" indent="-339725">
              <a:buClr>
                <a:srgbClr val="333399"/>
              </a:buClr>
              <a:buSzPct val="150000"/>
              <a:buFont typeface="Wingdings" pitchFamily="-107" charset="2"/>
              <a:buChar char="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GB" sz="2000" dirty="0">
                <a:solidFill>
                  <a:srgbClr val="000000"/>
                </a:solidFill>
                <a:latin typeface="Arial Unicode MS" pitchFamily="-107" charset="0"/>
              </a:rPr>
              <a:t>Multi-photon exchange considered </a:t>
            </a:r>
            <a:r>
              <a:rPr lang="tr-TR" sz="2000" dirty="0">
                <a:solidFill>
                  <a:srgbClr val="000000"/>
                </a:solidFill>
                <a:latin typeface="Arial Unicode MS" pitchFamily="-107" charset="0"/>
              </a:rPr>
              <a:t>the </a:t>
            </a:r>
            <a:r>
              <a:rPr lang="en-GB" sz="2000" dirty="0">
                <a:solidFill>
                  <a:srgbClr val="000000"/>
                </a:solidFill>
                <a:latin typeface="Arial Unicode MS" pitchFamily="-107" charset="0"/>
              </a:rPr>
              <a:t>best candidate to explain the dramatic discrepancy.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886200" y="4038600"/>
            <a:ext cx="480060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dirty="0" smtClean="0">
                <a:solidFill>
                  <a:srgbClr val="FF0000"/>
                </a:solidFill>
                <a:latin typeface="Arial Unicode MS" pitchFamily="-107" charset="0"/>
              </a:rPr>
              <a:t>  </a:t>
            </a:r>
            <a:r>
              <a:rPr lang="en-GB" sz="3200" b="1" dirty="0" smtClean="0">
                <a:solidFill>
                  <a:srgbClr val="FF0000"/>
                </a:solidFill>
                <a:latin typeface="Arial Unicode MS" pitchFamily="-107" charset="0"/>
              </a:rPr>
              <a:t>Dramatic </a:t>
            </a:r>
            <a:r>
              <a:rPr lang="tr-TR" sz="3200" b="1" dirty="0" smtClean="0">
                <a:solidFill>
                  <a:srgbClr val="FF0000"/>
                </a:solidFill>
                <a:latin typeface="Arial Unicode MS" pitchFamily="-107" charset="0"/>
              </a:rPr>
              <a:t> </a:t>
            </a:r>
            <a:r>
              <a:rPr lang="tr-TR" sz="3200" b="1" dirty="0">
                <a:solidFill>
                  <a:srgbClr val="FF0000"/>
                </a:solidFill>
                <a:latin typeface="Arial Unicode MS" pitchFamily="-107" charset="0"/>
              </a:rPr>
              <a:t>D</a:t>
            </a:r>
            <a:r>
              <a:rPr lang="en-GB" sz="3200" b="1" dirty="0" err="1">
                <a:solidFill>
                  <a:srgbClr val="FF0000"/>
                </a:solidFill>
                <a:latin typeface="Arial Unicode MS" pitchFamily="-107" charset="0"/>
              </a:rPr>
              <a:t>iscrepancy</a:t>
            </a:r>
            <a:r>
              <a:rPr lang="en-GB" sz="3200" b="1" dirty="0">
                <a:solidFill>
                  <a:srgbClr val="FF0000"/>
                </a:solidFill>
                <a:latin typeface="Arial Unicode MS" pitchFamily="-107" charset="0"/>
              </a:rPr>
              <a:t>!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E0F7-DC10-0B44-9389-EE0CE4953D95}" type="slidenum">
              <a:rPr lang="en-GB"/>
              <a:pPr/>
              <a:t>3</a:t>
            </a:fld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838200" y="43574"/>
            <a:ext cx="7391400" cy="1099426"/>
            <a:chOff x="0" y="4242995"/>
            <a:chExt cx="2085989" cy="642226"/>
          </a:xfrm>
        </p:grpSpPr>
        <p:sp>
          <p:nvSpPr>
            <p:cNvPr id="12" name="Rounded Rectangle 11"/>
            <p:cNvSpPr/>
            <p:nvPr/>
          </p:nvSpPr>
          <p:spPr>
            <a:xfrm>
              <a:off x="0" y="4242995"/>
              <a:ext cx="2085989" cy="64222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1351" y="4286637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>
                <a:buClr>
                  <a:srgbClr val="E7000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3600" dirty="0" smtClean="0">
                  <a:solidFill>
                    <a:srgbClr val="000000"/>
                  </a:solidFill>
                  <a:latin typeface="Arial Unicode MS" pitchFamily="-107" charset="0"/>
                </a:rPr>
                <a:t>        Proton Form Factor Ratio</a:t>
              </a:r>
              <a:endParaRPr lang="en-GB" sz="3600" dirty="0">
                <a:solidFill>
                  <a:srgbClr val="000000"/>
                </a:solidFill>
                <a:latin typeface="Arial Unicode MS" pitchFamily="-107" charset="0"/>
              </a:endParaRPr>
            </a:p>
          </p:txBody>
        </p:sp>
      </p:grpSp>
      <p:pic>
        <p:nvPicPr>
          <p:cNvPr id="14" name="Picture 12" descr="gepgmp_ratio_linQ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295400"/>
            <a:ext cx="4038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3657600" y="3886200"/>
            <a:ext cx="0" cy="1900238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lIns="101787" tIns="50894" rIns="101787" bIns="50894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 descr="ptp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648200"/>
            <a:ext cx="5029200" cy="2209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algn="l" eaLnBrk="1" hangingPunct="1"/>
            <a:endParaRPr lang="en-US" sz="3600" b="1" dirty="0" smtClean="0">
              <a:solidFill>
                <a:srgbClr val="FF0000"/>
              </a:solidFill>
            </a:endParaRPr>
          </a:p>
        </p:txBody>
      </p:sp>
      <p:pic>
        <p:nvPicPr>
          <p:cNvPr id="139268" name="Picture 4" descr="100_531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8" y="1008063"/>
            <a:ext cx="7896225" cy="574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7"/>
          <p:cNvGrpSpPr/>
          <p:nvPr/>
        </p:nvGrpSpPr>
        <p:grpSpPr>
          <a:xfrm>
            <a:off x="228600" y="-742949"/>
            <a:ext cx="8694211" cy="1485898"/>
            <a:chOff x="-60600" y="3530800"/>
            <a:chExt cx="2126897" cy="1391484"/>
          </a:xfrm>
        </p:grpSpPr>
        <p:sp>
          <p:nvSpPr>
            <p:cNvPr id="6" name="Rounded Rectangle 5"/>
            <p:cNvSpPr/>
            <p:nvPr/>
          </p:nvSpPr>
          <p:spPr>
            <a:xfrm>
              <a:off x="-60600" y="4280058"/>
              <a:ext cx="2085989" cy="64222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43010" y="3530800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>
                <a:buClr>
                  <a:srgbClr val="E7000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3600" dirty="0" smtClean="0">
                  <a:solidFill>
                    <a:srgbClr val="000000"/>
                  </a:solidFill>
                  <a:latin typeface="Arial Unicode MS" pitchFamily="-107" charset="0"/>
                </a:rPr>
                <a:t>      </a:t>
              </a:r>
              <a:endParaRPr lang="en-GB" sz="3600" dirty="0">
                <a:solidFill>
                  <a:srgbClr val="000000"/>
                </a:solidFill>
                <a:latin typeface="Arial Unicode MS" pitchFamily="-107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676400" y="224135"/>
            <a:ext cx="4681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             Initial HV testing at MIT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16" descr="IMG_0415.JPG"/>
          <p:cNvPicPr>
            <a:picLocks noChangeAspect="1"/>
          </p:cNvPicPr>
          <p:nvPr/>
        </p:nvPicPr>
        <p:blipFill>
          <a:blip r:embed="rId3"/>
          <a:srcRect b="9000"/>
          <a:stretch>
            <a:fillRect/>
          </a:stretch>
        </p:blipFill>
        <p:spPr bwMode="auto">
          <a:xfrm>
            <a:off x="457200" y="1066800"/>
            <a:ext cx="8128000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7"/>
          <p:cNvGrpSpPr/>
          <p:nvPr/>
        </p:nvGrpSpPr>
        <p:grpSpPr>
          <a:xfrm>
            <a:off x="304800" y="-790575"/>
            <a:ext cx="8541811" cy="1581149"/>
            <a:chOff x="-23318" y="3530800"/>
            <a:chExt cx="2089615" cy="1480683"/>
          </a:xfrm>
        </p:grpSpPr>
        <p:sp>
          <p:nvSpPr>
            <p:cNvPr id="6" name="Rounded Rectangle 5"/>
            <p:cNvSpPr/>
            <p:nvPr/>
          </p:nvSpPr>
          <p:spPr>
            <a:xfrm>
              <a:off x="-23318" y="4369257"/>
              <a:ext cx="2085989" cy="64222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43010" y="3530800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>
                <a:buClr>
                  <a:srgbClr val="E7000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3600" dirty="0" smtClean="0">
                  <a:solidFill>
                    <a:srgbClr val="000000"/>
                  </a:solidFill>
                  <a:latin typeface="Arial Unicode MS" pitchFamily="-107" charset="0"/>
                </a:rPr>
                <a:t>      </a:t>
              </a:r>
              <a:endParaRPr lang="en-GB" sz="3600" dirty="0">
                <a:solidFill>
                  <a:srgbClr val="000000"/>
                </a:solidFill>
                <a:latin typeface="Arial Unicode MS" pitchFamily="-107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514600" y="152400"/>
            <a:ext cx="314861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GEM Lab at HU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775" y="1076325"/>
            <a:ext cx="3049588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6488" y="1612900"/>
            <a:ext cx="3049587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4" name="Picture 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3775" y="3697288"/>
            <a:ext cx="30495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5" name="Picture 8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8075" y="4235450"/>
            <a:ext cx="3140075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 rot="2602555">
            <a:off x="4067175" y="2328863"/>
            <a:ext cx="900113" cy="403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994" tIns="40995" rIns="81994" bIns="4099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602555">
            <a:off x="4067175" y="4999038"/>
            <a:ext cx="900113" cy="403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994" tIns="40995" rIns="81994" bIns="4099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4156075" y="3495675"/>
            <a:ext cx="693738" cy="403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994" tIns="40995" rIns="81994" bIns="40995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381000" y="-742949"/>
            <a:ext cx="8541811" cy="1581149"/>
            <a:chOff x="-23318" y="3530800"/>
            <a:chExt cx="2089615" cy="1480683"/>
          </a:xfrm>
        </p:grpSpPr>
        <p:sp>
          <p:nvSpPr>
            <p:cNvPr id="15" name="Rounded Rectangle 14"/>
            <p:cNvSpPr/>
            <p:nvPr/>
          </p:nvSpPr>
          <p:spPr>
            <a:xfrm>
              <a:off x="-23318" y="4369257"/>
              <a:ext cx="2085989" cy="64222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3010" y="3530800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>
                <a:buClr>
                  <a:srgbClr val="E7000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3600" dirty="0" smtClean="0">
                  <a:solidFill>
                    <a:srgbClr val="000000"/>
                  </a:solidFill>
                  <a:latin typeface="Arial Unicode MS" pitchFamily="-107" charset="0"/>
                </a:rPr>
                <a:t>      </a:t>
              </a:r>
              <a:endParaRPr lang="en-GB" sz="3600" dirty="0">
                <a:solidFill>
                  <a:srgbClr val="000000"/>
                </a:solidFill>
                <a:latin typeface="Arial Unicode MS" pitchFamily="-107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676400" y="228600"/>
            <a:ext cx="6117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Stretching and gluing of GEM foils at HU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IMG_1176.JPG"/>
          <p:cNvPicPr>
            <a:picLocks noChangeAspect="1"/>
          </p:cNvPicPr>
          <p:nvPr/>
        </p:nvPicPr>
        <p:blipFill>
          <a:blip r:embed="rId3">
            <a:lum bright="10000" contrast="10000"/>
          </a:blip>
          <a:srcRect t="14474" b="4605"/>
          <a:stretch>
            <a:fillRect/>
          </a:stretch>
        </p:blipFill>
        <p:spPr bwMode="auto">
          <a:xfrm>
            <a:off x="0" y="0"/>
            <a:ext cx="5334000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5" descr="IMG_1196.JPG"/>
          <p:cNvPicPr>
            <a:picLocks noChangeAspect="1"/>
          </p:cNvPicPr>
          <p:nvPr/>
        </p:nvPicPr>
        <p:blipFill>
          <a:blip r:embed="rId4">
            <a:lum bright="10000"/>
          </a:blip>
          <a:srcRect t="8553" r="2467"/>
          <a:stretch>
            <a:fillRect/>
          </a:stretch>
        </p:blipFill>
        <p:spPr bwMode="auto">
          <a:xfrm>
            <a:off x="5334000" y="0"/>
            <a:ext cx="38100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6" descr="IMG_1192.JPG"/>
          <p:cNvPicPr>
            <a:picLocks noChangeAspect="1"/>
          </p:cNvPicPr>
          <p:nvPr/>
        </p:nvPicPr>
        <p:blipFill>
          <a:blip r:embed="rId5">
            <a:lum bright="4000"/>
          </a:blip>
          <a:srcRect t="5263"/>
          <a:stretch>
            <a:fillRect/>
          </a:stretch>
        </p:blipFill>
        <p:spPr bwMode="auto">
          <a:xfrm>
            <a:off x="0" y="3048000"/>
            <a:ext cx="53625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7" descr="IMG_1199.JPG"/>
          <p:cNvPicPr>
            <a:picLocks noChangeAspect="1"/>
          </p:cNvPicPr>
          <p:nvPr/>
        </p:nvPicPr>
        <p:blipFill>
          <a:blip r:embed="rId6">
            <a:lum bright="6000"/>
          </a:blip>
          <a:srcRect l="17270"/>
          <a:stretch>
            <a:fillRect/>
          </a:stretch>
        </p:blipFill>
        <p:spPr bwMode="auto">
          <a:xfrm rot="-5400000">
            <a:off x="5127625" y="2863850"/>
            <a:ext cx="421322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TextBox 8"/>
          <p:cNvSpPr txBox="1">
            <a:spLocks noChangeArrowheads="1"/>
          </p:cNvSpPr>
          <p:nvPr/>
        </p:nvSpPr>
        <p:spPr bwMode="auto">
          <a:xfrm>
            <a:off x="3540125" y="6324600"/>
            <a:ext cx="2632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none"/>
              <a:t>January 19, 2011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0"/>
            <a:ext cx="9144000" cy="533400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497561" y="0"/>
            <a:ext cx="3827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Gluing of The First Stack</a:t>
            </a:r>
            <a:endParaRPr lang="en-US" sz="2400" b="1" baseline="-25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0051" name="Picture 5"/>
          <p:cNvPicPr>
            <a:picLocks noChangeAspect="1"/>
          </p:cNvPicPr>
          <p:nvPr/>
        </p:nvPicPr>
        <p:blipFill>
          <a:blip r:embed="rId3"/>
          <a:srcRect l="3043" t="16023" r="2563" b="4272"/>
          <a:stretch>
            <a:fillRect/>
          </a:stretch>
        </p:blipFill>
        <p:spPr bwMode="auto">
          <a:xfrm>
            <a:off x="60325" y="990600"/>
            <a:ext cx="8916988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algn="l" eaLnBrk="1" hangingPunct="1">
              <a:buClr>
                <a:srgbClr val="FF0000"/>
              </a:buClr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</a:tabLst>
            </a:pPr>
            <a:endParaRPr lang="en-GB" sz="3600" b="1" dirty="0" smtClean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4800" y="152398"/>
            <a:ext cx="8526990" cy="68580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2286000" y="228600"/>
            <a:ext cx="4831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</a:rPr>
              <a:t>Schematic View of a Triple GEM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ozgur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6AE2-4769-1B48-8CC5-5A7A75E877EB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9144000" cy="68580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1907650" y="152400"/>
            <a:ext cx="5493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</a:rPr>
              <a:t>GEMs</a:t>
            </a:r>
            <a:r>
              <a:rPr lang="en-US" sz="2400" b="1" dirty="0" smtClean="0">
                <a:solidFill>
                  <a:srgbClr val="000000"/>
                </a:solidFill>
              </a:rPr>
              <a:t> at DESY Test Beam Facility 22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Content Placeholder 3" descr="telescope15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4323" r="-1432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0292" name="Rectangle 6"/>
          <p:cNvSpPr>
            <a:spLocks noChangeArrowheads="1"/>
          </p:cNvSpPr>
          <p:nvPr/>
        </p:nvSpPr>
        <p:spPr bwMode="auto">
          <a:xfrm>
            <a:off x="1731818" y="4698066"/>
            <a:ext cx="1524000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07" charset="0"/>
                <a:sym typeface="Wingdings" pitchFamily="-107" charset="2"/>
              </a:rPr>
              <a:t></a:t>
            </a:r>
            <a:r>
              <a:rPr lang="en-US" dirty="0">
                <a:latin typeface="Calibri" pitchFamily="-107" charset="0"/>
              </a:rPr>
              <a:t>130cm</a:t>
            </a:r>
            <a:r>
              <a:rPr lang="en-US" dirty="0">
                <a:latin typeface="Calibri" pitchFamily="-107" charset="0"/>
                <a:sym typeface="Wingdings" pitchFamily="-107" charset="2"/>
              </a:rPr>
              <a:t></a:t>
            </a:r>
            <a:r>
              <a:rPr lang="en-US" dirty="0">
                <a:latin typeface="Calibri" pitchFamily="-107" charset="0"/>
              </a:rPr>
              <a:t> </a:t>
            </a:r>
          </a:p>
        </p:txBody>
      </p:sp>
      <p:sp>
        <p:nvSpPr>
          <p:cNvPr id="140293" name="Rectangle 7"/>
          <p:cNvSpPr>
            <a:spLocks noChangeArrowheads="1"/>
          </p:cNvSpPr>
          <p:nvPr/>
        </p:nvSpPr>
        <p:spPr bwMode="auto">
          <a:xfrm>
            <a:off x="3254376" y="4691063"/>
            <a:ext cx="1152832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07" charset="0"/>
                <a:sym typeface="Wingdings" pitchFamily="-107" charset="2"/>
              </a:rPr>
              <a:t>42</a:t>
            </a:r>
            <a:r>
              <a:rPr lang="en-US" dirty="0">
                <a:latin typeface="Calibri" pitchFamily="-107" charset="0"/>
              </a:rPr>
              <a:t>cm</a:t>
            </a:r>
            <a:r>
              <a:rPr lang="en-US" dirty="0">
                <a:latin typeface="Calibri" pitchFamily="-107" charset="0"/>
                <a:sym typeface="Wingdings" pitchFamily="-107" charset="2"/>
              </a:rPr>
              <a:t></a:t>
            </a:r>
            <a:r>
              <a:rPr lang="en-US" dirty="0">
                <a:latin typeface="Calibri" pitchFamily="-107" charset="0"/>
              </a:rPr>
              <a:t> </a:t>
            </a:r>
          </a:p>
        </p:txBody>
      </p:sp>
      <p:sp>
        <p:nvSpPr>
          <p:cNvPr id="140294" name="Rectangle 8"/>
          <p:cNvSpPr>
            <a:spLocks noChangeArrowheads="1"/>
          </p:cNvSpPr>
          <p:nvPr/>
        </p:nvSpPr>
        <p:spPr bwMode="auto">
          <a:xfrm>
            <a:off x="4838989" y="4698066"/>
            <a:ext cx="1257203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07" charset="0"/>
                <a:sym typeface="Wingdings" pitchFamily="-107" charset="2"/>
              </a:rPr>
              <a:t>  33</a:t>
            </a:r>
            <a:r>
              <a:rPr lang="en-US" dirty="0">
                <a:latin typeface="Calibri" pitchFamily="-107" charset="0"/>
              </a:rPr>
              <a:t>cm</a:t>
            </a:r>
            <a:r>
              <a:rPr lang="en-US" dirty="0">
                <a:latin typeface="Calibri" pitchFamily="-107" charset="0"/>
                <a:sym typeface="Wingdings" pitchFamily="-107" charset="2"/>
              </a:rPr>
              <a:t></a:t>
            </a:r>
            <a:r>
              <a:rPr lang="en-US" dirty="0">
                <a:latin typeface="Calibri" pitchFamily="-107" charset="0"/>
              </a:rPr>
              <a:t> </a:t>
            </a:r>
          </a:p>
        </p:txBody>
      </p:sp>
      <p:sp>
        <p:nvSpPr>
          <p:cNvPr id="140295" name="Rectangle 9"/>
          <p:cNvSpPr>
            <a:spLocks noChangeArrowheads="1"/>
          </p:cNvSpPr>
          <p:nvPr/>
        </p:nvSpPr>
        <p:spPr bwMode="auto">
          <a:xfrm>
            <a:off x="6459682" y="4698066"/>
            <a:ext cx="1445092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07" charset="0"/>
                <a:sym typeface="Wingdings" pitchFamily="-107" charset="2"/>
              </a:rPr>
              <a:t>507.7</a:t>
            </a:r>
            <a:r>
              <a:rPr lang="en-US" dirty="0">
                <a:latin typeface="Calibri" pitchFamily="-107" charset="0"/>
              </a:rPr>
              <a:t>cm</a:t>
            </a:r>
            <a:r>
              <a:rPr lang="en-US" dirty="0">
                <a:latin typeface="Calibri" pitchFamily="-107" charset="0"/>
                <a:sym typeface="Wingdings" pitchFamily="-107" charset="2"/>
              </a:rPr>
              <a:t></a:t>
            </a:r>
            <a:r>
              <a:rPr lang="en-US" dirty="0">
                <a:latin typeface="Calibri" pitchFamily="-107" charset="0"/>
              </a:rPr>
              <a:t> </a:t>
            </a:r>
          </a:p>
        </p:txBody>
      </p:sp>
      <p:sp>
        <p:nvSpPr>
          <p:cNvPr id="140296" name="Rectangle 10"/>
          <p:cNvSpPr>
            <a:spLocks noChangeArrowheads="1"/>
          </p:cNvSpPr>
          <p:nvPr/>
        </p:nvSpPr>
        <p:spPr bwMode="auto">
          <a:xfrm>
            <a:off x="942398" y="5946122"/>
            <a:ext cx="7217882" cy="4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800000"/>
                </a:solidFill>
                <a:latin typeface="Calibri" pitchFamily="-107" charset="0"/>
                <a:sym typeface="Wingdings" pitchFamily="-107" charset="2"/>
              </a:rPr>
              <a:t>BEAMSPOTS: 2 </a:t>
            </a:r>
            <a:r>
              <a:rPr lang="en-US" sz="2200" dirty="0" err="1">
                <a:solidFill>
                  <a:srgbClr val="800000"/>
                </a:solidFill>
                <a:latin typeface="Calibri" pitchFamily="-107" charset="0"/>
                <a:sym typeface="Wingdings" pitchFamily="-107" charset="2"/>
              </a:rPr>
              <a:t>GeV</a:t>
            </a:r>
            <a:r>
              <a:rPr lang="en-US" sz="2200" dirty="0">
                <a:solidFill>
                  <a:srgbClr val="800000"/>
                </a:solidFill>
                <a:latin typeface="Calibri" pitchFamily="-107" charset="0"/>
                <a:sym typeface="Wingdings" pitchFamily="-107" charset="2"/>
              </a:rPr>
              <a:t> Electrons, Triggered Plastic </a:t>
            </a:r>
            <a:r>
              <a:rPr lang="en-US" sz="2200" dirty="0" err="1">
                <a:solidFill>
                  <a:srgbClr val="800000"/>
                </a:solidFill>
                <a:latin typeface="Calibri" pitchFamily="-107" charset="0"/>
                <a:sym typeface="Wingdings" pitchFamily="-107" charset="2"/>
              </a:rPr>
              <a:t>Scint</a:t>
            </a:r>
            <a:r>
              <a:rPr lang="en-US" sz="2200" dirty="0">
                <a:solidFill>
                  <a:srgbClr val="800000"/>
                </a:solidFill>
                <a:latin typeface="Calibri" pitchFamily="-107" charset="0"/>
                <a:sym typeface="Wingdings" pitchFamily="-107" charset="2"/>
              </a:rPr>
              <a:t>. Finger 4</a:t>
            </a:r>
            <a:r>
              <a:rPr lang="en-US" sz="2200" dirty="0">
                <a:solidFill>
                  <a:srgbClr val="800000"/>
                </a:solidFill>
                <a:latin typeface="Calibri" pitchFamily="-107" charset="0"/>
              </a:rPr>
              <a:t> </a:t>
            </a:r>
          </a:p>
        </p:txBody>
      </p:sp>
      <p:sp>
        <p:nvSpPr>
          <p:cNvPr id="140297" name="Rectangle 11"/>
          <p:cNvSpPr>
            <a:spLocks noChangeArrowheads="1"/>
          </p:cNvSpPr>
          <p:nvPr/>
        </p:nvSpPr>
        <p:spPr bwMode="auto">
          <a:xfrm>
            <a:off x="7347239" y="2626380"/>
            <a:ext cx="1544205" cy="39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alibri" pitchFamily="-107" charset="0"/>
                <a:sym typeface="Wingdings" pitchFamily="-107" charset="2"/>
              </a:rPr>
              <a:t>COLLIMATOR</a:t>
            </a:r>
            <a:endParaRPr lang="en-US" sz="2000" dirty="0">
              <a:solidFill>
                <a:srgbClr val="0000FF"/>
              </a:solidFill>
              <a:latin typeface="Calibri" pitchFamily="-107" charset="0"/>
            </a:endParaRPr>
          </a:p>
        </p:txBody>
      </p:sp>
      <p:sp>
        <p:nvSpPr>
          <p:cNvPr id="140299" name="TextBox 11"/>
          <p:cNvSpPr txBox="1">
            <a:spLocks noChangeArrowheads="1"/>
          </p:cNvSpPr>
          <p:nvPr/>
        </p:nvSpPr>
        <p:spPr bwMode="auto">
          <a:xfrm>
            <a:off x="1108364" y="1075765"/>
            <a:ext cx="3787015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r>
              <a:rPr lang="en-US" b="1" u="none">
                <a:solidFill>
                  <a:srgbClr val="009C00"/>
                </a:solidFill>
              </a:rPr>
              <a:t>GEM telescope with APV readout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8600" y="152400"/>
            <a:ext cx="8526990" cy="68580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2362200" y="228600"/>
            <a:ext cx="4550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GEMs tested at Testbeam@22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Content Placeholder 3" descr="telescope7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4323" r="-1432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1315" name="Rectangle 5"/>
          <p:cNvSpPr>
            <a:spLocks noChangeArrowheads="1"/>
          </p:cNvSpPr>
          <p:nvPr/>
        </p:nvSpPr>
        <p:spPr bwMode="auto">
          <a:xfrm>
            <a:off x="3336637" y="4698066"/>
            <a:ext cx="1152832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07" charset="0"/>
                <a:sym typeface="Wingdings" pitchFamily="-107" charset="2"/>
              </a:rPr>
              <a:t>42</a:t>
            </a:r>
            <a:r>
              <a:rPr lang="en-US" dirty="0">
                <a:latin typeface="Calibri" pitchFamily="-107" charset="0"/>
              </a:rPr>
              <a:t>cm</a:t>
            </a:r>
            <a:r>
              <a:rPr lang="en-US" dirty="0">
                <a:latin typeface="Calibri" pitchFamily="-107" charset="0"/>
                <a:sym typeface="Wingdings" pitchFamily="-107" charset="2"/>
              </a:rPr>
              <a:t></a:t>
            </a:r>
            <a:r>
              <a:rPr lang="en-US" dirty="0">
                <a:latin typeface="Calibri" pitchFamily="-107" charset="0"/>
              </a:rPr>
              <a:t> </a:t>
            </a:r>
          </a:p>
        </p:txBody>
      </p:sp>
      <p:sp>
        <p:nvSpPr>
          <p:cNvPr id="141316" name="Rectangle 6"/>
          <p:cNvSpPr>
            <a:spLocks noChangeArrowheads="1"/>
          </p:cNvSpPr>
          <p:nvPr/>
        </p:nvSpPr>
        <p:spPr bwMode="auto">
          <a:xfrm>
            <a:off x="1522558" y="4698066"/>
            <a:ext cx="1269827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07" charset="0"/>
                <a:sym typeface="Wingdings" pitchFamily="-107" charset="2"/>
              </a:rPr>
              <a:t></a:t>
            </a:r>
            <a:r>
              <a:rPr lang="en-US" dirty="0">
                <a:latin typeface="Calibri" pitchFamily="-107" charset="0"/>
              </a:rPr>
              <a:t>130cm</a:t>
            </a:r>
            <a:r>
              <a:rPr lang="en-US" dirty="0">
                <a:latin typeface="Calibri" pitchFamily="-107" charset="0"/>
                <a:sym typeface="Wingdings" pitchFamily="-107" charset="2"/>
              </a:rPr>
              <a:t></a:t>
            </a:r>
            <a:r>
              <a:rPr lang="en-US" dirty="0">
                <a:latin typeface="Calibri" pitchFamily="-107" charset="0"/>
              </a:rPr>
              <a:t> </a:t>
            </a:r>
          </a:p>
        </p:txBody>
      </p:sp>
      <p:sp>
        <p:nvSpPr>
          <p:cNvPr id="141317" name="Rectangle 7"/>
          <p:cNvSpPr>
            <a:spLocks noChangeArrowheads="1"/>
          </p:cNvSpPr>
          <p:nvPr/>
        </p:nvSpPr>
        <p:spPr bwMode="auto">
          <a:xfrm>
            <a:off x="4758171" y="4698066"/>
            <a:ext cx="1257203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07" charset="0"/>
                <a:sym typeface="Wingdings" pitchFamily="-107" charset="2"/>
              </a:rPr>
              <a:t>  33</a:t>
            </a:r>
            <a:r>
              <a:rPr lang="en-US" dirty="0">
                <a:latin typeface="Calibri" pitchFamily="-107" charset="0"/>
              </a:rPr>
              <a:t>cm</a:t>
            </a:r>
            <a:r>
              <a:rPr lang="en-US" dirty="0">
                <a:latin typeface="Calibri" pitchFamily="-107" charset="0"/>
                <a:sym typeface="Wingdings" pitchFamily="-107" charset="2"/>
              </a:rPr>
              <a:t></a:t>
            </a:r>
            <a:r>
              <a:rPr lang="en-US" dirty="0">
                <a:latin typeface="Calibri" pitchFamily="-107" charset="0"/>
              </a:rPr>
              <a:t> </a:t>
            </a:r>
          </a:p>
        </p:txBody>
      </p:sp>
      <p:sp>
        <p:nvSpPr>
          <p:cNvPr id="141318" name="Rectangle 8"/>
          <p:cNvSpPr>
            <a:spLocks noChangeArrowheads="1"/>
          </p:cNvSpPr>
          <p:nvPr/>
        </p:nvSpPr>
        <p:spPr bwMode="auto">
          <a:xfrm>
            <a:off x="6465455" y="4682659"/>
            <a:ext cx="1445092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07" charset="0"/>
                <a:sym typeface="Wingdings" pitchFamily="-107" charset="2"/>
              </a:rPr>
              <a:t>507.7</a:t>
            </a:r>
            <a:r>
              <a:rPr lang="en-US" dirty="0">
                <a:latin typeface="Calibri" pitchFamily="-107" charset="0"/>
              </a:rPr>
              <a:t>cm</a:t>
            </a:r>
            <a:r>
              <a:rPr lang="en-US" dirty="0">
                <a:latin typeface="Calibri" pitchFamily="-107" charset="0"/>
                <a:sym typeface="Wingdings" pitchFamily="-107" charset="2"/>
              </a:rPr>
              <a:t></a:t>
            </a:r>
            <a:r>
              <a:rPr lang="en-US" dirty="0">
                <a:latin typeface="Calibri" pitchFamily="-107" charset="0"/>
              </a:rPr>
              <a:t> </a:t>
            </a:r>
          </a:p>
        </p:txBody>
      </p:sp>
      <p:sp>
        <p:nvSpPr>
          <p:cNvPr id="141319" name="Rectangle 9"/>
          <p:cNvSpPr>
            <a:spLocks noChangeArrowheads="1"/>
          </p:cNvSpPr>
          <p:nvPr/>
        </p:nvSpPr>
        <p:spPr bwMode="auto">
          <a:xfrm>
            <a:off x="942398" y="5946122"/>
            <a:ext cx="7217882" cy="4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800000"/>
                </a:solidFill>
                <a:latin typeface="Calibri" pitchFamily="-107" charset="0"/>
                <a:sym typeface="Wingdings" pitchFamily="-107" charset="2"/>
              </a:rPr>
              <a:t>BEAMSPOTS: 2 </a:t>
            </a:r>
            <a:r>
              <a:rPr lang="en-US" sz="2200" dirty="0" err="1">
                <a:solidFill>
                  <a:srgbClr val="800000"/>
                </a:solidFill>
                <a:latin typeface="Calibri" pitchFamily="-107" charset="0"/>
                <a:sym typeface="Wingdings" pitchFamily="-107" charset="2"/>
              </a:rPr>
              <a:t>GeV</a:t>
            </a:r>
            <a:r>
              <a:rPr lang="en-US" sz="2200" dirty="0">
                <a:solidFill>
                  <a:srgbClr val="800000"/>
                </a:solidFill>
                <a:latin typeface="Calibri" pitchFamily="-107" charset="0"/>
                <a:sym typeface="Wingdings" pitchFamily="-107" charset="2"/>
              </a:rPr>
              <a:t> Electrons, Triggered Plastic </a:t>
            </a:r>
            <a:r>
              <a:rPr lang="en-US" sz="2200" dirty="0" err="1">
                <a:solidFill>
                  <a:srgbClr val="800000"/>
                </a:solidFill>
                <a:latin typeface="Calibri" pitchFamily="-107" charset="0"/>
                <a:sym typeface="Wingdings" pitchFamily="-107" charset="2"/>
              </a:rPr>
              <a:t>Scint</a:t>
            </a:r>
            <a:r>
              <a:rPr lang="en-US" sz="2200" dirty="0">
                <a:solidFill>
                  <a:srgbClr val="800000"/>
                </a:solidFill>
                <a:latin typeface="Calibri" pitchFamily="-107" charset="0"/>
                <a:sym typeface="Wingdings" pitchFamily="-107" charset="2"/>
              </a:rPr>
              <a:t>. Finger 4</a:t>
            </a:r>
            <a:r>
              <a:rPr lang="en-US" sz="2200" dirty="0">
                <a:solidFill>
                  <a:srgbClr val="800000"/>
                </a:solidFill>
                <a:latin typeface="Calibri" pitchFamily="-107" charset="0"/>
              </a:rPr>
              <a:t> </a:t>
            </a:r>
          </a:p>
        </p:txBody>
      </p:sp>
      <p:sp>
        <p:nvSpPr>
          <p:cNvPr id="141320" name="Rectangle 11"/>
          <p:cNvSpPr>
            <a:spLocks noChangeArrowheads="1"/>
          </p:cNvSpPr>
          <p:nvPr/>
        </p:nvSpPr>
        <p:spPr bwMode="auto">
          <a:xfrm>
            <a:off x="7410739" y="2564747"/>
            <a:ext cx="1544205" cy="40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alibri" pitchFamily="-107" charset="0"/>
                <a:sym typeface="Wingdings" pitchFamily="-107" charset="2"/>
              </a:rPr>
              <a:t>COLLIMATOR</a:t>
            </a:r>
            <a:endParaRPr lang="en-US" sz="2000" dirty="0">
              <a:solidFill>
                <a:srgbClr val="0000FF"/>
              </a:solidFill>
              <a:latin typeface="Calibri" pitchFamily="-107" charset="0"/>
            </a:endParaRPr>
          </a:p>
        </p:txBody>
      </p:sp>
      <p:sp>
        <p:nvSpPr>
          <p:cNvPr id="141323" name="TextBox 12"/>
          <p:cNvSpPr txBox="1">
            <a:spLocks noChangeArrowheads="1"/>
          </p:cNvSpPr>
          <p:nvPr/>
        </p:nvSpPr>
        <p:spPr bwMode="auto">
          <a:xfrm>
            <a:off x="1108364" y="1075765"/>
            <a:ext cx="3787015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r>
              <a:rPr lang="en-US" b="1" u="none">
                <a:solidFill>
                  <a:srgbClr val="009C00"/>
                </a:solidFill>
              </a:rPr>
              <a:t>GEM telescope with APV readout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36010" y="152400"/>
            <a:ext cx="8526990" cy="68580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2286000" y="228600"/>
            <a:ext cx="4550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GEMs tested at Testbeam@22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lescope7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4323" r="-1432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0" y="457200"/>
            <a:ext cx="8524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Unicode MS"/>
                <a:ea typeface="+mj-ea"/>
                <a:cs typeface="Arial Unicode MS"/>
              </a:rPr>
              <a:t>  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36236" y="4697167"/>
            <a:ext cx="1152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42</a:t>
            </a:r>
            <a:r>
              <a:rPr lang="en-US" dirty="0" smtClean="0"/>
              <a:t>cm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2253" y="4697167"/>
            <a:ext cx="1269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</a:t>
            </a:r>
            <a:r>
              <a:rPr lang="en-US" dirty="0" smtClean="0"/>
              <a:t>130cm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58485" y="4697167"/>
            <a:ext cx="1257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  33</a:t>
            </a:r>
            <a:r>
              <a:rPr lang="en-US" dirty="0" smtClean="0"/>
              <a:t>cm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65516" y="4683512"/>
            <a:ext cx="1445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507.7</a:t>
            </a:r>
            <a:r>
              <a:rPr lang="en-US" dirty="0" smtClean="0"/>
              <a:t>cm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5943600"/>
            <a:ext cx="7789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sym typeface="Wingdings"/>
              </a:rPr>
              <a:t>BEAMSPOTS: 2GeV Electrons, Triggered Plastic </a:t>
            </a:r>
            <a:r>
              <a:rPr lang="en-US" sz="2400" dirty="0" err="1" smtClean="0">
                <a:solidFill>
                  <a:srgbClr val="800000"/>
                </a:solidFill>
                <a:sym typeface="Wingdings"/>
              </a:rPr>
              <a:t>Scint</a:t>
            </a:r>
            <a:r>
              <a:rPr lang="en-US" sz="2400" dirty="0" smtClean="0">
                <a:solidFill>
                  <a:srgbClr val="800000"/>
                </a:solidFill>
                <a:sym typeface="Wingdings"/>
              </a:rPr>
              <a:t>. Finger 4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97337" y="5576896"/>
            <a:ext cx="553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mm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44095" y="1518908"/>
            <a:ext cx="553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mm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236010" y="152400"/>
            <a:ext cx="8526990" cy="68580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2286000" y="228600"/>
            <a:ext cx="4700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Testbeam@22 Data Results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6" name="Picture 15" descr="recon_scin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115079"/>
            <a:ext cx="7010400" cy="4831150"/>
          </a:xfrm>
          <a:prstGeom prst="rect">
            <a:avLst/>
          </a:prstGeom>
        </p:spPr>
      </p:pic>
      <p:sp>
        <p:nvSpPr>
          <p:cNvPr id="19" name="Left-Right Arrow 18"/>
          <p:cNvSpPr/>
          <p:nvPr/>
        </p:nvSpPr>
        <p:spPr>
          <a:xfrm flipH="1">
            <a:off x="1904304" y="2867592"/>
            <a:ext cx="2439096" cy="180408"/>
          </a:xfrm>
          <a:prstGeom prst="left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81228" y="1524000"/>
            <a:ext cx="814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mm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077200" y="5562600"/>
            <a:ext cx="814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mm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lescope7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4323" r="-1432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3336236" y="4697167"/>
            <a:ext cx="1152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42</a:t>
            </a:r>
            <a:r>
              <a:rPr lang="en-US" dirty="0" smtClean="0"/>
              <a:t>cm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2253" y="4697167"/>
            <a:ext cx="1269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</a:t>
            </a:r>
            <a:r>
              <a:rPr lang="en-US" dirty="0" smtClean="0"/>
              <a:t>130cm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58485" y="4697167"/>
            <a:ext cx="1257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  33</a:t>
            </a:r>
            <a:r>
              <a:rPr lang="en-US" dirty="0" smtClean="0"/>
              <a:t>cm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65516" y="4683512"/>
            <a:ext cx="1445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507.7</a:t>
            </a:r>
            <a:r>
              <a:rPr lang="en-US" dirty="0" smtClean="0"/>
              <a:t>cm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5943600"/>
            <a:ext cx="7789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sym typeface="Wingdings"/>
              </a:rPr>
              <a:t>BEAMSPOTS: 2GeV Electrons, Triggered Plastic </a:t>
            </a:r>
            <a:r>
              <a:rPr lang="en-US" sz="2400" dirty="0" err="1" smtClean="0">
                <a:solidFill>
                  <a:srgbClr val="800000"/>
                </a:solidFill>
                <a:sym typeface="Wingdings"/>
              </a:rPr>
              <a:t>Scint</a:t>
            </a:r>
            <a:r>
              <a:rPr lang="en-US" sz="2400" dirty="0" smtClean="0">
                <a:solidFill>
                  <a:srgbClr val="800000"/>
                </a:solidFill>
                <a:sym typeface="Wingdings"/>
              </a:rPr>
              <a:t>. Finger 4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99628" y="2400300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COLLIMATOR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15710" y="5407836"/>
            <a:ext cx="683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mm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236010" y="152400"/>
            <a:ext cx="8526990" cy="68580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2081375" y="228600"/>
            <a:ext cx="4700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Testbeam@22 Data Results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8" name="Picture 17" descr="recon_coll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03" y="994665"/>
            <a:ext cx="6414858" cy="4920965"/>
          </a:xfrm>
          <a:prstGeom prst="rect">
            <a:avLst/>
          </a:prstGeom>
        </p:spPr>
      </p:pic>
      <p:sp>
        <p:nvSpPr>
          <p:cNvPr id="19" name="Left-Right Arrow 18"/>
          <p:cNvSpPr/>
          <p:nvPr/>
        </p:nvSpPr>
        <p:spPr>
          <a:xfrm flipH="1">
            <a:off x="4572000" y="3429000"/>
            <a:ext cx="3048000" cy="228600"/>
          </a:xfrm>
          <a:prstGeom prst="left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1447800"/>
            <a:ext cx="814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mm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400800" y="5486400"/>
            <a:ext cx="814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mm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0"/>
          <p:cNvSpPr txBox="1">
            <a:spLocks noChangeArrowheads="1"/>
          </p:cNvSpPr>
          <p:nvPr/>
        </p:nvSpPr>
        <p:spPr bwMode="auto">
          <a:xfrm>
            <a:off x="1119187" y="146050"/>
            <a:ext cx="4214813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dirty="0">
                <a:solidFill>
                  <a:srgbClr val="FF0000"/>
                </a:solidFill>
                <a:latin typeface="Arial Unicode MS" pitchFamily="-107" charset="0"/>
              </a:rPr>
              <a:t>Elastic</a:t>
            </a:r>
            <a:r>
              <a:rPr lang="tr-TR" sz="2400" dirty="0">
                <a:solidFill>
                  <a:srgbClr val="FF0000"/>
                </a:solidFill>
                <a:latin typeface="Arial Unicode MS" pitchFamily="-107" charset="0"/>
              </a:rPr>
              <a:t> </a:t>
            </a:r>
            <a:r>
              <a:rPr lang="tr-TR" sz="2400" b="1" dirty="0">
                <a:solidFill>
                  <a:srgbClr val="FF0000"/>
                </a:solidFill>
              </a:rPr>
              <a:t>e</a:t>
            </a:r>
            <a:r>
              <a:rPr lang="tr-TR" sz="2400" b="1" baseline="30000" dirty="0">
                <a:solidFill>
                  <a:srgbClr val="FF0000"/>
                </a:solidFill>
              </a:rPr>
              <a:t>+</a:t>
            </a:r>
            <a:r>
              <a:rPr lang="tr-TR" sz="2400" b="1" dirty="0">
                <a:solidFill>
                  <a:srgbClr val="FF0000"/>
                </a:solidFill>
              </a:rPr>
              <a:t>-p</a:t>
            </a:r>
            <a:r>
              <a:rPr lang="tr-TR" sz="2400" b="1" baseline="30000" dirty="0">
                <a:solidFill>
                  <a:srgbClr val="FF0000"/>
                </a:solidFill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Arial Unicode MS" pitchFamily="-107" charset="0"/>
              </a:rPr>
              <a:t>/</a:t>
            </a:r>
            <a:r>
              <a:rPr lang="tr-TR" sz="2400" b="1" dirty="0">
                <a:solidFill>
                  <a:srgbClr val="FF0000"/>
                </a:solidFill>
              </a:rPr>
              <a:t>e</a:t>
            </a:r>
            <a:r>
              <a:rPr lang="tr-TR" sz="2400" b="1" baseline="30000" dirty="0">
                <a:solidFill>
                  <a:srgbClr val="FF0000"/>
                </a:solidFill>
              </a:rPr>
              <a:t>-</a:t>
            </a:r>
            <a:r>
              <a:rPr lang="tr-TR" sz="2400" b="1" dirty="0">
                <a:solidFill>
                  <a:srgbClr val="FF0000"/>
                </a:solidFill>
              </a:rPr>
              <a:t>-p</a:t>
            </a:r>
            <a:r>
              <a:rPr lang="en-GB" sz="2400" dirty="0">
                <a:solidFill>
                  <a:srgbClr val="FF0000"/>
                </a:solidFill>
                <a:latin typeface="Arial Unicode MS" pitchFamily="-107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Arial Unicode MS" pitchFamily="-107" charset="0"/>
              </a:rPr>
              <a:t> R</a:t>
            </a:r>
            <a:r>
              <a:rPr lang="en-GB" sz="2400" dirty="0" err="1">
                <a:solidFill>
                  <a:srgbClr val="FF0000"/>
                </a:solidFill>
                <a:latin typeface="Arial Unicode MS" pitchFamily="-107" charset="0"/>
              </a:rPr>
              <a:t>atio</a:t>
            </a:r>
            <a:r>
              <a:rPr lang="en-GB" sz="2400" dirty="0">
                <a:solidFill>
                  <a:srgbClr val="FF0000"/>
                </a:solidFill>
                <a:latin typeface="Arial Unicode MS" pitchFamily="-107" charset="0"/>
              </a:rPr>
              <a:t> </a:t>
            </a:r>
            <a:r>
              <a:rPr lang="en-GB" dirty="0">
                <a:solidFill>
                  <a:srgbClr val="000000"/>
                </a:solidFill>
              </a:rPr>
              <a:t>‏</a:t>
            </a: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5286375" y="214313"/>
            <a:ext cx="38576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 Unicode MS" pitchFamily="-107" charset="0"/>
              </a:rPr>
              <a:t>Two-photon exchange theoretically suggested</a:t>
            </a:r>
            <a:r>
              <a:rPr lang="tr-TR" dirty="0">
                <a:solidFill>
                  <a:schemeClr val="tx1"/>
                </a:solidFill>
                <a:latin typeface="Arial Unicode MS" pitchFamily="-107" charset="0"/>
              </a:rPr>
              <a:t> :</a:t>
            </a:r>
          </a:p>
          <a:p>
            <a:r>
              <a:rPr lang="tr-TR" dirty="0">
                <a:solidFill>
                  <a:schemeClr val="tx1"/>
                </a:solidFill>
                <a:latin typeface="Arial Unicode MS" pitchFamily="-107" charset="0"/>
              </a:rPr>
              <a:t>I</a:t>
            </a:r>
            <a:r>
              <a:rPr lang="en-US" dirty="0" err="1">
                <a:solidFill>
                  <a:schemeClr val="tx1"/>
                </a:solidFill>
                <a:latin typeface="Arial Unicode MS" pitchFamily="-107" charset="0"/>
              </a:rPr>
              <a:t>nterference</a:t>
            </a:r>
            <a:r>
              <a:rPr lang="en-US" dirty="0">
                <a:solidFill>
                  <a:schemeClr val="tx1"/>
                </a:solidFill>
                <a:latin typeface="Arial Unicode MS" pitchFamily="-107" charset="0"/>
              </a:rPr>
              <a:t> of  one- and two-photon amplitudes</a:t>
            </a:r>
          </a:p>
          <a:p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771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130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131" name="Rectangle 12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13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133" name="Rectangle 15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135" name="Rectangle 22"/>
          <p:cNvSpPr>
            <a:spLocks noChangeArrowheads="1"/>
          </p:cNvSpPr>
          <p:nvPr/>
        </p:nvSpPr>
        <p:spPr bwMode="auto">
          <a:xfrm>
            <a:off x="5062537" y="5334000"/>
            <a:ext cx="3929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>
              <a:spcBef>
                <a:spcPct val="50000"/>
              </a:spcBef>
            </a:pPr>
            <a:r>
              <a:rPr lang="tr-TR" b="1" dirty="0">
                <a:solidFill>
                  <a:srgbClr val="C00000"/>
                </a:solidFill>
                <a:latin typeface="Arial Unicode MS" pitchFamily="-107" charset="0"/>
                <a:sym typeface="Wingdings" pitchFamily="-107" charset="2"/>
              </a:rPr>
              <a:t> </a:t>
            </a:r>
            <a:r>
              <a:rPr lang="en-US" b="1" dirty="0">
                <a:solidFill>
                  <a:srgbClr val="C00000"/>
                </a:solidFill>
                <a:latin typeface="Arial Unicode MS" pitchFamily="-107" charset="0"/>
              </a:rPr>
              <a:t>Measure ratio of positron-proton to</a:t>
            </a:r>
            <a:r>
              <a:rPr lang="tr-TR" b="1" dirty="0">
                <a:solidFill>
                  <a:srgbClr val="C00000"/>
                </a:solidFill>
                <a:latin typeface="Arial Unicode MS" pitchFamily="-107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 Unicode MS" pitchFamily="-107" charset="0"/>
              </a:rPr>
              <a:t>electron-proton</a:t>
            </a:r>
            <a:r>
              <a:rPr lang="tr-TR" b="1" dirty="0">
                <a:solidFill>
                  <a:srgbClr val="C00000"/>
                </a:solidFill>
                <a:latin typeface="Arial Unicode MS" pitchFamily="-107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 Unicode MS" pitchFamily="-107" charset="0"/>
              </a:rPr>
              <a:t>unpolarized</a:t>
            </a:r>
            <a:r>
              <a:rPr lang="en-US" b="1" dirty="0">
                <a:solidFill>
                  <a:srgbClr val="C00000"/>
                </a:solidFill>
                <a:latin typeface="Arial Unicode MS" pitchFamily="-107" charset="0"/>
              </a:rPr>
              <a:t> elastic scattering to </a:t>
            </a:r>
            <a:r>
              <a:rPr lang="en-US" b="1" dirty="0">
                <a:solidFill>
                  <a:schemeClr val="tx1"/>
                </a:solidFill>
                <a:latin typeface="Arial Unicode MS" pitchFamily="-107" charset="0"/>
              </a:rPr>
              <a:t>1% </a:t>
            </a:r>
            <a:r>
              <a:rPr lang="tr-TR" b="1" dirty="0">
                <a:solidFill>
                  <a:schemeClr val="tx1"/>
                </a:solidFill>
                <a:latin typeface="Arial Unicode MS" pitchFamily="-107" charset="0"/>
              </a:rPr>
              <a:t>Precision!! </a:t>
            </a:r>
            <a:r>
              <a:rPr lang="tr-TR" b="1" dirty="0">
                <a:solidFill>
                  <a:srgbClr val="C00000"/>
                </a:solidFill>
                <a:latin typeface="Arial Unicode MS" pitchFamily="-107" charset="0"/>
              </a:rPr>
              <a:t>in </a:t>
            </a:r>
            <a:r>
              <a:rPr lang="en-US" b="1" dirty="0" err="1">
                <a:solidFill>
                  <a:srgbClr val="C00000"/>
                </a:solidFill>
                <a:latin typeface="Arial Unicode MS" pitchFamily="-107" charset="0"/>
              </a:rPr>
              <a:t>stat.+sys</a:t>
            </a:r>
            <a:r>
              <a:rPr lang="en-US" b="1" dirty="0">
                <a:solidFill>
                  <a:srgbClr val="C00000"/>
                </a:solidFill>
                <a:latin typeface="Arial Unicode MS" pitchFamily="-107" charset="0"/>
              </a:rPr>
              <a:t>. 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4734-F8BE-454D-ADF3-DB06F0D059FC}" type="slidenum">
              <a:rPr lang="en-US" altLang="ja-JP"/>
              <a:pPr/>
              <a:t>4</a:t>
            </a:fld>
            <a:endParaRPr lang="en-US" altLang="ja-JP"/>
          </a:p>
        </p:txBody>
      </p:sp>
      <p:pic>
        <p:nvPicPr>
          <p:cNvPr id="5136" name="Picture 21" descr="C:\Documents and Settings\özgür\Desktop\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714500"/>
            <a:ext cx="40005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2538" y="3500438"/>
            <a:ext cx="408146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epsil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85801"/>
            <a:ext cx="51054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event_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35692"/>
            <a:ext cx="3877830" cy="300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5" descr="event_8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41670"/>
            <a:ext cx="3877830" cy="291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6" descr="landau_830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9558" y="935691"/>
            <a:ext cx="4954443" cy="592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2919536" y="2980411"/>
            <a:ext cx="1917204" cy="1956041"/>
          </a:xfrm>
          <a:prstGeom prst="rightArrow">
            <a:avLst/>
          </a:prstGeom>
          <a:effectLst>
            <a:glow rad="101600">
              <a:schemeClr val="accent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Arial Unicode MS"/>
                <a:cs typeface="Arial Unicode MS"/>
              </a:rPr>
              <a:t>Histogram All Amplitudes</a:t>
            </a:r>
            <a:endParaRPr lang="en-US" sz="2000" b="1" dirty="0"/>
          </a:p>
        </p:txBody>
      </p:sp>
      <p:sp>
        <p:nvSpPr>
          <p:cNvPr id="142344" name="Rectangle 10"/>
          <p:cNvSpPr>
            <a:spLocks noChangeArrowheads="1"/>
          </p:cNvSpPr>
          <p:nvPr/>
        </p:nvSpPr>
        <p:spPr bwMode="auto">
          <a:xfrm>
            <a:off x="6378864" y="4056529"/>
            <a:ext cx="2615660" cy="4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 Unicode MS" pitchFamily="-107" charset="0"/>
              </a:rPr>
              <a:t>Landau Distribution</a:t>
            </a:r>
            <a:endParaRPr lang="en-US" sz="2200" dirty="0">
              <a:latin typeface="Calibri" pitchFamily="-107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6010" y="152400"/>
            <a:ext cx="8526990" cy="68580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228600" y="304800"/>
            <a:ext cx="8642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Testbeam@22 Data Results: Summed up all Charge </a:t>
            </a:r>
            <a:r>
              <a:rPr lang="en-US" sz="2400" b="1" dirty="0" err="1" smtClean="0">
                <a:solidFill>
                  <a:srgbClr val="000000"/>
                </a:solidFill>
              </a:rPr>
              <a:t>Ampl</a:t>
            </a:r>
            <a:r>
              <a:rPr lang="en-US" sz="2400" b="1" dirty="0" smtClean="0">
                <a:solidFill>
                  <a:srgbClr val="000000"/>
                </a:solidFill>
              </a:rPr>
              <a:t>.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0" y="6488668"/>
            <a:ext cx="114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channels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886200"/>
            <a:ext cx="814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ADC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9" descr="pic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228600" y="76198"/>
            <a:ext cx="8526990" cy="68580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91142" name="Rectangle 11"/>
          <p:cNvSpPr>
            <a:spLocks noChangeArrowheads="1"/>
          </p:cNvSpPr>
          <p:nvPr/>
        </p:nvSpPr>
        <p:spPr bwMode="auto">
          <a:xfrm>
            <a:off x="228600" y="152400"/>
            <a:ext cx="830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-107" charset="0"/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  Testbeam</a:t>
            </a:r>
            <a:r>
              <a:rPr lang="en-US" sz="2400" b="1" dirty="0">
                <a:solidFill>
                  <a:srgbClr val="000000"/>
                </a:solidFill>
              </a:rPr>
              <a:t>@22: Track Candidates from GEM Elements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1143" name="TextBox 4"/>
          <p:cNvSpPr txBox="1">
            <a:spLocks noChangeArrowheads="1"/>
          </p:cNvSpPr>
          <p:nvPr/>
        </p:nvSpPr>
        <p:spPr bwMode="auto">
          <a:xfrm>
            <a:off x="2590800" y="1143000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DS Yaxis</a:t>
            </a:r>
          </a:p>
        </p:txBody>
      </p:sp>
      <p:sp>
        <p:nvSpPr>
          <p:cNvPr id="91144" name="Rectangle 5"/>
          <p:cNvSpPr>
            <a:spLocks noChangeArrowheads="1"/>
          </p:cNvSpPr>
          <p:nvPr/>
        </p:nvSpPr>
        <p:spPr bwMode="auto">
          <a:xfrm>
            <a:off x="2590800" y="3124200"/>
            <a:ext cx="1047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MI Yaxis</a:t>
            </a:r>
          </a:p>
        </p:txBody>
      </p:sp>
      <p:sp>
        <p:nvSpPr>
          <p:cNvPr id="91145" name="Rectangle 6"/>
          <p:cNvSpPr>
            <a:spLocks noChangeArrowheads="1"/>
          </p:cNvSpPr>
          <p:nvPr/>
        </p:nvSpPr>
        <p:spPr bwMode="auto">
          <a:xfrm>
            <a:off x="2667000" y="5105400"/>
            <a:ext cx="1112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US Yaxis</a:t>
            </a:r>
          </a:p>
        </p:txBody>
      </p:sp>
      <p:sp>
        <p:nvSpPr>
          <p:cNvPr id="91146" name="Rectangle 7"/>
          <p:cNvSpPr>
            <a:spLocks noChangeArrowheads="1"/>
          </p:cNvSpPr>
          <p:nvPr/>
        </p:nvSpPr>
        <p:spPr bwMode="auto">
          <a:xfrm>
            <a:off x="7239000" y="1143000"/>
            <a:ext cx="1133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DS Xaxis</a:t>
            </a:r>
          </a:p>
        </p:txBody>
      </p:sp>
      <p:sp>
        <p:nvSpPr>
          <p:cNvPr id="91147" name="Rectangle 8"/>
          <p:cNvSpPr>
            <a:spLocks noChangeArrowheads="1"/>
          </p:cNvSpPr>
          <p:nvPr/>
        </p:nvSpPr>
        <p:spPr bwMode="auto">
          <a:xfrm>
            <a:off x="7239000" y="31242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MI Xaxis</a:t>
            </a:r>
          </a:p>
        </p:txBody>
      </p:sp>
      <p:sp>
        <p:nvSpPr>
          <p:cNvPr id="91148" name="Rectangle 9"/>
          <p:cNvSpPr>
            <a:spLocks noChangeArrowheads="1"/>
          </p:cNvSpPr>
          <p:nvPr/>
        </p:nvSpPr>
        <p:spPr bwMode="auto">
          <a:xfrm>
            <a:off x="7315200" y="5105400"/>
            <a:ext cx="1133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US Xaxis</a:t>
            </a:r>
          </a:p>
        </p:txBody>
      </p:sp>
      <p:sp>
        <p:nvSpPr>
          <p:cNvPr id="12" name="Down Arrow 11"/>
          <p:cNvSpPr/>
          <p:nvPr/>
        </p:nvSpPr>
        <p:spPr>
          <a:xfrm flipH="1">
            <a:off x="2133600" y="1371600"/>
            <a:ext cx="76200" cy="495300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13" name="Down Arrow 12"/>
          <p:cNvSpPr/>
          <p:nvPr/>
        </p:nvSpPr>
        <p:spPr>
          <a:xfrm flipH="1">
            <a:off x="6781800" y="1295400"/>
            <a:ext cx="76200" cy="4953000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3810000" y="2743200"/>
            <a:ext cx="114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channels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762000"/>
            <a:ext cx="814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ADC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3dfi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270"/>
            <a:ext cx="9144001" cy="592473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2210" y="152398"/>
            <a:ext cx="8526990" cy="68580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04800" y="1524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 </a:t>
            </a:r>
            <a:r>
              <a:rPr lang="en-US" sz="2600" b="1" dirty="0" smtClean="0">
                <a:solidFill>
                  <a:schemeClr val="tx1"/>
                </a:solidFill>
                <a:latin typeface="Arial"/>
                <a:cs typeface="Arial"/>
              </a:rPr>
              <a:t>Doris Feb Run: </a:t>
            </a:r>
            <a:r>
              <a:rPr lang="en-US" sz="2600" b="1" dirty="0" smtClean="0">
                <a:solidFill>
                  <a:srgbClr val="000000"/>
                </a:solidFill>
                <a:latin typeface="Arial"/>
                <a:cs typeface="Arial"/>
              </a:rPr>
              <a:t>Straight Line Fits in Event Viewer </a:t>
            </a:r>
            <a:endParaRPr lang="en-US" sz="2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sahring.tif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66800"/>
            <a:ext cx="9144000" cy="5791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6AE2-4769-1B48-8CC5-5A7A75E877EB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312210" y="152398"/>
            <a:ext cx="8526990" cy="68580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04800" y="224135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-107" charset="0"/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  DORIS Feb Run: 2D Charge Sharing of Readout Strips 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7" descr="readout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66800"/>
            <a:ext cx="87630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6AE2-4769-1B48-8CC5-5A7A75E877EB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388410" y="-2"/>
            <a:ext cx="8526990" cy="68580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3400" y="147935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-107" charset="0"/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        DORIS Feb Run: Resolutions of GEM </a:t>
            </a:r>
            <a:r>
              <a:rPr lang="en-US" sz="2400" b="1" dirty="0">
                <a:solidFill>
                  <a:srgbClr val="000000"/>
                </a:solidFill>
              </a:rPr>
              <a:t>Elements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" name="Content Placeholder 9" descr="res.tif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6172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6AE2-4769-1B48-8CC5-5A7A75E877EB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7" name="Content Placeholder 6" descr="map.tif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6096000"/>
          </a:xfrm>
        </p:spPr>
      </p:pic>
      <p:sp>
        <p:nvSpPr>
          <p:cNvPr id="6" name="Rounded Rectangle 5"/>
          <p:cNvSpPr/>
          <p:nvPr/>
        </p:nvSpPr>
        <p:spPr>
          <a:xfrm>
            <a:off x="312210" y="152398"/>
            <a:ext cx="8526990" cy="68580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04800" y="224135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-107" charset="0"/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  DORIS Feb Run: 2D Efficiency Maps of GEM Elements 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racking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5943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6AE2-4769-1B48-8CC5-5A7A75E877EB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312210" y="152398"/>
            <a:ext cx="8526990" cy="68580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152400" y="1524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 </a:t>
            </a:r>
            <a:r>
              <a:rPr lang="en-US" sz="2600" b="1" dirty="0" smtClean="0">
                <a:solidFill>
                  <a:schemeClr val="tx1"/>
                </a:solidFill>
                <a:latin typeface="Arial"/>
                <a:cs typeface="Arial"/>
              </a:rPr>
              <a:t>Doris Feb Run: </a:t>
            </a:r>
            <a:r>
              <a:rPr lang="en-US" sz="2600" b="1" dirty="0" smtClean="0">
                <a:solidFill>
                  <a:srgbClr val="000000"/>
                </a:solidFill>
                <a:latin typeface="Arial"/>
                <a:cs typeface="Arial"/>
              </a:rPr>
              <a:t>OLYMPUS Track Fitter (Curved Tracks) </a:t>
            </a:r>
            <a:endParaRPr lang="en-US" sz="2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2400" y="3429000"/>
            <a:ext cx="814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angle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38600" y="6488668"/>
            <a:ext cx="814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mm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29628" y="6488668"/>
            <a:ext cx="814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mm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29628" y="3581400"/>
            <a:ext cx="814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MeV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ollo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6AE2-4769-1B48-8CC5-5A7A75E877EB}" type="slidenum">
              <a:rPr lang="en-GB" smtClean="0"/>
              <a:pPr/>
              <a:t>47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esygroup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6AE2-4769-1B48-8CC5-5A7A75E877EB}" type="slidenum">
              <a:rPr lang="en-GB" smtClean="0"/>
              <a:pPr/>
              <a:t>48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152400" y="444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600" baseline="-25000">
              <a:solidFill>
                <a:srgbClr val="FF0000"/>
              </a:solidFill>
            </a:endParaRPr>
          </a:p>
        </p:txBody>
      </p:sp>
      <p:pic>
        <p:nvPicPr>
          <p:cNvPr id="6147" name="Picture 6" descr="desy"/>
          <p:cNvPicPr>
            <a:picLocks noChangeAspect="1" noChangeArrowheads="1"/>
          </p:cNvPicPr>
          <p:nvPr/>
        </p:nvPicPr>
        <p:blipFill>
          <a:blip r:embed="rId3"/>
          <a:srcRect l="8751" t="27522" r="18629" b="16408"/>
          <a:stretch>
            <a:fillRect/>
          </a:stretch>
        </p:blipFill>
        <p:spPr bwMode="auto">
          <a:xfrm>
            <a:off x="4927600" y="0"/>
            <a:ext cx="4216400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0" y="3786188"/>
            <a:ext cx="5929313" cy="3200876"/>
          </a:xfrm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>Electrons/positrons (100mA) in multi-</a:t>
            </a:r>
            <a:r>
              <a:rPr lang="en-US" sz="2000" dirty="0" err="1">
                <a:solidFill>
                  <a:srgbClr val="FF0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>GeV</a:t>
            </a:r>
            <a:r>
              <a:rPr lang="en-US" sz="2000" dirty="0">
                <a:solidFill>
                  <a:srgbClr val="FF0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> storage ring</a:t>
            </a:r>
            <a:r>
              <a:rPr lang="en-US" sz="2000" dirty="0">
                <a:solidFill>
                  <a:schemeClr val="accent2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/>
            </a:r>
            <a:br>
              <a:rPr lang="en-US" sz="2000" dirty="0">
                <a:solidFill>
                  <a:schemeClr val="accent2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</a:br>
            <a:r>
              <a:rPr lang="en-US" sz="2000" dirty="0">
                <a:solidFill>
                  <a:srgbClr val="009C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>DORIS at DESY, Hamburg, Germany</a:t>
            </a: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2000" dirty="0" err="1">
                <a:solidFill>
                  <a:srgbClr val="FF0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>Unpolarized</a:t>
            </a:r>
            <a:r>
              <a:rPr lang="en-US" sz="2000" dirty="0">
                <a:solidFill>
                  <a:srgbClr val="FF0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> internal hydrogen target (buffer system)</a:t>
            </a:r>
            <a:endParaRPr lang="en-US" sz="2000" dirty="0">
              <a:solidFill>
                <a:srgbClr val="009C00"/>
              </a:solidFill>
              <a:latin typeface="Arial Unicode MS" pitchFamily="-107" charset="0"/>
              <a:ea typeface="Arial Unicode MS" pitchFamily="-107" charset="0"/>
              <a:cs typeface="Arial Unicode MS" pitchFamily="-107" charset="0"/>
            </a:endParaRP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>Large acceptance detector for </a:t>
            </a:r>
            <a:r>
              <a:rPr lang="en-US" sz="2000" dirty="0" err="1">
                <a:solidFill>
                  <a:srgbClr val="FF0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>e-p</a:t>
            </a:r>
            <a:r>
              <a:rPr lang="en-US" sz="2000" dirty="0">
                <a:solidFill>
                  <a:srgbClr val="FF0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> in coincidence</a:t>
            </a:r>
            <a:r>
              <a:rPr lang="en-US" sz="2000" dirty="0" smtClean="0">
                <a:solidFill>
                  <a:schemeClr val="accent2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</a:br>
            <a:r>
              <a:rPr lang="en-US" sz="2000" dirty="0" smtClean="0">
                <a:solidFill>
                  <a:srgbClr val="008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>Previous BLAST </a:t>
            </a:r>
            <a:r>
              <a:rPr lang="en-US" sz="2000" dirty="0">
                <a:solidFill>
                  <a:srgbClr val="008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>detector from MIT-</a:t>
            </a:r>
            <a:r>
              <a:rPr lang="en-US" sz="2000" dirty="0" smtClean="0">
                <a:solidFill>
                  <a:srgbClr val="008000"/>
                </a:solidFill>
                <a:latin typeface="Arial Unicode MS" pitchFamily="-107" charset="0"/>
                <a:ea typeface="Arial Unicode MS" pitchFamily="-107" charset="0"/>
                <a:cs typeface="Arial Unicode MS" pitchFamily="-107" charset="0"/>
              </a:rPr>
              <a:t>Bates</a:t>
            </a:r>
            <a:endParaRPr lang="en-US" sz="2000" baseline="30000" dirty="0" smtClean="0">
              <a:solidFill>
                <a:srgbClr val="008000"/>
              </a:solidFill>
              <a:latin typeface="Arial Unicode MS" pitchFamily="-107" charset="0"/>
              <a:ea typeface="Arial Unicode MS" pitchFamily="-107" charset="0"/>
              <a:cs typeface="Arial Unicode MS" pitchFamily="-107" charset="0"/>
            </a:endParaRPr>
          </a:p>
          <a:p>
            <a:pPr marL="228600" indent="-228600">
              <a:buFont typeface="Arial" pitchFamily="-107" charset="0"/>
              <a:buNone/>
            </a:pPr>
            <a:endParaRPr lang="tr-TR" dirty="0"/>
          </a:p>
        </p:txBody>
      </p:sp>
      <p:pic>
        <p:nvPicPr>
          <p:cNvPr id="6150" name="Picture 2" descr="C:\Documents and Settings\özgür\Desktop\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43438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8920A-83DA-9A44-A4F2-A9F4CAA302ED}" type="slidenum">
              <a:rPr lang="en-GB"/>
              <a:pPr/>
              <a:t>5</a:t>
            </a:fld>
            <a:endParaRPr lang="en-GB"/>
          </a:p>
        </p:txBody>
      </p:sp>
      <p:pic>
        <p:nvPicPr>
          <p:cNvPr id="6148" name="Picture 11" descr="blast3_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4648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0" dist="12700" dir="5400000" sy="-100000" algn="bl" rotWithShape="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imeline.tif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6AE2-4769-1B48-8CC5-5A7A75E877EB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run.tif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6AE2-4769-1B48-8CC5-5A7A75E877EB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94695B0-5DC9-0F44-AD84-36C3F00E3500}" type="slidenum">
              <a:rPr lang="en-GB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8</a:t>
            </a:fld>
            <a:endParaRPr lang="en-GB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99331" name="Picture 26" descr="m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259" r="32124"/>
          <a:stretch>
            <a:fillRect/>
          </a:stretch>
        </p:blipFill>
        <p:spPr bwMode="auto">
          <a:xfrm>
            <a:off x="431800" y="4724400"/>
            <a:ext cx="787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6" descr="MC-3D-over-label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25600" y="922338"/>
            <a:ext cx="6680200" cy="593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28600" y="76200"/>
            <a:ext cx="8534400" cy="685805"/>
            <a:chOff x="-21505" y="3530800"/>
            <a:chExt cx="2087802" cy="642229"/>
          </a:xfrm>
        </p:grpSpPr>
        <p:sp>
          <p:nvSpPr>
            <p:cNvPr id="8" name="Rounded Rectangle 7"/>
            <p:cNvSpPr/>
            <p:nvPr/>
          </p:nvSpPr>
          <p:spPr>
            <a:xfrm>
              <a:off x="-21505" y="3530803"/>
              <a:ext cx="2085989" cy="64222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43010" y="3530800"/>
              <a:ext cx="2023287" cy="579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>
                <a:buClr>
                  <a:srgbClr val="E70000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3600" dirty="0" smtClean="0">
                  <a:solidFill>
                    <a:srgbClr val="000000"/>
                  </a:solidFill>
                  <a:latin typeface="Arial Unicode MS" pitchFamily="-107" charset="0"/>
                </a:rPr>
                <a:t>          The OLYMPUS Detector</a:t>
              </a:r>
              <a:endParaRPr lang="en-GB" sz="3600" dirty="0">
                <a:solidFill>
                  <a:srgbClr val="000000"/>
                </a:solidFill>
                <a:latin typeface="Arial Unicode MS" pitchFamily="-10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magnet.tiff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0974-3A71-9D4C-AC85-836AB74F6F14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39998</TotalTime>
  <Words>923</Words>
  <Application>Microsoft Macintosh PowerPoint</Application>
  <PresentationFormat>On-screen Show (4:3)</PresentationFormat>
  <Paragraphs>214</Paragraphs>
  <Slides>48</Slides>
  <Notes>41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      ÖZGÜR ATES   HAMPTON UNIVERSITY      4 September 2012-Hampton University Group Meeting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T-violation in stopped kaon decays at J-Parc</dc:title>
  <dc:creator>Michael Kohl</dc:creator>
  <cp:lastModifiedBy>Ozgur Ates</cp:lastModifiedBy>
  <cp:revision>296</cp:revision>
  <cp:lastPrinted>1601-01-01T00:00:00Z</cp:lastPrinted>
  <dcterms:created xsi:type="dcterms:W3CDTF">2012-09-04T18:29:03Z</dcterms:created>
  <dcterms:modified xsi:type="dcterms:W3CDTF">2012-09-04T18:32:56Z</dcterms:modified>
</cp:coreProperties>
</file>