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6"/>
  </p:notesMasterIdLst>
  <p:handoutMasterIdLst>
    <p:handoutMasterId r:id="rId37"/>
  </p:handoutMasterIdLst>
  <p:sldIdLst>
    <p:sldId id="256" r:id="rId2"/>
    <p:sldId id="257" r:id="rId3"/>
    <p:sldId id="258" r:id="rId4"/>
    <p:sldId id="259" r:id="rId5"/>
    <p:sldId id="260" r:id="rId6"/>
    <p:sldId id="262" r:id="rId7"/>
    <p:sldId id="264" r:id="rId8"/>
    <p:sldId id="265" r:id="rId9"/>
    <p:sldId id="266" r:id="rId10"/>
    <p:sldId id="267" r:id="rId11"/>
    <p:sldId id="263" r:id="rId12"/>
    <p:sldId id="268" r:id="rId13"/>
    <p:sldId id="269" r:id="rId14"/>
    <p:sldId id="270" r:id="rId15"/>
    <p:sldId id="273" r:id="rId16"/>
    <p:sldId id="272" r:id="rId17"/>
    <p:sldId id="261" r:id="rId18"/>
    <p:sldId id="271" r:id="rId19"/>
    <p:sldId id="274" r:id="rId20"/>
    <p:sldId id="275" r:id="rId21"/>
    <p:sldId id="290"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my Walton" initials="TW" lastIdx="1" clrIdx="0">
    <p:extLst>
      <p:ext uri="{19B8F6BF-5375-455C-9EA6-DF929625EA0E}">
        <p15:presenceInfo xmlns:p15="http://schemas.microsoft.com/office/powerpoint/2012/main" userId="6288046709762b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D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2" d="100"/>
          <a:sy n="92" d="100"/>
        </p:scale>
        <p:origin x="258" y="102"/>
      </p:cViewPr>
      <p:guideLst/>
    </p:cSldViewPr>
  </p:slideViewPr>
  <p:notesTextViewPr>
    <p:cViewPr>
      <p:scale>
        <a:sx n="1" d="1"/>
        <a:sy n="1" d="1"/>
      </p:scale>
      <p:origin x="0" y="0"/>
    </p:cViewPr>
  </p:notesTextViewPr>
  <p:notesViewPr>
    <p:cSldViewPr snapToGrid="0">
      <p:cViewPr varScale="1">
        <p:scale>
          <a:sx n="70" d="100"/>
          <a:sy n="70" d="100"/>
        </p:scale>
        <p:origin x="238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CC65FF-0438-42CD-9D15-62B864186A10}" type="datetimeFigureOut">
              <a:rPr lang="en-US" smtClean="0"/>
              <a:t>12/3/2013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AFD1A1-FD2D-4439-98CE-4F9BC95673B4}" type="slidenum">
              <a:rPr lang="en-US" smtClean="0"/>
              <a:t>‹#›</a:t>
            </a:fld>
            <a:endParaRPr lang="en-US"/>
          </a:p>
        </p:txBody>
      </p:sp>
    </p:spTree>
    <p:extLst>
      <p:ext uri="{BB962C8B-B14F-4D97-AF65-F5344CB8AC3E}">
        <p14:creationId xmlns:p14="http://schemas.microsoft.com/office/powerpoint/2010/main" val="4203046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A7B9A-70C4-4675-AC70-79CC057A4B50}" type="datetimeFigureOut">
              <a:rPr lang="en-US" smtClean="0"/>
              <a:t>12/3/2013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D6A53-78BE-4996-82E9-69361AE32349}" type="slidenum">
              <a:rPr lang="en-US" smtClean="0"/>
              <a:t>‹#›</a:t>
            </a:fld>
            <a:endParaRPr lang="en-US"/>
          </a:p>
        </p:txBody>
      </p:sp>
    </p:spTree>
    <p:extLst>
      <p:ext uri="{BB962C8B-B14F-4D97-AF65-F5344CB8AC3E}">
        <p14:creationId xmlns:p14="http://schemas.microsoft.com/office/powerpoint/2010/main" val="3084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D6A53-78BE-4996-82E9-69361AE32349}" type="slidenum">
              <a:rPr lang="en-US" smtClean="0"/>
              <a:t>10</a:t>
            </a:fld>
            <a:endParaRPr lang="en-US"/>
          </a:p>
        </p:txBody>
      </p:sp>
    </p:spTree>
    <p:extLst>
      <p:ext uri="{BB962C8B-B14F-4D97-AF65-F5344CB8AC3E}">
        <p14:creationId xmlns:p14="http://schemas.microsoft.com/office/powerpoint/2010/main" val="2003827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417D77-51EB-4668-8763-86B38405D50D}"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491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A8BE53-6012-4B65-8639-379A22E12652}"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263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D63672-1320-47FA-91EB-2F48B20A3922}"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35674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7F980D-0329-417F-9660-3B11F6A23759}"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309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3548B4-FC4D-4528-BAAF-D44A3E9AF9A7}"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078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6B7523-8270-4935-9A22-7B114C927E4C}"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7057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FE051D-6ABD-4E5D-807B-797BB9483803}"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655872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D323B2-CCF6-4004-BD03-6D15FDAB241F}"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909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12DC2-A81F-4CAE-8515-B66061332C47}"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383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795471-72CD-4466-AD58-81462EB11BA5}"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745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EE2BA7-B430-41A1-B250-5C8E8193187C}" type="datetime1">
              <a:rPr lang="en-US" smtClean="0"/>
              <a:t>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76778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510F9E-B203-4D4E-9F9D-BB15CA5AA69E}" type="datetime1">
              <a:rPr lang="en-US" smtClean="0"/>
              <a:t>12/3/2013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451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98C7E1-F801-4D6B-A2A4-4EA16CF6B434}" type="datetime1">
              <a:rPr lang="en-US" smtClean="0"/>
              <a:t>12/3/2013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630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5B63B-E3FE-4A72-A760-3DF9D43E84C7}" type="datetime1">
              <a:rPr lang="en-US" smtClean="0"/>
              <a:t>12/3/2013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437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B27B-F529-4893-9118-1010C40AFE73}" type="datetime1">
              <a:rPr lang="en-US" smtClean="0"/>
              <a:t>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32380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520D7-FCE1-4AD8-BD6C-4BE89FF6957D}" type="datetime1">
              <a:rPr lang="en-US" smtClean="0"/>
              <a:t>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087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A18EF0-4EF6-4962-9CED-F4012E63CA3C}" type="datetime1">
              <a:rPr lang="en-US" smtClean="0"/>
              <a:t>12/3/2013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493534" y="-9559"/>
            <a:ext cx="683339" cy="365125"/>
          </a:xfrm>
          <a:prstGeom prst="rect">
            <a:avLst/>
          </a:prstGeom>
        </p:spPr>
        <p:txBody>
          <a:bodyPr vert="horz" lIns="91440" tIns="45720" rIns="91440" bIns="45720" rtlCol="0" anchor="ctr"/>
          <a:lstStyle>
            <a:lvl1pPr algn="r">
              <a:defRPr sz="20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748382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tiff"/><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6.wdp"/><Relationship Id="rId18" Type="http://schemas.openxmlformats.org/officeDocument/2006/relationships/image" Target="../media/image27.png"/><Relationship Id="rId3" Type="http://schemas.microsoft.com/office/2007/relationships/hdphoto" Target="../media/hdphoto1.wdp"/><Relationship Id="rId21" Type="http://schemas.microsoft.com/office/2007/relationships/hdphoto" Target="../media/hdphoto10.wdp"/><Relationship Id="rId7" Type="http://schemas.microsoft.com/office/2007/relationships/hdphoto" Target="../media/hdphoto3.wdp"/><Relationship Id="rId12" Type="http://schemas.openxmlformats.org/officeDocument/2006/relationships/image" Target="../media/image24.png"/><Relationship Id="rId17" Type="http://schemas.microsoft.com/office/2007/relationships/hdphoto" Target="../media/hdphoto8.wdp"/><Relationship Id="rId2" Type="http://schemas.openxmlformats.org/officeDocument/2006/relationships/image" Target="../media/image19.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1.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23" Type="http://schemas.microsoft.com/office/2007/relationships/hdphoto" Target="../media/hdphoto11.wdp"/><Relationship Id="rId10" Type="http://schemas.openxmlformats.org/officeDocument/2006/relationships/image" Target="../media/image23.png"/><Relationship Id="rId19" Type="http://schemas.microsoft.com/office/2007/relationships/hdphoto" Target="../media/hdphoto9.wdp"/><Relationship Id="rId4" Type="http://schemas.openxmlformats.org/officeDocument/2006/relationships/image" Target="../media/image20.png"/><Relationship Id="rId9" Type="http://schemas.microsoft.com/office/2007/relationships/hdphoto" Target="../media/hdphoto4.wdp"/><Relationship Id="rId14" Type="http://schemas.openxmlformats.org/officeDocument/2006/relationships/image" Target="../media/image25.png"/><Relationship Id="rId22"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The </a:t>
            </a:r>
            <a:r>
              <a:rPr lang="en-US" sz="3600" dirty="0" err="1" smtClean="0"/>
              <a:t>Muon</a:t>
            </a:r>
            <a:r>
              <a:rPr lang="en-US" sz="3600" dirty="0" smtClean="0"/>
              <a:t> Neutrino Quasi-Elastic Cross Section Measurement on Plastic Scintillator</a:t>
            </a:r>
            <a:endParaRPr lang="en-US" sz="3600" dirty="0"/>
          </a:p>
        </p:txBody>
      </p:sp>
      <p:sp>
        <p:nvSpPr>
          <p:cNvPr id="3" name="Subtitle 2"/>
          <p:cNvSpPr>
            <a:spLocks noGrp="1"/>
          </p:cNvSpPr>
          <p:nvPr>
            <p:ph type="subTitle" idx="1"/>
          </p:nvPr>
        </p:nvSpPr>
        <p:spPr/>
        <p:txBody>
          <a:bodyPr>
            <a:normAutofit lnSpcReduction="10000"/>
          </a:bodyPr>
          <a:lstStyle/>
          <a:p>
            <a:r>
              <a:rPr lang="en-US" dirty="0" smtClean="0"/>
              <a:t>Tammy Walton</a:t>
            </a:r>
          </a:p>
          <a:p>
            <a:r>
              <a:rPr lang="en-US" dirty="0" smtClean="0"/>
              <a:t>December 4, 2013</a:t>
            </a:r>
          </a:p>
          <a:p>
            <a:r>
              <a:rPr lang="en-US" dirty="0" smtClean="0"/>
              <a:t>Hampton University Physics Group Meeting</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4037573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err="1" smtClean="0"/>
              <a:t>MINERvA’s</a:t>
            </a:r>
            <a:r>
              <a:rPr lang="en-US" dirty="0" smtClean="0"/>
              <a:t> First QE Results</a:t>
            </a:r>
            <a:endParaRPr lang="en-US" dirty="0"/>
          </a:p>
        </p:txBody>
      </p:sp>
      <p:pic>
        <p:nvPicPr>
          <p:cNvPr id="5" name="Picture 4" descr="data_nuwro_norpa_overlay_qsq_with_sys_bayes_variedbackgrounds_fit_sometimesUnsmeared_standard_minervanu_area_ratio_xlog.eps"/>
          <p:cNvPicPr>
            <a:picLocks noChangeAspect="1"/>
          </p:cNvPicPr>
          <p:nvPr/>
        </p:nvPicPr>
        <p:blipFill>
          <a:blip r:embed="rId3"/>
          <a:srcRect t="3318" r="14021"/>
          <a:stretch>
            <a:fillRect/>
          </a:stretch>
        </p:blipFill>
        <p:spPr>
          <a:xfrm>
            <a:off x="4072211" y="776712"/>
            <a:ext cx="5055312" cy="3629295"/>
          </a:xfrm>
          <a:prstGeom prst="rect">
            <a:avLst/>
          </a:prstGeom>
        </p:spPr>
      </p:pic>
      <p:sp>
        <p:nvSpPr>
          <p:cNvPr id="6" name="TextBox 5"/>
          <p:cNvSpPr txBox="1"/>
          <p:nvPr/>
        </p:nvSpPr>
        <p:spPr>
          <a:xfrm>
            <a:off x="7953234" y="3421804"/>
            <a:ext cx="2162433" cy="400110"/>
          </a:xfrm>
          <a:prstGeom prst="rect">
            <a:avLst/>
          </a:prstGeom>
          <a:solidFill>
            <a:schemeClr val="bg1"/>
          </a:solidFill>
        </p:spPr>
        <p:txBody>
          <a:bodyPr wrap="square" rtlCol="0">
            <a:spAutoFit/>
          </a:bodyPr>
          <a:lstStyle/>
          <a:p>
            <a:r>
              <a:rPr lang="en-US" sz="2000" dirty="0" smtClean="0"/>
              <a:t>neutrinos</a:t>
            </a:r>
            <a:endParaRPr lang="en-US" sz="2000" dirty="0"/>
          </a:p>
        </p:txBody>
      </p:sp>
      <p:pic>
        <p:nvPicPr>
          <p:cNvPr id="7" name="Picture 6" descr="data_nuwro_norpa_overlay_qsq_with_sys_bayes_variedbackgrounds_fit_sometimesUnsmeared_standard_minerva_area_ratio_xlog.eps"/>
          <p:cNvPicPr>
            <a:picLocks noChangeAspect="1"/>
          </p:cNvPicPr>
          <p:nvPr/>
        </p:nvPicPr>
        <p:blipFill>
          <a:blip r:embed="rId4"/>
          <a:srcRect l="4651" t="1067" r="14195"/>
          <a:stretch>
            <a:fillRect/>
          </a:stretch>
        </p:blipFill>
        <p:spPr>
          <a:xfrm>
            <a:off x="185884" y="699170"/>
            <a:ext cx="4762650" cy="3706837"/>
          </a:xfrm>
          <a:prstGeom prst="rect">
            <a:avLst/>
          </a:prstGeom>
        </p:spPr>
      </p:pic>
      <p:sp>
        <p:nvSpPr>
          <p:cNvPr id="8" name="TextBox 7"/>
          <p:cNvSpPr txBox="1"/>
          <p:nvPr/>
        </p:nvSpPr>
        <p:spPr>
          <a:xfrm>
            <a:off x="3528951" y="3421804"/>
            <a:ext cx="2162433" cy="400110"/>
          </a:xfrm>
          <a:prstGeom prst="rect">
            <a:avLst/>
          </a:prstGeom>
          <a:solidFill>
            <a:schemeClr val="bg1"/>
          </a:solidFill>
        </p:spPr>
        <p:txBody>
          <a:bodyPr wrap="square" rtlCol="0">
            <a:spAutoFit/>
          </a:bodyPr>
          <a:lstStyle/>
          <a:p>
            <a:r>
              <a:rPr lang="en-US" sz="2000" dirty="0" smtClean="0"/>
              <a:t>anti-neutrinos</a:t>
            </a:r>
            <a:endParaRPr lang="en-US" sz="2000" dirty="0"/>
          </a:p>
        </p:txBody>
      </p:sp>
      <p:sp>
        <p:nvSpPr>
          <p:cNvPr id="9" name="TextBox 8"/>
          <p:cNvSpPr txBox="1"/>
          <p:nvPr/>
        </p:nvSpPr>
        <p:spPr>
          <a:xfrm>
            <a:off x="1478293" y="4732277"/>
            <a:ext cx="9259729" cy="1477328"/>
          </a:xfrm>
          <a:prstGeom prst="rect">
            <a:avLst/>
          </a:prstGeom>
          <a:solidFill>
            <a:schemeClr val="bg1"/>
          </a:solidFill>
        </p:spPr>
        <p:txBody>
          <a:bodyPr wrap="square" rtlCol="0">
            <a:spAutoFit/>
          </a:bodyPr>
          <a:lstStyle/>
          <a:p>
            <a:r>
              <a:rPr lang="en-US" u="sng" dirty="0" smtClean="0"/>
              <a:t>The Short Conclusions: </a:t>
            </a:r>
            <a:r>
              <a:rPr lang="en-US" dirty="0" smtClean="0"/>
              <a:t>The data prefers the Transverse Enhancement Model convoluted with the Relativistic Fermi Gas Model with an axial mass of 0.99.</a:t>
            </a:r>
          </a:p>
          <a:p>
            <a:endParaRPr lang="en-US" dirty="0"/>
          </a:p>
          <a:p>
            <a:r>
              <a:rPr lang="en-US" dirty="0" smtClean="0"/>
              <a:t>TEM is an empirical models which modifies the magnetic form factors to reproduce an enhancement in the transverse QE cross-section.</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783957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973" y="1394470"/>
            <a:ext cx="9947190" cy="3880773"/>
          </a:xfrm>
          <a:solidFill>
            <a:schemeClr val="bg1"/>
          </a:solidFill>
        </p:spPr>
        <p:txBody>
          <a:bodyPr/>
          <a:lstStyle/>
          <a:p>
            <a:r>
              <a:rPr lang="en-US" dirty="0" err="1" smtClean="0"/>
              <a:t>MINERvA</a:t>
            </a:r>
            <a:r>
              <a:rPr lang="en-US" dirty="0" smtClean="0"/>
              <a:t> recently published QE results confirming explanations of the discrepancy between </a:t>
            </a:r>
            <a:r>
              <a:rPr lang="en-US" dirty="0" err="1" smtClean="0"/>
              <a:t>MiniBooNE</a:t>
            </a:r>
            <a:r>
              <a:rPr lang="en-US" dirty="0" smtClean="0"/>
              <a:t> and NOMAD data.</a:t>
            </a:r>
          </a:p>
          <a:p>
            <a:endParaRPr lang="en-US" dirty="0" smtClean="0"/>
          </a:p>
          <a:p>
            <a:endParaRPr lang="en-US" dirty="0"/>
          </a:p>
          <a:p>
            <a:r>
              <a:rPr lang="en-US" dirty="0" smtClean="0"/>
              <a:t>What’s the significance of my analysis?</a:t>
            </a:r>
          </a:p>
          <a:p>
            <a:endParaRPr lang="en-US" dirty="0" smtClean="0"/>
          </a:p>
          <a:p>
            <a:endParaRPr lang="en-US" dirty="0"/>
          </a:p>
          <a:p>
            <a:r>
              <a:rPr lang="en-US" dirty="0" smtClean="0"/>
              <a:t>First, let’s remind ourselves of the </a:t>
            </a:r>
            <a:r>
              <a:rPr lang="en-US" dirty="0" err="1" smtClean="0"/>
              <a:t>MINERvA</a:t>
            </a:r>
            <a:r>
              <a:rPr lang="en-US" dirty="0" smtClean="0"/>
              <a:t> detector.</a:t>
            </a:r>
          </a:p>
          <a:p>
            <a:pPr marL="0" indent="0">
              <a:buNone/>
            </a:pP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691983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102" y="2413686"/>
            <a:ext cx="8596668" cy="1320800"/>
          </a:xfrm>
        </p:spPr>
        <p:txBody>
          <a:bodyPr/>
          <a:lstStyle/>
          <a:p>
            <a:pPr algn="ctr"/>
            <a:r>
              <a:rPr lang="en-US" dirty="0" smtClean="0"/>
              <a:t>The </a:t>
            </a:r>
            <a:r>
              <a:rPr lang="en-US" dirty="0" err="1" smtClean="0"/>
              <a:t>MINERvA</a:t>
            </a:r>
            <a:r>
              <a:rPr lang="en-US" dirty="0" smtClean="0"/>
              <a:t> Experiment</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952514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11240"/>
          <a:stretch/>
        </p:blipFill>
        <p:spPr>
          <a:xfrm>
            <a:off x="827902" y="318723"/>
            <a:ext cx="7864635" cy="2063986"/>
          </a:xfrm>
          <a:prstGeom prst="roundRect">
            <a:avLst>
              <a:gd name="adj" fmla="val 12719"/>
            </a:avLst>
          </a:prstGeom>
          <a:solidFill>
            <a:srgbClr val="FFFFFF">
              <a:shade val="85000"/>
            </a:srgbClr>
          </a:solidFill>
          <a:ln>
            <a:solidFill>
              <a:schemeClr val="tx1"/>
            </a:solidFill>
          </a:ln>
          <a:effectLst/>
        </p:spPr>
      </p:pic>
      <p:sp>
        <p:nvSpPr>
          <p:cNvPr id="6" name="Rounded Rectangle 5"/>
          <p:cNvSpPr/>
          <p:nvPr/>
        </p:nvSpPr>
        <p:spPr>
          <a:xfrm>
            <a:off x="353090" y="2844975"/>
            <a:ext cx="9144001" cy="3997740"/>
          </a:xfrm>
          <a:prstGeom prst="roundRect">
            <a:avLst>
              <a:gd name="adj" fmla="val 773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 orientations</a:t>
            </a:r>
          </a:p>
        </p:txBody>
      </p:sp>
      <p:sp>
        <p:nvSpPr>
          <p:cNvPr id="8" name="TextBox 7"/>
          <p:cNvSpPr txBox="1"/>
          <p:nvPr/>
        </p:nvSpPr>
        <p:spPr>
          <a:xfrm>
            <a:off x="1002971" y="6044629"/>
            <a:ext cx="1199905" cy="523220"/>
          </a:xfrm>
          <a:prstGeom prst="rect">
            <a:avLst/>
          </a:prstGeom>
          <a:noFill/>
        </p:spPr>
        <p:txBody>
          <a:bodyPr wrap="none" rtlCol="0">
            <a:spAutoFit/>
          </a:bodyPr>
          <a:lstStyle/>
          <a:p>
            <a:pPr algn="ctr"/>
            <a:r>
              <a:rPr lang="en-US" sz="1400" dirty="0"/>
              <a:t>3 orientations</a:t>
            </a:r>
          </a:p>
          <a:p>
            <a:pPr algn="ctr"/>
            <a:r>
              <a:rPr lang="en-US" sz="1400" dirty="0"/>
              <a:t>0°, +60°, −60°</a:t>
            </a:r>
          </a:p>
        </p:txBody>
      </p:sp>
      <p:pic>
        <p:nvPicPr>
          <p:cNvPr id="9" name="Picture 8"/>
          <p:cNvPicPr>
            <a:picLocks noChangeAspect="1"/>
          </p:cNvPicPr>
          <p:nvPr/>
        </p:nvPicPr>
        <p:blipFill>
          <a:blip r:embed="rId3"/>
          <a:srcRect r="1088"/>
          <a:stretch>
            <a:fillRect/>
          </a:stretch>
        </p:blipFill>
        <p:spPr>
          <a:xfrm>
            <a:off x="353090" y="3061308"/>
            <a:ext cx="9066698" cy="3565074"/>
          </a:xfrm>
          <a:prstGeom prst="rect">
            <a:avLst/>
          </a:prstGeom>
        </p:spPr>
      </p:pic>
      <p:sp>
        <p:nvSpPr>
          <p:cNvPr id="10" name="TextBox 9"/>
          <p:cNvSpPr txBox="1"/>
          <p:nvPr/>
        </p:nvSpPr>
        <p:spPr>
          <a:xfrm>
            <a:off x="1155371" y="6197029"/>
            <a:ext cx="1199905" cy="523220"/>
          </a:xfrm>
          <a:prstGeom prst="rect">
            <a:avLst/>
          </a:prstGeom>
          <a:noFill/>
        </p:spPr>
        <p:txBody>
          <a:bodyPr wrap="none" rtlCol="0">
            <a:spAutoFit/>
          </a:bodyPr>
          <a:lstStyle/>
          <a:p>
            <a:pPr algn="ctr"/>
            <a:r>
              <a:rPr lang="en-US" sz="1400" dirty="0"/>
              <a:t>3 orientations</a:t>
            </a:r>
          </a:p>
          <a:p>
            <a:pPr algn="ctr"/>
            <a:r>
              <a:rPr lang="en-US" sz="1400" dirty="0"/>
              <a:t>0°, +60°, −60°</a:t>
            </a:r>
          </a:p>
        </p:txBody>
      </p:sp>
      <p:pic>
        <p:nvPicPr>
          <p:cNvPr id="11" name="Picture 5"/>
          <p:cNvPicPr>
            <a:picLocks noChangeAspect="1" noChangeArrowheads="1"/>
          </p:cNvPicPr>
          <p:nvPr/>
        </p:nvPicPr>
        <p:blipFill>
          <a:blip r:embed="rId4"/>
          <a:srcRect/>
          <a:stretch>
            <a:fillRect/>
          </a:stretch>
        </p:blipFill>
        <p:spPr bwMode="auto">
          <a:xfrm>
            <a:off x="2400274" y="2967681"/>
            <a:ext cx="880445"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triangular_strips_schematic.tiff"/>
          <p:cNvPicPr>
            <a:picLocks noChangeAspect="1"/>
          </p:cNvPicPr>
          <p:nvPr/>
        </p:nvPicPr>
        <p:blipFill>
          <a:blip r:embed="rId5"/>
          <a:srcRect r="32099"/>
          <a:stretch>
            <a:fillRect/>
          </a:stretch>
        </p:blipFill>
        <p:spPr>
          <a:xfrm>
            <a:off x="454224" y="3019974"/>
            <a:ext cx="1844880" cy="333495"/>
          </a:xfrm>
          <a:prstGeom prst="rect">
            <a:avLst/>
          </a:prstGeom>
        </p:spPr>
      </p:pic>
      <p:cxnSp>
        <p:nvCxnSpPr>
          <p:cNvPr id="13" name="Straight Arrow Connector 12"/>
          <p:cNvCxnSpPr/>
          <p:nvPr/>
        </p:nvCxnSpPr>
        <p:spPr>
          <a:xfrm flipV="1">
            <a:off x="6148308" y="3949433"/>
            <a:ext cx="3235432" cy="553393"/>
          </a:xfrm>
          <a:prstGeom prst="straightConnector1">
            <a:avLst/>
          </a:prstGeom>
          <a:ln w="12700" cmpd="sng">
            <a:solidFill>
              <a:srgbClr val="0000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616164" y="4431878"/>
            <a:ext cx="546334" cy="70948"/>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rotWithShape="1">
          <a:blip r:embed="rId6"/>
          <a:srcRect t="7946" b="14934"/>
          <a:stretch/>
        </p:blipFill>
        <p:spPr>
          <a:xfrm>
            <a:off x="3433118" y="3155556"/>
            <a:ext cx="5998885" cy="3469725"/>
          </a:xfrm>
          <a:prstGeom prst="rect">
            <a:avLst/>
          </a:prstGeom>
        </p:spPr>
      </p:pic>
      <p:sp>
        <p:nvSpPr>
          <p:cNvPr id="16" name="TextBox 15"/>
          <p:cNvSpPr txBox="1"/>
          <p:nvPr/>
        </p:nvSpPr>
        <p:spPr>
          <a:xfrm>
            <a:off x="2202876" y="353267"/>
            <a:ext cx="2898101" cy="400110"/>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r>
              <a:rPr lang="en-US" sz="2000" dirty="0" smtClean="0"/>
              <a:t>The </a:t>
            </a:r>
            <a:r>
              <a:rPr lang="en-US" sz="2000" dirty="0" err="1" smtClean="0"/>
              <a:t>NuMI</a:t>
            </a:r>
            <a:r>
              <a:rPr lang="en-US" sz="2000" dirty="0" smtClean="0"/>
              <a:t> Beam Line</a:t>
            </a:r>
            <a:endParaRPr lang="en-US" sz="2000" dirty="0"/>
          </a:p>
        </p:txBody>
      </p:sp>
      <p:sp>
        <p:nvSpPr>
          <p:cNvPr id="17" name="TextBox 16"/>
          <p:cNvSpPr txBox="1"/>
          <p:nvPr/>
        </p:nvSpPr>
        <p:spPr>
          <a:xfrm>
            <a:off x="4440280" y="2952330"/>
            <a:ext cx="2898101" cy="400110"/>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r>
              <a:rPr lang="en-US" sz="2000" dirty="0" smtClean="0"/>
              <a:t>The </a:t>
            </a:r>
            <a:r>
              <a:rPr lang="en-US" sz="2000" dirty="0" err="1" smtClean="0"/>
              <a:t>MINERvA</a:t>
            </a:r>
            <a:r>
              <a:rPr lang="en-US" sz="2000" dirty="0" smtClean="0"/>
              <a:t> Detector</a:t>
            </a:r>
            <a:endParaRPr lang="en-US" sz="2000"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5074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761" y="1524000"/>
            <a:ext cx="10357250" cy="1320800"/>
          </a:xfrm>
          <a:solidFill>
            <a:schemeClr val="bg1"/>
          </a:solidFill>
        </p:spPr>
        <p:txBody>
          <a:bodyPr/>
          <a:lstStyle/>
          <a:p>
            <a:r>
              <a:rPr lang="en-US" dirty="0" smtClean="0"/>
              <a:t>The Analysis of Quasi-Elastic Like Cross Section</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739073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0800"/>
          </a:xfrm>
        </p:spPr>
        <p:txBody>
          <a:bodyPr/>
          <a:lstStyle/>
          <a:p>
            <a:r>
              <a:rPr lang="en-US" dirty="0" smtClean="0"/>
              <a:t>Quasi-Elastic Like Scattering</a:t>
            </a:r>
            <a:endParaRPr lang="en-US" dirty="0"/>
          </a:p>
        </p:txBody>
      </p:sp>
      <p:pic>
        <p:nvPicPr>
          <p:cNvPr id="4" name="Picture 3"/>
          <p:cNvPicPr>
            <a:picLocks noChangeAspect="1"/>
          </p:cNvPicPr>
          <p:nvPr/>
        </p:nvPicPr>
        <p:blipFill>
          <a:blip r:embed="rId2"/>
          <a:stretch>
            <a:fillRect/>
          </a:stretch>
        </p:blipFill>
        <p:spPr>
          <a:xfrm>
            <a:off x="908223" y="2080803"/>
            <a:ext cx="2286000" cy="2717589"/>
          </a:xfrm>
          <a:prstGeom prst="rect">
            <a:avLst/>
          </a:prstGeom>
        </p:spPr>
      </p:pic>
      <p:sp>
        <p:nvSpPr>
          <p:cNvPr id="6" name="TextBox 5"/>
          <p:cNvSpPr txBox="1"/>
          <p:nvPr/>
        </p:nvSpPr>
        <p:spPr>
          <a:xfrm>
            <a:off x="3892380" y="1731437"/>
            <a:ext cx="7587048" cy="3416320"/>
          </a:xfrm>
          <a:prstGeom prst="rect">
            <a:avLst/>
          </a:prstGeom>
          <a:solidFill>
            <a:schemeClr val="bg1"/>
          </a:solidFill>
        </p:spPr>
        <p:txBody>
          <a:bodyPr wrap="square" rtlCol="0">
            <a:spAutoFit/>
          </a:bodyPr>
          <a:lstStyle/>
          <a:p>
            <a:r>
              <a:rPr lang="en-US" dirty="0" smtClean="0"/>
              <a:t>The first QE publication measured the cross section for this signal. </a:t>
            </a:r>
          </a:p>
          <a:p>
            <a:endParaRPr lang="en-US" dirty="0"/>
          </a:p>
          <a:p>
            <a:r>
              <a:rPr lang="en-US" dirty="0" smtClean="0"/>
              <a:t>In addition to, only the </a:t>
            </a:r>
            <a:r>
              <a:rPr lang="en-US" dirty="0" err="1" smtClean="0"/>
              <a:t>muon</a:t>
            </a:r>
            <a:r>
              <a:rPr lang="en-US" dirty="0" smtClean="0"/>
              <a:t> track was reconstructed and the </a:t>
            </a:r>
            <a:r>
              <a:rPr lang="en-US" dirty="0" err="1" smtClean="0"/>
              <a:t>muon</a:t>
            </a:r>
            <a:r>
              <a:rPr lang="en-US" dirty="0" smtClean="0"/>
              <a:t> track had to be captured and reconstructed by the MINOS near detector.</a:t>
            </a:r>
          </a:p>
          <a:p>
            <a:endParaRPr lang="en-US" dirty="0"/>
          </a:p>
          <a:p>
            <a:r>
              <a:rPr lang="en-US" dirty="0" smtClean="0"/>
              <a:t>They did not care about the proton.</a:t>
            </a:r>
          </a:p>
          <a:p>
            <a:endParaRPr lang="en-US" dirty="0"/>
          </a:p>
          <a:p>
            <a:endParaRPr lang="en-US" dirty="0" smtClean="0"/>
          </a:p>
          <a:p>
            <a:endParaRPr lang="en-US" dirty="0" smtClean="0"/>
          </a:p>
          <a:p>
            <a:endParaRPr lang="en-US" dirty="0"/>
          </a:p>
          <a:p>
            <a:endParaRPr lang="en-US" dirty="0" smtClean="0"/>
          </a:p>
        </p:txBody>
      </p:sp>
      <p:sp>
        <p:nvSpPr>
          <p:cNvPr id="3" name="Slide Number Placeholder 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301355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0800"/>
          </a:xfrm>
        </p:spPr>
        <p:txBody>
          <a:bodyPr/>
          <a:lstStyle/>
          <a:p>
            <a:r>
              <a:rPr lang="en-US" dirty="0" smtClean="0"/>
              <a:t>Quasi-Elastic Like Scattering</a:t>
            </a:r>
            <a:endParaRPr lang="en-US" dirty="0"/>
          </a:p>
        </p:txBody>
      </p:sp>
      <p:pic>
        <p:nvPicPr>
          <p:cNvPr id="4" name="Picture 3"/>
          <p:cNvPicPr>
            <a:picLocks noChangeAspect="1"/>
          </p:cNvPicPr>
          <p:nvPr/>
        </p:nvPicPr>
        <p:blipFill>
          <a:blip r:embed="rId2"/>
          <a:stretch>
            <a:fillRect/>
          </a:stretch>
        </p:blipFill>
        <p:spPr>
          <a:xfrm>
            <a:off x="908223" y="2080803"/>
            <a:ext cx="2286000" cy="2717589"/>
          </a:xfrm>
          <a:prstGeom prst="rect">
            <a:avLst/>
          </a:prstGeom>
        </p:spPr>
      </p:pic>
      <p:sp>
        <p:nvSpPr>
          <p:cNvPr id="6" name="TextBox 5"/>
          <p:cNvSpPr txBox="1"/>
          <p:nvPr/>
        </p:nvSpPr>
        <p:spPr>
          <a:xfrm>
            <a:off x="4040662" y="871095"/>
            <a:ext cx="7661186" cy="5355312"/>
          </a:xfrm>
          <a:prstGeom prst="rect">
            <a:avLst/>
          </a:prstGeom>
          <a:solidFill>
            <a:schemeClr val="bg1"/>
          </a:solidFill>
        </p:spPr>
        <p:txBody>
          <a:bodyPr wrap="square" rtlCol="0">
            <a:spAutoFit/>
          </a:bodyPr>
          <a:lstStyle/>
          <a:p>
            <a:r>
              <a:rPr lang="en-US" dirty="0" smtClean="0"/>
              <a:t>In this analysis, the </a:t>
            </a:r>
            <a:r>
              <a:rPr lang="en-US" dirty="0" err="1" smtClean="0"/>
              <a:t>muon</a:t>
            </a:r>
            <a:r>
              <a:rPr lang="en-US" dirty="0" smtClean="0"/>
              <a:t> and proton are reconstructed as tracks.</a:t>
            </a:r>
          </a:p>
          <a:p>
            <a:endParaRPr lang="en-US" dirty="0"/>
          </a:p>
          <a:p>
            <a:r>
              <a:rPr lang="en-US" dirty="0" smtClean="0"/>
              <a:t>Does not care about the topology of the </a:t>
            </a:r>
            <a:r>
              <a:rPr lang="en-US" dirty="0" err="1" smtClean="0"/>
              <a:t>muon</a:t>
            </a:r>
            <a:r>
              <a:rPr lang="en-US" dirty="0" smtClean="0"/>
              <a:t>.  </a:t>
            </a:r>
          </a:p>
          <a:p>
            <a:endParaRPr lang="en-US" dirty="0"/>
          </a:p>
          <a:p>
            <a:r>
              <a:rPr lang="en-US" dirty="0" smtClean="0"/>
              <a:t>Care very much about the proton. The proton must be tracked and contained in the Inner part of the detector.</a:t>
            </a:r>
          </a:p>
          <a:p>
            <a:endParaRPr lang="en-US" dirty="0"/>
          </a:p>
          <a:p>
            <a:r>
              <a:rPr lang="en-US" dirty="0" smtClean="0"/>
              <a:t>Additional, this analysis does not use any QE hypothesis kinematic cuts to isolate the signal. </a:t>
            </a:r>
          </a:p>
          <a:p>
            <a:endParaRPr lang="en-US" dirty="0"/>
          </a:p>
          <a:p>
            <a:r>
              <a:rPr lang="en-US" dirty="0" smtClean="0"/>
              <a:t>QE hypothesis kinematic cuts are very much dependent on the models in the neutrino event generator ( GENIE ). </a:t>
            </a:r>
          </a:p>
          <a:p>
            <a:endParaRPr lang="en-US" dirty="0"/>
          </a:p>
          <a:p>
            <a:r>
              <a:rPr lang="en-US" dirty="0" smtClean="0"/>
              <a:t>Instead of defining the signal based on GENIE, the signal is defined based on what is observed. </a:t>
            </a:r>
          </a:p>
          <a:p>
            <a:endParaRPr lang="en-US" dirty="0"/>
          </a:p>
          <a:p>
            <a:r>
              <a:rPr lang="en-US" dirty="0" smtClean="0"/>
              <a:t>We will observed the </a:t>
            </a:r>
            <a:r>
              <a:rPr lang="en-US" dirty="0" err="1" smtClean="0"/>
              <a:t>muon</a:t>
            </a:r>
            <a:r>
              <a:rPr lang="en-US" dirty="0" smtClean="0"/>
              <a:t> and proton tracks.</a:t>
            </a:r>
          </a:p>
          <a:p>
            <a:endParaRPr lang="en-US" dirty="0" smtClean="0"/>
          </a:p>
          <a:p>
            <a:endParaRPr lang="en-US" dirty="0" smtClean="0"/>
          </a:p>
        </p:txBody>
      </p:sp>
      <p:sp>
        <p:nvSpPr>
          <p:cNvPr id="3" name="Slide Number Placeholder 2"/>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540028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0800"/>
          </a:xfrm>
        </p:spPr>
        <p:txBody>
          <a:bodyPr/>
          <a:lstStyle/>
          <a:p>
            <a:r>
              <a:rPr lang="en-US" dirty="0" smtClean="0"/>
              <a:t>Quasi-Elastic Like Scattering</a:t>
            </a:r>
            <a:endParaRPr lang="en-US" dirty="0"/>
          </a:p>
        </p:txBody>
      </p:sp>
      <p:pic>
        <p:nvPicPr>
          <p:cNvPr id="4" name="Picture 3"/>
          <p:cNvPicPr>
            <a:picLocks noChangeAspect="1"/>
          </p:cNvPicPr>
          <p:nvPr/>
        </p:nvPicPr>
        <p:blipFill>
          <a:blip r:embed="rId2"/>
          <a:stretch>
            <a:fillRect/>
          </a:stretch>
        </p:blipFill>
        <p:spPr>
          <a:xfrm>
            <a:off x="908223" y="2080803"/>
            <a:ext cx="2286000" cy="2717589"/>
          </a:xfrm>
          <a:prstGeom prst="rect">
            <a:avLst/>
          </a:prstGeom>
        </p:spPr>
      </p:pic>
      <p:sp>
        <p:nvSpPr>
          <p:cNvPr id="6" name="TextBox 5"/>
          <p:cNvSpPr txBox="1"/>
          <p:nvPr/>
        </p:nvSpPr>
        <p:spPr>
          <a:xfrm>
            <a:off x="815547" y="808282"/>
            <a:ext cx="3039762" cy="646331"/>
          </a:xfrm>
          <a:prstGeom prst="rect">
            <a:avLst/>
          </a:prstGeom>
          <a:noFill/>
        </p:spPr>
        <p:txBody>
          <a:bodyPr wrap="square" rtlCol="0">
            <a:spAutoFit/>
          </a:bodyPr>
          <a:lstStyle/>
          <a:p>
            <a:r>
              <a:rPr lang="en-US" dirty="0" smtClean="0"/>
              <a:t>The neutrino scatters via the quasi-elastic channel.</a:t>
            </a:r>
            <a:endParaRPr lang="en-US" dirty="0"/>
          </a:p>
        </p:txBody>
      </p:sp>
      <p:sp>
        <p:nvSpPr>
          <p:cNvPr id="7" name="TextBox 6"/>
          <p:cNvSpPr txBox="1"/>
          <p:nvPr/>
        </p:nvSpPr>
        <p:spPr>
          <a:xfrm>
            <a:off x="5597611" y="715949"/>
            <a:ext cx="6186615" cy="1477328"/>
          </a:xfrm>
          <a:prstGeom prst="rect">
            <a:avLst/>
          </a:prstGeom>
          <a:solidFill>
            <a:schemeClr val="bg1"/>
          </a:solidFill>
        </p:spPr>
        <p:txBody>
          <a:bodyPr wrap="square" rtlCol="0">
            <a:spAutoFit/>
          </a:bodyPr>
          <a:lstStyle/>
          <a:p>
            <a:r>
              <a:rPr lang="en-US" dirty="0" smtClean="0"/>
              <a:t>Today, most neutrino detectors are composed of heavier nuclei, for high event rate. </a:t>
            </a:r>
          </a:p>
          <a:p>
            <a:endParaRPr lang="en-US" dirty="0"/>
          </a:p>
          <a:p>
            <a:r>
              <a:rPr lang="en-US" dirty="0" smtClean="0"/>
              <a:t>Thus, there are events that are observed in the detectors which resemble a quasi-elastic signal, such as.</a:t>
            </a:r>
            <a:endParaRPr lang="en-US" dirty="0"/>
          </a:p>
        </p:txBody>
      </p:sp>
      <p:pic>
        <p:nvPicPr>
          <p:cNvPr id="9" name="Picture 8"/>
          <p:cNvPicPr>
            <a:picLocks noChangeAspect="1"/>
          </p:cNvPicPr>
          <p:nvPr/>
        </p:nvPicPr>
        <p:blipFill>
          <a:blip r:embed="rId3"/>
          <a:stretch>
            <a:fillRect/>
          </a:stretch>
        </p:blipFill>
        <p:spPr>
          <a:xfrm>
            <a:off x="6615413" y="2760944"/>
            <a:ext cx="3972397" cy="3517170"/>
          </a:xfrm>
          <a:prstGeom prst="rect">
            <a:avLst/>
          </a:prstGeom>
        </p:spPr>
      </p:pic>
      <p:sp>
        <p:nvSpPr>
          <p:cNvPr id="3" name="TextBox 2"/>
          <p:cNvSpPr txBox="1"/>
          <p:nvPr/>
        </p:nvSpPr>
        <p:spPr>
          <a:xfrm>
            <a:off x="6797620" y="4907038"/>
            <a:ext cx="406369" cy="461665"/>
          </a:xfrm>
          <a:prstGeom prst="rect">
            <a:avLst/>
          </a:prstGeom>
          <a:solidFill>
            <a:schemeClr val="bg1"/>
          </a:solidFill>
        </p:spPr>
        <p:txBody>
          <a:bodyPr wrap="square" rtlCol="0">
            <a:spAutoFit/>
          </a:bodyPr>
          <a:lstStyle/>
          <a:p>
            <a:r>
              <a:rPr lang="en-US" sz="2400" dirty="0" smtClean="0">
                <a:latin typeface="Cambria Math" panose="02040503050406030204" pitchFamily="18" charset="0"/>
                <a:ea typeface="Cambria Math" panose="02040503050406030204" pitchFamily="18" charset="0"/>
              </a:rPr>
              <a:t>p</a:t>
            </a:r>
            <a:endParaRPr lang="en-US" sz="2400" dirty="0">
              <a:latin typeface="Cambria Math" panose="02040503050406030204" pitchFamily="18" charset="0"/>
              <a:ea typeface="Cambria Math" panose="02040503050406030204" pitchFamily="18"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9032789" y="5137870"/>
                <a:ext cx="56239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m:rPr>
                              <m:sty m:val="p"/>
                            </m:rPr>
                            <a:rPr lang="en-US" sz="2000" i="0" smtClean="0">
                              <a:latin typeface="Cambria Math" panose="02040503050406030204" pitchFamily="18" charset="0"/>
                              <a:ea typeface="Cambria Math" panose="02040503050406030204" pitchFamily="18" charset="0"/>
                            </a:rPr>
                            <m:t>π</m:t>
                          </m:r>
                        </m:e>
                        <m:sup>
                          <m:r>
                            <a:rPr lang="en-US" sz="2000" b="0" i="0" smtClean="0">
                              <a:latin typeface="Cambria Math" panose="02040503050406030204" pitchFamily="18" charset="0"/>
                            </a:rPr>
                            <m:t>+</m:t>
                          </m:r>
                        </m:sup>
                      </m:sSup>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9032789" y="5137870"/>
                <a:ext cx="562397" cy="40011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97393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265" y="776632"/>
            <a:ext cx="10268465" cy="4203141"/>
          </a:xfrm>
          <a:solidFill>
            <a:schemeClr val="bg1"/>
          </a:solidFill>
        </p:spPr>
        <p:txBody>
          <a:bodyPr/>
          <a:lstStyle/>
          <a:p>
            <a:r>
              <a:rPr lang="en-US" dirty="0" smtClean="0"/>
              <a:t>What’s the difference between the first QE results and my analysis?</a:t>
            </a:r>
          </a:p>
          <a:p>
            <a:endParaRPr lang="en-US" dirty="0"/>
          </a:p>
          <a:p>
            <a:pPr lvl="1"/>
            <a:r>
              <a:rPr lang="en-US" dirty="0" smtClean="0"/>
              <a:t>Well, the event selection is different.  </a:t>
            </a:r>
          </a:p>
          <a:p>
            <a:pPr lvl="1"/>
            <a:r>
              <a:rPr lang="en-US" dirty="0" smtClean="0"/>
              <a:t>I introduced a fraction of the Delta production and Deep Inelastic Scattering neutrino events into the equation.</a:t>
            </a:r>
          </a:p>
          <a:p>
            <a:pPr lvl="1"/>
            <a:r>
              <a:rPr lang="en-US" dirty="0" smtClean="0"/>
              <a:t>However, the QE physics is still the same.</a:t>
            </a:r>
          </a:p>
          <a:p>
            <a:pPr lvl="1"/>
            <a:endParaRPr lang="en-US" dirty="0" smtClean="0"/>
          </a:p>
          <a:p>
            <a:pPr lvl="1"/>
            <a:endParaRPr lang="en-US" dirty="0"/>
          </a:p>
          <a:p>
            <a:r>
              <a:rPr lang="en-US" dirty="0" smtClean="0"/>
              <a:t>What will we learn from this analysis results that’s different from the previous results?</a:t>
            </a:r>
          </a:p>
          <a:p>
            <a:pPr marL="457200" lvl="1"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78088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826" y="232935"/>
            <a:ext cx="10159542" cy="3880773"/>
          </a:xfrm>
          <a:solidFill>
            <a:schemeClr val="bg1"/>
          </a:solidFill>
        </p:spPr>
        <p:txBody>
          <a:bodyPr/>
          <a:lstStyle/>
          <a:p>
            <a:r>
              <a:rPr lang="en-US" dirty="0" smtClean="0"/>
              <a:t>Until about 7 months ago, I was not working on the 2track QE-like on the plastic scintillator.</a:t>
            </a:r>
            <a:endParaRPr lang="en-US" dirty="0"/>
          </a:p>
        </p:txBody>
      </p:sp>
      <p:pic>
        <p:nvPicPr>
          <p:cNvPr id="4" name="Picture 3"/>
          <p:cNvPicPr>
            <a:picLocks noChangeAspect="1"/>
          </p:cNvPicPr>
          <p:nvPr/>
        </p:nvPicPr>
        <p:blipFill rotWithShape="1">
          <a:blip r:embed="rId2"/>
          <a:srcRect t="7946" b="14934"/>
          <a:stretch/>
        </p:blipFill>
        <p:spPr>
          <a:xfrm>
            <a:off x="1694217" y="640708"/>
            <a:ext cx="8067620" cy="4666271"/>
          </a:xfrm>
          <a:prstGeom prst="rect">
            <a:avLst/>
          </a:prstGeom>
        </p:spPr>
      </p:pic>
      <p:sp>
        <p:nvSpPr>
          <p:cNvPr id="5" name="Rectangle 4"/>
          <p:cNvSpPr/>
          <p:nvPr/>
        </p:nvSpPr>
        <p:spPr>
          <a:xfrm>
            <a:off x="4077730" y="2088292"/>
            <a:ext cx="2681416" cy="1742303"/>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00413" y="2088292"/>
            <a:ext cx="572530" cy="1742302"/>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113005" y="3830595"/>
            <a:ext cx="1287408" cy="1112108"/>
          </a:xfrm>
          <a:prstGeom prst="straightConnector1">
            <a:avLst/>
          </a:prstGeom>
          <a:ln w="50800">
            <a:solidFill>
              <a:schemeClr val="tx1"/>
            </a:solidFill>
            <a:headEnd type="none"/>
            <a:tailEnd type="stealth"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3791" y="4961127"/>
            <a:ext cx="4399005" cy="1200329"/>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r>
              <a:rPr lang="en-US" dirty="0" smtClean="0"/>
              <a:t>I was analyzing events in this region of the detector. The QE-like events on Carbon, Iron, and Lead. </a:t>
            </a:r>
          </a:p>
          <a:p>
            <a:endParaRPr lang="en-US" dirty="0"/>
          </a:p>
        </p:txBody>
      </p:sp>
      <p:cxnSp>
        <p:nvCxnSpPr>
          <p:cNvPr id="12" name="Straight Arrow Connector 11"/>
          <p:cNvCxnSpPr/>
          <p:nvPr/>
        </p:nvCxnSpPr>
        <p:spPr>
          <a:xfrm flipH="1" flipV="1">
            <a:off x="6093025" y="3387863"/>
            <a:ext cx="1455710" cy="1421223"/>
          </a:xfrm>
          <a:prstGeom prst="straightConnector1">
            <a:avLst/>
          </a:prstGeom>
          <a:ln w="50800">
            <a:solidFill>
              <a:schemeClr val="tx1"/>
            </a:solidFill>
            <a:headEnd type="none"/>
            <a:tailEnd type="stealth" w="lg"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42456" y="4908328"/>
            <a:ext cx="5349807" cy="1754326"/>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r>
              <a:rPr lang="en-US" dirty="0" smtClean="0"/>
              <a:t>In order to justify the results on the passive nuclear targets, we needed the corresponding analysis on the scintillator.  In addition to, we can measured the ratio of the cross section to plastic scintillator for cancelling out certain systematics.</a:t>
            </a:r>
          </a:p>
          <a:p>
            <a:endParaRPr lang="en-US" dirty="0"/>
          </a:p>
        </p:txBody>
      </p:sp>
      <p:sp>
        <p:nvSpPr>
          <p:cNvPr id="17" name="Slide Number Placeholder 16"/>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311235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p:txBody>
          <a:bodyPr/>
          <a:lstStyle/>
          <a:p>
            <a:r>
              <a:rPr lang="en-US" dirty="0" smtClean="0"/>
              <a:t>Introduction</a:t>
            </a:r>
          </a:p>
          <a:p>
            <a:endParaRPr lang="en-US" dirty="0"/>
          </a:p>
          <a:p>
            <a:r>
              <a:rPr lang="en-US" dirty="0" smtClean="0"/>
              <a:t>Detector</a:t>
            </a:r>
          </a:p>
          <a:p>
            <a:endParaRPr lang="en-US" dirty="0"/>
          </a:p>
          <a:p>
            <a:r>
              <a:rPr lang="en-US" dirty="0" smtClean="0"/>
              <a:t>Analysis</a:t>
            </a:r>
          </a:p>
          <a:p>
            <a:endParaRPr lang="en-US" dirty="0"/>
          </a:p>
          <a:p>
            <a:r>
              <a:rPr lang="en-US" dirty="0" smtClean="0"/>
              <a:t>Preliminary Results</a:t>
            </a:r>
          </a:p>
          <a:p>
            <a:pPr lvl="1"/>
            <a:r>
              <a:rPr lang="en-US" dirty="0" smtClean="0"/>
              <a:t>Will not go into the details of the systematics.</a:t>
            </a:r>
          </a:p>
          <a:p>
            <a:pPr lvl="1"/>
            <a:r>
              <a:rPr lang="en-US" dirty="0" smtClean="0"/>
              <a:t>Therefore will show statistical errors only.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277449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7946" b="14934"/>
          <a:stretch/>
        </p:blipFill>
        <p:spPr>
          <a:xfrm>
            <a:off x="1694217" y="0"/>
            <a:ext cx="8067620" cy="4666271"/>
          </a:xfrm>
          <a:prstGeom prst="rect">
            <a:avLst/>
          </a:prstGeom>
        </p:spPr>
      </p:pic>
      <p:sp>
        <p:nvSpPr>
          <p:cNvPr id="5" name="Rectangle 4"/>
          <p:cNvSpPr/>
          <p:nvPr/>
        </p:nvSpPr>
        <p:spPr>
          <a:xfrm>
            <a:off x="4139464" y="1461983"/>
            <a:ext cx="2681416" cy="1742303"/>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4659642" y="3233518"/>
            <a:ext cx="11212" cy="1035855"/>
          </a:xfrm>
          <a:prstGeom prst="straightConnector1">
            <a:avLst/>
          </a:prstGeom>
          <a:ln w="50800">
            <a:solidFill>
              <a:schemeClr val="tx1"/>
            </a:solidFill>
            <a:headEnd type="none"/>
            <a:tailEnd type="stealth" w="lg"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35427" y="4298605"/>
            <a:ext cx="6301946" cy="1754326"/>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r>
              <a:rPr lang="en-US" dirty="0" smtClean="0"/>
              <a:t>I will only presented results for the QE-like neutrino interactions on the tracker region of the detector. The nuclear targets region is much more complicated. There’s still much work need to be done for a cross section measurement.</a:t>
            </a:r>
          </a:p>
          <a:p>
            <a:endParaRPr lang="en-US" dirty="0"/>
          </a:p>
        </p:txBody>
      </p:sp>
      <p:sp>
        <p:nvSpPr>
          <p:cNvPr id="13" name="Slide Number Placeholder 12"/>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730196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727180" cy="560070"/>
          </a:xfrm>
          <a:solidFill>
            <a:schemeClr val="bg1"/>
          </a:solidFill>
        </p:spPr>
        <p:txBody>
          <a:bodyPr>
            <a:normAutofit/>
          </a:bodyPr>
          <a:lstStyle/>
          <a:p>
            <a:r>
              <a:rPr lang="en-US" sz="2400" dirty="0" smtClean="0"/>
              <a:t>Isolated the QE-like Signal</a:t>
            </a:r>
            <a:endParaRPr lang="en-US" sz="2400" dirty="0"/>
          </a:p>
        </p:txBody>
      </p:sp>
      <p:sp>
        <p:nvSpPr>
          <p:cNvPr id="4" name="Slide Number Placeholder 3"/>
          <p:cNvSpPr>
            <a:spLocks noGrp="1"/>
          </p:cNvSpPr>
          <p:nvPr>
            <p:ph type="sldNum" sz="quarter" idx="12"/>
          </p:nvPr>
        </p:nvSpPr>
        <p:spPr/>
        <p:txBody>
          <a:bodyPr/>
          <a:lstStyle/>
          <a:p>
            <a:fld id="{519954A3-9DFD-4C44-94BA-B95130A3BA1C}" type="slidenum">
              <a:rPr lang="en-US" smtClean="0"/>
              <a:pPr/>
              <a:t>21</a:t>
            </a:fld>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560070"/>
            <a:ext cx="3982453" cy="1210236"/>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0" y="1639403"/>
            <a:ext cx="3982453" cy="1909913"/>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3982453" y="560070"/>
            <a:ext cx="4981575" cy="1952625"/>
          </a:xfrm>
          <a:prstGeom prst="rect">
            <a:avLst/>
          </a:prstGeom>
        </p:spPr>
      </p:pic>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Lst>
          </a:blip>
          <a:stretch>
            <a:fillRect/>
          </a:stretch>
        </p:blipFill>
        <p:spPr>
          <a:xfrm>
            <a:off x="8811127" y="560070"/>
            <a:ext cx="3380873" cy="967941"/>
          </a:xfrm>
          <a:prstGeom prst="rect">
            <a:avLst/>
          </a:prstGeom>
        </p:spPr>
      </p:pic>
      <p:pic>
        <p:nvPicPr>
          <p:cNvPr id="8" name="Picture 7"/>
          <p:cNvPicPr>
            <a:picLocks noChangeAspect="1"/>
          </p:cNvPicPr>
          <p:nvPr/>
        </p:nvPicPr>
        <p:blipFill>
          <a:blip r:embed="rId10">
            <a:extLst>
              <a:ext uri="{BEBA8EAE-BF5A-486C-A8C5-ECC9F3942E4B}">
                <a14:imgProps xmlns:a14="http://schemas.microsoft.com/office/drawing/2010/main">
                  <a14:imgLayer r:embed="rId11">
                    <a14:imgEffect>
                      <a14:brightnessContrast contrast="20000"/>
                    </a14:imgEffect>
                  </a14:imgLayer>
                </a14:imgProps>
              </a:ext>
            </a:extLst>
          </a:blip>
          <a:stretch>
            <a:fillRect/>
          </a:stretch>
        </p:blipFill>
        <p:spPr>
          <a:xfrm>
            <a:off x="9010650" y="1528010"/>
            <a:ext cx="3181350" cy="1395663"/>
          </a:xfrm>
          <a:prstGeom prst="rect">
            <a:avLst/>
          </a:prstGeom>
        </p:spPr>
      </p:pic>
      <p:pic>
        <p:nvPicPr>
          <p:cNvPr id="9" name="Picture 8"/>
          <p:cNvPicPr>
            <a:picLocks noChangeAspect="1"/>
          </p:cNvPicPr>
          <p:nvPr/>
        </p:nvPicPr>
        <p:blipFill>
          <a:blip r:embed="rId12">
            <a:extLst>
              <a:ext uri="{BEBA8EAE-BF5A-486C-A8C5-ECC9F3942E4B}">
                <a14:imgProps xmlns:a14="http://schemas.microsoft.com/office/drawing/2010/main">
                  <a14:imgLayer r:embed="rId13">
                    <a14:imgEffect>
                      <a14:brightnessContrast contrast="20000"/>
                    </a14:imgEffect>
                  </a14:imgLayer>
                </a14:imgProps>
              </a:ext>
            </a:extLst>
          </a:blip>
          <a:stretch>
            <a:fillRect/>
          </a:stretch>
        </p:blipFill>
        <p:spPr>
          <a:xfrm>
            <a:off x="3496678" y="2470934"/>
            <a:ext cx="5467350" cy="1323975"/>
          </a:xfrm>
          <a:prstGeom prst="rect">
            <a:avLst/>
          </a:prstGeom>
        </p:spPr>
      </p:pic>
      <p:pic>
        <p:nvPicPr>
          <p:cNvPr id="10" name="Picture 9"/>
          <p:cNvPicPr>
            <a:picLocks noChangeAspect="1"/>
          </p:cNvPicPr>
          <p:nvPr/>
        </p:nvPicPr>
        <p:blipFill>
          <a:blip r:embed="rId14">
            <a:extLst>
              <a:ext uri="{BEBA8EAE-BF5A-486C-A8C5-ECC9F3942E4B}">
                <a14:imgProps xmlns:a14="http://schemas.microsoft.com/office/drawing/2010/main">
                  <a14:imgLayer r:embed="rId15">
                    <a14:imgEffect>
                      <a14:brightnessContrast contrast="20000"/>
                    </a14:imgEffect>
                  </a14:imgLayer>
                </a14:imgProps>
              </a:ext>
            </a:extLst>
          </a:blip>
          <a:stretch>
            <a:fillRect/>
          </a:stretch>
        </p:blipFill>
        <p:spPr>
          <a:xfrm>
            <a:off x="0" y="3601903"/>
            <a:ext cx="6324600" cy="1057275"/>
          </a:xfrm>
          <a:prstGeom prst="rect">
            <a:avLst/>
          </a:prstGeom>
        </p:spPr>
      </p:pic>
      <p:pic>
        <p:nvPicPr>
          <p:cNvPr id="11" name="Picture 10"/>
          <p:cNvPicPr>
            <a:picLocks noChangeAspect="1"/>
          </p:cNvPicPr>
          <p:nvPr/>
        </p:nvPicPr>
        <p:blipFill>
          <a:blip r:embed="rId16">
            <a:extLst>
              <a:ext uri="{BEBA8EAE-BF5A-486C-A8C5-ECC9F3942E4B}">
                <a14:imgProps xmlns:a14="http://schemas.microsoft.com/office/drawing/2010/main">
                  <a14:imgLayer r:embed="rId17">
                    <a14:imgEffect>
                      <a14:brightnessContrast contrast="20000"/>
                    </a14:imgEffect>
                  </a14:imgLayer>
                </a14:imgProps>
              </a:ext>
            </a:extLst>
          </a:blip>
          <a:stretch>
            <a:fillRect/>
          </a:stretch>
        </p:blipFill>
        <p:spPr>
          <a:xfrm>
            <a:off x="0" y="4638524"/>
            <a:ext cx="5763126" cy="1341172"/>
          </a:xfrm>
          <a:prstGeom prst="rect">
            <a:avLst/>
          </a:prstGeom>
        </p:spPr>
      </p:pic>
      <p:pic>
        <p:nvPicPr>
          <p:cNvPr id="12" name="Picture 11"/>
          <p:cNvPicPr>
            <a:picLocks noChangeAspect="1"/>
          </p:cNvPicPr>
          <p:nvPr/>
        </p:nvPicPr>
        <p:blipFill>
          <a:blip r:embed="rId18">
            <a:extLst>
              <a:ext uri="{BEBA8EAE-BF5A-486C-A8C5-ECC9F3942E4B}">
                <a14:imgProps xmlns:a14="http://schemas.microsoft.com/office/drawing/2010/main">
                  <a14:imgLayer r:embed="rId19">
                    <a14:imgEffect>
                      <a14:brightnessContrast contrast="20000"/>
                    </a14:imgEffect>
                  </a14:imgLayer>
                </a14:imgProps>
              </a:ext>
            </a:extLst>
          </a:blip>
          <a:stretch>
            <a:fillRect/>
          </a:stretch>
        </p:blipFill>
        <p:spPr>
          <a:xfrm>
            <a:off x="6384211" y="3601903"/>
            <a:ext cx="5124450" cy="1314450"/>
          </a:xfrm>
          <a:prstGeom prst="rect">
            <a:avLst/>
          </a:prstGeom>
        </p:spPr>
      </p:pic>
      <p:pic>
        <p:nvPicPr>
          <p:cNvPr id="13" name="Picture 12"/>
          <p:cNvPicPr>
            <a:picLocks noChangeAspect="1"/>
          </p:cNvPicPr>
          <p:nvPr/>
        </p:nvPicPr>
        <p:blipFill>
          <a:blip r:embed="rId20">
            <a:extLst>
              <a:ext uri="{BEBA8EAE-BF5A-486C-A8C5-ECC9F3942E4B}">
                <a14:imgProps xmlns:a14="http://schemas.microsoft.com/office/drawing/2010/main">
                  <a14:imgLayer r:embed="rId21">
                    <a14:imgEffect>
                      <a14:brightnessContrast contrast="20000"/>
                    </a14:imgEffect>
                  </a14:imgLayer>
                </a14:imgProps>
              </a:ext>
            </a:extLst>
          </a:blip>
          <a:stretch>
            <a:fillRect/>
          </a:stretch>
        </p:blipFill>
        <p:spPr>
          <a:xfrm>
            <a:off x="5763126" y="4522371"/>
            <a:ext cx="4552950" cy="1457325"/>
          </a:xfrm>
          <a:prstGeom prst="rect">
            <a:avLst/>
          </a:prstGeom>
        </p:spPr>
      </p:pic>
      <p:pic>
        <p:nvPicPr>
          <p:cNvPr id="14" name="Picture 13"/>
          <p:cNvPicPr>
            <a:picLocks noChangeAspect="1"/>
          </p:cNvPicPr>
          <p:nvPr/>
        </p:nvPicPr>
        <p:blipFill>
          <a:blip r:embed="rId22">
            <a:extLst>
              <a:ext uri="{BEBA8EAE-BF5A-486C-A8C5-ECC9F3942E4B}">
                <a14:imgProps xmlns:a14="http://schemas.microsoft.com/office/drawing/2010/main">
                  <a14:imgLayer r:embed="rId23">
                    <a14:imgEffect>
                      <a14:brightnessContrast contrast="20000"/>
                    </a14:imgEffect>
                  </a14:imgLayer>
                </a14:imgProps>
              </a:ext>
            </a:extLst>
          </a:blip>
          <a:stretch>
            <a:fillRect/>
          </a:stretch>
        </p:blipFill>
        <p:spPr>
          <a:xfrm>
            <a:off x="7191375" y="5594583"/>
            <a:ext cx="5000625" cy="1258855"/>
          </a:xfrm>
          <a:prstGeom prst="rect">
            <a:avLst/>
          </a:prstGeom>
        </p:spPr>
      </p:pic>
      <p:sp>
        <p:nvSpPr>
          <p:cNvPr id="15" name="TextBox 14"/>
          <p:cNvSpPr txBox="1"/>
          <p:nvPr/>
        </p:nvSpPr>
        <p:spPr>
          <a:xfrm rot="18609940">
            <a:off x="3625438" y="2957896"/>
            <a:ext cx="5182697" cy="707886"/>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r>
              <a:rPr lang="en-US" sz="4000" b="1" i="1" dirty="0" smtClean="0"/>
              <a:t>QE-like Candidates</a:t>
            </a:r>
            <a:endParaRPr lang="en-US" sz="4000" b="1" i="1" dirty="0"/>
          </a:p>
        </p:txBody>
      </p:sp>
    </p:spTree>
    <p:extLst>
      <p:ext uri="{BB962C8B-B14F-4D97-AF65-F5344CB8AC3E}">
        <p14:creationId xmlns:p14="http://schemas.microsoft.com/office/powerpoint/2010/main" val="633292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Cut 1: Proton </a:t>
            </a:r>
            <a:r>
              <a:rPr lang="en-US" dirty="0" err="1" smtClean="0"/>
              <a:t>pID</a:t>
            </a:r>
            <a:r>
              <a:rPr lang="en-US" dirty="0" smtClean="0"/>
              <a:t> Range Score</a:t>
            </a:r>
            <a:endParaRPr lang="en-US" dirty="0"/>
          </a:p>
        </p:txBody>
      </p:sp>
      <p:sp>
        <p:nvSpPr>
          <p:cNvPr id="3" name="Content Placeholder 2"/>
          <p:cNvSpPr>
            <a:spLocks noGrp="1"/>
          </p:cNvSpPr>
          <p:nvPr>
            <p:ph idx="1"/>
          </p:nvPr>
        </p:nvSpPr>
        <p:spPr>
          <a:xfrm>
            <a:off x="0" y="974340"/>
            <a:ext cx="10233682" cy="3880773"/>
          </a:xfrm>
        </p:spPr>
        <p:txBody>
          <a:bodyPr/>
          <a:lstStyle/>
          <a:p>
            <a:r>
              <a:rPr lang="en-US" dirty="0" smtClean="0"/>
              <a:t>Require that the hadron track looks like a proton that ranges out in the detector.</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 name="Picture 5" descr="data_proton_graph24_run2009_subrun8_gate273.jpg"/>
          <p:cNvPicPr>
            <a:picLocks noChangeAspect="1"/>
          </p:cNvPicPr>
          <p:nvPr/>
        </p:nvPicPr>
        <p:blipFill>
          <a:blip r:embed="rId2" cstate="print"/>
          <a:stretch>
            <a:fillRect/>
          </a:stretch>
        </p:blipFill>
        <p:spPr>
          <a:xfrm>
            <a:off x="506627" y="2369493"/>
            <a:ext cx="4341028" cy="2802067"/>
          </a:xfrm>
          <a:prstGeom prst="rect">
            <a:avLst/>
          </a:prstGeom>
        </p:spPr>
      </p:pic>
      <p:pic>
        <p:nvPicPr>
          <p:cNvPr id="7" name="Picture 3"/>
          <p:cNvPicPr>
            <a:picLocks noChangeAspect="1" noChangeArrowheads="1"/>
          </p:cNvPicPr>
          <p:nvPr/>
        </p:nvPicPr>
        <p:blipFill>
          <a:blip r:embed="rId3" cstate="print">
            <a:clrChange>
              <a:clrFrom>
                <a:srgbClr val="FFFFFF"/>
              </a:clrFrom>
              <a:clrTo>
                <a:srgbClr val="FFFFFF">
                  <a:alpha val="0"/>
                </a:srgbClr>
              </a:clrTo>
            </a:clrChange>
            <a:lum bright="-10000" contrast="-10000"/>
          </a:blip>
          <a:srcRect/>
          <a:stretch>
            <a:fillRect/>
          </a:stretch>
        </p:blipFill>
        <p:spPr bwMode="auto">
          <a:xfrm>
            <a:off x="712572" y="5313467"/>
            <a:ext cx="3962400" cy="1335541"/>
          </a:xfrm>
          <a:prstGeom prst="rect">
            <a:avLst/>
          </a:prstGeom>
          <a:noFill/>
          <a:ln w="22225">
            <a:solidFill>
              <a:schemeClr val="tx1"/>
            </a:solidFill>
          </a:ln>
        </p:spPr>
      </p:pic>
      <p:sp>
        <p:nvSpPr>
          <p:cNvPr id="8" name="TextBox 7"/>
          <p:cNvSpPr txBox="1"/>
          <p:nvPr/>
        </p:nvSpPr>
        <p:spPr>
          <a:xfrm>
            <a:off x="216243" y="1417977"/>
            <a:ext cx="5344297" cy="1200329"/>
          </a:xfrm>
          <a:prstGeom prst="rect">
            <a:avLst/>
          </a:prstGeom>
          <a:solidFill>
            <a:srgbClr val="FAD4F5"/>
          </a:solidFill>
          <a:ln w="31750">
            <a:solidFill>
              <a:srgbClr val="7030A0"/>
            </a:solidFill>
          </a:ln>
          <a:effectLst>
            <a:outerShdw blurRad="50800" dist="38100" dir="8100000" algn="tr" rotWithShape="0">
              <a:prstClr val="black">
                <a:alpha val="40000"/>
              </a:prstClr>
            </a:outerShdw>
          </a:effectLst>
        </p:spPr>
        <p:txBody>
          <a:bodyPr wrap="square" rtlCol="0">
            <a:spAutoFit/>
          </a:bodyPr>
          <a:lstStyle/>
          <a:p>
            <a:pPr>
              <a:lnSpc>
                <a:spcPct val="150000"/>
              </a:lnSpc>
            </a:pPr>
            <a:r>
              <a:rPr lang="en-US" sz="1600" dirty="0" smtClean="0"/>
              <a:t>Fit the measured </a:t>
            </a:r>
            <a:r>
              <a:rPr lang="en-US" sz="1600" dirty="0" err="1" smtClean="0"/>
              <a:t>dE</a:t>
            </a:r>
            <a:r>
              <a:rPr lang="en-US" sz="1600" dirty="0" smtClean="0"/>
              <a:t>/</a:t>
            </a:r>
            <a:r>
              <a:rPr lang="en-US" sz="1600" dirty="0" err="1" smtClean="0"/>
              <a:t>dx</a:t>
            </a:r>
            <a:r>
              <a:rPr lang="en-US" sz="1600" dirty="0" smtClean="0"/>
              <a:t> profile of the </a:t>
            </a:r>
            <a:r>
              <a:rPr lang="en-US" sz="1600" dirty="0" err="1" smtClean="0"/>
              <a:t>hadron’s</a:t>
            </a:r>
            <a:r>
              <a:rPr lang="en-US" sz="1600" dirty="0" smtClean="0"/>
              <a:t> track  to the proton and </a:t>
            </a:r>
            <a:r>
              <a:rPr lang="en-US" sz="1600" dirty="0" err="1" smtClean="0"/>
              <a:t>pion</a:t>
            </a:r>
            <a:r>
              <a:rPr lang="en-US" sz="1600" dirty="0" smtClean="0"/>
              <a:t> calculated </a:t>
            </a:r>
            <a:r>
              <a:rPr lang="en-US" sz="1600" dirty="0" err="1" smtClean="0"/>
              <a:t>dE</a:t>
            </a:r>
            <a:r>
              <a:rPr lang="en-US" sz="1600" dirty="0" smtClean="0"/>
              <a:t>/</a:t>
            </a:r>
            <a:r>
              <a:rPr lang="en-US" sz="1600" dirty="0" err="1" smtClean="0"/>
              <a:t>dx</a:t>
            </a:r>
            <a:r>
              <a:rPr lang="en-US" sz="1600" dirty="0" smtClean="0"/>
              <a:t> profiles of various momentum.</a:t>
            </a:r>
            <a:endParaRPr lang="en-US" sz="16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198" y="1788794"/>
            <a:ext cx="5542005" cy="4040659"/>
          </a:xfrm>
          <a:prstGeom prst="rect">
            <a:avLst/>
          </a:prstGeom>
        </p:spPr>
      </p:pic>
    </p:spTree>
    <p:extLst>
      <p:ext uri="{BB962C8B-B14F-4D97-AF65-F5344CB8AC3E}">
        <p14:creationId xmlns:p14="http://schemas.microsoft.com/office/powerpoint/2010/main" val="3558373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Cut 2: E</a:t>
            </a:r>
            <a:r>
              <a:rPr lang="en-US" baseline="30000" dirty="0" smtClean="0"/>
              <a:t>vis</a:t>
            </a:r>
            <a:r>
              <a:rPr lang="en-US" baseline="-25000" dirty="0" smtClean="0"/>
              <a:t>unattach</a:t>
            </a:r>
            <a:r>
              <a:rPr lang="en-US" dirty="0" smtClean="0"/>
              <a:t>( Q</a:t>
            </a:r>
            <a:r>
              <a:rPr lang="en-US" baseline="30000" dirty="0" smtClean="0"/>
              <a:t>2</a:t>
            </a:r>
            <a:r>
              <a:rPr lang="en-US" baseline="-25000" dirty="0" smtClean="0"/>
              <a:t>QE,proton</a:t>
            </a:r>
            <a:r>
              <a:rPr lang="en-US" dirty="0" smtClean="0"/>
              <a:t> )</a:t>
            </a:r>
            <a:endParaRPr lang="en-US" dirty="0"/>
          </a:p>
        </p:txBody>
      </p:sp>
      <p:sp>
        <p:nvSpPr>
          <p:cNvPr id="3" name="Content Placeholder 2"/>
          <p:cNvSpPr>
            <a:spLocks noGrp="1"/>
          </p:cNvSpPr>
          <p:nvPr>
            <p:ph idx="1"/>
          </p:nvPr>
        </p:nvSpPr>
        <p:spPr>
          <a:xfrm>
            <a:off x="1665875" y="1134978"/>
            <a:ext cx="8596668" cy="3880773"/>
          </a:xfrm>
        </p:spPr>
        <p:txBody>
          <a:bodyPr/>
          <a:lstStyle/>
          <a:p>
            <a:r>
              <a:rPr lang="en-US" dirty="0" smtClean="0"/>
              <a:t>E</a:t>
            </a:r>
            <a:r>
              <a:rPr lang="en-US" baseline="30000" dirty="0" smtClean="0"/>
              <a:t>vis</a:t>
            </a:r>
            <a:r>
              <a:rPr lang="en-US" baseline="-25000" dirty="0" smtClean="0"/>
              <a:t>unattach </a:t>
            </a:r>
            <a:r>
              <a:rPr lang="en-US" dirty="0" smtClean="0"/>
              <a:t>is the visible energy in Tracker or ECAL regions of the detector that is not associated with the </a:t>
            </a:r>
            <a:r>
              <a:rPr lang="en-US" dirty="0" err="1" smtClean="0"/>
              <a:t>muon</a:t>
            </a:r>
            <a:r>
              <a:rPr lang="en-US" dirty="0" smtClean="0"/>
              <a:t> or proton track.</a:t>
            </a:r>
            <a:endParaRPr lang="en-US" dirty="0"/>
          </a:p>
        </p:txBody>
      </p:sp>
      <p:sp>
        <p:nvSpPr>
          <p:cNvPr id="4" name="Rectangle 3"/>
          <p:cNvSpPr/>
          <p:nvPr/>
        </p:nvSpPr>
        <p:spPr>
          <a:xfrm>
            <a:off x="1828800" y="1927655"/>
            <a:ext cx="7129849" cy="394180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55957" y="1927655"/>
            <a:ext cx="1075038" cy="3941804"/>
          </a:xfrm>
          <a:prstGeom prst="rect">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30995" y="1927655"/>
            <a:ext cx="1927654" cy="394180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337859" y="3227172"/>
            <a:ext cx="471360" cy="428367"/>
          </a:xfrm>
          <a:prstGeom prst="straightConnector1">
            <a:avLst/>
          </a:prstGeom>
          <a:ln w="50800">
            <a:solidFill>
              <a:srgbClr val="002060"/>
            </a:solidFill>
            <a:tailEnd type="non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065631" y="2992631"/>
            <a:ext cx="1705235" cy="1689787"/>
          </a:xfrm>
          <a:prstGeom prst="ellipse">
            <a:avLst/>
          </a:prstGeom>
          <a:solidFill>
            <a:schemeClr val="bg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782729" y="3707025"/>
            <a:ext cx="166803" cy="383061"/>
          </a:xfrm>
          <a:prstGeom prst="ellipse">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227484" y="2939675"/>
            <a:ext cx="177328" cy="152400"/>
          </a:xfrm>
          <a:prstGeom prst="ellipse">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28800" y="1927655"/>
            <a:ext cx="5202195" cy="3941804"/>
          </a:xfrm>
          <a:prstGeom prst="rect">
            <a:avLst/>
          </a:prstGeom>
          <a:noFill/>
          <a:ln w="603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36774" y="3756454"/>
            <a:ext cx="135924" cy="1421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4004462" y="3898555"/>
            <a:ext cx="3717939" cy="1931463"/>
          </a:xfrm>
          <a:prstGeom prst="straightConnector1">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004462" y="3126874"/>
            <a:ext cx="2199502" cy="630195"/>
          </a:xfrm>
          <a:prstGeom prst="straightConnector1">
            <a:avLst/>
          </a:prstGeom>
          <a:ln w="50800">
            <a:solidFill>
              <a:srgbClr val="002060"/>
            </a:solidFill>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81904" y="2060826"/>
            <a:ext cx="4535575" cy="923330"/>
          </a:xfrm>
          <a:prstGeom prst="rect">
            <a:avLst/>
          </a:prstGeom>
          <a:noFill/>
        </p:spPr>
        <p:txBody>
          <a:bodyPr wrap="square" rtlCol="0">
            <a:spAutoFit/>
          </a:bodyPr>
          <a:lstStyle/>
          <a:p>
            <a:r>
              <a:rPr lang="en-US" dirty="0" smtClean="0"/>
              <a:t>Unattached Energy is defined as the isolated energy in these two regions of the detector. </a:t>
            </a:r>
            <a:endParaRPr lang="en-US" dirty="0"/>
          </a:p>
        </p:txBody>
      </p:sp>
      <p:sp>
        <p:nvSpPr>
          <p:cNvPr id="25" name="Slide Number Placeholder 2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813052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776632"/>
          </a:xfrm>
        </p:spPr>
        <p:txBody>
          <a:bodyPr/>
          <a:lstStyle/>
          <a:p>
            <a:r>
              <a:rPr lang="en-US" dirty="0" smtClean="0"/>
              <a:t>Cut 2: E</a:t>
            </a:r>
            <a:r>
              <a:rPr lang="en-US" baseline="30000" dirty="0" smtClean="0"/>
              <a:t>vis</a:t>
            </a:r>
            <a:r>
              <a:rPr lang="en-US" baseline="-25000" dirty="0" smtClean="0"/>
              <a:t>unattach</a:t>
            </a:r>
            <a:r>
              <a:rPr lang="en-US" dirty="0" smtClean="0"/>
              <a:t>( Q</a:t>
            </a:r>
            <a:r>
              <a:rPr lang="en-US" baseline="30000" dirty="0" smtClean="0"/>
              <a:t>2</a:t>
            </a:r>
            <a:r>
              <a:rPr lang="en-US" baseline="-25000" dirty="0" smtClean="0"/>
              <a:t>QE,proton</a:t>
            </a:r>
            <a:r>
              <a:rPr lang="en-US" dirty="0" smtClean="0"/>
              <a:t> )</a:t>
            </a:r>
            <a:endParaRPr lang="en-US" dirty="0"/>
          </a:p>
        </p:txBody>
      </p:sp>
      <p:sp>
        <p:nvSpPr>
          <p:cNvPr id="3" name="Content Placeholder 2"/>
          <p:cNvSpPr>
            <a:spLocks noGrp="1"/>
          </p:cNvSpPr>
          <p:nvPr>
            <p:ph idx="1"/>
          </p:nvPr>
        </p:nvSpPr>
        <p:spPr>
          <a:xfrm>
            <a:off x="430200" y="662511"/>
            <a:ext cx="11761800" cy="1013481"/>
          </a:xfrm>
          <a:solidFill>
            <a:schemeClr val="bg1"/>
          </a:solidFill>
        </p:spPr>
        <p:txBody>
          <a:bodyPr/>
          <a:lstStyle/>
          <a:p>
            <a:r>
              <a:rPr lang="en-US" dirty="0" smtClean="0"/>
              <a:t>E</a:t>
            </a:r>
            <a:r>
              <a:rPr lang="en-US" baseline="30000" dirty="0" smtClean="0"/>
              <a:t>vis</a:t>
            </a:r>
            <a:r>
              <a:rPr lang="en-US" baseline="-25000" dirty="0" smtClean="0"/>
              <a:t>unattach </a:t>
            </a:r>
            <a:r>
              <a:rPr lang="en-US" dirty="0" smtClean="0"/>
              <a:t>is the visible energy in Tracker or ECAL regions of the detector that is not associated with the </a:t>
            </a:r>
            <a:r>
              <a:rPr lang="en-US" dirty="0" err="1" smtClean="0"/>
              <a:t>muon</a:t>
            </a:r>
            <a:r>
              <a:rPr lang="en-US" dirty="0" smtClean="0"/>
              <a:t> or proton track.</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45" y="1439143"/>
            <a:ext cx="3599191" cy="262415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5" y="4063302"/>
            <a:ext cx="3599191" cy="27946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301" y="1968509"/>
            <a:ext cx="4542072" cy="331161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817" y="1982937"/>
            <a:ext cx="4633056" cy="3311611"/>
          </a:xfrm>
          <a:prstGeom prst="rect">
            <a:avLst/>
          </a:prstGeom>
        </p:spPr>
      </p:pic>
    </p:spTree>
    <p:extLst>
      <p:ext uri="{BB962C8B-B14F-4D97-AF65-F5344CB8AC3E}">
        <p14:creationId xmlns:p14="http://schemas.microsoft.com/office/powerpoint/2010/main" val="4236461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Cut 3: Michel Veto</a:t>
            </a:r>
            <a:endParaRPr lang="en-US" dirty="0"/>
          </a:p>
        </p:txBody>
      </p:sp>
      <p:sp>
        <p:nvSpPr>
          <p:cNvPr id="3" name="Content Placeholder 2"/>
          <p:cNvSpPr>
            <a:spLocks noGrp="1"/>
          </p:cNvSpPr>
          <p:nvPr>
            <p:ph idx="1"/>
          </p:nvPr>
        </p:nvSpPr>
        <p:spPr>
          <a:xfrm>
            <a:off x="0" y="1023768"/>
            <a:ext cx="8596668" cy="3880773"/>
          </a:xfrm>
        </p:spPr>
        <p:txBody>
          <a:bodyPr/>
          <a:lstStyle/>
          <a:p>
            <a:r>
              <a:rPr lang="en-US" dirty="0" smtClean="0"/>
              <a:t>Requires that a Michel electron is not found at the interaction vertex.</a:t>
            </a:r>
          </a:p>
          <a:p>
            <a:endParaRPr lang="en-US" dirty="0"/>
          </a:p>
          <a:p>
            <a:r>
              <a:rPr lang="en-US" dirty="0" smtClean="0"/>
              <a:t>For soft </a:t>
            </a:r>
            <a:r>
              <a:rPr lang="en-US" dirty="0" err="1" smtClean="0"/>
              <a:t>pions</a:t>
            </a:r>
            <a:r>
              <a:rPr lang="en-US" dirty="0" smtClean="0"/>
              <a:t> ( </a:t>
            </a:r>
            <a:r>
              <a:rPr lang="en-US" dirty="0" err="1" smtClean="0"/>
              <a:t>pions</a:t>
            </a:r>
            <a:r>
              <a:rPr lang="en-US" dirty="0" smtClean="0"/>
              <a:t> with very low energy ), </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500448" y="2366465"/>
                <a:ext cx="2311082" cy="4655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panose="02040503050406030204" pitchFamily="18" charset="0"/>
                              <a:ea typeface="Cambria Math" panose="02040503050406030204" pitchFamily="18" charset="0"/>
                            </a:rPr>
                            <m:t>𝜋</m:t>
                          </m:r>
                        </m:e>
                        <m:sup>
                          <m:r>
                            <a:rPr lang="en-US" sz="2800" b="0" i="1" smtClean="0">
                              <a:latin typeface="Cambria Math" panose="02040503050406030204" pitchFamily="18" charset="0"/>
                            </a:rPr>
                            <m:t>+</m:t>
                          </m:r>
                        </m:sup>
                      </m:sSup>
                      <m:r>
                        <a:rPr lang="en-US" sz="2800" i="1" smtClean="0">
                          <a:latin typeface="Cambria Math" panose="02040503050406030204" pitchFamily="18" charset="0"/>
                          <a:ea typeface="Cambria Math" panose="02040503050406030204" pitchFamily="18" charset="0"/>
                        </a:rPr>
                        <m:t>→</m:t>
                      </m:r>
                      <m:sSup>
                        <m:sSupPr>
                          <m:ctrlPr>
                            <a:rPr lang="en-US" sz="2800" i="1" smtClean="0">
                              <a:latin typeface="Cambria Math" panose="02040503050406030204" pitchFamily="18" charset="0"/>
                              <a:ea typeface="Cambria Math" panose="02040503050406030204" pitchFamily="18" charset="0"/>
                            </a:rPr>
                          </m:ctrlPr>
                        </m:sSupPr>
                        <m:e>
                          <m:r>
                            <a:rPr lang="en-US" sz="2800" i="1" smtClean="0">
                              <a:latin typeface="Cambria Math" panose="02040503050406030204" pitchFamily="18" charset="0"/>
                              <a:ea typeface="Cambria Math" panose="02040503050406030204" pitchFamily="18" charset="0"/>
                            </a:rPr>
                            <m:t>𝜇</m:t>
                          </m:r>
                        </m:e>
                        <m:sup>
                          <m:r>
                            <a:rPr lang="en-US" sz="2800" b="0" i="1" smtClean="0">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𝜈</m:t>
                          </m:r>
                        </m:e>
                        <m:sub>
                          <m:r>
                            <a:rPr lang="en-US" sz="2800" b="0" i="1" smtClean="0">
                              <a:latin typeface="Cambria Math" panose="02040503050406030204" pitchFamily="18" charset="0"/>
                              <a:ea typeface="Cambria Math" panose="02040503050406030204" pitchFamily="18" charset="0"/>
                            </a:rPr>
                            <m:t>𝜇</m:t>
                          </m:r>
                        </m:sub>
                      </m:sSub>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500448" y="2366465"/>
                <a:ext cx="2311082" cy="46557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37531" y="3419322"/>
                <a:ext cx="2102883" cy="4655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panose="02040503050406030204" pitchFamily="18" charset="0"/>
                              <a:ea typeface="Cambria Math" panose="02040503050406030204" pitchFamily="18" charset="0"/>
                            </a:rPr>
                            <m:t>𝜇</m:t>
                          </m:r>
                        </m:e>
                        <m:sup>
                          <m:r>
                            <a:rPr lang="en-US" sz="2800" b="0" i="1" smtClean="0">
                              <a:latin typeface="Cambria Math" panose="02040503050406030204" pitchFamily="18" charset="0"/>
                            </a:rPr>
                            <m:t>+</m:t>
                          </m:r>
                        </m:sup>
                      </m:sSup>
                      <m:r>
                        <a:rPr lang="en-US" sz="2800" i="1" smtClean="0">
                          <a:latin typeface="Cambria Math" panose="02040503050406030204" pitchFamily="18" charset="0"/>
                          <a:ea typeface="Cambria Math" panose="02040503050406030204" pitchFamily="18" charset="0"/>
                        </a:rPr>
                        <m:t>→</m:t>
                      </m:r>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b="0" i="1" smtClean="0">
                              <a:latin typeface="Cambria Math" panose="02040503050406030204" pitchFamily="18" charset="0"/>
                              <a:ea typeface="Cambria Math" panose="02040503050406030204" pitchFamily="18" charset="0"/>
                            </a:rPr>
                            <m:t>−</m:t>
                          </m:r>
                        </m:sup>
                      </m:sSup>
                      <m:sSub>
                        <m:sSubPr>
                          <m:ctrlPr>
                            <a:rPr lang="en-US" sz="2800" i="1" smtClean="0">
                              <a:latin typeface="Cambria Math" panose="02040503050406030204" pitchFamily="18" charset="0"/>
                              <a:ea typeface="Cambria Math" panose="02040503050406030204" pitchFamily="18" charset="0"/>
                            </a:rPr>
                          </m:ctrlPr>
                        </m:sSubPr>
                        <m:e>
                          <m:acc>
                            <m:accPr>
                              <m:chr m:val="̅"/>
                              <m:ctrlPr>
                                <a:rPr lang="en-US" sz="2800" i="1" smtClean="0">
                                  <a:latin typeface="Cambria Math" panose="02040503050406030204" pitchFamily="18" charset="0"/>
                                  <a:ea typeface="Cambria Math" panose="02040503050406030204" pitchFamily="18" charset="0"/>
                                </a:rPr>
                              </m:ctrlPr>
                            </m:accPr>
                            <m:e>
                              <m:r>
                                <a:rPr lang="en-US" sz="2800" i="1" smtClean="0">
                                  <a:latin typeface="Cambria Math" panose="02040503050406030204" pitchFamily="18" charset="0"/>
                                  <a:ea typeface="Cambria Math" panose="02040503050406030204" pitchFamily="18" charset="0"/>
                                </a:rPr>
                                <m:t>𝜈</m:t>
                              </m:r>
                            </m:e>
                          </m:acc>
                        </m:e>
                        <m:sub>
                          <m:r>
                            <a:rPr lang="en-US" sz="2800" b="0" i="1" smtClean="0">
                              <a:latin typeface="Cambria Math" panose="02040503050406030204" pitchFamily="18" charset="0"/>
                              <a:ea typeface="Cambria Math" panose="02040503050406030204" pitchFamily="18" charset="0"/>
                            </a:rPr>
                            <m:t>𝑒</m:t>
                          </m:r>
                        </m:sub>
                      </m:sSub>
                      <m:sSub>
                        <m:sSubPr>
                          <m:ctrlPr>
                            <a:rPr lang="en-US" sz="2800" i="1" smtClean="0">
                              <a:latin typeface="Cambria Math" panose="02040503050406030204" pitchFamily="18" charset="0"/>
                              <a:ea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𝜈</m:t>
                          </m:r>
                        </m:e>
                        <m:sub>
                          <m:r>
                            <a:rPr lang="en-US" sz="2800" i="1" smtClean="0">
                              <a:latin typeface="Cambria Math" panose="02040503050406030204" pitchFamily="18" charset="0"/>
                              <a:ea typeface="Cambria Math" panose="02040503050406030204" pitchFamily="18" charset="0"/>
                            </a:rPr>
                            <m:t>𝜇</m:t>
                          </m:r>
                        </m:sub>
                      </m:sSub>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137531" y="3419322"/>
                <a:ext cx="2102883" cy="465577"/>
              </a:xfrm>
              <a:prstGeom prst="rect">
                <a:avLst/>
              </a:prstGeom>
              <a:blipFill rotWithShape="0">
                <a:blip r:embed="rId3"/>
                <a:stretch>
                  <a:fillRect b="-1316"/>
                </a:stretch>
              </a:blipFill>
            </p:spPr>
            <p:txBody>
              <a:bodyPr/>
              <a:lstStyle/>
              <a:p>
                <a:r>
                  <a:rPr lang="en-US">
                    <a:noFill/>
                  </a:rPr>
                  <a:t> </a:t>
                </a:r>
              </a:p>
            </p:txBody>
          </p:sp>
        </mc:Fallback>
      </mc:AlternateContent>
      <p:cxnSp>
        <p:nvCxnSpPr>
          <p:cNvPr id="7" name="Straight Arrow Connector 6"/>
          <p:cNvCxnSpPr>
            <a:stCxn id="4" idx="2"/>
          </p:cNvCxnSpPr>
          <p:nvPr/>
        </p:nvCxnSpPr>
        <p:spPr>
          <a:xfrm>
            <a:off x="1655989" y="2832042"/>
            <a:ext cx="592941" cy="587280"/>
          </a:xfrm>
          <a:prstGeom prst="straightConnector1">
            <a:avLst/>
          </a:prstGeom>
          <a:ln w="25400">
            <a:solidFill>
              <a:schemeClr val="tx1"/>
            </a:solidFill>
            <a:tailEnd type="stealth" w="lg" len="sm"/>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188972" y="3857514"/>
            <a:ext cx="20594" cy="614665"/>
          </a:xfrm>
          <a:prstGeom prst="straightConnector1">
            <a:avLst/>
          </a:prstGeom>
          <a:ln w="25400">
            <a:solidFill>
              <a:schemeClr val="tx1"/>
            </a:solidFill>
            <a:tailEnd type="stealth" w="lg"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77330" y="4555795"/>
            <a:ext cx="5177481" cy="923330"/>
          </a:xfrm>
          <a:prstGeom prst="rect">
            <a:avLst/>
          </a:prstGeom>
          <a:noFill/>
        </p:spPr>
        <p:txBody>
          <a:bodyPr wrap="square" rtlCol="0">
            <a:spAutoFit/>
          </a:bodyPr>
          <a:lstStyle/>
          <a:p>
            <a:r>
              <a:rPr lang="en-US" dirty="0" smtClean="0"/>
              <a:t>Observed the Michel electron in the detector.  This is an indication that there was a pion in the final state. Not the signature of a QE-like event.</a:t>
            </a:r>
            <a:endParaRPr lang="en-US" dirty="0"/>
          </a:p>
        </p:txBody>
      </p:sp>
      <p:sp>
        <p:nvSpPr>
          <p:cNvPr id="16" name="Slide Number Placeholder 15"/>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14" y="1591087"/>
            <a:ext cx="5948759" cy="4337222"/>
          </a:xfrm>
          <a:prstGeom prst="rect">
            <a:avLst/>
          </a:prstGeom>
        </p:spPr>
      </p:pic>
      <p:cxnSp>
        <p:nvCxnSpPr>
          <p:cNvPr id="24" name="Straight Connector 23"/>
          <p:cNvCxnSpPr/>
          <p:nvPr/>
        </p:nvCxnSpPr>
        <p:spPr>
          <a:xfrm flipV="1">
            <a:off x="8501449" y="2832042"/>
            <a:ext cx="0" cy="24195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501449" y="2832042"/>
            <a:ext cx="70104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013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QE-like Candidates</a:t>
            </a:r>
            <a:endParaRPr lang="en-US" dirty="0"/>
          </a:p>
        </p:txBody>
      </p:sp>
      <p:sp>
        <p:nvSpPr>
          <p:cNvPr id="3" name="Content Placeholder 2"/>
          <p:cNvSpPr>
            <a:spLocks noGrp="1"/>
          </p:cNvSpPr>
          <p:nvPr>
            <p:ph idx="1"/>
          </p:nvPr>
        </p:nvSpPr>
        <p:spPr>
          <a:xfrm>
            <a:off x="0" y="1073194"/>
            <a:ext cx="6474941" cy="3880773"/>
          </a:xfrm>
        </p:spPr>
        <p:txBody>
          <a:bodyPr/>
          <a:lstStyle/>
          <a:p>
            <a:r>
              <a:rPr lang="en-US" dirty="0" smtClean="0"/>
              <a:t>Because we don’t care about the </a:t>
            </a:r>
            <a:r>
              <a:rPr lang="en-US" dirty="0" err="1" smtClean="0"/>
              <a:t>muon’s</a:t>
            </a:r>
            <a:r>
              <a:rPr lang="en-US" dirty="0" smtClean="0"/>
              <a:t> topology, the Q</a:t>
            </a:r>
            <a:r>
              <a:rPr lang="en-US" baseline="30000" dirty="0" smtClean="0"/>
              <a:t>2</a:t>
            </a:r>
            <a:r>
              <a:rPr lang="en-US" dirty="0" smtClean="0"/>
              <a:t> must be reconstructed from the proton arm.  </a:t>
            </a:r>
            <a:endParaRPr lang="en-US" dirty="0"/>
          </a:p>
          <a:p>
            <a:pPr lvl="1"/>
            <a:r>
              <a:rPr lang="en-US" dirty="0" err="1" smtClean="0"/>
              <a:t>Muons</a:t>
            </a:r>
            <a:r>
              <a:rPr lang="en-US" dirty="0" smtClean="0"/>
              <a:t> that are not tracked and matched by the MINOS near detector have poor momentum reconstruction.</a:t>
            </a:r>
          </a:p>
          <a:p>
            <a:pPr lvl="1"/>
            <a:endParaRPr lang="en-US" dirty="0" smtClean="0"/>
          </a:p>
          <a:p>
            <a:r>
              <a:rPr lang="en-US" dirty="0" smtClean="0"/>
              <a:t>Assume scattering off of a free nucleon at rest.</a:t>
            </a: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5" name="Picture 4" descr="neutrino_track.png"/>
          <p:cNvPicPr>
            <a:picLocks noChangeAspect="1"/>
          </p:cNvPicPr>
          <p:nvPr/>
        </p:nvPicPr>
        <p:blipFill>
          <a:blip r:embed="rId2" cstate="print"/>
          <a:stretch>
            <a:fillRect/>
          </a:stretch>
        </p:blipFill>
        <p:spPr>
          <a:xfrm>
            <a:off x="220362" y="3307492"/>
            <a:ext cx="5105400" cy="287609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068" y="1301257"/>
            <a:ext cx="5321683" cy="3880023"/>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7889979" y="5395686"/>
                <a:ext cx="2717859"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M</m:t>
                          </m:r>
                        </m:e>
                        <m:sup>
                          <m:r>
                            <a:rPr lang="en-US" b="0" i="0" smtClean="0">
                              <a:latin typeface="Cambria Math" panose="02040503050406030204" pitchFamily="18" charset="0"/>
                            </a:rPr>
                            <m:t>′</m:t>
                          </m:r>
                        </m:sup>
                      </m:sSup>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m:t>
                          </m:r>
                        </m:e>
                        <m:sub>
                          <m:r>
                            <m:rPr>
                              <m:sty m:val="p"/>
                            </m:rPr>
                            <a:rPr lang="en-US" b="0" i="0" smtClean="0">
                              <a:latin typeface="Cambria Math" panose="02040503050406030204" pitchFamily="18" charset="0"/>
                            </a:rPr>
                            <m:t>n</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bindingEnergy</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7889979" y="5395686"/>
                <a:ext cx="2717859" cy="276999"/>
              </a:xfrm>
              <a:prstGeom prst="rect">
                <a:avLst/>
              </a:prstGeom>
              <a:blipFill rotWithShape="0">
                <a:blip r:embed="rId4"/>
                <a:stretch>
                  <a:fillRect l="-1121" r="-2466"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537701" y="5893319"/>
                <a:ext cx="5639172" cy="32714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Q</m:t>
                          </m:r>
                        </m:e>
                        <m:sup>
                          <m:r>
                            <a:rPr lang="en-US" b="0" i="0" smtClean="0">
                              <a:latin typeface="Cambria Math" panose="02040503050406030204" pitchFamily="18" charset="0"/>
                            </a:rPr>
                            <m:t>2</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m:t>
                                  </m:r>
                                </m:e>
                                <m:sup>
                                  <m:r>
                                    <a:rPr lang="en-US" b="0" i="0" smtClean="0">
                                      <a:latin typeface="Cambria Math" panose="02040503050406030204" pitchFamily="18" charset="0"/>
                                    </a:rPr>
                                    <m:t>′</m:t>
                                  </m:r>
                                </m:sup>
                              </m:sSup>
                            </m:e>
                          </m:d>
                        </m:e>
                        <m:sup>
                          <m:r>
                            <a:rPr lang="en-US" b="0" i="0" smtClean="0">
                              <a:latin typeface="Cambria Math" panose="02040503050406030204" pitchFamily="18" charset="0"/>
                            </a:rPr>
                            <m:t>2</m:t>
                          </m:r>
                        </m:sup>
                      </m:sSup>
                      <m:r>
                        <a:rPr lang="en-US" b="0" i="0" smtClean="0">
                          <a:latin typeface="Cambria Math" panose="02040503050406030204" pitchFamily="18" charset="0"/>
                        </a:rPr>
                        <m:t> − </m:t>
                      </m:r>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M</m:t>
                          </m:r>
                        </m:e>
                        <m:sub>
                          <m:r>
                            <m:rPr>
                              <m:sty m:val="p"/>
                            </m:rPr>
                            <a:rPr lang="en-US" b="0" i="0" smtClean="0">
                              <a:latin typeface="Cambria Math" panose="02040503050406030204" pitchFamily="18" charset="0"/>
                            </a:rPr>
                            <m:t>proton</m:t>
                          </m:r>
                        </m:sub>
                        <m:sup>
                          <m:r>
                            <a:rPr lang="en-US" b="0" i="0" smtClean="0">
                              <a:latin typeface="Cambria Math" panose="02040503050406030204" pitchFamily="18" charset="0"/>
                            </a:rPr>
                            <m:t>2</m:t>
                          </m:r>
                        </m:sup>
                      </m:sSubSup>
                      <m:r>
                        <a:rPr lang="en-US" b="0" i="0" smtClean="0">
                          <a:latin typeface="Cambria Math" panose="02040503050406030204" pitchFamily="18" charset="0"/>
                        </a:rPr>
                        <m:t>+2</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m:t>
                          </m:r>
                        </m:e>
                        <m:sup>
                          <m:r>
                            <a:rPr lang="en-US" b="0" i="0" smtClean="0">
                              <a:latin typeface="Cambria Math" panose="02040503050406030204" pitchFamily="18" charset="0"/>
                            </a:rPr>
                            <m:t>′</m:t>
                          </m:r>
                        </m:sup>
                      </m:sSup>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T</m:t>
                              </m:r>
                            </m:e>
                            <m:sub>
                              <m:r>
                                <m:rPr>
                                  <m:sty m:val="p"/>
                                </m:rPr>
                                <a:rPr lang="en-US" b="0" i="0" smtClean="0">
                                  <a:latin typeface="Cambria Math" panose="02040503050406030204" pitchFamily="18" charset="0"/>
                                </a:rPr>
                                <m:t>proton</m:t>
                              </m:r>
                            </m:sub>
                            <m:sup>
                              <m:r>
                                <m:rPr>
                                  <m:sty m:val="p"/>
                                </m:rPr>
                                <a:rPr lang="en-US" b="0" i="0" smtClean="0">
                                  <a:latin typeface="Cambria Math" panose="02040503050406030204" pitchFamily="18" charset="0"/>
                                </a:rPr>
                                <m:t>kinetic</m:t>
                              </m:r>
                            </m:sup>
                          </m:sSubSup>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m:t>
                              </m:r>
                            </m:e>
                            <m:sub>
                              <m:r>
                                <m:rPr>
                                  <m:sty m:val="p"/>
                                </m:rPr>
                                <a:rPr lang="en-US" b="0" i="0" smtClean="0">
                                  <a:latin typeface="Cambria Math" panose="02040503050406030204" pitchFamily="18" charset="0"/>
                                </a:rPr>
                                <m:t>proton</m:t>
                              </m:r>
                            </m:sub>
                          </m:sSub>
                          <m:r>
                            <a:rPr lang="en-US" b="0" i="0" smtClean="0">
                              <a:latin typeface="Cambria Math" panose="02040503050406030204" pitchFamily="18" charset="0"/>
                            </a:rPr>
                            <m:t>− </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m:t>
                              </m:r>
                            </m:e>
                            <m:sup>
                              <m:r>
                                <a:rPr lang="en-US" b="0" i="0" smtClean="0">
                                  <a:latin typeface="Cambria Math" panose="02040503050406030204" pitchFamily="18" charset="0"/>
                                </a:rPr>
                                <m:t>′</m:t>
                              </m:r>
                            </m:sup>
                          </m:sSup>
                          <m:r>
                            <a:rPr lang="en-US" b="0" i="0" smtClean="0">
                              <a:latin typeface="Cambria Math" panose="02040503050406030204" pitchFamily="18" charset="0"/>
                            </a:rPr>
                            <m:t> </m:t>
                          </m: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537701" y="5893319"/>
                <a:ext cx="5639172" cy="327141"/>
              </a:xfrm>
              <a:prstGeom prst="rect">
                <a:avLst/>
              </a:prstGeom>
              <a:blipFill rotWithShape="0">
                <a:blip r:embed="rId5"/>
                <a:stretch>
                  <a:fillRect l="-756" t="-1887" b="-24528"/>
                </a:stretch>
              </a:blipFill>
            </p:spPr>
            <p:txBody>
              <a:bodyPr/>
              <a:lstStyle/>
              <a:p>
                <a:r>
                  <a:rPr lang="en-US">
                    <a:noFill/>
                  </a:rPr>
                  <a:t> </a:t>
                </a:r>
              </a:p>
            </p:txBody>
          </p:sp>
        </mc:Fallback>
      </mc:AlternateContent>
    </p:spTree>
    <p:extLst>
      <p:ext uri="{BB962C8B-B14F-4D97-AF65-F5344CB8AC3E}">
        <p14:creationId xmlns:p14="http://schemas.microsoft.com/office/powerpoint/2010/main" val="3763322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a:t>F</a:t>
            </a:r>
            <a:r>
              <a:rPr lang="en-US" dirty="0" smtClean="0"/>
              <a:t>orming the Cross Section</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99576" y="930656"/>
                <a:ext cx="6958252" cy="1288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d>
                            <m:dPr>
                              <m:ctrlPr>
                                <a:rPr lang="en-US" sz="2800" i="1" smtClean="0">
                                  <a:latin typeface="Cambria Math" panose="02040503050406030204" pitchFamily="18" charset="0"/>
                                </a:rPr>
                              </m:ctrlPr>
                            </m:dPr>
                            <m:e>
                              <m:f>
                                <m:fPr>
                                  <m:ctrlPr>
                                    <a:rPr lang="en-US" sz="2800" i="1">
                                      <a:latin typeface="Cambria Math" panose="02040503050406030204" pitchFamily="18" charset="0"/>
                                    </a:rPr>
                                  </m:ctrlPr>
                                </m:fPr>
                                <m:num>
                                  <m:r>
                                    <m:rPr>
                                      <m:sty m:val="p"/>
                                    </m:rPr>
                                    <a:rPr lang="en-US" sz="2800" i="0">
                                      <a:latin typeface="Cambria Math" panose="02040503050406030204" pitchFamily="18" charset="0"/>
                                    </a:rPr>
                                    <m:t>d</m:t>
                                  </m:r>
                                  <m:r>
                                    <m:rPr>
                                      <m:sty m:val="p"/>
                                    </m:rPr>
                                    <a:rPr lang="en-US" sz="2800" i="0">
                                      <a:latin typeface="Cambria Math" panose="02040503050406030204" pitchFamily="18" charset="0"/>
                                      <a:ea typeface="Cambria Math" panose="02040503050406030204" pitchFamily="18" charset="0"/>
                                    </a:rPr>
                                    <m:t>σ</m:t>
                                  </m:r>
                                </m:num>
                                <m:den>
                                  <m:sSubSup>
                                    <m:sSubSupPr>
                                      <m:ctrlPr>
                                        <a:rPr lang="en-US" sz="2800" i="1">
                                          <a:latin typeface="Cambria Math" panose="02040503050406030204" pitchFamily="18" charset="0"/>
                                        </a:rPr>
                                      </m:ctrlPr>
                                    </m:sSubSupPr>
                                    <m:e>
                                      <m:r>
                                        <m:rPr>
                                          <m:sty m:val="p"/>
                                        </m:rPr>
                                        <a:rPr lang="en-US" sz="2800" i="0">
                                          <a:latin typeface="Cambria Math" panose="02040503050406030204" pitchFamily="18" charset="0"/>
                                        </a:rPr>
                                        <m:t>dQ</m:t>
                                      </m:r>
                                    </m:e>
                                    <m:sub>
                                      <m:r>
                                        <m:rPr>
                                          <m:sty m:val="p"/>
                                        </m:rPr>
                                        <a:rPr lang="en-US" sz="2800" i="0">
                                          <a:latin typeface="Cambria Math" panose="02040503050406030204" pitchFamily="18" charset="0"/>
                                        </a:rPr>
                                        <m:t>QE</m:t>
                                      </m:r>
                                      <m:r>
                                        <a:rPr lang="en-US" sz="2800" i="0">
                                          <a:latin typeface="Cambria Math" panose="02040503050406030204" pitchFamily="18" charset="0"/>
                                        </a:rPr>
                                        <m:t>−</m:t>
                                      </m:r>
                                      <m:r>
                                        <m:rPr>
                                          <m:sty m:val="p"/>
                                        </m:rPr>
                                        <a:rPr lang="en-US" sz="2800" i="0">
                                          <a:latin typeface="Cambria Math" panose="02040503050406030204" pitchFamily="18" charset="0"/>
                                        </a:rPr>
                                        <m:t>like</m:t>
                                      </m:r>
                                      <m:r>
                                        <a:rPr lang="en-US" sz="2800" i="0">
                                          <a:latin typeface="Cambria Math" panose="02040503050406030204" pitchFamily="18" charset="0"/>
                                        </a:rPr>
                                        <m:t>,</m:t>
                                      </m:r>
                                      <m:r>
                                        <m:rPr>
                                          <m:sty m:val="p"/>
                                        </m:rPr>
                                        <a:rPr lang="en-US" sz="2800" i="0">
                                          <a:latin typeface="Cambria Math" panose="02040503050406030204" pitchFamily="18" charset="0"/>
                                        </a:rPr>
                                        <m:t>proton</m:t>
                                      </m:r>
                                    </m:sub>
                                    <m:sup>
                                      <m:r>
                                        <a:rPr lang="en-US" sz="2800" i="0">
                                          <a:latin typeface="Cambria Math" panose="02040503050406030204" pitchFamily="18" charset="0"/>
                                        </a:rPr>
                                        <m:t>2</m:t>
                                      </m:r>
                                    </m:sup>
                                  </m:sSubSup>
                                </m:den>
                              </m:f>
                            </m:e>
                          </m:d>
                        </m:e>
                        <m:sub>
                          <m:r>
                            <m:rPr>
                              <m:sty m:val="p"/>
                            </m:rPr>
                            <a:rPr lang="en-US" sz="2800" b="0" i="0" smtClean="0">
                              <a:latin typeface="Cambria Math" panose="02040503050406030204" pitchFamily="18" charset="0"/>
                            </a:rPr>
                            <m:t>i</m:t>
                          </m:r>
                        </m:sub>
                      </m:sSub>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nary>
                            <m:naryPr>
                              <m:chr m:val="∑"/>
                              <m:supHide m:val="on"/>
                              <m:ctrlPr>
                                <a:rPr lang="en-US" sz="2800" b="0" i="1" smtClean="0">
                                  <a:latin typeface="Cambria Math" panose="02040503050406030204" pitchFamily="18" charset="0"/>
                                </a:rPr>
                              </m:ctrlPr>
                            </m:naryPr>
                            <m:sub>
                              <m:r>
                                <m:rPr>
                                  <m:sty m:val="p"/>
                                  <m:brk m:alnAt="7"/>
                                </m:rPr>
                                <a:rPr lang="en-US" sz="2800" b="0" i="0" smtClean="0">
                                  <a:latin typeface="Cambria Math" panose="02040503050406030204" pitchFamily="18" charset="0"/>
                                </a:rPr>
                                <m:t>j</m:t>
                              </m:r>
                            </m:sub>
                            <m:sup/>
                            <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U</m:t>
                                  </m:r>
                                </m:e>
                                <m:sub>
                                  <m:r>
                                    <m:rPr>
                                      <m:sty m:val="p"/>
                                    </m:rPr>
                                    <a:rPr lang="en-US" sz="2800" b="0" i="0" smtClean="0">
                                      <a:latin typeface="Cambria Math" panose="02040503050406030204" pitchFamily="18" charset="0"/>
                                    </a:rPr>
                                    <m:t>ij</m:t>
                                  </m:r>
                                </m:sub>
                              </m:sSub>
                              <m:d>
                                <m:dPr>
                                  <m:ctrlPr>
                                    <a:rPr lang="en-US" sz="2800" b="0" i="1" smtClean="0">
                                      <a:latin typeface="Cambria Math" panose="02040503050406030204" pitchFamily="18" charset="0"/>
                                    </a:rPr>
                                  </m:ctrlPr>
                                </m:dPr>
                                <m:e>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N</m:t>
                                      </m:r>
                                    </m:e>
                                    <m:sub>
                                      <m:r>
                                        <m:rPr>
                                          <m:sty m:val="p"/>
                                        </m:rPr>
                                        <a:rPr lang="en-US" sz="2800" b="0" i="0" smtClean="0">
                                          <a:latin typeface="Cambria Math" panose="02040503050406030204" pitchFamily="18" charset="0"/>
                                        </a:rPr>
                                        <m:t>j</m:t>
                                      </m:r>
                                    </m:sub>
                                    <m:sup>
                                      <m:r>
                                        <m:rPr>
                                          <m:sty m:val="p"/>
                                        </m:rPr>
                                        <a:rPr lang="en-US" sz="2800" b="0" i="0" smtClean="0">
                                          <a:latin typeface="Cambria Math" panose="02040503050406030204" pitchFamily="18" charset="0"/>
                                        </a:rPr>
                                        <m:t>data</m:t>
                                      </m:r>
                                    </m:sup>
                                  </m:sSubSup>
                                  <m:r>
                                    <a:rPr lang="en-US" sz="2800" b="0" i="0" smtClean="0">
                                      <a:latin typeface="Cambria Math" panose="02040503050406030204" pitchFamily="18" charset="0"/>
                                    </a:rPr>
                                    <m:t>−</m:t>
                                  </m:r>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N</m:t>
                                      </m:r>
                                    </m:e>
                                    <m:sub>
                                      <m:r>
                                        <m:rPr>
                                          <m:sty m:val="p"/>
                                        </m:rPr>
                                        <a:rPr lang="en-US" sz="2800" b="0" i="0" smtClean="0">
                                          <a:latin typeface="Cambria Math" panose="02040503050406030204" pitchFamily="18" charset="0"/>
                                        </a:rPr>
                                        <m:t>j</m:t>
                                      </m:r>
                                    </m:sub>
                                    <m:sup>
                                      <m:r>
                                        <m:rPr>
                                          <m:sty m:val="p"/>
                                        </m:rPr>
                                        <a:rPr lang="en-US" sz="2800" b="0" i="0" smtClean="0">
                                          <a:latin typeface="Cambria Math" panose="02040503050406030204" pitchFamily="18" charset="0"/>
                                        </a:rPr>
                                        <m:t>bkgd</m:t>
                                      </m:r>
                                    </m:sup>
                                  </m:sSubSup>
                                </m:e>
                              </m:d>
                            </m:e>
                          </m:nary>
                        </m:num>
                        <m:den>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ea typeface="Cambria Math" panose="02040503050406030204" pitchFamily="18" charset="0"/>
                                </a:rPr>
                                <m:t>ε</m:t>
                              </m:r>
                            </m:e>
                            <m:sub>
                              <m:r>
                                <m:rPr>
                                  <m:sty m:val="p"/>
                                </m:rPr>
                                <a:rPr lang="en-US" sz="2800" b="0" i="0" smtClean="0">
                                  <a:latin typeface="Cambria Math" panose="02040503050406030204" pitchFamily="18" charset="0"/>
                                </a:rPr>
                                <m:t>i</m:t>
                              </m:r>
                            </m:sub>
                          </m:sSub>
                          <m:d>
                            <m:dPr>
                              <m:ctrlPr>
                                <a:rPr lang="en-US" sz="2800" b="0" i="1" smtClean="0">
                                  <a:latin typeface="Cambria Math" panose="02040503050406030204" pitchFamily="18" charset="0"/>
                                </a:rPr>
                              </m:ctrlPr>
                            </m:dPr>
                            <m:e>
                              <m:r>
                                <m:rPr>
                                  <m:sty m:val="p"/>
                                </m:rPr>
                                <a:rPr lang="el-GR" sz="2800" b="0" i="0" smtClean="0">
                                  <a:latin typeface="Cambria Math" panose="02040503050406030204" pitchFamily="18" charset="0"/>
                                  <a:ea typeface="Cambria Math" panose="02040503050406030204" pitchFamily="18" charset="0"/>
                                </a:rPr>
                                <m:t>Φ</m:t>
                              </m:r>
                              <m:r>
                                <m:rPr>
                                  <m:sty m:val="p"/>
                                </m:rPr>
                                <a:rPr lang="en-US" sz="2800" b="0" i="0" smtClean="0">
                                  <a:latin typeface="Cambria Math" panose="02040503050406030204" pitchFamily="18" charset="0"/>
                                  <a:ea typeface="Cambria Math" panose="02040503050406030204" pitchFamily="18" charset="0"/>
                                </a:rPr>
                                <m:t>T</m:t>
                              </m:r>
                            </m:e>
                          </m:d>
                          <m:sSub>
                            <m:sSubPr>
                              <m:ctrlPr>
                                <a:rPr lang="el-GR" sz="2800" b="0" i="1" smtClean="0">
                                  <a:latin typeface="Cambria Math" panose="02040503050406030204" pitchFamily="18" charset="0"/>
                                  <a:ea typeface="Cambria Math" panose="02040503050406030204" pitchFamily="18" charset="0"/>
                                </a:rPr>
                              </m:ctrlPr>
                            </m:sSubPr>
                            <m:e>
                              <m:r>
                                <m:rPr>
                                  <m:sty m:val="p"/>
                                </m:rPr>
                                <a:rPr lang="el-GR" sz="2800" b="0" i="0" smtClean="0">
                                  <a:latin typeface="Cambria Math" panose="02040503050406030204" pitchFamily="18" charset="0"/>
                                  <a:ea typeface="Cambria Math" panose="02040503050406030204" pitchFamily="18" charset="0"/>
                                </a:rPr>
                                <m:t>Δ</m:t>
                              </m:r>
                              <m:r>
                                <m:rPr>
                                  <m:sty m:val="p"/>
                                </m:rPr>
                                <a:rPr lang="en-US" sz="2800" b="0" i="0" smtClean="0">
                                  <a:latin typeface="Cambria Math" panose="02040503050406030204" pitchFamily="18" charset="0"/>
                                  <a:ea typeface="Cambria Math" panose="02040503050406030204" pitchFamily="18" charset="0"/>
                                </a:rPr>
                                <m:t>x</m:t>
                              </m:r>
                            </m:e>
                            <m:sub>
                              <m:r>
                                <m:rPr>
                                  <m:sty m:val="p"/>
                                </m:rPr>
                                <a:rPr lang="en-US" sz="2800" b="0" i="0" smtClean="0">
                                  <a:latin typeface="Cambria Math" panose="02040503050406030204" pitchFamily="18" charset="0"/>
                                  <a:ea typeface="Cambria Math" panose="02040503050406030204" pitchFamily="18" charset="0"/>
                                </a:rPr>
                                <m:t>i</m:t>
                              </m:r>
                            </m:sub>
                          </m:sSub>
                        </m:den>
                      </m:f>
                      <m:r>
                        <a:rPr lang="en-US" sz="2800" b="0" i="0" smtClean="0">
                          <a:latin typeface="Cambria Math" panose="02040503050406030204" pitchFamily="18" charset="0"/>
                        </a:rPr>
                        <m:t> </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99576" y="930656"/>
                <a:ext cx="6958252" cy="1288751"/>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78475" y="2545116"/>
                <a:ext cx="9248504" cy="4068550"/>
              </a:xfrm>
              <a:prstGeom prst="rect">
                <a:avLst/>
              </a:prstGeom>
              <a:solidFill>
                <a:schemeClr val="bg1"/>
              </a:solidFill>
              <a:effectLst>
                <a:outerShdw blurRad="50800" dist="38100" dir="13500000" algn="br" rotWithShape="0">
                  <a:prstClr val="black">
                    <a:alpha val="40000"/>
                  </a:prstClr>
                </a:outerShdw>
              </a:effectLst>
            </p:spPr>
            <p:txBody>
              <a:bodyPr wrap="square" rtlCol="0">
                <a:spAutoFit/>
              </a:bodyPr>
              <a:lstStyle/>
              <a:p>
                <a:pPr marL="342900" indent="-342900">
                  <a:lnSpc>
                    <a:spcPct val="200000"/>
                  </a:lnSpc>
                  <a:buFont typeface="Arial" panose="020B0604020202020204" pitchFamily="34" charset="0"/>
                  <a:buChar char="•"/>
                </a:pPr>
                <a14:m>
                  <m:oMath xmlns:m="http://schemas.openxmlformats.org/officeDocument/2006/math">
                    <m:sSubSup>
                      <m:sSubSupPr>
                        <m:ctrlPr>
                          <a:rPr lang="en-US" sz="2000" i="1" smtClean="0">
                            <a:latin typeface="Cambria Math" panose="02040503050406030204" pitchFamily="18" charset="0"/>
                          </a:rPr>
                        </m:ctrlPr>
                      </m:sSubSupPr>
                      <m:e>
                        <m:r>
                          <m:rPr>
                            <m:sty m:val="p"/>
                          </m:rPr>
                          <a:rPr lang="en-US" sz="2000" i="0">
                            <a:latin typeface="Cambria Math" panose="02040503050406030204" pitchFamily="18" charset="0"/>
                          </a:rPr>
                          <m:t>N</m:t>
                        </m:r>
                      </m:e>
                      <m:sub>
                        <m:r>
                          <m:rPr>
                            <m:sty m:val="p"/>
                          </m:rPr>
                          <a:rPr lang="en-US" sz="2000" i="0">
                            <a:latin typeface="Cambria Math" panose="02040503050406030204" pitchFamily="18" charset="0"/>
                          </a:rPr>
                          <m:t>j</m:t>
                        </m:r>
                      </m:sub>
                      <m:sup>
                        <m:r>
                          <m:rPr>
                            <m:sty m:val="p"/>
                          </m:rPr>
                          <a:rPr lang="en-US" sz="2000" i="0">
                            <a:latin typeface="Cambria Math" panose="02040503050406030204" pitchFamily="18" charset="0"/>
                          </a:rPr>
                          <m:t>data</m:t>
                        </m:r>
                      </m:sup>
                    </m:sSubSup>
                    <m:r>
                      <a:rPr lang="en-US" sz="2000" i="0">
                        <a:latin typeface="Cambria Math" panose="02040503050406030204" pitchFamily="18" charset="0"/>
                      </a:rPr>
                      <m:t>−</m:t>
                    </m:r>
                    <m:sSubSup>
                      <m:sSubSupPr>
                        <m:ctrlPr>
                          <a:rPr lang="en-US" sz="2000" i="1">
                            <a:latin typeface="Cambria Math" panose="02040503050406030204" pitchFamily="18" charset="0"/>
                          </a:rPr>
                        </m:ctrlPr>
                      </m:sSubSupPr>
                      <m:e>
                        <m:r>
                          <m:rPr>
                            <m:sty m:val="p"/>
                          </m:rPr>
                          <a:rPr lang="en-US" sz="2000" i="0">
                            <a:latin typeface="Cambria Math" panose="02040503050406030204" pitchFamily="18" charset="0"/>
                          </a:rPr>
                          <m:t>N</m:t>
                        </m:r>
                      </m:e>
                      <m:sub>
                        <m:r>
                          <m:rPr>
                            <m:sty m:val="p"/>
                          </m:rPr>
                          <a:rPr lang="en-US" sz="2000" i="0">
                            <a:latin typeface="Cambria Math" panose="02040503050406030204" pitchFamily="18" charset="0"/>
                          </a:rPr>
                          <m:t>j</m:t>
                        </m:r>
                      </m:sub>
                      <m:sup>
                        <m:r>
                          <m:rPr>
                            <m:sty m:val="p"/>
                          </m:rPr>
                          <a:rPr lang="en-US" sz="2000" i="0">
                            <a:latin typeface="Cambria Math" panose="02040503050406030204" pitchFamily="18" charset="0"/>
                          </a:rPr>
                          <m:t>bkgd</m:t>
                        </m:r>
                      </m:sup>
                    </m:sSubSup>
                  </m:oMath>
                </a14:m>
                <a:r>
                  <a:rPr lang="en-US" sz="2000" dirty="0" smtClean="0"/>
                  <a:t> is the data – background = signal for the bin j</a:t>
                </a:r>
              </a:p>
              <a:p>
                <a:pPr marL="342900" indent="-342900">
                  <a:lnSpc>
                    <a:spcPct val="200000"/>
                  </a:lnSpc>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U</m:t>
                        </m:r>
                      </m:e>
                      <m:sub>
                        <m:r>
                          <m:rPr>
                            <m:sty m:val="p"/>
                          </m:rPr>
                          <a:rPr lang="en-US" sz="2000" i="0">
                            <a:latin typeface="Cambria Math" panose="02040503050406030204" pitchFamily="18" charset="0"/>
                          </a:rPr>
                          <m:t>ij</m:t>
                        </m:r>
                      </m:sub>
                    </m:sSub>
                  </m:oMath>
                </a14:m>
                <a:r>
                  <a:rPr lang="en-US" sz="2000" dirty="0" smtClean="0"/>
                  <a:t> is the Unfolding matrix:  From reconstructed bin j to the true bin </a:t>
                </a:r>
                <a:r>
                  <a:rPr lang="en-US" sz="2000" dirty="0" err="1" smtClean="0"/>
                  <a:t>i</a:t>
                </a:r>
                <a:endParaRPr lang="en-US" sz="2000" dirty="0" smtClean="0"/>
              </a:p>
              <a:p>
                <a:pPr marL="342900" indent="-342900">
                  <a:lnSpc>
                    <a:spcPct val="200000"/>
                  </a:lnSpc>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m:rPr>
                            <m:sty m:val="p"/>
                          </m:rPr>
                          <a:rPr lang="en-US" sz="2000" i="0" smtClean="0">
                            <a:latin typeface="Cambria Math" panose="02040503050406030204" pitchFamily="18" charset="0"/>
                            <a:ea typeface="Cambria Math" panose="02040503050406030204" pitchFamily="18" charset="0"/>
                          </a:rPr>
                          <m:t>ε</m:t>
                        </m:r>
                      </m:e>
                      <m:sub>
                        <m:r>
                          <m:rPr>
                            <m:sty m:val="p"/>
                          </m:rPr>
                          <a:rPr lang="en-US" sz="2000" b="0" i="0" smtClean="0">
                            <a:latin typeface="Cambria Math" panose="02040503050406030204" pitchFamily="18" charset="0"/>
                          </a:rPr>
                          <m:t>i</m:t>
                        </m:r>
                      </m:sub>
                    </m:sSub>
                  </m:oMath>
                </a14:m>
                <a:r>
                  <a:rPr lang="en-US" sz="2000" dirty="0" smtClean="0"/>
                  <a:t> is the efficiency for bin </a:t>
                </a:r>
                <a:r>
                  <a:rPr lang="en-US" sz="2000" dirty="0" err="1" smtClean="0"/>
                  <a:t>i</a:t>
                </a:r>
                <a:endParaRPr lang="en-US" sz="2000" dirty="0" smtClean="0"/>
              </a:p>
              <a:p>
                <a:pPr marL="342900" indent="-342900">
                  <a:lnSpc>
                    <a:spcPct val="200000"/>
                  </a:lnSpc>
                  <a:buFont typeface="Arial" panose="020B0604020202020204" pitchFamily="34" charset="0"/>
                  <a:buChar char="•"/>
                </a:pPr>
                <a14:m>
                  <m:oMath xmlns:m="http://schemas.openxmlformats.org/officeDocument/2006/math">
                    <m:r>
                      <m:rPr>
                        <m:sty m:val="p"/>
                      </m:rPr>
                      <a:rPr lang="el-GR" sz="2000" i="0" smtClean="0">
                        <a:latin typeface="Cambria Math" panose="02040503050406030204" pitchFamily="18" charset="0"/>
                        <a:ea typeface="Cambria Math" panose="02040503050406030204" pitchFamily="18" charset="0"/>
                      </a:rPr>
                      <m:t>Φ</m:t>
                    </m:r>
                  </m:oMath>
                </a14:m>
                <a:r>
                  <a:rPr lang="en-US" sz="2000" dirty="0" smtClean="0"/>
                  <a:t> is the integrated flux ( neutrino energy )</a:t>
                </a:r>
              </a:p>
              <a:p>
                <a:pPr marL="342900" indent="-342900">
                  <a:lnSpc>
                    <a:spcPct val="200000"/>
                  </a:lnSpc>
                  <a:buFont typeface="Arial" panose="020B0604020202020204" pitchFamily="34" charset="0"/>
                  <a:buChar char="•"/>
                </a:pPr>
                <a:r>
                  <a:rPr lang="en-US" sz="2000" dirty="0" smtClean="0"/>
                  <a:t>T is the target number ( the number of neutrons )</a:t>
                </a:r>
              </a:p>
              <a:p>
                <a:pPr marL="342900" indent="-342900">
                  <a:lnSpc>
                    <a:spcPct val="200000"/>
                  </a:lnSpc>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m:rPr>
                            <m:sty m:val="p"/>
                          </m:rPr>
                          <a:rPr lang="el-GR" sz="2000" i="0" smtClean="0">
                            <a:latin typeface="Cambria Math" panose="02040503050406030204" pitchFamily="18" charset="0"/>
                            <a:ea typeface="Cambria Math" panose="02040503050406030204" pitchFamily="18" charset="0"/>
                          </a:rPr>
                          <m:t>Δ</m:t>
                        </m:r>
                        <m:r>
                          <m:rPr>
                            <m:sty m:val="p"/>
                          </m:rPr>
                          <a:rPr lang="en-US" sz="2000" b="0" i="0" smtClean="0">
                            <a:latin typeface="Cambria Math" panose="02040503050406030204" pitchFamily="18" charset="0"/>
                            <a:ea typeface="Cambria Math" panose="02040503050406030204" pitchFamily="18" charset="0"/>
                          </a:rPr>
                          <m:t>x</m:t>
                        </m:r>
                      </m:e>
                      <m:sub>
                        <m:r>
                          <m:rPr>
                            <m:sty m:val="p"/>
                          </m:rPr>
                          <a:rPr lang="en-US" sz="2000" b="0" i="0" smtClean="0">
                            <a:latin typeface="Cambria Math" panose="02040503050406030204" pitchFamily="18" charset="0"/>
                            <a:ea typeface="Cambria Math" panose="02040503050406030204" pitchFamily="18" charset="0"/>
                          </a:rPr>
                          <m:t>i</m:t>
                        </m:r>
                      </m:sub>
                    </m:sSub>
                  </m:oMath>
                </a14:m>
                <a:r>
                  <a:rPr lang="en-US" sz="2000" dirty="0" smtClean="0">
                    <a:ea typeface="Cambria Math" panose="02040503050406030204" pitchFamily="18" charset="0"/>
                  </a:rPr>
                  <a:t>is the bin width</a:t>
                </a:r>
                <a:endParaRPr lang="en-US" sz="240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778475" y="2545116"/>
                <a:ext cx="9248504" cy="4068550"/>
              </a:xfrm>
              <a:prstGeom prst="rect">
                <a:avLst/>
              </a:prstGeom>
              <a:blipFill rotWithShape="0">
                <a:blip r:embed="rId3"/>
                <a:stretch>
                  <a:fillRect/>
                </a:stretch>
              </a:blipFill>
              <a:effectLst>
                <a:outerShdw blurRad="50800" dist="38100" dir="13500000" algn="br" rotWithShape="0">
                  <a:prstClr val="black">
                    <a:alpha val="40000"/>
                  </a:prstClr>
                </a:outerShdw>
              </a:effectLst>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9457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3961" y="1443897"/>
            <a:ext cx="8596668" cy="3880773"/>
          </a:xfrm>
        </p:spPr>
        <p:txBody>
          <a:bodyPr/>
          <a:lstStyle/>
          <a:p>
            <a:r>
              <a:rPr lang="en-US" dirty="0" smtClean="0"/>
              <a:t>Neutrino experiments rely heavily on the event generator to estimate the backgrounds coming neutrino interactions.</a:t>
            </a:r>
          </a:p>
          <a:p>
            <a:endParaRPr lang="en-US" dirty="0"/>
          </a:p>
          <a:p>
            <a:r>
              <a:rPr lang="en-US" dirty="0" smtClean="0"/>
              <a:t>The background tuning technique will not be showed.</a:t>
            </a:r>
          </a:p>
          <a:p>
            <a:endParaRPr lang="en-US" dirty="0"/>
          </a:p>
          <a:p>
            <a:r>
              <a:rPr lang="en-US" dirty="0" smtClean="0"/>
              <a:t>The data is used to tune the background.</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619910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6963"/>
            <a:ext cx="6140581" cy="4477079"/>
          </a:xfrm>
          <a:prstGeom prst="rect">
            <a:avLst/>
          </a:prstGeom>
        </p:spPr>
      </p:pic>
      <p:sp>
        <p:nvSpPr>
          <p:cNvPr id="7" name="TextBox 6"/>
          <p:cNvSpPr txBox="1"/>
          <p:nvPr/>
        </p:nvSpPr>
        <p:spPr>
          <a:xfrm>
            <a:off x="2594919" y="3235502"/>
            <a:ext cx="2236573" cy="646331"/>
          </a:xfrm>
          <a:prstGeom prst="rect">
            <a:avLst/>
          </a:prstGeom>
          <a:noFill/>
        </p:spPr>
        <p:txBody>
          <a:bodyPr wrap="square" rtlCol="0">
            <a:spAutoFit/>
          </a:bodyPr>
          <a:lstStyle/>
          <a:p>
            <a:r>
              <a:rPr lang="en-US" dirty="0" smtClean="0"/>
              <a:t>Before Tuning the Backgrounds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292" y="996962"/>
            <a:ext cx="6140581" cy="4477079"/>
          </a:xfrm>
          <a:prstGeom prst="rect">
            <a:avLst/>
          </a:prstGeom>
        </p:spPr>
      </p:pic>
      <p:sp>
        <p:nvSpPr>
          <p:cNvPr id="9" name="TextBox 8"/>
          <p:cNvSpPr txBox="1"/>
          <p:nvPr/>
        </p:nvSpPr>
        <p:spPr>
          <a:xfrm>
            <a:off x="8735500" y="3116053"/>
            <a:ext cx="2236573" cy="646331"/>
          </a:xfrm>
          <a:prstGeom prst="rect">
            <a:avLst/>
          </a:prstGeom>
          <a:noFill/>
        </p:spPr>
        <p:txBody>
          <a:bodyPr wrap="square" rtlCol="0">
            <a:spAutoFit/>
          </a:bodyPr>
          <a:lstStyle/>
          <a:p>
            <a:r>
              <a:rPr lang="en-US" dirty="0" smtClean="0"/>
              <a:t>After Tuning the Backgrounds</a:t>
            </a:r>
            <a:endParaRPr lang="en-US" dirty="0"/>
          </a:p>
        </p:txBody>
      </p:sp>
    </p:spTree>
    <p:extLst>
      <p:ext uri="{BB962C8B-B14F-4D97-AF65-F5344CB8AC3E}">
        <p14:creationId xmlns:p14="http://schemas.microsoft.com/office/powerpoint/2010/main" val="3893815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Why </a:t>
            </a:r>
            <a:r>
              <a:rPr lang="en-US" dirty="0" smtClean="0">
                <a:solidFill>
                  <a:schemeClr val="tx1"/>
                </a:solidFill>
              </a:rPr>
              <a:t>M</a:t>
            </a:r>
            <a:r>
              <a:rPr lang="en-US" dirty="0" smtClean="0"/>
              <a:t>ain </a:t>
            </a:r>
            <a:r>
              <a:rPr lang="en-US" dirty="0" smtClean="0">
                <a:solidFill>
                  <a:schemeClr val="tx1"/>
                </a:solidFill>
              </a:rPr>
              <a:t>IN</a:t>
            </a:r>
            <a:r>
              <a:rPr lang="en-US" dirty="0" smtClean="0"/>
              <a:t>jector </a:t>
            </a:r>
            <a:r>
              <a:rPr lang="en-US" dirty="0" smtClean="0">
                <a:solidFill>
                  <a:schemeClr val="tx1"/>
                </a:solidFill>
              </a:rPr>
              <a:t>E</a:t>
            </a:r>
            <a:r>
              <a:rPr lang="en-US" dirty="0" smtClean="0"/>
              <a:t>xpe</a:t>
            </a:r>
            <a:r>
              <a:rPr lang="en-US" dirty="0" smtClean="0">
                <a:solidFill>
                  <a:schemeClr val="tx1"/>
                </a:solidFill>
              </a:rPr>
              <a:t>R</a:t>
            </a:r>
            <a:r>
              <a:rPr lang="en-US" dirty="0" smtClean="0"/>
              <a:t>iment </a:t>
            </a:r>
            <a:r>
              <a:rPr lang="en-US" dirty="0" smtClean="0">
                <a:solidFill>
                  <a:schemeClr val="tx1"/>
                </a:solidFill>
                <a:latin typeface="Symbol" panose="05050102010706020507" pitchFamily="18" charset="2"/>
              </a:rPr>
              <a:t>n</a:t>
            </a:r>
            <a:r>
              <a:rPr lang="en-US" dirty="0" smtClean="0">
                <a:solidFill>
                  <a:schemeClr val="tx1"/>
                </a:solidFill>
              </a:rPr>
              <a:t>-A </a:t>
            </a:r>
            <a:r>
              <a:rPr lang="en-US" dirty="0" smtClean="0">
                <a:solidFill>
                  <a:schemeClr val="accent1"/>
                </a:solidFill>
              </a:rPr>
              <a:t>?</a:t>
            </a:r>
            <a:endParaRPr lang="en-US" dirty="0">
              <a:solidFill>
                <a:schemeClr val="accent1"/>
              </a:solidFill>
            </a:endParaRPr>
          </a:p>
        </p:txBody>
      </p:sp>
      <p:sp>
        <p:nvSpPr>
          <p:cNvPr id="3" name="Content Placeholder 2"/>
          <p:cNvSpPr>
            <a:spLocks noGrp="1"/>
          </p:cNvSpPr>
          <p:nvPr>
            <p:ph idx="1"/>
          </p:nvPr>
        </p:nvSpPr>
        <p:spPr>
          <a:xfrm>
            <a:off x="363682" y="1090325"/>
            <a:ext cx="9310254" cy="3880773"/>
          </a:xfrm>
        </p:spPr>
        <p:txBody>
          <a:bodyPr/>
          <a:lstStyle/>
          <a:p>
            <a:r>
              <a:rPr lang="en-US" dirty="0" smtClean="0"/>
              <a:t>Neutrino Physics</a:t>
            </a:r>
          </a:p>
          <a:p>
            <a:pPr lvl="1"/>
            <a:r>
              <a:rPr lang="en-US" dirty="0" smtClean="0"/>
              <a:t>Enter an era of precision neutrino oscillation experiments.</a:t>
            </a:r>
          </a:p>
          <a:p>
            <a:pPr lvl="2"/>
            <a:r>
              <a:rPr lang="en-US" dirty="0" smtClean="0"/>
              <a:t>One of the goals is to measure the Dirac CP phase violating factor.</a:t>
            </a:r>
          </a:p>
          <a:p>
            <a:pPr lvl="2"/>
            <a:r>
              <a:rPr lang="en-US" dirty="0" smtClean="0"/>
              <a:t>Currently neutrino cross section measurements have large uncertainties. </a:t>
            </a:r>
            <a:r>
              <a:rPr lang="en-US" dirty="0" err="1" smtClean="0"/>
              <a:t>MINERvA</a:t>
            </a:r>
            <a:r>
              <a:rPr lang="en-US" dirty="0" smtClean="0"/>
              <a:t> will help reduced the systematics on the cross sections.</a:t>
            </a:r>
          </a:p>
          <a:p>
            <a:pPr lvl="2"/>
            <a:endParaRPr lang="en-US" dirty="0"/>
          </a:p>
          <a:p>
            <a:r>
              <a:rPr lang="en-US" dirty="0" smtClean="0"/>
              <a:t>Nuclear Physics</a:t>
            </a:r>
          </a:p>
          <a:p>
            <a:pPr lvl="1"/>
            <a:r>
              <a:rPr lang="en-US" dirty="0" smtClean="0"/>
              <a:t>Neutrinos interact via the weak nuclear force.</a:t>
            </a:r>
          </a:p>
          <a:p>
            <a:pPr lvl="2"/>
            <a:r>
              <a:rPr lang="en-US" dirty="0" smtClean="0"/>
              <a:t>Sensitive to the axial structure of the nucleon. The axial structure is related to the spin of the nucleon. </a:t>
            </a:r>
          </a:p>
          <a:p>
            <a:pPr lvl="1"/>
            <a:r>
              <a:rPr lang="en-US" dirty="0" smtClean="0"/>
              <a:t>Measure the A-dependence of the cross sections.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185684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96368" cy="1320800"/>
          </a:xfrm>
          <a:solidFill>
            <a:schemeClr val="bg1"/>
          </a:solidFill>
        </p:spPr>
        <p:txBody>
          <a:bodyPr/>
          <a:lstStyle/>
          <a:p>
            <a:r>
              <a:rPr lang="en-US" dirty="0" smtClean="0"/>
              <a:t>The Next Step is to Unfolded the Distribution.</a:t>
            </a:r>
            <a:endParaRPr lang="en-US" dirty="0"/>
          </a:p>
        </p:txBody>
      </p:sp>
      <p:sp>
        <p:nvSpPr>
          <p:cNvPr id="3" name="Content Placeholder 2"/>
          <p:cNvSpPr>
            <a:spLocks noGrp="1"/>
          </p:cNvSpPr>
          <p:nvPr>
            <p:ph idx="1"/>
          </p:nvPr>
        </p:nvSpPr>
        <p:spPr>
          <a:xfrm>
            <a:off x="-15127" y="776632"/>
            <a:ext cx="12192000" cy="2473195"/>
          </a:xfrm>
          <a:solidFill>
            <a:schemeClr val="bg1"/>
          </a:solidFill>
        </p:spPr>
        <p:txBody>
          <a:bodyPr/>
          <a:lstStyle/>
          <a:p>
            <a:r>
              <a:rPr lang="en-US" dirty="0" smtClean="0"/>
              <a:t>Unfolding: The measured distribution is often affected by the distortions in the detector resolution. The Unfolding procedure corrects for the detector resolution.</a:t>
            </a:r>
          </a:p>
          <a:p>
            <a:endParaRPr lang="en-US" dirty="0" smtClean="0"/>
          </a:p>
          <a:p>
            <a:r>
              <a:rPr lang="en-US" dirty="0" smtClean="0"/>
              <a:t>For this analysis, we unfolded the reconstructed Q</a:t>
            </a:r>
            <a:r>
              <a:rPr lang="en-US" baseline="30000" dirty="0" smtClean="0"/>
              <a:t>2</a:t>
            </a:r>
            <a:r>
              <a:rPr lang="en-US" dirty="0" smtClean="0"/>
              <a:t> from the proton to a Q</a:t>
            </a:r>
            <a:r>
              <a:rPr lang="en-US" baseline="30000" dirty="0" smtClean="0"/>
              <a:t>2</a:t>
            </a:r>
            <a:r>
              <a:rPr lang="en-US" dirty="0" smtClean="0"/>
              <a:t> using the most energetic proton’s kinetic energy in the final state.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7" y="2588135"/>
            <a:ext cx="5856375" cy="426986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625" y="2588134"/>
            <a:ext cx="5856375" cy="4269865"/>
          </a:xfrm>
          <a:prstGeom prst="rect">
            <a:avLst/>
          </a:prstGeom>
        </p:spPr>
      </p:pic>
    </p:spTree>
    <p:extLst>
      <p:ext uri="{BB962C8B-B14F-4D97-AF65-F5344CB8AC3E}">
        <p14:creationId xmlns:p14="http://schemas.microsoft.com/office/powerpoint/2010/main" val="3690230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3574"/>
            <a:ext cx="6091154" cy="444104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719" y="983574"/>
            <a:ext cx="6091154" cy="4441042"/>
          </a:xfrm>
          <a:prstGeom prst="rect">
            <a:avLst/>
          </a:prstGeom>
        </p:spPr>
      </p:pic>
      <p:sp>
        <p:nvSpPr>
          <p:cNvPr id="7" name="TextBox 6"/>
          <p:cNvSpPr txBox="1"/>
          <p:nvPr/>
        </p:nvSpPr>
        <p:spPr>
          <a:xfrm>
            <a:off x="3045577" y="2880929"/>
            <a:ext cx="1581665" cy="646331"/>
          </a:xfrm>
          <a:prstGeom prst="rect">
            <a:avLst/>
          </a:prstGeom>
          <a:noFill/>
        </p:spPr>
        <p:txBody>
          <a:bodyPr wrap="square" rtlCol="0">
            <a:spAutoFit/>
          </a:bodyPr>
          <a:lstStyle/>
          <a:p>
            <a:r>
              <a:rPr lang="en-US" dirty="0" smtClean="0"/>
              <a:t>Background Subtracted</a:t>
            </a:r>
            <a:endParaRPr lang="en-US" dirty="0"/>
          </a:p>
        </p:txBody>
      </p:sp>
      <p:sp>
        <p:nvSpPr>
          <p:cNvPr id="8" name="TextBox 7"/>
          <p:cNvSpPr txBox="1"/>
          <p:nvPr/>
        </p:nvSpPr>
        <p:spPr>
          <a:xfrm>
            <a:off x="9131296" y="2880928"/>
            <a:ext cx="1581665" cy="369332"/>
          </a:xfrm>
          <a:prstGeom prst="rect">
            <a:avLst/>
          </a:prstGeom>
          <a:noFill/>
        </p:spPr>
        <p:txBody>
          <a:bodyPr wrap="square" rtlCol="0">
            <a:spAutoFit/>
          </a:bodyPr>
          <a:lstStyle/>
          <a:p>
            <a:r>
              <a:rPr lang="en-US" dirty="0" smtClean="0"/>
              <a:t>Unfolded</a:t>
            </a:r>
            <a:endParaRPr lang="en-US" dirty="0"/>
          </a:p>
        </p:txBody>
      </p:sp>
    </p:spTree>
    <p:extLst>
      <p:ext uri="{BB962C8B-B14F-4D97-AF65-F5344CB8AC3E}">
        <p14:creationId xmlns:p14="http://schemas.microsoft.com/office/powerpoint/2010/main" val="2846591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75336" cy="1320800"/>
          </a:xfrm>
          <a:solidFill>
            <a:schemeClr val="bg1"/>
          </a:solidFill>
        </p:spPr>
        <p:txBody>
          <a:bodyPr/>
          <a:lstStyle/>
          <a:p>
            <a:r>
              <a:rPr lang="en-US" dirty="0" smtClean="0"/>
              <a:t>The Third Step is to Correct by the Efficiency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9909"/>
            <a:ext cx="3910913" cy="2851435"/>
          </a:xfrm>
          <a:prstGeom prst="rect">
            <a:avLst/>
          </a:prstGeom>
        </p:spPr>
      </p:pic>
      <p:sp>
        <p:nvSpPr>
          <p:cNvPr id="6" name="TextBox 5"/>
          <p:cNvSpPr txBox="1"/>
          <p:nvPr/>
        </p:nvSpPr>
        <p:spPr>
          <a:xfrm>
            <a:off x="1955456" y="1960960"/>
            <a:ext cx="1581665" cy="369332"/>
          </a:xfrm>
          <a:prstGeom prst="rect">
            <a:avLst/>
          </a:prstGeom>
          <a:noFill/>
        </p:spPr>
        <p:txBody>
          <a:bodyPr wrap="square" rtlCol="0">
            <a:spAutoFit/>
          </a:bodyPr>
          <a:lstStyle/>
          <a:p>
            <a:r>
              <a:rPr lang="en-US" dirty="0" smtClean="0"/>
              <a:t>Unfolded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9062"/>
            <a:ext cx="4744995" cy="3368938"/>
          </a:xfrm>
          <a:prstGeom prst="rect">
            <a:avLst/>
          </a:prstGeom>
        </p:spPr>
      </p:pic>
      <p:sp>
        <p:nvSpPr>
          <p:cNvPr id="8" name="Division 7"/>
          <p:cNvSpPr/>
          <p:nvPr/>
        </p:nvSpPr>
        <p:spPr>
          <a:xfrm>
            <a:off x="2704183" y="2993848"/>
            <a:ext cx="1853513" cy="771254"/>
          </a:xfrm>
          <a:prstGeom prst="mathDivide">
            <a:avLst>
              <a:gd name="adj1" fmla="val 14307"/>
              <a:gd name="adj2" fmla="val 12543"/>
              <a:gd name="adj3" fmla="val 101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qual 8"/>
          <p:cNvSpPr/>
          <p:nvPr/>
        </p:nvSpPr>
        <p:spPr>
          <a:xfrm>
            <a:off x="4328608" y="4428658"/>
            <a:ext cx="1235675" cy="543698"/>
          </a:xfrm>
          <a:prstGeom prst="mathEqual">
            <a:avLst>
              <a:gd name="adj1" fmla="val 23520"/>
              <a:gd name="adj2" fmla="val 344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978" y="2330292"/>
            <a:ext cx="6210022" cy="4527708"/>
          </a:xfrm>
          <a:prstGeom prst="rect">
            <a:avLst/>
          </a:prstGeom>
        </p:spPr>
      </p:pic>
    </p:spTree>
    <p:extLst>
      <p:ext uri="{BB962C8B-B14F-4D97-AF65-F5344CB8AC3E}">
        <p14:creationId xmlns:p14="http://schemas.microsoft.com/office/powerpoint/2010/main" val="2967507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sp>
        <p:nvSpPr>
          <p:cNvPr id="2" name="Title 1"/>
          <p:cNvSpPr>
            <a:spLocks noGrp="1"/>
          </p:cNvSpPr>
          <p:nvPr>
            <p:ph type="title" idx="4294967295"/>
          </p:nvPr>
        </p:nvSpPr>
        <p:spPr>
          <a:xfrm>
            <a:off x="0" y="0"/>
            <a:ext cx="8596313" cy="1320800"/>
          </a:xfrm>
        </p:spPr>
        <p:txBody>
          <a:bodyPr/>
          <a:lstStyle/>
          <a:p>
            <a:r>
              <a:rPr lang="en-US" dirty="0" smtClean="0"/>
              <a:t>Final the Cross Section</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2311"/>
            <a:ext cx="6296175" cy="459052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970" y="2347784"/>
            <a:ext cx="6186030" cy="4510216"/>
          </a:xfrm>
          <a:prstGeom prst="rect">
            <a:avLst/>
          </a:prstGeom>
        </p:spPr>
      </p:pic>
      <p:pic>
        <p:nvPicPr>
          <p:cNvPr id="10" name="Picture 2"/>
          <p:cNvPicPr>
            <a:picLocks noChangeAspect="1" noChangeArrowheads="1"/>
          </p:cNvPicPr>
          <p:nvPr/>
        </p:nvPicPr>
        <p:blipFill>
          <a:blip r:embed="rId4" cstate="print"/>
          <a:srcRect/>
          <a:stretch>
            <a:fillRect/>
          </a:stretch>
        </p:blipFill>
        <p:spPr bwMode="auto">
          <a:xfrm>
            <a:off x="9098985" y="3991233"/>
            <a:ext cx="1654552" cy="1371600"/>
          </a:xfrm>
          <a:prstGeom prst="rect">
            <a:avLst/>
          </a:prstGeom>
          <a:noFill/>
          <a:ln w="9525">
            <a:noFill/>
            <a:miter lim="800000"/>
            <a:headEnd/>
            <a:tailEnd/>
          </a:ln>
        </p:spPr>
      </p:pic>
    </p:spTree>
    <p:extLst>
      <p:ext uri="{BB962C8B-B14F-4D97-AF65-F5344CB8AC3E}">
        <p14:creationId xmlns:p14="http://schemas.microsoft.com/office/powerpoint/2010/main" val="36485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Conclusions</a:t>
            </a:r>
            <a:endParaRPr lang="en-US" dirty="0"/>
          </a:p>
        </p:txBody>
      </p:sp>
      <p:sp>
        <p:nvSpPr>
          <p:cNvPr id="3" name="Content Placeholder 2"/>
          <p:cNvSpPr>
            <a:spLocks noGrp="1"/>
          </p:cNvSpPr>
          <p:nvPr>
            <p:ph idx="1"/>
          </p:nvPr>
        </p:nvSpPr>
        <p:spPr>
          <a:xfrm>
            <a:off x="405485" y="826058"/>
            <a:ext cx="9961833" cy="5315250"/>
          </a:xfrm>
          <a:solidFill>
            <a:schemeClr val="bg1"/>
          </a:solidFill>
        </p:spPr>
        <p:txBody>
          <a:bodyPr>
            <a:normAutofit fontScale="92500" lnSpcReduction="10000"/>
          </a:bodyPr>
          <a:lstStyle/>
          <a:p>
            <a:r>
              <a:rPr lang="en-US" dirty="0" smtClean="0"/>
              <a:t>I think this will be the first ever publishable results of a measured cross section from the proton arm for neutrino scattering.</a:t>
            </a:r>
          </a:p>
          <a:p>
            <a:endParaRPr lang="en-US" dirty="0" smtClean="0"/>
          </a:p>
          <a:p>
            <a:r>
              <a:rPr lang="en-US" dirty="0" smtClean="0"/>
              <a:t>The goal is to make a statement about the final state interactions.</a:t>
            </a:r>
          </a:p>
          <a:p>
            <a:pPr lvl="1"/>
            <a:r>
              <a:rPr lang="en-US" dirty="0" smtClean="0"/>
              <a:t>How well do understand it? How well does the intra nuclear cascade models the nucleon and/or pion propagation in the nucleus.</a:t>
            </a:r>
          </a:p>
          <a:p>
            <a:pPr lvl="1"/>
            <a:r>
              <a:rPr lang="en-US" dirty="0" smtClean="0"/>
              <a:t>What’s missing from the event generators?</a:t>
            </a:r>
          </a:p>
          <a:p>
            <a:pPr lvl="1"/>
            <a:r>
              <a:rPr lang="en-US" dirty="0" smtClean="0"/>
              <a:t>Study the A-dependence of the cross section.</a:t>
            </a:r>
          </a:p>
          <a:p>
            <a:pPr lvl="1"/>
            <a:r>
              <a:rPr lang="en-US" dirty="0" smtClean="0"/>
              <a:t>Study the Q</a:t>
            </a:r>
            <a:r>
              <a:rPr lang="en-US" baseline="30000" dirty="0" smtClean="0"/>
              <a:t>2</a:t>
            </a:r>
            <a:r>
              <a:rPr lang="en-US" dirty="0" smtClean="0"/>
              <a:t> reconstructed from the </a:t>
            </a:r>
            <a:r>
              <a:rPr lang="en-US" dirty="0" err="1" smtClean="0"/>
              <a:t>muon</a:t>
            </a:r>
            <a:r>
              <a:rPr lang="en-US" dirty="0" smtClean="0"/>
              <a:t> vs. proton.</a:t>
            </a:r>
          </a:p>
          <a:p>
            <a:pPr lvl="1"/>
            <a:endParaRPr lang="en-US" dirty="0" smtClean="0"/>
          </a:p>
          <a:p>
            <a:r>
              <a:rPr lang="en-US" dirty="0" smtClean="0"/>
              <a:t>Currently, I am working with a theorist to produce model comparisons.  It will be extremely interesting to see the model comparisons with this sample.</a:t>
            </a:r>
          </a:p>
          <a:p>
            <a:endParaRPr lang="en-US" dirty="0"/>
          </a:p>
          <a:p>
            <a:r>
              <a:rPr lang="en-US" dirty="0" smtClean="0"/>
              <a:t>Working hard on completing the systematics.</a:t>
            </a:r>
          </a:p>
          <a:p>
            <a:endParaRPr lang="en-US" dirty="0"/>
          </a:p>
          <a:p>
            <a:r>
              <a:rPr lang="en-US" dirty="0" smtClean="0"/>
              <a:t>Expect a paper sometimes in the early year of 2014.</a:t>
            </a:r>
            <a:endParaRPr lang="en-US" dirty="0"/>
          </a:p>
          <a:p>
            <a:pPr marL="0" indent="0">
              <a:buNone/>
            </a:pPr>
            <a:endParaRPr lang="en-US" dirty="0"/>
          </a:p>
          <a:p>
            <a:pPr lvl="1"/>
            <a:endParaRPr lang="en-US" dirty="0"/>
          </a:p>
          <a:p>
            <a:pPr lvl="1"/>
            <a:endParaRPr lang="en-US" dirty="0" smtClean="0"/>
          </a:p>
          <a:p>
            <a:pPr lvl="1"/>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833192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0800"/>
          </a:xfrm>
          <a:solidFill>
            <a:schemeClr val="bg1"/>
          </a:solidFill>
        </p:spPr>
        <p:txBody>
          <a:bodyPr/>
          <a:lstStyle/>
          <a:p>
            <a:pPr algn="ctr"/>
            <a:r>
              <a:rPr lang="en-US" dirty="0" smtClean="0"/>
              <a:t>What Neutrino Interactions Do </a:t>
            </a:r>
            <a:r>
              <a:rPr lang="en-US" dirty="0" err="1" smtClean="0"/>
              <a:t>MINERvA</a:t>
            </a:r>
            <a:r>
              <a:rPr lang="en-US" dirty="0" smtClean="0"/>
              <a:t> Measured?</a:t>
            </a:r>
            <a:endParaRPr lang="en-US" dirty="0"/>
          </a:p>
        </p:txBody>
      </p:sp>
      <p:sp>
        <p:nvSpPr>
          <p:cNvPr id="3" name="Content Placeholder 2"/>
          <p:cNvSpPr>
            <a:spLocks noGrp="1"/>
          </p:cNvSpPr>
          <p:nvPr>
            <p:ph idx="1"/>
          </p:nvPr>
        </p:nvSpPr>
        <p:spPr>
          <a:xfrm>
            <a:off x="704335" y="1691032"/>
            <a:ext cx="10422404" cy="3880773"/>
          </a:xfrm>
        </p:spPr>
        <p:txBody>
          <a:bodyPr/>
          <a:lstStyle/>
          <a:p>
            <a:pPr marL="0" indent="0" algn="ctr">
              <a:buNone/>
            </a:pPr>
            <a:r>
              <a:rPr lang="en-US" sz="3600" dirty="0" smtClean="0"/>
              <a:t>Everything!!!</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00041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4794" y="1320800"/>
            <a:ext cx="8596668" cy="3880773"/>
          </a:xfrm>
        </p:spPr>
        <p:txBody>
          <a:bodyPr/>
          <a:lstStyle/>
          <a:p>
            <a:pPr marL="0" indent="0" algn="ctr">
              <a:buNone/>
            </a:pPr>
            <a:r>
              <a:rPr lang="en-US" dirty="0" smtClean="0"/>
              <a:t>Today’s focus will be on the quasi-elastic “like” cross section.</a:t>
            </a:r>
            <a:endParaRPr lang="en-US" dirty="0"/>
          </a:p>
        </p:txBody>
      </p:sp>
      <p:sp>
        <p:nvSpPr>
          <p:cNvPr id="4" name="Title 1"/>
          <p:cNvSpPr txBox="1">
            <a:spLocks/>
          </p:cNvSpPr>
          <p:nvPr/>
        </p:nvSpPr>
        <p:spPr>
          <a:xfrm>
            <a:off x="0" y="0"/>
            <a:ext cx="12192000" cy="1320800"/>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What Neutrino Interactions Do MINERvA Measured?</a:t>
            </a:r>
            <a:endParaRPr lang="en-US" dirty="0"/>
          </a:p>
        </p:txBody>
      </p:sp>
      <p:sp>
        <p:nvSpPr>
          <p:cNvPr id="5" name="Title 1"/>
          <p:cNvSpPr txBox="1">
            <a:spLocks/>
          </p:cNvSpPr>
          <p:nvPr/>
        </p:nvSpPr>
        <p:spPr>
          <a:xfrm>
            <a:off x="0" y="2641600"/>
            <a:ext cx="12192000" cy="1320800"/>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What is </a:t>
            </a:r>
            <a:r>
              <a:rPr lang="en-US" b="1" dirty="0" smtClean="0">
                <a:solidFill>
                  <a:schemeClr val="tx1"/>
                </a:solidFill>
              </a:rPr>
              <a:t>Quasi-</a:t>
            </a:r>
            <a:r>
              <a:rPr lang="en-US" dirty="0" smtClean="0"/>
              <a:t>Elastic </a:t>
            </a:r>
            <a:r>
              <a:rPr lang="en-US" b="1" dirty="0" smtClean="0">
                <a:solidFill>
                  <a:schemeClr val="tx1"/>
                </a:solidFill>
              </a:rPr>
              <a:t>Like</a:t>
            </a:r>
            <a:r>
              <a:rPr lang="en-US" dirty="0" smtClean="0"/>
              <a:t> (QE-like)?</a:t>
            </a:r>
            <a:endParaRPr lang="en-US" dirty="0"/>
          </a:p>
        </p:txBody>
      </p:sp>
      <p:sp>
        <p:nvSpPr>
          <p:cNvPr id="6" name="Title 1"/>
          <p:cNvSpPr txBox="1">
            <a:spLocks/>
          </p:cNvSpPr>
          <p:nvPr/>
        </p:nvSpPr>
        <p:spPr>
          <a:xfrm>
            <a:off x="0" y="4322121"/>
            <a:ext cx="12192000" cy="1320800"/>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But first, let’s look at the Quasi-Elastic.</a:t>
            </a: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13633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0800"/>
          </a:xfrm>
        </p:spPr>
        <p:txBody>
          <a:bodyPr/>
          <a:lstStyle/>
          <a:p>
            <a:r>
              <a:rPr lang="en-US" dirty="0" smtClean="0"/>
              <a:t>Neutrino Quasi-Elastic Scattering</a:t>
            </a:r>
            <a:endParaRPr lang="en-US" dirty="0"/>
          </a:p>
        </p:txBody>
      </p:sp>
      <p:pic>
        <p:nvPicPr>
          <p:cNvPr id="4" name="Picture 3"/>
          <p:cNvPicPr>
            <a:picLocks noChangeAspect="1"/>
          </p:cNvPicPr>
          <p:nvPr/>
        </p:nvPicPr>
        <p:blipFill>
          <a:blip r:embed="rId2"/>
          <a:stretch>
            <a:fillRect/>
          </a:stretch>
        </p:blipFill>
        <p:spPr>
          <a:xfrm>
            <a:off x="211660" y="1320800"/>
            <a:ext cx="3558437" cy="4230258"/>
          </a:xfrm>
          <a:prstGeom prst="rect">
            <a:avLst/>
          </a:prstGeom>
        </p:spPr>
      </p:pic>
      <p:sp>
        <p:nvSpPr>
          <p:cNvPr id="5" name="TextBox 4"/>
          <p:cNvSpPr txBox="1"/>
          <p:nvPr/>
        </p:nvSpPr>
        <p:spPr>
          <a:xfrm>
            <a:off x="4411362" y="861710"/>
            <a:ext cx="7475838" cy="3416320"/>
          </a:xfrm>
          <a:prstGeom prst="rect">
            <a:avLst/>
          </a:prstGeom>
          <a:solidFill>
            <a:schemeClr val="bg1"/>
          </a:solidFill>
        </p:spPr>
        <p:txBody>
          <a:bodyPr wrap="square" rtlCol="0">
            <a:spAutoFit/>
          </a:bodyPr>
          <a:lstStyle/>
          <a:p>
            <a:r>
              <a:rPr lang="en-US" dirty="0" smtClean="0"/>
              <a:t>Note: this is the primary neutrino interaction channel for neutrino oscillation experiments.</a:t>
            </a:r>
          </a:p>
          <a:p>
            <a:endParaRPr lang="en-US" dirty="0"/>
          </a:p>
          <a:p>
            <a:r>
              <a:rPr lang="en-US" dirty="0" smtClean="0"/>
              <a:t>Reconstructed kinematics from lepton arm only for both the antineutrino and neutrino scattering.</a:t>
            </a:r>
          </a:p>
          <a:p>
            <a:endParaRPr lang="en-US" dirty="0"/>
          </a:p>
          <a:p>
            <a:r>
              <a:rPr lang="en-US" dirty="0" smtClean="0"/>
              <a:t>Only for the neutrino scattering can kinematics be reconstructed from the proton.</a:t>
            </a:r>
          </a:p>
          <a:p>
            <a:endParaRPr lang="en-US" dirty="0"/>
          </a:p>
          <a:p>
            <a:r>
              <a:rPr lang="en-US" dirty="0" smtClean="0"/>
              <a:t>Assume nucleon is at rest for kinematic reconstruction.</a:t>
            </a:r>
          </a:p>
          <a:p>
            <a:r>
              <a:rPr lang="en-US" dirty="0"/>
              <a:t>	</a:t>
            </a:r>
            <a:endParaRPr lang="en-US" dirty="0" smtClean="0"/>
          </a:p>
          <a:p>
            <a:endParaRPr lang="en-US" dirty="0"/>
          </a:p>
        </p:txBody>
      </p:sp>
      <p:pic>
        <p:nvPicPr>
          <p:cNvPr id="6" name="Picture 5"/>
          <p:cNvPicPr>
            <a:picLocks noChangeAspect="1"/>
          </p:cNvPicPr>
          <p:nvPr/>
        </p:nvPicPr>
        <p:blipFill>
          <a:blip r:embed="rId3">
            <a:lum bright="-50000"/>
            <a:alphaModFix/>
          </a:blip>
          <a:srcRect/>
          <a:stretch>
            <a:fillRect/>
          </a:stretch>
        </p:blipFill>
        <p:spPr>
          <a:xfrm>
            <a:off x="730489" y="5551058"/>
            <a:ext cx="2743199" cy="1097280"/>
          </a:xfrm>
          <a:prstGeom prst="rect">
            <a:avLst/>
          </a:prstGeom>
          <a:noFill/>
          <a:ln>
            <a:noFill/>
          </a:ln>
        </p:spPr>
      </p:pic>
      <p:pic>
        <p:nvPicPr>
          <p:cNvPr id="7" name="Picture 6"/>
          <p:cNvPicPr>
            <a:picLocks noChangeAspect="1"/>
          </p:cNvPicPr>
          <p:nvPr/>
        </p:nvPicPr>
        <p:blipFill>
          <a:blip r:embed="rId4">
            <a:lum bright="-50000"/>
            <a:alphaModFix/>
          </a:blip>
          <a:srcRect/>
          <a:stretch>
            <a:fillRect/>
          </a:stretch>
        </p:blipFill>
        <p:spPr>
          <a:xfrm>
            <a:off x="5238244" y="4022046"/>
            <a:ext cx="5124239" cy="713880"/>
          </a:xfrm>
          <a:prstGeom prst="rect">
            <a:avLst/>
          </a:prstGeom>
          <a:noFill/>
          <a:ln>
            <a:noFill/>
          </a:ln>
        </p:spPr>
      </p:pic>
      <p:pic>
        <p:nvPicPr>
          <p:cNvPr id="8" name="Picture 7"/>
          <p:cNvPicPr>
            <a:picLocks noChangeAspect="1"/>
          </p:cNvPicPr>
          <p:nvPr/>
        </p:nvPicPr>
        <p:blipFill>
          <a:blip r:embed="rId5">
            <a:lum bright="-50000"/>
            <a:alphaModFix/>
          </a:blip>
          <a:srcRect/>
          <a:stretch>
            <a:fillRect/>
          </a:stretch>
        </p:blipFill>
        <p:spPr>
          <a:xfrm>
            <a:off x="6052743" y="5139740"/>
            <a:ext cx="3495240" cy="361440"/>
          </a:xfrm>
          <a:prstGeom prst="rect">
            <a:avLst/>
          </a:prstGeom>
          <a:noFill/>
          <a:ln>
            <a:noFill/>
          </a:ln>
        </p:spPr>
      </p:pic>
      <p:sp>
        <p:nvSpPr>
          <p:cNvPr id="3" name="Slide Number Placeholder 2"/>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021458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Neutrino Quasi-Elastic Scattering</a:t>
            </a:r>
            <a:endParaRPr lang="en-US" dirty="0"/>
          </a:p>
        </p:txBody>
      </p:sp>
      <p:sp>
        <p:nvSpPr>
          <p:cNvPr id="3" name="Content Placeholder 2"/>
          <p:cNvSpPr>
            <a:spLocks noGrp="1"/>
          </p:cNvSpPr>
          <p:nvPr>
            <p:ph idx="1"/>
          </p:nvPr>
        </p:nvSpPr>
        <p:spPr>
          <a:xfrm>
            <a:off x="207776" y="900200"/>
            <a:ext cx="10147185" cy="4561486"/>
          </a:xfrm>
        </p:spPr>
        <p:txBody>
          <a:bodyPr>
            <a:normAutofit/>
          </a:bodyPr>
          <a:lstStyle/>
          <a:p>
            <a:r>
              <a:rPr lang="en-US" dirty="0" smtClean="0"/>
              <a:t>The weak interaction is a parity violating theorem.</a:t>
            </a:r>
          </a:p>
          <a:p>
            <a:endParaRPr lang="en-US" dirty="0"/>
          </a:p>
          <a:p>
            <a:r>
              <a:rPr lang="en-US" dirty="0" smtClean="0"/>
              <a:t>The neutrino quasi-elastic cross section is sensitive to the axial form factor.</a:t>
            </a:r>
          </a:p>
          <a:p>
            <a:endParaRPr lang="en-US" dirty="0"/>
          </a:p>
          <a:p>
            <a:r>
              <a:rPr lang="en-US" dirty="0" smtClean="0"/>
              <a:t>For the free nucleon, the quasi-elastic cross section depends on a </a:t>
            </a:r>
            <a:r>
              <a:rPr lang="en-US" dirty="0" err="1" smtClean="0"/>
              <a:t>pseudoscalar</a:t>
            </a:r>
            <a:r>
              <a:rPr lang="en-US" dirty="0" smtClean="0"/>
              <a:t> form factor that is proportionally to the axial from factor. ( cross section also depends on the electric and magnetic form factors as well )</a:t>
            </a:r>
          </a:p>
          <a:p>
            <a:endParaRPr lang="en-US" dirty="0" smtClean="0"/>
          </a:p>
          <a:p>
            <a:endParaRPr lang="en-US" dirty="0"/>
          </a:p>
          <a:p>
            <a:r>
              <a:rPr lang="en-US" dirty="0" smtClean="0"/>
              <a:t>The axial form factor is parameterized as a dipole.</a:t>
            </a:r>
          </a:p>
          <a:p>
            <a:pPr marL="0" indent="0">
              <a:buNone/>
            </a:pPr>
            <a:endParaRPr lang="en-US" dirty="0"/>
          </a:p>
        </p:txBody>
      </p:sp>
      <p:pic>
        <p:nvPicPr>
          <p:cNvPr id="4" name="Picture 3"/>
          <p:cNvPicPr>
            <a:picLocks noChangeAspect="1"/>
          </p:cNvPicPr>
          <p:nvPr/>
        </p:nvPicPr>
        <p:blipFill>
          <a:blip r:embed="rId2">
            <a:lum bright="-50000"/>
            <a:alphaModFix/>
          </a:blip>
          <a:srcRect/>
          <a:stretch>
            <a:fillRect/>
          </a:stretch>
        </p:blipFill>
        <p:spPr>
          <a:xfrm>
            <a:off x="4079052" y="3415690"/>
            <a:ext cx="2952359" cy="704520"/>
          </a:xfrm>
          <a:prstGeom prst="rect">
            <a:avLst/>
          </a:prstGeom>
          <a:noFill/>
          <a:ln>
            <a:noFill/>
          </a:ln>
        </p:spPr>
      </p:pic>
      <p:pic>
        <p:nvPicPr>
          <p:cNvPr id="5" name="Picture 4"/>
          <p:cNvPicPr>
            <a:picLocks noChangeAspect="1"/>
          </p:cNvPicPr>
          <p:nvPr/>
        </p:nvPicPr>
        <p:blipFill>
          <a:blip r:embed="rId3">
            <a:lum bright="-50000"/>
            <a:alphaModFix/>
          </a:blip>
          <a:srcRect/>
          <a:stretch>
            <a:fillRect/>
          </a:stretch>
        </p:blipFill>
        <p:spPr>
          <a:xfrm>
            <a:off x="3848028" y="4816576"/>
            <a:ext cx="2866680" cy="818640"/>
          </a:xfrm>
          <a:prstGeom prst="rect">
            <a:avLst/>
          </a:prstGeom>
          <a:noFill/>
          <a:ln>
            <a:noFill/>
          </a:ln>
        </p:spPr>
      </p:pic>
      <p:cxnSp>
        <p:nvCxnSpPr>
          <p:cNvPr id="7" name="Straight Arrow Connector 6"/>
          <p:cNvCxnSpPr/>
          <p:nvPr/>
        </p:nvCxnSpPr>
        <p:spPr>
          <a:xfrm flipH="1">
            <a:off x="6462585" y="4683211"/>
            <a:ext cx="1371599" cy="25775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33037" y="4360045"/>
            <a:ext cx="3828997" cy="646331"/>
          </a:xfrm>
          <a:prstGeom prst="rect">
            <a:avLst/>
          </a:prstGeom>
          <a:solidFill>
            <a:schemeClr val="bg1"/>
          </a:solidFill>
        </p:spPr>
        <p:txBody>
          <a:bodyPr wrap="none" rtlCol="0">
            <a:spAutoFit/>
          </a:bodyPr>
          <a:lstStyle/>
          <a:p>
            <a:r>
              <a:rPr lang="en-US" dirty="0" smtClean="0"/>
              <a:t>Measured from nuclear beta decay.</a:t>
            </a:r>
          </a:p>
          <a:p>
            <a:endParaRPr lang="en-US" dirty="0"/>
          </a:p>
        </p:txBody>
      </p:sp>
      <p:cxnSp>
        <p:nvCxnSpPr>
          <p:cNvPr id="14" name="Straight Arrow Connector 13"/>
          <p:cNvCxnSpPr/>
          <p:nvPr/>
        </p:nvCxnSpPr>
        <p:spPr>
          <a:xfrm flipH="1" flipV="1">
            <a:off x="6314303" y="5635216"/>
            <a:ext cx="834082" cy="69636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45179" y="6008416"/>
            <a:ext cx="4481384" cy="651876"/>
          </a:xfrm>
          <a:prstGeom prst="rect">
            <a:avLst/>
          </a:prstGeom>
          <a:solidFill>
            <a:schemeClr val="bg1"/>
          </a:solidFill>
        </p:spPr>
        <p:txBody>
          <a:bodyPr wrap="square" rtlCol="0">
            <a:spAutoFit/>
          </a:bodyPr>
          <a:lstStyle/>
          <a:p>
            <a:r>
              <a:rPr lang="en-US" dirty="0" smtClean="0"/>
              <a:t>The parameter which neutrino experiments have extracted.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952273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Neutrino Quasi-Elastic Scattering</a:t>
            </a:r>
            <a:endParaRPr lang="en-US" dirty="0"/>
          </a:p>
        </p:txBody>
      </p:sp>
      <p:pic>
        <p:nvPicPr>
          <p:cNvPr id="4" name="Picture 3"/>
          <p:cNvPicPr>
            <a:picLocks noChangeAspect="1"/>
          </p:cNvPicPr>
          <p:nvPr/>
        </p:nvPicPr>
        <p:blipFill>
          <a:blip r:embed="rId2">
            <a:lum bright="-50000"/>
            <a:alphaModFix/>
          </a:blip>
          <a:srcRect/>
          <a:stretch>
            <a:fillRect/>
          </a:stretch>
        </p:blipFill>
        <p:spPr>
          <a:xfrm>
            <a:off x="446682" y="1183689"/>
            <a:ext cx="3600400" cy="1028169"/>
          </a:xfrm>
          <a:prstGeom prst="rect">
            <a:avLst/>
          </a:prstGeom>
          <a:noFill/>
          <a:ln>
            <a:noFill/>
          </a:ln>
        </p:spPr>
      </p:pic>
      <p:cxnSp>
        <p:nvCxnSpPr>
          <p:cNvPr id="6" name="Straight Arrow Connector 5"/>
          <p:cNvCxnSpPr/>
          <p:nvPr/>
        </p:nvCxnSpPr>
        <p:spPr>
          <a:xfrm flipH="1" flipV="1">
            <a:off x="3515742" y="2234010"/>
            <a:ext cx="531340" cy="103796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lum bright="-50000"/>
            <a:alphaModFix/>
          </a:blip>
          <a:srcRect/>
          <a:stretch>
            <a:fillRect/>
          </a:stretch>
        </p:blipFill>
        <p:spPr>
          <a:xfrm>
            <a:off x="7587048" y="376614"/>
            <a:ext cx="4172465" cy="4170672"/>
          </a:xfrm>
          <a:prstGeom prst="rect">
            <a:avLst/>
          </a:prstGeom>
          <a:noFill/>
          <a:ln>
            <a:noFill/>
          </a:ln>
        </p:spPr>
      </p:pic>
      <p:pic>
        <p:nvPicPr>
          <p:cNvPr id="8" name="Picture 7"/>
          <p:cNvPicPr>
            <a:picLocks noChangeAspect="1"/>
          </p:cNvPicPr>
          <p:nvPr/>
        </p:nvPicPr>
        <p:blipFill>
          <a:blip r:embed="rId4">
            <a:lum bright="-50000"/>
            <a:alphaModFix/>
          </a:blip>
          <a:srcRect/>
          <a:stretch>
            <a:fillRect/>
          </a:stretch>
        </p:blipFill>
        <p:spPr>
          <a:xfrm>
            <a:off x="7587047" y="4563541"/>
            <a:ext cx="4172465" cy="626297"/>
          </a:xfrm>
          <a:prstGeom prst="rect">
            <a:avLst/>
          </a:prstGeom>
          <a:noFill/>
          <a:ln>
            <a:noFill/>
          </a:ln>
        </p:spPr>
      </p:pic>
      <p:sp>
        <p:nvSpPr>
          <p:cNvPr id="9" name="TextBox 8"/>
          <p:cNvSpPr txBox="1"/>
          <p:nvPr/>
        </p:nvSpPr>
        <p:spPr>
          <a:xfrm>
            <a:off x="446682" y="3395547"/>
            <a:ext cx="6423675" cy="2646878"/>
          </a:xfrm>
          <a:prstGeom prst="rect">
            <a:avLst/>
          </a:prstGeom>
          <a:noFill/>
        </p:spPr>
        <p:txBody>
          <a:bodyPr wrap="square" rtlCol="0">
            <a:spAutoFit/>
          </a:bodyPr>
          <a:lstStyle/>
          <a:p>
            <a:r>
              <a:rPr lang="en-US" dirty="0" smtClean="0"/>
              <a:t>The axial Mass has been measured by many different neutrino experiments, mainly the bubble chamber experiments ( filled with Deuterium ). </a:t>
            </a:r>
          </a:p>
          <a:p>
            <a:endParaRPr lang="en-US" dirty="0"/>
          </a:p>
          <a:p>
            <a:r>
              <a:rPr lang="en-IN" dirty="0">
                <a:ea typeface="DejaVu Sans" pitchFamily="2"/>
                <a:cs typeface="DejaVu Sans" pitchFamily="2"/>
              </a:rPr>
              <a:t>World average as of 2002 was M</a:t>
            </a:r>
            <a:r>
              <a:rPr lang="en-IN" baseline="-25000" dirty="0">
                <a:ea typeface="DejaVu Sans" pitchFamily="2"/>
                <a:cs typeface="DejaVu Sans" pitchFamily="2"/>
              </a:rPr>
              <a:t>A</a:t>
            </a:r>
            <a:r>
              <a:rPr lang="en-IN" dirty="0">
                <a:ea typeface="DejaVu Sans" pitchFamily="2"/>
                <a:cs typeface="DejaVu Sans" pitchFamily="2"/>
              </a:rPr>
              <a:t> = 1.026 </a:t>
            </a:r>
            <a:r>
              <a:rPr lang="en-US" altLang="zh-CN" dirty="0">
                <a:ea typeface="Lucida Grande" pitchFamily="2"/>
                <a:cs typeface="Lucida Grande" pitchFamily="2"/>
              </a:rPr>
              <a:t>±</a:t>
            </a:r>
            <a:r>
              <a:rPr lang="en-IN" dirty="0">
                <a:ea typeface="Lucida Grande" pitchFamily="2"/>
                <a:cs typeface="Lucida Grande" pitchFamily="2"/>
              </a:rPr>
              <a:t> 0.021 </a:t>
            </a:r>
            <a:r>
              <a:rPr lang="en-IN" dirty="0" err="1" smtClean="0">
                <a:ea typeface="Lucida Grande" pitchFamily="2"/>
                <a:cs typeface="Lucida Grande" pitchFamily="2"/>
              </a:rPr>
              <a:t>GeV</a:t>
            </a:r>
            <a:endParaRPr lang="en-IN" dirty="0" smtClean="0">
              <a:ea typeface="Lucida Grande" pitchFamily="2"/>
              <a:cs typeface="Lucida Grande" pitchFamily="2"/>
            </a:endParaRPr>
          </a:p>
          <a:p>
            <a:endParaRPr lang="en-IN" dirty="0"/>
          </a:p>
          <a:p>
            <a:endParaRPr lang="en-IN" dirty="0" smtClean="0"/>
          </a:p>
          <a:p>
            <a:r>
              <a:rPr lang="en-IN" sz="2000" i="1" dirty="0" smtClean="0"/>
              <a:t>Remember, today that most neutrino experiments are composed of heavier nuclei, Carbon, Iron, etc.</a:t>
            </a:r>
            <a:endParaRPr lang="en-US" sz="2000" i="1"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678096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0800"/>
          </a:xfrm>
          <a:solidFill>
            <a:schemeClr val="bg1"/>
          </a:solidFill>
        </p:spPr>
        <p:txBody>
          <a:bodyPr/>
          <a:lstStyle/>
          <a:p>
            <a:r>
              <a:rPr lang="en-US" dirty="0" smtClean="0"/>
              <a:t>Neutrino Quasi-Elastic Scattering on Carbon Based Detectors</a:t>
            </a:r>
            <a:endParaRPr lang="en-US" dirty="0"/>
          </a:p>
        </p:txBody>
      </p:sp>
      <p:pic>
        <p:nvPicPr>
          <p:cNvPr id="4" name="Picture 3" descr="miniboone_nomad.gif"/>
          <p:cNvPicPr>
            <a:picLocks noChangeAspect="1"/>
          </p:cNvPicPr>
          <p:nvPr/>
        </p:nvPicPr>
        <p:blipFill>
          <a:blip r:embed="rId2"/>
          <a:srcRect l="1624" r="7500"/>
          <a:stretch>
            <a:fillRect/>
          </a:stretch>
        </p:blipFill>
        <p:spPr>
          <a:xfrm>
            <a:off x="580769" y="1398823"/>
            <a:ext cx="8605200" cy="3875975"/>
          </a:xfrm>
          <a:prstGeom prst="rect">
            <a:avLst/>
          </a:prstGeom>
          <a:ln>
            <a:solidFill>
              <a:schemeClr val="tx1"/>
            </a:solidFill>
          </a:ln>
          <a:effectLst/>
        </p:spPr>
      </p:pic>
      <p:sp>
        <p:nvSpPr>
          <p:cNvPr id="5" name="TextBox 4"/>
          <p:cNvSpPr txBox="1"/>
          <p:nvPr/>
        </p:nvSpPr>
        <p:spPr>
          <a:xfrm>
            <a:off x="7581395" y="1398823"/>
            <a:ext cx="1604573" cy="877164"/>
          </a:xfrm>
          <a:prstGeom prst="rect">
            <a:avLst/>
          </a:prstGeom>
          <a:solidFill>
            <a:schemeClr val="bg1"/>
          </a:solidFill>
        </p:spPr>
        <p:txBody>
          <a:bodyPr wrap="none" rtlCol="0">
            <a:spAutoFit/>
          </a:bodyPr>
          <a:lstStyle/>
          <a:p>
            <a:pPr algn="ctr"/>
            <a:r>
              <a:rPr lang="en-US" dirty="0">
                <a:solidFill>
                  <a:srgbClr val="FF0000"/>
                </a:solidFill>
                <a:latin typeface="Arial"/>
                <a:cs typeface="Arial"/>
              </a:rPr>
              <a:t>MiniBooNE</a:t>
            </a:r>
          </a:p>
          <a:p>
            <a:pPr algn="ctr"/>
            <a:r>
              <a:rPr lang="en-US" dirty="0">
                <a:solidFill>
                  <a:srgbClr val="0000FF"/>
                </a:solidFill>
                <a:latin typeface="Arial"/>
                <a:cs typeface="Arial"/>
              </a:rPr>
              <a:t>NOMAD</a:t>
            </a:r>
          </a:p>
        </p:txBody>
      </p:sp>
      <p:sp>
        <p:nvSpPr>
          <p:cNvPr id="8" name="TextBox 7"/>
          <p:cNvSpPr txBox="1"/>
          <p:nvPr/>
        </p:nvSpPr>
        <p:spPr>
          <a:xfrm>
            <a:off x="9465276" y="1628650"/>
            <a:ext cx="2533135" cy="3416320"/>
          </a:xfrm>
          <a:prstGeom prst="rect">
            <a:avLst/>
          </a:prstGeom>
          <a:solidFill>
            <a:schemeClr val="bg1"/>
          </a:solidFill>
        </p:spPr>
        <p:txBody>
          <a:bodyPr wrap="square" rtlCol="0">
            <a:spAutoFit/>
          </a:bodyPr>
          <a:lstStyle/>
          <a:p>
            <a:r>
              <a:rPr lang="en-US" u="sng" dirty="0" smtClean="0"/>
              <a:t>What Gives?</a:t>
            </a:r>
          </a:p>
          <a:p>
            <a:endParaRPr lang="en-US" dirty="0"/>
          </a:p>
          <a:p>
            <a:r>
              <a:rPr lang="en-US" dirty="0" err="1" smtClean="0"/>
              <a:t>MiniBoonNE</a:t>
            </a:r>
            <a:r>
              <a:rPr lang="en-US" dirty="0" smtClean="0"/>
              <a:t> prefers a higher value of the axial mass at low neutrino energy.</a:t>
            </a:r>
          </a:p>
          <a:p>
            <a:endParaRPr lang="en-US" dirty="0"/>
          </a:p>
          <a:p>
            <a:r>
              <a:rPr lang="en-US" dirty="0" smtClean="0"/>
              <a:t>NOMAD at higher values of the neutrino energy is consistent with the data on deuterium.</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95732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1117</TotalTime>
  <Words>1463</Words>
  <Application>Microsoft Office PowerPoint</Application>
  <PresentationFormat>Widescreen</PresentationFormat>
  <Paragraphs>231</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Cambria Math</vt:lpstr>
      <vt:lpstr>DejaVu Sans</vt:lpstr>
      <vt:lpstr>Lucida Grande</vt:lpstr>
      <vt:lpstr>Symbol</vt:lpstr>
      <vt:lpstr>Trebuchet MS</vt:lpstr>
      <vt:lpstr>Wingdings 3</vt:lpstr>
      <vt:lpstr>Facet</vt:lpstr>
      <vt:lpstr>The Muon Neutrino Quasi-Elastic Cross Section Measurement on Plastic Scintillator</vt:lpstr>
      <vt:lpstr>Outline </vt:lpstr>
      <vt:lpstr>Why Main INjector ExpeRiment n-A ?</vt:lpstr>
      <vt:lpstr>What Neutrino Interactions Do MINERvA Measured?</vt:lpstr>
      <vt:lpstr>PowerPoint Presentation</vt:lpstr>
      <vt:lpstr>Neutrino Quasi-Elastic Scattering</vt:lpstr>
      <vt:lpstr>Neutrino Quasi-Elastic Scattering</vt:lpstr>
      <vt:lpstr>Neutrino Quasi-Elastic Scattering</vt:lpstr>
      <vt:lpstr>Neutrino Quasi-Elastic Scattering on Carbon Based Detectors</vt:lpstr>
      <vt:lpstr>MINERvA’s First QE Results</vt:lpstr>
      <vt:lpstr>PowerPoint Presentation</vt:lpstr>
      <vt:lpstr>The MINERvA Experiment</vt:lpstr>
      <vt:lpstr>PowerPoint Presentation</vt:lpstr>
      <vt:lpstr>The Analysis of Quasi-Elastic Like Cross Section</vt:lpstr>
      <vt:lpstr>Quasi-Elastic Like Scattering</vt:lpstr>
      <vt:lpstr>Quasi-Elastic Like Scattering</vt:lpstr>
      <vt:lpstr>Quasi-Elastic Like Scattering</vt:lpstr>
      <vt:lpstr>PowerPoint Presentation</vt:lpstr>
      <vt:lpstr>PowerPoint Presentation</vt:lpstr>
      <vt:lpstr>PowerPoint Presentation</vt:lpstr>
      <vt:lpstr>Isolated the QE-like Signal</vt:lpstr>
      <vt:lpstr>Cut 1: Proton pID Range Score</vt:lpstr>
      <vt:lpstr>Cut 2: Evisunattach( Q2QE,proton )</vt:lpstr>
      <vt:lpstr>Cut 2: Evisunattach( Q2QE,proton )</vt:lpstr>
      <vt:lpstr>Cut 3: Michel Veto</vt:lpstr>
      <vt:lpstr>QE-like Candidates</vt:lpstr>
      <vt:lpstr>Forming the Cross Section</vt:lpstr>
      <vt:lpstr>PowerPoint Presentation</vt:lpstr>
      <vt:lpstr>PowerPoint Presentation</vt:lpstr>
      <vt:lpstr>The Next Step is to Unfolded the Distribution.</vt:lpstr>
      <vt:lpstr>PowerPoint Presentation</vt:lpstr>
      <vt:lpstr>The Third Step is to Correct by the Efficiency</vt:lpstr>
      <vt:lpstr>Final the Cross Section</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Muon Neutrino Quasi-Elastic Cross Section Measurement on Plastic Scintillator</dc:title>
  <dc:creator>Tammy Walton</dc:creator>
  <cp:lastModifiedBy>Tammy Walton</cp:lastModifiedBy>
  <cp:revision>72</cp:revision>
  <dcterms:created xsi:type="dcterms:W3CDTF">2013-12-02T22:09:26Z</dcterms:created>
  <dcterms:modified xsi:type="dcterms:W3CDTF">2013-12-03T23:01:48Z</dcterms:modified>
</cp:coreProperties>
</file>