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0"/>
  </p:notesMasterIdLst>
  <p:sldIdLst>
    <p:sldId id="256" r:id="rId2"/>
    <p:sldId id="279" r:id="rId3"/>
    <p:sldId id="273" r:id="rId4"/>
    <p:sldId id="272" r:id="rId5"/>
    <p:sldId id="261" r:id="rId6"/>
    <p:sldId id="274" r:id="rId7"/>
    <p:sldId id="278" r:id="rId8"/>
    <p:sldId id="267" r:id="rId9"/>
    <p:sldId id="265" r:id="rId10"/>
    <p:sldId id="259" r:id="rId11"/>
    <p:sldId id="268" r:id="rId12"/>
    <p:sldId id="277" r:id="rId13"/>
    <p:sldId id="266" r:id="rId14"/>
    <p:sldId id="275" r:id="rId15"/>
    <p:sldId id="282" r:id="rId16"/>
    <p:sldId id="283" r:id="rId17"/>
    <p:sldId id="284" r:id="rId18"/>
    <p:sldId id="286"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94" autoAdjust="0"/>
  </p:normalViewPr>
  <p:slideViewPr>
    <p:cSldViewPr>
      <p:cViewPr varScale="1">
        <p:scale>
          <a:sx n="59" d="100"/>
          <a:sy n="59" d="100"/>
        </p:scale>
        <p:origin x="-16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27E56-99BF-4F13-9CB8-675FD3D025AC}" type="datetimeFigureOut">
              <a:rPr lang="en-US" smtClean="0"/>
              <a:t>3/31/2012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B48AE-9C85-40F9-9CF9-9626E41A8A50}" type="slidenum">
              <a:rPr lang="en-US" smtClean="0"/>
              <a:t>‹#›</a:t>
            </a:fld>
            <a:endParaRPr lang="en-US"/>
          </a:p>
        </p:txBody>
      </p:sp>
    </p:spTree>
    <p:extLst>
      <p:ext uri="{BB962C8B-B14F-4D97-AF65-F5344CB8AC3E}">
        <p14:creationId xmlns:p14="http://schemas.microsoft.com/office/powerpoint/2010/main" val="93747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Good </a:t>
            </a:r>
            <a:r>
              <a:rPr lang="en-US" altLang="zh-CN" dirty="0" smtClean="0"/>
              <a:t>afternoon</a:t>
            </a:r>
            <a:r>
              <a:rPr lang="en-US" dirty="0" smtClean="0"/>
              <a:t>, I am</a:t>
            </a:r>
            <a:r>
              <a:rPr lang="en-US" baseline="0" dirty="0" smtClean="0"/>
              <a:t> going to talk about the </a:t>
            </a:r>
            <a:r>
              <a:rPr lang="en-US" baseline="0" dirty="0" err="1" smtClean="0"/>
              <a:t>hypernuclei</a:t>
            </a:r>
            <a:r>
              <a:rPr lang="en-US" baseline="0" dirty="0" smtClean="0"/>
              <a:t> production experiment e05115 at </a:t>
            </a:r>
            <a:r>
              <a:rPr lang="en-US" baseline="0" dirty="0" err="1" smtClean="0"/>
              <a:t>jlab</a:t>
            </a:r>
            <a:r>
              <a:rPr lang="en-US" baseline="0" dirty="0" smtClean="0"/>
              <a:t> by  the (</a:t>
            </a:r>
            <a:r>
              <a:rPr lang="en-US" baseline="0" dirty="0" err="1" smtClean="0"/>
              <a:t>e,e’k</a:t>
            </a:r>
            <a:r>
              <a:rPr lang="en-US" baseline="0" dirty="0" smtClean="0"/>
              <a:t>+) reaction which was done in 2009</a:t>
            </a:r>
          </a:p>
          <a:p>
            <a:r>
              <a:rPr lang="en-US" baseline="0" dirty="0" smtClean="0"/>
              <a:t>I will give some introduction, the setup and kinematics of the experiment, system calibration, then some preliminary results will be given, finally is summary.</a:t>
            </a:r>
          </a:p>
        </p:txBody>
      </p:sp>
      <p:sp>
        <p:nvSpPr>
          <p:cNvPr id="4" name="灯片编号占位符 3"/>
          <p:cNvSpPr>
            <a:spLocks noGrp="1"/>
          </p:cNvSpPr>
          <p:nvPr>
            <p:ph type="sldNum" sz="quarter" idx="10"/>
          </p:nvPr>
        </p:nvSpPr>
        <p:spPr/>
        <p:txBody>
          <a:bodyPr/>
          <a:lstStyle/>
          <a:p>
            <a:fld id="{64CB48AE-9C85-40F9-9CF9-9626E41A8A50}" type="slidenum">
              <a:rPr lang="en-US" smtClean="0"/>
              <a:t>1</a:t>
            </a:fld>
            <a:endParaRPr lang="en-US"/>
          </a:p>
        </p:txBody>
      </p:sp>
    </p:spTree>
    <p:extLst>
      <p:ext uri="{BB962C8B-B14F-4D97-AF65-F5344CB8AC3E}">
        <p14:creationId xmlns:p14="http://schemas.microsoft.com/office/powerpoint/2010/main" val="202581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Back</a:t>
            </a:r>
            <a:r>
              <a:rPr lang="en-US" baseline="0" dirty="0" smtClean="0"/>
              <a:t>ward calibration is a mathematic method based on well known Lambda sigma mass. Due to the mass equation, we should calibrate kinematics and optical matrices. We use nonlinear least chi square fitting to optimize momentum and angle matrix, separately, and also the center momentum of scattered electron and </a:t>
            </a:r>
            <a:r>
              <a:rPr lang="en-US" baseline="0" dirty="0" err="1" smtClean="0"/>
              <a:t>kaon</a:t>
            </a:r>
            <a:r>
              <a:rPr lang="en-US" baseline="0" dirty="0" smtClean="0"/>
              <a:t> </a:t>
            </a:r>
            <a:r>
              <a:rPr lang="en-US" baseline="0" dirty="0" err="1" smtClean="0"/>
              <a:t>plun</a:t>
            </a:r>
            <a:r>
              <a:rPr lang="en-US" baseline="0" dirty="0" smtClean="0"/>
              <a:t>. Beam energy center optimization is based on chi2 one and chi2 two. Here, m0 lambda and m0 sigma is theoretical mass, and sigma fit is fitted width of the spectroscopy.  For nonlinear least chi2 fitting, the mass </a:t>
            </a:r>
            <a:endParaRPr lang="en-US" dirty="0"/>
          </a:p>
        </p:txBody>
      </p:sp>
    </p:spTree>
    <p:extLst>
      <p:ext uri="{BB962C8B-B14F-4D97-AF65-F5344CB8AC3E}">
        <p14:creationId xmlns:p14="http://schemas.microsoft.com/office/powerpoint/2010/main" val="399148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p:spPr>
      </p:sp>
      <p:sp>
        <p:nvSpPr>
          <p:cNvPr id="3" name="备注占位符 2"/>
          <p:cNvSpPr>
            <a:spLocks noGrp="1"/>
          </p:cNvSpPr>
          <p:nvPr>
            <p:ph type="body" idx="1"/>
          </p:nvPr>
        </p:nvSpPr>
        <p:spPr/>
        <p:txBody>
          <a:bodyPr>
            <a:normAutofit/>
          </a:bodyPr>
          <a:lstStyle/>
          <a:p>
            <a:r>
              <a:rPr lang="en-US" altLang="zh-CN" dirty="0" smtClean="0"/>
              <a:t>In</a:t>
            </a:r>
            <a:r>
              <a:rPr lang="en-US" altLang="zh-CN" baseline="0" dirty="0" smtClean="0"/>
              <a:t> these figures, all are y focal plane </a:t>
            </a:r>
            <a:r>
              <a:rPr lang="en-US" altLang="zh-CN" baseline="0" dirty="0" err="1" smtClean="0"/>
              <a:t>vs</a:t>
            </a:r>
            <a:r>
              <a:rPr lang="en-US" altLang="zh-CN" baseline="0" dirty="0" smtClean="0"/>
              <a:t> x focal plane. Each of them  is one column cut on SS plane, and each of them can stand for independent kinematic space. Purple is real </a:t>
            </a:r>
            <a:r>
              <a:rPr lang="en-US" altLang="zh-CN" baseline="0" dirty="0" err="1" smtClean="0"/>
              <a:t>ss</a:t>
            </a:r>
            <a:r>
              <a:rPr lang="en-US" altLang="zh-CN" baseline="0" dirty="0" smtClean="0"/>
              <a:t> data and blue is geant4 simulation data with initial map. And the first one two of them match OK, however, as going down, the real data is farer away from the simulation data. The last one, there are percentage difference between each other. Here is the </a:t>
            </a:r>
            <a:r>
              <a:rPr lang="en-US" altLang="zh-CN" baseline="0" dirty="0" err="1" smtClean="0"/>
              <a:t>spliter</a:t>
            </a:r>
            <a:r>
              <a:rPr lang="en-US" altLang="zh-CN" baseline="0" dirty="0" smtClean="0"/>
              <a:t> </a:t>
            </a:r>
            <a:r>
              <a:rPr lang="en-US" altLang="zh-CN" baseline="0" dirty="0" err="1" smtClean="0"/>
              <a:t>counour</a:t>
            </a:r>
            <a:r>
              <a:rPr lang="en-US" altLang="zh-CN" baseline="0" dirty="0" smtClean="0"/>
              <a:t> on </a:t>
            </a:r>
            <a:r>
              <a:rPr lang="en-US" altLang="zh-CN" baseline="0" dirty="0" err="1" smtClean="0"/>
              <a:t>xoz</a:t>
            </a:r>
            <a:r>
              <a:rPr lang="en-US" altLang="zh-CN" baseline="0" dirty="0" smtClean="0"/>
              <a:t> plane. The </a:t>
            </a:r>
            <a:r>
              <a:rPr lang="en-US" altLang="zh-CN" baseline="0" dirty="0" err="1" smtClean="0"/>
              <a:t>splliter</a:t>
            </a:r>
            <a:r>
              <a:rPr lang="en-US" altLang="zh-CN" baseline="0" dirty="0" smtClean="0"/>
              <a:t> magnet is very close to </a:t>
            </a:r>
            <a:r>
              <a:rPr lang="en-US" altLang="zh-CN" baseline="0" dirty="0" err="1" smtClean="0"/>
              <a:t>quardruple</a:t>
            </a:r>
            <a:r>
              <a:rPr lang="en-US" altLang="zh-CN" baseline="0" dirty="0" smtClean="0"/>
              <a:t> q1, and the sharp wedge of the splitter causes fringe field leakage. Therefore there is a cross talk between </a:t>
            </a:r>
            <a:r>
              <a:rPr lang="en-US" altLang="zh-CN" baseline="0" dirty="0" err="1" smtClean="0"/>
              <a:t>spliter</a:t>
            </a:r>
            <a:r>
              <a:rPr lang="en-US" altLang="zh-CN" baseline="0" dirty="0" smtClean="0"/>
              <a:t> magnetics field and Q1, which causes </a:t>
            </a:r>
            <a:r>
              <a:rPr lang="en-US" altLang="zh-CN" baseline="0" dirty="0" err="1" smtClean="0"/>
              <a:t>asymetry</a:t>
            </a:r>
            <a:r>
              <a:rPr lang="en-US" altLang="zh-CN" baseline="0" dirty="0" smtClean="0"/>
              <a:t> of q1 magnetics field. This also happen to HES side. Because of the geometry set is difference, it looks slightly different from HKS side.</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In order to solve the problem, I studied the application of every component of all the magnets, it took me long time.   Finally, the asymmetry functions are found and  introduced for HKS&amp;HES quadruple field </a:t>
            </a:r>
            <a:r>
              <a:rPr lang="en-US" baseline="0" dirty="0" err="1" smtClean="0"/>
              <a:t>Bx</a:t>
            </a:r>
            <a:r>
              <a:rPr lang="en-US" baseline="0" dirty="0" smtClean="0"/>
              <a:t> and By, independently. However, it took me another long time to tune the functions. It is worth. Now we have good match between simulation data and real data. It makes us confident. And the SS pattern also have good match to the hole.</a:t>
            </a:r>
            <a:endParaRPr lang="en-US" dirty="0"/>
          </a:p>
        </p:txBody>
      </p:sp>
    </p:spTree>
    <p:extLst>
      <p:ext uri="{BB962C8B-B14F-4D97-AF65-F5344CB8AC3E}">
        <p14:creationId xmlns:p14="http://schemas.microsoft.com/office/powerpoint/2010/main" val="79362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(c) The \Lambda</a:t>
            </a:r>
          </a:p>
          <a:p>
            <a:r>
              <a:rPr lang="en-US" dirty="0" smtClean="0"/>
              <a:t> s -</a:t>
            </a:r>
            <a:r>
              <a:rPr lang="en-US" dirty="0" err="1" smtClean="0"/>
              <a:t>hypernuclear</a:t>
            </a:r>
            <a:r>
              <a:rPr lang="en-US" dirty="0" smtClean="0"/>
              <a:t> species for baryon numbers A=3,4, and 5 are </a:t>
            </a:r>
            <a:r>
              <a:rPr lang="en-US" dirty="0" err="1" smtClean="0"/>
              <a:t>konwn</a:t>
            </a:r>
            <a:r>
              <a:rPr lang="en-US" dirty="0" smtClean="0"/>
              <a:t> as the s-shell </a:t>
            </a:r>
            <a:r>
              <a:rPr lang="en-US" dirty="0" err="1" smtClean="0"/>
              <a:t>hypernuclei</a:t>
            </a:r>
            <a:r>
              <a:rPr lang="en-US" dirty="0" smtClean="0"/>
              <a:t> , since they consist of a \Lambda</a:t>
            </a:r>
          </a:p>
          <a:p>
            <a:r>
              <a:rPr lang="en-US" dirty="0" smtClean="0"/>
              <a:t>  </a:t>
            </a:r>
            <a:r>
              <a:rPr lang="en-US" dirty="0" err="1" smtClean="0"/>
              <a:t>paraticle</a:t>
            </a:r>
            <a:r>
              <a:rPr lang="en-US" dirty="0" smtClean="0"/>
              <a:t> bound to an s-shell nucleus.</a:t>
            </a:r>
            <a:endParaRPr lang="en-US" dirty="0"/>
          </a:p>
        </p:txBody>
      </p:sp>
      <p:sp>
        <p:nvSpPr>
          <p:cNvPr id="4" name="灯片编号占位符 3"/>
          <p:cNvSpPr>
            <a:spLocks noGrp="1"/>
          </p:cNvSpPr>
          <p:nvPr>
            <p:ph type="sldNum" sz="quarter" idx="10"/>
          </p:nvPr>
        </p:nvSpPr>
        <p:spPr/>
        <p:txBody>
          <a:bodyPr/>
          <a:lstStyle/>
          <a:p>
            <a:fld id="{64CB48AE-9C85-40F9-9CF9-9626E41A8A50}" type="slidenum">
              <a:rPr lang="en-US" smtClean="0"/>
              <a:t>18</a:t>
            </a:fld>
            <a:endParaRPr lang="en-US"/>
          </a:p>
        </p:txBody>
      </p:sp>
    </p:spTree>
    <p:extLst>
      <p:ext uri="{BB962C8B-B14F-4D97-AF65-F5344CB8AC3E}">
        <p14:creationId xmlns:p14="http://schemas.microsoft.com/office/powerpoint/2010/main" val="67552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E05115 is the third generation </a:t>
            </a:r>
            <a:r>
              <a:rPr lang="en-US" dirty="0" err="1" smtClean="0"/>
              <a:t>spectrocopic</a:t>
            </a:r>
            <a:r>
              <a:rPr lang="en-US" dirty="0" smtClean="0"/>
              <a:t> investigation of lambda</a:t>
            </a:r>
            <a:r>
              <a:rPr lang="en-US" baseline="0" dirty="0" smtClean="0"/>
              <a:t> </a:t>
            </a:r>
            <a:r>
              <a:rPr lang="en-US" baseline="0" dirty="0" err="1" smtClean="0"/>
              <a:t>hypernuclei</a:t>
            </a:r>
            <a:r>
              <a:rPr lang="en-US" baseline="0" dirty="0" smtClean="0"/>
              <a:t> by the </a:t>
            </a:r>
            <a:r>
              <a:rPr lang="en-US" baseline="0" dirty="0" err="1" smtClean="0"/>
              <a:t>reation</a:t>
            </a:r>
            <a:r>
              <a:rPr lang="en-US" baseline="0" dirty="0" smtClean="0"/>
              <a:t>(</a:t>
            </a:r>
            <a:r>
              <a:rPr lang="en-US" baseline="0" dirty="0" err="1" smtClean="0"/>
              <a:t>e,e’k</a:t>
            </a:r>
            <a:r>
              <a:rPr lang="en-US" baseline="0" dirty="0" smtClean="0"/>
              <a:t>+) at </a:t>
            </a:r>
            <a:r>
              <a:rPr lang="en-US" baseline="0" dirty="0" err="1" smtClean="0"/>
              <a:t>Jlab</a:t>
            </a:r>
            <a:r>
              <a:rPr lang="en-US" baseline="0" dirty="0" smtClean="0"/>
              <a:t> </a:t>
            </a:r>
            <a:r>
              <a:rPr lang="en-US" baseline="0" dirty="0" err="1" smtClean="0"/>
              <a:t>hallc</a:t>
            </a:r>
            <a:endParaRPr lang="en-US" baseline="0" dirty="0" smtClean="0"/>
          </a:p>
          <a:p>
            <a:r>
              <a:rPr lang="en-US" baseline="0" dirty="0" smtClean="0"/>
              <a:t>The physical goal to study the lambda </a:t>
            </a:r>
            <a:r>
              <a:rPr lang="en-US" baseline="0" dirty="0" err="1" smtClean="0"/>
              <a:t>hypernuclear</a:t>
            </a:r>
            <a:r>
              <a:rPr lang="en-US" baseline="0" dirty="0" smtClean="0"/>
              <a:t> spectroscopy first is to understand hyperon-nucleon interactions</a:t>
            </a:r>
          </a:p>
          <a:p>
            <a:r>
              <a:rPr lang="en-US" baseline="0" dirty="0" smtClean="0"/>
              <a:t>Second is to explore and understand nuclear structure using lambda as a probe by model the baryonic many body system and study the role of lambda in the nuclear medium.</a:t>
            </a:r>
          </a:p>
          <a:p>
            <a:r>
              <a:rPr lang="en-US" baseline="0" dirty="0" smtClean="0"/>
              <a:t>The five  two-body matrix elements depend on the radial integrals associated with each component in equation. They are denoted by the parameters </a:t>
            </a:r>
            <a:r>
              <a:rPr lang="en-US" baseline="0" dirty="0" err="1" smtClean="0"/>
              <a:t>v_bar,delta,s_lambda</a:t>
            </a:r>
            <a:r>
              <a:rPr lang="en-US" baseline="0" dirty="0" smtClean="0"/>
              <a:t>, </a:t>
            </a:r>
            <a:r>
              <a:rPr lang="en-US" baseline="0" dirty="0" err="1" smtClean="0"/>
              <a:t>s_n</a:t>
            </a:r>
            <a:r>
              <a:rPr lang="en-US" baseline="0" dirty="0" smtClean="0"/>
              <a:t> and T.</a:t>
            </a:r>
          </a:p>
          <a:p>
            <a:endParaRPr lang="en-US" baseline="0" dirty="0" smtClean="0"/>
          </a:p>
          <a:p>
            <a:r>
              <a:rPr lang="en-US" baseline="0" dirty="0" smtClean="0"/>
              <a:t> </a:t>
            </a:r>
          </a:p>
          <a:p>
            <a:endParaRPr lang="en-US" dirty="0"/>
          </a:p>
        </p:txBody>
      </p:sp>
      <p:sp>
        <p:nvSpPr>
          <p:cNvPr id="4" name="灯片编号占位符 3"/>
          <p:cNvSpPr>
            <a:spLocks noGrp="1"/>
          </p:cNvSpPr>
          <p:nvPr>
            <p:ph type="sldNum" sz="quarter" idx="10"/>
          </p:nvPr>
        </p:nvSpPr>
        <p:spPr/>
        <p:txBody>
          <a:bodyPr/>
          <a:lstStyle/>
          <a:p>
            <a:fld id="{64CB48AE-9C85-40F9-9CF9-9626E41A8A50}" type="slidenum">
              <a:rPr lang="en-US" smtClean="0"/>
              <a:t>2</a:t>
            </a:fld>
            <a:endParaRPr lang="en-US"/>
          </a:p>
        </p:txBody>
      </p:sp>
    </p:spTree>
    <p:extLst>
      <p:ext uri="{BB962C8B-B14F-4D97-AF65-F5344CB8AC3E}">
        <p14:creationId xmlns:p14="http://schemas.microsoft.com/office/powerpoint/2010/main" val="42617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 reasons we use the reaction(</a:t>
            </a:r>
            <a:r>
              <a:rPr lang="en-US" altLang="zh-CN" baseline="0" dirty="0" err="1" smtClean="0"/>
              <a:t>e,e’k</a:t>
            </a:r>
            <a:r>
              <a:rPr lang="en-US" altLang="zh-CN" baseline="0" dirty="0" smtClean="0"/>
              <a:t>) are</a:t>
            </a:r>
          </a:p>
          <a:p>
            <a:r>
              <a:rPr lang="en-US" altLang="zh-CN" baseline="0" dirty="0" smtClean="0"/>
              <a:t>First, from the large momentum transfer, the deeply-bound state can be excited</a:t>
            </a:r>
          </a:p>
          <a:p>
            <a:r>
              <a:rPr lang="en-US" altLang="zh-CN" baseline="0" dirty="0" smtClean="0"/>
              <a:t>Second,  conversion of </a:t>
            </a:r>
            <a:r>
              <a:rPr lang="en-US" altLang="zh-CN" baseline="0" dirty="0" err="1" smtClean="0"/>
              <a:t>pronton</a:t>
            </a:r>
            <a:r>
              <a:rPr lang="en-US" altLang="zh-CN" baseline="0" dirty="0" smtClean="0"/>
              <a:t> to lambda hyperon can produce mirror or Neutron-rich </a:t>
            </a:r>
            <a:r>
              <a:rPr lang="en-US" altLang="zh-CN" baseline="0" dirty="0" err="1" smtClean="0"/>
              <a:t>hypernuclei</a:t>
            </a:r>
            <a:endParaRPr lang="en-US" altLang="zh-CN" baseline="0" dirty="0" smtClean="0"/>
          </a:p>
          <a:p>
            <a:r>
              <a:rPr lang="en-US" altLang="zh-CN" baseline="0" dirty="0" smtClean="0"/>
              <a:t> Third, it is also the production of  both spin flit and non-flit states </a:t>
            </a:r>
          </a:p>
          <a:p>
            <a:r>
              <a:rPr lang="en-US" altLang="zh-CN" baseline="0" dirty="0" smtClean="0"/>
              <a:t>Last one is high energy resolution due to </a:t>
            </a:r>
            <a:r>
              <a:rPr lang="en-US" altLang="zh-CN" baseline="0" dirty="0" err="1" smtClean="0"/>
              <a:t>cebaf</a:t>
            </a:r>
            <a:r>
              <a:rPr lang="en-US" altLang="zh-CN" baseline="0" dirty="0" smtClean="0"/>
              <a:t> beam’s quality</a:t>
            </a:r>
          </a:p>
          <a:p>
            <a:endParaRPr lang="en-US" altLang="zh-CN" baseline="0" dirty="0" smtClean="0"/>
          </a:p>
          <a:p>
            <a:r>
              <a:rPr lang="en-US" sz="1200" baseline="0" dirty="0" smtClean="0">
                <a:solidFill>
                  <a:schemeClr val="tx1"/>
                </a:solidFill>
              </a:rPr>
              <a:t>The experimental goals can be separated to two parts:</a:t>
            </a:r>
          </a:p>
          <a:p>
            <a:r>
              <a:rPr lang="en-US" sz="1200" baseline="0" dirty="0" smtClean="0">
                <a:solidFill>
                  <a:srgbClr val="000000"/>
                </a:solidFill>
              </a:rPr>
              <a:t> The first part  focuses on medium – heavy </a:t>
            </a:r>
            <a:r>
              <a:rPr lang="en-US" sz="1200" baseline="0" dirty="0" err="1" smtClean="0">
                <a:solidFill>
                  <a:srgbClr val="000000"/>
                </a:solidFill>
              </a:rPr>
              <a:t>hypernuclear</a:t>
            </a:r>
            <a:r>
              <a:rPr lang="en-US" sz="1200" baseline="0" dirty="0" smtClean="0">
                <a:solidFill>
                  <a:srgbClr val="000000"/>
                </a:solidFill>
              </a:rPr>
              <a:t> spectroscopy of Vanadium 52 Lambda  off Cr 52 target. </a:t>
            </a:r>
          </a:p>
          <a:p>
            <a:r>
              <a:rPr lang="en-US" sz="1200" baseline="0" dirty="0" smtClean="0">
                <a:solidFill>
                  <a:srgbClr val="000000"/>
                </a:solidFill>
              </a:rPr>
              <a:t>The second part is about spectroscopy of light Lambda </a:t>
            </a:r>
            <a:r>
              <a:rPr lang="en-US" sz="1200" baseline="0" dirty="0" err="1" smtClean="0">
                <a:solidFill>
                  <a:srgbClr val="000000"/>
                </a:solidFill>
              </a:rPr>
              <a:t>hypernuclei</a:t>
            </a:r>
            <a:r>
              <a:rPr lang="en-US" sz="1200" baseline="0" dirty="0" smtClean="0">
                <a:solidFill>
                  <a:srgbClr val="000000"/>
                </a:solidFill>
              </a:rPr>
              <a:t>, the experiment studies 4 p-shell </a:t>
            </a:r>
            <a:r>
              <a:rPr lang="en-US" sz="1200" baseline="0" dirty="0" err="1" smtClean="0">
                <a:solidFill>
                  <a:srgbClr val="000000"/>
                </a:solidFill>
              </a:rPr>
              <a:t>hypernuclei</a:t>
            </a:r>
            <a:r>
              <a:rPr lang="en-US" sz="1200" baseline="0" dirty="0" smtClean="0">
                <a:solidFill>
                  <a:srgbClr val="000000"/>
                </a:solidFill>
              </a:rPr>
              <a:t>: B12 lambda, He 7 Lambda, Be 10 Lambda and Li 9 lambda.</a:t>
            </a:r>
          </a:p>
          <a:p>
            <a:r>
              <a:rPr lang="en-US" sz="1200" baseline="0" dirty="0" smtClean="0">
                <a:solidFill>
                  <a:srgbClr val="000000"/>
                </a:solidFill>
              </a:rPr>
              <a:t>We also taking important calibration data, which are single particle production Lambda and sigma from CH2 and water target.</a:t>
            </a:r>
          </a:p>
          <a:p>
            <a:r>
              <a:rPr lang="en-US" sz="1200" baseline="0" dirty="0" smtClean="0">
                <a:solidFill>
                  <a:srgbClr val="000000"/>
                </a:solidFill>
              </a:rPr>
              <a:t>The results are important </a:t>
            </a:r>
            <a:endParaRPr lang="en-US" dirty="0" smtClean="0"/>
          </a:p>
          <a:p>
            <a:endParaRPr lang="en-US" dirty="0" smtClean="0"/>
          </a:p>
          <a:p>
            <a:endParaRPr lang="en-US" altLang="zh-CN" baseline="0" dirty="0" smtClean="0"/>
          </a:p>
          <a:p>
            <a:endParaRPr lang="en-US" altLang="zh-CN" baseline="0" dirty="0" smtClean="0"/>
          </a:p>
          <a:p>
            <a:endParaRPr lang="en-US" altLang="zh-CN" baseline="0" dirty="0" smtClean="0"/>
          </a:p>
          <a:p>
            <a:r>
              <a:rPr lang="en-US" altLang="zh-CN" baseline="0" dirty="0" smtClean="0"/>
              <a:t> </a:t>
            </a:r>
            <a:endParaRPr lang="en-US" dirty="0"/>
          </a:p>
        </p:txBody>
      </p:sp>
      <p:sp>
        <p:nvSpPr>
          <p:cNvPr id="4" name="灯片编号占位符 3"/>
          <p:cNvSpPr>
            <a:spLocks noGrp="1"/>
          </p:cNvSpPr>
          <p:nvPr>
            <p:ph type="sldNum" sz="quarter" idx="10"/>
          </p:nvPr>
        </p:nvSpPr>
        <p:spPr/>
        <p:txBody>
          <a:bodyPr/>
          <a:lstStyle/>
          <a:p>
            <a:fld id="{64CB48AE-9C85-40F9-9CF9-9626E41A8A50}" type="slidenum">
              <a:rPr lang="en-US" smtClean="0"/>
              <a:t>3</a:t>
            </a:fld>
            <a:endParaRPr lang="en-US"/>
          </a:p>
        </p:txBody>
      </p:sp>
    </p:spTree>
    <p:extLst>
      <p:ext uri="{BB962C8B-B14F-4D97-AF65-F5344CB8AC3E}">
        <p14:creationId xmlns:p14="http://schemas.microsoft.com/office/powerpoint/2010/main" val="425337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body"/>
          </p:nvPr>
        </p:nvSpPr>
        <p:spPr>
          <a:xfrm>
            <a:off x="317" y="0"/>
            <a:ext cx="318" cy="13805018"/>
          </a:xfrm>
          <a:prstGeom prst="rect">
            <a:avLst/>
          </a:prstGeom>
        </p:spPr>
        <p:txBody>
          <a:bodyPr lIns="80766" tIns="40383" rIns="80766" bIns="40383"/>
          <a:lstStyle/>
          <a:p>
            <a:r>
              <a:rPr lang="en-US" dirty="0" smtClean="0"/>
              <a:t>This is</a:t>
            </a:r>
            <a:r>
              <a:rPr lang="en-US" baseline="0" dirty="0" smtClean="0"/>
              <a:t> a view of the experimental setup, this is HKS, Quadruple 1, Quardruple2 and Dipole,</a:t>
            </a:r>
          </a:p>
          <a:p>
            <a:r>
              <a:rPr lang="en-US" baseline="0" dirty="0" smtClean="0"/>
              <a:t>The electron spectrometer </a:t>
            </a:r>
            <a:r>
              <a:rPr lang="en-US" baseline="0" dirty="0" err="1" smtClean="0"/>
              <a:t>enge</a:t>
            </a:r>
            <a:r>
              <a:rPr lang="en-US" baseline="0" dirty="0" smtClean="0"/>
              <a:t> in 2005 experiment is replaced by HES, also has Q1, Q2  and Dipole with the same tilt technique by 6.5 degree.</a:t>
            </a:r>
          </a:p>
          <a:p>
            <a:r>
              <a:rPr lang="en-US" baseline="0" dirty="0" smtClean="0"/>
              <a:t>The common splitter magnet is also new.</a:t>
            </a:r>
            <a:endParaRPr dirty="0"/>
          </a:p>
        </p:txBody>
      </p:sp>
      <p:sp>
        <p:nvSpPr>
          <p:cNvPr id="115" name="CustomShape 2"/>
          <p:cNvSpPr/>
          <p:nvPr/>
        </p:nvSpPr>
        <p:spPr>
          <a:xfrm>
            <a:off x="0" y="0"/>
            <a:ext cx="318" cy="327"/>
          </a:xfrm>
          <a:prstGeom prst="rect">
            <a:avLst/>
          </a:prstGeom>
        </p:spPr>
        <p:txBody>
          <a:bodyPr lIns="80766" tIns="40383" rIns="80766" bIns="40383"/>
          <a:lstStyle/>
          <a:p>
            <a:fld id="{3161D171-0141-4181-B141-C1C1615121E1}" type="slidenum">
              <a:rPr lang="en-US">
                <a:solidFill>
                  <a:srgbClr val="000000"/>
                </a:solidFill>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a:t>
            </a:r>
            <a:r>
              <a:rPr lang="en-US" baseline="0" dirty="0" smtClean="0"/>
              <a:t> experimental kinematics is illustrated as following. We used 2.344 </a:t>
            </a:r>
            <a:r>
              <a:rPr lang="en-US" baseline="0" dirty="0" err="1" smtClean="0"/>
              <a:t>GeV</a:t>
            </a:r>
            <a:r>
              <a:rPr lang="en-US" baseline="0" dirty="0" smtClean="0"/>
              <a:t>/c beam scatters off the nucleus  target at forward angle between 3-9 degree, with central momentum 0.844GeV/c. It produces 1.5GeV virtual photon, and it converts a proton to a lambda and emits a K plus at central momentum 1.2GeV/c , in a wide angle 1-13 degree. In order to get the missing mass, we must take the scattering electron and K plus in coincidence. Here 1.5GeV/c corresponding to maximum the cross section of the elementary process. </a:t>
            </a:r>
            <a:endParaRPr lang="en-US" dirty="0"/>
          </a:p>
        </p:txBody>
      </p:sp>
    </p:spTree>
    <p:extLst>
      <p:ext uri="{BB962C8B-B14F-4D97-AF65-F5344CB8AC3E}">
        <p14:creationId xmlns:p14="http://schemas.microsoft.com/office/powerpoint/2010/main" val="59266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0" y="303213"/>
            <a:ext cx="1588" cy="1587"/>
          </a:xfrm>
          <a:prstGeom prst="rect">
            <a:avLst/>
          </a:prstGeom>
          <a:solidFill>
            <a:srgbClr val="FFFFFF"/>
          </a:solidFill>
          <a:ln w="9525">
            <a:solidFill>
              <a:srgbClr val="000000"/>
            </a:solidFill>
            <a:miter lim="800000"/>
            <a:headEnd/>
            <a:tailEnd/>
          </a:ln>
        </p:spPr>
        <p:txBody>
          <a:bodyPr wrap="none" anchor="ctr"/>
          <a:lstStyle>
            <a:lvl1pPr eaLnBrk="0" hangingPunct="0">
              <a:defRPr u="sng">
                <a:solidFill>
                  <a:schemeClr val="bg1"/>
                </a:solidFill>
                <a:latin typeface="Times New Roman" pitchFamily="18" charset="0"/>
                <a:ea typeface="DejaVu LGC Sans" charset="0"/>
                <a:cs typeface="DejaVu LGC Sans" charset="0"/>
              </a:defRPr>
            </a:lvl1pPr>
            <a:lvl2pPr marL="742950" indent="-285750" eaLnBrk="0" hangingPunct="0">
              <a:defRPr u="sng">
                <a:solidFill>
                  <a:schemeClr val="bg1"/>
                </a:solidFill>
                <a:latin typeface="Times New Roman" pitchFamily="18" charset="0"/>
                <a:ea typeface="DejaVu LGC Sans" charset="0"/>
                <a:cs typeface="DejaVu LGC Sans" charset="0"/>
              </a:defRPr>
            </a:lvl2pPr>
            <a:lvl3pPr marL="1143000" indent="-228600" eaLnBrk="0" hangingPunct="0">
              <a:defRPr u="sng">
                <a:solidFill>
                  <a:schemeClr val="bg1"/>
                </a:solidFill>
                <a:latin typeface="Times New Roman" pitchFamily="18" charset="0"/>
                <a:ea typeface="DejaVu LGC Sans" charset="0"/>
                <a:cs typeface="DejaVu LGC Sans" charset="0"/>
              </a:defRPr>
            </a:lvl3pPr>
            <a:lvl4pPr marL="1600200" indent="-228600" eaLnBrk="0" hangingPunct="0">
              <a:defRPr u="sng">
                <a:solidFill>
                  <a:schemeClr val="bg1"/>
                </a:solidFill>
                <a:latin typeface="Times New Roman" pitchFamily="18" charset="0"/>
                <a:ea typeface="DejaVu LGC Sans" charset="0"/>
                <a:cs typeface="DejaVu LGC Sans" charset="0"/>
              </a:defRPr>
            </a:lvl4pPr>
            <a:lvl5pPr marL="2057400" indent="-228600" eaLnBrk="0" hangingPunct="0">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defRPr u="sng">
                <a:solidFill>
                  <a:schemeClr val="bg1"/>
                </a:solidFill>
                <a:latin typeface="Times New Roman" pitchFamily="18" charset="0"/>
                <a:ea typeface="DejaVu LGC Sans" charset="0"/>
                <a:cs typeface="DejaVu LGC Sans" charset="0"/>
              </a:defRPr>
            </a:lvl9pPr>
          </a:lstStyle>
          <a:p>
            <a:pPr eaLnBrk="1" hangingPunct="1"/>
            <a:endParaRPr lang="zh-CN" altLang="en-US">
              <a:ea typeface="宋体" pitchFamily="2" charset="-122"/>
            </a:endParaRPr>
          </a:p>
        </p:txBody>
      </p:sp>
      <p:sp>
        <p:nvSpPr>
          <p:cNvPr id="31747" name="Text Box 2"/>
          <p:cNvSpPr txBox="1">
            <a:spLocks noGrp="1" noChangeArrowheads="1"/>
          </p:cNvSpPr>
          <p:nvPr>
            <p:ph type="body"/>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spcBef>
                <a:spcPts val="450"/>
              </a:spcBef>
            </a:pPr>
            <a:r>
              <a:rPr lang="en-GB" altLang="zh-CN" dirty="0" smtClean="0"/>
              <a:t>In order to obtain the</a:t>
            </a:r>
            <a:r>
              <a:rPr lang="en-GB" altLang="zh-CN" baseline="0" dirty="0" smtClean="0"/>
              <a:t> </a:t>
            </a:r>
            <a:r>
              <a:rPr lang="en-GB" altLang="zh-CN" dirty="0" smtClean="0"/>
              <a:t>400 </a:t>
            </a:r>
            <a:r>
              <a:rPr lang="en-GB" altLang="zh-CN" dirty="0" err="1" smtClean="0"/>
              <a:t>kev</a:t>
            </a:r>
            <a:r>
              <a:rPr lang="en-GB" altLang="zh-CN" dirty="0" smtClean="0"/>
              <a:t> energy resolution, The  calibration of the spectrometer system is a crucial step in data analysis.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64CB48AE-9C85-40F9-9CF9-9626E41A8A50}" type="slidenum">
              <a:rPr lang="en-US" smtClean="0"/>
              <a:t>7</a:t>
            </a:fld>
            <a:endParaRPr lang="en-US"/>
          </a:p>
        </p:txBody>
      </p:sp>
    </p:spTree>
    <p:extLst>
      <p:ext uri="{BB962C8B-B14F-4D97-AF65-F5344CB8AC3E}">
        <p14:creationId xmlns:p14="http://schemas.microsoft.com/office/powerpoint/2010/main" val="241707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Level structures of the T = 1 </a:t>
            </a:r>
            <a:r>
              <a:rPr lang="en-US" sz="1200" b="0" i="0" u="none" strike="noStrike" kern="1200" baseline="0" dirty="0" err="1" smtClean="0">
                <a:solidFill>
                  <a:schemeClr val="tx1"/>
                </a:solidFill>
                <a:latin typeface="+mn-lt"/>
                <a:ea typeface="+mn-ea"/>
                <a:cs typeface="+mn-cs"/>
              </a:rPr>
              <a:t>isotriplet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hypernuclei</a:t>
            </a:r>
            <a:r>
              <a:rPr lang="en-US" sz="1200" b="0" i="0" u="none" strike="noStrike" kern="1200" baseline="0" dirty="0" smtClean="0">
                <a:solidFill>
                  <a:schemeClr val="tx1"/>
                </a:solidFill>
                <a:latin typeface="+mn-lt"/>
                <a:ea typeface="+mn-ea"/>
                <a:cs typeface="+mn-cs"/>
              </a:rPr>
              <a:t> He7 lambda, Li7 lambda and Be7 lambda were calculated by </a:t>
            </a:r>
            <a:r>
              <a:rPr lang="en-US" sz="1200" b="0" i="0" u="none" strike="noStrike" kern="1200" baseline="0" dirty="0" err="1" smtClean="0">
                <a:solidFill>
                  <a:schemeClr val="tx1"/>
                </a:solidFill>
                <a:latin typeface="+mn-lt"/>
                <a:ea typeface="+mn-ea"/>
                <a:cs typeface="+mn-cs"/>
              </a:rPr>
              <a:t>Hiyama</a:t>
            </a:r>
            <a:r>
              <a:rPr lang="en-US" sz="1200" b="0" i="0" u="none" strike="noStrike" kern="1200" baseline="0" dirty="0" smtClean="0">
                <a:solidFill>
                  <a:schemeClr val="tx1"/>
                </a:solidFill>
                <a:latin typeface="+mn-lt"/>
                <a:ea typeface="+mn-ea"/>
                <a:cs typeface="+mn-cs"/>
              </a:rPr>
              <a:t> et al. in lambda +</a:t>
            </a:r>
            <a:r>
              <a:rPr lang="el-GR" sz="1200" b="0" i="0" u="none" strike="noStrike" kern="1200" baseline="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 +  + N + N four-body cluster model</a:t>
            </a:r>
            <a:endParaRPr lang="en-US" dirty="0"/>
          </a:p>
        </p:txBody>
      </p:sp>
    </p:spTree>
    <p:extLst>
      <p:ext uri="{BB962C8B-B14F-4D97-AF65-F5344CB8AC3E}">
        <p14:creationId xmlns:p14="http://schemas.microsoft.com/office/powerpoint/2010/main" val="201631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98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8" name="Slide Number Placeholder 7"/>
          <p:cNvSpPr>
            <a:spLocks noGrp="1"/>
          </p:cNvSpPr>
          <p:nvPr>
            <p:ph type="sldNum" sz="quarter" idx="11"/>
          </p:nvPr>
        </p:nvSpPr>
        <p:spPr/>
        <p:txBody>
          <a:bodyPr/>
          <a:lstStyle/>
          <a:p>
            <a:fld id="{0C913308-F349-4B6D-A68A-DD1791B4A57B}" type="slidenum">
              <a:rPr lang="zh-CN" altLang="en-US" smtClean="0"/>
              <a:t>‹#›</a:t>
            </a:fld>
            <a:endParaRPr lang="zh-CN" altLang="en-US"/>
          </a:p>
        </p:txBody>
      </p:sp>
      <p:sp>
        <p:nvSpPr>
          <p:cNvPr id="9" name="Footer Placeholder 8"/>
          <p:cNvSpPr>
            <a:spLocks noGrp="1"/>
          </p:cNvSpPr>
          <p:nvPr>
            <p:ph type="ftr" sz="quarter" idx="12"/>
          </p:nvPr>
        </p:nvSpPr>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06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5" name="Date Placeholder 4"/>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Content Placeholder 8"/>
          <p:cNvSpPr>
            <a:spLocks noGrp="1"/>
          </p:cNvSpPr>
          <p:nvPr>
            <p:ph sz="quarter" idx="13"/>
          </p:nvPr>
        </p:nvSpPr>
        <p:spPr>
          <a:xfrm>
            <a:off x="365760" y="1600200"/>
            <a:ext cx="4041648" cy="452628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7" name="Date Placeholder 6"/>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Content Placeholder 10"/>
          <p:cNvSpPr>
            <a:spLocks noGrp="1"/>
          </p:cNvSpPr>
          <p:nvPr>
            <p:ph sz="quarter" idx="13"/>
          </p:nvPr>
        </p:nvSpPr>
        <p:spPr>
          <a:xfrm>
            <a:off x="457200" y="2212848"/>
            <a:ext cx="4041648" cy="39136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2012/3/31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0820CF-B880-4189-942D-D702A7CBA730}" type="datetimeFigureOut">
              <a:rPr lang="zh-CN" altLang="en-US" smtClean="0"/>
              <a:t>2012/3/31</a:t>
            </a:fld>
            <a:endParaRPr lang="zh-CN"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zh-CN"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C913308-F349-4B6D-A68A-DD1791B4A57B}" type="slidenum">
              <a:rPr lang="zh-CN" altLang="en-US" smtClean="0"/>
              <a:t>‹#›</a:t>
            </a:fld>
            <a:endParaRPr lang="zh-CN"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0.png"/><Relationship Id="rId7" Type="http://schemas.openxmlformats.org/officeDocument/2006/relationships/image" Target="../media/image29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w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548680"/>
            <a:ext cx="7772400" cy="1763216"/>
          </a:xfrm>
        </p:spPr>
        <p:txBody>
          <a:bodyPr>
            <a:normAutofit/>
          </a:bodyPr>
          <a:lstStyle/>
          <a:p>
            <a:r>
              <a:rPr lang="en-US" altLang="zh-CN" sz="3200" dirty="0" err="1"/>
              <a:t>H</a:t>
            </a:r>
            <a:r>
              <a:rPr lang="en-US" altLang="zh-CN" sz="3200" dirty="0" err="1" smtClean="0"/>
              <a:t>ypernuclei</a:t>
            </a:r>
            <a:r>
              <a:rPr lang="en-US" altLang="zh-CN" sz="3200" dirty="0" smtClean="0"/>
              <a:t> Production Experiment E05115 at Jefferson Laboratory by the (</a:t>
            </a:r>
            <a:r>
              <a:rPr lang="en-US" altLang="zh-CN" sz="3200" dirty="0" err="1" smtClean="0"/>
              <a:t>e,e’K</a:t>
            </a:r>
            <a:r>
              <a:rPr lang="en-US" altLang="zh-CN" sz="3200" baseline="30000" dirty="0" smtClean="0"/>
              <a:t>+</a:t>
            </a:r>
            <a:r>
              <a:rPr lang="en-US" altLang="zh-CN" sz="3200" dirty="0" smtClean="0"/>
              <a:t>) Reaction</a:t>
            </a:r>
            <a:endParaRPr lang="en-US" sz="3200" dirty="0"/>
          </a:p>
        </p:txBody>
      </p:sp>
      <p:pic>
        <p:nvPicPr>
          <p:cNvPr id="4" name="Picture 10" descr="JLab_logo_text_white2.jpg"/>
          <p:cNvPicPr>
            <a:picLocks noChangeAspect="1"/>
          </p:cNvPicPr>
          <p:nvPr/>
        </p:nvPicPr>
        <p:blipFill>
          <a:blip r:embed="rId3" cstate="print"/>
          <a:stretch>
            <a:fillRect/>
          </a:stretch>
        </p:blipFill>
        <p:spPr>
          <a:xfrm>
            <a:off x="4994537" y="3096077"/>
            <a:ext cx="3749042" cy="852054"/>
          </a:xfrm>
          <a:prstGeom prst="rect">
            <a:avLst/>
          </a:prstGeom>
        </p:spPr>
      </p:pic>
      <p:grpSp>
        <p:nvGrpSpPr>
          <p:cNvPr id="5" name="Group 21"/>
          <p:cNvGrpSpPr/>
          <p:nvPr/>
        </p:nvGrpSpPr>
        <p:grpSpPr>
          <a:xfrm>
            <a:off x="5002158" y="4123489"/>
            <a:ext cx="3352800" cy="2119699"/>
            <a:chOff x="5791200" y="4038600"/>
            <a:chExt cx="3352800" cy="2119699"/>
          </a:xfrm>
        </p:grpSpPr>
        <p:pic>
          <p:nvPicPr>
            <p:cNvPr id="6" name="Picture 11" descr="logo_hu.gif"/>
            <p:cNvPicPr>
              <a:picLocks noChangeAspect="1"/>
            </p:cNvPicPr>
            <p:nvPr/>
          </p:nvPicPr>
          <p:blipFill>
            <a:blip r:embed="rId4" cstate="print"/>
            <a:stretch>
              <a:fillRect/>
            </a:stretch>
          </p:blipFill>
          <p:spPr>
            <a:xfrm>
              <a:off x="6705600" y="4038600"/>
              <a:ext cx="1143000" cy="1143000"/>
            </a:xfrm>
            <a:prstGeom prst="rect">
              <a:avLst/>
            </a:prstGeom>
          </p:spPr>
        </p:pic>
        <p:sp>
          <p:nvSpPr>
            <p:cNvPr id="9" name="TextBox 13"/>
            <p:cNvSpPr txBox="1"/>
            <p:nvPr/>
          </p:nvSpPr>
          <p:spPr>
            <a:xfrm>
              <a:off x="5791200" y="5327302"/>
              <a:ext cx="33528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smtClean="0">
                  <a:solidFill>
                    <a:srgbClr val="003399"/>
                  </a:solidFill>
                </a:rPr>
                <a:t>Chunhua</a:t>
              </a:r>
              <a:r>
                <a:rPr lang="en-US" sz="2400" dirty="0" smtClean="0">
                  <a:solidFill>
                    <a:srgbClr val="003399"/>
                  </a:solidFill>
                </a:rPr>
                <a:t> Chen</a:t>
              </a:r>
            </a:p>
            <a:p>
              <a:pPr algn="ctr"/>
              <a:r>
                <a:rPr lang="en-US" sz="2400" dirty="0" smtClean="0">
                  <a:solidFill>
                    <a:srgbClr val="003399"/>
                  </a:solidFill>
                </a:rPr>
                <a:t>March 31, 2012</a:t>
              </a:r>
              <a:endParaRPr lang="en-US" sz="2400" dirty="0">
                <a:solidFill>
                  <a:srgbClr val="003399"/>
                </a:solidFill>
              </a:endParaRPr>
            </a:p>
          </p:txBody>
        </p:sp>
      </p:grpSp>
      <p:grpSp>
        <p:nvGrpSpPr>
          <p:cNvPr id="11" name="Group 26"/>
          <p:cNvGrpSpPr/>
          <p:nvPr/>
        </p:nvGrpSpPr>
        <p:grpSpPr>
          <a:xfrm>
            <a:off x="320452" y="2390793"/>
            <a:ext cx="4395564" cy="4659518"/>
            <a:chOff x="152400" y="3657600"/>
            <a:chExt cx="4038600" cy="3475131"/>
          </a:xfrm>
        </p:grpSpPr>
        <p:sp>
          <p:nvSpPr>
            <p:cNvPr id="12" name="Vertical Scroll 22"/>
            <p:cNvSpPr/>
            <p:nvPr/>
          </p:nvSpPr>
          <p:spPr>
            <a:xfrm>
              <a:off x="152400" y="3657600"/>
              <a:ext cx="4038600" cy="3200400"/>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25"/>
            <p:cNvGrpSpPr/>
            <p:nvPr/>
          </p:nvGrpSpPr>
          <p:grpSpPr>
            <a:xfrm>
              <a:off x="626038" y="4077811"/>
              <a:ext cx="3328392" cy="3054920"/>
              <a:chOff x="626038" y="4077811"/>
              <a:chExt cx="3328392" cy="3054920"/>
            </a:xfrm>
          </p:grpSpPr>
          <p:sp>
            <p:nvSpPr>
              <p:cNvPr id="14" name="TextBox 23"/>
              <p:cNvSpPr txBox="1"/>
              <p:nvPr/>
            </p:nvSpPr>
            <p:spPr>
              <a:xfrm>
                <a:off x="626038" y="4378204"/>
                <a:ext cx="3328392" cy="27545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Font typeface="Wingdings" pitchFamily="2" charset="2"/>
                  <a:buChar char="§"/>
                </a:pPr>
                <a:r>
                  <a:rPr lang="en-US" sz="2400" dirty="0" smtClean="0"/>
                  <a:t> Introduction</a:t>
                </a:r>
              </a:p>
              <a:p>
                <a:pPr>
                  <a:lnSpc>
                    <a:spcPct val="150000"/>
                  </a:lnSpc>
                  <a:buFont typeface="Wingdings" pitchFamily="2" charset="2"/>
                  <a:buChar char="§"/>
                </a:pPr>
                <a:r>
                  <a:rPr lang="en-US" sz="2400" dirty="0" smtClean="0"/>
                  <a:t> Experimental Setup and Kinematics</a:t>
                </a:r>
              </a:p>
              <a:p>
                <a:pPr>
                  <a:lnSpc>
                    <a:spcPct val="150000"/>
                  </a:lnSpc>
                  <a:buFont typeface="Wingdings" pitchFamily="2" charset="2"/>
                  <a:buChar char="§"/>
                </a:pPr>
                <a:r>
                  <a:rPr lang="en-US" sz="2400" dirty="0" smtClean="0"/>
                  <a:t> System Calibration </a:t>
                </a:r>
              </a:p>
              <a:p>
                <a:pPr>
                  <a:lnSpc>
                    <a:spcPct val="150000"/>
                  </a:lnSpc>
                  <a:buFont typeface="Wingdings" pitchFamily="2" charset="2"/>
                  <a:buChar char="§"/>
                </a:pPr>
                <a:r>
                  <a:rPr lang="en-US" sz="2400" dirty="0" smtClean="0"/>
                  <a:t> Preliminary Results</a:t>
                </a:r>
              </a:p>
              <a:p>
                <a:pPr>
                  <a:lnSpc>
                    <a:spcPct val="150000"/>
                  </a:lnSpc>
                  <a:buFont typeface="Wingdings" pitchFamily="2" charset="2"/>
                  <a:buChar char="§"/>
                </a:pPr>
                <a:r>
                  <a:rPr lang="en-US" sz="2400" dirty="0" smtClean="0"/>
                  <a:t> Summary</a:t>
                </a:r>
              </a:p>
              <a:p>
                <a:endParaRPr lang="en-US" dirty="0"/>
              </a:p>
            </p:txBody>
          </p:sp>
          <p:sp>
            <p:nvSpPr>
              <p:cNvPr id="15" name="TextBox 24"/>
              <p:cNvSpPr txBox="1"/>
              <p:nvPr/>
            </p:nvSpPr>
            <p:spPr>
              <a:xfrm>
                <a:off x="706059" y="4077811"/>
                <a:ext cx="1584176" cy="4235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Outline</a:t>
                </a:r>
                <a:endParaRPr lang="en-US" sz="2800" dirty="0"/>
              </a:p>
            </p:txBody>
          </p:sp>
        </p:grpSp>
      </p:grpSp>
    </p:spTree>
    <p:extLst>
      <p:ext uri="{BB962C8B-B14F-4D97-AF65-F5344CB8AC3E}">
        <p14:creationId xmlns:p14="http://schemas.microsoft.com/office/powerpoint/2010/main" val="548873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e9_mom4152339_ang4786_de0298.jpg"/>
          <p:cNvPicPr>
            <a:picLocks noChangeAspect="1"/>
          </p:cNvPicPr>
          <p:nvPr/>
        </p:nvPicPr>
        <p:blipFill>
          <a:blip r:embed="rId2" cstate="print"/>
          <a:stretch>
            <a:fillRect/>
          </a:stretch>
        </p:blipFill>
        <p:spPr>
          <a:xfrm>
            <a:off x="0" y="1240973"/>
            <a:ext cx="4807131" cy="4585061"/>
          </a:xfrm>
          <a:prstGeom prst="rect">
            <a:avLst/>
          </a:prstGeom>
        </p:spPr>
      </p:pic>
      <p:sp>
        <p:nvSpPr>
          <p:cNvPr id="18" name="Title 1"/>
          <p:cNvSpPr>
            <a:spLocks noGrp="1"/>
          </p:cNvSpPr>
          <p:nvPr>
            <p:ph type="title"/>
          </p:nvPr>
        </p:nvSpPr>
        <p:spPr>
          <a:xfrm>
            <a:off x="0" y="1"/>
            <a:ext cx="9144000" cy="705394"/>
          </a:xfrm>
        </p:spPr>
        <p:txBody>
          <a:bodyPr>
            <a:normAutofit fontScale="90000"/>
          </a:bodyPr>
          <a:lstStyle/>
          <a:p>
            <a:r>
              <a:rPr lang="en-US" sz="4000" b="1" dirty="0" smtClean="0">
                <a:effectLst>
                  <a:outerShdw blurRad="38100" dist="38100" dir="2700000" algn="tl">
                    <a:srgbClr val="000000">
                      <a:alpha val="43137"/>
                    </a:srgbClr>
                  </a:outerShdw>
                </a:effectLst>
              </a:rPr>
              <a:t>Preliminary Results  </a:t>
            </a:r>
            <a:r>
              <a:rPr lang="en-US" sz="4000" b="1" baseline="30000" dirty="0" smtClean="0"/>
              <a:t>9</a:t>
            </a:r>
            <a:r>
              <a:rPr lang="el-GR" sz="4000" b="1" baseline="-25000" dirty="0" smtClean="0"/>
              <a:t>Λ</a:t>
            </a:r>
            <a:r>
              <a:rPr lang="en-US" sz="4000" b="1" dirty="0" smtClean="0"/>
              <a:t>Li</a:t>
            </a:r>
            <a:endParaRPr lang="en-US" sz="4000" b="1" i="1" dirty="0">
              <a:solidFill>
                <a:srgbClr val="002060"/>
              </a:solidFill>
              <a:effectLst>
                <a:outerShdw blurRad="38100" dist="38100" dir="2700000" algn="tl">
                  <a:srgbClr val="000000">
                    <a:alpha val="43137"/>
                  </a:srgbClr>
                </a:outerShdw>
              </a:effectLst>
            </a:endParaRPr>
          </a:p>
        </p:txBody>
      </p:sp>
      <p:grpSp>
        <p:nvGrpSpPr>
          <p:cNvPr id="66" name="Group 65"/>
          <p:cNvGrpSpPr/>
          <p:nvPr/>
        </p:nvGrpSpPr>
        <p:grpSpPr>
          <a:xfrm>
            <a:off x="4297680" y="1105877"/>
            <a:ext cx="4846320" cy="5178330"/>
            <a:chOff x="4297680" y="1105877"/>
            <a:chExt cx="4846320" cy="5178330"/>
          </a:xfrm>
        </p:grpSpPr>
        <p:sp>
          <p:nvSpPr>
            <p:cNvPr id="23" name="TextBox 22"/>
            <p:cNvSpPr txBox="1"/>
            <p:nvPr/>
          </p:nvSpPr>
          <p:spPr>
            <a:xfrm>
              <a:off x="7289595" y="5637876"/>
              <a:ext cx="1854405" cy="646331"/>
            </a:xfrm>
            <a:prstGeom prst="rect">
              <a:avLst/>
            </a:prstGeom>
            <a:noFill/>
          </p:spPr>
          <p:txBody>
            <a:bodyPr wrap="square" rtlCol="0">
              <a:spAutoFit/>
            </a:bodyPr>
            <a:lstStyle/>
            <a:p>
              <a:r>
                <a:rPr lang="en-US" sz="1200" b="1" i="1" dirty="0" smtClean="0">
                  <a:solidFill>
                    <a:schemeClr val="accent5">
                      <a:lumMod val="75000"/>
                    </a:schemeClr>
                  </a:solidFill>
                </a:rPr>
                <a:t>B</a:t>
              </a:r>
              <a:r>
                <a:rPr lang="en-US" sz="1200" b="1" i="1" baseline="-25000" dirty="0" smtClean="0">
                  <a:solidFill>
                    <a:schemeClr val="accent5">
                      <a:lumMod val="75000"/>
                    </a:schemeClr>
                  </a:solidFill>
                  <a:sym typeface="Symbol"/>
                </a:rPr>
                <a:t></a:t>
              </a:r>
              <a:r>
                <a:rPr lang="en-US" sz="1200" b="1" i="1" dirty="0" smtClean="0">
                  <a:solidFill>
                    <a:schemeClr val="accent5">
                      <a:lumMod val="75000"/>
                    </a:schemeClr>
                  </a:solidFill>
                </a:rPr>
                <a:t> = -8.53</a:t>
              </a:r>
              <a:r>
                <a:rPr lang="en-US" sz="1200" b="1" i="1" dirty="0" smtClean="0">
                  <a:solidFill>
                    <a:schemeClr val="accent5">
                      <a:lumMod val="75000"/>
                    </a:schemeClr>
                  </a:solidFill>
                  <a:sym typeface="Symbol"/>
                </a:rPr>
                <a:t>0.18 </a:t>
              </a:r>
            </a:p>
            <a:p>
              <a:r>
                <a:rPr lang="en-US" sz="1200" b="1" i="1" dirty="0" smtClean="0">
                  <a:solidFill>
                    <a:schemeClr val="accent5">
                      <a:lumMod val="75000"/>
                    </a:schemeClr>
                  </a:solidFill>
                  <a:sym typeface="Symbol"/>
                </a:rPr>
                <a:t>(emulsion, average over </a:t>
              </a:r>
            </a:p>
            <a:p>
              <a:r>
                <a:rPr lang="en-US" sz="1200" b="1" i="1" dirty="0" smtClean="0">
                  <a:solidFill>
                    <a:schemeClr val="accent5">
                      <a:lumMod val="75000"/>
                    </a:schemeClr>
                  </a:solidFill>
                  <a:sym typeface="Symbol"/>
                </a:rPr>
                <a:t>only 8 events)</a:t>
              </a:r>
              <a:endParaRPr lang="en-US" sz="1200" b="1" i="1" baseline="30000" dirty="0">
                <a:solidFill>
                  <a:schemeClr val="accent5">
                    <a:lumMod val="75000"/>
                  </a:schemeClr>
                </a:solidFill>
              </a:endParaRPr>
            </a:p>
          </p:txBody>
        </p:sp>
        <p:grpSp>
          <p:nvGrpSpPr>
            <p:cNvPr id="64" name="Group 63"/>
            <p:cNvGrpSpPr/>
            <p:nvPr/>
          </p:nvGrpSpPr>
          <p:grpSpPr>
            <a:xfrm>
              <a:off x="4297680" y="1105877"/>
              <a:ext cx="3498086" cy="4825891"/>
              <a:chOff x="4297680" y="1105877"/>
              <a:chExt cx="3498086" cy="4825891"/>
            </a:xfrm>
          </p:grpSpPr>
          <p:pic>
            <p:nvPicPr>
              <p:cNvPr id="40" name="Picture 2"/>
              <p:cNvPicPr>
                <a:picLocks noChangeAspect="1" noChangeArrowheads="1"/>
              </p:cNvPicPr>
              <p:nvPr/>
            </p:nvPicPr>
            <p:blipFill>
              <a:blip r:embed="rId3" cstate="print"/>
              <a:srcRect/>
              <a:stretch>
                <a:fillRect/>
              </a:stretch>
            </p:blipFill>
            <p:spPr bwMode="auto">
              <a:xfrm>
                <a:off x="4336868" y="1105877"/>
                <a:ext cx="3458898" cy="4531277"/>
              </a:xfrm>
              <a:prstGeom prst="rect">
                <a:avLst/>
              </a:prstGeom>
              <a:noFill/>
              <a:ln w="9525">
                <a:noFill/>
                <a:miter lim="800000"/>
                <a:headEnd/>
                <a:tailEnd/>
              </a:ln>
            </p:spPr>
          </p:pic>
          <p:pic>
            <p:nvPicPr>
              <p:cNvPr id="41" name="Picture 3"/>
              <p:cNvPicPr>
                <a:picLocks noChangeAspect="1" noChangeArrowheads="1"/>
              </p:cNvPicPr>
              <p:nvPr/>
            </p:nvPicPr>
            <p:blipFill>
              <a:blip r:embed="rId4" cstate="print"/>
              <a:srcRect/>
              <a:stretch>
                <a:fillRect/>
              </a:stretch>
            </p:blipFill>
            <p:spPr bwMode="auto">
              <a:xfrm>
                <a:off x="5868194" y="2950285"/>
                <a:ext cx="663022" cy="388265"/>
              </a:xfrm>
              <a:prstGeom prst="rect">
                <a:avLst/>
              </a:prstGeom>
              <a:noFill/>
              <a:ln w="9525">
                <a:noFill/>
                <a:miter lim="800000"/>
                <a:headEnd/>
                <a:tailEnd/>
              </a:ln>
            </p:spPr>
          </p:pic>
          <p:cxnSp>
            <p:nvCxnSpPr>
              <p:cNvPr id="42" name="Straight Connector 41"/>
              <p:cNvCxnSpPr/>
              <p:nvPr/>
            </p:nvCxnSpPr>
            <p:spPr>
              <a:xfrm flipV="1">
                <a:off x="6093048" y="4895862"/>
                <a:ext cx="624309" cy="27506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97408" y="5171556"/>
                <a:ext cx="611960" cy="1664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238063" y="5146438"/>
                <a:ext cx="358679" cy="307777"/>
              </a:xfrm>
              <a:prstGeom prst="rect">
                <a:avLst/>
              </a:prstGeom>
              <a:noFill/>
            </p:spPr>
            <p:txBody>
              <a:bodyPr wrap="square" rtlCol="0">
                <a:spAutoFit/>
              </a:bodyPr>
              <a:lstStyle/>
              <a:p>
                <a:r>
                  <a:rPr lang="en-US" sz="1400" dirty="0" smtClean="0">
                    <a:sym typeface="Symbol"/>
                  </a:rPr>
                  <a:t></a:t>
                </a:r>
                <a:r>
                  <a:rPr lang="en-US" sz="1400" baseline="-25000" dirty="0" smtClean="0">
                    <a:sym typeface="Symbol"/>
                  </a:rPr>
                  <a:t>s</a:t>
                </a:r>
                <a:endParaRPr lang="en-US" sz="1400" baseline="-25000" dirty="0"/>
              </a:p>
            </p:txBody>
          </p:sp>
          <p:cxnSp>
            <p:nvCxnSpPr>
              <p:cNvPr id="45" name="Straight Connector 44"/>
              <p:cNvCxnSpPr/>
              <p:nvPr/>
            </p:nvCxnSpPr>
            <p:spPr>
              <a:xfrm flipV="1">
                <a:off x="6101035" y="4467792"/>
                <a:ext cx="640286" cy="2332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105395" y="4488673"/>
                <a:ext cx="635925" cy="213051"/>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7" name="TextBox 10"/>
              <p:cNvSpPr txBox="1"/>
              <p:nvPr/>
            </p:nvSpPr>
            <p:spPr>
              <a:xfrm>
                <a:off x="6238063" y="4582639"/>
                <a:ext cx="358679" cy="307777"/>
              </a:xfrm>
              <a:prstGeom prst="rect">
                <a:avLst/>
              </a:prstGeom>
              <a:noFill/>
            </p:spPr>
            <p:txBody>
              <a:bodyPr wrap="square" rtlCol="0">
                <a:spAutoFit/>
              </a:bodyPr>
              <a:lstStyle/>
              <a:p>
                <a:r>
                  <a:rPr lang="en-US" sz="1400" dirty="0" smtClean="0">
                    <a:sym typeface="Symbol"/>
                  </a:rPr>
                  <a:t></a:t>
                </a:r>
                <a:r>
                  <a:rPr lang="en-US" sz="1400" baseline="-25000" dirty="0" smtClean="0">
                    <a:sym typeface="Symbol"/>
                  </a:rPr>
                  <a:t>s</a:t>
                </a:r>
                <a:endParaRPr lang="en-US" sz="1400" baseline="-25000" dirty="0"/>
              </a:p>
            </p:txBody>
          </p:sp>
          <p:grpSp>
            <p:nvGrpSpPr>
              <p:cNvPr id="48" name="Group 77"/>
              <p:cNvGrpSpPr/>
              <p:nvPr/>
            </p:nvGrpSpPr>
            <p:grpSpPr>
              <a:xfrm>
                <a:off x="6101035" y="3830905"/>
                <a:ext cx="640285" cy="233928"/>
                <a:chOff x="8415118" y="5674683"/>
                <a:chExt cx="974815" cy="156648"/>
              </a:xfrm>
            </p:grpSpPr>
            <p:cxnSp>
              <p:nvCxnSpPr>
                <p:cNvPr id="62" name="Straight Connector 61"/>
                <p:cNvCxnSpPr/>
                <p:nvPr/>
              </p:nvCxnSpPr>
              <p:spPr>
                <a:xfrm flipV="1">
                  <a:off x="8415118" y="5674683"/>
                  <a:ext cx="974815" cy="156236"/>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8421754" y="5828487"/>
                  <a:ext cx="968178" cy="2844"/>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238064" y="4029279"/>
                <a:ext cx="410930" cy="307777"/>
              </a:xfrm>
              <a:prstGeom prst="rect">
                <a:avLst/>
              </a:prstGeom>
              <a:noFill/>
            </p:spPr>
            <p:txBody>
              <a:bodyPr wrap="square" rtlCol="0">
                <a:spAutoFit/>
              </a:bodyPr>
              <a:lstStyle/>
              <a:p>
                <a:r>
                  <a:rPr lang="en-US" sz="1400" dirty="0" smtClean="0">
                    <a:sym typeface="Symbol"/>
                  </a:rPr>
                  <a:t></a:t>
                </a:r>
                <a:r>
                  <a:rPr lang="en-US" sz="1400" baseline="-25000" dirty="0" smtClean="0">
                    <a:sym typeface="Symbol"/>
                  </a:rPr>
                  <a:t>s</a:t>
                </a:r>
                <a:endParaRPr lang="en-US" sz="1400" baseline="-25000" dirty="0"/>
              </a:p>
            </p:txBody>
          </p:sp>
          <p:sp>
            <p:nvSpPr>
              <p:cNvPr id="50" name="TextBox 49"/>
              <p:cNvSpPr txBox="1"/>
              <p:nvPr/>
            </p:nvSpPr>
            <p:spPr>
              <a:xfrm>
                <a:off x="4297680" y="5470103"/>
                <a:ext cx="3010805" cy="461665"/>
              </a:xfrm>
              <a:prstGeom prst="rect">
                <a:avLst/>
              </a:prstGeom>
              <a:noFill/>
            </p:spPr>
            <p:txBody>
              <a:bodyPr wrap="square" rtlCol="0">
                <a:spAutoFit/>
              </a:bodyPr>
              <a:lstStyle/>
              <a:p>
                <a:pPr algn="ctr"/>
                <a:r>
                  <a:rPr lang="en-US" sz="1200" dirty="0" smtClean="0"/>
                  <a:t>Sotona and Millener</a:t>
                </a:r>
              </a:p>
              <a:p>
                <a:pPr algn="ctr"/>
                <a:r>
                  <a:rPr lang="en-US" sz="1200" dirty="0" err="1" smtClean="0"/>
                  <a:t>Saclay</a:t>
                </a:r>
                <a:r>
                  <a:rPr lang="en-US" sz="1200" dirty="0" smtClean="0"/>
                  <a:t>-Lyon model for elementary process </a:t>
                </a:r>
                <a:endParaRPr lang="en-US" sz="1200" dirty="0"/>
              </a:p>
            </p:txBody>
          </p:sp>
          <p:cxnSp>
            <p:nvCxnSpPr>
              <p:cNvPr id="51" name="Straight Connector 50"/>
              <p:cNvCxnSpPr/>
              <p:nvPr/>
            </p:nvCxnSpPr>
            <p:spPr>
              <a:xfrm flipV="1">
                <a:off x="6093048" y="3194023"/>
                <a:ext cx="632297" cy="40035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105397" y="3298430"/>
                <a:ext cx="611960" cy="286134"/>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254040" y="3434158"/>
                <a:ext cx="394954" cy="307777"/>
              </a:xfrm>
              <a:prstGeom prst="rect">
                <a:avLst/>
              </a:prstGeom>
              <a:noFill/>
            </p:spPr>
            <p:txBody>
              <a:bodyPr wrap="square" rtlCol="0">
                <a:spAutoFit/>
              </a:bodyPr>
              <a:lstStyle/>
              <a:p>
                <a:r>
                  <a:rPr lang="en-US" sz="1400" dirty="0" smtClean="0">
                    <a:sym typeface="Symbol"/>
                  </a:rPr>
                  <a:t></a:t>
                </a:r>
                <a:r>
                  <a:rPr lang="en-US" sz="1400" baseline="-25000" dirty="0" smtClean="0">
                    <a:sym typeface="Symbol"/>
                  </a:rPr>
                  <a:t>s</a:t>
                </a:r>
                <a:endParaRPr lang="en-US" sz="1400" baseline="-25000" dirty="0"/>
              </a:p>
            </p:txBody>
          </p:sp>
          <p:cxnSp>
            <p:nvCxnSpPr>
              <p:cNvPr id="54" name="Straight Connector 53"/>
              <p:cNvCxnSpPr/>
              <p:nvPr/>
            </p:nvCxnSpPr>
            <p:spPr>
              <a:xfrm>
                <a:off x="6781262" y="5188202"/>
                <a:ext cx="77485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786587" y="4485194"/>
                <a:ext cx="77485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786588" y="4057124"/>
                <a:ext cx="77485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778600" y="3294950"/>
                <a:ext cx="77485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81263" y="4902823"/>
                <a:ext cx="774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789251" y="4464312"/>
                <a:ext cx="774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781262" y="3827427"/>
                <a:ext cx="774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27"/>
              <p:cNvCxnSpPr/>
              <p:nvPr/>
            </p:nvCxnSpPr>
            <p:spPr>
              <a:xfrm>
                <a:off x="6781262" y="3200983"/>
                <a:ext cx="774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964850" y="5031591"/>
              <a:ext cx="721951" cy="307777"/>
            </a:xfrm>
            <a:prstGeom prst="rect">
              <a:avLst/>
            </a:prstGeom>
            <a:noFill/>
          </p:spPr>
          <p:txBody>
            <a:bodyPr wrap="square" rtlCol="0">
              <a:spAutoFit/>
            </a:bodyPr>
            <a:lstStyle/>
            <a:p>
              <a:r>
                <a:rPr lang="en-US" sz="1400" b="1" i="1" dirty="0" smtClean="0">
                  <a:solidFill>
                    <a:srgbClr val="C00000"/>
                  </a:solidFill>
                </a:rPr>
                <a:t>Ex: 0.0</a:t>
              </a:r>
              <a:endParaRPr lang="en-US" sz="1400" dirty="0">
                <a:solidFill>
                  <a:srgbClr val="C00000"/>
                </a:solidFill>
              </a:endParaRPr>
            </a:p>
          </p:txBody>
        </p:sp>
        <p:sp>
          <p:nvSpPr>
            <p:cNvPr id="26" name="TextBox 25"/>
            <p:cNvSpPr txBox="1"/>
            <p:nvPr/>
          </p:nvSpPr>
          <p:spPr>
            <a:xfrm>
              <a:off x="7953948" y="4644426"/>
              <a:ext cx="654476" cy="307777"/>
            </a:xfrm>
            <a:prstGeom prst="rect">
              <a:avLst/>
            </a:prstGeom>
            <a:noFill/>
          </p:spPr>
          <p:txBody>
            <a:bodyPr wrap="square" rtlCol="0">
              <a:spAutoFit/>
            </a:bodyPr>
            <a:lstStyle/>
            <a:p>
              <a:r>
                <a:rPr lang="en-US" sz="1400" b="1" i="1" dirty="0" smtClean="0">
                  <a:solidFill>
                    <a:srgbClr val="C00000"/>
                  </a:solidFill>
                </a:rPr>
                <a:t> ~0.84</a:t>
              </a:r>
              <a:endParaRPr lang="en-US" sz="1400" dirty="0">
                <a:solidFill>
                  <a:srgbClr val="C00000"/>
                </a:solidFill>
              </a:endParaRPr>
            </a:p>
          </p:txBody>
        </p:sp>
        <p:sp>
          <p:nvSpPr>
            <p:cNvPr id="27" name="TextBox 26"/>
            <p:cNvSpPr txBox="1"/>
            <p:nvPr/>
          </p:nvSpPr>
          <p:spPr>
            <a:xfrm>
              <a:off x="7951285" y="4116287"/>
              <a:ext cx="709389" cy="307777"/>
            </a:xfrm>
            <a:prstGeom prst="rect">
              <a:avLst/>
            </a:prstGeom>
            <a:noFill/>
          </p:spPr>
          <p:txBody>
            <a:bodyPr wrap="square" rtlCol="0">
              <a:spAutoFit/>
            </a:bodyPr>
            <a:lstStyle/>
            <a:p>
              <a:r>
                <a:rPr lang="en-US" sz="1400" b="1" i="1" dirty="0" smtClean="0">
                  <a:solidFill>
                    <a:srgbClr val="C00000"/>
                  </a:solidFill>
                </a:rPr>
                <a:t> ~1.90</a:t>
              </a:r>
              <a:endParaRPr lang="en-US" sz="1400" dirty="0">
                <a:solidFill>
                  <a:srgbClr val="C00000"/>
                </a:solidFill>
              </a:endParaRPr>
            </a:p>
          </p:txBody>
        </p:sp>
        <p:sp>
          <p:nvSpPr>
            <p:cNvPr id="28" name="TextBox 27"/>
            <p:cNvSpPr txBox="1"/>
            <p:nvPr/>
          </p:nvSpPr>
          <p:spPr>
            <a:xfrm>
              <a:off x="7982737" y="3729121"/>
              <a:ext cx="651813" cy="307777"/>
            </a:xfrm>
            <a:prstGeom prst="rect">
              <a:avLst/>
            </a:prstGeom>
            <a:noFill/>
          </p:spPr>
          <p:txBody>
            <a:bodyPr wrap="square" rtlCol="0">
              <a:spAutoFit/>
            </a:bodyPr>
            <a:lstStyle/>
            <a:p>
              <a:r>
                <a:rPr lang="en-US" sz="1400" b="1" i="1" dirty="0" smtClean="0">
                  <a:solidFill>
                    <a:srgbClr val="C00000"/>
                  </a:solidFill>
                </a:rPr>
                <a:t>~ 2.75</a:t>
              </a:r>
              <a:endParaRPr lang="en-US" sz="1400" dirty="0">
                <a:solidFill>
                  <a:srgbClr val="C00000"/>
                </a:solidFill>
              </a:endParaRPr>
            </a:p>
          </p:txBody>
        </p:sp>
        <p:sp>
          <p:nvSpPr>
            <p:cNvPr id="29" name="TextBox 28"/>
            <p:cNvSpPr txBox="1"/>
            <p:nvPr/>
          </p:nvSpPr>
          <p:spPr>
            <a:xfrm>
              <a:off x="7953948" y="3216620"/>
              <a:ext cx="654476" cy="338554"/>
            </a:xfrm>
            <a:prstGeom prst="rect">
              <a:avLst/>
            </a:prstGeom>
            <a:noFill/>
          </p:spPr>
          <p:txBody>
            <a:bodyPr wrap="square" rtlCol="0">
              <a:spAutoFit/>
            </a:bodyPr>
            <a:lstStyle/>
            <a:p>
              <a:r>
                <a:rPr lang="en-US" sz="1600" b="1" i="1" dirty="0" smtClean="0">
                  <a:solidFill>
                    <a:srgbClr val="C00000"/>
                  </a:solidFill>
                </a:rPr>
                <a:t> </a:t>
              </a:r>
              <a:r>
                <a:rPr lang="en-US" sz="1400" b="1" i="1" dirty="0" smtClean="0">
                  <a:solidFill>
                    <a:srgbClr val="C00000"/>
                  </a:solidFill>
                </a:rPr>
                <a:t>~3.77 </a:t>
              </a:r>
              <a:endParaRPr lang="en-US" sz="1400" dirty="0">
                <a:solidFill>
                  <a:srgbClr val="C00000"/>
                </a:solidFill>
              </a:endParaRPr>
            </a:p>
          </p:txBody>
        </p:sp>
        <p:sp>
          <p:nvSpPr>
            <p:cNvPr id="30" name="TextBox 29"/>
            <p:cNvSpPr txBox="1"/>
            <p:nvPr/>
          </p:nvSpPr>
          <p:spPr>
            <a:xfrm>
              <a:off x="7968344" y="2942538"/>
              <a:ext cx="849085" cy="307777"/>
            </a:xfrm>
            <a:prstGeom prst="rect">
              <a:avLst/>
            </a:prstGeom>
            <a:noFill/>
          </p:spPr>
          <p:txBody>
            <a:bodyPr wrap="square" rtlCol="0">
              <a:spAutoFit/>
            </a:bodyPr>
            <a:lstStyle/>
            <a:p>
              <a:r>
                <a:rPr lang="en-US" sz="1200" b="1" i="1" dirty="0" smtClean="0">
                  <a:solidFill>
                    <a:srgbClr val="C00000"/>
                  </a:solidFill>
                </a:rPr>
                <a:t> </a:t>
              </a:r>
              <a:r>
                <a:rPr lang="en-US" sz="1400" b="1" i="1" dirty="0" smtClean="0">
                  <a:solidFill>
                    <a:srgbClr val="C00000"/>
                  </a:solidFill>
                </a:rPr>
                <a:t>~4.38</a:t>
              </a:r>
              <a:endParaRPr lang="en-US" sz="1400" dirty="0">
                <a:solidFill>
                  <a:srgbClr val="C00000"/>
                </a:solidFill>
              </a:endParaRPr>
            </a:p>
          </p:txBody>
        </p:sp>
        <p:grpSp>
          <p:nvGrpSpPr>
            <p:cNvPr id="65" name="Group 64"/>
            <p:cNvGrpSpPr/>
            <p:nvPr/>
          </p:nvGrpSpPr>
          <p:grpSpPr>
            <a:xfrm>
              <a:off x="7800012" y="3107017"/>
              <a:ext cx="147995" cy="2081186"/>
              <a:chOff x="7800012" y="3107017"/>
              <a:chExt cx="147995" cy="2081186"/>
            </a:xfrm>
          </p:grpSpPr>
          <p:cxnSp>
            <p:nvCxnSpPr>
              <p:cNvPr id="34" name="Straight Connector 33"/>
              <p:cNvCxnSpPr/>
              <p:nvPr/>
            </p:nvCxnSpPr>
            <p:spPr>
              <a:xfrm>
                <a:off x="7801134" y="5188203"/>
                <a:ext cx="1377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800014" y="4767093"/>
                <a:ext cx="1377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10243" y="4272898"/>
                <a:ext cx="1377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09120" y="3862231"/>
                <a:ext cx="1377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803372" y="3378477"/>
                <a:ext cx="1377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800012" y="3107017"/>
                <a:ext cx="1377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750385" y="1231070"/>
              <a:ext cx="1230185" cy="646331"/>
            </a:xfrm>
            <a:prstGeom prst="rect">
              <a:avLst/>
            </a:prstGeom>
            <a:noFill/>
          </p:spPr>
          <p:txBody>
            <a:bodyPr wrap="square" rtlCol="0">
              <a:spAutoFit/>
            </a:bodyPr>
            <a:lstStyle/>
            <a:p>
              <a:r>
                <a:rPr lang="en-US" b="1" dirty="0" smtClean="0">
                  <a:solidFill>
                    <a:srgbClr val="C00000"/>
                  </a:solidFill>
                </a:rPr>
                <a:t>Hall C HKS</a:t>
              </a:r>
            </a:p>
            <a:p>
              <a:pPr algn="ctr"/>
              <a:r>
                <a:rPr lang="en-US" b="1" dirty="0" smtClean="0">
                  <a:solidFill>
                    <a:srgbClr val="C00000"/>
                  </a:solidFill>
                </a:rPr>
                <a:t>E05-115</a:t>
              </a:r>
              <a:endParaRPr lang="en-US" b="1" dirty="0">
                <a:solidFill>
                  <a:srgbClr val="C00000"/>
                </a:solidFill>
              </a:endParaRPr>
            </a:p>
          </p:txBody>
        </p:sp>
        <p:sp>
          <p:nvSpPr>
            <p:cNvPr id="33" name="TextBox 32"/>
            <p:cNvSpPr txBox="1"/>
            <p:nvPr/>
          </p:nvSpPr>
          <p:spPr>
            <a:xfrm>
              <a:off x="7302659" y="5385328"/>
              <a:ext cx="1240450" cy="276999"/>
            </a:xfrm>
            <a:prstGeom prst="rect">
              <a:avLst/>
            </a:prstGeom>
            <a:noFill/>
          </p:spPr>
          <p:txBody>
            <a:bodyPr wrap="square" rtlCol="0">
              <a:spAutoFit/>
            </a:bodyPr>
            <a:lstStyle/>
            <a:p>
              <a:r>
                <a:rPr lang="en-US" sz="1200" b="1" i="1" dirty="0" smtClean="0">
                  <a:solidFill>
                    <a:srgbClr val="FF0000"/>
                  </a:solidFill>
                </a:rPr>
                <a:t>B</a:t>
              </a:r>
              <a:r>
                <a:rPr lang="en-US" sz="1200" b="1" i="1" baseline="-25000" dirty="0" smtClean="0">
                  <a:solidFill>
                    <a:srgbClr val="FF0000"/>
                  </a:solidFill>
                  <a:sym typeface="Symbol"/>
                </a:rPr>
                <a:t></a:t>
              </a:r>
              <a:r>
                <a:rPr lang="en-US" sz="1200" b="1" i="1" dirty="0" smtClean="0">
                  <a:solidFill>
                    <a:srgbClr val="FF0000"/>
                  </a:solidFill>
                </a:rPr>
                <a:t> = -10.1 </a:t>
              </a:r>
              <a:r>
                <a:rPr lang="en-US" sz="1200" b="1" i="1" dirty="0" smtClean="0">
                  <a:solidFill>
                    <a:srgbClr val="FF0000"/>
                  </a:solidFill>
                  <a:sym typeface="Symbol"/>
                </a:rPr>
                <a:t> 0.3 </a:t>
              </a:r>
            </a:p>
          </p:txBody>
        </p:sp>
      </p:grpSp>
      <p:sp>
        <p:nvSpPr>
          <p:cNvPr id="67" name="Oval 66"/>
          <p:cNvSpPr/>
          <p:nvPr/>
        </p:nvSpPr>
        <p:spPr>
          <a:xfrm>
            <a:off x="7080068" y="5329646"/>
            <a:ext cx="2063931" cy="1045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0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90284" y="0"/>
            <a:ext cx="8229600" cy="651168"/>
          </a:xfrm>
        </p:spPr>
        <p:txBody>
          <a:bodyPr>
            <a:normAutofit fontScale="90000"/>
          </a:bodyPr>
          <a:lstStyle/>
          <a:p>
            <a:r>
              <a:rPr lang="en-US" sz="4000" dirty="0" smtClean="0">
                <a:solidFill>
                  <a:schemeClr val="bg1"/>
                </a:solidFill>
              </a:rPr>
              <a:t> </a:t>
            </a:r>
            <a:r>
              <a:rPr lang="en-US" sz="4000" b="1" dirty="0" smtClean="0"/>
              <a:t>Preliminary Result  </a:t>
            </a:r>
            <a:r>
              <a:rPr lang="en-US" sz="4000" b="1" baseline="30000" dirty="0" smtClean="0"/>
              <a:t>10</a:t>
            </a:r>
            <a:r>
              <a:rPr lang="el-GR" sz="4000" b="1" baseline="-25000" dirty="0" smtClean="0"/>
              <a:t>Λ</a:t>
            </a:r>
            <a:r>
              <a:rPr lang="en-US" sz="4000" b="1" dirty="0" smtClean="0"/>
              <a:t>Be</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3" y="3895735"/>
            <a:ext cx="43894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61167"/>
            <a:ext cx="13652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Straight Connector 68"/>
          <p:cNvCxnSpPr/>
          <p:nvPr/>
        </p:nvCxnSpPr>
        <p:spPr>
          <a:xfrm>
            <a:off x="6072563" y="5054486"/>
            <a:ext cx="4713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72"/>
          <p:cNvCxnSpPr/>
          <p:nvPr/>
        </p:nvCxnSpPr>
        <p:spPr>
          <a:xfrm>
            <a:off x="6065198" y="5155560"/>
            <a:ext cx="4713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75"/>
          <p:cNvCxnSpPr/>
          <p:nvPr/>
        </p:nvCxnSpPr>
        <p:spPr>
          <a:xfrm>
            <a:off x="5682251" y="5101655"/>
            <a:ext cx="360856" cy="3369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8" name="TextBox 79"/>
          <p:cNvSpPr txBox="1"/>
          <p:nvPr/>
        </p:nvSpPr>
        <p:spPr>
          <a:xfrm>
            <a:off x="6510171" y="4870355"/>
            <a:ext cx="58178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t>3</a:t>
            </a:r>
            <a:r>
              <a:rPr lang="en-US" sz="1400" i="1" baseline="30000" dirty="0" smtClean="0"/>
              <a:t>-</a:t>
            </a:r>
            <a:endParaRPr lang="en-US" sz="1400" i="1" baseline="30000" dirty="0"/>
          </a:p>
        </p:txBody>
      </p:sp>
      <p:sp>
        <p:nvSpPr>
          <p:cNvPr id="119" name="TextBox 80"/>
          <p:cNvSpPr txBox="1"/>
          <p:nvPr/>
        </p:nvSpPr>
        <p:spPr>
          <a:xfrm>
            <a:off x="6512205" y="5039946"/>
            <a:ext cx="51181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t>2</a:t>
            </a:r>
            <a:r>
              <a:rPr lang="en-US" sz="1400" i="1" baseline="30000" dirty="0" smtClean="0"/>
              <a:t>-</a:t>
            </a:r>
            <a:endParaRPr lang="en-US" sz="1400" i="1" baseline="30000" dirty="0"/>
          </a:p>
        </p:txBody>
      </p:sp>
      <p:cxnSp>
        <p:nvCxnSpPr>
          <p:cNvPr id="121" name="Straight Connector 74"/>
          <p:cNvCxnSpPr/>
          <p:nvPr/>
        </p:nvCxnSpPr>
        <p:spPr>
          <a:xfrm flipV="1">
            <a:off x="5702808" y="5041109"/>
            <a:ext cx="353491" cy="53906"/>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68"/>
          <p:cNvCxnSpPr/>
          <p:nvPr/>
        </p:nvCxnSpPr>
        <p:spPr>
          <a:xfrm>
            <a:off x="6111538" y="2610199"/>
            <a:ext cx="4713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72"/>
          <p:cNvCxnSpPr/>
          <p:nvPr/>
        </p:nvCxnSpPr>
        <p:spPr>
          <a:xfrm>
            <a:off x="6104173" y="2711273"/>
            <a:ext cx="4713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75"/>
          <p:cNvCxnSpPr/>
          <p:nvPr/>
        </p:nvCxnSpPr>
        <p:spPr>
          <a:xfrm>
            <a:off x="5721226" y="2657368"/>
            <a:ext cx="360856" cy="3369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5" name="TextBox 79"/>
          <p:cNvSpPr txBox="1"/>
          <p:nvPr/>
        </p:nvSpPr>
        <p:spPr>
          <a:xfrm>
            <a:off x="6539793" y="2386209"/>
            <a:ext cx="58178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t>4</a:t>
            </a:r>
            <a:r>
              <a:rPr lang="en-US" sz="1400" i="1" baseline="30000" dirty="0" smtClean="0"/>
              <a:t>-</a:t>
            </a:r>
            <a:endParaRPr lang="en-US" sz="1400" i="1" baseline="30000" dirty="0"/>
          </a:p>
        </p:txBody>
      </p:sp>
      <p:sp>
        <p:nvSpPr>
          <p:cNvPr id="126" name="TextBox 80"/>
          <p:cNvSpPr txBox="1"/>
          <p:nvPr/>
        </p:nvSpPr>
        <p:spPr>
          <a:xfrm>
            <a:off x="6569933" y="2629240"/>
            <a:ext cx="51181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t>3</a:t>
            </a:r>
            <a:r>
              <a:rPr lang="en-US" sz="1400" i="1" baseline="30000" dirty="0" smtClean="0"/>
              <a:t>-</a:t>
            </a:r>
            <a:endParaRPr lang="en-US" sz="1400" i="1" baseline="30000" dirty="0"/>
          </a:p>
        </p:txBody>
      </p:sp>
      <p:cxnSp>
        <p:nvCxnSpPr>
          <p:cNvPr id="127" name="Straight Connector 74"/>
          <p:cNvCxnSpPr/>
          <p:nvPr/>
        </p:nvCxnSpPr>
        <p:spPr>
          <a:xfrm flipV="1">
            <a:off x="5741783" y="2596822"/>
            <a:ext cx="353491" cy="53906"/>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75"/>
          <p:cNvCxnSpPr/>
          <p:nvPr/>
        </p:nvCxnSpPr>
        <p:spPr>
          <a:xfrm>
            <a:off x="5801217" y="948493"/>
            <a:ext cx="348049" cy="29472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86693" y="6211445"/>
            <a:ext cx="557009" cy="276999"/>
          </a:xfrm>
          <a:prstGeom prst="rect">
            <a:avLst/>
          </a:prstGeom>
          <a:noFill/>
        </p:spPr>
        <p:txBody>
          <a:bodyPr wrap="square" rtlCol="0">
            <a:spAutoFit/>
          </a:bodyPr>
          <a:lstStyle/>
          <a:p>
            <a:r>
              <a:rPr lang="el-GR" sz="1200" dirty="0" smtClean="0"/>
              <a:t>Λ</a:t>
            </a:r>
            <a:r>
              <a:rPr lang="en-US" sz="1200" dirty="0" smtClean="0"/>
              <a:t>s</a:t>
            </a:r>
            <a:endParaRPr lang="en-US" sz="1200" dirty="0"/>
          </a:p>
        </p:txBody>
      </p:sp>
      <p:sp>
        <p:nvSpPr>
          <p:cNvPr id="138" name="TextBox 137"/>
          <p:cNvSpPr txBox="1"/>
          <p:nvPr/>
        </p:nvSpPr>
        <p:spPr>
          <a:xfrm>
            <a:off x="5669407" y="2648907"/>
            <a:ext cx="557009" cy="276999"/>
          </a:xfrm>
          <a:prstGeom prst="rect">
            <a:avLst/>
          </a:prstGeom>
          <a:noFill/>
        </p:spPr>
        <p:txBody>
          <a:bodyPr wrap="square" rtlCol="0">
            <a:spAutoFit/>
          </a:bodyPr>
          <a:lstStyle/>
          <a:p>
            <a:r>
              <a:rPr lang="el-GR" sz="1200" dirty="0" smtClean="0"/>
              <a:t>Λ</a:t>
            </a:r>
            <a:r>
              <a:rPr lang="en-US" sz="1200" dirty="0" smtClean="0"/>
              <a:t>s</a:t>
            </a:r>
            <a:endParaRPr lang="en-US" sz="1200" dirty="0"/>
          </a:p>
        </p:txBody>
      </p:sp>
      <p:sp>
        <p:nvSpPr>
          <p:cNvPr id="139" name="TextBox 138"/>
          <p:cNvSpPr txBox="1"/>
          <p:nvPr/>
        </p:nvSpPr>
        <p:spPr>
          <a:xfrm>
            <a:off x="5669406" y="5071051"/>
            <a:ext cx="557009" cy="276999"/>
          </a:xfrm>
          <a:prstGeom prst="rect">
            <a:avLst/>
          </a:prstGeom>
          <a:noFill/>
        </p:spPr>
        <p:txBody>
          <a:bodyPr wrap="square" rtlCol="0">
            <a:spAutoFit/>
          </a:bodyPr>
          <a:lstStyle/>
          <a:p>
            <a:r>
              <a:rPr lang="el-GR" sz="1200" dirty="0" smtClean="0"/>
              <a:t>Λ</a:t>
            </a:r>
            <a:r>
              <a:rPr lang="en-US" sz="1200" dirty="0" smtClean="0"/>
              <a:t>s</a:t>
            </a:r>
            <a:endParaRPr lang="en-US" sz="1200" dirty="0"/>
          </a:p>
        </p:txBody>
      </p:sp>
      <p:sp>
        <p:nvSpPr>
          <p:cNvPr id="16" name="TextBox 15"/>
          <p:cNvSpPr txBox="1"/>
          <p:nvPr/>
        </p:nvSpPr>
        <p:spPr>
          <a:xfrm>
            <a:off x="7673579" y="6360681"/>
            <a:ext cx="1072307" cy="261610"/>
          </a:xfrm>
          <a:prstGeom prst="rect">
            <a:avLst/>
          </a:prstGeom>
          <a:noFill/>
        </p:spPr>
        <p:txBody>
          <a:bodyPr wrap="square" rtlCol="0">
            <a:spAutoFit/>
          </a:bodyPr>
          <a:lstStyle/>
          <a:p>
            <a:r>
              <a:rPr lang="en-US" sz="1100" dirty="0" smtClean="0"/>
              <a:t>E05115</a:t>
            </a:r>
            <a:endParaRPr lang="en-US" sz="1100" dirty="0"/>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62" y="741474"/>
            <a:ext cx="4164500" cy="3139862"/>
          </a:xfrm>
          <a:prstGeom prst="rect">
            <a:avLst/>
          </a:prstGeom>
        </p:spPr>
      </p:pic>
      <p:sp>
        <p:nvSpPr>
          <p:cNvPr id="2" name="TextBox 1"/>
          <p:cNvSpPr txBox="1"/>
          <p:nvPr/>
        </p:nvSpPr>
        <p:spPr>
          <a:xfrm>
            <a:off x="6854389" y="6250414"/>
            <a:ext cx="534380" cy="276999"/>
          </a:xfrm>
          <a:prstGeom prst="rect">
            <a:avLst/>
          </a:prstGeom>
          <a:noFill/>
        </p:spPr>
        <p:txBody>
          <a:bodyPr wrap="square" rtlCol="0">
            <a:spAutoFit/>
          </a:bodyPr>
          <a:lstStyle/>
          <a:p>
            <a:r>
              <a:rPr lang="en-US" altLang="zh-CN" sz="1200" dirty="0" smtClean="0">
                <a:solidFill>
                  <a:srgbClr val="C00000"/>
                </a:solidFill>
              </a:rPr>
              <a:t>0.00</a:t>
            </a:r>
            <a:endParaRPr lang="en-US" sz="1200" dirty="0">
              <a:solidFill>
                <a:srgbClr val="C00000"/>
              </a:solidFill>
            </a:endParaRPr>
          </a:p>
        </p:txBody>
      </p:sp>
      <p:sp>
        <p:nvSpPr>
          <p:cNvPr id="111" name="TextBox 110"/>
          <p:cNvSpPr txBox="1"/>
          <p:nvPr/>
        </p:nvSpPr>
        <p:spPr>
          <a:xfrm>
            <a:off x="6854389" y="6018079"/>
            <a:ext cx="534380" cy="276999"/>
          </a:xfrm>
          <a:prstGeom prst="rect">
            <a:avLst/>
          </a:prstGeom>
          <a:noFill/>
        </p:spPr>
        <p:txBody>
          <a:bodyPr wrap="square" rtlCol="0">
            <a:spAutoFit/>
          </a:bodyPr>
          <a:lstStyle/>
          <a:p>
            <a:r>
              <a:rPr lang="en-US" altLang="zh-CN" sz="1200" dirty="0" smtClean="0">
                <a:solidFill>
                  <a:srgbClr val="0070C0"/>
                </a:solidFill>
              </a:rPr>
              <a:t>0.11</a:t>
            </a:r>
            <a:endParaRPr lang="en-US" sz="1200" dirty="0">
              <a:solidFill>
                <a:srgbClr val="0070C0"/>
              </a:solidFill>
            </a:endParaRPr>
          </a:p>
        </p:txBody>
      </p:sp>
      <p:sp>
        <p:nvSpPr>
          <p:cNvPr id="112" name="TextBox 111"/>
          <p:cNvSpPr txBox="1"/>
          <p:nvPr/>
        </p:nvSpPr>
        <p:spPr>
          <a:xfrm>
            <a:off x="6830686" y="5003655"/>
            <a:ext cx="534380" cy="276999"/>
          </a:xfrm>
          <a:prstGeom prst="rect">
            <a:avLst/>
          </a:prstGeom>
          <a:noFill/>
        </p:spPr>
        <p:txBody>
          <a:bodyPr wrap="square" rtlCol="0">
            <a:spAutoFit/>
          </a:bodyPr>
          <a:lstStyle/>
          <a:p>
            <a:r>
              <a:rPr lang="en-US" altLang="zh-CN" sz="1200" dirty="0" smtClean="0">
                <a:solidFill>
                  <a:srgbClr val="C00000"/>
                </a:solidFill>
              </a:rPr>
              <a:t>2.48</a:t>
            </a:r>
            <a:endParaRPr lang="en-US" sz="1200" dirty="0">
              <a:solidFill>
                <a:srgbClr val="C00000"/>
              </a:solidFill>
            </a:endParaRPr>
          </a:p>
        </p:txBody>
      </p:sp>
      <p:sp>
        <p:nvSpPr>
          <p:cNvPr id="113" name="TextBox 112"/>
          <p:cNvSpPr txBox="1"/>
          <p:nvPr/>
        </p:nvSpPr>
        <p:spPr>
          <a:xfrm>
            <a:off x="6814560" y="4804773"/>
            <a:ext cx="534380" cy="276999"/>
          </a:xfrm>
          <a:prstGeom prst="rect">
            <a:avLst/>
          </a:prstGeom>
          <a:noFill/>
        </p:spPr>
        <p:txBody>
          <a:bodyPr wrap="square" rtlCol="0">
            <a:spAutoFit/>
          </a:bodyPr>
          <a:lstStyle/>
          <a:p>
            <a:r>
              <a:rPr lang="en-US" altLang="zh-CN" sz="1200" dirty="0" smtClean="0">
                <a:solidFill>
                  <a:srgbClr val="0070C0"/>
                </a:solidFill>
              </a:rPr>
              <a:t>2.59</a:t>
            </a:r>
            <a:endParaRPr lang="en-US" sz="1200" dirty="0">
              <a:solidFill>
                <a:srgbClr val="0070C0"/>
              </a:solidFill>
            </a:endParaRPr>
          </a:p>
        </p:txBody>
      </p:sp>
      <p:sp>
        <p:nvSpPr>
          <p:cNvPr id="114" name="TextBox 113"/>
          <p:cNvSpPr txBox="1"/>
          <p:nvPr/>
        </p:nvSpPr>
        <p:spPr>
          <a:xfrm>
            <a:off x="6789321" y="2617042"/>
            <a:ext cx="534380" cy="276999"/>
          </a:xfrm>
          <a:prstGeom prst="rect">
            <a:avLst/>
          </a:prstGeom>
          <a:noFill/>
        </p:spPr>
        <p:txBody>
          <a:bodyPr wrap="square" rtlCol="0">
            <a:spAutoFit/>
          </a:bodyPr>
          <a:lstStyle/>
          <a:p>
            <a:r>
              <a:rPr lang="en-US" altLang="zh-CN" sz="1200" dirty="0" smtClean="0">
                <a:solidFill>
                  <a:srgbClr val="C00000"/>
                </a:solidFill>
              </a:rPr>
              <a:t>6.43</a:t>
            </a:r>
            <a:endParaRPr lang="en-US" sz="1200" dirty="0">
              <a:solidFill>
                <a:srgbClr val="C00000"/>
              </a:solidFill>
            </a:endParaRPr>
          </a:p>
        </p:txBody>
      </p:sp>
      <p:grpSp>
        <p:nvGrpSpPr>
          <p:cNvPr id="3" name="组合 2"/>
          <p:cNvGrpSpPr/>
          <p:nvPr/>
        </p:nvGrpSpPr>
        <p:grpSpPr>
          <a:xfrm>
            <a:off x="4149850" y="597123"/>
            <a:ext cx="4316743" cy="6302611"/>
            <a:chOff x="4003571" y="465477"/>
            <a:chExt cx="4316743" cy="6302611"/>
          </a:xfrm>
        </p:grpSpPr>
        <p:cxnSp>
          <p:nvCxnSpPr>
            <p:cNvPr id="131" name="Straight Connector 68"/>
            <p:cNvCxnSpPr/>
            <p:nvPr/>
          </p:nvCxnSpPr>
          <p:spPr>
            <a:xfrm>
              <a:off x="6104173" y="626761"/>
              <a:ext cx="4713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72"/>
            <p:cNvCxnSpPr/>
            <p:nvPr/>
          </p:nvCxnSpPr>
          <p:spPr>
            <a:xfrm>
              <a:off x="6155727" y="1111575"/>
              <a:ext cx="4713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4" name="TextBox 79"/>
            <p:cNvSpPr txBox="1"/>
            <p:nvPr/>
          </p:nvSpPr>
          <p:spPr>
            <a:xfrm>
              <a:off x="6589915" y="465477"/>
              <a:ext cx="58178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t>4</a:t>
              </a:r>
              <a:r>
                <a:rPr lang="en-US" sz="1400" i="1" baseline="30000" dirty="0" smtClean="0"/>
                <a:t>-</a:t>
              </a:r>
              <a:endParaRPr lang="en-US" sz="1400" i="1" baseline="30000" dirty="0"/>
            </a:p>
          </p:txBody>
        </p:sp>
        <p:sp>
          <p:nvSpPr>
            <p:cNvPr id="135" name="TextBox 80"/>
            <p:cNvSpPr txBox="1"/>
            <p:nvPr/>
          </p:nvSpPr>
          <p:spPr>
            <a:xfrm>
              <a:off x="6639932" y="964211"/>
              <a:ext cx="51181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t>3</a:t>
              </a:r>
              <a:r>
                <a:rPr lang="en-US" sz="1400" i="1" baseline="30000" dirty="0" smtClean="0"/>
                <a:t>-</a:t>
              </a:r>
              <a:endParaRPr lang="en-US" sz="1400" i="1" baseline="30000" dirty="0"/>
            </a:p>
          </p:txBody>
        </p:sp>
        <p:cxnSp>
          <p:nvCxnSpPr>
            <p:cNvPr id="136" name="Straight Connector 74"/>
            <p:cNvCxnSpPr/>
            <p:nvPr/>
          </p:nvCxnSpPr>
          <p:spPr>
            <a:xfrm flipV="1">
              <a:off x="5719746" y="626761"/>
              <a:ext cx="327492" cy="183446"/>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5598718" y="816847"/>
              <a:ext cx="557009" cy="276999"/>
            </a:xfrm>
            <a:prstGeom prst="rect">
              <a:avLst/>
            </a:prstGeom>
            <a:noFill/>
          </p:spPr>
          <p:txBody>
            <a:bodyPr wrap="square" rtlCol="0">
              <a:spAutoFit/>
            </a:bodyPr>
            <a:lstStyle/>
            <a:p>
              <a:r>
                <a:rPr lang="el-GR" sz="1200" dirty="0" smtClean="0"/>
                <a:t>Λ</a:t>
              </a:r>
              <a:r>
                <a:rPr lang="en-US" sz="1200" dirty="0" smtClean="0"/>
                <a:t>s</a:t>
              </a:r>
              <a:endParaRPr lang="en-US" sz="1200" dirty="0"/>
            </a:p>
          </p:txBody>
        </p:sp>
        <p:grpSp>
          <p:nvGrpSpPr>
            <p:cNvPr id="17" name="组合 16"/>
            <p:cNvGrpSpPr/>
            <p:nvPr/>
          </p:nvGrpSpPr>
          <p:grpSpPr>
            <a:xfrm>
              <a:off x="4003571" y="718484"/>
              <a:ext cx="4316743" cy="6049604"/>
              <a:chOff x="4028556" y="662958"/>
              <a:chExt cx="4916539" cy="6049604"/>
            </a:xfrm>
          </p:grpSpPr>
          <p:grpSp>
            <p:nvGrpSpPr>
              <p:cNvPr id="10" name="组合 9"/>
              <p:cNvGrpSpPr/>
              <p:nvPr/>
            </p:nvGrpSpPr>
            <p:grpSpPr>
              <a:xfrm>
                <a:off x="4028556" y="662958"/>
                <a:ext cx="3524248" cy="6049604"/>
                <a:chOff x="4039258" y="662958"/>
                <a:chExt cx="3884719" cy="6049604"/>
              </a:xfrm>
            </p:grpSpPr>
            <p:grpSp>
              <p:nvGrpSpPr>
                <p:cNvPr id="59" name="Group 82"/>
                <p:cNvGrpSpPr/>
                <p:nvPr/>
              </p:nvGrpSpPr>
              <p:grpSpPr>
                <a:xfrm>
                  <a:off x="4039258" y="1785070"/>
                  <a:ext cx="3884719" cy="4927492"/>
                  <a:chOff x="5384688" y="1608414"/>
                  <a:chExt cx="3495268" cy="4845459"/>
                </a:xfrm>
              </p:grpSpPr>
              <p:grpSp>
                <p:nvGrpSpPr>
                  <p:cNvPr id="60" name="Group 66"/>
                  <p:cNvGrpSpPr/>
                  <p:nvPr/>
                </p:nvGrpSpPr>
                <p:grpSpPr>
                  <a:xfrm>
                    <a:off x="5384688" y="1608414"/>
                    <a:ext cx="2314824" cy="4807484"/>
                    <a:chOff x="5384691" y="1608413"/>
                    <a:chExt cx="2314825" cy="4807486"/>
                  </a:xfrm>
                </p:grpSpPr>
                <p:grpSp>
                  <p:nvGrpSpPr>
                    <p:cNvPr id="70" name="Group 40"/>
                    <p:cNvGrpSpPr/>
                    <p:nvPr/>
                  </p:nvGrpSpPr>
                  <p:grpSpPr>
                    <a:xfrm>
                      <a:off x="5486402" y="5638796"/>
                      <a:ext cx="2213114" cy="350115"/>
                      <a:chOff x="5486400" y="5638800"/>
                      <a:chExt cx="2213113" cy="350115"/>
                    </a:xfrm>
                  </p:grpSpPr>
                  <p:cxnSp>
                    <p:nvCxnSpPr>
                      <p:cNvPr id="108" name="Straight Connector 5"/>
                      <p:cNvCxnSpPr/>
                      <p:nvPr/>
                    </p:nvCxnSpPr>
                    <p:spPr>
                      <a:xfrm>
                        <a:off x="6096000" y="5827643"/>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7"/>
                      <p:cNvSpPr txBox="1"/>
                      <p:nvPr/>
                    </p:nvSpPr>
                    <p:spPr>
                      <a:xfrm>
                        <a:off x="7010400" y="5686261"/>
                        <a:ext cx="689113" cy="302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3/2</a:t>
                        </a:r>
                        <a:r>
                          <a:rPr lang="en-US" sz="1400" baseline="30000" dirty="0" smtClean="0"/>
                          <a:t>-</a:t>
                        </a:r>
                        <a:endParaRPr lang="en-US" sz="1400" baseline="30000" dirty="0"/>
                      </a:p>
                    </p:txBody>
                  </p:sp>
                  <p:sp>
                    <p:nvSpPr>
                      <p:cNvPr id="110" name="TextBox 8"/>
                      <p:cNvSpPr txBox="1"/>
                      <p:nvPr/>
                    </p:nvSpPr>
                    <p:spPr>
                      <a:xfrm>
                        <a:off x="5486400" y="5638800"/>
                        <a:ext cx="6096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0.00</a:t>
                        </a:r>
                        <a:endParaRPr lang="en-US" sz="1400" baseline="30000" dirty="0"/>
                      </a:p>
                    </p:txBody>
                  </p:sp>
                </p:grpSp>
                <p:grpSp>
                  <p:nvGrpSpPr>
                    <p:cNvPr id="71" name="Group 41"/>
                    <p:cNvGrpSpPr/>
                    <p:nvPr/>
                  </p:nvGrpSpPr>
                  <p:grpSpPr>
                    <a:xfrm>
                      <a:off x="5384691" y="2680457"/>
                      <a:ext cx="2231248" cy="315101"/>
                      <a:chOff x="5424445" y="3820148"/>
                      <a:chExt cx="2231247" cy="315102"/>
                    </a:xfrm>
                  </p:grpSpPr>
                  <p:cxnSp>
                    <p:nvCxnSpPr>
                      <p:cNvPr id="105" name="Straight Connector 12"/>
                      <p:cNvCxnSpPr/>
                      <p:nvPr/>
                    </p:nvCxnSpPr>
                    <p:spPr>
                      <a:xfrm flipV="1">
                        <a:off x="6135757" y="3959088"/>
                        <a:ext cx="748747" cy="331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6" name="TextBox 15"/>
                      <p:cNvSpPr txBox="1"/>
                      <p:nvPr/>
                    </p:nvSpPr>
                    <p:spPr>
                      <a:xfrm>
                        <a:off x="5424445" y="3832596"/>
                        <a:ext cx="609600" cy="302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5.59</a:t>
                        </a:r>
                        <a:endParaRPr lang="en-US" sz="1400" baseline="30000" dirty="0"/>
                      </a:p>
                    </p:txBody>
                  </p:sp>
                  <p:sp>
                    <p:nvSpPr>
                      <p:cNvPr id="107" name="TextBox 17"/>
                      <p:cNvSpPr txBox="1"/>
                      <p:nvPr/>
                    </p:nvSpPr>
                    <p:spPr>
                      <a:xfrm>
                        <a:off x="6969892" y="3820148"/>
                        <a:ext cx="685800" cy="302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3/2</a:t>
                        </a:r>
                        <a:r>
                          <a:rPr lang="en-US" sz="1400" baseline="30000" dirty="0" smtClean="0"/>
                          <a:t>-</a:t>
                        </a:r>
                        <a:endParaRPr lang="en-US" sz="1400" baseline="30000" dirty="0"/>
                      </a:p>
                    </p:txBody>
                  </p:sp>
                </p:grpSp>
                <p:grpSp>
                  <p:nvGrpSpPr>
                    <p:cNvPr id="72" name="Group 36"/>
                    <p:cNvGrpSpPr/>
                    <p:nvPr/>
                  </p:nvGrpSpPr>
                  <p:grpSpPr>
                    <a:xfrm>
                      <a:off x="5424450" y="2322403"/>
                      <a:ext cx="2191489" cy="302656"/>
                      <a:chOff x="5464204" y="3462095"/>
                      <a:chExt cx="2191489" cy="302658"/>
                    </a:xfrm>
                  </p:grpSpPr>
                  <p:cxnSp>
                    <p:nvCxnSpPr>
                      <p:cNvPr id="102" name="Straight Connector 16"/>
                      <p:cNvCxnSpPr/>
                      <p:nvPr/>
                    </p:nvCxnSpPr>
                    <p:spPr>
                      <a:xfrm>
                        <a:off x="6135757" y="3591339"/>
                        <a:ext cx="755373" cy="33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8"/>
                      <p:cNvSpPr txBox="1"/>
                      <p:nvPr/>
                    </p:nvSpPr>
                    <p:spPr>
                      <a:xfrm>
                        <a:off x="6969894" y="3462098"/>
                        <a:ext cx="685799" cy="302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7/2</a:t>
                        </a:r>
                        <a:r>
                          <a:rPr lang="en-US" sz="1400" baseline="30000" dirty="0" smtClean="0"/>
                          <a:t>-</a:t>
                        </a:r>
                        <a:endParaRPr lang="en-US" sz="1400" baseline="30000" dirty="0"/>
                      </a:p>
                    </p:txBody>
                  </p:sp>
                  <p:sp>
                    <p:nvSpPr>
                      <p:cNvPr id="104" name="TextBox 35"/>
                      <p:cNvSpPr txBox="1"/>
                      <p:nvPr/>
                    </p:nvSpPr>
                    <p:spPr>
                      <a:xfrm>
                        <a:off x="5464204" y="3462095"/>
                        <a:ext cx="609599" cy="302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6.38</a:t>
                        </a:r>
                        <a:endParaRPr lang="en-US" sz="1400" baseline="30000" dirty="0"/>
                      </a:p>
                    </p:txBody>
                  </p:sp>
                </p:grpSp>
                <p:grpSp>
                  <p:nvGrpSpPr>
                    <p:cNvPr id="73" name="Group 44"/>
                    <p:cNvGrpSpPr/>
                    <p:nvPr/>
                  </p:nvGrpSpPr>
                  <p:grpSpPr>
                    <a:xfrm>
                      <a:off x="5433393" y="1608413"/>
                      <a:ext cx="2223052" cy="382830"/>
                      <a:chOff x="5493027" y="3589611"/>
                      <a:chExt cx="2223051" cy="382830"/>
                    </a:xfrm>
                  </p:grpSpPr>
                  <p:cxnSp>
                    <p:nvCxnSpPr>
                      <p:cNvPr id="99" name="Straight Connector 45"/>
                      <p:cNvCxnSpPr/>
                      <p:nvPr/>
                    </p:nvCxnSpPr>
                    <p:spPr>
                      <a:xfrm>
                        <a:off x="6135757" y="3775141"/>
                        <a:ext cx="755373" cy="3314"/>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extBox 46"/>
                      <p:cNvSpPr txBox="1"/>
                      <p:nvPr/>
                    </p:nvSpPr>
                    <p:spPr>
                      <a:xfrm>
                        <a:off x="7030278" y="3589611"/>
                        <a:ext cx="6858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5/2</a:t>
                        </a:r>
                        <a:r>
                          <a:rPr lang="en-US" sz="1400" baseline="30000" dirty="0" smtClean="0"/>
                          <a:t>-</a:t>
                        </a:r>
                        <a:endParaRPr lang="en-US" sz="1400" baseline="30000" dirty="0"/>
                      </a:p>
                    </p:txBody>
                  </p:sp>
                  <p:sp>
                    <p:nvSpPr>
                      <p:cNvPr id="101" name="TextBox 47"/>
                      <p:cNvSpPr txBox="1"/>
                      <p:nvPr/>
                    </p:nvSpPr>
                    <p:spPr>
                      <a:xfrm>
                        <a:off x="5493027" y="3669788"/>
                        <a:ext cx="6096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t>7.94</a:t>
                        </a:r>
                        <a:endParaRPr lang="en-US" sz="1400" i="1" baseline="30000" dirty="0"/>
                      </a:p>
                    </p:txBody>
                  </p:sp>
                </p:grpSp>
                <p:grpSp>
                  <p:nvGrpSpPr>
                    <p:cNvPr id="74" name="Group 37"/>
                    <p:cNvGrpSpPr/>
                    <p:nvPr/>
                  </p:nvGrpSpPr>
                  <p:grpSpPr>
                    <a:xfrm>
                      <a:off x="5523610" y="4738251"/>
                      <a:ext cx="2107489" cy="327138"/>
                      <a:chOff x="5523610" y="4963541"/>
                      <a:chExt cx="2107488" cy="327138"/>
                    </a:xfrm>
                  </p:grpSpPr>
                  <p:cxnSp>
                    <p:nvCxnSpPr>
                      <p:cNvPr id="96" name="Straight Connector 9"/>
                      <p:cNvCxnSpPr/>
                      <p:nvPr/>
                    </p:nvCxnSpPr>
                    <p:spPr>
                      <a:xfrm>
                        <a:off x="6089374" y="5092148"/>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10"/>
                      <p:cNvSpPr txBox="1"/>
                      <p:nvPr/>
                    </p:nvSpPr>
                    <p:spPr>
                      <a:xfrm>
                        <a:off x="5523610" y="4988026"/>
                        <a:ext cx="6096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2.43</a:t>
                        </a:r>
                        <a:endParaRPr lang="en-US" sz="1400" baseline="30000" dirty="0"/>
                      </a:p>
                    </p:txBody>
                  </p:sp>
                  <p:sp>
                    <p:nvSpPr>
                      <p:cNvPr id="98" name="TextBox 11"/>
                      <p:cNvSpPr txBox="1"/>
                      <p:nvPr/>
                    </p:nvSpPr>
                    <p:spPr>
                      <a:xfrm>
                        <a:off x="6945298" y="4963541"/>
                        <a:ext cx="685800" cy="302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5/2</a:t>
                        </a:r>
                        <a:r>
                          <a:rPr lang="en-US" sz="1400" baseline="30000" dirty="0" smtClean="0"/>
                          <a:t>-</a:t>
                        </a:r>
                        <a:endParaRPr lang="en-US" sz="1400" baseline="30000" dirty="0"/>
                      </a:p>
                    </p:txBody>
                  </p:sp>
                </p:grpSp>
                <p:grpSp>
                  <p:nvGrpSpPr>
                    <p:cNvPr id="75" name="Group 39"/>
                    <p:cNvGrpSpPr/>
                    <p:nvPr/>
                  </p:nvGrpSpPr>
                  <p:grpSpPr>
                    <a:xfrm>
                      <a:off x="5506279" y="4519284"/>
                      <a:ext cx="2136915" cy="347574"/>
                      <a:chOff x="5506279" y="4307253"/>
                      <a:chExt cx="2136915" cy="347574"/>
                    </a:xfrm>
                  </p:grpSpPr>
                  <p:cxnSp>
                    <p:nvCxnSpPr>
                      <p:cNvPr id="93" name="Straight Connector 19"/>
                      <p:cNvCxnSpPr/>
                      <p:nvPr/>
                    </p:nvCxnSpPr>
                    <p:spPr>
                      <a:xfrm>
                        <a:off x="6096000" y="4479236"/>
                        <a:ext cx="781878" cy="3314"/>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4" name="TextBox 20"/>
                      <p:cNvSpPr txBox="1"/>
                      <p:nvPr/>
                    </p:nvSpPr>
                    <p:spPr>
                      <a:xfrm>
                        <a:off x="6957393" y="4307253"/>
                        <a:ext cx="685801"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1/2</a:t>
                        </a:r>
                        <a:r>
                          <a:rPr lang="en-US" sz="1400" baseline="30000" dirty="0" smtClean="0"/>
                          <a:t>-</a:t>
                        </a:r>
                        <a:endParaRPr lang="en-US" sz="1400" baseline="30000" dirty="0"/>
                      </a:p>
                    </p:txBody>
                  </p:sp>
                  <p:sp>
                    <p:nvSpPr>
                      <p:cNvPr id="95" name="TextBox 38"/>
                      <p:cNvSpPr txBox="1"/>
                      <p:nvPr/>
                    </p:nvSpPr>
                    <p:spPr>
                      <a:xfrm>
                        <a:off x="5506279" y="4352174"/>
                        <a:ext cx="6096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2.78</a:t>
                        </a:r>
                        <a:endParaRPr lang="en-US" sz="1400" baseline="30000" dirty="0"/>
                      </a:p>
                    </p:txBody>
                  </p:sp>
                </p:grpSp>
                <p:grpSp>
                  <p:nvGrpSpPr>
                    <p:cNvPr id="76" name="Group 48"/>
                    <p:cNvGrpSpPr/>
                    <p:nvPr/>
                  </p:nvGrpSpPr>
                  <p:grpSpPr>
                    <a:xfrm>
                      <a:off x="5486399" y="4983887"/>
                      <a:ext cx="2146855" cy="384155"/>
                      <a:chOff x="5506275" y="4327908"/>
                      <a:chExt cx="2146854" cy="384155"/>
                    </a:xfrm>
                  </p:grpSpPr>
                  <p:cxnSp>
                    <p:nvCxnSpPr>
                      <p:cNvPr id="90" name="Straight Connector 49"/>
                      <p:cNvCxnSpPr/>
                      <p:nvPr/>
                    </p:nvCxnSpPr>
                    <p:spPr>
                      <a:xfrm>
                        <a:off x="6096000" y="4479236"/>
                        <a:ext cx="781878" cy="3314"/>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1" name="TextBox 50"/>
                      <p:cNvSpPr txBox="1"/>
                      <p:nvPr/>
                    </p:nvSpPr>
                    <p:spPr>
                      <a:xfrm>
                        <a:off x="6967329" y="4327908"/>
                        <a:ext cx="6858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accent6">
                                <a:lumMod val="75000"/>
                              </a:schemeClr>
                            </a:solidFill>
                          </a:rPr>
                          <a:t>1/2</a:t>
                        </a:r>
                        <a:r>
                          <a:rPr lang="en-US" sz="1400" baseline="30000" dirty="0" smtClean="0">
                            <a:solidFill>
                              <a:schemeClr val="accent6">
                                <a:lumMod val="75000"/>
                              </a:schemeClr>
                            </a:solidFill>
                          </a:rPr>
                          <a:t>+</a:t>
                        </a:r>
                        <a:endParaRPr lang="en-US" sz="1400" baseline="30000" dirty="0">
                          <a:solidFill>
                            <a:schemeClr val="accent6">
                              <a:lumMod val="75000"/>
                            </a:schemeClr>
                          </a:solidFill>
                        </a:endParaRPr>
                      </a:p>
                    </p:txBody>
                  </p:sp>
                  <p:sp>
                    <p:nvSpPr>
                      <p:cNvPr id="92" name="TextBox 51"/>
                      <p:cNvSpPr txBox="1"/>
                      <p:nvPr/>
                    </p:nvSpPr>
                    <p:spPr>
                      <a:xfrm>
                        <a:off x="5506275" y="4409410"/>
                        <a:ext cx="6096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accent6">
                                <a:lumMod val="75000"/>
                              </a:schemeClr>
                            </a:solidFill>
                          </a:rPr>
                          <a:t>1.68</a:t>
                        </a:r>
                        <a:endParaRPr lang="en-US" sz="1400" baseline="30000" dirty="0">
                          <a:solidFill>
                            <a:schemeClr val="accent6">
                              <a:lumMod val="75000"/>
                            </a:schemeClr>
                          </a:solidFill>
                        </a:endParaRPr>
                      </a:p>
                    </p:txBody>
                  </p:sp>
                </p:grpSp>
                <p:grpSp>
                  <p:nvGrpSpPr>
                    <p:cNvPr id="77" name="Group 52"/>
                    <p:cNvGrpSpPr/>
                    <p:nvPr/>
                  </p:nvGrpSpPr>
                  <p:grpSpPr>
                    <a:xfrm>
                      <a:off x="5493029" y="4306953"/>
                      <a:ext cx="2196548" cy="359906"/>
                      <a:chOff x="5506279" y="4293704"/>
                      <a:chExt cx="2196547" cy="359906"/>
                    </a:xfrm>
                  </p:grpSpPr>
                  <p:cxnSp>
                    <p:nvCxnSpPr>
                      <p:cNvPr id="87" name="Straight Connector 53"/>
                      <p:cNvCxnSpPr/>
                      <p:nvPr/>
                    </p:nvCxnSpPr>
                    <p:spPr>
                      <a:xfrm>
                        <a:off x="6096000" y="4479236"/>
                        <a:ext cx="781878" cy="3314"/>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8" name="TextBox 54"/>
                      <p:cNvSpPr txBox="1"/>
                      <p:nvPr/>
                    </p:nvSpPr>
                    <p:spPr>
                      <a:xfrm>
                        <a:off x="7017026" y="4293704"/>
                        <a:ext cx="6858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6">
                                <a:lumMod val="75000"/>
                              </a:schemeClr>
                            </a:solidFill>
                          </a:rPr>
                          <a:t>5</a:t>
                        </a:r>
                        <a:r>
                          <a:rPr lang="en-US" sz="1400" dirty="0" smtClean="0">
                            <a:solidFill>
                              <a:schemeClr val="accent6">
                                <a:lumMod val="75000"/>
                              </a:schemeClr>
                            </a:solidFill>
                          </a:rPr>
                          <a:t>/2</a:t>
                        </a:r>
                        <a:r>
                          <a:rPr lang="en-US" sz="1400" baseline="30000" dirty="0" smtClean="0">
                            <a:solidFill>
                              <a:schemeClr val="accent6">
                                <a:lumMod val="75000"/>
                              </a:schemeClr>
                            </a:solidFill>
                          </a:rPr>
                          <a:t>+</a:t>
                        </a:r>
                        <a:endParaRPr lang="en-US" sz="1400" baseline="30000" dirty="0">
                          <a:solidFill>
                            <a:schemeClr val="accent6">
                              <a:lumMod val="75000"/>
                            </a:schemeClr>
                          </a:solidFill>
                        </a:endParaRPr>
                      </a:p>
                    </p:txBody>
                  </p:sp>
                  <p:sp>
                    <p:nvSpPr>
                      <p:cNvPr id="89" name="TextBox 55"/>
                      <p:cNvSpPr txBox="1"/>
                      <p:nvPr/>
                    </p:nvSpPr>
                    <p:spPr>
                      <a:xfrm>
                        <a:off x="5506279" y="4350957"/>
                        <a:ext cx="6096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accent6">
                                <a:lumMod val="75000"/>
                              </a:schemeClr>
                            </a:solidFill>
                          </a:rPr>
                          <a:t>3.04</a:t>
                        </a:r>
                        <a:endParaRPr lang="en-US" sz="1400" baseline="30000" dirty="0">
                          <a:solidFill>
                            <a:schemeClr val="accent6">
                              <a:lumMod val="75000"/>
                            </a:schemeClr>
                          </a:solidFill>
                        </a:endParaRPr>
                      </a:p>
                    </p:txBody>
                  </p:sp>
                </p:grpSp>
                <p:grpSp>
                  <p:nvGrpSpPr>
                    <p:cNvPr id="78" name="Group 57"/>
                    <p:cNvGrpSpPr/>
                    <p:nvPr/>
                  </p:nvGrpSpPr>
                  <p:grpSpPr>
                    <a:xfrm>
                      <a:off x="5401913" y="2973922"/>
                      <a:ext cx="2229187" cy="308738"/>
                      <a:chOff x="5435040" y="4358776"/>
                      <a:chExt cx="2229186" cy="308738"/>
                    </a:xfrm>
                  </p:grpSpPr>
                  <p:cxnSp>
                    <p:nvCxnSpPr>
                      <p:cNvPr id="84" name="Straight Connector 58"/>
                      <p:cNvCxnSpPr/>
                      <p:nvPr/>
                    </p:nvCxnSpPr>
                    <p:spPr>
                      <a:xfrm>
                        <a:off x="6096000" y="4479236"/>
                        <a:ext cx="781878" cy="3314"/>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5" name="TextBox 59"/>
                      <p:cNvSpPr txBox="1"/>
                      <p:nvPr/>
                    </p:nvSpPr>
                    <p:spPr>
                      <a:xfrm>
                        <a:off x="6978426" y="4358776"/>
                        <a:ext cx="685800" cy="302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accent6">
                                <a:lumMod val="75000"/>
                              </a:schemeClr>
                            </a:solidFill>
                          </a:rPr>
                          <a:t>3/2</a:t>
                        </a:r>
                        <a:r>
                          <a:rPr lang="en-US" sz="1400" baseline="30000" dirty="0" smtClean="0">
                            <a:solidFill>
                              <a:schemeClr val="accent6">
                                <a:lumMod val="75000"/>
                              </a:schemeClr>
                            </a:solidFill>
                          </a:rPr>
                          <a:t>+</a:t>
                        </a:r>
                        <a:endParaRPr lang="en-US" sz="1400" baseline="30000" dirty="0">
                          <a:solidFill>
                            <a:schemeClr val="accent6">
                              <a:lumMod val="75000"/>
                            </a:schemeClr>
                          </a:solidFill>
                        </a:endParaRPr>
                      </a:p>
                    </p:txBody>
                  </p:sp>
                  <p:sp>
                    <p:nvSpPr>
                      <p:cNvPr id="86" name="TextBox 60"/>
                      <p:cNvSpPr txBox="1"/>
                      <p:nvPr/>
                    </p:nvSpPr>
                    <p:spPr>
                      <a:xfrm>
                        <a:off x="5435040" y="4364861"/>
                        <a:ext cx="6096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accent6">
                                <a:lumMod val="75000"/>
                              </a:schemeClr>
                            </a:solidFill>
                          </a:rPr>
                          <a:t>4.70</a:t>
                        </a:r>
                        <a:endParaRPr lang="en-US" sz="1400" baseline="30000" dirty="0">
                          <a:solidFill>
                            <a:schemeClr val="accent6">
                              <a:lumMod val="75000"/>
                            </a:schemeClr>
                          </a:solidFill>
                        </a:endParaRPr>
                      </a:p>
                    </p:txBody>
                  </p:sp>
                </p:grpSp>
                <p:grpSp>
                  <p:nvGrpSpPr>
                    <p:cNvPr id="79" name="Group 61"/>
                    <p:cNvGrpSpPr/>
                    <p:nvPr/>
                  </p:nvGrpSpPr>
                  <p:grpSpPr>
                    <a:xfrm>
                      <a:off x="5453273" y="2135876"/>
                      <a:ext cx="2162665" cy="317427"/>
                      <a:chOff x="5466523" y="4322485"/>
                      <a:chExt cx="2162664" cy="317427"/>
                    </a:xfrm>
                  </p:grpSpPr>
                  <p:cxnSp>
                    <p:nvCxnSpPr>
                      <p:cNvPr id="81" name="Straight Connector 62"/>
                      <p:cNvCxnSpPr/>
                      <p:nvPr/>
                    </p:nvCxnSpPr>
                    <p:spPr>
                      <a:xfrm>
                        <a:off x="6096000" y="4479236"/>
                        <a:ext cx="781878" cy="3314"/>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2" name="TextBox 63"/>
                      <p:cNvSpPr txBox="1"/>
                      <p:nvPr/>
                    </p:nvSpPr>
                    <p:spPr>
                      <a:xfrm>
                        <a:off x="6943387" y="4337259"/>
                        <a:ext cx="6858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6">
                                <a:lumMod val="75000"/>
                              </a:schemeClr>
                            </a:solidFill>
                          </a:rPr>
                          <a:t>9</a:t>
                        </a:r>
                        <a:r>
                          <a:rPr lang="en-US" sz="1400" dirty="0" smtClean="0">
                            <a:solidFill>
                              <a:schemeClr val="accent6">
                                <a:lumMod val="75000"/>
                              </a:schemeClr>
                            </a:solidFill>
                          </a:rPr>
                          <a:t>/2</a:t>
                        </a:r>
                        <a:r>
                          <a:rPr lang="en-US" sz="1400" baseline="30000" dirty="0" smtClean="0">
                            <a:solidFill>
                              <a:schemeClr val="accent6">
                                <a:lumMod val="75000"/>
                              </a:schemeClr>
                            </a:solidFill>
                          </a:rPr>
                          <a:t>+</a:t>
                        </a:r>
                        <a:endParaRPr lang="en-US" sz="1400" baseline="30000" dirty="0">
                          <a:solidFill>
                            <a:schemeClr val="accent6">
                              <a:lumMod val="75000"/>
                            </a:schemeClr>
                          </a:solidFill>
                        </a:endParaRPr>
                      </a:p>
                    </p:txBody>
                  </p:sp>
                  <p:sp>
                    <p:nvSpPr>
                      <p:cNvPr id="83" name="TextBox 64"/>
                      <p:cNvSpPr txBox="1"/>
                      <p:nvPr/>
                    </p:nvSpPr>
                    <p:spPr>
                      <a:xfrm>
                        <a:off x="5466523" y="4322485"/>
                        <a:ext cx="609600"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accent6">
                                <a:lumMod val="75000"/>
                              </a:schemeClr>
                            </a:solidFill>
                          </a:rPr>
                          <a:t>6.76</a:t>
                        </a:r>
                        <a:endParaRPr lang="en-US" sz="1400" baseline="30000" dirty="0">
                          <a:solidFill>
                            <a:schemeClr val="accent6">
                              <a:lumMod val="75000"/>
                            </a:schemeClr>
                          </a:solidFill>
                        </a:endParaRPr>
                      </a:p>
                    </p:txBody>
                  </p:sp>
                </p:grpSp>
                <p:sp>
                  <p:nvSpPr>
                    <p:cNvPr id="80" name="TextBox 65"/>
                    <p:cNvSpPr txBox="1"/>
                    <p:nvPr/>
                  </p:nvSpPr>
                  <p:spPr>
                    <a:xfrm>
                      <a:off x="5433393" y="5992185"/>
                      <a:ext cx="1656520" cy="4237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smtClean="0"/>
                        <a:t>Low Lying </a:t>
                      </a:r>
                      <a:r>
                        <a:rPr lang="en-US" sz="1100" baseline="30000" dirty="0" smtClean="0"/>
                        <a:t>9</a:t>
                      </a:r>
                      <a:r>
                        <a:rPr lang="en-US" sz="1100" dirty="0" smtClean="0"/>
                        <a:t>Be </a:t>
                      </a:r>
                    </a:p>
                    <a:p>
                      <a:pPr algn="ctr"/>
                      <a:r>
                        <a:rPr lang="en-US" sz="1100" dirty="0"/>
                        <a:t>L</a:t>
                      </a:r>
                      <a:r>
                        <a:rPr lang="en-US" sz="1100" dirty="0" smtClean="0"/>
                        <a:t>evel Structure</a:t>
                      </a:r>
                      <a:endParaRPr lang="en-US" sz="1100" dirty="0"/>
                    </a:p>
                  </p:txBody>
                </p:sp>
              </p:grpSp>
              <p:cxnSp>
                <p:nvCxnSpPr>
                  <p:cNvPr id="61" name="Straight Connector 68"/>
                  <p:cNvCxnSpPr/>
                  <p:nvPr/>
                </p:nvCxnSpPr>
                <p:spPr>
                  <a:xfrm>
                    <a:off x="7832032" y="5791200"/>
                    <a:ext cx="42406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72"/>
                  <p:cNvCxnSpPr/>
                  <p:nvPr/>
                </p:nvCxnSpPr>
                <p:spPr>
                  <a:xfrm>
                    <a:off x="7825406" y="5890591"/>
                    <a:ext cx="42406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3" name="Group 77"/>
                  <p:cNvGrpSpPr/>
                  <p:nvPr/>
                </p:nvGrpSpPr>
                <p:grpSpPr>
                  <a:xfrm>
                    <a:off x="7474224" y="5791200"/>
                    <a:ext cx="331305" cy="79513"/>
                    <a:chOff x="8415130" y="5777948"/>
                    <a:chExt cx="331305" cy="79513"/>
                  </a:xfrm>
                </p:grpSpPr>
                <p:cxnSp>
                  <p:nvCxnSpPr>
                    <p:cNvPr id="68" name="Straight Connector 74"/>
                    <p:cNvCxnSpPr/>
                    <p:nvPr/>
                  </p:nvCxnSpPr>
                  <p:spPr>
                    <a:xfrm flipV="1">
                      <a:off x="8415130" y="5777948"/>
                      <a:ext cx="318053" cy="5300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75"/>
                    <p:cNvCxnSpPr/>
                    <p:nvPr/>
                  </p:nvCxnSpPr>
                  <p:spPr>
                    <a:xfrm>
                      <a:off x="8421756" y="5824332"/>
                      <a:ext cx="324679" cy="3312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64" name="TextBox 78"/>
                  <p:cNvSpPr txBox="1"/>
                  <p:nvPr/>
                </p:nvSpPr>
                <p:spPr>
                  <a:xfrm>
                    <a:off x="8355492" y="5738191"/>
                    <a:ext cx="523461" cy="27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t>1</a:t>
                    </a:r>
                    <a:r>
                      <a:rPr lang="en-US" sz="1200" i="1" baseline="30000" dirty="0" smtClean="0"/>
                      <a:t>-</a:t>
                    </a:r>
                    <a:endParaRPr lang="en-US" sz="1200" i="1" baseline="30000" dirty="0"/>
                  </a:p>
                </p:txBody>
              </p:sp>
              <p:sp>
                <p:nvSpPr>
                  <p:cNvPr id="65" name="TextBox 79"/>
                  <p:cNvSpPr txBox="1"/>
                  <p:nvPr/>
                </p:nvSpPr>
                <p:spPr>
                  <a:xfrm>
                    <a:off x="8249556" y="5612943"/>
                    <a:ext cx="523461" cy="27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t>2</a:t>
                    </a:r>
                    <a:r>
                      <a:rPr lang="en-US" sz="1200" i="1" baseline="30000" dirty="0" smtClean="0"/>
                      <a:t>-</a:t>
                    </a:r>
                    <a:endParaRPr lang="en-US" sz="1200" i="1" baseline="30000" dirty="0"/>
                  </a:p>
                </p:txBody>
              </p:sp>
              <p:sp>
                <p:nvSpPr>
                  <p:cNvPr id="66" name="TextBox 80"/>
                  <p:cNvSpPr txBox="1"/>
                  <p:nvPr/>
                </p:nvSpPr>
                <p:spPr>
                  <a:xfrm>
                    <a:off x="8071575" y="5906978"/>
                    <a:ext cx="808381" cy="3026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(&lt; 0.1)</a:t>
                    </a:r>
                    <a:endParaRPr lang="en-US" sz="1400" dirty="0"/>
                  </a:p>
                </p:txBody>
              </p:sp>
              <p:sp>
                <p:nvSpPr>
                  <p:cNvPr id="67" name="TextBox 81"/>
                  <p:cNvSpPr txBox="1"/>
                  <p:nvPr/>
                </p:nvSpPr>
                <p:spPr>
                  <a:xfrm>
                    <a:off x="7541190" y="6030159"/>
                    <a:ext cx="893576" cy="4237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aseline="30000" dirty="0" smtClean="0">
                        <a:sym typeface="Symbol"/>
                      </a:rPr>
                      <a:t>10</a:t>
                    </a:r>
                    <a:r>
                      <a:rPr lang="en-US" sz="1100" baseline="-25000" dirty="0" smtClean="0">
                        <a:sym typeface="Symbol"/>
                      </a:rPr>
                      <a:t></a:t>
                    </a:r>
                    <a:r>
                      <a:rPr lang="en-US" sz="1100" dirty="0" smtClean="0">
                        <a:sym typeface="Symbol"/>
                      </a:rPr>
                      <a:t>Be</a:t>
                    </a:r>
                  </a:p>
                  <a:p>
                    <a:r>
                      <a:rPr lang="en-US" sz="1100" dirty="0" smtClean="0"/>
                      <a:t>Theory</a:t>
                    </a:r>
                    <a:endParaRPr lang="en-US" sz="1100" dirty="0"/>
                  </a:p>
                </p:txBody>
              </p:sp>
            </p:grpSp>
            <p:cxnSp>
              <p:nvCxnSpPr>
                <p:cNvPr id="128" name="Straight Connector 45"/>
                <p:cNvCxnSpPr/>
                <p:nvPr/>
              </p:nvCxnSpPr>
              <p:spPr>
                <a:xfrm>
                  <a:off x="4827220" y="809359"/>
                  <a:ext cx="839539" cy="33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46"/>
                <p:cNvSpPr txBox="1"/>
                <p:nvPr/>
              </p:nvSpPr>
              <p:spPr>
                <a:xfrm>
                  <a:off x="5647271" y="662958"/>
                  <a:ext cx="76221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7</a:t>
                  </a:r>
                  <a:r>
                    <a:rPr lang="en-US" sz="1400" dirty="0" smtClean="0"/>
                    <a:t>/2</a:t>
                  </a:r>
                  <a:r>
                    <a:rPr lang="en-US" sz="1400" baseline="30000" dirty="0" smtClean="0"/>
                    <a:t>-</a:t>
                  </a:r>
                  <a:endParaRPr lang="en-US" sz="1400" baseline="30000" dirty="0"/>
                </a:p>
              </p:txBody>
            </p:sp>
            <p:sp>
              <p:nvSpPr>
                <p:cNvPr id="130" name="TextBox 47"/>
                <p:cNvSpPr txBox="1"/>
                <p:nvPr/>
              </p:nvSpPr>
              <p:spPr>
                <a:xfrm>
                  <a:off x="4065193" y="728613"/>
                  <a:ext cx="86647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t>11.28</a:t>
                  </a:r>
                  <a:endParaRPr lang="en-US" sz="1400" i="1" baseline="30000" dirty="0"/>
                </a:p>
              </p:txBody>
            </p:sp>
          </p:grpSp>
          <p:cxnSp>
            <p:nvCxnSpPr>
              <p:cNvPr id="15" name="直接连接符 14"/>
              <p:cNvCxnSpPr/>
              <p:nvPr/>
            </p:nvCxnSpPr>
            <p:spPr>
              <a:xfrm flipV="1">
                <a:off x="8195383" y="6098935"/>
                <a:ext cx="749712" cy="179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V="1">
                <a:off x="8187835" y="4860551"/>
                <a:ext cx="749712" cy="179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V="1">
                <a:off x="8193398" y="2401169"/>
                <a:ext cx="749712" cy="179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V="1">
                <a:off x="8144717" y="1107444"/>
                <a:ext cx="749712" cy="179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0" name="TextBox 119"/>
            <p:cNvSpPr txBox="1"/>
            <p:nvPr/>
          </p:nvSpPr>
          <p:spPr>
            <a:xfrm>
              <a:off x="6910834" y="934538"/>
              <a:ext cx="534380" cy="276999"/>
            </a:xfrm>
            <a:prstGeom prst="rect">
              <a:avLst/>
            </a:prstGeom>
            <a:noFill/>
          </p:spPr>
          <p:txBody>
            <a:bodyPr wrap="square" rtlCol="0">
              <a:spAutoFit/>
            </a:bodyPr>
            <a:lstStyle/>
            <a:p>
              <a:r>
                <a:rPr lang="en-US" altLang="zh-CN" sz="1200" dirty="0" smtClean="0">
                  <a:solidFill>
                    <a:srgbClr val="C00000"/>
                  </a:solidFill>
                </a:rPr>
                <a:t>10.93</a:t>
              </a:r>
              <a:endParaRPr lang="en-US" sz="1200" dirty="0">
                <a:solidFill>
                  <a:srgbClr val="C00000"/>
                </a:solidFill>
              </a:endParaRPr>
            </a:p>
          </p:txBody>
        </p:sp>
        <p:sp>
          <p:nvSpPr>
            <p:cNvPr id="145" name="TextBox 144"/>
            <p:cNvSpPr txBox="1"/>
            <p:nvPr/>
          </p:nvSpPr>
          <p:spPr>
            <a:xfrm>
              <a:off x="6904511" y="511643"/>
              <a:ext cx="534380" cy="276999"/>
            </a:xfrm>
            <a:prstGeom prst="rect">
              <a:avLst/>
            </a:prstGeom>
            <a:noFill/>
          </p:spPr>
          <p:txBody>
            <a:bodyPr wrap="square" rtlCol="0">
              <a:spAutoFit/>
            </a:bodyPr>
            <a:lstStyle/>
            <a:p>
              <a:r>
                <a:rPr lang="en-US" altLang="zh-CN" sz="1200" dirty="0" smtClean="0">
                  <a:solidFill>
                    <a:srgbClr val="0070C0"/>
                  </a:solidFill>
                </a:rPr>
                <a:t>11.53</a:t>
              </a:r>
              <a:endParaRPr lang="en-US" sz="1200" dirty="0">
                <a:solidFill>
                  <a:srgbClr val="0070C0"/>
                </a:solidFill>
              </a:endParaRPr>
            </a:p>
          </p:txBody>
        </p:sp>
      </p:grpSp>
      <p:sp>
        <p:nvSpPr>
          <p:cNvPr id="146" name="TextBox 145"/>
          <p:cNvSpPr txBox="1"/>
          <p:nvPr/>
        </p:nvSpPr>
        <p:spPr>
          <a:xfrm>
            <a:off x="6789321" y="2429327"/>
            <a:ext cx="534380" cy="276999"/>
          </a:xfrm>
          <a:prstGeom prst="rect">
            <a:avLst/>
          </a:prstGeom>
          <a:noFill/>
        </p:spPr>
        <p:txBody>
          <a:bodyPr wrap="square" rtlCol="0">
            <a:spAutoFit/>
          </a:bodyPr>
          <a:lstStyle/>
          <a:p>
            <a:r>
              <a:rPr lang="en-US" altLang="zh-CN" sz="1200" dirty="0" smtClean="0">
                <a:solidFill>
                  <a:srgbClr val="0070C0"/>
                </a:solidFill>
              </a:rPr>
              <a:t>6.51</a:t>
            </a:r>
            <a:endParaRPr lang="en-US" sz="1200" dirty="0">
              <a:solidFill>
                <a:srgbClr val="0070C0"/>
              </a:solidFill>
            </a:endParaRPr>
          </a:p>
        </p:txBody>
      </p:sp>
      <p:cxnSp>
        <p:nvCxnSpPr>
          <p:cNvPr id="147" name="直接连接符 146"/>
          <p:cNvCxnSpPr/>
          <p:nvPr/>
        </p:nvCxnSpPr>
        <p:spPr>
          <a:xfrm flipV="1">
            <a:off x="7808343" y="4077072"/>
            <a:ext cx="658250" cy="179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11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24744"/>
          </a:xfrm>
        </p:spPr>
        <p:txBody>
          <a:bodyPr/>
          <a:lstStyle/>
          <a:p>
            <a:r>
              <a:rPr lang="en-US" dirty="0" smtClean="0"/>
              <a:t>Summary and to do</a:t>
            </a:r>
            <a:endParaRPr lang="en-US" dirty="0"/>
          </a:p>
        </p:txBody>
      </p:sp>
      <p:sp>
        <p:nvSpPr>
          <p:cNvPr id="3" name="内容占位符 2"/>
          <p:cNvSpPr>
            <a:spLocks noGrp="1"/>
          </p:cNvSpPr>
          <p:nvPr>
            <p:ph idx="1"/>
          </p:nvPr>
        </p:nvSpPr>
        <p:spPr/>
        <p:txBody>
          <a:bodyPr>
            <a:normAutofit fontScale="92500"/>
          </a:bodyPr>
          <a:lstStyle/>
          <a:p>
            <a:pPr>
              <a:lnSpc>
                <a:spcPct val="150000"/>
              </a:lnSpc>
            </a:pPr>
            <a:r>
              <a:rPr lang="en-US" sz="2400" dirty="0" smtClean="0">
                <a:solidFill>
                  <a:schemeClr val="tx1"/>
                </a:solidFill>
              </a:rPr>
              <a:t>By current calibration method,  we are able to get clear mass spectroscopy , which is not included in the calibration data set;</a:t>
            </a:r>
          </a:p>
          <a:p>
            <a:pPr>
              <a:lnSpc>
                <a:spcPct val="150000"/>
              </a:lnSpc>
            </a:pPr>
            <a:r>
              <a:rPr lang="en-US" sz="2400" dirty="0" smtClean="0">
                <a:solidFill>
                  <a:schemeClr val="tx1"/>
                </a:solidFill>
              </a:rPr>
              <a:t>Current resolution is still factor of 2 away from expected resolution, the iteration will continue to improve the optical matrices as well as the kinematics;</a:t>
            </a:r>
          </a:p>
          <a:p>
            <a:pPr>
              <a:lnSpc>
                <a:spcPct val="150000"/>
              </a:lnSpc>
            </a:pPr>
            <a:r>
              <a:rPr lang="en-US" sz="2400" dirty="0" smtClean="0">
                <a:solidFill>
                  <a:schemeClr val="tx1"/>
                </a:solidFill>
              </a:rPr>
              <a:t> Other issue:  High multiplicity tracking problem for heavy target data.  </a:t>
            </a:r>
            <a:endParaRPr lang="en-US" sz="2400" dirty="0">
              <a:solidFill>
                <a:schemeClr val="tx1"/>
              </a:solidFill>
            </a:endParaRPr>
          </a:p>
        </p:txBody>
      </p:sp>
      <p:sp>
        <p:nvSpPr>
          <p:cNvPr id="4" name="灯片编号占位符 3"/>
          <p:cNvSpPr>
            <a:spLocks noGrp="1"/>
          </p:cNvSpPr>
          <p:nvPr>
            <p:ph type="sldNum" sz="quarter" idx="12"/>
          </p:nvPr>
        </p:nvSpPr>
        <p:spPr/>
        <p:txBody>
          <a:bodyPr/>
          <a:lstStyle/>
          <a:p>
            <a:fld id="{5535488D-5CE8-4FA8-AF6F-8F6BE842850A}" type="slidenum">
              <a:rPr lang="en-US" smtClean="0"/>
              <a:t>12</a:t>
            </a:fld>
            <a:endParaRPr lang="en-US"/>
          </a:p>
        </p:txBody>
      </p:sp>
    </p:spTree>
    <p:extLst>
      <p:ext uri="{BB962C8B-B14F-4D97-AF65-F5344CB8AC3E}">
        <p14:creationId xmlns:p14="http://schemas.microsoft.com/office/powerpoint/2010/main" val="1635140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Backup</a:t>
            </a:r>
            <a:endParaRPr lang="en-US" dirty="0"/>
          </a:p>
        </p:txBody>
      </p:sp>
      <p:sp>
        <p:nvSpPr>
          <p:cNvPr id="3" name="内容占位符 2"/>
          <p:cNvSpPr>
            <a:spLocks noGrp="1"/>
          </p:cNvSpPr>
          <p:nvPr>
            <p:ph idx="1"/>
          </p:nvPr>
        </p:nvSpPr>
        <p:spPr/>
        <p:txBody>
          <a:bodyPr/>
          <a:lstStyle/>
          <a:p>
            <a:endParaRPr lang="en-US"/>
          </a:p>
        </p:txBody>
      </p:sp>
    </p:spTree>
    <p:extLst>
      <p:ext uri="{BB962C8B-B14F-4D97-AF65-F5344CB8AC3E}">
        <p14:creationId xmlns:p14="http://schemas.microsoft.com/office/powerpoint/2010/main" val="2890399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556792"/>
            <a:ext cx="64907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1521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80755" y="29029"/>
            <a:ext cx="8763000" cy="680442"/>
          </a:xfrm>
        </p:spPr>
        <p:txBody>
          <a:bodyPr>
            <a:normAutofit fontScale="90000"/>
          </a:bodyPr>
          <a:lstStyle/>
          <a:p>
            <a:r>
              <a:rPr lang="en-US" sz="4000" b="1" dirty="0" smtClean="0">
                <a:ln w="3200">
                  <a:solidFill>
                    <a:srgbClr val="444D26">
                      <a:shade val="75000"/>
                      <a:alpha val="25000"/>
                    </a:srgbClr>
                  </a:solidFill>
                  <a:prstDash val="solid"/>
                  <a:round/>
                </a:ln>
              </a:rPr>
              <a:t> </a:t>
            </a:r>
            <a:r>
              <a:rPr lang="en-US" b="1" dirty="0"/>
              <a:t/>
            </a:r>
            <a:br>
              <a:rPr lang="en-US" b="1" dirty="0"/>
            </a:br>
            <a:r>
              <a:rPr lang="en-US" b="1" dirty="0">
                <a:ln w="3200">
                  <a:solidFill>
                    <a:srgbClr val="444D26">
                      <a:shade val="75000"/>
                      <a:alpha val="25000"/>
                    </a:srgbClr>
                  </a:solidFill>
                  <a:prstDash val="solid"/>
                  <a:round/>
                </a:ln>
              </a:rPr>
              <a:t>Calibration Procedure</a:t>
            </a:r>
            <a:endParaRPr lang="en-US" b="1" dirty="0"/>
          </a:p>
        </p:txBody>
      </p:sp>
      <mc:AlternateContent xmlns:mc="http://schemas.openxmlformats.org/markup-compatibility/2006" xmlns:a14="http://schemas.microsoft.com/office/drawing/2010/main">
        <mc:Choice Requires="a14">
          <p:sp>
            <p:nvSpPr>
              <p:cNvPr id="6" name="内容占位符 5"/>
              <p:cNvSpPr txBox="1">
                <a:spLocks noGrp="1"/>
              </p:cNvSpPr>
              <p:nvPr>
                <p:ph idx="1"/>
              </p:nvPr>
            </p:nvSpPr>
            <p:spPr>
              <a:xfrm>
                <a:off x="5334954" y="897771"/>
                <a:ext cx="3371246" cy="1875770"/>
              </a:xfrm>
              <a:prstGeom prst="rect">
                <a:avLst/>
              </a:prstGeom>
              <a:noFill/>
              <a:ln>
                <a:solidFill>
                  <a:srgbClr val="FFC000"/>
                </a:solidFill>
              </a:ln>
            </p:spPr>
            <p:txBody>
              <a:bodyPr wrap="square" rtlCol="0">
                <a:spAutoFit/>
              </a:bodyPr>
              <a:lstStyle/>
              <a:p>
                <a:pPr marL="0" indent="0">
                  <a:spcBef>
                    <a:spcPts val="0"/>
                  </a:spcBef>
                  <a:buClrTx/>
                  <a:buSzTx/>
                  <a:buNone/>
                  <a:defRPr/>
                </a:pPr>
                <a14:m>
                  <m:oMath xmlns:m="http://schemas.openxmlformats.org/officeDocument/2006/math">
                    <m:d>
                      <m:dPr>
                        <m:ctrlPr>
                          <a:rPr kumimoji="0" lang="en-US" sz="1800" b="0" i="1" u="none" strike="noStrike" kern="0" cap="none" spc="0" normalizeH="0" baseline="0" noProof="0" smtClean="0">
                            <a:ln>
                              <a:noFill/>
                            </a:ln>
                            <a:solidFill>
                              <a:sysClr val="windowText" lastClr="000000"/>
                            </a:solidFill>
                            <a:effectLst/>
                            <a:uLnTx/>
                            <a:uFillTx/>
                            <a:latin typeface="Cambria Math"/>
                          </a:rPr>
                        </m:ctrlPr>
                      </m:dPr>
                      <m:e>
                        <m:f>
                          <m:fPr>
                            <m:type m:val="noBar"/>
                            <m:ctrlPr>
                              <a:rPr kumimoji="0" lang="en-US" sz="1800" b="0" i="1" u="none" strike="noStrike" kern="0" cap="none" spc="0" normalizeH="0" baseline="0" noProof="0" smtClean="0">
                                <a:ln>
                                  <a:noFill/>
                                </a:ln>
                                <a:solidFill>
                                  <a:sysClr val="windowText" lastClr="000000"/>
                                </a:solidFill>
                                <a:effectLst/>
                                <a:uLnTx/>
                                <a:uFillTx/>
                                <a:latin typeface="Cambria Math"/>
                              </a:rPr>
                            </m:ctrlPr>
                          </m:fPr>
                          <m:num>
                            <m:sSup>
                              <m:sSupPr>
                                <m:ctrlPr>
                                  <a:rPr kumimoji="0" lang="en-US" sz="1800" b="0" i="1" u="none" strike="noStrike" kern="0" cap="none" spc="0" normalizeH="0" baseline="0" noProof="0" smtClean="0">
                                    <a:ln>
                                      <a:noFill/>
                                    </a:ln>
                                    <a:solidFill>
                                      <a:sysClr val="windowText" lastClr="000000"/>
                                    </a:solidFill>
                                    <a:effectLst/>
                                    <a:uLnTx/>
                                    <a:uFillTx/>
                                    <a:latin typeface="Cambria Math"/>
                                  </a:rPr>
                                </m:ctrlPr>
                              </m:sSupPr>
                              <m:e>
                                <m:r>
                                  <a:rPr kumimoji="0" lang="en-US" sz="1800" b="0" i="1" u="none" strike="noStrike" kern="0" cap="none" spc="0" normalizeH="0" baseline="0" noProof="0" smtClean="0">
                                    <a:ln>
                                      <a:noFill/>
                                    </a:ln>
                                    <a:solidFill>
                                      <a:sysClr val="windowText" lastClr="000000"/>
                                    </a:solidFill>
                                    <a:effectLst/>
                                    <a:uLnTx/>
                                    <a:uFillTx/>
                                    <a:latin typeface="Cambria Math"/>
                                  </a:rPr>
                                  <m:t>𝑥𝑡</m:t>
                                </m:r>
                              </m:e>
                              <m:sup>
                                <m:r>
                                  <a:rPr kumimoji="0" lang="en-US" sz="1800" b="0" i="1" u="none" strike="noStrike" kern="0" cap="none" spc="0" normalizeH="0" baseline="0" noProof="0" smtClean="0">
                                    <a:ln>
                                      <a:noFill/>
                                    </a:ln>
                                    <a:solidFill>
                                      <a:sysClr val="windowText" lastClr="000000"/>
                                    </a:solidFill>
                                    <a:effectLst/>
                                    <a:uLnTx/>
                                    <a:uFillTx/>
                                    <a:latin typeface="Cambria Math"/>
                                  </a:rPr>
                                  <m:t>′</m:t>
                                </m:r>
                              </m:sup>
                            </m:sSup>
                          </m:num>
                          <m:den>
                            <m:eqArr>
                              <m:eqArrPr>
                                <m:ctrlPr>
                                  <a:rPr kumimoji="0" lang="en-US" sz="1800" b="0" i="1" u="none" strike="noStrike" kern="0" cap="none" spc="0" normalizeH="0" baseline="0" noProof="0" smtClean="0">
                                    <a:ln>
                                      <a:noFill/>
                                    </a:ln>
                                    <a:solidFill>
                                      <a:sysClr val="windowText" lastClr="000000"/>
                                    </a:solidFill>
                                    <a:effectLst/>
                                    <a:uLnTx/>
                                    <a:uFillTx/>
                                    <a:latin typeface="Cambria Math"/>
                                  </a:rPr>
                                </m:ctrlPr>
                              </m:eqArrPr>
                              <m:e>
                                <m:sSup>
                                  <m:sSupPr>
                                    <m:ctrlPr>
                                      <a:rPr kumimoji="0" lang="en-US" sz="1800" b="0" i="1" u="none" strike="noStrike" kern="0" cap="none" spc="0" normalizeH="0" baseline="0" noProof="0" smtClean="0">
                                        <a:ln>
                                          <a:noFill/>
                                        </a:ln>
                                        <a:solidFill>
                                          <a:sysClr val="windowText" lastClr="000000"/>
                                        </a:solidFill>
                                        <a:effectLst/>
                                        <a:uLnTx/>
                                        <a:uFillTx/>
                                        <a:latin typeface="Cambria Math"/>
                                      </a:rPr>
                                    </m:ctrlPr>
                                  </m:sSupPr>
                                  <m:e>
                                    <m:r>
                                      <a:rPr kumimoji="0" lang="en-US" sz="1800" b="0" i="1" u="none" strike="noStrike" kern="0" cap="none" spc="0" normalizeH="0" baseline="0" noProof="0" smtClean="0">
                                        <a:ln>
                                          <a:noFill/>
                                        </a:ln>
                                        <a:solidFill>
                                          <a:sysClr val="windowText" lastClr="000000"/>
                                        </a:solidFill>
                                        <a:effectLst/>
                                        <a:uLnTx/>
                                        <a:uFillTx/>
                                        <a:latin typeface="Cambria Math"/>
                                      </a:rPr>
                                      <m:t>𝑦𝑡</m:t>
                                    </m:r>
                                  </m:e>
                                  <m:sup>
                                    <m:r>
                                      <a:rPr kumimoji="0" lang="en-US" sz="1800" b="0" i="1" u="none" strike="noStrike" kern="0" cap="none" spc="0" normalizeH="0" baseline="0" noProof="0" smtClean="0">
                                        <a:ln>
                                          <a:noFill/>
                                        </a:ln>
                                        <a:solidFill>
                                          <a:sysClr val="windowText" lastClr="000000"/>
                                        </a:solidFill>
                                        <a:effectLst/>
                                        <a:uLnTx/>
                                        <a:uFillTx/>
                                        <a:latin typeface="Cambria Math"/>
                                      </a:rPr>
                                      <m:t>′</m:t>
                                    </m:r>
                                  </m:sup>
                                </m:sSup>
                              </m:e>
                              <m:e>
                                <m:r>
                                  <m:rPr>
                                    <m:sty m:val="p"/>
                                  </m:rPr>
                                  <a:rPr kumimoji="0" lang="el-GR" sz="1800" b="0" i="1" u="none" strike="noStrike" kern="0" cap="none" spc="0" normalizeH="0" baseline="0" noProof="0" smtClean="0">
                                    <a:ln>
                                      <a:noFill/>
                                    </a:ln>
                                    <a:solidFill>
                                      <a:sysClr val="windowText" lastClr="000000"/>
                                    </a:solidFill>
                                    <a:effectLst/>
                                    <a:uLnTx/>
                                    <a:uFillTx/>
                                    <a:latin typeface="Cambria Math"/>
                                  </a:rPr>
                                  <m:t>δ</m:t>
                                </m:r>
                              </m:e>
                            </m:eqArr>
                          </m:den>
                        </m:f>
                      </m:e>
                    </m:d>
                  </m:oMath>
                </a14:m>
                <a:r>
                  <a:rPr kumimoji="0" lang="en-US" sz="1800" b="0" i="0" u="none" strike="noStrike" kern="0" cap="none" spc="0" normalizeH="0" baseline="0" noProof="0" dirty="0" smtClean="0">
                    <a:ln>
                      <a:noFill/>
                    </a:ln>
                    <a:solidFill>
                      <a:sysClr val="windowText" lastClr="000000"/>
                    </a:solidFill>
                    <a:effectLst/>
                    <a:uLnTx/>
                    <a:uFillTx/>
                  </a:rPr>
                  <a:t>=</a:t>
                </a:r>
                <a14:m>
                  <m:oMath xmlns:m="http://schemas.openxmlformats.org/officeDocument/2006/math">
                    <m:d>
                      <m:dPr>
                        <m:ctrlPr>
                          <a:rPr lang="en-US" sz="1800" i="1" kern="0" dirty="0">
                            <a:solidFill>
                              <a:sysClr val="windowText" lastClr="000000"/>
                            </a:solidFill>
                            <a:latin typeface="Cambria Math"/>
                          </a:rPr>
                        </m:ctrlPr>
                      </m:dPr>
                      <m:e>
                        <m:r>
                          <a:rPr lang="en-US" sz="1800" b="0" i="1" kern="0" dirty="0" smtClean="0">
                            <a:solidFill>
                              <a:srgbClr val="FF0000"/>
                            </a:solidFill>
                            <a:latin typeface="Cambria Math"/>
                          </a:rPr>
                          <m:t>𝑀</m:t>
                        </m:r>
                      </m:e>
                    </m:d>
                    <m:d>
                      <m:dPr>
                        <m:ctrlPr>
                          <a:rPr lang="en-US" sz="1800" i="1" kern="0" dirty="0">
                            <a:solidFill>
                              <a:sysClr val="windowText" lastClr="000000"/>
                            </a:solidFill>
                            <a:latin typeface="Cambria Math"/>
                          </a:rPr>
                        </m:ctrlPr>
                      </m:dPr>
                      <m:e>
                        <m:f>
                          <m:fPr>
                            <m:type m:val="noBar"/>
                            <m:ctrlPr>
                              <a:rPr lang="en-US" sz="1800" i="1" kern="0" dirty="0">
                                <a:solidFill>
                                  <a:sysClr val="windowText" lastClr="000000"/>
                                </a:solidFill>
                                <a:latin typeface="Cambria Math"/>
                              </a:rPr>
                            </m:ctrlPr>
                          </m:fPr>
                          <m:num>
                            <m:r>
                              <a:rPr lang="en-US" sz="1800" i="1" kern="0" dirty="0">
                                <a:solidFill>
                                  <a:sysClr val="windowText" lastClr="000000"/>
                                </a:solidFill>
                                <a:latin typeface="Cambria Math"/>
                              </a:rPr>
                              <m:t>𝑥𝑓</m:t>
                            </m:r>
                          </m:num>
                          <m:den>
                            <m:eqArr>
                              <m:eqArrPr>
                                <m:ctrlPr>
                                  <a:rPr lang="en-US" sz="1800" i="1" kern="0" dirty="0">
                                    <a:solidFill>
                                      <a:sysClr val="windowText" lastClr="000000"/>
                                    </a:solidFill>
                                    <a:latin typeface="Cambria Math"/>
                                  </a:rPr>
                                </m:ctrlPr>
                              </m:eqArrPr>
                              <m:e>
                                <m:sSup>
                                  <m:sSupPr>
                                    <m:ctrlPr>
                                      <a:rPr lang="en-US" sz="1800" i="1" kern="0" dirty="0">
                                        <a:solidFill>
                                          <a:sysClr val="windowText" lastClr="000000"/>
                                        </a:solidFill>
                                        <a:latin typeface="Cambria Math"/>
                                      </a:rPr>
                                    </m:ctrlPr>
                                  </m:sSupPr>
                                  <m:e>
                                    <m:r>
                                      <a:rPr lang="en-US" sz="1800" i="1" kern="0" dirty="0">
                                        <a:solidFill>
                                          <a:sysClr val="windowText" lastClr="000000"/>
                                        </a:solidFill>
                                        <a:latin typeface="Cambria Math"/>
                                      </a:rPr>
                                      <m:t>𝑥𝑓</m:t>
                                    </m:r>
                                  </m:e>
                                  <m:sup>
                                    <m:r>
                                      <a:rPr lang="en-US" sz="1800" i="1" kern="0" dirty="0">
                                        <a:solidFill>
                                          <a:sysClr val="windowText" lastClr="000000"/>
                                        </a:solidFill>
                                        <a:latin typeface="Cambria Math"/>
                                      </a:rPr>
                                      <m:t>′</m:t>
                                    </m:r>
                                  </m:sup>
                                </m:sSup>
                              </m:e>
                              <m:e>
                                <m:r>
                                  <a:rPr lang="en-US" sz="1800" i="1" kern="0" dirty="0">
                                    <a:solidFill>
                                      <a:sysClr val="windowText" lastClr="000000"/>
                                    </a:solidFill>
                                    <a:latin typeface="Cambria Math"/>
                                  </a:rPr>
                                  <m:t>𝑦𝑓</m:t>
                                </m:r>
                              </m:e>
                              <m:e>
                                <m:sSup>
                                  <m:sSupPr>
                                    <m:ctrlPr>
                                      <a:rPr lang="en-US" sz="1800" i="1" kern="0" dirty="0">
                                        <a:solidFill>
                                          <a:sysClr val="windowText" lastClr="000000"/>
                                        </a:solidFill>
                                        <a:latin typeface="Cambria Math"/>
                                      </a:rPr>
                                    </m:ctrlPr>
                                  </m:sSupPr>
                                  <m:e>
                                    <m:r>
                                      <a:rPr lang="en-US" sz="1800" i="1" kern="0" dirty="0">
                                        <a:solidFill>
                                          <a:sysClr val="windowText" lastClr="000000"/>
                                        </a:solidFill>
                                        <a:latin typeface="Cambria Math"/>
                                      </a:rPr>
                                      <m:t>𝑦𝑓</m:t>
                                    </m:r>
                                  </m:e>
                                  <m:sup>
                                    <m:r>
                                      <a:rPr lang="en-US" sz="1800" i="1" kern="0" dirty="0">
                                        <a:solidFill>
                                          <a:sysClr val="windowText" lastClr="000000"/>
                                        </a:solidFill>
                                        <a:latin typeface="Cambria Math"/>
                                      </a:rPr>
                                      <m:t>′</m:t>
                                    </m:r>
                                  </m:sup>
                                </m:sSup>
                              </m:e>
                            </m:eqArr>
                          </m:den>
                        </m:f>
                      </m:e>
                    </m:d>
                  </m:oMath>
                </a14:m>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smtClean="0">
                    <a:ln>
                      <a:noFill/>
                    </a:ln>
                    <a:solidFill>
                      <a:sysClr val="windowText" lastClr="000000"/>
                    </a:solidFill>
                    <a:effectLst/>
                    <a:uLnTx/>
                    <a:uFillTx/>
                  </a:rPr>
                  <a:t>         =  </a:t>
                </a:r>
                <a14:m>
                  <m:oMath xmlns:m="http://schemas.openxmlformats.org/officeDocument/2006/math">
                    <m:d>
                      <m:dPr>
                        <m:ctrlPr>
                          <a:rPr kumimoji="0" lang="en-US" sz="1800" b="0" i="1" u="none" strike="noStrike" kern="0" cap="none" spc="0" normalizeH="0" baseline="0" noProof="0" dirty="0" smtClean="0">
                            <a:ln>
                              <a:noFill/>
                            </a:ln>
                            <a:solidFill>
                              <a:sysClr val="windowText" lastClr="000000"/>
                            </a:solidFill>
                            <a:effectLst/>
                            <a:uLnTx/>
                            <a:uFillTx/>
                            <a:latin typeface="Cambria Math"/>
                          </a:rPr>
                        </m:ctrlPr>
                      </m:dPr>
                      <m:e>
                        <m:f>
                          <m:fPr>
                            <m:type m:val="noBar"/>
                            <m:ctrlPr>
                              <a:rPr kumimoji="0" lang="en-US" sz="1800" b="0" i="1" u="none" strike="noStrike" kern="0" cap="none" spc="0" normalizeH="0" baseline="0" noProof="0" dirty="0" smtClean="0">
                                <a:ln>
                                  <a:noFill/>
                                </a:ln>
                                <a:solidFill>
                                  <a:srgbClr val="FF0000"/>
                                </a:solidFill>
                                <a:effectLst/>
                                <a:uLnTx/>
                                <a:uFillTx/>
                                <a:latin typeface="Cambria Math"/>
                              </a:rPr>
                            </m:ctrlPr>
                          </m:fPr>
                          <m:num>
                            <m:r>
                              <a:rPr kumimoji="0" lang="en-US" sz="1800" b="0" i="1" u="none" strike="noStrike" kern="0" cap="none" spc="0" normalizeH="0" baseline="0" noProof="0" dirty="0" smtClean="0">
                                <a:ln>
                                  <a:noFill/>
                                </a:ln>
                                <a:solidFill>
                                  <a:srgbClr val="FF0000"/>
                                </a:solidFill>
                                <a:effectLst/>
                                <a:uLnTx/>
                                <a:uFillTx/>
                                <a:latin typeface="Cambria Math"/>
                              </a:rPr>
                              <m:t>𝑀</m:t>
                            </m:r>
                            <m:r>
                              <a:rPr kumimoji="0" lang="en-US" sz="1800" b="0" i="1" u="none" strike="noStrike" kern="0" cap="none" spc="0" normalizeH="0" baseline="0" noProof="0" dirty="0" smtClean="0">
                                <a:ln>
                                  <a:noFill/>
                                </a:ln>
                                <a:solidFill>
                                  <a:srgbClr val="FF0000"/>
                                </a:solidFill>
                                <a:effectLst/>
                                <a:uLnTx/>
                                <a:uFillTx/>
                                <a:latin typeface="Cambria Math"/>
                              </a:rPr>
                              <m:t>_</m:t>
                            </m:r>
                            <m:r>
                              <a:rPr kumimoji="0" lang="en-US" sz="1800" b="0" i="1" u="none" strike="noStrike" kern="0" cap="none" spc="0" normalizeH="0" baseline="0" noProof="0" dirty="0" smtClean="0">
                                <a:ln>
                                  <a:noFill/>
                                </a:ln>
                                <a:solidFill>
                                  <a:srgbClr val="FF0000"/>
                                </a:solidFill>
                                <a:effectLst/>
                                <a:uLnTx/>
                                <a:uFillTx/>
                                <a:latin typeface="Cambria Math"/>
                              </a:rPr>
                              <m:t>𝑎𝑛𝑔𝑙𝑒</m:t>
                            </m:r>
                          </m:num>
                          <m:den>
                            <m:r>
                              <a:rPr kumimoji="0" lang="en-US" sz="1800" b="0" i="1" u="none" strike="noStrike" kern="0" cap="none" spc="0" normalizeH="0" baseline="0" noProof="0" dirty="0" smtClean="0">
                                <a:ln>
                                  <a:noFill/>
                                </a:ln>
                                <a:solidFill>
                                  <a:srgbClr val="FF0000"/>
                                </a:solidFill>
                                <a:effectLst/>
                                <a:uLnTx/>
                                <a:uFillTx/>
                                <a:latin typeface="Cambria Math"/>
                              </a:rPr>
                              <m:t>𝑀</m:t>
                            </m:r>
                            <m:r>
                              <a:rPr kumimoji="0" lang="en-US" sz="1800" b="0" i="1" u="none" strike="noStrike" kern="0" cap="none" spc="0" normalizeH="0" baseline="0" noProof="0" dirty="0" smtClean="0">
                                <a:ln>
                                  <a:noFill/>
                                </a:ln>
                                <a:solidFill>
                                  <a:srgbClr val="FF0000"/>
                                </a:solidFill>
                                <a:effectLst/>
                                <a:uLnTx/>
                                <a:uFillTx/>
                                <a:latin typeface="Cambria Math"/>
                              </a:rPr>
                              <m:t>_</m:t>
                            </m:r>
                            <m:r>
                              <a:rPr kumimoji="0" lang="en-US" sz="1800" b="0" i="1" u="none" strike="noStrike" kern="0" cap="none" spc="0" normalizeH="0" baseline="0" noProof="0" dirty="0" smtClean="0">
                                <a:ln>
                                  <a:noFill/>
                                </a:ln>
                                <a:solidFill>
                                  <a:srgbClr val="FF0000"/>
                                </a:solidFill>
                                <a:effectLst/>
                                <a:uLnTx/>
                                <a:uFillTx/>
                                <a:latin typeface="Cambria Math"/>
                              </a:rPr>
                              <m:t>𝑚𝑜𝑚𝑒𝑛𝑡𝑢𝑚</m:t>
                            </m:r>
                          </m:den>
                        </m:f>
                      </m:e>
                    </m:d>
                    <m:d>
                      <m:dPr>
                        <m:ctrlPr>
                          <a:rPr kumimoji="0" lang="en-US" sz="1800" b="0" i="1" u="none" strike="noStrike" kern="0" cap="none" spc="0" normalizeH="0" baseline="0" noProof="0" dirty="0" smtClean="0">
                            <a:ln>
                              <a:noFill/>
                            </a:ln>
                            <a:solidFill>
                              <a:sysClr val="windowText" lastClr="000000"/>
                            </a:solidFill>
                            <a:effectLst/>
                            <a:uLnTx/>
                            <a:uFillTx/>
                            <a:latin typeface="Cambria Math"/>
                          </a:rPr>
                        </m:ctrlPr>
                      </m:dPr>
                      <m:e>
                        <m:f>
                          <m:fPr>
                            <m:type m:val="noBar"/>
                            <m:ctrlPr>
                              <a:rPr kumimoji="0" lang="en-US" sz="1800" b="0" i="1" u="none" strike="noStrike" kern="0" cap="none" spc="0" normalizeH="0" baseline="0" noProof="0" dirty="0" smtClean="0">
                                <a:ln>
                                  <a:noFill/>
                                </a:ln>
                                <a:solidFill>
                                  <a:sysClr val="windowText" lastClr="000000"/>
                                </a:solidFill>
                                <a:effectLst/>
                                <a:uLnTx/>
                                <a:uFillTx/>
                                <a:latin typeface="Cambria Math"/>
                              </a:rPr>
                            </m:ctrlPr>
                          </m:fPr>
                          <m:num>
                            <m:r>
                              <a:rPr kumimoji="0" lang="en-US" sz="1800" b="0" i="1" u="none" strike="noStrike" kern="0" cap="none" spc="0" normalizeH="0" baseline="0" noProof="0" dirty="0" smtClean="0">
                                <a:ln>
                                  <a:noFill/>
                                </a:ln>
                                <a:solidFill>
                                  <a:sysClr val="windowText" lastClr="000000"/>
                                </a:solidFill>
                                <a:effectLst/>
                                <a:uLnTx/>
                                <a:uFillTx/>
                                <a:latin typeface="Cambria Math"/>
                              </a:rPr>
                              <m:t>𝑥𝑓</m:t>
                            </m:r>
                          </m:num>
                          <m:den>
                            <m:eqArr>
                              <m:eqArrPr>
                                <m:ctrlPr>
                                  <a:rPr kumimoji="0" lang="en-US" sz="1800" b="0" i="1" u="none" strike="noStrike" kern="0" cap="none" spc="0" normalizeH="0" baseline="0" noProof="0" dirty="0" smtClean="0">
                                    <a:ln>
                                      <a:noFill/>
                                    </a:ln>
                                    <a:solidFill>
                                      <a:sysClr val="windowText" lastClr="000000"/>
                                    </a:solidFill>
                                    <a:effectLst/>
                                    <a:uLnTx/>
                                    <a:uFillTx/>
                                    <a:latin typeface="Cambria Math"/>
                                  </a:rPr>
                                </m:ctrlPr>
                              </m:eqArrPr>
                              <m:e>
                                <m:sSup>
                                  <m:sSupPr>
                                    <m:ctrlPr>
                                      <a:rPr kumimoji="0" lang="en-US" sz="1800" b="0" i="1" u="none" strike="noStrike" kern="0" cap="none" spc="0" normalizeH="0" baseline="0" noProof="0" dirty="0" smtClean="0">
                                        <a:ln>
                                          <a:noFill/>
                                        </a:ln>
                                        <a:solidFill>
                                          <a:sysClr val="windowText" lastClr="000000"/>
                                        </a:solidFill>
                                        <a:effectLst/>
                                        <a:uLnTx/>
                                        <a:uFillTx/>
                                        <a:latin typeface="Cambria Math"/>
                                      </a:rPr>
                                    </m:ctrlPr>
                                  </m:sSupPr>
                                  <m:e>
                                    <m:r>
                                      <a:rPr kumimoji="0" lang="en-US" sz="1800" b="0" i="1" u="none" strike="noStrike" kern="0" cap="none" spc="0" normalizeH="0" baseline="0" noProof="0" dirty="0" smtClean="0">
                                        <a:ln>
                                          <a:noFill/>
                                        </a:ln>
                                        <a:solidFill>
                                          <a:sysClr val="windowText" lastClr="000000"/>
                                        </a:solidFill>
                                        <a:effectLst/>
                                        <a:uLnTx/>
                                        <a:uFillTx/>
                                        <a:latin typeface="Cambria Math"/>
                                      </a:rPr>
                                      <m:t>𝑥𝑓</m:t>
                                    </m:r>
                                  </m:e>
                                  <m:sup>
                                    <m:r>
                                      <a:rPr kumimoji="0" lang="en-US" sz="1800" b="0" i="1" u="none" strike="noStrike" kern="0" cap="none" spc="0" normalizeH="0" baseline="0" noProof="0" dirty="0" smtClean="0">
                                        <a:ln>
                                          <a:noFill/>
                                        </a:ln>
                                        <a:solidFill>
                                          <a:sysClr val="windowText" lastClr="000000"/>
                                        </a:solidFill>
                                        <a:effectLst/>
                                        <a:uLnTx/>
                                        <a:uFillTx/>
                                        <a:latin typeface="Cambria Math"/>
                                      </a:rPr>
                                      <m:t>′</m:t>
                                    </m:r>
                                  </m:sup>
                                </m:sSup>
                              </m:e>
                              <m:e>
                                <m:r>
                                  <a:rPr kumimoji="0" lang="en-US" sz="1800" b="0" i="1" u="none" strike="noStrike" kern="0" cap="none" spc="0" normalizeH="0" baseline="0" noProof="0" dirty="0" smtClean="0">
                                    <a:ln>
                                      <a:noFill/>
                                    </a:ln>
                                    <a:solidFill>
                                      <a:sysClr val="windowText" lastClr="000000"/>
                                    </a:solidFill>
                                    <a:effectLst/>
                                    <a:uLnTx/>
                                    <a:uFillTx/>
                                    <a:latin typeface="Cambria Math"/>
                                  </a:rPr>
                                  <m:t>𝑦𝑓</m:t>
                                </m:r>
                              </m:e>
                              <m:e>
                                <m:sSup>
                                  <m:sSupPr>
                                    <m:ctrlPr>
                                      <a:rPr kumimoji="0" lang="en-US" sz="1800" b="0" i="1" u="none" strike="noStrike" kern="0" cap="none" spc="0" normalizeH="0" baseline="0" noProof="0" dirty="0" smtClean="0">
                                        <a:ln>
                                          <a:noFill/>
                                        </a:ln>
                                        <a:solidFill>
                                          <a:sysClr val="windowText" lastClr="000000"/>
                                        </a:solidFill>
                                        <a:effectLst/>
                                        <a:uLnTx/>
                                        <a:uFillTx/>
                                        <a:latin typeface="Cambria Math"/>
                                      </a:rPr>
                                    </m:ctrlPr>
                                  </m:sSupPr>
                                  <m:e>
                                    <m:r>
                                      <a:rPr kumimoji="0" lang="en-US" sz="1800" b="0" i="1" u="none" strike="noStrike" kern="0" cap="none" spc="0" normalizeH="0" baseline="0" noProof="0" dirty="0" smtClean="0">
                                        <a:ln>
                                          <a:noFill/>
                                        </a:ln>
                                        <a:solidFill>
                                          <a:sysClr val="windowText" lastClr="000000"/>
                                        </a:solidFill>
                                        <a:effectLst/>
                                        <a:uLnTx/>
                                        <a:uFillTx/>
                                        <a:latin typeface="Cambria Math"/>
                                      </a:rPr>
                                      <m:t>𝑦𝑓</m:t>
                                    </m:r>
                                  </m:e>
                                  <m:sup>
                                    <m:r>
                                      <a:rPr kumimoji="0" lang="en-US" sz="1800" b="0" i="1" u="none" strike="noStrike" kern="0" cap="none" spc="0" normalizeH="0" baseline="0" noProof="0" dirty="0" smtClean="0">
                                        <a:ln>
                                          <a:noFill/>
                                        </a:ln>
                                        <a:solidFill>
                                          <a:sysClr val="windowText" lastClr="000000"/>
                                        </a:solidFill>
                                        <a:effectLst/>
                                        <a:uLnTx/>
                                        <a:uFillTx/>
                                        <a:latin typeface="Cambria Math"/>
                                      </a:rPr>
                                      <m:t>′</m:t>
                                    </m:r>
                                  </m:sup>
                                </m:sSup>
                              </m:e>
                            </m:eqArr>
                          </m:den>
                        </m:f>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6" name="内容占位符 5"/>
              <p:cNvSpPr txBox="1">
                <a:spLocks noGrp="1" noRot="1" noChangeAspect="1" noMove="1" noResize="1" noEditPoints="1" noAdjustHandles="1" noChangeArrowheads="1" noChangeShapeType="1" noTextEdit="1"/>
              </p:cNvSpPr>
              <p:nvPr>
                <p:ph idx="1"/>
              </p:nvPr>
            </p:nvSpPr>
            <p:spPr>
              <a:xfrm>
                <a:off x="5334954" y="897771"/>
                <a:ext cx="3371246" cy="1875770"/>
              </a:xfrm>
              <a:prstGeom prst="rect">
                <a:avLst/>
              </a:prstGeom>
              <a:blipFill rotWithShape="1">
                <a:blip r:embed="rId3"/>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45866" y="1143000"/>
                <a:ext cx="5031314" cy="1030923"/>
              </a:xfrm>
              <a:prstGeom prst="rect">
                <a:avLst/>
              </a:prstGeom>
              <a:noFill/>
              <a:ln>
                <a:solidFill>
                  <a:srgbClr val="FFC000"/>
                </a:solidFill>
              </a:ln>
            </p:spPr>
            <p:txBody>
              <a:bodyPr wrap="none" rtlCol="0">
                <a:spAutoFit/>
              </a:bodyPr>
              <a:lstStyle/>
              <a:p>
                <a14:m>
                  <m:oMath xmlns:m="http://schemas.openxmlformats.org/officeDocument/2006/math">
                    <m:r>
                      <a:rPr lang="en-US" sz="2000" b="0" i="1" smtClean="0">
                        <a:effectLst/>
                        <a:latin typeface="Cambria Math"/>
                      </a:rPr>
                      <m:t>𝑀𝑀</m:t>
                    </m:r>
                    <m:r>
                      <a:rPr lang="en-US" sz="2000" b="0" i="1" smtClean="0">
                        <a:effectLst/>
                        <a:latin typeface="Cambria Math"/>
                      </a:rPr>
                      <m:t>=</m:t>
                    </m:r>
                    <m:r>
                      <a:rPr lang="en-US" sz="2000" b="0" i="1" smtClean="0">
                        <a:effectLst/>
                        <a:latin typeface="Cambria Math"/>
                      </a:rPr>
                      <m:t>𝑓</m:t>
                    </m:r>
                  </m:oMath>
                </a14:m>
                <a:r>
                  <a:rPr lang="en-US" sz="2000" i="1" dirty="0" smtClean="0">
                    <a:effectLst/>
                    <a:latin typeface="Book Antiqua" pitchFamily="18" charset="0"/>
                  </a:rPr>
                  <a:t>(E</a:t>
                </a:r>
                <a:r>
                  <a:rPr lang="en-US" sz="2000" i="1" baseline="-25000" dirty="0" smtClean="0">
                    <a:effectLst/>
                    <a:latin typeface="Book Antiqua" pitchFamily="18" charset="0"/>
                  </a:rPr>
                  <a:t>beam</a:t>
                </a:r>
                <a:r>
                  <a:rPr lang="en-US" sz="2000" i="1" dirty="0" smtClean="0">
                    <a:effectLst/>
                    <a:latin typeface="Book Antiqua" pitchFamily="18" charset="0"/>
                  </a:rPr>
                  <a:t> , </a:t>
                </a:r>
                <a:r>
                  <a:rPr lang="en-US" sz="2000" i="1" dirty="0" err="1" smtClean="0">
                    <a:effectLst/>
                    <a:latin typeface="Book Antiqua" pitchFamily="18" charset="0"/>
                  </a:rPr>
                  <a:t>P</a:t>
                </a:r>
                <a:r>
                  <a:rPr lang="en-US" sz="2000" i="1" baseline="-25000" dirty="0" err="1" smtClean="0">
                    <a:effectLst/>
                    <a:latin typeface="Book Antiqua" pitchFamily="18" charset="0"/>
                  </a:rPr>
                  <a:t>k</a:t>
                </a:r>
                <a:r>
                  <a:rPr lang="en-US" sz="2000" i="1" dirty="0" smtClean="0">
                    <a:effectLst/>
                    <a:latin typeface="Book Antiqua" pitchFamily="18" charset="0"/>
                  </a:rPr>
                  <a:t> , </a:t>
                </a:r>
                <a:r>
                  <a:rPr lang="en-US" sz="2000" i="1" dirty="0" err="1" smtClean="0">
                    <a:effectLst/>
                    <a:latin typeface="Book Antiqua" pitchFamily="18" charset="0"/>
                  </a:rPr>
                  <a:t>xt’</a:t>
                </a:r>
                <a:r>
                  <a:rPr lang="en-US" sz="2000" i="1" baseline="-25000" dirty="0" err="1" smtClean="0">
                    <a:effectLst/>
                    <a:latin typeface="Book Antiqua" pitchFamily="18" charset="0"/>
                  </a:rPr>
                  <a:t>k</a:t>
                </a:r>
                <a:r>
                  <a:rPr lang="en-US" sz="2000" i="1" dirty="0" smtClean="0">
                    <a:effectLst/>
                    <a:latin typeface="Book Antiqua" pitchFamily="18" charset="0"/>
                  </a:rPr>
                  <a:t>, </a:t>
                </a:r>
                <a:r>
                  <a:rPr lang="en-US" sz="2000" i="1" dirty="0" err="1" smtClean="0">
                    <a:effectLst/>
                    <a:latin typeface="Book Antiqua" pitchFamily="18" charset="0"/>
                  </a:rPr>
                  <a:t>yt’</a:t>
                </a:r>
                <a:r>
                  <a:rPr lang="en-US" sz="2000" i="1" baseline="-25000" dirty="0" err="1" smtClean="0">
                    <a:effectLst/>
                    <a:latin typeface="Book Antiqua" pitchFamily="18" charset="0"/>
                  </a:rPr>
                  <a:t>k</a:t>
                </a:r>
                <a:r>
                  <a:rPr lang="en-US" sz="2000" i="1" baseline="-25000" dirty="0" smtClean="0">
                    <a:effectLst/>
                    <a:latin typeface="Book Antiqua" pitchFamily="18" charset="0"/>
                  </a:rPr>
                  <a:t>  </a:t>
                </a:r>
                <a:r>
                  <a:rPr lang="en-US" sz="2000" i="1" dirty="0" smtClean="0">
                    <a:effectLst/>
                    <a:latin typeface="Book Antiqua" pitchFamily="18" charset="0"/>
                  </a:rPr>
                  <a:t>, </a:t>
                </a:r>
                <a:r>
                  <a:rPr lang="en-US" sz="2000" i="1" dirty="0" err="1" smtClean="0">
                    <a:effectLst/>
                    <a:latin typeface="Book Antiqua" pitchFamily="18" charset="0"/>
                  </a:rPr>
                  <a:t>P</a:t>
                </a:r>
                <a:r>
                  <a:rPr lang="en-US" sz="2000" i="1" baseline="-25000" dirty="0" err="1" smtClean="0">
                    <a:effectLst/>
                    <a:latin typeface="Book Antiqua" pitchFamily="18" charset="0"/>
                  </a:rPr>
                  <a:t>e</a:t>
                </a:r>
                <a:r>
                  <a:rPr lang="en-US" sz="2000" i="1" dirty="0" smtClean="0">
                    <a:effectLst/>
                    <a:latin typeface="Book Antiqua" pitchFamily="18" charset="0"/>
                  </a:rPr>
                  <a:t>,  , </a:t>
                </a:r>
                <a:r>
                  <a:rPr lang="en-US" sz="2000" i="1" dirty="0" err="1" smtClean="0">
                    <a:effectLst/>
                    <a:latin typeface="Book Antiqua" pitchFamily="18" charset="0"/>
                  </a:rPr>
                  <a:t>xt’</a:t>
                </a:r>
                <a:r>
                  <a:rPr lang="en-US" sz="2000" i="1" baseline="-25000" dirty="0" err="1" smtClean="0">
                    <a:effectLst/>
                    <a:latin typeface="Book Antiqua" pitchFamily="18" charset="0"/>
                  </a:rPr>
                  <a:t>e</a:t>
                </a:r>
                <a:r>
                  <a:rPr lang="en-US" sz="2000" i="1" dirty="0" smtClean="0">
                    <a:effectLst/>
                    <a:latin typeface="Book Antiqua" pitchFamily="18" charset="0"/>
                  </a:rPr>
                  <a:t>,  ,</a:t>
                </a:r>
                <a:r>
                  <a:rPr lang="en-US" sz="2000" i="1" dirty="0" err="1" smtClean="0">
                    <a:effectLst/>
                    <a:latin typeface="Book Antiqua" pitchFamily="18" charset="0"/>
                  </a:rPr>
                  <a:t>yt’</a:t>
                </a:r>
                <a:r>
                  <a:rPr lang="en-US" sz="2000" i="1" baseline="-25000" dirty="0" err="1" smtClean="0">
                    <a:effectLst/>
                    <a:latin typeface="Book Antiqua" pitchFamily="18" charset="0"/>
                  </a:rPr>
                  <a:t>e</a:t>
                </a:r>
                <a:r>
                  <a:rPr lang="en-US" sz="2000" i="1" baseline="-25000" dirty="0" smtClean="0">
                    <a:effectLst/>
                    <a:latin typeface="Book Antiqua" pitchFamily="18" charset="0"/>
                  </a:rPr>
                  <a:t>’ </a:t>
                </a:r>
                <a:r>
                  <a:rPr lang="en-US" sz="2000" i="1" dirty="0" smtClean="0">
                    <a:effectLst/>
                    <a:latin typeface="Book Antiqua" pitchFamily="18" charset="0"/>
                  </a:rPr>
                  <a:t>)</a:t>
                </a:r>
              </a:p>
              <a:p>
                <a14:m>
                  <m:oMath xmlns:m="http://schemas.openxmlformats.org/officeDocument/2006/math">
                    <m:r>
                      <a:rPr lang="en-US" sz="2000" b="0" i="1" smtClean="0">
                        <a:effectLst/>
                        <a:latin typeface="Cambria Math"/>
                      </a:rPr>
                      <m:t>=</m:t>
                    </m:r>
                    <m:r>
                      <a:rPr lang="en-US" sz="2000" b="0" i="1">
                        <a:effectLst/>
                        <a:latin typeface="Cambria Math"/>
                      </a:rPr>
                      <m:t>𝑓</m:t>
                    </m:r>
                    <m:r>
                      <m:rPr>
                        <m:nor/>
                      </m:rPr>
                      <a:rPr lang="en-US" sz="2000" i="1" dirty="0">
                        <a:effectLst/>
                        <a:latin typeface="Book Antiqua" pitchFamily="18" charset="0"/>
                      </a:rPr>
                      <m:t>(</m:t>
                    </m:r>
                    <m:r>
                      <m:rPr>
                        <m:nor/>
                      </m:rPr>
                      <a:rPr lang="en-US" sz="2000" i="1" dirty="0">
                        <a:effectLst/>
                        <a:latin typeface="Book Antiqua" pitchFamily="18" charset="0"/>
                      </a:rPr>
                      <m:t>Ebeam</m:t>
                    </m:r>
                    <m:r>
                      <m:rPr>
                        <m:nor/>
                      </m:rPr>
                      <a:rPr lang="en-US" sz="2000" i="1" baseline="-25000" dirty="0" smtClean="0">
                        <a:effectLst/>
                        <a:latin typeface="Book Antiqua" pitchFamily="18" charset="0"/>
                      </a:rPr>
                      <m:t>0 </m:t>
                    </m:r>
                    <m:r>
                      <a:rPr lang="en-US" altLang="zh-CN" sz="2000" b="0" i="1" dirty="0" smtClean="0">
                        <a:effectLst/>
                        <a:latin typeface="Cambria Math"/>
                      </a:rPr>
                      <m:t>+</m:t>
                    </m:r>
                    <m:r>
                      <a:rPr lang="el-GR" sz="2000" b="0" i="1" dirty="0" smtClean="0">
                        <a:solidFill>
                          <a:srgbClr val="FF0000"/>
                        </a:solidFill>
                        <a:effectLst/>
                        <a:latin typeface="Cambria Math"/>
                      </a:rPr>
                      <m:t>𝛥</m:t>
                    </m:r>
                    <m:r>
                      <m:rPr>
                        <m:nor/>
                      </m:rPr>
                      <a:rPr lang="en-US" sz="2000" i="1" dirty="0">
                        <a:solidFill>
                          <a:srgbClr val="FF0000"/>
                        </a:solidFill>
                        <a:effectLst/>
                        <a:latin typeface="Book Antiqua" pitchFamily="18" charset="0"/>
                      </a:rPr>
                      <m:t>E</m:t>
                    </m:r>
                    <m:r>
                      <m:rPr>
                        <m:nor/>
                      </m:rPr>
                      <a:rPr lang="en-US" sz="2000" i="1" baseline="-25000" dirty="0">
                        <a:solidFill>
                          <a:srgbClr val="FF0000"/>
                        </a:solidFill>
                        <a:effectLst/>
                        <a:latin typeface="Book Antiqua" pitchFamily="18" charset="0"/>
                      </a:rPr>
                      <m:t>beam</m:t>
                    </m:r>
                    <m:r>
                      <m:rPr>
                        <m:nor/>
                      </m:rPr>
                      <a:rPr lang="en-US" sz="2000" i="1" baseline="-25000" dirty="0">
                        <a:solidFill>
                          <a:srgbClr val="FF0000"/>
                        </a:solidFill>
                        <a:effectLst/>
                        <a:latin typeface="Book Antiqua" pitchFamily="18" charset="0"/>
                      </a:rPr>
                      <m:t>0  , </m:t>
                    </m:r>
                    <m:r>
                      <m:rPr>
                        <m:nor/>
                      </m:rPr>
                      <a:rPr lang="en-US" sz="2000" i="1" dirty="0" err="1">
                        <a:effectLst/>
                        <a:latin typeface="Book Antiqua" pitchFamily="18" charset="0"/>
                      </a:rPr>
                      <m:t>P</m:t>
                    </m:r>
                    <m:r>
                      <m:rPr>
                        <m:nor/>
                      </m:rPr>
                      <a:rPr lang="en-US" sz="2000" i="1" baseline="-25000" dirty="0" err="1">
                        <a:effectLst/>
                        <a:latin typeface="Book Antiqua" pitchFamily="18" charset="0"/>
                      </a:rPr>
                      <m:t>k</m:t>
                    </m:r>
                    <m:r>
                      <m:rPr>
                        <m:nor/>
                      </m:rPr>
                      <a:rPr lang="en-US" sz="2000" i="1" baseline="-25000" dirty="0">
                        <a:effectLst/>
                        <a:latin typeface="Book Antiqua" pitchFamily="18" charset="0"/>
                      </a:rPr>
                      <m:t>0</m:t>
                    </m:r>
                    <m:r>
                      <m:rPr>
                        <m:nor/>
                      </m:rPr>
                      <a:rPr lang="en-US" sz="2000" i="1" dirty="0">
                        <a:effectLst/>
                        <a:latin typeface="Book Antiqua" pitchFamily="18" charset="0"/>
                      </a:rPr>
                      <m:t> +</m:t>
                    </m:r>
                    <m:r>
                      <a:rPr lang="el-GR" sz="2000" b="0" i="1" dirty="0" smtClean="0">
                        <a:solidFill>
                          <a:srgbClr val="FF0000"/>
                        </a:solidFill>
                        <a:effectLst/>
                        <a:latin typeface="Cambria Math"/>
                      </a:rPr>
                      <m:t>𝛥</m:t>
                    </m:r>
                    <m:r>
                      <m:rPr>
                        <m:nor/>
                      </m:rPr>
                      <a:rPr lang="en-US" sz="2000" i="1" dirty="0">
                        <a:solidFill>
                          <a:srgbClr val="FF0000"/>
                        </a:solidFill>
                        <a:effectLst/>
                        <a:latin typeface="Book Antiqua" pitchFamily="18" charset="0"/>
                      </a:rPr>
                      <m:t>P</m:t>
                    </m:r>
                    <m:r>
                      <m:rPr>
                        <m:nor/>
                      </m:rPr>
                      <a:rPr lang="en-US" sz="2000" i="1" baseline="-25000" dirty="0">
                        <a:solidFill>
                          <a:srgbClr val="FF0000"/>
                        </a:solidFill>
                        <a:effectLst/>
                        <a:latin typeface="Book Antiqua" pitchFamily="18" charset="0"/>
                      </a:rPr>
                      <m:t>k</m:t>
                    </m:r>
                    <m:r>
                      <m:rPr>
                        <m:nor/>
                      </m:rPr>
                      <a:rPr lang="en-US" sz="2000" i="1" baseline="-25000" dirty="0">
                        <a:solidFill>
                          <a:srgbClr val="FF0000"/>
                        </a:solidFill>
                        <a:effectLst/>
                        <a:latin typeface="Book Antiqua" pitchFamily="18" charset="0"/>
                      </a:rPr>
                      <m:t>0, </m:t>
                    </m:r>
                  </m:oMath>
                </a14:m>
                <a:r>
                  <a:rPr lang="en-US" sz="2000" i="1" dirty="0" smtClean="0">
                    <a:effectLst/>
                    <a:latin typeface="Book Antiqua" pitchFamily="18" charset="0"/>
                  </a:rPr>
                  <a:t> </a:t>
                </a:r>
                <a14:m>
                  <m:oMath xmlns:m="http://schemas.openxmlformats.org/officeDocument/2006/math">
                    <m:r>
                      <m:rPr>
                        <m:nor/>
                      </m:rPr>
                      <a:rPr lang="en-US" sz="2000" i="1" dirty="0" err="1">
                        <a:effectLst/>
                        <a:latin typeface="Book Antiqua" pitchFamily="18" charset="0"/>
                      </a:rPr>
                      <m:t>xt</m:t>
                    </m:r>
                    <m:r>
                      <m:rPr>
                        <m:nor/>
                      </m:rPr>
                      <a:rPr lang="en-US" sz="2000" i="1" dirty="0" err="1">
                        <a:effectLst/>
                        <a:latin typeface="Book Antiqua" pitchFamily="18" charset="0"/>
                      </a:rPr>
                      <m:t>’</m:t>
                    </m:r>
                    <m:r>
                      <m:rPr>
                        <m:nor/>
                      </m:rPr>
                      <a:rPr lang="en-US" sz="2000" i="1" baseline="-25000" dirty="0" err="1">
                        <a:effectLst/>
                        <a:latin typeface="Book Antiqua" pitchFamily="18" charset="0"/>
                      </a:rPr>
                      <m:t>k</m:t>
                    </m:r>
                    <m:r>
                      <m:rPr>
                        <m:nor/>
                      </m:rPr>
                      <a:rPr lang="en-US" sz="2000" b="0" i="1" baseline="-25000" dirty="0" smtClean="0">
                        <a:effectLst/>
                        <a:latin typeface="Book Antiqua" pitchFamily="18" charset="0"/>
                      </a:rPr>
                      <m:t>  </m:t>
                    </m:r>
                    <m:r>
                      <m:rPr>
                        <m:nor/>
                      </m:rPr>
                      <a:rPr lang="en-US" sz="2000" i="1" dirty="0">
                        <a:effectLst/>
                        <a:latin typeface="Book Antiqua" pitchFamily="18" charset="0"/>
                      </a:rPr>
                      <m:t>, </m:t>
                    </m:r>
                    <m:r>
                      <m:rPr>
                        <m:nor/>
                      </m:rPr>
                      <a:rPr lang="en-US" sz="2000" i="1" dirty="0" err="1">
                        <a:effectLst/>
                        <a:latin typeface="Book Antiqua" pitchFamily="18" charset="0"/>
                      </a:rPr>
                      <m:t>yt</m:t>
                    </m:r>
                    <m:r>
                      <m:rPr>
                        <m:nor/>
                      </m:rPr>
                      <a:rPr lang="en-US" sz="2000" i="1" dirty="0" err="1">
                        <a:effectLst/>
                        <a:latin typeface="Book Antiqua" pitchFamily="18" charset="0"/>
                      </a:rPr>
                      <m:t>’</m:t>
                    </m:r>
                    <m:r>
                      <m:rPr>
                        <m:nor/>
                      </m:rPr>
                      <a:rPr lang="en-US" sz="2000" i="1" baseline="-25000" dirty="0" err="1">
                        <a:effectLst/>
                        <a:latin typeface="Book Antiqua" pitchFamily="18" charset="0"/>
                      </a:rPr>
                      <m:t>k</m:t>
                    </m:r>
                    <m:r>
                      <m:rPr>
                        <m:nor/>
                      </m:rPr>
                      <a:rPr lang="en-US" sz="2000" b="0" i="1" baseline="-25000" dirty="0" smtClean="0">
                        <a:effectLst/>
                        <a:latin typeface="Book Antiqua" pitchFamily="18" charset="0"/>
                      </a:rPr>
                      <m:t>  </m:t>
                    </m:r>
                    <m:r>
                      <m:rPr>
                        <m:nor/>
                      </m:rPr>
                      <a:rPr lang="en-US" sz="2000" i="1" dirty="0">
                        <a:effectLst/>
                        <a:latin typeface="Book Antiqua" pitchFamily="18" charset="0"/>
                      </a:rPr>
                      <m:t>, </m:t>
                    </m:r>
                  </m:oMath>
                </a14:m>
                <a:endParaRPr lang="en-US" sz="2000" i="1" dirty="0" smtClean="0">
                  <a:effectLst/>
                  <a:latin typeface="Book Antiqua" pitchFamily="18" charset="0"/>
                </a:endParaRPr>
              </a:p>
              <a:p>
                <a:pPr/>
                <a14:m>
                  <m:oMathPara xmlns:m="http://schemas.openxmlformats.org/officeDocument/2006/math">
                    <m:oMathParaPr>
                      <m:jc m:val="centerGroup"/>
                    </m:oMathParaPr>
                    <m:oMath xmlns:m="http://schemas.openxmlformats.org/officeDocument/2006/math">
                      <m:r>
                        <m:rPr>
                          <m:nor/>
                        </m:rPr>
                        <a:rPr lang="en-US" sz="2000" i="1" dirty="0" err="1">
                          <a:effectLst/>
                          <a:latin typeface="Book Antiqua" pitchFamily="18" charset="0"/>
                        </a:rPr>
                        <m:t>P</m:t>
                      </m:r>
                      <m:r>
                        <m:rPr>
                          <m:nor/>
                        </m:rPr>
                        <a:rPr lang="en-US" sz="2000" i="1" baseline="-25000" dirty="0" err="1">
                          <a:effectLst/>
                          <a:latin typeface="Book Antiqua" pitchFamily="18" charset="0"/>
                        </a:rPr>
                        <m:t>e</m:t>
                      </m:r>
                      <m:r>
                        <m:rPr>
                          <m:nor/>
                        </m:rPr>
                        <a:rPr lang="en-US" sz="2000" i="1" baseline="-25000" dirty="0">
                          <a:effectLst/>
                          <a:latin typeface="Book Antiqua" pitchFamily="18" charset="0"/>
                        </a:rPr>
                        <m:t>′0</m:t>
                      </m:r>
                      <m:r>
                        <m:rPr>
                          <m:nor/>
                        </m:rPr>
                        <a:rPr lang="en-US" sz="2000" i="1" dirty="0">
                          <a:effectLst/>
                          <a:latin typeface="Book Antiqua" pitchFamily="18" charset="0"/>
                        </a:rPr>
                        <m:t>+</m:t>
                      </m:r>
                      <m:r>
                        <a:rPr lang="el-GR" sz="2000" b="0" i="1" dirty="0" smtClean="0">
                          <a:solidFill>
                            <a:srgbClr val="FF0000"/>
                          </a:solidFill>
                          <a:effectLst/>
                          <a:latin typeface="Cambria Math"/>
                        </a:rPr>
                        <m:t>𝛥</m:t>
                      </m:r>
                      <m:r>
                        <m:rPr>
                          <m:nor/>
                        </m:rPr>
                        <a:rPr lang="en-US" sz="2000" i="1" dirty="0">
                          <a:solidFill>
                            <a:srgbClr val="FF0000"/>
                          </a:solidFill>
                          <a:effectLst/>
                          <a:latin typeface="Book Antiqua" pitchFamily="18" charset="0"/>
                        </a:rPr>
                        <m:t>P</m:t>
                      </m:r>
                      <m:r>
                        <m:rPr>
                          <m:nor/>
                        </m:rPr>
                        <a:rPr lang="en-US" sz="2000" i="1" baseline="-25000" dirty="0">
                          <a:solidFill>
                            <a:srgbClr val="FF0000"/>
                          </a:solidFill>
                          <a:effectLst/>
                          <a:latin typeface="Book Antiqua" pitchFamily="18" charset="0"/>
                        </a:rPr>
                        <m:t>e</m:t>
                      </m:r>
                      <m:r>
                        <m:rPr>
                          <m:nor/>
                        </m:rPr>
                        <a:rPr lang="en-US" sz="2000" i="1" baseline="-25000" dirty="0">
                          <a:solidFill>
                            <a:srgbClr val="FF0000"/>
                          </a:solidFill>
                          <a:effectLst/>
                          <a:latin typeface="Book Antiqua" pitchFamily="18" charset="0"/>
                        </a:rPr>
                        <m:t>′0, </m:t>
                      </m:r>
                      <m:r>
                        <m:rPr>
                          <m:nor/>
                        </m:rPr>
                        <a:rPr lang="en-US" sz="2000" i="1" dirty="0" err="1">
                          <a:effectLst/>
                          <a:latin typeface="Book Antiqua" pitchFamily="18" charset="0"/>
                        </a:rPr>
                        <m:t>xt</m:t>
                      </m:r>
                      <m:r>
                        <m:rPr>
                          <m:nor/>
                        </m:rPr>
                        <a:rPr lang="en-US" sz="2000" i="1" dirty="0" err="1">
                          <a:effectLst/>
                          <a:latin typeface="Book Antiqua" pitchFamily="18" charset="0"/>
                        </a:rPr>
                        <m:t>’</m:t>
                      </m:r>
                      <m:r>
                        <m:rPr>
                          <m:nor/>
                        </m:rPr>
                        <a:rPr lang="en-US" sz="2000" i="1" baseline="-25000" dirty="0" err="1">
                          <a:effectLst/>
                          <a:latin typeface="Book Antiqua" pitchFamily="18" charset="0"/>
                        </a:rPr>
                        <m:t>e</m:t>
                      </m:r>
                      <m:r>
                        <m:rPr>
                          <m:nor/>
                        </m:rPr>
                        <a:rPr lang="en-US" sz="2000" i="1" dirty="0">
                          <a:effectLst/>
                          <a:latin typeface="Book Antiqua" pitchFamily="18" charset="0"/>
                        </a:rPr>
                        <m:t>, </m:t>
                      </m:r>
                      <m:r>
                        <m:rPr>
                          <m:nor/>
                        </m:rPr>
                        <a:rPr lang="en-US" sz="2000" i="1" dirty="0" err="1">
                          <a:effectLst/>
                          <a:latin typeface="Book Antiqua" pitchFamily="18" charset="0"/>
                        </a:rPr>
                        <m:t>yt</m:t>
                      </m:r>
                      <m:r>
                        <m:rPr>
                          <m:nor/>
                        </m:rPr>
                        <a:rPr lang="en-US" sz="2000" i="1" dirty="0" err="1">
                          <a:effectLst/>
                          <a:latin typeface="Book Antiqua" pitchFamily="18" charset="0"/>
                        </a:rPr>
                        <m:t>’</m:t>
                      </m:r>
                      <m:r>
                        <m:rPr>
                          <m:nor/>
                        </m:rPr>
                        <a:rPr lang="en-US" sz="2000" i="1" baseline="-25000" dirty="0" err="1">
                          <a:effectLst/>
                          <a:latin typeface="Book Antiqua" pitchFamily="18" charset="0"/>
                        </a:rPr>
                        <m:t>e</m:t>
                      </m:r>
                      <m:r>
                        <m:rPr>
                          <m:nor/>
                        </m:rPr>
                        <a:rPr lang="en-US" sz="2000" b="0" i="1" baseline="-25000" dirty="0" smtClean="0">
                          <a:effectLst/>
                          <a:latin typeface="Book Antiqua" pitchFamily="18" charset="0"/>
                        </a:rPr>
                        <m:t>′</m:t>
                      </m:r>
                      <m:r>
                        <a:rPr lang="en-US" sz="2000" b="0" i="1">
                          <a:effectLst/>
                          <a:latin typeface="Cambria Math"/>
                        </a:rPr>
                        <m:t>)</m:t>
                      </m:r>
                    </m:oMath>
                  </m:oMathPara>
                </a14:m>
                <a:endParaRPr lang="en-US" sz="2000" i="1" dirty="0">
                  <a:latin typeface="Book Antiqua"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5866" y="1143000"/>
                <a:ext cx="5031314" cy="1030923"/>
              </a:xfrm>
              <a:prstGeom prst="rect">
                <a:avLst/>
              </a:prstGeom>
              <a:blipFill rotWithShape="1">
                <a:blip r:embed="rId4"/>
                <a:stretch>
                  <a:fillRect t="-1754" r="-846" b="-6433"/>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719101" y="2301956"/>
                <a:ext cx="1958421" cy="369332"/>
              </a:xfrm>
              <a:prstGeom prst="rect">
                <a:avLst/>
              </a:prstGeom>
              <a:noFill/>
            </p:spPr>
            <p:txBody>
              <a:bodyPr wrap="none" rtlCol="0">
                <a:spAutoFit/>
              </a:bodyPr>
              <a:lstStyle/>
              <a:p>
                <a14:m>
                  <m:oMath xmlns:m="http://schemas.openxmlformats.org/officeDocument/2006/math">
                    <m:r>
                      <a:rPr lang="en-US" b="0" i="1" smtClean="0">
                        <a:latin typeface="Cambria Math"/>
                      </a:rPr>
                      <m:t>𝑃</m:t>
                    </m:r>
                    <m:r>
                      <a:rPr lang="en-US" b="0" i="1" smtClean="0">
                        <a:latin typeface="Cambria Math"/>
                      </a:rPr>
                      <m:t>=</m:t>
                    </m:r>
                    <m:r>
                      <a:rPr lang="en-US" b="0" i="1" smtClean="0">
                        <a:latin typeface="Cambria Math"/>
                      </a:rPr>
                      <m:t>𝑃</m:t>
                    </m:r>
                    <m:r>
                      <a:rPr lang="en-US" b="0" i="1" smtClean="0">
                        <a:latin typeface="Cambria Math"/>
                      </a:rPr>
                      <m:t>0</m:t>
                    </m:r>
                  </m:oMath>
                </a14:m>
                <a:r>
                  <a:rPr lang="en-US" dirty="0" smtClean="0"/>
                  <a:t>(1+</a:t>
                </a:r>
                <a:r>
                  <a:rPr lang="el-GR" dirty="0" smtClean="0"/>
                  <a:t>δ</a:t>
                </a:r>
                <a:r>
                  <a:rPr lang="en-US" dirty="0" smtClean="0"/>
                  <a:t>/100)</a:t>
                </a:r>
                <a:endParaRPr lang="en-US"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1719101" y="2301956"/>
                <a:ext cx="1958421" cy="369332"/>
              </a:xfrm>
              <a:prstGeom prst="rect">
                <a:avLst/>
              </a:prstGeom>
              <a:blipFill rotWithShape="1">
                <a:blip r:embed="rId5"/>
                <a:stretch>
                  <a:fillRect t="-10000" r="-2804" b="-25000"/>
                </a:stretch>
              </a:blipFill>
            </p:spPr>
            <p:txBody>
              <a:bodyPr/>
              <a:lstStyle/>
              <a:p>
                <a:r>
                  <a:rPr lang="en-US">
                    <a:noFill/>
                  </a:rPr>
                  <a:t> </a:t>
                </a:r>
              </a:p>
            </p:txBody>
          </p:sp>
        </mc:Fallback>
      </mc:AlternateContent>
      <p:grpSp>
        <p:nvGrpSpPr>
          <p:cNvPr id="13" name="组合 12"/>
          <p:cNvGrpSpPr/>
          <p:nvPr/>
        </p:nvGrpSpPr>
        <p:grpSpPr>
          <a:xfrm>
            <a:off x="38724" y="2995016"/>
            <a:ext cx="9120792" cy="3445083"/>
            <a:chOff x="17882" y="3256626"/>
            <a:chExt cx="9120792" cy="3445083"/>
          </a:xfrm>
        </p:grpSpPr>
        <p:grpSp>
          <p:nvGrpSpPr>
            <p:cNvPr id="65" name="组合 64"/>
            <p:cNvGrpSpPr/>
            <p:nvPr/>
          </p:nvGrpSpPr>
          <p:grpSpPr>
            <a:xfrm>
              <a:off x="17882" y="3256626"/>
              <a:ext cx="5317073" cy="3445083"/>
              <a:chOff x="574398" y="3325006"/>
              <a:chExt cx="5317073" cy="3445083"/>
            </a:xfrm>
          </p:grpSpPr>
          <p:grpSp>
            <p:nvGrpSpPr>
              <p:cNvPr id="59" name="组合 58"/>
              <p:cNvGrpSpPr/>
              <p:nvPr/>
            </p:nvGrpSpPr>
            <p:grpSpPr>
              <a:xfrm>
                <a:off x="574398" y="3325006"/>
                <a:ext cx="5317073" cy="3445083"/>
                <a:chOff x="1444373" y="3384614"/>
                <a:chExt cx="5317073" cy="3445083"/>
              </a:xfrm>
            </p:grpSpPr>
            <mc:AlternateContent xmlns:mc="http://schemas.openxmlformats.org/markup-compatibility/2006" xmlns:a14="http://schemas.microsoft.com/office/drawing/2010/main">
              <mc:Choice Requires="a14">
                <p:sp>
                  <p:nvSpPr>
                    <p:cNvPr id="10" name="矩形 9"/>
                    <p:cNvSpPr/>
                    <p:nvPr/>
                  </p:nvSpPr>
                  <p:spPr>
                    <a:xfrm>
                      <a:off x="5382542" y="5330823"/>
                      <a:ext cx="1378904" cy="523220"/>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CC00"/>
                          </a:solidFill>
                          <a:effectLst/>
                          <a:uLnTx/>
                          <a:uFillTx/>
                          <a:ea typeface="宋体" pitchFamily="2" charset="-122"/>
                        </a:rPr>
                        <a:t>Nonlinear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CC00"/>
                          </a:solidFill>
                          <a:effectLst/>
                          <a:uLnTx/>
                          <a:uFillTx/>
                          <a:ea typeface="宋体" pitchFamily="2" charset="-122"/>
                        </a:rPr>
                        <a:t> least </a:t>
                      </a:r>
                      <a14:m>
                        <m:oMath xmlns:m="http://schemas.openxmlformats.org/officeDocument/2006/math">
                          <m:r>
                            <a:rPr kumimoji="0" lang="en-GB" sz="1400" b="1" i="1" u="none" strike="noStrike" kern="0" cap="none" spc="0" normalizeH="0" baseline="0" noProof="0" smtClean="0">
                              <a:ln>
                                <a:noFill/>
                              </a:ln>
                              <a:solidFill>
                                <a:srgbClr val="00CC00"/>
                              </a:solidFill>
                              <a:effectLst/>
                              <a:uLnTx/>
                              <a:uFillTx/>
                              <a:latin typeface="Cambria Math"/>
                              <a:ea typeface="Cambria Math"/>
                            </a:rPr>
                            <m:t>𝝌</m:t>
                          </m:r>
                        </m:oMath>
                      </a14:m>
                      <a:r>
                        <a:rPr kumimoji="0" lang="en-GB" sz="1400" b="1" i="0" u="none" strike="noStrike" kern="0" cap="none" spc="0" normalizeH="0" baseline="30000" noProof="0" dirty="0" smtClean="0">
                          <a:ln>
                            <a:noFill/>
                          </a:ln>
                          <a:solidFill>
                            <a:srgbClr val="00CC00"/>
                          </a:solidFill>
                          <a:effectLst/>
                          <a:uLnTx/>
                          <a:uFillTx/>
                          <a:ea typeface="宋体" pitchFamily="2" charset="-122"/>
                        </a:rPr>
                        <a:t>2 </a:t>
                      </a:r>
                      <a:r>
                        <a:rPr kumimoji="0" lang="en-GB" sz="1400" b="1" i="0" u="none" strike="noStrike" kern="0" cap="none" spc="0" normalizeH="0" baseline="0" noProof="0" dirty="0" smtClean="0">
                          <a:ln>
                            <a:noFill/>
                          </a:ln>
                          <a:solidFill>
                            <a:srgbClr val="00CC00"/>
                          </a:solidFill>
                          <a:effectLst/>
                          <a:uLnTx/>
                          <a:uFillTx/>
                          <a:ea typeface="宋体" pitchFamily="2" charset="-122"/>
                        </a:rPr>
                        <a:t>fitting</a:t>
                      </a:r>
                      <a:endParaRPr kumimoji="0" lang="en-US" sz="1400" b="0" i="0" u="none" strike="noStrike" kern="0" cap="none" spc="0" normalizeH="0" baseline="30000" noProof="0" dirty="0">
                        <a:ln>
                          <a:noFill/>
                        </a:ln>
                        <a:solidFill>
                          <a:srgbClr val="00CC00"/>
                        </a:solidFill>
                        <a:effectLst/>
                        <a:uLnTx/>
                        <a:uFillTx/>
                      </a:endParaRPr>
                    </a:p>
                  </p:txBody>
                </p:sp>
              </mc:Choice>
              <mc:Fallback xmlns="">
                <p:sp>
                  <p:nvSpPr>
                    <p:cNvPr id="10" name="矩形 9"/>
                    <p:cNvSpPr>
                      <a:spLocks noRot="1" noChangeAspect="1" noMove="1" noResize="1" noEditPoints="1" noAdjustHandles="1" noChangeArrowheads="1" noChangeShapeType="1" noTextEdit="1"/>
                    </p:cNvSpPr>
                    <p:nvPr/>
                  </p:nvSpPr>
                  <p:spPr>
                    <a:xfrm>
                      <a:off x="5382542" y="5330823"/>
                      <a:ext cx="1378904" cy="523220"/>
                    </a:xfrm>
                    <a:prstGeom prst="rect">
                      <a:avLst/>
                    </a:prstGeom>
                    <a:blipFill rotWithShape="1">
                      <a:blip r:embed="rId6"/>
                      <a:stretch>
                        <a:fillRect r="-435" b="-6667"/>
                      </a:stretch>
                    </a:blipFill>
                    <a:ln/>
                  </p:spPr>
                  <p:txBody>
                    <a:bodyPr/>
                    <a:lstStyle/>
                    <a:p>
                      <a:r>
                        <a:rPr lang="en-US">
                          <a:noFill/>
                        </a:rPr>
                        <a:t> </a:t>
                      </a:r>
                    </a:p>
                  </p:txBody>
                </p:sp>
              </mc:Fallback>
            </mc:AlternateContent>
            <p:grpSp>
              <p:nvGrpSpPr>
                <p:cNvPr id="58" name="组合 57"/>
                <p:cNvGrpSpPr/>
                <p:nvPr/>
              </p:nvGrpSpPr>
              <p:grpSpPr>
                <a:xfrm>
                  <a:off x="3397225" y="3384614"/>
                  <a:ext cx="1451917" cy="572660"/>
                  <a:chOff x="3397225" y="3384614"/>
                  <a:chExt cx="1451917" cy="572660"/>
                </a:xfrm>
              </p:grpSpPr>
              <p:sp>
                <p:nvSpPr>
                  <p:cNvPr id="42" name="流程图: 可选过程 41"/>
                  <p:cNvSpPr/>
                  <p:nvPr/>
                </p:nvSpPr>
                <p:spPr>
                  <a:xfrm>
                    <a:off x="3445969" y="3434054"/>
                    <a:ext cx="1299168" cy="523220"/>
                  </a:xfrm>
                  <a:prstGeom prst="flowChartAlternateProcess">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矩形 8"/>
                  <p:cNvSpPr/>
                  <p:nvPr/>
                </p:nvSpPr>
                <p:spPr>
                  <a:xfrm>
                    <a:off x="3397225" y="3384614"/>
                    <a:ext cx="1451917" cy="523220"/>
                  </a:xfrm>
                  <a:prstGeom prst="rect">
                    <a:avLst/>
                  </a:prstGeom>
                  <a:ln>
                    <a:noFill/>
                  </a:ln>
                </p:spPr>
                <p:txBody>
                  <a:bodyPr wrap="square">
                    <a:spAutoFit/>
                  </a:bodyPr>
                  <a:lstStyle/>
                  <a:p>
                    <a:pPr algn="ctr"/>
                    <a:r>
                      <a:rPr lang="el-GR" sz="1400" b="1" dirty="0" smtClean="0"/>
                      <a:t>Δ</a:t>
                    </a:r>
                    <a:r>
                      <a:rPr lang="en-US" sz="1400" b="1" dirty="0" smtClean="0"/>
                      <a:t>E</a:t>
                    </a:r>
                    <a:r>
                      <a:rPr lang="en-US" sz="1400" b="1" baseline="-25000" dirty="0" smtClean="0"/>
                      <a:t>beam0</a:t>
                    </a:r>
                  </a:p>
                  <a:p>
                    <a:r>
                      <a:rPr lang="en-US" sz="1400" b="1" dirty="0"/>
                      <a:t>optimization</a:t>
                    </a:r>
                    <a:endParaRPr lang="en-US" sz="1400" b="1" baseline="-25000" dirty="0"/>
                  </a:p>
                </p:txBody>
              </p:sp>
            </p:grpSp>
            <p:grpSp>
              <p:nvGrpSpPr>
                <p:cNvPr id="33" name="组合 32"/>
                <p:cNvGrpSpPr/>
                <p:nvPr/>
              </p:nvGrpSpPr>
              <p:grpSpPr>
                <a:xfrm>
                  <a:off x="1444373" y="3923074"/>
                  <a:ext cx="1374186" cy="646332"/>
                  <a:chOff x="262696" y="3102500"/>
                  <a:chExt cx="1374186" cy="646332"/>
                </a:xfrm>
              </p:grpSpPr>
              <p:sp>
                <p:nvSpPr>
                  <p:cNvPr id="23" name="矩形 22"/>
                  <p:cNvSpPr/>
                  <p:nvPr/>
                </p:nvSpPr>
                <p:spPr>
                  <a:xfrm>
                    <a:off x="262696" y="3111280"/>
                    <a:ext cx="1374186" cy="584775"/>
                  </a:xfrm>
                  <a:prstGeom prst="rect">
                    <a:avLst/>
                  </a:prstGeom>
                </p:spPr>
                <p:txBody>
                  <a:bodyPr wrap="square">
                    <a:spAutoFit/>
                  </a:bodyPr>
                  <a:lstStyle/>
                  <a:p>
                    <a:pPr algn="ctr"/>
                    <a:r>
                      <a:rPr lang="en-US" sz="1600" dirty="0"/>
                      <a:t>Kinematical </a:t>
                    </a:r>
                    <a:endParaRPr lang="en-US" sz="1600" dirty="0" smtClean="0"/>
                  </a:p>
                  <a:p>
                    <a:pPr algn="ctr"/>
                    <a:r>
                      <a:rPr lang="en-US" sz="1600" dirty="0" smtClean="0"/>
                      <a:t>Calibration</a:t>
                    </a:r>
                    <a:endParaRPr lang="en-US" sz="1600" dirty="0"/>
                  </a:p>
                </p:txBody>
              </p:sp>
              <p:sp>
                <p:nvSpPr>
                  <p:cNvPr id="29" name="流程图: 可选过程 28"/>
                  <p:cNvSpPr/>
                  <p:nvPr/>
                </p:nvSpPr>
                <p:spPr>
                  <a:xfrm>
                    <a:off x="314018" y="3102500"/>
                    <a:ext cx="1215957" cy="64633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组合 31"/>
                <p:cNvGrpSpPr/>
                <p:nvPr/>
              </p:nvGrpSpPr>
              <p:grpSpPr>
                <a:xfrm>
                  <a:off x="1510935" y="5660146"/>
                  <a:ext cx="1297078" cy="667555"/>
                  <a:chOff x="359738" y="4093220"/>
                  <a:chExt cx="1297078" cy="667555"/>
                </a:xfrm>
              </p:grpSpPr>
              <p:sp>
                <p:nvSpPr>
                  <p:cNvPr id="30" name="矩形 29"/>
                  <p:cNvSpPr/>
                  <p:nvPr/>
                </p:nvSpPr>
                <p:spPr>
                  <a:xfrm>
                    <a:off x="379672" y="4093220"/>
                    <a:ext cx="1277144" cy="646331"/>
                  </a:xfrm>
                  <a:prstGeom prst="rect">
                    <a:avLst/>
                  </a:prstGeom>
                </p:spPr>
                <p:txBody>
                  <a:bodyPr wrap="none">
                    <a:spAutoFit/>
                  </a:bodyPr>
                  <a:lstStyle/>
                  <a:p>
                    <a:pPr algn="ctr"/>
                    <a:r>
                      <a:rPr lang="en-US" dirty="0"/>
                      <a:t>Optical </a:t>
                    </a:r>
                    <a:endParaRPr lang="en-US" dirty="0" smtClean="0"/>
                  </a:p>
                  <a:p>
                    <a:pPr algn="ctr"/>
                    <a:r>
                      <a:rPr lang="en-US" dirty="0" smtClean="0"/>
                      <a:t>Calibration</a:t>
                    </a:r>
                    <a:endParaRPr lang="en-US" dirty="0"/>
                  </a:p>
                </p:txBody>
              </p:sp>
              <p:sp>
                <p:nvSpPr>
                  <p:cNvPr id="31" name="流程图: 可选过程 30"/>
                  <p:cNvSpPr/>
                  <p:nvPr/>
                </p:nvSpPr>
                <p:spPr>
                  <a:xfrm>
                    <a:off x="359738" y="4114444"/>
                    <a:ext cx="1277144" cy="646331"/>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组合 37"/>
                <p:cNvGrpSpPr/>
                <p:nvPr/>
              </p:nvGrpSpPr>
              <p:grpSpPr>
                <a:xfrm>
                  <a:off x="3361906" y="5325653"/>
                  <a:ext cx="1473199" cy="593522"/>
                  <a:chOff x="2054668" y="4735563"/>
                  <a:chExt cx="1473199" cy="593522"/>
                </a:xfrm>
              </p:grpSpPr>
              <p:sp>
                <p:nvSpPr>
                  <p:cNvPr id="26" name="TextBox 25"/>
                  <p:cNvSpPr txBox="1"/>
                  <p:nvPr/>
                </p:nvSpPr>
                <p:spPr>
                  <a:xfrm>
                    <a:off x="2054668" y="4793790"/>
                    <a:ext cx="1473199" cy="52322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b="1" dirty="0" smtClean="0"/>
                      <a:t>Momentum</a:t>
                    </a:r>
                  </a:p>
                  <a:p>
                    <a:pPr algn="ctr"/>
                    <a:r>
                      <a:rPr lang="en-US" sz="1400" b="1" dirty="0" smtClean="0"/>
                      <a:t>Matrix</a:t>
                    </a:r>
                    <a:endParaRPr lang="en-US" sz="1400" b="1" dirty="0"/>
                  </a:p>
                </p:txBody>
              </p:sp>
              <p:sp>
                <p:nvSpPr>
                  <p:cNvPr id="34" name="流程图: 可选过程 33"/>
                  <p:cNvSpPr/>
                  <p:nvPr/>
                </p:nvSpPr>
                <p:spPr>
                  <a:xfrm>
                    <a:off x="2144638" y="4735563"/>
                    <a:ext cx="1293261" cy="593522"/>
                  </a:xfrm>
                  <a:prstGeom prst="flowChartAlternateProcess">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37" name="组合 36"/>
                <p:cNvGrpSpPr/>
                <p:nvPr/>
              </p:nvGrpSpPr>
              <p:grpSpPr>
                <a:xfrm>
                  <a:off x="3531498" y="6294717"/>
                  <a:ext cx="1042950" cy="534980"/>
                  <a:chOff x="2353431" y="5924930"/>
                  <a:chExt cx="1042950" cy="534980"/>
                </a:xfrm>
              </p:grpSpPr>
              <p:sp>
                <p:nvSpPr>
                  <p:cNvPr id="27" name="TextBox 26"/>
                  <p:cNvSpPr txBox="1"/>
                  <p:nvPr/>
                </p:nvSpPr>
                <p:spPr>
                  <a:xfrm>
                    <a:off x="2353431" y="5924930"/>
                    <a:ext cx="1015999" cy="52322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b="1" dirty="0" smtClean="0"/>
                      <a:t>Angle</a:t>
                    </a:r>
                  </a:p>
                  <a:p>
                    <a:pPr algn="ctr"/>
                    <a:r>
                      <a:rPr lang="en-US" sz="1400" b="1" dirty="0" smtClean="0"/>
                      <a:t>Matrix</a:t>
                    </a:r>
                    <a:endParaRPr lang="en-US" sz="1400" b="1" dirty="0"/>
                  </a:p>
                </p:txBody>
              </p:sp>
              <p:sp>
                <p:nvSpPr>
                  <p:cNvPr id="35" name="流程图: 可选过程 34"/>
                  <p:cNvSpPr/>
                  <p:nvPr/>
                </p:nvSpPr>
                <p:spPr>
                  <a:xfrm>
                    <a:off x="2380382" y="5936690"/>
                    <a:ext cx="1015999" cy="52322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组合 40"/>
                <p:cNvGrpSpPr/>
                <p:nvPr/>
              </p:nvGrpSpPr>
              <p:grpSpPr>
                <a:xfrm>
                  <a:off x="3383188" y="4213412"/>
                  <a:ext cx="1451917" cy="523220"/>
                  <a:chOff x="2296001" y="3720344"/>
                  <a:chExt cx="1451917" cy="523220"/>
                </a:xfrm>
              </p:grpSpPr>
              <p:sp>
                <p:nvSpPr>
                  <p:cNvPr id="15" name="TextBox 14"/>
                  <p:cNvSpPr txBox="1"/>
                  <p:nvPr/>
                </p:nvSpPr>
                <p:spPr>
                  <a:xfrm>
                    <a:off x="2296001" y="3720344"/>
                    <a:ext cx="1451917" cy="523220"/>
                  </a:xfrm>
                  <a:prstGeom prst="rect">
                    <a:avLst/>
                  </a:prstGeom>
                  <a:noFill/>
                  <a:ln>
                    <a:noFill/>
                  </a:ln>
                </p:spPr>
                <p:txBody>
                  <a:bodyPr wrap="square" rtlCol="0">
                    <a:spAutoFit/>
                  </a:bodyPr>
                  <a:lstStyle/>
                  <a:p>
                    <a:r>
                      <a:rPr lang="el-GR" sz="1400" b="1" dirty="0"/>
                      <a:t>Δ</a:t>
                    </a:r>
                    <a:r>
                      <a:rPr lang="en-US" sz="1400" b="1" dirty="0"/>
                      <a:t>P</a:t>
                    </a:r>
                    <a:r>
                      <a:rPr lang="en-US" sz="1400" b="1" baseline="-25000" dirty="0"/>
                      <a:t>K</a:t>
                    </a:r>
                    <a:r>
                      <a:rPr lang="en-US" sz="1400" b="1" dirty="0"/>
                      <a:t>,</a:t>
                    </a:r>
                    <a:r>
                      <a:rPr lang="el-GR" sz="1400" b="1" dirty="0" smtClean="0"/>
                      <a:t>Δ</a:t>
                    </a:r>
                    <a:r>
                      <a:rPr lang="en-US" sz="1400" b="1" dirty="0" err="1" smtClean="0"/>
                      <a:t>Pe</a:t>
                    </a:r>
                    <a:r>
                      <a:rPr lang="en-US" sz="1400" b="1" dirty="0" smtClean="0"/>
                      <a:t>  optimization </a:t>
                    </a:r>
                    <a:endParaRPr lang="en-US" sz="1400" dirty="0"/>
                  </a:p>
                </p:txBody>
              </p:sp>
              <p:sp>
                <p:nvSpPr>
                  <p:cNvPr id="40" name="流程图: 可选过程 39"/>
                  <p:cNvSpPr/>
                  <p:nvPr/>
                </p:nvSpPr>
                <p:spPr>
                  <a:xfrm>
                    <a:off x="2296001" y="3720344"/>
                    <a:ext cx="1257405" cy="50738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流程图: 摘录 42"/>
                <p:cNvSpPr/>
                <p:nvPr/>
              </p:nvSpPr>
              <p:spPr>
                <a:xfrm rot="3630916" flipH="1">
                  <a:off x="3023596" y="3534645"/>
                  <a:ext cx="45719" cy="758810"/>
                </a:xfrm>
                <a:prstGeom prst="flowChartExtra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流程图: 摘录 43"/>
                <p:cNvSpPr/>
                <p:nvPr/>
              </p:nvSpPr>
              <p:spPr>
                <a:xfrm rot="6743826">
                  <a:off x="3041154" y="4060140"/>
                  <a:ext cx="55729" cy="712923"/>
                </a:xfrm>
                <a:prstGeom prst="flowChartExtra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流程图: 摘录 44"/>
                <p:cNvSpPr/>
                <p:nvPr/>
              </p:nvSpPr>
              <p:spPr>
                <a:xfrm rot="3630916" flipH="1">
                  <a:off x="3106738" y="5321056"/>
                  <a:ext cx="45719" cy="758810"/>
                </a:xfrm>
                <a:prstGeom prst="flowChartExtra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流程图: 摘录 45"/>
                <p:cNvSpPr/>
                <p:nvPr/>
              </p:nvSpPr>
              <p:spPr>
                <a:xfrm rot="6743826">
                  <a:off x="3142666" y="5885646"/>
                  <a:ext cx="47570" cy="828356"/>
                </a:xfrm>
                <a:prstGeom prst="flowChartExtra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流程图: 摘录 46"/>
                <p:cNvSpPr/>
                <p:nvPr/>
              </p:nvSpPr>
              <p:spPr>
                <a:xfrm rot="19659367">
                  <a:off x="4966861" y="4303773"/>
                  <a:ext cx="58320" cy="1340551"/>
                </a:xfrm>
                <a:prstGeom prst="flowChartExtra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8" name="流程图: 摘录 47"/>
                <p:cNvSpPr/>
                <p:nvPr/>
              </p:nvSpPr>
              <p:spPr>
                <a:xfrm rot="16200000" flipH="1">
                  <a:off x="5032719" y="5281572"/>
                  <a:ext cx="58956" cy="634120"/>
                </a:xfrm>
                <a:prstGeom prst="flowChartExtra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9" name="矩形 48"/>
                <p:cNvSpPr/>
                <p:nvPr/>
              </p:nvSpPr>
              <p:spPr>
                <a:xfrm>
                  <a:off x="5382542" y="3384614"/>
                  <a:ext cx="1378904" cy="5232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00CC00"/>
                      </a:solidFill>
                    </a:rPr>
                    <a:t>Beam Energy Scan</a:t>
                  </a:r>
                  <a:endParaRPr lang="en-US" sz="1400" b="1" dirty="0">
                    <a:solidFill>
                      <a:srgbClr val="00CC00"/>
                    </a:solidFill>
                  </a:endParaRPr>
                </a:p>
              </p:txBody>
            </p:sp>
            <p:sp>
              <p:nvSpPr>
                <p:cNvPr id="50" name="流程图: 摘录 49"/>
                <p:cNvSpPr/>
                <p:nvPr/>
              </p:nvSpPr>
              <p:spPr>
                <a:xfrm rot="13481376">
                  <a:off x="4911836" y="5515947"/>
                  <a:ext cx="128591" cy="1163302"/>
                </a:xfrm>
                <a:prstGeom prst="flowChartExtra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1" name="流程图: 合并 50"/>
                <p:cNvSpPr/>
                <p:nvPr/>
              </p:nvSpPr>
              <p:spPr>
                <a:xfrm rot="5400000">
                  <a:off x="4999435" y="3343182"/>
                  <a:ext cx="80063" cy="686148"/>
                </a:xfrm>
                <a:prstGeom prst="flowChartMer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61" name="TextBox 60"/>
              <p:cNvSpPr txBox="1"/>
              <p:nvPr/>
            </p:nvSpPr>
            <p:spPr>
              <a:xfrm flipH="1">
                <a:off x="3072430" y="5851734"/>
                <a:ext cx="1210183" cy="369332"/>
              </a:xfrm>
              <a:prstGeom prst="rect">
                <a:avLst/>
              </a:prstGeom>
              <a:noFill/>
            </p:spPr>
            <p:txBody>
              <a:bodyPr wrap="square" rtlCol="0">
                <a:spAutoFit/>
              </a:bodyPr>
              <a:lstStyle/>
              <a:p>
                <a:r>
                  <a:rPr lang="en-US" dirty="0" smtClean="0">
                    <a:solidFill>
                      <a:srgbClr val="FF0000"/>
                    </a:solidFill>
                  </a:rPr>
                  <a:t>iterate</a:t>
                </a:r>
                <a:endParaRPr lang="en-US" dirty="0">
                  <a:solidFill>
                    <a:srgbClr val="FF0000"/>
                  </a:solidFill>
                </a:endParaRPr>
              </a:p>
            </p:txBody>
          </p:sp>
          <p:sp>
            <p:nvSpPr>
              <p:cNvPr id="62" name="TextBox 61"/>
              <p:cNvSpPr txBox="1"/>
              <p:nvPr/>
            </p:nvSpPr>
            <p:spPr>
              <a:xfrm flipH="1">
                <a:off x="1105798" y="4831402"/>
                <a:ext cx="1210183" cy="369332"/>
              </a:xfrm>
              <a:prstGeom prst="rect">
                <a:avLst/>
              </a:prstGeom>
              <a:noFill/>
            </p:spPr>
            <p:txBody>
              <a:bodyPr wrap="square" rtlCol="0">
                <a:spAutoFit/>
              </a:bodyPr>
              <a:lstStyle/>
              <a:p>
                <a:r>
                  <a:rPr lang="en-US" dirty="0" smtClean="0">
                    <a:solidFill>
                      <a:srgbClr val="FF0000"/>
                    </a:solidFill>
                  </a:rPr>
                  <a:t>iterate</a:t>
                </a:r>
                <a:endParaRPr lang="en-US" dirty="0">
                  <a:solidFill>
                    <a:srgbClr val="FF0000"/>
                  </a:solidFill>
                </a:endParaRPr>
              </a:p>
            </p:txBody>
          </p:sp>
          <p:sp>
            <p:nvSpPr>
              <p:cNvPr id="63" name="上下箭头 62"/>
              <p:cNvSpPr/>
              <p:nvPr/>
            </p:nvSpPr>
            <p:spPr>
              <a:xfrm>
                <a:off x="977899" y="4518577"/>
                <a:ext cx="255799" cy="1081961"/>
              </a:xfrm>
              <a:prstGeom prst="up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4" name="上下箭头 63"/>
              <p:cNvSpPr/>
              <p:nvPr/>
            </p:nvSpPr>
            <p:spPr>
              <a:xfrm>
                <a:off x="2936320" y="5876676"/>
                <a:ext cx="205595" cy="344390"/>
              </a:xfrm>
              <a:prstGeom prst="up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nvGrpSpPr>
            <p:cNvPr id="12" name="组合 11"/>
            <p:cNvGrpSpPr/>
            <p:nvPr/>
          </p:nvGrpSpPr>
          <p:grpSpPr>
            <a:xfrm>
              <a:off x="3403999" y="3891073"/>
              <a:ext cx="5734675" cy="954987"/>
              <a:chOff x="3403999" y="3891073"/>
              <a:chExt cx="5734675" cy="954987"/>
            </a:xfrm>
          </p:grpSpPr>
          <p:sp>
            <p:nvSpPr>
              <p:cNvPr id="7" name="流程图: 过程 6"/>
              <p:cNvSpPr/>
              <p:nvPr/>
            </p:nvSpPr>
            <p:spPr>
              <a:xfrm>
                <a:off x="3549640" y="3891073"/>
                <a:ext cx="5443395" cy="954987"/>
              </a:xfrm>
              <a:prstGeom prst="flowChartProcess">
                <a:avLst/>
              </a:prstGeom>
              <a:solidFill>
                <a:schemeClr val="bg1"/>
              </a:solidFill>
              <a:ln>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3"/>
              <p:cNvGrpSpPr/>
              <p:nvPr/>
            </p:nvGrpSpPr>
            <p:grpSpPr>
              <a:xfrm>
                <a:off x="3403999" y="3992702"/>
                <a:ext cx="5734675" cy="797314"/>
                <a:chOff x="3403999" y="3992882"/>
                <a:chExt cx="5734675" cy="797133"/>
              </a:xfrm>
            </p:grpSpPr>
            <mc:AlternateContent xmlns:mc="http://schemas.openxmlformats.org/markup-compatibility/2006" xmlns:a14="http://schemas.microsoft.com/office/drawing/2010/main">
              <mc:Choice Requires="a14">
                <p:sp>
                  <p:nvSpPr>
                    <p:cNvPr id="57" name="TextBox 56"/>
                    <p:cNvSpPr txBox="1"/>
                    <p:nvPr/>
                  </p:nvSpPr>
                  <p:spPr>
                    <a:xfrm>
                      <a:off x="4419600" y="3992882"/>
                      <a:ext cx="4157320" cy="469077"/>
                    </a:xfrm>
                    <a:prstGeom prst="rect">
                      <a:avLst/>
                    </a:prstGeom>
                    <a:noFill/>
                  </p:spPr>
                  <p:txBody>
                    <a:bodyPr wrap="none" lIns="82945" tIns="41473" rIns="82945" bIns="41473" rtlCol="0">
                      <a:spAutoFit/>
                    </a:bodyPr>
                    <a:lstStyle/>
                    <a:p>
                      <a14:m>
                        <m:oMath xmlns:m="http://schemas.openxmlformats.org/officeDocument/2006/math">
                          <m:sSubSup>
                            <m:sSubSupPr>
                              <m:ctrlPr>
                                <a:rPr lang="en-US" sz="1400" i="1" smtClean="0">
                                  <a:latin typeface="Cambria Math"/>
                                </a:rPr>
                              </m:ctrlPr>
                            </m:sSubSupPr>
                            <m:e>
                              <m:r>
                                <a:rPr lang="en-US" sz="1400" i="1">
                                  <a:latin typeface="Cambria Math"/>
                                  <a:ea typeface="Cambria Math"/>
                                </a:rPr>
                                <m:t>𝜒</m:t>
                              </m:r>
                            </m:e>
                            <m:sub>
                              <m:r>
                                <a:rPr lang="en-US" sz="1400" i="1">
                                  <a:latin typeface="Cambria Math"/>
                                </a:rPr>
                                <m:t>1</m:t>
                              </m:r>
                            </m:sub>
                            <m:sup>
                              <m:r>
                                <a:rPr lang="en-US" sz="1400" i="1">
                                  <a:latin typeface="Cambria Math"/>
                                </a:rPr>
                                <m:t>2</m:t>
                              </m:r>
                            </m:sup>
                          </m:sSubSup>
                          <m:r>
                            <a:rPr lang="en-US" sz="1400" i="1">
                              <a:latin typeface="Cambria Math"/>
                            </a:rPr>
                            <m:t>=</m:t>
                          </m:r>
                          <m:sSub>
                            <m:sSubPr>
                              <m:ctrlPr>
                                <a:rPr lang="en-US" sz="1400" i="1">
                                  <a:latin typeface="Cambria Math"/>
                                </a:rPr>
                              </m:ctrlPr>
                            </m:sSubPr>
                            <m:e>
                              <m:r>
                                <a:rPr lang="en-US" sz="1400" i="1">
                                  <a:latin typeface="Cambria Math"/>
                                  <a:ea typeface="Cambria Math"/>
                                </a:rPr>
                                <m:t>𝜔</m:t>
                              </m:r>
                            </m:e>
                            <m:sub>
                              <m:r>
                                <m:rPr>
                                  <m:sty m:val="p"/>
                                </m:rPr>
                                <a:rPr lang="el-GR" sz="1400" i="1">
                                  <a:latin typeface="Cambria Math"/>
                                  <a:ea typeface="Cambria Math"/>
                                </a:rPr>
                                <m:t>Λ</m:t>
                              </m:r>
                            </m:sub>
                          </m:sSub>
                          <m:f>
                            <m:fPr>
                              <m:type m:val="lin"/>
                              <m:ctrlPr>
                                <a:rPr lang="en-US" sz="1400" i="1">
                                  <a:latin typeface="Cambria Math"/>
                                </a:rPr>
                              </m:ctrlPr>
                            </m:fPr>
                            <m:num>
                              <m:d>
                                <m:dPr>
                                  <m:ctrlPr>
                                    <a:rPr lang="en-US" sz="1400" i="1">
                                      <a:latin typeface="Cambria Math"/>
                                    </a:rPr>
                                  </m:ctrlPr>
                                </m:dPr>
                                <m:e>
                                  <m:sSubSup>
                                    <m:sSubSupPr>
                                      <m:ctrlPr>
                                        <a:rPr lang="en-US" sz="1400" i="1">
                                          <a:latin typeface="Cambria Math"/>
                                        </a:rPr>
                                      </m:ctrlPr>
                                    </m:sSubSupPr>
                                    <m:e>
                                      <m:r>
                                        <a:rPr lang="en-US" sz="1400" i="1">
                                          <a:latin typeface="Cambria Math"/>
                                        </a:rPr>
                                        <m:t>𝑚</m:t>
                                      </m:r>
                                    </m:e>
                                    <m:sub>
                                      <m:r>
                                        <m:rPr>
                                          <m:sty m:val="p"/>
                                        </m:rPr>
                                        <a:rPr lang="el-GR" sz="1400" i="1">
                                          <a:latin typeface="Cambria Math"/>
                                          <a:ea typeface="Cambria Math"/>
                                        </a:rPr>
                                        <m:t>Λ</m:t>
                                      </m:r>
                                    </m:sub>
                                    <m:sup>
                                      <m:r>
                                        <a:rPr lang="en-US" sz="1400" i="1">
                                          <a:latin typeface="Cambria Math"/>
                                        </a:rPr>
                                        <m:t>𝑓𝑖𝑡</m:t>
                                      </m:r>
                                    </m:sup>
                                  </m:sSubSup>
                                  <m:r>
                                    <a:rPr lang="en-US" sz="1400" i="1">
                                      <a:latin typeface="Cambria Math"/>
                                    </a:rPr>
                                    <m:t>−</m:t>
                                  </m:r>
                                  <m:sSubSup>
                                    <m:sSubSupPr>
                                      <m:ctrlPr>
                                        <a:rPr lang="en-US" sz="1400" i="1">
                                          <a:latin typeface="Cambria Math"/>
                                        </a:rPr>
                                      </m:ctrlPr>
                                    </m:sSubSupPr>
                                    <m:e>
                                      <m:r>
                                        <a:rPr lang="en-US" sz="1400" i="1">
                                          <a:latin typeface="Cambria Math"/>
                                        </a:rPr>
                                        <m:t>𝑚</m:t>
                                      </m:r>
                                    </m:e>
                                    <m:sub>
                                      <m:r>
                                        <m:rPr>
                                          <m:sty m:val="p"/>
                                        </m:rPr>
                                        <a:rPr lang="el-GR" sz="1400" i="1">
                                          <a:latin typeface="Cambria Math"/>
                                          <a:ea typeface="Cambria Math"/>
                                        </a:rPr>
                                        <m:t>Λ</m:t>
                                      </m:r>
                                    </m:sub>
                                    <m:sup>
                                      <m:r>
                                        <a:rPr lang="en-US" sz="1400" i="1">
                                          <a:latin typeface="Cambria Math"/>
                                        </a:rPr>
                                        <m:t>0</m:t>
                                      </m:r>
                                    </m:sup>
                                  </m:sSubSup>
                                </m:e>
                              </m:d>
                              <m:r>
                                <a:rPr lang="en-US" sz="1400" b="0" i="1" baseline="30000" smtClean="0">
                                  <a:latin typeface="Cambria Math"/>
                                </a:rPr>
                                <m:t>2</m:t>
                              </m:r>
                            </m:num>
                            <m:den>
                              <m:eqArr>
                                <m:eqArrPr>
                                  <m:ctrlPr>
                                    <a:rPr lang="en-US" sz="1400" i="1">
                                      <a:latin typeface="Cambria Math"/>
                                    </a:rPr>
                                  </m:ctrlPr>
                                </m:eqArrPr>
                                <m:e>
                                  <m:sSup>
                                    <m:sSupPr>
                                      <m:ctrlPr>
                                        <a:rPr lang="en-US" sz="1400" i="1">
                                          <a:latin typeface="Cambria Math"/>
                                        </a:rPr>
                                      </m:ctrlPr>
                                    </m:sSupPr>
                                    <m:e>
                                      <m:sSub>
                                        <m:sSubPr>
                                          <m:ctrlPr>
                                            <a:rPr lang="en-US" sz="1400" i="1">
                                              <a:latin typeface="Cambria Math"/>
                                            </a:rPr>
                                          </m:ctrlPr>
                                        </m:sSubPr>
                                        <m:e>
                                          <m:r>
                                            <a:rPr lang="en-US" sz="1400" i="1">
                                              <a:latin typeface="Cambria Math"/>
                                              <a:ea typeface="Cambria Math"/>
                                            </a:rPr>
                                            <m:t>𝜎</m:t>
                                          </m:r>
                                        </m:e>
                                        <m:sub>
                                          <m:r>
                                            <m:rPr>
                                              <m:sty m:val="p"/>
                                            </m:rPr>
                                            <a:rPr lang="el-GR" sz="1400" i="1">
                                              <a:latin typeface="Cambria Math"/>
                                              <a:ea typeface="Cambria Math"/>
                                            </a:rPr>
                                            <m:t>Λ</m:t>
                                          </m:r>
                                        </m:sub>
                                      </m:sSub>
                                    </m:e>
                                    <m:sup>
                                      <m:r>
                                        <a:rPr lang="en-US" sz="1400" b="0" i="1" smtClean="0">
                                          <a:latin typeface="Cambria Math"/>
                                          <a:ea typeface="Cambria Math"/>
                                        </a:rPr>
                                        <m:t>2</m:t>
                                      </m:r>
                                    </m:sup>
                                  </m:sSup>
                                </m:e>
                                <m:e>
                                  <m:r>
                                    <a:rPr lang="en-US" sz="1400" b="0" i="1" smtClean="0">
                                      <a:latin typeface="Cambria Math"/>
                                    </a:rPr>
                                    <m:t>   </m:t>
                                  </m:r>
                                </m:e>
                              </m:eqArr>
                            </m:den>
                          </m:f>
                        </m:oMath>
                      </a14:m>
                      <a:r>
                        <a:rPr lang="en-US" sz="1400" dirty="0" smtClean="0"/>
                        <a:t>+  </a:t>
                      </a:r>
                      <a14:m>
                        <m:oMath xmlns:m="http://schemas.openxmlformats.org/officeDocument/2006/math">
                          <m:sSub>
                            <m:sSubPr>
                              <m:ctrlPr>
                                <a:rPr lang="en-US" sz="1400" i="1">
                                  <a:latin typeface="Cambria Math"/>
                                </a:rPr>
                              </m:ctrlPr>
                            </m:sSubPr>
                            <m:e>
                              <m:r>
                                <a:rPr lang="en-US" sz="1400" i="1">
                                  <a:latin typeface="Cambria Math"/>
                                  <a:ea typeface="Cambria Math"/>
                                </a:rPr>
                                <m:t>𝜔</m:t>
                              </m:r>
                            </m:e>
                            <m:sub>
                              <m:r>
                                <m:rPr>
                                  <m:sty m:val="p"/>
                                </m:rPr>
                                <a:rPr lang="el-GR" sz="1400" i="1">
                                  <a:latin typeface="Cambria Math"/>
                                  <a:ea typeface="Cambria Math"/>
                                </a:rPr>
                                <m:t>Σ</m:t>
                              </m:r>
                            </m:sub>
                          </m:sSub>
                          <m:f>
                            <m:fPr>
                              <m:type m:val="lin"/>
                              <m:ctrlPr>
                                <a:rPr lang="en-US" sz="1400" i="1">
                                  <a:latin typeface="Cambria Math"/>
                                </a:rPr>
                              </m:ctrlPr>
                            </m:fPr>
                            <m:num>
                              <m:d>
                                <m:dPr>
                                  <m:ctrlPr>
                                    <a:rPr lang="en-US" sz="1400" i="1">
                                      <a:latin typeface="Cambria Math"/>
                                    </a:rPr>
                                  </m:ctrlPr>
                                </m:dPr>
                                <m:e>
                                  <m:sSubSup>
                                    <m:sSubSupPr>
                                      <m:ctrlPr>
                                        <a:rPr lang="en-US" sz="1400" i="1">
                                          <a:latin typeface="Cambria Math"/>
                                        </a:rPr>
                                      </m:ctrlPr>
                                    </m:sSubSupPr>
                                    <m:e>
                                      <m:r>
                                        <a:rPr lang="en-US" sz="1400" i="1">
                                          <a:latin typeface="Cambria Math"/>
                                        </a:rPr>
                                        <m:t>𝑚</m:t>
                                      </m:r>
                                    </m:e>
                                    <m:sub>
                                      <m:r>
                                        <m:rPr>
                                          <m:sty m:val="p"/>
                                        </m:rPr>
                                        <a:rPr lang="el-GR" sz="1400" i="1">
                                          <a:latin typeface="Cambria Math"/>
                                          <a:ea typeface="Cambria Math"/>
                                        </a:rPr>
                                        <m:t>Σ</m:t>
                                      </m:r>
                                    </m:sub>
                                    <m:sup>
                                      <m:r>
                                        <a:rPr lang="en-US" sz="1400" i="1">
                                          <a:latin typeface="Cambria Math"/>
                                        </a:rPr>
                                        <m:t>𝑓𝑖𝑡</m:t>
                                      </m:r>
                                    </m:sup>
                                  </m:sSubSup>
                                  <m:r>
                                    <a:rPr lang="en-US" sz="1400" i="1">
                                      <a:latin typeface="Cambria Math"/>
                                    </a:rPr>
                                    <m:t>−</m:t>
                                  </m:r>
                                  <m:sSubSup>
                                    <m:sSubSupPr>
                                      <m:ctrlPr>
                                        <a:rPr lang="en-US" sz="1400" i="1">
                                          <a:latin typeface="Cambria Math"/>
                                        </a:rPr>
                                      </m:ctrlPr>
                                    </m:sSubSupPr>
                                    <m:e>
                                      <m:r>
                                        <a:rPr lang="en-US" sz="1400" i="1">
                                          <a:latin typeface="Cambria Math"/>
                                        </a:rPr>
                                        <m:t>𝑚</m:t>
                                      </m:r>
                                    </m:e>
                                    <m:sub>
                                      <m:r>
                                        <m:rPr>
                                          <m:sty m:val="p"/>
                                        </m:rPr>
                                        <a:rPr lang="el-GR" sz="1400" i="1">
                                          <a:latin typeface="Cambria Math"/>
                                          <a:ea typeface="Cambria Math"/>
                                        </a:rPr>
                                        <m:t>Σ</m:t>
                                      </m:r>
                                    </m:sub>
                                    <m:sup>
                                      <m:r>
                                        <a:rPr lang="en-US" sz="1400" i="1">
                                          <a:latin typeface="Cambria Math"/>
                                        </a:rPr>
                                        <m:t>0</m:t>
                                      </m:r>
                                    </m:sup>
                                  </m:sSubSup>
                                </m:e>
                              </m:d>
                              <m:r>
                                <a:rPr lang="en-US" sz="1400" b="0" i="1" baseline="30000" smtClean="0">
                                  <a:latin typeface="Cambria Math"/>
                                </a:rPr>
                                <m:t>2</m:t>
                              </m:r>
                            </m:num>
                            <m:den>
                              <m:sSup>
                                <m:sSupPr>
                                  <m:ctrlPr>
                                    <a:rPr lang="en-US" sz="1400" i="1">
                                      <a:latin typeface="Cambria Math"/>
                                    </a:rPr>
                                  </m:ctrlPr>
                                </m:sSupPr>
                                <m:e>
                                  <m:sSub>
                                    <m:sSubPr>
                                      <m:ctrlPr>
                                        <a:rPr lang="en-US" sz="1400" i="1">
                                          <a:latin typeface="Cambria Math"/>
                                        </a:rPr>
                                      </m:ctrlPr>
                                    </m:sSubPr>
                                    <m:e>
                                      <m:r>
                                        <a:rPr lang="en-US" sz="1400" i="1">
                                          <a:latin typeface="Cambria Math"/>
                                          <a:ea typeface="Cambria Math"/>
                                        </a:rPr>
                                        <m:t>𝜎</m:t>
                                      </m:r>
                                    </m:e>
                                    <m:sub>
                                      <m:r>
                                        <m:rPr>
                                          <m:sty m:val="p"/>
                                        </m:rPr>
                                        <a:rPr lang="el-GR" sz="1400" i="1">
                                          <a:latin typeface="Cambria Math"/>
                                          <a:ea typeface="Cambria Math"/>
                                        </a:rPr>
                                        <m:t>Σ</m:t>
                                      </m:r>
                                    </m:sub>
                                  </m:sSub>
                                </m:e>
                                <m:sup>
                                  <m:r>
                                    <a:rPr lang="en-US" sz="1400" i="1">
                                      <a:latin typeface="Cambria Math"/>
                                    </a:rPr>
                                    <m:t>2</m:t>
                                  </m:r>
                                </m:sup>
                              </m:sSup>
                            </m:den>
                          </m:f>
                        </m:oMath>
                      </a14:m>
                      <a:endParaRPr lang="en-US"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419600" y="3992882"/>
                      <a:ext cx="4157320" cy="469077"/>
                    </a:xfrm>
                    <a:prstGeom prst="rect">
                      <a:avLst/>
                    </a:prstGeom>
                    <a:blipFill rotWithShape="1">
                      <a:blip r:embed="rId7"/>
                      <a:stretch>
                        <a:fillRect t="-75325" r="-6158" b="-125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矩形 59"/>
                    <p:cNvSpPr/>
                    <p:nvPr/>
                  </p:nvSpPr>
                  <p:spPr>
                    <a:xfrm>
                      <a:off x="3403999" y="4427354"/>
                      <a:ext cx="5734675" cy="362661"/>
                    </a:xfrm>
                    <a:prstGeom prst="rect">
                      <a:avLst/>
                    </a:prstGeom>
                  </p:spPr>
                  <p:txBody>
                    <a:bodyPr wrap="none" lIns="82945" tIns="41473" rIns="82945" bIns="41473">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a:rPr>
                                </m:ctrlPr>
                              </m:sSubSupPr>
                              <m:e>
                                <m:r>
                                  <a:rPr lang="en-US" sz="1400" i="1">
                                    <a:latin typeface="Cambria Math"/>
                                    <a:ea typeface="Cambria Math"/>
                                  </a:rPr>
                                  <m:t>𝜒</m:t>
                                </m:r>
                              </m:e>
                              <m:sub>
                                <m:r>
                                  <a:rPr lang="en-US" sz="1400" i="1">
                                    <a:latin typeface="Cambria Math"/>
                                    <a:ea typeface="Cambria Math"/>
                                  </a:rPr>
                                  <m:t>2</m:t>
                                </m:r>
                              </m:sub>
                              <m:sup>
                                <m:r>
                                  <a:rPr lang="en-US" sz="1400" i="1">
                                    <a:latin typeface="Cambria Math"/>
                                  </a:rPr>
                                  <m:t>2</m:t>
                                </m:r>
                              </m:sup>
                            </m:sSubSup>
                            <m:r>
                              <a:rPr lang="en-US" sz="1400" i="1">
                                <a:latin typeface="Cambria Math"/>
                              </a:rPr>
                              <m:t>=</m:t>
                            </m:r>
                            <m:sSub>
                              <m:sSubPr>
                                <m:ctrlPr>
                                  <a:rPr lang="en-US" sz="1400" i="1">
                                    <a:latin typeface="Cambria Math"/>
                                  </a:rPr>
                                </m:ctrlPr>
                              </m:sSubPr>
                              <m:e>
                                <m:r>
                                  <a:rPr lang="en-US" sz="1400" i="1">
                                    <a:latin typeface="Cambria Math"/>
                                    <a:ea typeface="Cambria Math"/>
                                  </a:rPr>
                                  <m:t>𝜔</m:t>
                                </m:r>
                              </m:e>
                              <m:sub>
                                <m:r>
                                  <m:rPr>
                                    <m:sty m:val="p"/>
                                  </m:rPr>
                                  <a:rPr lang="el-GR" sz="1400" i="1">
                                    <a:latin typeface="Cambria Math"/>
                                    <a:ea typeface="Cambria Math"/>
                                  </a:rPr>
                                  <m:t>Λ</m:t>
                                </m:r>
                              </m:sub>
                            </m:sSub>
                            <m:f>
                              <m:fPr>
                                <m:type m:val="lin"/>
                                <m:ctrlPr>
                                  <a:rPr lang="en-US" sz="1400" i="1">
                                    <a:latin typeface="Cambria Math"/>
                                  </a:rPr>
                                </m:ctrlPr>
                              </m:fPr>
                              <m:num>
                                <m:d>
                                  <m:dPr>
                                    <m:ctrlPr>
                                      <a:rPr lang="en-US" sz="1400" i="1">
                                        <a:latin typeface="Cambria Math"/>
                                      </a:rPr>
                                    </m:ctrlPr>
                                  </m:dPr>
                                  <m:e>
                                    <m:sSubSup>
                                      <m:sSubSupPr>
                                        <m:ctrlPr>
                                          <a:rPr lang="en-US" sz="1400" i="1">
                                            <a:latin typeface="Cambria Math"/>
                                          </a:rPr>
                                        </m:ctrlPr>
                                      </m:sSubSupPr>
                                      <m:e>
                                        <m:r>
                                          <a:rPr lang="en-US" sz="1400" i="1">
                                            <a:latin typeface="Cambria Math"/>
                                            <a:ea typeface="Cambria Math"/>
                                          </a:rPr>
                                          <m:t>𝜎</m:t>
                                        </m:r>
                                      </m:e>
                                      <m:sub>
                                        <m:r>
                                          <m:rPr>
                                            <m:sty m:val="p"/>
                                          </m:rPr>
                                          <a:rPr lang="el-GR" sz="1400" i="1">
                                            <a:latin typeface="Cambria Math"/>
                                            <a:ea typeface="Cambria Math"/>
                                          </a:rPr>
                                          <m:t>Λ</m:t>
                                        </m:r>
                                      </m:sub>
                                      <m:sup>
                                        <m:r>
                                          <a:rPr lang="en-US" sz="1400" i="1">
                                            <a:latin typeface="Cambria Math"/>
                                          </a:rPr>
                                          <m:t>𝑓𝑖𝑡</m:t>
                                        </m:r>
                                      </m:sup>
                                    </m:sSubSup>
                                  </m:e>
                                </m:d>
                                <m:r>
                                  <a:rPr lang="en-US" sz="1400" b="0" i="1" baseline="30000" smtClean="0">
                                    <a:latin typeface="Cambria Math"/>
                                  </a:rPr>
                                  <m:t>2</m:t>
                                </m:r>
                              </m:num>
                              <m:den>
                                <m:sSup>
                                  <m:sSupPr>
                                    <m:ctrlPr>
                                      <a:rPr lang="en-US" sz="1400" i="1">
                                        <a:latin typeface="Cambria Math"/>
                                      </a:rPr>
                                    </m:ctrlPr>
                                  </m:sSupPr>
                                  <m:e>
                                    <m:sSub>
                                      <m:sSubPr>
                                        <m:ctrlPr>
                                          <a:rPr lang="en-US" sz="1400" i="1">
                                            <a:latin typeface="Cambria Math"/>
                                          </a:rPr>
                                        </m:ctrlPr>
                                      </m:sSubPr>
                                      <m:e>
                                        <m:r>
                                          <a:rPr lang="en-US" sz="1400" i="1">
                                            <a:latin typeface="Cambria Math"/>
                                          </a:rPr>
                                          <m:t>&lt;</m:t>
                                        </m:r>
                                        <m:r>
                                          <a:rPr lang="en-US" sz="1400" i="1">
                                            <a:latin typeface="Cambria Math"/>
                                            <a:ea typeface="Cambria Math"/>
                                          </a:rPr>
                                          <m:t>𝜎</m:t>
                                        </m:r>
                                      </m:e>
                                      <m:sub>
                                        <m:r>
                                          <m:rPr>
                                            <m:sty m:val="p"/>
                                          </m:rPr>
                                          <a:rPr lang="el-GR" sz="1400" i="1">
                                            <a:latin typeface="Cambria Math"/>
                                            <a:ea typeface="Cambria Math"/>
                                          </a:rPr>
                                          <m:t>Λ</m:t>
                                        </m:r>
                                      </m:sub>
                                    </m:sSub>
                                    <m:r>
                                      <a:rPr lang="en-US" sz="1400" i="1">
                                        <a:latin typeface="Cambria Math"/>
                                        <a:ea typeface="Cambria Math"/>
                                      </a:rPr>
                                      <m:t>&gt;</m:t>
                                    </m:r>
                                  </m:e>
                                  <m:sup>
                                    <m:r>
                                      <a:rPr lang="en-US" sz="1400" i="1">
                                        <a:latin typeface="Cambria Math"/>
                                      </a:rPr>
                                      <m:t>2</m:t>
                                    </m:r>
                                  </m:sup>
                                </m:sSup>
                                <m:r>
                                  <a:rPr lang="en-US" sz="1400" i="1">
                                    <a:latin typeface="Cambria Math"/>
                                  </a:rPr>
                                  <m:t>+</m:t>
                                </m:r>
                              </m:den>
                            </m:f>
                            <m:sSub>
                              <m:sSubPr>
                                <m:ctrlPr>
                                  <a:rPr lang="en-US" sz="1400" i="1">
                                    <a:latin typeface="Cambria Math"/>
                                  </a:rPr>
                                </m:ctrlPr>
                              </m:sSubPr>
                              <m:e>
                                <m:r>
                                  <a:rPr lang="en-US" sz="1400" i="1">
                                    <a:latin typeface="Cambria Math"/>
                                    <a:ea typeface="Cambria Math"/>
                                  </a:rPr>
                                  <m:t>𝜔</m:t>
                                </m:r>
                              </m:e>
                              <m:sub>
                                <m:r>
                                  <m:rPr>
                                    <m:sty m:val="p"/>
                                  </m:rPr>
                                  <a:rPr lang="el-GR" sz="1400" i="1">
                                    <a:latin typeface="Cambria Math"/>
                                    <a:ea typeface="Cambria Math"/>
                                  </a:rPr>
                                  <m:t>Σ</m:t>
                                </m:r>
                              </m:sub>
                            </m:sSub>
                            <m:f>
                              <m:fPr>
                                <m:type m:val="lin"/>
                                <m:ctrlPr>
                                  <a:rPr lang="en-US" sz="1400" i="1">
                                    <a:latin typeface="Cambria Math"/>
                                  </a:rPr>
                                </m:ctrlPr>
                              </m:fPr>
                              <m:num>
                                <m:d>
                                  <m:dPr>
                                    <m:ctrlPr>
                                      <a:rPr lang="en-US" sz="1400" i="1">
                                        <a:latin typeface="Cambria Math"/>
                                      </a:rPr>
                                    </m:ctrlPr>
                                  </m:dPr>
                                  <m:e>
                                    <m:sSubSup>
                                      <m:sSubSupPr>
                                        <m:ctrlPr>
                                          <a:rPr lang="en-US" sz="1400" i="1">
                                            <a:latin typeface="Cambria Math"/>
                                          </a:rPr>
                                        </m:ctrlPr>
                                      </m:sSubSupPr>
                                      <m:e>
                                        <m:r>
                                          <a:rPr lang="en-US" sz="1400" i="1">
                                            <a:latin typeface="Cambria Math"/>
                                            <a:ea typeface="Cambria Math"/>
                                          </a:rPr>
                                          <m:t>𝜎</m:t>
                                        </m:r>
                                      </m:e>
                                      <m:sub>
                                        <m:r>
                                          <m:rPr>
                                            <m:sty m:val="p"/>
                                          </m:rPr>
                                          <a:rPr lang="el-GR" sz="1400" i="1">
                                            <a:latin typeface="Cambria Math"/>
                                            <a:ea typeface="Cambria Math"/>
                                          </a:rPr>
                                          <m:t>Σ</m:t>
                                        </m:r>
                                      </m:sub>
                                      <m:sup>
                                        <m:r>
                                          <a:rPr lang="en-US" sz="1400" i="1">
                                            <a:latin typeface="Cambria Math"/>
                                          </a:rPr>
                                          <m:t>𝑓𝑖𝑡</m:t>
                                        </m:r>
                                      </m:sup>
                                    </m:sSubSup>
                                  </m:e>
                                </m:d>
                                <m:r>
                                  <a:rPr lang="en-US" sz="1400" b="0" i="1" baseline="30000" smtClean="0">
                                    <a:latin typeface="Cambria Math"/>
                                  </a:rPr>
                                  <m:t>2</m:t>
                                </m:r>
                              </m:num>
                              <m:den>
                                <m:r>
                                  <a:rPr lang="en-US" sz="1400" i="1">
                                    <a:latin typeface="Cambria Math"/>
                                  </a:rPr>
                                  <m:t>&lt;</m:t>
                                </m:r>
                                <m:sSup>
                                  <m:sSupPr>
                                    <m:ctrlPr>
                                      <a:rPr lang="en-US" sz="1400" i="1">
                                        <a:latin typeface="Cambria Math"/>
                                      </a:rPr>
                                    </m:ctrlPr>
                                  </m:sSupPr>
                                  <m:e>
                                    <m:sSub>
                                      <m:sSubPr>
                                        <m:ctrlPr>
                                          <a:rPr lang="en-US" sz="1400" i="1">
                                            <a:latin typeface="Cambria Math"/>
                                          </a:rPr>
                                        </m:ctrlPr>
                                      </m:sSubPr>
                                      <m:e>
                                        <m:r>
                                          <a:rPr lang="en-US" sz="1400" i="1">
                                            <a:latin typeface="Cambria Math"/>
                                            <a:ea typeface="Cambria Math"/>
                                          </a:rPr>
                                          <m:t>𝜎</m:t>
                                        </m:r>
                                      </m:e>
                                      <m:sub>
                                        <m:r>
                                          <m:rPr>
                                            <m:sty m:val="p"/>
                                          </m:rPr>
                                          <a:rPr lang="el-GR" sz="1400" i="1">
                                            <a:latin typeface="Cambria Math"/>
                                            <a:ea typeface="Cambria Math"/>
                                          </a:rPr>
                                          <m:t>Σ</m:t>
                                        </m:r>
                                      </m:sub>
                                    </m:sSub>
                                    <m:r>
                                      <a:rPr lang="en-US" sz="1400" i="1">
                                        <a:latin typeface="Cambria Math"/>
                                        <a:ea typeface="Cambria Math"/>
                                      </a:rPr>
                                      <m:t>&gt;</m:t>
                                    </m:r>
                                  </m:e>
                                  <m:sup>
                                    <m:r>
                                      <a:rPr lang="en-US" sz="1400" i="1">
                                        <a:latin typeface="Cambria Math"/>
                                      </a:rPr>
                                      <m:t>2</m:t>
                                    </m:r>
                                  </m:sup>
                                </m:sSup>
                                <m:r>
                                  <a:rPr lang="en-US" sz="1400" i="1">
                                    <a:latin typeface="Cambria Math"/>
                                  </a:rPr>
                                  <m:t>+</m:t>
                                </m:r>
                                <m:sSub>
                                  <m:sSubPr>
                                    <m:ctrlPr>
                                      <a:rPr lang="en-US" sz="1400" i="1">
                                        <a:latin typeface="Cambria Math"/>
                                      </a:rPr>
                                    </m:ctrlPr>
                                  </m:sSubPr>
                                  <m:e>
                                    <m:r>
                                      <a:rPr lang="en-US" sz="1400" i="1">
                                        <a:latin typeface="Cambria Math"/>
                                        <a:ea typeface="Cambria Math"/>
                                      </a:rPr>
                                      <m:t>𝜔</m:t>
                                    </m:r>
                                  </m:e>
                                  <m:sub>
                                    <m:r>
                                      <a:rPr lang="en-US" sz="1400" i="1">
                                        <a:latin typeface="Cambria Math"/>
                                        <a:ea typeface="Cambria Math"/>
                                      </a:rPr>
                                      <m:t>𝑔𝑠</m:t>
                                    </m:r>
                                  </m:sub>
                                </m:sSub>
                                <m:f>
                                  <m:fPr>
                                    <m:type m:val="lin"/>
                                    <m:ctrlPr>
                                      <a:rPr lang="en-US" sz="1400" i="1">
                                        <a:latin typeface="Cambria Math"/>
                                      </a:rPr>
                                    </m:ctrlPr>
                                  </m:fPr>
                                  <m:num>
                                    <m:d>
                                      <m:dPr>
                                        <m:ctrlPr>
                                          <a:rPr lang="en-US" sz="1400" i="1">
                                            <a:latin typeface="Cambria Math"/>
                                          </a:rPr>
                                        </m:ctrlPr>
                                      </m:dPr>
                                      <m:e>
                                        <m:sSubSup>
                                          <m:sSubSupPr>
                                            <m:ctrlPr>
                                              <a:rPr lang="en-US" sz="1400" i="1">
                                                <a:latin typeface="Cambria Math"/>
                                              </a:rPr>
                                            </m:ctrlPr>
                                          </m:sSubSupPr>
                                          <m:e>
                                            <m:r>
                                              <a:rPr lang="en-US" sz="1400" i="1">
                                                <a:latin typeface="Cambria Math"/>
                                                <a:ea typeface="Cambria Math"/>
                                              </a:rPr>
                                              <m:t>𝜎</m:t>
                                            </m:r>
                                          </m:e>
                                          <m:sub>
                                            <m:r>
                                              <a:rPr lang="en-US" sz="1400" i="1">
                                                <a:latin typeface="Cambria Math"/>
                                                <a:ea typeface="Cambria Math"/>
                                              </a:rPr>
                                              <m:t>𝑔𝑠</m:t>
                                            </m:r>
                                          </m:sub>
                                          <m:sup>
                                            <m:r>
                                              <a:rPr lang="en-US" sz="1400" i="1">
                                                <a:latin typeface="Cambria Math"/>
                                              </a:rPr>
                                              <m:t>𝑓𝑖𝑡</m:t>
                                            </m:r>
                                          </m:sup>
                                        </m:sSubSup>
                                      </m:e>
                                    </m:d>
                                    <m:r>
                                      <a:rPr lang="en-US" sz="1400" b="0" i="1" baseline="30000" smtClean="0">
                                        <a:latin typeface="Cambria Math"/>
                                      </a:rPr>
                                      <m:t>2</m:t>
                                    </m:r>
                                  </m:num>
                                  <m:den>
                                    <m:r>
                                      <a:rPr lang="en-US" sz="1400" i="1">
                                        <a:latin typeface="Cambria Math"/>
                                      </a:rPr>
                                      <m:t>&lt;</m:t>
                                    </m:r>
                                    <m:sSup>
                                      <m:sSupPr>
                                        <m:ctrlPr>
                                          <a:rPr lang="en-US" sz="1400" i="1">
                                            <a:latin typeface="Cambria Math"/>
                                          </a:rPr>
                                        </m:ctrlPr>
                                      </m:sSupPr>
                                      <m:e>
                                        <m:sSub>
                                          <m:sSubPr>
                                            <m:ctrlPr>
                                              <a:rPr lang="en-US" sz="1400" i="1">
                                                <a:latin typeface="Cambria Math"/>
                                              </a:rPr>
                                            </m:ctrlPr>
                                          </m:sSubPr>
                                          <m:e>
                                            <m:r>
                                              <a:rPr lang="en-US" sz="1400" i="1">
                                                <a:latin typeface="Cambria Math"/>
                                                <a:ea typeface="Cambria Math"/>
                                              </a:rPr>
                                              <m:t>𝜎</m:t>
                                            </m:r>
                                          </m:e>
                                          <m:sub>
                                            <m:r>
                                              <a:rPr lang="en-US" sz="1400" i="1">
                                                <a:latin typeface="Cambria Math"/>
                                                <a:ea typeface="Cambria Math"/>
                                              </a:rPr>
                                              <m:t>𝑔𝑠</m:t>
                                            </m:r>
                                          </m:sub>
                                        </m:sSub>
                                        <m:r>
                                          <a:rPr lang="en-US" sz="1400" i="1">
                                            <a:latin typeface="Cambria Math"/>
                                            <a:ea typeface="Cambria Math"/>
                                          </a:rPr>
                                          <m:t>&gt;</m:t>
                                        </m:r>
                                      </m:e>
                                      <m:sup>
                                        <m:r>
                                          <a:rPr lang="en-US" sz="1400" i="1">
                                            <a:latin typeface="Cambria Math"/>
                                          </a:rPr>
                                          <m:t>2</m:t>
                                        </m:r>
                                      </m:sup>
                                    </m:sSup>
                                  </m:den>
                                </m:f>
                              </m:den>
                            </m:f>
                          </m:oMath>
                        </m:oMathPara>
                      </a14:m>
                      <a:endParaRPr lang="en-US" sz="1400" dirty="0" smtClean="0"/>
                    </a:p>
                  </p:txBody>
                </p:sp>
              </mc:Choice>
              <mc:Fallback xmlns="">
                <p:sp>
                  <p:nvSpPr>
                    <p:cNvPr id="60" name="矩形 59"/>
                    <p:cNvSpPr>
                      <a:spLocks noRot="1" noChangeAspect="1" noMove="1" noResize="1" noEditPoints="1" noAdjustHandles="1" noChangeArrowheads="1" noChangeShapeType="1" noTextEdit="1"/>
                    </p:cNvSpPr>
                    <p:nvPr/>
                  </p:nvSpPr>
                  <p:spPr>
                    <a:xfrm>
                      <a:off x="3403999" y="4427354"/>
                      <a:ext cx="5734675" cy="362661"/>
                    </a:xfrm>
                    <a:prstGeom prst="rect">
                      <a:avLst/>
                    </a:prstGeom>
                    <a:blipFill rotWithShape="1">
                      <a:blip r:embed="rId8"/>
                      <a:stretch>
                        <a:fillRect t="-108333" b="-178333"/>
                      </a:stretch>
                    </a:blipFill>
                  </p:spPr>
                  <p:txBody>
                    <a:bodyPr/>
                    <a:lstStyle/>
                    <a:p>
                      <a:r>
                        <a:rPr lang="en-US">
                          <a:noFill/>
                        </a:rPr>
                        <a:t> </a:t>
                      </a:r>
                    </a:p>
                  </p:txBody>
                </p:sp>
              </mc:Fallback>
            </mc:AlternateContent>
          </p:grpSp>
        </p:grpSp>
        <p:pic>
          <p:nvPicPr>
            <p:cNvPr id="6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0297" y="5992033"/>
              <a:ext cx="5077937" cy="6364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8" name="直角上箭头 7"/>
            <p:cNvSpPr/>
            <p:nvPr/>
          </p:nvSpPr>
          <p:spPr>
            <a:xfrm rot="16200000">
              <a:off x="5563079" y="3175090"/>
              <a:ext cx="533400" cy="989647"/>
            </a:xfrm>
            <a:prstGeom prst="ben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直角上箭头 66"/>
            <p:cNvSpPr/>
            <p:nvPr/>
          </p:nvSpPr>
          <p:spPr>
            <a:xfrm rot="16200000">
              <a:off x="5599720" y="5090741"/>
              <a:ext cx="624873" cy="1129683"/>
            </a:xfrm>
            <a:prstGeom prst="ben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7" name="圆角矩形 16"/>
          <p:cNvSpPr/>
          <p:nvPr/>
        </p:nvSpPr>
        <p:spPr>
          <a:xfrm>
            <a:off x="38724" y="2862667"/>
            <a:ext cx="9047063" cy="3842933"/>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TextBox 18"/>
          <p:cNvSpPr txBox="1"/>
          <p:nvPr/>
        </p:nvSpPr>
        <p:spPr>
          <a:xfrm>
            <a:off x="6934200" y="4865743"/>
            <a:ext cx="166356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smtClean="0">
                <a:solidFill>
                  <a:srgbClr val="FF0000"/>
                </a:solidFill>
              </a:rPr>
              <a:t>gs</a:t>
            </a:r>
            <a:r>
              <a:rPr lang="en-US" sz="2400" dirty="0" smtClean="0">
                <a:solidFill>
                  <a:srgbClr val="FF0000"/>
                </a:solidFill>
              </a:rPr>
              <a:t> : </a:t>
            </a:r>
            <a:r>
              <a:rPr lang="en-US" sz="2400" baseline="30000" dirty="0" smtClean="0">
                <a:solidFill>
                  <a:srgbClr val="FF0000"/>
                </a:solidFill>
              </a:rPr>
              <a:t>12</a:t>
            </a:r>
            <a:r>
              <a:rPr lang="el-GR" sz="2400" baseline="-25000" dirty="0" smtClean="0">
                <a:solidFill>
                  <a:srgbClr val="FF0000"/>
                </a:solidFill>
              </a:rPr>
              <a:t>Λ</a:t>
            </a:r>
            <a:r>
              <a:rPr lang="en-US" sz="2400" dirty="0" err="1" smtClean="0">
                <a:solidFill>
                  <a:srgbClr val="FF0000"/>
                </a:solidFill>
              </a:rPr>
              <a:t>B</a:t>
            </a:r>
            <a:r>
              <a:rPr lang="en-US" sz="2400" baseline="-25000" dirty="0" err="1" smtClean="0">
                <a:solidFill>
                  <a:srgbClr val="FF0000"/>
                </a:solidFill>
              </a:rPr>
              <a:t>gs</a:t>
            </a:r>
            <a:endParaRPr lang="en-US" sz="2400" baseline="-25000" dirty="0">
              <a:solidFill>
                <a:srgbClr val="FF0000"/>
              </a:solidFill>
            </a:endParaRPr>
          </a:p>
        </p:txBody>
      </p:sp>
    </p:spTree>
    <p:extLst>
      <p:ext uri="{BB962C8B-B14F-4D97-AF65-F5344CB8AC3E}">
        <p14:creationId xmlns:p14="http://schemas.microsoft.com/office/powerpoint/2010/main" val="668259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3" y="504276"/>
            <a:ext cx="9144000" cy="990600"/>
          </a:xfrm>
        </p:spPr>
        <p:txBody>
          <a:bodyPr lIns="82945" tIns="41473" rIns="82945" bIns="41473">
            <a:normAutofit fontScale="90000"/>
          </a:bodyPr>
          <a:lstStyle/>
          <a:p>
            <a:pPr algn="ctr"/>
            <a:r>
              <a:rPr lang="en-US" altLang="zh-CN" sz="3600" b="1" dirty="0"/>
              <a:t>Forward Optics Tuning</a:t>
            </a:r>
            <a:br>
              <a:rPr lang="en-US" altLang="zh-CN" sz="3600" b="1" dirty="0"/>
            </a:br>
            <a:endParaRPr lang="en-US" sz="3600" dirty="0"/>
          </a:p>
        </p:txBody>
      </p:sp>
      <p:pic>
        <p:nvPicPr>
          <p:cNvPr id="4" name="Content Placeholder 3" descr="ss_startpoint_fp_yx.jpg"/>
          <p:cNvPicPr>
            <a:picLocks noGrp="1" noChangeAspect="1"/>
          </p:cNvPicPr>
          <p:nvPr>
            <p:ph idx="1"/>
          </p:nvPr>
        </p:nvPicPr>
        <p:blipFill>
          <a:blip r:embed="rId3" cstate="print"/>
          <a:stretch>
            <a:fillRect/>
          </a:stretch>
        </p:blipFill>
        <p:spPr>
          <a:xfrm>
            <a:off x="144017" y="1312462"/>
            <a:ext cx="4600317" cy="4176464"/>
          </a:xfrm>
        </p:spPr>
      </p:pic>
      <p:sp>
        <p:nvSpPr>
          <p:cNvPr id="6" name="TextBox 5"/>
          <p:cNvSpPr txBox="1"/>
          <p:nvPr/>
        </p:nvSpPr>
        <p:spPr>
          <a:xfrm>
            <a:off x="57092" y="5466686"/>
            <a:ext cx="4666181" cy="323155"/>
          </a:xfrm>
          <a:prstGeom prst="rect">
            <a:avLst/>
          </a:prstGeom>
          <a:noFill/>
        </p:spPr>
        <p:txBody>
          <a:bodyPr wrap="square" lIns="91430" tIns="45715" rIns="91430" bIns="45715" rtlCol="0">
            <a:spAutoFit/>
          </a:bodyPr>
          <a:lstStyle/>
          <a:p>
            <a:pPr algn="ctr"/>
            <a:r>
              <a:rPr lang="en-US" sz="1500" b="1" dirty="0">
                <a:solidFill>
                  <a:srgbClr val="FF33CC"/>
                </a:solidFill>
              </a:rPr>
              <a:t>Purple: Real HKS SS data    </a:t>
            </a:r>
            <a:r>
              <a:rPr lang="en-US" sz="1500" b="1" dirty="0">
                <a:solidFill>
                  <a:srgbClr val="060BD4"/>
                </a:solidFill>
              </a:rPr>
              <a:t>Blue: Geant4 Simulation</a:t>
            </a:r>
          </a:p>
        </p:txBody>
      </p:sp>
      <p:sp>
        <p:nvSpPr>
          <p:cNvPr id="28" name="TextBox 27"/>
          <p:cNvSpPr txBox="1"/>
          <p:nvPr/>
        </p:nvSpPr>
        <p:spPr>
          <a:xfrm>
            <a:off x="4953000" y="5274967"/>
            <a:ext cx="4191000" cy="400099"/>
          </a:xfrm>
          <a:prstGeom prst="rect">
            <a:avLst/>
          </a:prstGeom>
          <a:noFill/>
        </p:spPr>
        <p:txBody>
          <a:bodyPr wrap="square" lIns="91430" tIns="45715" rIns="91430" bIns="45715" rtlCol="0">
            <a:spAutoFit/>
          </a:bodyPr>
          <a:lstStyle/>
          <a:p>
            <a:r>
              <a:rPr lang="en-US" altLang="zh-CN" sz="2000" b="1" dirty="0"/>
              <a:t> Splitter field contour on </a:t>
            </a:r>
            <a:r>
              <a:rPr lang="en-US" altLang="zh-CN" sz="2000" b="1" dirty="0" err="1"/>
              <a:t>xoz</a:t>
            </a:r>
            <a:r>
              <a:rPr lang="en-US" altLang="zh-CN" sz="2000" b="1" dirty="0"/>
              <a:t> plane</a:t>
            </a:r>
            <a:endParaRPr lang="zh-CN" altLang="en-US" sz="2000" b="1" dirty="0"/>
          </a:p>
        </p:txBody>
      </p:sp>
      <p:sp>
        <p:nvSpPr>
          <p:cNvPr id="29" name="椭圆 28"/>
          <p:cNvSpPr/>
          <p:nvPr/>
        </p:nvSpPr>
        <p:spPr>
          <a:xfrm>
            <a:off x="6732240" y="2780928"/>
            <a:ext cx="1296144" cy="936104"/>
          </a:xfrm>
          <a:prstGeom prst="ellipse">
            <a:avLst/>
          </a:prstGeom>
          <a:noFill/>
          <a:ln>
            <a:solidFill>
              <a:srgbClr val="C00000"/>
            </a:solidFill>
            <a:prstDash val="dashDot"/>
          </a:ln>
        </p:spPr>
        <p:style>
          <a:lnRef idx="2">
            <a:schemeClr val="accent6"/>
          </a:lnRef>
          <a:fillRef idx="1">
            <a:schemeClr val="lt1"/>
          </a:fillRef>
          <a:effectRef idx="0">
            <a:schemeClr val="accent6"/>
          </a:effectRef>
          <a:fontRef idx="minor">
            <a:schemeClr val="dk1"/>
          </a:fontRef>
        </p:style>
        <p:txBody>
          <a:bodyPr lIns="91430" tIns="45715" rIns="91430" bIns="45715" rtlCol="0" anchor="ctr"/>
          <a:lstStyle/>
          <a:p>
            <a:pPr algn="ctr"/>
            <a:endParaRPr lang="zh-CN" altLang="en-US"/>
          </a:p>
        </p:txBody>
      </p:sp>
      <p:sp>
        <p:nvSpPr>
          <p:cNvPr id="37" name="TextBox 36"/>
          <p:cNvSpPr txBox="1"/>
          <p:nvPr/>
        </p:nvSpPr>
        <p:spPr>
          <a:xfrm>
            <a:off x="683568" y="5949280"/>
            <a:ext cx="7344816"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30" tIns="45715" rIns="91430" bIns="45715" rtlCol="0">
            <a:spAutoFit/>
          </a:bodyPr>
          <a:lstStyle/>
          <a:p>
            <a:pPr algn="ctr"/>
            <a:r>
              <a:rPr lang="en-US" altLang="zh-CN" sz="2400" b="1" dirty="0">
                <a:solidFill>
                  <a:schemeClr val="tx2">
                    <a:lumMod val="50000"/>
                  </a:schemeClr>
                </a:solidFill>
              </a:rPr>
              <a:t> The leakage of splitter fringe field causes the </a:t>
            </a:r>
            <a:r>
              <a:rPr lang="en-US" altLang="zh-CN" sz="2400" b="1" dirty="0">
                <a:solidFill>
                  <a:srgbClr val="FF0000"/>
                </a:solidFill>
              </a:rPr>
              <a:t>cross talk between the splitter and </a:t>
            </a:r>
            <a:r>
              <a:rPr lang="en-US" altLang="zh-CN" sz="2400" b="1" dirty="0" err="1" smtClean="0">
                <a:solidFill>
                  <a:srgbClr val="FF0000"/>
                </a:solidFill>
              </a:rPr>
              <a:t>quadrupoles</a:t>
            </a:r>
            <a:endParaRPr lang="zh-CN" altLang="en-US" sz="2400" b="1" dirty="0">
              <a:solidFill>
                <a:srgbClr val="FF0000"/>
              </a:solidFill>
            </a:endParaRPr>
          </a:p>
        </p:txBody>
      </p:sp>
      <p:pic>
        <p:nvPicPr>
          <p:cNvPr id="30" name="Picture 5" descr="ss_re_gentar_ori.jpg"/>
          <p:cNvPicPr>
            <a:picLocks noChangeAspect="1"/>
          </p:cNvPicPr>
          <p:nvPr/>
        </p:nvPicPr>
        <p:blipFill>
          <a:blip r:embed="rId4" cstate="print"/>
          <a:stretch>
            <a:fillRect/>
          </a:stretch>
        </p:blipFill>
        <p:spPr>
          <a:xfrm>
            <a:off x="4723273" y="1396320"/>
            <a:ext cx="3886200" cy="3769028"/>
          </a:xfrm>
          <a:prstGeom prst="rect">
            <a:avLst/>
          </a:prstGeom>
        </p:spPr>
      </p:pic>
      <p:sp>
        <p:nvSpPr>
          <p:cNvPr id="9" name="上弧形箭头 8"/>
          <p:cNvSpPr/>
          <p:nvPr/>
        </p:nvSpPr>
        <p:spPr>
          <a:xfrm>
            <a:off x="3895074" y="2251997"/>
            <a:ext cx="3197206" cy="707113"/>
          </a:xfrm>
          <a:prstGeom prst="curved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1" name="上弧形箭头 10"/>
          <p:cNvSpPr/>
          <p:nvPr/>
        </p:nvSpPr>
        <p:spPr>
          <a:xfrm>
            <a:off x="2390182" y="2251997"/>
            <a:ext cx="4473634" cy="707113"/>
          </a:xfrm>
          <a:prstGeom prst="curved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grpSp>
        <p:nvGrpSpPr>
          <p:cNvPr id="7" name="组合 6"/>
          <p:cNvGrpSpPr/>
          <p:nvPr/>
        </p:nvGrpSpPr>
        <p:grpSpPr>
          <a:xfrm>
            <a:off x="-51683" y="999576"/>
            <a:ext cx="4805436" cy="4759785"/>
            <a:chOff x="2673338" y="1337139"/>
            <a:chExt cx="4805436" cy="4759785"/>
          </a:xfrm>
        </p:grpSpPr>
        <p:pic>
          <p:nvPicPr>
            <p:cNvPr id="21" name="内容占位符 11" descr="startpoint_hes_yx.jpg"/>
            <p:cNvPicPr>
              <a:picLocks noChangeAspect="1"/>
            </p:cNvPicPr>
            <p:nvPr/>
          </p:nvPicPr>
          <p:blipFill>
            <a:blip r:embed="rId5" cstate="print"/>
            <a:stretch>
              <a:fillRect/>
            </a:stretch>
          </p:blipFill>
          <p:spPr>
            <a:xfrm>
              <a:off x="2711438" y="1337139"/>
              <a:ext cx="4729236" cy="4442056"/>
            </a:xfrm>
            <a:prstGeom prst="rect">
              <a:avLst/>
            </a:prstGeom>
          </p:spPr>
        </p:pic>
        <p:sp>
          <p:nvSpPr>
            <p:cNvPr id="24" name="TextBox 23"/>
            <p:cNvSpPr txBox="1"/>
            <p:nvPr/>
          </p:nvSpPr>
          <p:spPr>
            <a:xfrm>
              <a:off x="2673338" y="5773769"/>
              <a:ext cx="4805436" cy="323155"/>
            </a:xfrm>
            <a:prstGeom prst="rect">
              <a:avLst/>
            </a:prstGeom>
            <a:solidFill>
              <a:srgbClr val="FFC000"/>
            </a:solidFill>
          </p:spPr>
          <p:txBody>
            <a:bodyPr wrap="square" lIns="91430" tIns="45715" rIns="91430" bIns="45715" rtlCol="0">
              <a:spAutoFit/>
            </a:bodyPr>
            <a:lstStyle/>
            <a:p>
              <a:pPr algn="ctr"/>
              <a:r>
                <a:rPr lang="en-US" sz="1500" b="1" dirty="0">
                  <a:solidFill>
                    <a:srgbClr val="FF33CC"/>
                  </a:solidFill>
                </a:rPr>
                <a:t>Purple: </a:t>
              </a:r>
              <a:r>
                <a:rPr lang="en-US" sz="1500" b="1" dirty="0" smtClean="0">
                  <a:solidFill>
                    <a:srgbClr val="FF33CC"/>
                  </a:solidFill>
                </a:rPr>
                <a:t>Geant4 simulation    </a:t>
              </a:r>
              <a:r>
                <a:rPr lang="en-US" sz="1500" b="1" dirty="0" smtClean="0">
                  <a:solidFill>
                    <a:srgbClr val="00B050"/>
                  </a:solidFill>
                </a:rPr>
                <a:t>green: Real HES SS data</a:t>
              </a:r>
              <a:endParaRPr lang="en-US" sz="1500" b="1" dirty="0">
                <a:solidFill>
                  <a:srgbClr val="00B050"/>
                </a:solidFill>
              </a:endParaRPr>
            </a:p>
          </p:txBody>
        </p:sp>
      </p:grpSp>
      <p:grpSp>
        <p:nvGrpSpPr>
          <p:cNvPr id="14" name="组合 13"/>
          <p:cNvGrpSpPr/>
          <p:nvPr/>
        </p:nvGrpSpPr>
        <p:grpSpPr>
          <a:xfrm>
            <a:off x="4703185" y="999576"/>
            <a:ext cx="4572000" cy="4240868"/>
            <a:chOff x="4703185" y="999576"/>
            <a:chExt cx="4572000" cy="4240868"/>
          </a:xfrm>
        </p:grpSpPr>
        <p:grpSp>
          <p:nvGrpSpPr>
            <p:cNvPr id="27" name="组合 26"/>
            <p:cNvGrpSpPr/>
            <p:nvPr/>
          </p:nvGrpSpPr>
          <p:grpSpPr>
            <a:xfrm>
              <a:off x="4703185" y="999576"/>
              <a:ext cx="4572000" cy="4240868"/>
              <a:chOff x="4729955" y="1314980"/>
              <a:chExt cx="4572000" cy="4240868"/>
            </a:xfrm>
          </p:grpSpPr>
          <p:pic>
            <p:nvPicPr>
              <p:cNvPr id="5" name="图片 4" descr="spl_feild_region_single.png"/>
              <p:cNvPicPr>
                <a:picLocks noChangeAspect="1"/>
              </p:cNvPicPr>
              <p:nvPr/>
            </p:nvPicPr>
            <p:blipFill>
              <a:blip r:embed="rId6" cstate="print"/>
              <a:stretch>
                <a:fillRect/>
              </a:stretch>
            </p:blipFill>
            <p:spPr>
              <a:xfrm>
                <a:off x="4729955" y="1314980"/>
                <a:ext cx="4572000" cy="4240868"/>
              </a:xfrm>
              <a:prstGeom prst="rect">
                <a:avLst/>
              </a:prstGeom>
            </p:spPr>
          </p:pic>
          <p:cxnSp>
            <p:nvCxnSpPr>
              <p:cNvPr id="8" name="直接连接符 7"/>
              <p:cNvCxnSpPr/>
              <p:nvPr/>
            </p:nvCxnSpPr>
            <p:spPr>
              <a:xfrm rot="16200000" flipV="1">
                <a:off x="5904148" y="3465004"/>
                <a:ext cx="2448272" cy="72008"/>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410200" y="2420888"/>
                <a:ext cx="3581058" cy="2673588"/>
                <a:chOff x="5410200" y="2420888"/>
                <a:chExt cx="3581058" cy="2673588"/>
              </a:xfrm>
            </p:grpSpPr>
            <p:cxnSp>
              <p:nvCxnSpPr>
                <p:cNvPr id="10" name="直接连接符 9"/>
                <p:cNvCxnSpPr/>
                <p:nvPr/>
              </p:nvCxnSpPr>
              <p:spPr>
                <a:xfrm rot="5400000" flipH="1" flipV="1">
                  <a:off x="6552220" y="3032956"/>
                  <a:ext cx="2232248" cy="1008112"/>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380312" y="2996952"/>
                  <a:ext cx="792088" cy="504056"/>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4725144"/>
                  <a:ext cx="962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b="1" dirty="0" smtClean="0"/>
                    <a:t>Target</a:t>
                  </a:r>
                  <a:endParaRPr lang="zh-CN" altLang="en-US" b="1" dirty="0"/>
                </a:p>
              </p:txBody>
            </p:sp>
            <p:cxnSp>
              <p:nvCxnSpPr>
                <p:cNvPr id="17" name="直接箭头连接符 16"/>
                <p:cNvCxnSpPr>
                  <a:stCxn id="15" idx="3"/>
                </p:cNvCxnSpPr>
                <p:nvPr/>
              </p:nvCxnSpPr>
              <p:spPr>
                <a:xfrm flipV="1">
                  <a:off x="6372200" y="4653138"/>
                  <a:ext cx="792088" cy="2566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44208" y="2420888"/>
                  <a:ext cx="792088"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b="1" dirty="0" smtClean="0">
                      <a:solidFill>
                        <a:srgbClr val="FF0000"/>
                      </a:solidFill>
                    </a:rPr>
                    <a:t>Beam</a:t>
                  </a:r>
                  <a:endParaRPr lang="zh-CN" altLang="en-US" b="1" dirty="0">
                    <a:solidFill>
                      <a:srgbClr val="FF0000"/>
                    </a:solidFill>
                  </a:endParaRPr>
                </a:p>
              </p:txBody>
            </p:sp>
            <p:sp>
              <p:nvSpPr>
                <p:cNvPr id="19" name="TextBox 18"/>
                <p:cNvSpPr txBox="1"/>
                <p:nvPr/>
              </p:nvSpPr>
              <p:spPr>
                <a:xfrm>
                  <a:off x="8100391" y="2420888"/>
                  <a:ext cx="820423" cy="369332"/>
                </a:xfrm>
                <a:prstGeom prst="rect">
                  <a:avLst/>
                </a:prstGeom>
                <a:noFill/>
              </p:spPr>
              <p:txBody>
                <a:bodyPr wrap="square" rtlCol="0">
                  <a:spAutoFit/>
                </a:bodyPr>
                <a:lstStyle/>
                <a:p>
                  <a:r>
                    <a:rPr lang="en-US" altLang="zh-CN" b="1" dirty="0" err="1" smtClean="0"/>
                    <a:t>Kaon</a:t>
                  </a:r>
                  <a:r>
                    <a:rPr lang="en-US" altLang="zh-CN" dirty="0" smtClean="0"/>
                    <a:t> </a:t>
                  </a:r>
                  <a:endParaRPr lang="zh-CN" altLang="en-US" dirty="0"/>
                </a:p>
              </p:txBody>
            </p:sp>
            <p:cxnSp>
              <p:nvCxnSpPr>
                <p:cNvPr id="20" name="直接连接符 19"/>
                <p:cNvCxnSpPr/>
                <p:nvPr/>
              </p:nvCxnSpPr>
              <p:spPr>
                <a:xfrm>
                  <a:off x="7668344" y="2564904"/>
                  <a:ext cx="792088" cy="5040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172400" y="3356992"/>
                  <a:ext cx="648072" cy="369332"/>
                </a:xfrm>
                <a:prstGeom prst="rect">
                  <a:avLst/>
                </a:prstGeom>
                <a:noFill/>
              </p:spPr>
              <p:txBody>
                <a:bodyPr wrap="square" rtlCol="0">
                  <a:spAutoFit/>
                </a:bodyPr>
                <a:lstStyle/>
                <a:p>
                  <a:r>
                    <a:rPr lang="en-US" altLang="zh-CN" b="1" dirty="0" smtClean="0">
                      <a:solidFill>
                        <a:srgbClr val="FF0000"/>
                      </a:solidFill>
                    </a:rPr>
                    <a:t>Q1</a:t>
                  </a:r>
                  <a:endParaRPr lang="zh-CN" altLang="en-US" b="1" dirty="0">
                    <a:solidFill>
                      <a:srgbClr val="FF0000"/>
                    </a:solidFill>
                  </a:endParaRPr>
                </a:p>
              </p:txBody>
            </p:sp>
            <p:sp>
              <p:nvSpPr>
                <p:cNvPr id="23" name="矩形 22"/>
                <p:cNvSpPr/>
                <p:nvPr/>
              </p:nvSpPr>
              <p:spPr>
                <a:xfrm>
                  <a:off x="8460432" y="2996952"/>
                  <a:ext cx="530826" cy="369332"/>
                </a:xfrm>
                <a:prstGeom prst="rect">
                  <a:avLst/>
                </a:prstGeom>
              </p:spPr>
              <p:txBody>
                <a:bodyPr wrap="square">
                  <a:spAutoFit/>
                </a:bodyPr>
                <a:lstStyle/>
                <a:p>
                  <a:r>
                    <a:rPr lang="en-US" altLang="zh-CN" b="1" dirty="0" smtClean="0">
                      <a:solidFill>
                        <a:srgbClr val="FF0000"/>
                      </a:solidFill>
                    </a:rPr>
                    <a:t>Q2</a:t>
                  </a:r>
                  <a:endParaRPr lang="zh-CN" altLang="en-US" b="1" dirty="0">
                    <a:solidFill>
                      <a:srgbClr val="FF0000"/>
                    </a:solidFill>
                  </a:endParaRPr>
                </a:p>
              </p:txBody>
            </p:sp>
          </p:grpSp>
        </p:grpSp>
        <p:sp>
          <p:nvSpPr>
            <p:cNvPr id="13" name="椭圆 12"/>
            <p:cNvSpPr/>
            <p:nvPr/>
          </p:nvSpPr>
          <p:spPr>
            <a:xfrm>
              <a:off x="6417438" y="2474817"/>
              <a:ext cx="1332148" cy="936104"/>
            </a:xfrm>
            <a:prstGeom prst="ellipse">
              <a:avLst/>
            </a:prstGeom>
            <a:noFill/>
            <a:ln>
              <a:solidFill>
                <a:schemeClr val="bg2">
                  <a:lumMod val="50000"/>
                </a:schemeClr>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8031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457172" y="511107"/>
            <a:ext cx="8229090" cy="913203"/>
          </a:xfrm>
          <a:prstGeom prst="rect">
            <a:avLst/>
          </a:prstGeom>
        </p:spPr>
        <p:txBody>
          <a:bodyPr wrap="none" lIns="0" tIns="0" rIns="0" bIns="0" anchor="ctr"/>
          <a:lstStyle/>
          <a:p>
            <a:pPr algn="ctr"/>
            <a:r>
              <a:rPr lang="en-US" sz="4000" dirty="0"/>
              <a:t>Forward Optics Tuning
</a:t>
            </a:r>
            <a:endParaRPr sz="4000" dirty="0"/>
          </a:p>
        </p:txBody>
      </p:sp>
      <p:sp>
        <p:nvSpPr>
          <p:cNvPr id="109" name="TextShape 2"/>
          <p:cNvSpPr txBox="1"/>
          <p:nvPr/>
        </p:nvSpPr>
        <p:spPr>
          <a:xfrm>
            <a:off x="457172" y="1645338"/>
            <a:ext cx="8229090" cy="4444175"/>
          </a:xfrm>
          <a:prstGeom prst="rect">
            <a:avLst/>
          </a:prstGeom>
        </p:spPr>
      </p:sp>
      <p:pic>
        <p:nvPicPr>
          <p:cNvPr id="4" name="内容占位符 3" descr="yx_april292011.png"/>
          <p:cNvPicPr>
            <a:picLocks noChangeAspect="1"/>
          </p:cNvPicPr>
          <p:nvPr/>
        </p:nvPicPr>
        <p:blipFill>
          <a:blip r:embed="rId3" cstate="print"/>
          <a:stretch>
            <a:fillRect/>
          </a:stretch>
        </p:blipFill>
        <p:spPr>
          <a:xfrm>
            <a:off x="4713168" y="1389720"/>
            <a:ext cx="4164758" cy="4039612"/>
          </a:xfrm>
          <a:prstGeom prst="rect">
            <a:avLst/>
          </a:prstGeom>
        </p:spPr>
      </p:pic>
      <p:pic>
        <p:nvPicPr>
          <p:cNvPr id="5" name="内容占位符 3" descr="yx_april292011.png"/>
          <p:cNvPicPr>
            <a:picLocks noChangeAspect="1"/>
          </p:cNvPicPr>
          <p:nvPr/>
        </p:nvPicPr>
        <p:blipFill>
          <a:blip r:embed="rId4" cstate="print"/>
          <a:stretch>
            <a:fillRect/>
          </a:stretch>
        </p:blipFill>
        <p:spPr>
          <a:xfrm>
            <a:off x="457172" y="1303517"/>
            <a:ext cx="4114545" cy="4212018"/>
          </a:xfrm>
          <a:prstGeom prst="rect">
            <a:avLst/>
          </a:prstGeom>
        </p:spPr>
      </p:pic>
      <p:sp>
        <p:nvSpPr>
          <p:cNvPr id="6" name="TextBox 5"/>
          <p:cNvSpPr txBox="1"/>
          <p:nvPr/>
        </p:nvSpPr>
        <p:spPr>
          <a:xfrm>
            <a:off x="652667" y="5712580"/>
            <a:ext cx="7838099" cy="753865"/>
          </a:xfrm>
          <a:prstGeom prst="rect">
            <a:avLst/>
          </a:prstGeom>
        </p:spPr>
        <p:style>
          <a:lnRef idx="2">
            <a:schemeClr val="dk1"/>
          </a:lnRef>
          <a:fillRef idx="1">
            <a:schemeClr val="lt1"/>
          </a:fillRef>
          <a:effectRef idx="0">
            <a:schemeClr val="dk1"/>
          </a:effectRef>
          <a:fontRef idx="minor">
            <a:schemeClr val="dk1"/>
          </a:fontRef>
        </p:style>
        <p:txBody>
          <a:bodyPr wrap="square" lIns="82945" tIns="41473" rIns="82945" bIns="41473" rtlCol="0">
            <a:spAutoFit/>
          </a:bodyPr>
          <a:lstStyle/>
          <a:p>
            <a:pPr algn="ctr"/>
            <a:r>
              <a:rPr lang="en-US" altLang="zh-CN" sz="2200" b="1" dirty="0">
                <a:solidFill>
                  <a:srgbClr val="00B050"/>
                </a:solidFill>
              </a:rPr>
              <a:t>The asymmetry functions are introduced and tuned  for HKS&amp;HES </a:t>
            </a:r>
            <a:r>
              <a:rPr lang="en-US" altLang="zh-CN" sz="2200" b="1" dirty="0" smtClean="0">
                <a:solidFill>
                  <a:srgbClr val="00B050"/>
                </a:solidFill>
              </a:rPr>
              <a:t>quadruple </a:t>
            </a:r>
            <a:r>
              <a:rPr lang="en-US" altLang="zh-CN" sz="2200" b="1" dirty="0">
                <a:solidFill>
                  <a:srgbClr val="00B050"/>
                </a:solidFill>
              </a:rPr>
              <a:t>field </a:t>
            </a:r>
            <a:r>
              <a:rPr lang="en-US" altLang="zh-CN" sz="2200" b="1" dirty="0" err="1">
                <a:solidFill>
                  <a:srgbClr val="00B050"/>
                </a:solidFill>
              </a:rPr>
              <a:t>Bx</a:t>
            </a:r>
            <a:r>
              <a:rPr lang="en-US" altLang="zh-CN" sz="2200" b="1" dirty="0">
                <a:solidFill>
                  <a:srgbClr val="00B050"/>
                </a:solidFill>
              </a:rPr>
              <a:t> and By, independently.</a:t>
            </a:r>
            <a:endParaRPr lang="zh-CN" altLang="en-US" sz="2200" b="1" dirty="0">
              <a:solidFill>
                <a:srgbClr val="00B050"/>
              </a:solidFill>
            </a:endParaRPr>
          </a:p>
        </p:txBody>
      </p:sp>
      <p:pic>
        <p:nvPicPr>
          <p:cNvPr id="7" name="内容占位符 3" descr="hes_fp2s_s2t_t2s_tuned.png"/>
          <p:cNvPicPr>
            <a:picLocks noChangeAspect="1"/>
          </p:cNvPicPr>
          <p:nvPr/>
        </p:nvPicPr>
        <p:blipFill>
          <a:blip r:embed="rId5" cstate="print"/>
          <a:stretch>
            <a:fillRect/>
          </a:stretch>
        </p:blipFill>
        <p:spPr>
          <a:xfrm>
            <a:off x="4520350" y="1238332"/>
            <a:ext cx="4321290" cy="4191000"/>
          </a:xfrm>
          <a:prstGeom prst="rect">
            <a:avLst/>
          </a:prstGeom>
        </p:spPr>
      </p:pic>
      <p:pic>
        <p:nvPicPr>
          <p:cNvPr id="8" name="图片 7" descr="ss_april292011.png"/>
          <p:cNvPicPr>
            <a:picLocks noChangeAspect="1"/>
          </p:cNvPicPr>
          <p:nvPr/>
        </p:nvPicPr>
        <p:blipFill>
          <a:blip r:embed="rId6" cstate="print"/>
          <a:stretch>
            <a:fillRect/>
          </a:stretch>
        </p:blipFill>
        <p:spPr>
          <a:xfrm>
            <a:off x="187106" y="1238332"/>
            <a:ext cx="4325987" cy="4191000"/>
          </a:xfrm>
          <a:prstGeom prst="rect">
            <a:avLst/>
          </a:prstGeom>
        </p:spPr>
      </p:pic>
    </p:spTree>
    <p:extLst>
      <p:ext uri="{BB962C8B-B14F-4D97-AF65-F5344CB8AC3E}">
        <p14:creationId xmlns:p14="http://schemas.microsoft.com/office/powerpoint/2010/main" val="323118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8229600" cy="908720"/>
          </a:xfrm>
        </p:spPr>
        <p:txBody>
          <a:bodyPr/>
          <a:lstStyle/>
          <a:p>
            <a:r>
              <a:rPr lang="en-US" dirty="0" smtClean="0"/>
              <a:t>Introduction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79512" y="980728"/>
                <a:ext cx="8856984" cy="2952328"/>
              </a:xfrm>
              <a:ln>
                <a:solidFill>
                  <a:srgbClr val="00B050"/>
                </a:solidFill>
              </a:ln>
            </p:spPr>
            <p:txBody>
              <a:bodyPr>
                <a:noAutofit/>
              </a:bodyPr>
              <a:lstStyle/>
              <a:p>
                <a:pPr marL="0" indent="0">
                  <a:lnSpc>
                    <a:spcPct val="150000"/>
                  </a:lnSpc>
                  <a:buNone/>
                </a:pPr>
                <a:r>
                  <a:rPr lang="en-US" sz="2000" b="1" dirty="0" smtClean="0">
                    <a:solidFill>
                      <a:schemeClr val="tx1"/>
                    </a:solidFill>
                  </a:rPr>
                  <a:t>Basic Knowledge:</a:t>
                </a:r>
              </a:p>
              <a:p>
                <a:pPr>
                  <a:lnSpc>
                    <a:spcPct val="150000"/>
                  </a:lnSpc>
                </a:pPr>
                <a:r>
                  <a:rPr lang="en-GB" altLang="zh-CN" sz="2000" dirty="0" smtClean="0">
                    <a:solidFill>
                      <a:srgbClr val="7030A0"/>
                    </a:solidFill>
                    <a:ea typeface="宋体" pitchFamily="2" charset="-122"/>
                  </a:rPr>
                  <a:t>Hypernucleus</a:t>
                </a:r>
                <a:r>
                  <a:rPr lang="en-GB" altLang="zh-CN" sz="2000" dirty="0">
                    <a:solidFill>
                      <a:srgbClr val="7030A0"/>
                    </a:solidFill>
                    <a:ea typeface="宋体" pitchFamily="2" charset="-122"/>
                  </a:rPr>
                  <a:t>: Bound </a:t>
                </a:r>
                <a:r>
                  <a:rPr lang="en-GB" altLang="zh-CN" sz="2000" dirty="0" err="1">
                    <a:solidFill>
                      <a:srgbClr val="7030A0"/>
                    </a:solidFill>
                    <a:ea typeface="宋体" pitchFamily="2" charset="-122"/>
                  </a:rPr>
                  <a:t>hadronic</a:t>
                </a:r>
                <a:r>
                  <a:rPr lang="en-GB" altLang="zh-CN" sz="2000" dirty="0">
                    <a:solidFill>
                      <a:srgbClr val="7030A0"/>
                    </a:solidFill>
                    <a:ea typeface="宋体" pitchFamily="2" charset="-122"/>
                  </a:rPr>
                  <a:t> many body system of nucleons and one or more hyperons ( </a:t>
                </a:r>
                <a:r>
                  <a:rPr lang="en-GB" altLang="zh-CN" sz="2000" dirty="0">
                    <a:solidFill>
                      <a:srgbClr val="7030A0"/>
                    </a:solidFill>
                    <a:latin typeface="Symbol" pitchFamily="18" charset="2"/>
                    <a:ea typeface="宋体" pitchFamily="2" charset="-122"/>
                  </a:rPr>
                  <a:t></a:t>
                </a:r>
                <a:r>
                  <a:rPr lang="en-GB" altLang="zh-CN" sz="2000" dirty="0">
                    <a:solidFill>
                      <a:srgbClr val="7030A0"/>
                    </a:solidFill>
                    <a:ea typeface="宋体" pitchFamily="2" charset="-122"/>
                  </a:rPr>
                  <a:t>, </a:t>
                </a:r>
                <a:r>
                  <a:rPr lang="en-GB" altLang="zh-CN" sz="2000" dirty="0">
                    <a:solidFill>
                      <a:srgbClr val="7030A0"/>
                    </a:solidFill>
                    <a:latin typeface="Symbol" pitchFamily="18" charset="2"/>
                    <a:ea typeface="宋体" pitchFamily="2" charset="-122"/>
                  </a:rPr>
                  <a:t></a:t>
                </a:r>
                <a:r>
                  <a:rPr lang="en-GB" altLang="zh-CN" sz="2000" baseline="30000" dirty="0">
                    <a:solidFill>
                      <a:srgbClr val="7030A0"/>
                    </a:solidFill>
                    <a:latin typeface="Symbol" pitchFamily="18" charset="2"/>
                    <a:ea typeface="宋体" pitchFamily="2" charset="-122"/>
                  </a:rPr>
                  <a:t></a:t>
                </a:r>
                <a:r>
                  <a:rPr lang="en-GB" altLang="zh-CN" sz="2000" dirty="0">
                    <a:solidFill>
                      <a:srgbClr val="7030A0"/>
                    </a:solidFill>
                    <a:ea typeface="宋体" pitchFamily="2" charset="-122"/>
                  </a:rPr>
                  <a:t>) -- nuclei with </a:t>
                </a:r>
                <a:r>
                  <a:rPr lang="en-GB" altLang="zh-CN" sz="2000" dirty="0" smtClean="0">
                    <a:solidFill>
                      <a:srgbClr val="7030A0"/>
                    </a:solidFill>
                    <a:ea typeface="宋体" pitchFamily="2" charset="-122"/>
                  </a:rPr>
                  <a:t>strangeness</a:t>
                </a:r>
              </a:p>
              <a:p>
                <a:r>
                  <a:rPr lang="en-GB" altLang="zh-CN" sz="2000" dirty="0" err="1">
                    <a:solidFill>
                      <a:srgbClr val="7030A0"/>
                    </a:solidFill>
                    <a:ea typeface="宋体" pitchFamily="2" charset="-122"/>
                  </a:rPr>
                  <a:t>Hypernuclei</a:t>
                </a:r>
                <a:r>
                  <a:rPr lang="en-GB" altLang="zh-CN" sz="2000" dirty="0">
                    <a:solidFill>
                      <a:srgbClr val="7030A0"/>
                    </a:solidFill>
                    <a:ea typeface="宋体" pitchFamily="2" charset="-122"/>
                  </a:rPr>
                  <a:t> add a new dimension: strangeness into normal </a:t>
                </a:r>
                <a:r>
                  <a:rPr lang="en-GB" altLang="zh-CN" sz="2000" dirty="0" smtClean="0">
                    <a:solidFill>
                      <a:srgbClr val="7030A0"/>
                    </a:solidFill>
                    <a:ea typeface="宋体" pitchFamily="2" charset="-122"/>
                  </a:rPr>
                  <a:t>nuclei</a:t>
                </a:r>
                <a:endParaRPr lang="en-US" sz="2000" dirty="0" smtClean="0">
                  <a:solidFill>
                    <a:srgbClr val="7030A0"/>
                  </a:solidFill>
                </a:endParaRPr>
              </a:p>
              <a:p>
                <a:r>
                  <a:rPr lang="en-US" sz="2000" dirty="0" smtClean="0">
                    <a:solidFill>
                      <a:srgbClr val="7030A0"/>
                    </a:solidFill>
                  </a:rPr>
                  <a:t>B</a:t>
                </a:r>
                <a:r>
                  <a:rPr lang="en-US" sz="2000" baseline="-25000" dirty="0" smtClean="0">
                    <a:solidFill>
                      <a:srgbClr val="7030A0"/>
                    </a:solidFill>
                  </a:rPr>
                  <a:t>Λ  </a:t>
                </a:r>
                <a:r>
                  <a:rPr lang="en-US" sz="2000" dirty="0" smtClean="0">
                    <a:solidFill>
                      <a:srgbClr val="7030A0"/>
                    </a:solidFill>
                  </a:rPr>
                  <a:t>: </a:t>
                </a:r>
                <a:r>
                  <a:rPr lang="el-GR" sz="2000" dirty="0" smtClean="0">
                    <a:solidFill>
                      <a:srgbClr val="7030A0"/>
                    </a:solidFill>
                  </a:rPr>
                  <a:t>Λ</a:t>
                </a:r>
                <a:r>
                  <a:rPr lang="en-US" sz="2000" dirty="0" smtClean="0">
                    <a:solidFill>
                      <a:srgbClr val="7030A0"/>
                    </a:solidFill>
                  </a:rPr>
                  <a:t> binding energy</a:t>
                </a:r>
              </a:p>
              <a:p>
                <a:r>
                  <a:rPr lang="en-US" sz="2000" dirty="0" smtClean="0">
                    <a:solidFill>
                      <a:srgbClr val="7030A0"/>
                    </a:solidFill>
                  </a:rPr>
                  <a:t>P-shell </a:t>
                </a:r>
                <a:r>
                  <a:rPr lang="el-GR" sz="2000" dirty="0">
                    <a:solidFill>
                      <a:srgbClr val="7030A0"/>
                    </a:solidFill>
                  </a:rPr>
                  <a:t>Λ </a:t>
                </a:r>
                <a:r>
                  <a:rPr lang="en-US" sz="2000" dirty="0" err="1" smtClean="0">
                    <a:solidFill>
                      <a:srgbClr val="7030A0"/>
                    </a:solidFill>
                  </a:rPr>
                  <a:t>hypernuclei</a:t>
                </a:r>
                <a:r>
                  <a:rPr lang="en-US" sz="2000" dirty="0">
                    <a:solidFill>
                      <a:srgbClr val="7030A0"/>
                    </a:solidFill>
                  </a:rPr>
                  <a:t>: </a:t>
                </a:r>
                <a:r>
                  <a:rPr lang="en-US" sz="2000" dirty="0" smtClean="0">
                    <a:solidFill>
                      <a:srgbClr val="7030A0"/>
                    </a:solidFill>
                  </a:rPr>
                  <a:t>  a</a:t>
                </a:r>
                <a:r>
                  <a:rPr lang="el-GR" sz="2000" dirty="0">
                    <a:solidFill>
                      <a:srgbClr val="7030A0"/>
                    </a:solidFill>
                  </a:rPr>
                  <a:t> </a:t>
                </a:r>
                <a:r>
                  <a:rPr lang="el-GR" sz="2000" dirty="0" smtClean="0">
                    <a:solidFill>
                      <a:srgbClr val="7030A0"/>
                    </a:solidFill>
                  </a:rPr>
                  <a:t>Λ</a:t>
                </a:r>
                <a:r>
                  <a:rPr lang="en-US" sz="2000" dirty="0" smtClean="0">
                    <a:solidFill>
                      <a:srgbClr val="7030A0"/>
                    </a:solidFill>
                  </a:rPr>
                  <a:t>-</a:t>
                </a:r>
                <a:r>
                  <a:rPr lang="en-US" sz="2000" dirty="0" err="1" smtClean="0">
                    <a:solidFill>
                      <a:srgbClr val="7030A0"/>
                    </a:solidFill>
                  </a:rPr>
                  <a:t>hypernuclei</a:t>
                </a:r>
                <a:r>
                  <a:rPr lang="en-US" sz="2000" dirty="0" smtClean="0">
                    <a:solidFill>
                      <a:srgbClr val="7030A0"/>
                    </a:solidFill>
                  </a:rPr>
                  <a:t> </a:t>
                </a:r>
                <a:r>
                  <a:rPr lang="en-US" sz="2000" dirty="0">
                    <a:solidFill>
                      <a:srgbClr val="7030A0"/>
                    </a:solidFill>
                  </a:rPr>
                  <a:t>with mass number </a:t>
                </a:r>
                <a:r>
                  <a:rPr lang="en-US" sz="2000" dirty="0" smtClean="0">
                    <a:solidFill>
                      <a:srgbClr val="7030A0"/>
                    </a:solidFill>
                  </a:rPr>
                  <a:t>in the range 6 </a:t>
                </a:r>
                <a14:m>
                  <m:oMath xmlns:m="http://schemas.openxmlformats.org/officeDocument/2006/math">
                    <m:r>
                      <a:rPr lang="en-US" sz="2000" b="0" i="1" smtClean="0">
                        <a:solidFill>
                          <a:srgbClr val="7030A0"/>
                        </a:solidFill>
                        <a:latin typeface="Cambria Math"/>
                        <a:ea typeface="Cambria Math"/>
                      </a:rPr>
                      <m:t>≤</m:t>
                    </m:r>
                    <m:r>
                      <a:rPr lang="en-US" sz="2000" b="0" i="1" smtClean="0">
                        <a:solidFill>
                          <a:srgbClr val="7030A0"/>
                        </a:solidFill>
                        <a:latin typeface="Cambria Math"/>
                        <a:ea typeface="Cambria Math"/>
                      </a:rPr>
                      <m:t>𝐴</m:t>
                    </m:r>
                    <m:r>
                      <a:rPr lang="en-US" sz="2000" b="0" i="1" smtClean="0">
                        <a:solidFill>
                          <a:srgbClr val="7030A0"/>
                        </a:solidFill>
                        <a:latin typeface="Cambria Math"/>
                        <a:ea typeface="Cambria Math"/>
                      </a:rPr>
                      <m:t>≤</m:t>
                    </m:r>
                  </m:oMath>
                </a14:m>
                <a:r>
                  <a:rPr lang="en-US" sz="2000" dirty="0" smtClean="0">
                    <a:solidFill>
                      <a:srgbClr val="7030A0"/>
                    </a:solidFill>
                  </a:rPr>
                  <a:t>17 </a:t>
                </a:r>
                <a:endParaRPr lang="en-US" sz="2000" dirty="0">
                  <a:solidFill>
                    <a:srgbClr val="7030A0"/>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79512" y="980728"/>
                <a:ext cx="8856984" cy="2952328"/>
              </a:xfrm>
              <a:blipFill rotWithShape="1">
                <a:blip r:embed="rId3"/>
                <a:stretch>
                  <a:fillRect l="-619" r="-481" b="-2675"/>
                </a:stretch>
              </a:blipFill>
              <a:ln>
                <a:solidFill>
                  <a:srgbClr val="00B050"/>
                </a:solidFill>
              </a:ln>
            </p:spPr>
            <p:txBody>
              <a:bodyPr/>
              <a:lstStyle/>
              <a:p>
                <a:r>
                  <a:rPr lang="en-US">
                    <a:noFill/>
                  </a:rPr>
                  <a:t> </a:t>
                </a:r>
              </a:p>
            </p:txBody>
          </p:sp>
        </mc:Fallback>
      </mc:AlternateContent>
      <p:sp>
        <p:nvSpPr>
          <p:cNvPr id="4" name="矩形 3"/>
          <p:cNvSpPr/>
          <p:nvPr/>
        </p:nvSpPr>
        <p:spPr>
          <a:xfrm>
            <a:off x="355643" y="4052814"/>
            <a:ext cx="8064896" cy="2477601"/>
          </a:xfrm>
          <a:prstGeom prst="rect">
            <a:avLst/>
          </a:prstGeom>
          <a:ln>
            <a:solidFill>
              <a:srgbClr val="FF0000"/>
            </a:solidFill>
          </a:ln>
        </p:spPr>
        <p:txBody>
          <a:bodyPr wrap="square">
            <a:spAutoFit/>
          </a:bodyPr>
          <a:lstStyle/>
          <a:p>
            <a:pPr>
              <a:spcBef>
                <a:spcPts val="0"/>
              </a:spcBef>
              <a:spcAft>
                <a:spcPts val="600"/>
              </a:spcAft>
            </a:pPr>
            <a:r>
              <a:rPr lang="en-US" sz="2000" dirty="0" smtClean="0"/>
              <a:t>Physical Goals</a:t>
            </a:r>
            <a:r>
              <a:rPr lang="en-US" sz="2000" dirty="0"/>
              <a:t>:</a:t>
            </a:r>
          </a:p>
          <a:p>
            <a:pPr marL="800100" lvl="1" indent="-342900">
              <a:spcBef>
                <a:spcPts val="0"/>
              </a:spcBef>
              <a:spcAft>
                <a:spcPts val="600"/>
              </a:spcAft>
              <a:buFont typeface="Arial" pitchFamily="34" charset="0"/>
              <a:buChar char="•"/>
            </a:pPr>
            <a:r>
              <a:rPr lang="en-US" sz="2400" dirty="0"/>
              <a:t>To understand YN and YY interactions</a:t>
            </a:r>
          </a:p>
          <a:p>
            <a:pPr marL="800100" lvl="1" indent="-342900">
              <a:spcBef>
                <a:spcPts val="0"/>
              </a:spcBef>
              <a:spcAft>
                <a:spcPts val="600"/>
              </a:spcAft>
              <a:buFont typeface="Arial" pitchFamily="34" charset="0"/>
              <a:buChar char="•"/>
            </a:pPr>
            <a:r>
              <a:rPr lang="en-US" sz="2400" dirty="0"/>
              <a:t>To explore and understand nuclear structure using </a:t>
            </a:r>
            <a:r>
              <a:rPr lang="en-US" sz="2400" dirty="0">
                <a:sym typeface="Symbol"/>
              </a:rPr>
              <a:t> as a probe</a:t>
            </a:r>
          </a:p>
          <a:p>
            <a:pPr marL="1257300" lvl="2" indent="-342900">
              <a:spcBef>
                <a:spcPts val="0"/>
              </a:spcBef>
              <a:buFont typeface="Arial" pitchFamily="34" charset="0"/>
              <a:buChar char="•"/>
            </a:pPr>
            <a:r>
              <a:rPr lang="en-US" sz="2400" b="1" dirty="0">
                <a:solidFill>
                  <a:srgbClr val="00B0F0"/>
                </a:solidFill>
              </a:rPr>
              <a:t>Model the baryonic many body system</a:t>
            </a:r>
          </a:p>
          <a:p>
            <a:pPr marL="1257300" lvl="2" indent="-342900">
              <a:spcBef>
                <a:spcPts val="0"/>
              </a:spcBef>
              <a:buFont typeface="Arial" pitchFamily="34" charset="0"/>
              <a:buChar char="•"/>
            </a:pPr>
            <a:r>
              <a:rPr lang="en-US" sz="2400" b="1" dirty="0">
                <a:solidFill>
                  <a:srgbClr val="00B0F0"/>
                </a:solidFill>
              </a:rPr>
              <a:t>Study the role of </a:t>
            </a:r>
            <a:r>
              <a:rPr lang="en-US" sz="2400" b="1" dirty="0">
                <a:solidFill>
                  <a:srgbClr val="00B0F0"/>
                </a:solidFill>
                <a:sym typeface="Symbol"/>
              </a:rPr>
              <a:t> in the nuclear medium </a:t>
            </a:r>
            <a:endParaRPr lang="en-US" sz="2400" b="1" dirty="0">
              <a:solidFill>
                <a:srgbClr val="00B0F0"/>
              </a:solidFill>
            </a:endParaRPr>
          </a:p>
        </p:txBody>
      </p:sp>
    </p:spTree>
    <p:extLst>
      <p:ext uri="{BB962C8B-B14F-4D97-AF65-F5344CB8AC3E}">
        <p14:creationId xmlns:p14="http://schemas.microsoft.com/office/powerpoint/2010/main" val="28683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0531"/>
            <a:ext cx="8229600" cy="1124744"/>
          </a:xfrm>
          <a:ln>
            <a:noFill/>
          </a:ln>
        </p:spPr>
        <p:txBody>
          <a:bodyPr/>
          <a:lstStyle/>
          <a:p>
            <a:r>
              <a:rPr lang="en-US" dirty="0"/>
              <a:t>Introduction</a:t>
            </a:r>
          </a:p>
        </p:txBody>
      </p:sp>
      <p:sp>
        <p:nvSpPr>
          <p:cNvPr id="8" name="矩形 7"/>
          <p:cNvSpPr/>
          <p:nvPr/>
        </p:nvSpPr>
        <p:spPr>
          <a:xfrm>
            <a:off x="226570" y="2150859"/>
            <a:ext cx="8064896" cy="1708160"/>
          </a:xfrm>
          <a:prstGeom prst="rect">
            <a:avLst/>
          </a:prstGeom>
          <a:ln>
            <a:noFill/>
          </a:ln>
        </p:spPr>
        <p:txBody>
          <a:bodyPr wrap="square">
            <a:spAutoFit/>
          </a:bodyPr>
          <a:lstStyle/>
          <a:p>
            <a:pPr>
              <a:spcBef>
                <a:spcPts val="0"/>
              </a:spcBef>
              <a:spcAft>
                <a:spcPts val="600"/>
              </a:spcAft>
            </a:pPr>
            <a:r>
              <a:rPr lang="en-US" dirty="0" smtClean="0"/>
              <a:t>Physical Goals</a:t>
            </a:r>
            <a:r>
              <a:rPr lang="en-US" dirty="0"/>
              <a:t>:</a:t>
            </a:r>
          </a:p>
          <a:p>
            <a:pPr marL="800100" lvl="1" indent="-342900">
              <a:spcBef>
                <a:spcPts val="0"/>
              </a:spcBef>
              <a:spcAft>
                <a:spcPts val="600"/>
              </a:spcAft>
              <a:buFont typeface="Arial" pitchFamily="34" charset="0"/>
              <a:buChar char="•"/>
            </a:pPr>
            <a:r>
              <a:rPr lang="en-US" dirty="0"/>
              <a:t>To understand YN and YY interactions</a:t>
            </a:r>
          </a:p>
          <a:p>
            <a:pPr marL="800100" lvl="1" indent="-342900">
              <a:spcBef>
                <a:spcPts val="0"/>
              </a:spcBef>
              <a:spcAft>
                <a:spcPts val="600"/>
              </a:spcAft>
              <a:buFont typeface="Arial" pitchFamily="34" charset="0"/>
              <a:buChar char="•"/>
            </a:pPr>
            <a:r>
              <a:rPr lang="en-US" dirty="0"/>
              <a:t>To explore and understand nuclear structure using </a:t>
            </a:r>
            <a:r>
              <a:rPr lang="en-US" dirty="0">
                <a:sym typeface="Symbol"/>
              </a:rPr>
              <a:t> as a probe</a:t>
            </a:r>
          </a:p>
          <a:p>
            <a:pPr marL="1257300" lvl="2" indent="-342900">
              <a:spcBef>
                <a:spcPts val="0"/>
              </a:spcBef>
              <a:buFont typeface="Arial" pitchFamily="34" charset="0"/>
              <a:buChar char="•"/>
            </a:pPr>
            <a:r>
              <a:rPr lang="en-US" b="1" dirty="0">
                <a:solidFill>
                  <a:srgbClr val="00B0F0"/>
                </a:solidFill>
              </a:rPr>
              <a:t>Model the baryonic many body system</a:t>
            </a:r>
          </a:p>
          <a:p>
            <a:pPr marL="1257300" lvl="2" indent="-342900">
              <a:spcBef>
                <a:spcPts val="0"/>
              </a:spcBef>
              <a:buFont typeface="Arial" pitchFamily="34" charset="0"/>
              <a:buChar char="•"/>
            </a:pPr>
            <a:r>
              <a:rPr lang="en-US" b="1" dirty="0">
                <a:solidFill>
                  <a:srgbClr val="00B0F0"/>
                </a:solidFill>
              </a:rPr>
              <a:t>Study the role of </a:t>
            </a:r>
            <a:r>
              <a:rPr lang="en-US" b="1" dirty="0">
                <a:solidFill>
                  <a:srgbClr val="00B0F0"/>
                </a:solidFill>
                <a:sym typeface="Symbol"/>
              </a:rPr>
              <a:t> in the nuclear medium </a:t>
            </a:r>
            <a:endParaRPr lang="en-US" b="1" dirty="0">
              <a:solidFill>
                <a:srgbClr val="00B0F0"/>
              </a:solidFill>
            </a:endParaRPr>
          </a:p>
        </p:txBody>
      </p:sp>
      <p:sp>
        <p:nvSpPr>
          <p:cNvPr id="3" name="矩形 2"/>
          <p:cNvSpPr/>
          <p:nvPr/>
        </p:nvSpPr>
        <p:spPr>
          <a:xfrm>
            <a:off x="226570" y="1196752"/>
            <a:ext cx="8424936" cy="954107"/>
          </a:xfrm>
          <a:prstGeom prst="rect">
            <a:avLst/>
          </a:prstGeom>
          <a:noFill/>
          <a:ln>
            <a:noFill/>
          </a:ln>
        </p:spPr>
        <p:txBody>
          <a:bodyPr wrap="square">
            <a:spAutoFit/>
          </a:bodyPr>
          <a:lstStyle/>
          <a:p>
            <a:r>
              <a:rPr lang="en-US" altLang="zh-CN" sz="2000" b="1" dirty="0" smtClean="0">
                <a:solidFill>
                  <a:srgbClr val="C00000"/>
                </a:solidFill>
              </a:rPr>
              <a:t>E05115</a:t>
            </a:r>
            <a:r>
              <a:rPr lang="zh-CN" altLang="en-US" sz="2000" b="1" dirty="0" smtClean="0">
                <a:solidFill>
                  <a:srgbClr val="C00000"/>
                </a:solidFill>
              </a:rPr>
              <a:t>：</a:t>
            </a:r>
            <a:r>
              <a:rPr lang="zh-CN" altLang="en-US" sz="2000" b="1" dirty="0" smtClean="0"/>
              <a:t> </a:t>
            </a:r>
            <a:endParaRPr lang="en-US" altLang="zh-CN" sz="2000" b="1" dirty="0" smtClean="0"/>
          </a:p>
          <a:p>
            <a:pPr algn="ctr"/>
            <a:r>
              <a:rPr lang="en-US" altLang="ja-JP" dirty="0" smtClean="0">
                <a:solidFill>
                  <a:srgbClr val="C00000"/>
                </a:solidFill>
              </a:rPr>
              <a:t>The </a:t>
            </a:r>
            <a:r>
              <a:rPr lang="en-US" altLang="ja-JP" dirty="0">
                <a:solidFill>
                  <a:srgbClr val="C00000"/>
                </a:solidFill>
              </a:rPr>
              <a:t>3</a:t>
            </a:r>
            <a:r>
              <a:rPr lang="en-US" altLang="ja-JP" baseline="30000" dirty="0">
                <a:solidFill>
                  <a:srgbClr val="C00000"/>
                </a:solidFill>
              </a:rPr>
              <a:t>rd</a:t>
            </a:r>
            <a:r>
              <a:rPr lang="en-US" altLang="ja-JP" dirty="0">
                <a:solidFill>
                  <a:srgbClr val="C00000"/>
                </a:solidFill>
              </a:rPr>
              <a:t> </a:t>
            </a:r>
            <a:r>
              <a:rPr lang="en-US" altLang="zh-CN" dirty="0" smtClean="0">
                <a:solidFill>
                  <a:srgbClr val="C00000"/>
                </a:solidFill>
              </a:rPr>
              <a:t>g</a:t>
            </a:r>
            <a:r>
              <a:rPr lang="en-US" altLang="ja-JP" dirty="0" smtClean="0">
                <a:solidFill>
                  <a:srgbClr val="C00000"/>
                </a:solidFill>
              </a:rPr>
              <a:t>eneration </a:t>
            </a:r>
            <a:r>
              <a:rPr lang="en-US" altLang="zh-CN" dirty="0" smtClean="0">
                <a:solidFill>
                  <a:srgbClr val="C00000"/>
                </a:solidFill>
              </a:rPr>
              <a:t>spectroscopic investigation </a:t>
            </a:r>
            <a:r>
              <a:rPr lang="en-US" altLang="zh-CN" dirty="0">
                <a:solidFill>
                  <a:srgbClr val="C00000"/>
                </a:solidFill>
              </a:rPr>
              <a:t>of </a:t>
            </a:r>
            <a:r>
              <a:rPr lang="en-US" altLang="zh-CN" dirty="0" smtClean="0">
                <a:solidFill>
                  <a:srgbClr val="C00000"/>
                </a:solidFill>
              </a:rPr>
              <a:t>Lambda </a:t>
            </a:r>
            <a:r>
              <a:rPr lang="en-US" altLang="zh-CN" dirty="0" err="1" smtClean="0">
                <a:solidFill>
                  <a:srgbClr val="C00000"/>
                </a:solidFill>
              </a:rPr>
              <a:t>hypernuclei</a:t>
            </a:r>
            <a:r>
              <a:rPr lang="en-US" altLang="zh-CN" dirty="0" smtClean="0">
                <a:solidFill>
                  <a:srgbClr val="C00000"/>
                </a:solidFill>
              </a:rPr>
              <a:t> </a:t>
            </a:r>
            <a:r>
              <a:rPr lang="en-US" altLang="zh-CN" dirty="0">
                <a:solidFill>
                  <a:srgbClr val="C00000"/>
                </a:solidFill>
              </a:rPr>
              <a:t>by the Reaction (</a:t>
            </a:r>
            <a:r>
              <a:rPr lang="en-US" altLang="zh-CN" dirty="0" err="1">
                <a:solidFill>
                  <a:srgbClr val="C00000"/>
                </a:solidFill>
              </a:rPr>
              <a:t>e,e’K</a:t>
            </a:r>
            <a:r>
              <a:rPr lang="en-US" altLang="zh-CN" baseline="30000" dirty="0">
                <a:solidFill>
                  <a:srgbClr val="C00000"/>
                </a:solidFill>
              </a:rPr>
              <a:t>+</a:t>
            </a:r>
            <a:r>
              <a:rPr lang="en-US" altLang="zh-CN" dirty="0">
                <a:solidFill>
                  <a:srgbClr val="C00000"/>
                </a:solidFill>
              </a:rPr>
              <a:t>)  </a:t>
            </a:r>
            <a:r>
              <a:rPr lang="en-US" altLang="zh-CN" dirty="0" smtClean="0">
                <a:solidFill>
                  <a:srgbClr val="C00000"/>
                </a:solidFill>
              </a:rPr>
              <a:t>at </a:t>
            </a:r>
            <a:r>
              <a:rPr lang="en-US" altLang="zh-CN" dirty="0" err="1" smtClean="0">
                <a:solidFill>
                  <a:srgbClr val="C00000"/>
                </a:solidFill>
              </a:rPr>
              <a:t>Jlab</a:t>
            </a:r>
            <a:r>
              <a:rPr lang="en-US" altLang="zh-CN" dirty="0" smtClean="0">
                <a:solidFill>
                  <a:srgbClr val="C00000"/>
                </a:solidFill>
              </a:rPr>
              <a:t> Hall C</a:t>
            </a:r>
            <a:endParaRPr lang="en-US" altLang="ja-JP" dirty="0" smtClean="0">
              <a:solidFill>
                <a:srgbClr val="C00000"/>
              </a:solidFill>
            </a:endParaRPr>
          </a:p>
        </p:txBody>
      </p:sp>
      <p:sp>
        <p:nvSpPr>
          <p:cNvPr id="6" name="Content Placeholder 2"/>
          <p:cNvSpPr txBox="1">
            <a:spLocks/>
          </p:cNvSpPr>
          <p:nvPr/>
        </p:nvSpPr>
        <p:spPr>
          <a:xfrm>
            <a:off x="200122" y="3938811"/>
            <a:ext cx="7585176" cy="2919189"/>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r>
              <a:rPr lang="en-US" sz="6200" dirty="0" smtClean="0">
                <a:solidFill>
                  <a:schemeClr val="tx1"/>
                </a:solidFill>
              </a:rPr>
              <a:t>Shield Model with </a:t>
            </a:r>
            <a:r>
              <a:rPr lang="en-US" sz="6200" dirty="0" smtClean="0">
                <a:solidFill>
                  <a:schemeClr val="tx1"/>
                </a:solidFill>
                <a:sym typeface="Symbol"/>
              </a:rPr>
              <a:t>-N Effective Potential (</a:t>
            </a:r>
            <a:r>
              <a:rPr lang="en-US" sz="6200" i="1" dirty="0" err="1" smtClean="0">
                <a:solidFill>
                  <a:schemeClr val="tx1"/>
                </a:solidFill>
                <a:sym typeface="Symbol"/>
              </a:rPr>
              <a:t>p</a:t>
            </a:r>
            <a:r>
              <a:rPr lang="en-US" sz="6200" baseline="-25000" dirty="0" err="1" smtClean="0">
                <a:solidFill>
                  <a:schemeClr val="tx1"/>
                </a:solidFill>
                <a:sym typeface="Symbol"/>
              </a:rPr>
              <a:t>N</a:t>
            </a:r>
            <a:r>
              <a:rPr lang="en-US" sz="6200" i="1" dirty="0" err="1" smtClean="0">
                <a:solidFill>
                  <a:schemeClr val="tx1"/>
                </a:solidFill>
                <a:sym typeface="Symbol"/>
              </a:rPr>
              <a:t>s</a:t>
            </a:r>
            <a:r>
              <a:rPr lang="en-US" sz="6200" baseline="-25000" dirty="0" smtClean="0">
                <a:solidFill>
                  <a:schemeClr val="tx1"/>
                </a:solidFill>
                <a:sym typeface="Symbol"/>
              </a:rPr>
              <a:t></a:t>
            </a:r>
            <a:r>
              <a:rPr lang="en-US" sz="6200" dirty="0" smtClean="0">
                <a:solidFill>
                  <a:schemeClr val="tx1"/>
                </a:solidFill>
                <a:sym typeface="Symbol"/>
              </a:rPr>
              <a:t>)</a:t>
            </a:r>
          </a:p>
          <a:p>
            <a:pPr marL="0" indent="0">
              <a:lnSpc>
                <a:spcPct val="150000"/>
              </a:lnSpc>
              <a:buFont typeface="Arial" pitchFamily="34" charset="0"/>
              <a:buNone/>
            </a:pPr>
            <a:r>
              <a:rPr lang="en-US" sz="5100" dirty="0" smtClean="0">
                <a:solidFill>
                  <a:schemeClr val="tx1"/>
                </a:solidFill>
              </a:rPr>
              <a:t>   </a:t>
            </a:r>
            <a:r>
              <a:rPr lang="en-US" sz="6000" dirty="0" smtClean="0">
                <a:solidFill>
                  <a:schemeClr val="tx1"/>
                </a:solidFill>
              </a:rPr>
              <a:t>V</a:t>
            </a:r>
            <a:r>
              <a:rPr lang="en-US" sz="6000" baseline="-25000" dirty="0" smtClean="0">
                <a:solidFill>
                  <a:schemeClr val="tx1"/>
                </a:solidFill>
                <a:sym typeface="Symbol"/>
              </a:rPr>
              <a:t>N</a:t>
            </a:r>
            <a:r>
              <a:rPr lang="en-US" sz="6000" dirty="0" smtClean="0">
                <a:solidFill>
                  <a:schemeClr val="tx1"/>
                </a:solidFill>
                <a:sym typeface="Symbol"/>
              </a:rPr>
              <a:t>= V</a:t>
            </a:r>
            <a:r>
              <a:rPr lang="en-US" sz="6000" baseline="-25000" dirty="0" smtClean="0">
                <a:solidFill>
                  <a:schemeClr val="tx1"/>
                </a:solidFill>
                <a:sym typeface="Symbol"/>
              </a:rPr>
              <a:t>0</a:t>
            </a:r>
            <a:r>
              <a:rPr lang="en-US" sz="6000" dirty="0" smtClean="0">
                <a:solidFill>
                  <a:schemeClr val="tx1"/>
                </a:solidFill>
                <a:sym typeface="Symbol"/>
              </a:rPr>
              <a:t>(r)+V</a:t>
            </a:r>
            <a:r>
              <a:rPr lang="en-US" sz="6000" baseline="-25000" dirty="0" smtClean="0">
                <a:solidFill>
                  <a:schemeClr val="tx1"/>
                </a:solidFill>
                <a:sym typeface="Symbol"/>
              </a:rPr>
              <a:t></a:t>
            </a:r>
            <a:r>
              <a:rPr lang="en-US" sz="6000" dirty="0" smtClean="0">
                <a:solidFill>
                  <a:schemeClr val="tx1"/>
                </a:solidFill>
                <a:sym typeface="Symbol"/>
              </a:rPr>
              <a:t>(r)</a:t>
            </a:r>
            <a:r>
              <a:rPr lang="en-US" sz="6000" b="1" i="1" dirty="0" err="1" smtClean="0">
                <a:solidFill>
                  <a:schemeClr val="tx1"/>
                </a:solidFill>
                <a:effectLst>
                  <a:outerShdw blurRad="38100" dist="38100" dir="2700000" algn="tl">
                    <a:srgbClr val="000000">
                      <a:alpha val="43137"/>
                    </a:srgbClr>
                  </a:outerShdw>
                </a:effectLst>
                <a:sym typeface="Symbol"/>
              </a:rPr>
              <a:t>s</a:t>
            </a:r>
            <a:r>
              <a:rPr lang="en-US" sz="6000" baseline="-25000" dirty="0" err="1" smtClean="0">
                <a:solidFill>
                  <a:schemeClr val="tx1"/>
                </a:solidFill>
                <a:sym typeface="Symbol"/>
              </a:rPr>
              <a:t>N</a:t>
            </a:r>
            <a:r>
              <a:rPr lang="en-US" sz="6000" dirty="0" err="1" smtClean="0">
                <a:solidFill>
                  <a:schemeClr val="tx1"/>
                </a:solidFill>
                <a:sym typeface="Symbol"/>
              </a:rPr>
              <a:t></a:t>
            </a:r>
            <a:r>
              <a:rPr lang="en-US" sz="6000" b="1" i="1" dirty="0" err="1" smtClean="0">
                <a:solidFill>
                  <a:schemeClr val="tx1"/>
                </a:solidFill>
                <a:effectLst>
                  <a:outerShdw blurRad="38100" dist="38100" dir="2700000" algn="tl">
                    <a:srgbClr val="000000">
                      <a:alpha val="43137"/>
                    </a:srgbClr>
                  </a:outerShdw>
                </a:effectLst>
                <a:sym typeface="Symbol"/>
              </a:rPr>
              <a:t>s</a:t>
            </a:r>
            <a:r>
              <a:rPr lang="en-US" sz="6000" baseline="-25000" dirty="0" smtClean="0">
                <a:solidFill>
                  <a:schemeClr val="tx1"/>
                </a:solidFill>
                <a:sym typeface="Symbol"/>
              </a:rPr>
              <a:t></a:t>
            </a:r>
            <a:r>
              <a:rPr lang="en-US" sz="6000" dirty="0" smtClean="0">
                <a:solidFill>
                  <a:schemeClr val="tx1"/>
                </a:solidFill>
                <a:sym typeface="Symbol"/>
              </a:rPr>
              <a:t>+V</a:t>
            </a:r>
            <a:r>
              <a:rPr lang="en-US" sz="6000" baseline="-25000" dirty="0" smtClean="0">
                <a:solidFill>
                  <a:schemeClr val="tx1"/>
                </a:solidFill>
                <a:sym typeface="Symbol"/>
              </a:rPr>
              <a:t></a:t>
            </a:r>
            <a:r>
              <a:rPr lang="en-US" sz="6000" dirty="0" smtClean="0">
                <a:solidFill>
                  <a:schemeClr val="tx1"/>
                </a:solidFill>
                <a:sym typeface="Symbol"/>
              </a:rPr>
              <a:t>(r)</a:t>
            </a:r>
            <a:r>
              <a:rPr lang="en-US" sz="6000" b="1" i="1" dirty="0" smtClean="0">
                <a:solidFill>
                  <a:schemeClr val="tx1"/>
                </a:solidFill>
                <a:sym typeface="Symbol"/>
              </a:rPr>
              <a:t>L</a:t>
            </a:r>
            <a:r>
              <a:rPr lang="en-US" sz="6000" baseline="-25000" dirty="0" smtClean="0">
                <a:solidFill>
                  <a:schemeClr val="tx1"/>
                </a:solidFill>
                <a:sym typeface="Symbol"/>
              </a:rPr>
              <a:t>N </a:t>
            </a:r>
            <a:r>
              <a:rPr lang="en-US" sz="6000" dirty="0" smtClean="0">
                <a:solidFill>
                  <a:schemeClr val="tx1"/>
                </a:solidFill>
                <a:sym typeface="Symbol"/>
              </a:rPr>
              <a:t></a:t>
            </a:r>
            <a:r>
              <a:rPr lang="en-US" sz="6000" b="1" i="1" dirty="0" smtClean="0">
                <a:solidFill>
                  <a:schemeClr val="tx1"/>
                </a:solidFill>
                <a:effectLst>
                  <a:outerShdw blurRad="38100" dist="38100" dir="2700000" algn="tl">
                    <a:srgbClr val="000000">
                      <a:alpha val="43137"/>
                    </a:srgbClr>
                  </a:outerShdw>
                </a:effectLst>
                <a:sym typeface="Symbol"/>
              </a:rPr>
              <a:t>s</a:t>
            </a:r>
            <a:r>
              <a:rPr lang="en-US" sz="6000" baseline="-25000" dirty="0" smtClean="0">
                <a:solidFill>
                  <a:schemeClr val="tx1"/>
                </a:solidFill>
                <a:sym typeface="Symbol"/>
              </a:rPr>
              <a:t></a:t>
            </a:r>
            <a:r>
              <a:rPr lang="en-US" sz="6000" dirty="0" smtClean="0">
                <a:solidFill>
                  <a:schemeClr val="tx1"/>
                </a:solidFill>
                <a:sym typeface="Symbol"/>
              </a:rPr>
              <a:t>+V</a:t>
            </a:r>
            <a:r>
              <a:rPr lang="en-US" sz="6000" baseline="-25000" dirty="0" smtClean="0">
                <a:solidFill>
                  <a:schemeClr val="tx1"/>
                </a:solidFill>
                <a:sym typeface="Symbol"/>
              </a:rPr>
              <a:t>N</a:t>
            </a:r>
            <a:r>
              <a:rPr lang="en-US" sz="6000" dirty="0" smtClean="0">
                <a:solidFill>
                  <a:schemeClr val="tx1"/>
                </a:solidFill>
                <a:sym typeface="Symbol"/>
              </a:rPr>
              <a:t>(r)</a:t>
            </a:r>
            <a:r>
              <a:rPr lang="en-US" sz="6000" b="1" i="1" dirty="0" smtClean="0">
                <a:solidFill>
                  <a:schemeClr val="tx1"/>
                </a:solidFill>
                <a:sym typeface="Symbol"/>
              </a:rPr>
              <a:t>L</a:t>
            </a:r>
            <a:r>
              <a:rPr lang="en-US" sz="6000" baseline="-25000" dirty="0" smtClean="0">
                <a:solidFill>
                  <a:schemeClr val="tx1"/>
                </a:solidFill>
                <a:sym typeface="Symbol"/>
              </a:rPr>
              <a:t>N </a:t>
            </a:r>
            <a:r>
              <a:rPr lang="en-US" sz="6000" dirty="0" smtClean="0">
                <a:solidFill>
                  <a:schemeClr val="tx1"/>
                </a:solidFill>
                <a:sym typeface="Symbol"/>
              </a:rPr>
              <a:t></a:t>
            </a:r>
            <a:r>
              <a:rPr lang="en-US" sz="6000" b="1" i="1" dirty="0" err="1" smtClean="0">
                <a:solidFill>
                  <a:schemeClr val="tx1"/>
                </a:solidFill>
                <a:effectLst>
                  <a:outerShdw blurRad="38100" dist="38100" dir="2700000" algn="tl">
                    <a:srgbClr val="000000">
                      <a:alpha val="43137"/>
                    </a:srgbClr>
                  </a:outerShdw>
                </a:effectLst>
                <a:sym typeface="Symbol"/>
              </a:rPr>
              <a:t>s</a:t>
            </a:r>
            <a:r>
              <a:rPr lang="en-US" sz="6000" baseline="-25000" dirty="0" err="1" smtClean="0">
                <a:solidFill>
                  <a:schemeClr val="tx1"/>
                </a:solidFill>
                <a:sym typeface="Symbol"/>
              </a:rPr>
              <a:t>N</a:t>
            </a:r>
            <a:r>
              <a:rPr lang="en-US" sz="6000" dirty="0" err="1" smtClean="0">
                <a:solidFill>
                  <a:schemeClr val="tx1"/>
                </a:solidFill>
                <a:sym typeface="Symbol"/>
              </a:rPr>
              <a:t>+V</a:t>
            </a:r>
            <a:r>
              <a:rPr lang="en-US" sz="6000" baseline="-25000" dirty="0" err="1" smtClean="0">
                <a:solidFill>
                  <a:schemeClr val="tx1"/>
                </a:solidFill>
                <a:sym typeface="Symbol"/>
              </a:rPr>
              <a:t>T</a:t>
            </a:r>
            <a:r>
              <a:rPr lang="en-US" sz="6000" dirty="0" smtClean="0">
                <a:solidFill>
                  <a:schemeClr val="tx1"/>
                </a:solidFill>
                <a:sym typeface="Symbol"/>
              </a:rPr>
              <a:t>(r)</a:t>
            </a:r>
            <a:r>
              <a:rPr lang="en-US" sz="6000" i="1" dirty="0" smtClean="0">
                <a:solidFill>
                  <a:schemeClr val="tx1"/>
                </a:solidFill>
                <a:sym typeface="Symbol"/>
              </a:rPr>
              <a:t>S</a:t>
            </a:r>
            <a:r>
              <a:rPr lang="en-US" sz="6000" baseline="-25000" dirty="0" smtClean="0">
                <a:solidFill>
                  <a:schemeClr val="tx1"/>
                </a:solidFill>
                <a:sym typeface="Symbol"/>
              </a:rPr>
              <a:t>12</a:t>
            </a:r>
            <a:endParaRPr lang="en-US" sz="6000" dirty="0" smtClean="0">
              <a:solidFill>
                <a:schemeClr val="tx1"/>
              </a:solidFill>
              <a:sym typeface="Symbol"/>
            </a:endParaRPr>
          </a:p>
          <a:p>
            <a:pPr>
              <a:lnSpc>
                <a:spcPct val="150000"/>
              </a:lnSpc>
              <a:buFont typeface="Arial" pitchFamily="34" charset="0"/>
              <a:buNone/>
            </a:pPr>
            <a:endParaRPr lang="en-US" sz="2800" dirty="0" smtClean="0">
              <a:sym typeface="Symbol"/>
            </a:endParaRPr>
          </a:p>
          <a:p>
            <a:pPr>
              <a:lnSpc>
                <a:spcPct val="150000"/>
              </a:lnSpc>
              <a:buFont typeface="Arial" pitchFamily="34" charset="0"/>
              <a:buNone/>
            </a:pPr>
            <a:endParaRPr lang="en-US" dirty="0" smtClean="0">
              <a:sym typeface="Symbol"/>
            </a:endParaRPr>
          </a:p>
          <a:p>
            <a:pPr>
              <a:lnSpc>
                <a:spcPct val="150000"/>
              </a:lnSpc>
              <a:buFont typeface="Arial" pitchFamily="34" charset="0"/>
              <a:buNone/>
            </a:pPr>
            <a:endParaRPr lang="en-US" sz="1400" dirty="0" smtClean="0">
              <a:sym typeface="Symbol"/>
            </a:endParaRPr>
          </a:p>
          <a:p>
            <a:pPr>
              <a:lnSpc>
                <a:spcPct val="150000"/>
              </a:lnSpc>
              <a:buFont typeface="Arial" pitchFamily="34" charset="0"/>
              <a:buNone/>
            </a:pPr>
            <a:r>
              <a:rPr lang="en-US" dirty="0" smtClean="0">
                <a:sym typeface="Symbol"/>
              </a:rPr>
              <a:t>	   </a:t>
            </a:r>
          </a:p>
          <a:p>
            <a:pPr marL="0" indent="0">
              <a:lnSpc>
                <a:spcPct val="150000"/>
              </a:lnSpc>
              <a:buNone/>
            </a:pPr>
            <a:endParaRPr lang="en-US" dirty="0">
              <a:sym typeface="Symbol"/>
            </a:endParaRPr>
          </a:p>
          <a:p>
            <a:pPr>
              <a:lnSpc>
                <a:spcPct val="150000"/>
              </a:lnSpc>
            </a:pPr>
            <a:endParaRPr lang="en-US" sz="7400" dirty="0" smtClean="0">
              <a:solidFill>
                <a:schemeClr val="tx1"/>
              </a:solidFill>
              <a:sym typeface="Symbol"/>
            </a:endParaRPr>
          </a:p>
          <a:p>
            <a:pPr>
              <a:lnSpc>
                <a:spcPct val="150000"/>
              </a:lnSpc>
            </a:pPr>
            <a:r>
              <a:rPr lang="en-US" sz="7400" dirty="0" smtClean="0">
                <a:solidFill>
                  <a:schemeClr val="tx1"/>
                </a:solidFill>
                <a:sym typeface="Symbol"/>
              </a:rPr>
              <a:t>Additional Contribution:  - coupling</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546" y="4331601"/>
            <a:ext cx="6346668" cy="182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组合 12"/>
          <p:cNvGrpSpPr/>
          <p:nvPr/>
        </p:nvGrpSpPr>
        <p:grpSpPr>
          <a:xfrm>
            <a:off x="6156176" y="6419437"/>
            <a:ext cx="1207038" cy="369332"/>
            <a:chOff x="6156176" y="6419437"/>
            <a:chExt cx="1207038" cy="369332"/>
          </a:xfrm>
        </p:grpSpPr>
        <p:cxnSp>
          <p:nvCxnSpPr>
            <p:cNvPr id="9" name="直接箭头连接符 8"/>
            <p:cNvCxnSpPr/>
            <p:nvPr/>
          </p:nvCxnSpPr>
          <p:spPr>
            <a:xfrm flipH="1">
              <a:off x="6156176" y="6604103"/>
              <a:ext cx="7200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883596" y="6419437"/>
              <a:ext cx="479618" cy="369332"/>
            </a:xfrm>
            <a:prstGeom prst="rect">
              <a:avLst/>
            </a:prstGeom>
          </p:spPr>
          <p:txBody>
            <a:bodyPr wrap="none">
              <a:spAutoFit/>
            </a:bodyPr>
            <a:lstStyle/>
            <a:p>
              <a:r>
                <a:rPr lang="en-US" b="1" i="1" dirty="0">
                  <a:solidFill>
                    <a:srgbClr val="C00000"/>
                  </a:solidFill>
                  <a:sym typeface="Symbol"/>
                </a:rPr>
                <a:t></a:t>
              </a:r>
              <a:endParaRPr lang="en-US" dirty="0"/>
            </a:p>
          </p:txBody>
        </p:sp>
      </p:grpSp>
    </p:spTree>
    <p:extLst>
      <p:ext uri="{BB962C8B-B14F-4D97-AF65-F5344CB8AC3E}">
        <p14:creationId xmlns:p14="http://schemas.microsoft.com/office/powerpoint/2010/main" val="73969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992777"/>
          </a:xfrm>
        </p:spPr>
        <p:txBody>
          <a:bodyPr/>
          <a:lstStyle/>
          <a:p>
            <a:r>
              <a:rPr lang="en-US" dirty="0" smtClean="0"/>
              <a:t>Introduction-Cont.</a:t>
            </a:r>
            <a:endParaRPr lang="en-US" dirty="0"/>
          </a:p>
        </p:txBody>
      </p:sp>
      <p:sp>
        <p:nvSpPr>
          <p:cNvPr id="5" name="TextBox 4"/>
          <p:cNvSpPr txBox="1"/>
          <p:nvPr/>
        </p:nvSpPr>
        <p:spPr>
          <a:xfrm>
            <a:off x="279802" y="3282022"/>
            <a:ext cx="7799560"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2400" dirty="0" smtClean="0"/>
              <a:t>Experimental Goals:</a:t>
            </a:r>
          </a:p>
          <a:p>
            <a:pPr marL="311045" indent="-311045">
              <a:buSzPct val="45000"/>
              <a:buFont typeface="Wingdings" pitchFamily="2" charset="2"/>
              <a:buChar char="v"/>
            </a:pPr>
            <a:r>
              <a:rPr lang="en-US" sz="1600" b="1" dirty="0">
                <a:solidFill>
                  <a:srgbClr val="008000"/>
                </a:solidFill>
                <a:latin typeface="Times New Roman"/>
              </a:rPr>
              <a:t>Spectroscopy of Medium - heavy </a:t>
            </a:r>
            <a:r>
              <a:rPr lang="en-US" sz="1600" b="1" dirty="0" err="1">
                <a:solidFill>
                  <a:srgbClr val="008000"/>
                </a:solidFill>
                <a:latin typeface="Times New Roman"/>
              </a:rPr>
              <a:t>hypernucleus</a:t>
            </a:r>
            <a:endParaRPr lang="en-US" sz="1600" b="1" dirty="0"/>
          </a:p>
          <a:p>
            <a:pPr lvl="1">
              <a:buSzPct val="45000"/>
            </a:pPr>
            <a:r>
              <a:rPr lang="en-US" sz="1600" dirty="0">
                <a:solidFill>
                  <a:srgbClr val="008000"/>
                </a:solidFill>
                <a:latin typeface="Times New Roman"/>
              </a:rPr>
              <a:t>                   </a:t>
            </a:r>
            <a:r>
              <a:rPr lang="en-US" sz="1600" b="1" baseline="30000" dirty="0">
                <a:solidFill>
                  <a:srgbClr val="008000"/>
                </a:solidFill>
                <a:latin typeface="Times New Roman"/>
              </a:rPr>
              <a:t>52</a:t>
            </a:r>
            <a:r>
              <a:rPr lang="en-US" sz="1600" b="1" dirty="0">
                <a:solidFill>
                  <a:srgbClr val="008000"/>
                </a:solidFill>
                <a:latin typeface="Times New Roman"/>
              </a:rPr>
              <a:t>Cr(</a:t>
            </a:r>
            <a:r>
              <a:rPr lang="en-US" sz="1600" b="1" dirty="0" err="1">
                <a:solidFill>
                  <a:srgbClr val="008000"/>
                </a:solidFill>
                <a:latin typeface="Times New Roman"/>
              </a:rPr>
              <a:t>e,e’K</a:t>
            </a:r>
            <a:r>
              <a:rPr lang="en-US" sz="1600" b="1" dirty="0">
                <a:solidFill>
                  <a:srgbClr val="008000"/>
                </a:solidFill>
                <a:latin typeface="Times New Roman"/>
              </a:rPr>
              <a:t>+) </a:t>
            </a:r>
            <a:r>
              <a:rPr lang="en-US" sz="1600" b="1" baseline="30000" dirty="0" smtClean="0">
                <a:solidFill>
                  <a:srgbClr val="008000"/>
                </a:solidFill>
                <a:latin typeface="Times New Roman"/>
              </a:rPr>
              <a:t>52</a:t>
            </a:r>
            <a:r>
              <a:rPr lang="en-US" sz="1600" b="1" baseline="-25000" dirty="0" smtClean="0">
                <a:solidFill>
                  <a:srgbClr val="008000"/>
                </a:solidFill>
                <a:latin typeface="Symbol"/>
              </a:rPr>
              <a:t>L</a:t>
            </a:r>
            <a:r>
              <a:rPr lang="en-US" sz="1600" b="1" dirty="0" smtClean="0">
                <a:solidFill>
                  <a:srgbClr val="008000"/>
                </a:solidFill>
                <a:latin typeface="Times New Roman"/>
              </a:rPr>
              <a:t>V</a:t>
            </a:r>
          </a:p>
          <a:p>
            <a:pPr marL="342900" lvl="1" indent="-342900">
              <a:buSzPct val="45000"/>
              <a:buFont typeface="Wingdings" pitchFamily="2" charset="2"/>
              <a:buChar char="v"/>
            </a:pPr>
            <a:r>
              <a:rPr lang="en-US" sz="1600" b="1" dirty="0" smtClean="0">
                <a:solidFill>
                  <a:srgbClr val="800000"/>
                </a:solidFill>
                <a:latin typeface="Times New Roman"/>
              </a:rPr>
              <a:t>Spectroscopy </a:t>
            </a:r>
            <a:r>
              <a:rPr lang="en-US" sz="1600" b="1" dirty="0">
                <a:solidFill>
                  <a:srgbClr val="800000"/>
                </a:solidFill>
                <a:latin typeface="Times New Roman"/>
              </a:rPr>
              <a:t>of Light </a:t>
            </a:r>
            <a:r>
              <a:rPr lang="en-US" sz="1600" b="1" dirty="0">
                <a:solidFill>
                  <a:srgbClr val="800000"/>
                </a:solidFill>
                <a:latin typeface="Symbol"/>
              </a:rPr>
              <a:t>L</a:t>
            </a:r>
            <a:r>
              <a:rPr lang="en-US" sz="1600" b="1" dirty="0">
                <a:solidFill>
                  <a:srgbClr val="800000"/>
                </a:solidFill>
                <a:latin typeface="Times New Roman"/>
              </a:rPr>
              <a:t> </a:t>
            </a:r>
            <a:r>
              <a:rPr lang="en-US" sz="1600" b="1" dirty="0" err="1" smtClean="0">
                <a:solidFill>
                  <a:srgbClr val="800000"/>
                </a:solidFill>
                <a:latin typeface="Times New Roman"/>
              </a:rPr>
              <a:t>hypernuclei</a:t>
            </a:r>
            <a:r>
              <a:rPr lang="en-US" sz="1600" b="1" dirty="0">
                <a:solidFill>
                  <a:srgbClr val="800000"/>
                </a:solidFill>
                <a:latin typeface="Times New Roman"/>
              </a:rPr>
              <a:t>-</a:t>
            </a:r>
            <a:r>
              <a:rPr lang="en-US" sz="1600" dirty="0" smtClean="0">
                <a:solidFill>
                  <a:schemeClr val="tx1"/>
                </a:solidFill>
                <a:latin typeface="Times New Roman"/>
              </a:rPr>
              <a:t> p </a:t>
            </a:r>
            <a:r>
              <a:rPr lang="en-US" sz="1600" dirty="0">
                <a:solidFill>
                  <a:schemeClr val="tx1"/>
                </a:solidFill>
                <a:latin typeface="Times New Roman"/>
              </a:rPr>
              <a:t>shell </a:t>
            </a:r>
            <a:r>
              <a:rPr lang="en-US" sz="1600" dirty="0" err="1">
                <a:solidFill>
                  <a:schemeClr val="tx1"/>
                </a:solidFill>
                <a:latin typeface="Times New Roman"/>
              </a:rPr>
              <a:t>hypernuclei</a:t>
            </a:r>
            <a:r>
              <a:rPr lang="en-US" sz="1600" dirty="0">
                <a:solidFill>
                  <a:schemeClr val="tx1"/>
                </a:solidFill>
                <a:latin typeface="Times New Roman"/>
              </a:rPr>
              <a:t> </a:t>
            </a:r>
            <a:endParaRPr lang="en-US" sz="1600" dirty="0" smtClean="0">
              <a:solidFill>
                <a:schemeClr val="tx1"/>
              </a:solidFill>
              <a:latin typeface="Times New Roman"/>
            </a:endParaRPr>
          </a:p>
          <a:p>
            <a:pPr marL="0" lvl="1" algn="ctr">
              <a:lnSpc>
                <a:spcPct val="150000"/>
              </a:lnSpc>
              <a:buSzPct val="45000"/>
            </a:pPr>
            <a:r>
              <a:rPr lang="en-US" sz="1600" b="1" baseline="30000" dirty="0" smtClean="0">
                <a:solidFill>
                  <a:srgbClr val="0000FF"/>
                </a:solidFill>
                <a:latin typeface="Times New Roman"/>
              </a:rPr>
              <a:t>12</a:t>
            </a:r>
            <a:r>
              <a:rPr lang="en-US" sz="1600" b="1" dirty="0" smtClean="0">
                <a:solidFill>
                  <a:srgbClr val="0000FF"/>
                </a:solidFill>
                <a:latin typeface="Times New Roman"/>
              </a:rPr>
              <a:t>C(</a:t>
            </a:r>
            <a:r>
              <a:rPr lang="en-US" sz="1600" b="1" dirty="0" err="1" smtClean="0">
                <a:solidFill>
                  <a:srgbClr val="0000FF"/>
                </a:solidFill>
                <a:latin typeface="Times New Roman"/>
              </a:rPr>
              <a:t>e,e'K</a:t>
            </a:r>
            <a:r>
              <a:rPr lang="en-US" sz="1600" b="1" dirty="0">
                <a:solidFill>
                  <a:srgbClr val="0000FF"/>
                </a:solidFill>
                <a:latin typeface="Times New Roman"/>
              </a:rPr>
              <a:t>+)</a:t>
            </a:r>
            <a:r>
              <a:rPr lang="en-US" sz="1600" b="1" baseline="30000" dirty="0">
                <a:solidFill>
                  <a:srgbClr val="0000FF"/>
                </a:solidFill>
                <a:latin typeface="Times New Roman"/>
              </a:rPr>
              <a:t>12</a:t>
            </a:r>
            <a:r>
              <a:rPr lang="en-US" sz="1600" b="1" baseline="-25000" dirty="0">
                <a:solidFill>
                  <a:srgbClr val="0000FF"/>
                </a:solidFill>
                <a:latin typeface="Times New Roman"/>
              </a:rPr>
              <a:t>Λ</a:t>
            </a:r>
            <a:r>
              <a:rPr lang="en-US" sz="1600" b="1" dirty="0">
                <a:solidFill>
                  <a:srgbClr val="0000FF"/>
                </a:solidFill>
                <a:latin typeface="Times New Roman"/>
              </a:rPr>
              <a:t>B , </a:t>
            </a:r>
            <a:r>
              <a:rPr lang="en-US" sz="1600" b="1" baseline="30000" dirty="0">
                <a:solidFill>
                  <a:srgbClr val="0000FF"/>
                </a:solidFill>
                <a:latin typeface="Times New Roman"/>
              </a:rPr>
              <a:t>7</a:t>
            </a:r>
            <a:r>
              <a:rPr lang="en-US" sz="1600" b="1" dirty="0">
                <a:solidFill>
                  <a:srgbClr val="0000FF"/>
                </a:solidFill>
                <a:latin typeface="Times New Roman"/>
              </a:rPr>
              <a:t>Li(</a:t>
            </a:r>
            <a:r>
              <a:rPr lang="en-US" sz="1600" b="1" dirty="0" err="1">
                <a:solidFill>
                  <a:srgbClr val="0000FF"/>
                </a:solidFill>
                <a:latin typeface="Times New Roman"/>
              </a:rPr>
              <a:t>e,e'K</a:t>
            </a:r>
            <a:r>
              <a:rPr lang="en-US" sz="1600" b="1" dirty="0">
                <a:solidFill>
                  <a:srgbClr val="0000FF"/>
                </a:solidFill>
                <a:latin typeface="Times New Roman"/>
              </a:rPr>
              <a:t>+)</a:t>
            </a:r>
            <a:r>
              <a:rPr lang="en-US" sz="1600" b="1" baseline="30000" dirty="0">
                <a:solidFill>
                  <a:srgbClr val="0000FF"/>
                </a:solidFill>
                <a:latin typeface="Times New Roman"/>
              </a:rPr>
              <a:t>7</a:t>
            </a:r>
            <a:r>
              <a:rPr lang="en-US" sz="1600" b="1" baseline="-25000" dirty="0">
                <a:solidFill>
                  <a:srgbClr val="0000FF"/>
                </a:solidFill>
                <a:latin typeface="Times New Roman"/>
              </a:rPr>
              <a:t>Λ</a:t>
            </a:r>
            <a:r>
              <a:rPr lang="en-US" sz="1600" b="1" dirty="0">
                <a:solidFill>
                  <a:srgbClr val="0000FF"/>
                </a:solidFill>
                <a:latin typeface="Times New Roman"/>
              </a:rPr>
              <a:t>He,   </a:t>
            </a:r>
            <a:r>
              <a:rPr lang="en-US" sz="1600" b="1" baseline="30000" dirty="0">
                <a:solidFill>
                  <a:srgbClr val="0000FF"/>
                </a:solidFill>
                <a:latin typeface="Times New Roman"/>
              </a:rPr>
              <a:t>10</a:t>
            </a:r>
            <a:r>
              <a:rPr lang="en-US" sz="1600" b="1" dirty="0">
                <a:solidFill>
                  <a:srgbClr val="0000FF"/>
                </a:solidFill>
                <a:latin typeface="Times New Roman"/>
              </a:rPr>
              <a:t>B(</a:t>
            </a:r>
            <a:r>
              <a:rPr lang="en-US" sz="1600" b="1" dirty="0" err="1">
                <a:solidFill>
                  <a:srgbClr val="0000FF"/>
                </a:solidFill>
                <a:latin typeface="Times New Roman"/>
              </a:rPr>
              <a:t>e,e'K</a:t>
            </a:r>
            <a:r>
              <a:rPr lang="en-US" sz="1600" b="1" dirty="0">
                <a:solidFill>
                  <a:srgbClr val="0000FF"/>
                </a:solidFill>
                <a:latin typeface="Times New Roman"/>
              </a:rPr>
              <a:t>+)</a:t>
            </a:r>
            <a:r>
              <a:rPr lang="en-US" sz="1600" b="1" baseline="30000" dirty="0">
                <a:solidFill>
                  <a:srgbClr val="0000FF"/>
                </a:solidFill>
                <a:latin typeface="Times New Roman"/>
              </a:rPr>
              <a:t>10</a:t>
            </a:r>
            <a:r>
              <a:rPr lang="en-US" sz="1600" b="1" baseline="-25000" dirty="0">
                <a:solidFill>
                  <a:srgbClr val="0000FF"/>
                </a:solidFill>
                <a:latin typeface="Times New Roman"/>
              </a:rPr>
              <a:t>Λ</a:t>
            </a:r>
            <a:r>
              <a:rPr lang="en-US" sz="1600" b="1" dirty="0">
                <a:solidFill>
                  <a:srgbClr val="0000FF"/>
                </a:solidFill>
                <a:latin typeface="Times New Roman"/>
              </a:rPr>
              <a:t>Be ,  and  </a:t>
            </a:r>
            <a:r>
              <a:rPr lang="en-US" sz="1600" b="1" baseline="30000" dirty="0">
                <a:solidFill>
                  <a:srgbClr val="0000FF"/>
                </a:solidFill>
                <a:latin typeface="Times New Roman"/>
              </a:rPr>
              <a:t>9</a:t>
            </a:r>
            <a:r>
              <a:rPr lang="en-US" sz="1600" b="1" dirty="0">
                <a:solidFill>
                  <a:srgbClr val="0000FF"/>
                </a:solidFill>
                <a:latin typeface="Times New Roman"/>
              </a:rPr>
              <a:t>Be(</a:t>
            </a:r>
            <a:r>
              <a:rPr lang="en-US" sz="1600" b="1" dirty="0" err="1">
                <a:solidFill>
                  <a:srgbClr val="0000FF"/>
                </a:solidFill>
                <a:latin typeface="Times New Roman"/>
              </a:rPr>
              <a:t>e'K</a:t>
            </a:r>
            <a:r>
              <a:rPr lang="en-US" sz="1600" b="1" dirty="0">
                <a:solidFill>
                  <a:srgbClr val="0000FF"/>
                </a:solidFill>
                <a:latin typeface="Times New Roman"/>
              </a:rPr>
              <a:t>+)</a:t>
            </a:r>
            <a:r>
              <a:rPr lang="en-US" sz="1600" b="1" baseline="30000" dirty="0" smtClean="0">
                <a:solidFill>
                  <a:srgbClr val="0000FF"/>
                </a:solidFill>
                <a:latin typeface="Times New Roman"/>
              </a:rPr>
              <a:t>9</a:t>
            </a:r>
            <a:r>
              <a:rPr lang="en-US" sz="1600" b="1" baseline="-25000" dirty="0" smtClean="0">
                <a:solidFill>
                  <a:srgbClr val="0000FF"/>
                </a:solidFill>
                <a:latin typeface="Times New Roman"/>
              </a:rPr>
              <a:t>Λ</a:t>
            </a:r>
            <a:r>
              <a:rPr lang="en-US" sz="1600" b="1" dirty="0" smtClean="0">
                <a:solidFill>
                  <a:srgbClr val="0000FF"/>
                </a:solidFill>
                <a:latin typeface="Times New Roman"/>
              </a:rPr>
              <a:t>Li</a:t>
            </a:r>
          </a:p>
          <a:p>
            <a:pPr marL="0" lvl="1" algn="ctr">
              <a:lnSpc>
                <a:spcPct val="150000"/>
              </a:lnSpc>
              <a:buSzPct val="45000"/>
            </a:pPr>
            <a:r>
              <a:rPr lang="en-US" altLang="ja-JP" dirty="0" smtClean="0">
                <a:latin typeface="Times New Roman" pitchFamily="18" charset="0"/>
                <a:cs typeface="Times New Roman" pitchFamily="18" charset="0"/>
              </a:rPr>
              <a:t>Calibration </a:t>
            </a:r>
            <a:r>
              <a:rPr lang="en-US" altLang="ja-JP" dirty="0">
                <a:latin typeface="Times New Roman" pitchFamily="18" charset="0"/>
                <a:cs typeface="Times New Roman" pitchFamily="18" charset="0"/>
              </a:rPr>
              <a:t>by the elementary process p(</a:t>
            </a:r>
            <a:r>
              <a:rPr lang="en-US" altLang="ja-JP" dirty="0" err="1">
                <a:latin typeface="Times New Roman" pitchFamily="18" charset="0"/>
                <a:cs typeface="Times New Roman" pitchFamily="18" charset="0"/>
              </a:rPr>
              <a:t>e,e’K</a:t>
            </a:r>
            <a:r>
              <a:rPr lang="en-US" altLang="ja-JP" baseline="30000" dirty="0">
                <a:latin typeface="Times New Roman" pitchFamily="18" charset="0"/>
                <a:cs typeface="Times New Roman" pitchFamily="18" charset="0"/>
              </a:rPr>
              <a:t>+</a:t>
            </a:r>
            <a:r>
              <a:rPr lang="en-US" altLang="ja-JP" dirty="0">
                <a:latin typeface="Times New Roman" pitchFamily="18" charset="0"/>
                <a:cs typeface="Times New Roman" pitchFamily="18" charset="0"/>
              </a:rPr>
              <a:t>)</a:t>
            </a:r>
            <a:r>
              <a:rPr lang="en-US" altLang="ja-JP" dirty="0">
                <a:latin typeface="Times New Roman" pitchFamily="18" charset="0"/>
                <a:cs typeface="Times New Roman" pitchFamily="18" charset="0"/>
                <a:sym typeface="Symbol"/>
              </a:rPr>
              <a:t>or </a:t>
            </a:r>
            <a:r>
              <a:rPr lang="en-US" altLang="ja-JP" dirty="0">
                <a:latin typeface="Times New Roman" pitchFamily="18" charset="0"/>
                <a:cs typeface="Times New Roman" pitchFamily="18" charset="0"/>
              </a:rPr>
              <a:t>: H</a:t>
            </a:r>
            <a:r>
              <a:rPr lang="en-US" altLang="ja-JP" baseline="-25000" dirty="0">
                <a:latin typeface="Times New Roman" pitchFamily="18" charset="0"/>
                <a:cs typeface="Times New Roman" pitchFamily="18" charset="0"/>
              </a:rPr>
              <a:t>2</a:t>
            </a:r>
            <a:r>
              <a:rPr lang="en-US" altLang="ja-JP" dirty="0">
                <a:latin typeface="Times New Roman" pitchFamily="18" charset="0"/>
                <a:cs typeface="Times New Roman" pitchFamily="18" charset="0"/>
              </a:rPr>
              <a:t>O and CH</a:t>
            </a:r>
            <a:r>
              <a:rPr lang="en-US" altLang="ja-JP" baseline="-25000" dirty="0">
                <a:latin typeface="Times New Roman" pitchFamily="18" charset="0"/>
                <a:cs typeface="Times New Roman" pitchFamily="18" charset="0"/>
              </a:rPr>
              <a:t>2 </a:t>
            </a:r>
          </a:p>
        </p:txBody>
      </p:sp>
      <p:sp>
        <p:nvSpPr>
          <p:cNvPr id="10" name="Text Box 3"/>
          <p:cNvSpPr txBox="1">
            <a:spLocks noGrp="1" noChangeArrowheads="1"/>
          </p:cNvSpPr>
          <p:nvPr>
            <p:ph idx="1"/>
          </p:nvPr>
        </p:nvSpPr>
        <p:spPr bwMode="auto">
          <a:xfrm>
            <a:off x="274486" y="1268760"/>
            <a:ext cx="7776864" cy="1729694"/>
          </a:xfrm>
          <a:prstGeom prst="rect">
            <a:avLst/>
          </a:prstGeom>
          <a:solidFill>
            <a:srgbClr val="FFFFFF"/>
          </a:solidFill>
          <a:ln w="38100" cmpd="dbl" algn="ctr">
            <a:noFill/>
            <a:miter lim="800000"/>
            <a:headEnd/>
            <a:tailEnd/>
          </a:ln>
          <a:effectLst>
            <a:outerShdw dist="107763" dir="2700000" algn="ctr" rotWithShape="0">
              <a:srgbClr val="808080">
                <a:alpha val="50000"/>
              </a:srgbClr>
            </a:outerShdw>
          </a:effectLst>
        </p:spPr>
        <p:txBody>
          <a:bodyPr wrap="square" lIns="91429" tIns="45715" rIns="91429" bIns="4571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strike="noStrike" kern="0" cap="none" spc="0" normalizeH="0" baseline="0" noProof="0" dirty="0" smtClean="0">
                <a:ln>
                  <a:noFill/>
                </a:ln>
                <a:solidFill>
                  <a:srgbClr val="333399"/>
                </a:solidFill>
                <a:effectLst/>
                <a:uLnTx/>
                <a:uFillTx/>
                <a:latin typeface="+mn-lt"/>
                <a:ea typeface="メイリオ" pitchFamily="50" charset="-128"/>
              </a:rPr>
              <a:t>Merits of (</a:t>
            </a:r>
            <a:r>
              <a:rPr kumimoji="0" lang="en-US" altLang="ja-JP" sz="2000" b="1" i="0" strike="noStrike" kern="0" cap="none" spc="0" normalizeH="0" baseline="0" noProof="0" dirty="0" err="1" smtClean="0">
                <a:ln>
                  <a:noFill/>
                </a:ln>
                <a:solidFill>
                  <a:srgbClr val="333399"/>
                </a:solidFill>
                <a:effectLst/>
                <a:uLnTx/>
                <a:uFillTx/>
                <a:latin typeface="+mn-lt"/>
                <a:ea typeface="メイリオ" pitchFamily="50" charset="-128"/>
              </a:rPr>
              <a:t>e,e’K</a:t>
            </a:r>
            <a:r>
              <a:rPr kumimoji="0" lang="en-US" altLang="ja-JP" sz="2000" b="1" i="0" strike="noStrike" kern="0" cap="none" spc="0" normalizeH="0" baseline="30000" noProof="0" dirty="0" smtClean="0">
                <a:ln>
                  <a:noFill/>
                </a:ln>
                <a:solidFill>
                  <a:srgbClr val="333399"/>
                </a:solidFill>
                <a:effectLst/>
                <a:uLnTx/>
                <a:uFillTx/>
                <a:latin typeface="+mn-lt"/>
                <a:ea typeface="メイリオ" pitchFamily="50" charset="-128"/>
              </a:rPr>
              <a:t>+</a:t>
            </a:r>
            <a:r>
              <a:rPr kumimoji="0" lang="en-US" altLang="ja-JP" sz="2000" b="1" i="0" strike="noStrike" kern="0" cap="none" spc="0" normalizeH="0" baseline="0" noProof="0" dirty="0" smtClean="0">
                <a:ln>
                  <a:noFill/>
                </a:ln>
                <a:solidFill>
                  <a:srgbClr val="333399"/>
                </a:solidFill>
                <a:effectLst/>
                <a:uLnTx/>
                <a:uFillTx/>
                <a:latin typeface="+mn-lt"/>
                <a:ea typeface="メイリオ" pitchFamily="50" charset="-128"/>
              </a:rPr>
              <a:t>) experiment:</a:t>
            </a:r>
            <a:endParaRPr kumimoji="0" lang="en-US" altLang="ja-JP" sz="2000" b="0" i="0" strike="noStrike" kern="0" cap="none" spc="0" normalizeH="0" baseline="0" noProof="0" dirty="0" smtClean="0">
              <a:ln>
                <a:noFill/>
              </a:ln>
              <a:solidFill>
                <a:srgbClr val="333399"/>
              </a:solidFill>
              <a:effectLst/>
              <a:uLnTx/>
              <a:uFillTx/>
              <a:latin typeface="+mn-lt"/>
              <a:ea typeface="メイリオ" pitchFamily="50" charset="-128"/>
            </a:endParaRPr>
          </a:p>
          <a:p>
            <a:pPr marR="0" lvl="0" defTabSz="914400" eaLnBrk="1" fontAlgn="auto" latinLnBrk="0" hangingPunct="1">
              <a:lnSpc>
                <a:spcPct val="120000"/>
              </a:lnSpc>
              <a:spcBef>
                <a:spcPts val="0"/>
              </a:spcBef>
              <a:spcAft>
                <a:spcPts val="0"/>
              </a:spcAft>
              <a:buClrTx/>
              <a:buSzTx/>
              <a:buFont typeface="Wingdings" pitchFamily="2" charset="2"/>
              <a:buChar char="§"/>
              <a:tabLst/>
              <a:defRPr/>
            </a:pPr>
            <a:r>
              <a:rPr kumimoji="0" lang="en-US" altLang="ja-JP" sz="1800" b="0" i="0" u="none" strike="noStrike" kern="0" cap="none" spc="0" normalizeH="0" baseline="0" noProof="0" dirty="0" smtClean="0">
                <a:ln>
                  <a:noFill/>
                </a:ln>
                <a:solidFill>
                  <a:srgbClr val="008000"/>
                </a:solidFill>
                <a:effectLst/>
                <a:uLnTx/>
                <a:uFillTx/>
                <a:latin typeface="+mn-lt"/>
                <a:ea typeface="メイリオ" pitchFamily="50" charset="-128"/>
                <a:sym typeface="Wingdings" pitchFamily="2" charset="2"/>
              </a:rPr>
              <a:t> </a:t>
            </a:r>
            <a:r>
              <a:rPr kumimoji="0" lang="en-US" altLang="ja-JP" sz="1800" b="0" i="0" u="none" strike="noStrike" kern="0" cap="none" spc="0" normalizeH="0" baseline="0" noProof="0" dirty="0" smtClean="0">
                <a:ln>
                  <a:noFill/>
                </a:ln>
                <a:solidFill>
                  <a:sysClr val="windowText" lastClr="000000"/>
                </a:solidFill>
                <a:effectLst/>
                <a:uLnTx/>
                <a:uFillTx/>
                <a:latin typeface="+mn-lt"/>
                <a:ea typeface="メイリオ" pitchFamily="50" charset="-128"/>
                <a:sym typeface="Wingdings" pitchFamily="2" charset="2"/>
              </a:rPr>
              <a:t>Large</a:t>
            </a:r>
            <a:r>
              <a:rPr kumimoji="0" lang="en-US" altLang="ja-JP" sz="1800" b="0" i="0" u="none" strike="noStrike" kern="0" cap="none" spc="0" normalizeH="0" baseline="0" noProof="0" dirty="0" smtClean="0">
                <a:ln>
                  <a:noFill/>
                </a:ln>
                <a:solidFill>
                  <a:sysClr val="windowText" lastClr="000000"/>
                </a:solidFill>
                <a:effectLst/>
                <a:uLnTx/>
                <a:uFillTx/>
                <a:latin typeface="+mn-lt"/>
                <a:ea typeface="メイリオ" pitchFamily="50" charset="-128"/>
              </a:rPr>
              <a:t> momentum transfer → </a:t>
            </a:r>
            <a:r>
              <a:rPr kumimoji="0" lang="en-US" altLang="ja-JP" sz="1800" b="0" i="0" u="none" strike="noStrike" kern="0" cap="none" spc="0" normalizeH="0" baseline="0" noProof="0" dirty="0" smtClean="0">
                <a:ln>
                  <a:noFill/>
                </a:ln>
                <a:solidFill>
                  <a:srgbClr val="FF0000"/>
                </a:solidFill>
                <a:effectLst/>
                <a:uLnTx/>
                <a:uFillTx/>
                <a:latin typeface="+mn-lt"/>
                <a:ea typeface="メイリオ" pitchFamily="50" charset="-128"/>
              </a:rPr>
              <a:t>Excitation of deeply-bound state</a:t>
            </a:r>
          </a:p>
          <a:p>
            <a:pPr marR="0" lvl="0" defTabSz="914400" eaLnBrk="1" fontAlgn="auto" latinLnBrk="0" hangingPunct="1">
              <a:lnSpc>
                <a:spcPct val="120000"/>
              </a:lnSpc>
              <a:spcBef>
                <a:spcPts val="0"/>
              </a:spcBef>
              <a:spcAft>
                <a:spcPts val="0"/>
              </a:spcAft>
              <a:buClrTx/>
              <a:buSzTx/>
              <a:buFont typeface="Wingdings" pitchFamily="2" charset="2"/>
              <a:buChar char="§"/>
              <a:tabLst/>
              <a:defRPr/>
            </a:pPr>
            <a:r>
              <a:rPr kumimoji="0" lang="en-US" altLang="ja-JP" sz="1800" b="0" i="0" u="none" strike="noStrike" kern="0" cap="none" spc="0" normalizeH="0" baseline="0" noProof="0" dirty="0" smtClean="0">
                <a:ln>
                  <a:noFill/>
                </a:ln>
                <a:solidFill>
                  <a:sysClr val="windowText" lastClr="000000"/>
                </a:solidFill>
                <a:effectLst/>
                <a:uLnTx/>
                <a:uFillTx/>
                <a:latin typeface="+mn-lt"/>
                <a:ea typeface="メイリオ" pitchFamily="50" charset="-128"/>
                <a:sym typeface="Wingdings" pitchFamily="2" charset="2"/>
              </a:rPr>
              <a:t> </a:t>
            </a:r>
            <a:r>
              <a:rPr kumimoji="0" lang="en-US" altLang="ja-JP" sz="1800" b="0" i="0" u="none" strike="noStrike" kern="0" cap="none" spc="0" normalizeH="0" baseline="0" noProof="0" dirty="0" smtClean="0">
                <a:ln>
                  <a:noFill/>
                </a:ln>
                <a:solidFill>
                  <a:sysClr val="windowText" lastClr="000000"/>
                </a:solidFill>
                <a:effectLst/>
                <a:uLnTx/>
                <a:uFillTx/>
                <a:latin typeface="+mn-lt"/>
                <a:ea typeface="メイリオ" pitchFamily="50" charset="-128"/>
              </a:rPr>
              <a:t>p to </a:t>
            </a:r>
            <a:r>
              <a:rPr kumimoji="0" lang="en-US" altLang="ja-JP" sz="1800" b="0" i="0" u="none" strike="noStrike" kern="0" cap="none" spc="0" normalizeH="0" baseline="0" noProof="0" dirty="0" smtClean="0">
                <a:ln>
                  <a:noFill/>
                </a:ln>
                <a:solidFill>
                  <a:sysClr val="windowText" lastClr="000000"/>
                </a:solidFill>
                <a:effectLst/>
                <a:uLnTx/>
                <a:uFillTx/>
                <a:latin typeface="+mn-lt"/>
                <a:ea typeface="メイリオ" pitchFamily="50" charset="-128"/>
                <a:sym typeface="Symbol"/>
              </a:rPr>
              <a:t></a:t>
            </a:r>
            <a:r>
              <a:rPr kumimoji="0" lang="en-US" altLang="ja-JP" sz="1800" b="0" i="0" u="none" strike="noStrike" kern="0" cap="none" spc="0" normalizeH="0" baseline="0" noProof="0" dirty="0" smtClean="0">
                <a:ln>
                  <a:noFill/>
                </a:ln>
                <a:solidFill>
                  <a:sysClr val="windowText" lastClr="000000"/>
                </a:solidFill>
                <a:effectLst/>
                <a:uLnTx/>
                <a:uFillTx/>
                <a:latin typeface="+mn-lt"/>
                <a:ea typeface="メイリオ" pitchFamily="50" charset="-128"/>
              </a:rPr>
              <a:t> </a:t>
            </a:r>
            <a:r>
              <a:rPr lang="en-US" altLang="zh-CN" sz="1800" kern="0" dirty="0">
                <a:solidFill>
                  <a:sysClr val="windowText" lastClr="000000"/>
                </a:solidFill>
                <a:latin typeface="+mn-lt"/>
                <a:ea typeface="メイリオ" pitchFamily="50" charset="-128"/>
              </a:rPr>
              <a:t>conversion</a:t>
            </a:r>
            <a:r>
              <a:rPr kumimoji="0" lang="en-US" altLang="ja-JP" sz="1800" b="0" i="0" u="none" strike="noStrike" kern="0" cap="none" spc="0" normalizeH="0" baseline="0" noProof="0" dirty="0" smtClean="0">
                <a:ln>
                  <a:noFill/>
                </a:ln>
                <a:solidFill>
                  <a:sysClr val="windowText" lastClr="000000"/>
                </a:solidFill>
                <a:effectLst/>
                <a:uLnTx/>
                <a:uFillTx/>
                <a:latin typeface="+mn-lt"/>
                <a:ea typeface="メイリオ" pitchFamily="50" charset="-128"/>
              </a:rPr>
              <a:t> → </a:t>
            </a:r>
            <a:r>
              <a:rPr kumimoji="0" lang="en-US" altLang="ja-JP" sz="1800" b="0" i="0" u="none" strike="noStrike" kern="0" cap="none" spc="0" normalizeH="0" baseline="0" noProof="0" dirty="0" smtClean="0">
                <a:ln>
                  <a:noFill/>
                </a:ln>
                <a:solidFill>
                  <a:srgbClr val="FF0000"/>
                </a:solidFill>
                <a:effectLst/>
                <a:uLnTx/>
                <a:uFillTx/>
                <a:latin typeface="+mn-lt"/>
                <a:ea typeface="メイリオ" pitchFamily="50" charset="-128"/>
              </a:rPr>
              <a:t>Mirror or Neutron-rich </a:t>
            </a:r>
            <a:r>
              <a:rPr kumimoji="0" lang="en-US" altLang="ja-JP" sz="1800" b="0" i="0" u="none" strike="noStrike" kern="0" cap="none" spc="0" normalizeH="0" baseline="0" noProof="0" dirty="0" err="1" smtClean="0">
                <a:ln>
                  <a:noFill/>
                </a:ln>
                <a:solidFill>
                  <a:srgbClr val="FF0000"/>
                </a:solidFill>
                <a:effectLst/>
                <a:uLnTx/>
                <a:uFillTx/>
                <a:latin typeface="+mn-lt"/>
                <a:ea typeface="メイリオ" pitchFamily="50" charset="-128"/>
              </a:rPr>
              <a:t>hypernuclei</a:t>
            </a:r>
            <a:endParaRPr kumimoji="0" lang="en-US" altLang="ja-JP" sz="1800" b="0" i="0" u="none" strike="noStrike" kern="0" cap="none" spc="0" normalizeH="0" baseline="0" noProof="0" dirty="0" smtClean="0">
              <a:ln>
                <a:noFill/>
              </a:ln>
              <a:solidFill>
                <a:sysClr val="windowText" lastClr="000000"/>
              </a:solidFill>
              <a:effectLst/>
              <a:uLnTx/>
              <a:uFillTx/>
              <a:latin typeface="+mn-lt"/>
              <a:ea typeface="メイリオ" pitchFamily="50" charset="-128"/>
            </a:endParaRPr>
          </a:p>
          <a:p>
            <a:pPr marR="0" lvl="0" defTabSz="914400" eaLnBrk="1" fontAlgn="auto" latinLnBrk="0" hangingPunct="1">
              <a:lnSpc>
                <a:spcPct val="120000"/>
              </a:lnSpc>
              <a:spcBef>
                <a:spcPts val="0"/>
              </a:spcBef>
              <a:spcAft>
                <a:spcPts val="0"/>
              </a:spcAft>
              <a:buClrTx/>
              <a:buSzTx/>
              <a:buFont typeface="Wingdings" pitchFamily="2" charset="2"/>
              <a:buChar char="§"/>
              <a:tabLst/>
              <a:defRPr/>
            </a:pPr>
            <a:r>
              <a:rPr kumimoji="0" lang="en-US" altLang="ja-JP" sz="1800" b="0" i="0" u="none" strike="noStrike" kern="0" cap="none" spc="0" normalizeH="0" baseline="0" noProof="0" dirty="0" smtClean="0">
                <a:ln>
                  <a:noFill/>
                </a:ln>
                <a:solidFill>
                  <a:sysClr val="windowText" lastClr="000000"/>
                </a:solidFill>
                <a:effectLst/>
                <a:uLnTx/>
                <a:uFillTx/>
                <a:latin typeface="+mn-lt"/>
                <a:ea typeface="メイリオ" pitchFamily="50" charset="-128"/>
              </a:rPr>
              <a:t>Production of both spin-flip/non-flip states;  </a:t>
            </a:r>
            <a:r>
              <a:rPr kumimoji="0" lang="en-US" altLang="ja-JP" sz="1800" b="0" i="0" u="none" strike="noStrike" kern="0" cap="none" spc="0" normalizeH="0" baseline="0" noProof="0" dirty="0" smtClean="0">
                <a:ln>
                  <a:noFill/>
                </a:ln>
                <a:solidFill>
                  <a:srgbClr val="FF0000"/>
                </a:solidFill>
                <a:effectLst/>
                <a:uLnTx/>
                <a:uFillTx/>
                <a:latin typeface="+mn-lt"/>
                <a:ea typeface="メイリオ" pitchFamily="50" charset="-128"/>
              </a:rPr>
              <a:t> </a:t>
            </a:r>
            <a:endParaRPr kumimoji="0" lang="en-US" altLang="ja-JP" sz="1800" b="0" i="0" u="none" strike="noStrike" kern="0" cap="none" spc="0" normalizeH="0" baseline="0" noProof="0" dirty="0" smtClean="0">
              <a:ln>
                <a:noFill/>
              </a:ln>
              <a:solidFill>
                <a:sysClr val="windowText" lastClr="000000"/>
              </a:solidFill>
              <a:effectLst/>
              <a:uLnTx/>
              <a:uFillTx/>
              <a:latin typeface="+mn-lt"/>
              <a:ea typeface="メイリオ" pitchFamily="50" charset="-128"/>
            </a:endParaRPr>
          </a:p>
          <a:p>
            <a:pPr lvl="0">
              <a:lnSpc>
                <a:spcPct val="120000"/>
              </a:lnSpc>
              <a:spcBef>
                <a:spcPts val="0"/>
              </a:spcBef>
              <a:buFont typeface="Wingdings" pitchFamily="2" charset="2"/>
              <a:buChar char="§"/>
              <a:defRPr/>
            </a:pPr>
            <a:r>
              <a:rPr lang="en-US" sz="1800" dirty="0" smtClean="0">
                <a:solidFill>
                  <a:schemeClr val="tx1"/>
                </a:solidFill>
                <a:latin typeface="+mn-lt"/>
              </a:rPr>
              <a:t>High </a:t>
            </a:r>
            <a:r>
              <a:rPr lang="en-US" sz="1800" dirty="0">
                <a:solidFill>
                  <a:schemeClr val="tx1"/>
                </a:solidFill>
                <a:latin typeface="+mn-lt"/>
              </a:rPr>
              <a:t>resolution because of the quality of the CEBAF </a:t>
            </a:r>
            <a:r>
              <a:rPr lang="en-US" sz="1800" dirty="0" smtClean="0">
                <a:solidFill>
                  <a:schemeClr val="tx1"/>
                </a:solidFill>
                <a:latin typeface="+mn-lt"/>
              </a:rPr>
              <a:t>beam</a:t>
            </a:r>
            <a:endParaRPr lang="en-US" sz="1800" dirty="0">
              <a:solidFill>
                <a:schemeClr val="tx1"/>
              </a:solidFill>
              <a:latin typeface="+mn-lt"/>
            </a:endParaRPr>
          </a:p>
        </p:txBody>
      </p:sp>
      <p:sp>
        <p:nvSpPr>
          <p:cNvPr id="3" name="矩形 2"/>
          <p:cNvSpPr/>
          <p:nvPr/>
        </p:nvSpPr>
        <p:spPr>
          <a:xfrm>
            <a:off x="268962" y="5661248"/>
            <a:ext cx="8047454" cy="707886"/>
          </a:xfrm>
          <a:prstGeom prst="rect">
            <a:avLst/>
          </a:prstGeom>
        </p:spPr>
        <p:txBody>
          <a:bodyPr wrap="square">
            <a:spAutoFit/>
          </a:bodyPr>
          <a:lstStyle/>
          <a:p>
            <a:pPr algn="ctr">
              <a:spcBef>
                <a:spcPts val="0"/>
              </a:spcBef>
              <a:spcAft>
                <a:spcPts val="1200"/>
              </a:spcAft>
            </a:pPr>
            <a:r>
              <a:rPr lang="en-US" sz="2000" b="1" dirty="0">
                <a:solidFill>
                  <a:srgbClr val="C00000"/>
                </a:solidFill>
              </a:rPr>
              <a:t>Results are important in determining </a:t>
            </a:r>
            <a:r>
              <a:rPr lang="en-US" sz="2000" b="1" i="1" dirty="0">
                <a:solidFill>
                  <a:srgbClr val="C00000"/>
                </a:solidFill>
                <a:sym typeface="Symbol"/>
              </a:rPr>
              <a:t></a:t>
            </a:r>
            <a:r>
              <a:rPr lang="en-US" sz="2000" b="1" dirty="0">
                <a:solidFill>
                  <a:srgbClr val="C00000"/>
                </a:solidFill>
                <a:sym typeface="Symbol"/>
              </a:rPr>
              <a:t> , </a:t>
            </a:r>
            <a:r>
              <a:rPr lang="en-US" sz="2000" b="1" i="1" dirty="0">
                <a:solidFill>
                  <a:srgbClr val="C00000"/>
                </a:solidFill>
                <a:sym typeface="Symbol"/>
              </a:rPr>
              <a:t>S</a:t>
            </a:r>
            <a:r>
              <a:rPr lang="en-US" sz="2000" b="1" baseline="-25000" dirty="0">
                <a:solidFill>
                  <a:srgbClr val="C00000"/>
                </a:solidFill>
                <a:sym typeface="Symbol"/>
              </a:rPr>
              <a:t>N</a:t>
            </a:r>
            <a:r>
              <a:rPr lang="en-US" sz="2000" b="1" dirty="0">
                <a:solidFill>
                  <a:srgbClr val="C00000"/>
                </a:solidFill>
                <a:sym typeface="Symbol"/>
              </a:rPr>
              <a:t> and </a:t>
            </a:r>
            <a:r>
              <a:rPr lang="en-US" sz="2000" b="1" i="1" dirty="0">
                <a:solidFill>
                  <a:srgbClr val="C00000"/>
                </a:solidFill>
                <a:sym typeface="Symbol"/>
              </a:rPr>
              <a:t>V</a:t>
            </a:r>
            <a:r>
              <a:rPr lang="en-US" sz="2000" b="1" i="1" baseline="-25000" dirty="0">
                <a:solidFill>
                  <a:srgbClr val="C00000"/>
                </a:solidFill>
                <a:sym typeface="Symbol"/>
              </a:rPr>
              <a:t>0</a:t>
            </a:r>
            <a:r>
              <a:rPr lang="en-US" sz="2000" b="1" dirty="0">
                <a:solidFill>
                  <a:srgbClr val="C00000"/>
                </a:solidFill>
                <a:sym typeface="Symbol"/>
              </a:rPr>
              <a:t> terms from </a:t>
            </a:r>
            <a:r>
              <a:rPr lang="en-US" sz="2000" b="1" i="1" dirty="0">
                <a:solidFill>
                  <a:srgbClr val="C00000"/>
                </a:solidFill>
                <a:sym typeface="Symbol"/>
              </a:rPr>
              <a:t></a:t>
            </a:r>
            <a:r>
              <a:rPr lang="en-US" sz="2000" b="1" baseline="-25000" dirty="0">
                <a:solidFill>
                  <a:srgbClr val="C00000"/>
                </a:solidFill>
                <a:sym typeface="Symbol"/>
              </a:rPr>
              <a:t>s</a:t>
            </a:r>
            <a:r>
              <a:rPr lang="en-US" sz="2000" b="1" dirty="0">
                <a:solidFill>
                  <a:srgbClr val="C00000"/>
                </a:solidFill>
                <a:sym typeface="Symbol"/>
              </a:rPr>
              <a:t> states and </a:t>
            </a:r>
            <a:r>
              <a:rPr lang="en-US" sz="2000" b="1" i="1" dirty="0">
                <a:solidFill>
                  <a:srgbClr val="C00000"/>
                </a:solidFill>
                <a:sym typeface="Symbol"/>
              </a:rPr>
              <a:t>S</a:t>
            </a:r>
            <a:r>
              <a:rPr lang="en-US" sz="2000" b="1" baseline="-25000" dirty="0">
                <a:solidFill>
                  <a:srgbClr val="C00000"/>
                </a:solidFill>
                <a:sym typeface="Symbol"/>
              </a:rPr>
              <a:t></a:t>
            </a:r>
            <a:r>
              <a:rPr lang="en-US" sz="2000" b="1" dirty="0">
                <a:solidFill>
                  <a:srgbClr val="C00000"/>
                </a:solidFill>
                <a:sym typeface="Symbol"/>
              </a:rPr>
              <a:t> term from states with </a:t>
            </a:r>
            <a:r>
              <a:rPr lang="en-US" sz="2000" b="1" i="1" dirty="0">
                <a:solidFill>
                  <a:srgbClr val="C00000"/>
                </a:solidFill>
                <a:sym typeface="Symbol"/>
              </a:rPr>
              <a:t></a:t>
            </a:r>
            <a:r>
              <a:rPr lang="en-US" sz="2000" b="1" dirty="0">
                <a:solidFill>
                  <a:srgbClr val="C00000"/>
                </a:solidFill>
                <a:sym typeface="Symbol"/>
              </a:rPr>
              <a:t> at higher orbits</a:t>
            </a:r>
          </a:p>
        </p:txBody>
      </p:sp>
    </p:spTree>
    <p:extLst>
      <p:ext uri="{BB962C8B-B14F-4D97-AF65-F5344CB8AC3E}">
        <p14:creationId xmlns:p14="http://schemas.microsoft.com/office/powerpoint/2010/main" val="179863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392387" y="260648"/>
            <a:ext cx="8227784" cy="1430118"/>
          </a:xfrm>
          <a:prstGeom prst="rect">
            <a:avLst/>
          </a:prstGeom>
        </p:spPr>
        <p:txBody>
          <a:bodyPr lIns="81639" tIns="40820" rIns="81639" bIns="40820"/>
          <a:lstStyle/>
          <a:p>
            <a:pPr algn="ctr"/>
            <a:r>
              <a:rPr lang="en-US" sz="4000" dirty="0">
                <a:solidFill>
                  <a:srgbClr val="000000"/>
                </a:solidFill>
                <a:latin typeface="Calibri"/>
              </a:rPr>
              <a:t>Experimental </a:t>
            </a:r>
            <a:r>
              <a:rPr lang="en-US" sz="4000" dirty="0" smtClean="0">
                <a:solidFill>
                  <a:srgbClr val="000000"/>
                </a:solidFill>
                <a:latin typeface="Calibri"/>
              </a:rPr>
              <a:t>Setup</a:t>
            </a:r>
            <a:endParaRPr dirty="0"/>
          </a:p>
          <a:p>
            <a:endParaRPr dirty="0"/>
          </a:p>
        </p:txBody>
      </p:sp>
      <p:pic>
        <p:nvPicPr>
          <p:cNvPr id="6" name="Picture 2" descr="C:\Users\Toshiyuki G\Pictures\2009_HESHKS\7\HallC(July2009)\IMG_3072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29596"/>
            <a:ext cx="7747000" cy="516466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21"/>
          <p:cNvSpPr txBox="1"/>
          <p:nvPr/>
        </p:nvSpPr>
        <p:spPr>
          <a:xfrm>
            <a:off x="1011317" y="4725489"/>
            <a:ext cx="1297345" cy="769441"/>
          </a:xfrm>
          <a:prstGeom prst="rect">
            <a:avLst/>
          </a:prstGeom>
          <a:solidFill>
            <a:schemeClr val="lt1">
              <a:alpha val="22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kumimoji="1" lang="en-US" altLang="ja-JP" sz="2200" b="1" dirty="0" smtClean="0">
                <a:solidFill>
                  <a:schemeClr val="bg1"/>
                </a:solidFill>
              </a:rPr>
              <a:t>Splitter</a:t>
            </a:r>
          </a:p>
          <a:p>
            <a:r>
              <a:rPr kumimoji="1" lang="en-US" altLang="ja-JP" sz="2200" b="1" dirty="0" smtClean="0">
                <a:solidFill>
                  <a:schemeClr val="bg1"/>
                </a:solidFill>
              </a:rPr>
              <a:t> Magnet</a:t>
            </a:r>
            <a:endParaRPr kumimoji="1" lang="ja-JP" altLang="en-US" sz="2200" b="1" dirty="0">
              <a:solidFill>
                <a:schemeClr val="bg1"/>
              </a:solidFill>
            </a:endParaRPr>
          </a:p>
        </p:txBody>
      </p:sp>
      <p:sp>
        <p:nvSpPr>
          <p:cNvPr id="8" name="テキスト ボックス 22"/>
          <p:cNvSpPr txBox="1"/>
          <p:nvPr/>
        </p:nvSpPr>
        <p:spPr>
          <a:xfrm>
            <a:off x="5135990" y="5252960"/>
            <a:ext cx="896040" cy="430887"/>
          </a:xfrm>
          <a:prstGeom prst="rect">
            <a:avLst/>
          </a:prstGeom>
          <a:solidFill>
            <a:schemeClr val="lt1">
              <a:alpha val="22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2200" b="1" dirty="0" smtClean="0">
                <a:solidFill>
                  <a:schemeClr val="bg1"/>
                </a:solidFill>
              </a:rPr>
              <a:t>HKS</a:t>
            </a:r>
            <a:endParaRPr kumimoji="1" lang="ja-JP" altLang="en-US" sz="2200" b="1" dirty="0">
              <a:solidFill>
                <a:schemeClr val="bg1"/>
              </a:solidFill>
            </a:endParaRPr>
          </a:p>
        </p:txBody>
      </p:sp>
      <p:sp>
        <p:nvSpPr>
          <p:cNvPr id="9" name="テキスト ボックス 7"/>
          <p:cNvSpPr txBox="1"/>
          <p:nvPr/>
        </p:nvSpPr>
        <p:spPr>
          <a:xfrm>
            <a:off x="4781931" y="3004829"/>
            <a:ext cx="799982" cy="430887"/>
          </a:xfrm>
          <a:prstGeom prst="rect">
            <a:avLst/>
          </a:prstGeom>
          <a:solidFill>
            <a:schemeClr val="lt1">
              <a:alpha val="22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2200" b="1" dirty="0" smtClean="0">
                <a:solidFill>
                  <a:schemeClr val="bg1"/>
                </a:solidFill>
              </a:rPr>
              <a:t>HES</a:t>
            </a:r>
            <a:endParaRPr kumimoji="1" lang="ja-JP" altLang="en-US" sz="2200" b="1" dirty="0">
              <a:solidFill>
                <a:schemeClr val="bg1"/>
              </a:solidFill>
            </a:endParaRPr>
          </a:p>
        </p:txBody>
      </p:sp>
      <p:pic>
        <p:nvPicPr>
          <p:cNvPr id="73" name="图片 72"/>
          <p:cNvPicPr/>
          <p:nvPr/>
        </p:nvPicPr>
        <p:blipFill>
          <a:blip r:embed="rId4"/>
          <a:stretch>
            <a:fillRect/>
          </a:stretch>
        </p:blipFill>
        <p:spPr>
          <a:xfrm>
            <a:off x="5867566" y="1447800"/>
            <a:ext cx="3261920" cy="2403016"/>
          </a:xfrm>
          <a:prstGeom prst="rect">
            <a:avLst/>
          </a:prstGeom>
        </p:spPr>
      </p:pic>
      <p:grpSp>
        <p:nvGrpSpPr>
          <p:cNvPr id="10" name="Group 49"/>
          <p:cNvGrpSpPr>
            <a:grpSpLocks/>
          </p:cNvGrpSpPr>
          <p:nvPr/>
        </p:nvGrpSpPr>
        <p:grpSpPr bwMode="auto">
          <a:xfrm>
            <a:off x="6198054" y="4162781"/>
            <a:ext cx="3000375" cy="2159000"/>
            <a:chOff x="3792" y="1632"/>
            <a:chExt cx="1890" cy="1360"/>
          </a:xfrm>
        </p:grpSpPr>
        <p:pic>
          <p:nvPicPr>
            <p:cNvPr id="11" name="Picture 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2" y="1632"/>
              <a:ext cx="168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Line 51"/>
            <p:cNvSpPr>
              <a:spLocks noChangeShapeType="1"/>
            </p:cNvSpPr>
            <p:nvPr/>
          </p:nvSpPr>
          <p:spPr bwMode="auto">
            <a:xfrm flipH="1">
              <a:off x="4031" y="2425"/>
              <a:ext cx="434" cy="24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52"/>
            <p:cNvSpPr txBox="1">
              <a:spLocks noChangeArrowheads="1"/>
            </p:cNvSpPr>
            <p:nvPr/>
          </p:nvSpPr>
          <p:spPr bwMode="auto">
            <a:xfrm>
              <a:off x="4467" y="2281"/>
              <a:ext cx="102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Verdana" pitchFamily="34" charset="0"/>
                <a:buNone/>
              </a:pPr>
              <a:r>
                <a:rPr lang="en-GB" altLang="zh-CN" sz="1200">
                  <a:solidFill>
                    <a:srgbClr val="000000"/>
                  </a:solidFill>
                  <a:latin typeface="Verdana" pitchFamily="34" charset="0"/>
                  <a:ea typeface="宋体" pitchFamily="2" charset="-122"/>
                </a:rPr>
                <a:t>Bremsstralung flux</a:t>
              </a:r>
            </a:p>
          </p:txBody>
        </p:sp>
        <p:sp>
          <p:nvSpPr>
            <p:cNvPr id="14" name="Line 53"/>
            <p:cNvSpPr>
              <a:spLocks noChangeShapeType="1"/>
            </p:cNvSpPr>
            <p:nvPr/>
          </p:nvSpPr>
          <p:spPr bwMode="auto">
            <a:xfrm flipH="1">
              <a:off x="4079" y="2041"/>
              <a:ext cx="194" cy="19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54"/>
            <p:cNvSpPr txBox="1">
              <a:spLocks noChangeArrowheads="1"/>
            </p:cNvSpPr>
            <p:nvPr/>
          </p:nvSpPr>
          <p:spPr bwMode="auto">
            <a:xfrm>
              <a:off x="4235" y="1849"/>
              <a:ext cx="14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Verdana" pitchFamily="34" charset="0"/>
                <a:buNone/>
              </a:pPr>
              <a:r>
                <a:rPr lang="en-GB" altLang="zh-CN" sz="1200" dirty="0">
                  <a:solidFill>
                    <a:srgbClr val="000000"/>
                  </a:solidFill>
                  <a:latin typeface="Verdana" pitchFamily="34" charset="0"/>
                  <a:ea typeface="宋体" pitchFamily="2" charset="-122"/>
                </a:rPr>
                <a:t>Virtual photon flux factor </a:t>
              </a:r>
              <a:r>
                <a:rPr lang="en-GB" altLang="zh-CN" sz="1200" dirty="0">
                  <a:solidFill>
                    <a:srgbClr val="000000"/>
                  </a:solidFill>
                  <a:latin typeface="Symbol" pitchFamily="18" charset="2"/>
                  <a:ea typeface="宋体" pitchFamily="2" charset="-122"/>
                </a:rPr>
                <a:t></a:t>
              </a:r>
              <a:r>
                <a:rPr lang="en-GB" altLang="zh-CN" dirty="0">
                  <a:solidFill>
                    <a:srgbClr val="000000"/>
                  </a:solidFill>
                  <a:latin typeface="Verdana" pitchFamily="34" charset="0"/>
                  <a:ea typeface="宋体" pitchFamily="2" charset="-122"/>
                </a:rPr>
                <a:t> </a:t>
              </a:r>
            </a:p>
          </p:txBody>
        </p:sp>
      </p:grpSp>
      <p:sp>
        <p:nvSpPr>
          <p:cNvPr id="16" name="AutoShape 4"/>
          <p:cNvSpPr>
            <a:spLocks noChangeArrowheads="1"/>
          </p:cNvSpPr>
          <p:nvPr/>
        </p:nvSpPr>
        <p:spPr bwMode="auto">
          <a:xfrm rot="607851">
            <a:off x="429345" y="4263524"/>
            <a:ext cx="936625" cy="503237"/>
          </a:xfrm>
          <a:custGeom>
            <a:avLst/>
            <a:gdLst>
              <a:gd name="T0" fmla="*/ 30460649 w 21600"/>
              <a:gd name="T1" fmla="*/ 0 h 21600"/>
              <a:gd name="T2" fmla="*/ 0 w 21600"/>
              <a:gd name="T3" fmla="*/ 5862221 h 21600"/>
              <a:gd name="T4" fmla="*/ 30460649 w 21600"/>
              <a:gd name="T5" fmla="*/ 11724419 h 21600"/>
              <a:gd name="T6" fmla="*/ 40614181 w 21600"/>
              <a:gd name="T7" fmla="*/ 586222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p:spPr>
        <p:style>
          <a:lnRef idx="0">
            <a:schemeClr val="accent3"/>
          </a:lnRef>
          <a:fillRef idx="3">
            <a:schemeClr val="accent3"/>
          </a:fillRef>
          <a:effectRef idx="3">
            <a:schemeClr val="accent3"/>
          </a:effectRef>
          <a:fontRef idx="minor">
            <a:schemeClr val="lt1"/>
          </a:fontRef>
        </p:style>
        <p:txBody>
          <a:bodyPr anchor="ctr">
            <a:spAutoFit/>
          </a:bodyPr>
          <a:lstStyle/>
          <a:p>
            <a:endParaRPr lang="en-US"/>
          </a:p>
        </p:txBody>
      </p:sp>
      <p:sp>
        <p:nvSpPr>
          <p:cNvPr id="17" name="AutoShape 8"/>
          <p:cNvSpPr>
            <a:spLocks noChangeArrowheads="1"/>
          </p:cNvSpPr>
          <p:nvPr/>
        </p:nvSpPr>
        <p:spPr bwMode="auto">
          <a:xfrm rot="1236968">
            <a:off x="2246754" y="5329484"/>
            <a:ext cx="3323734" cy="252861"/>
          </a:xfrm>
          <a:custGeom>
            <a:avLst/>
            <a:gdLst>
              <a:gd name="T0" fmla="*/ 220388284 w 21600"/>
              <a:gd name="T1" fmla="*/ 0 h 21600"/>
              <a:gd name="T2" fmla="*/ 0 w 21600"/>
              <a:gd name="T3" fmla="*/ 1932360 h 21600"/>
              <a:gd name="T4" fmla="*/ 220388284 w 21600"/>
              <a:gd name="T5" fmla="*/ 3864707 h 21600"/>
              <a:gd name="T6" fmla="*/ 293851163 w 21600"/>
              <a:gd name="T7" fmla="*/ 193236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p:spPr>
        <p:style>
          <a:lnRef idx="0">
            <a:schemeClr val="accent3"/>
          </a:lnRef>
          <a:fillRef idx="3">
            <a:schemeClr val="accent3"/>
          </a:fillRef>
          <a:effectRef idx="3">
            <a:schemeClr val="accent3"/>
          </a:effectRef>
          <a:fontRef idx="minor">
            <a:schemeClr val="lt1"/>
          </a:fontRef>
        </p:style>
        <p:txBody>
          <a:bodyPr wrap="square" anchor="ctr">
            <a:spAutoFit/>
          </a:bodyPr>
          <a:lstStyle/>
          <a:p>
            <a:endParaRPr lang="en-US"/>
          </a:p>
        </p:txBody>
      </p:sp>
      <p:sp>
        <p:nvSpPr>
          <p:cNvPr id="18" name="AutoShape 10"/>
          <p:cNvSpPr>
            <a:spLocks noChangeArrowheads="1"/>
          </p:cNvSpPr>
          <p:nvPr/>
        </p:nvSpPr>
        <p:spPr bwMode="auto">
          <a:xfrm rot="19842728">
            <a:off x="2420419" y="3767777"/>
            <a:ext cx="2419415" cy="288304"/>
          </a:xfrm>
          <a:custGeom>
            <a:avLst/>
            <a:gdLst>
              <a:gd name="T0" fmla="*/ 141137519 w 21600"/>
              <a:gd name="T1" fmla="*/ 0 h 21600"/>
              <a:gd name="T2" fmla="*/ 0 w 21600"/>
              <a:gd name="T3" fmla="*/ 1932360 h 21600"/>
              <a:gd name="T4" fmla="*/ 141137519 w 21600"/>
              <a:gd name="T5" fmla="*/ 3864707 h 21600"/>
              <a:gd name="T6" fmla="*/ 188183313 w 21600"/>
              <a:gd name="T7" fmla="*/ 193236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p:spPr>
        <p:style>
          <a:lnRef idx="0">
            <a:schemeClr val="accent3"/>
          </a:lnRef>
          <a:fillRef idx="3">
            <a:schemeClr val="accent3"/>
          </a:fillRef>
          <a:effectRef idx="3">
            <a:schemeClr val="accent3"/>
          </a:effectRef>
          <a:fontRef idx="minor">
            <a:schemeClr val="lt1"/>
          </a:fontRef>
        </p:style>
        <p:txBody>
          <a:bodyPr wrap="square" anchor="ctr">
            <a:spAutoFit/>
          </a:bodyPr>
          <a:lstStyle/>
          <a:p>
            <a:endParaRPr lang="en-US"/>
          </a:p>
        </p:txBody>
      </p:sp>
      <p:sp>
        <p:nvSpPr>
          <p:cNvPr id="19" name="Text Box 9"/>
          <p:cNvSpPr txBox="1">
            <a:spLocks noChangeArrowheads="1"/>
          </p:cNvSpPr>
          <p:nvPr/>
        </p:nvSpPr>
        <p:spPr bwMode="auto">
          <a:xfrm>
            <a:off x="4251253" y="5897791"/>
            <a:ext cx="519694" cy="523220"/>
          </a:xfrm>
          <a:prstGeom prst="rect">
            <a:avLst/>
          </a:prstGeom>
          <a:solidFill>
            <a:schemeClr val="bg1">
              <a:alpha val="69019"/>
            </a:schemeClr>
          </a:solidFill>
          <a:ln w="9525" algn="ctr">
            <a:solidFill>
              <a:srgbClr val="0000FF"/>
            </a:solidFill>
            <a:miter lim="800000"/>
            <a:headEnd/>
            <a:tailEnd/>
          </a:ln>
        </p:spPr>
        <p:txBody>
          <a:bodyPr wrap="none">
            <a:spAutoFit/>
          </a:bodyPr>
          <a:lstStyle>
            <a:lvl1pPr eaLnBrk="0" hangingPunct="0">
              <a:defRPr kumimoji="1">
                <a:solidFill>
                  <a:schemeClr val="tx1"/>
                </a:solidFill>
                <a:latin typeface="Arial" charset="0"/>
                <a:ea typeface="MS PGothic" pitchFamily="34" charset="-128"/>
              </a:defRPr>
            </a:lvl1pPr>
            <a:lvl2pPr marL="742950" indent="-285750" eaLnBrk="0" hangingPunct="0">
              <a:defRPr kumimoji="1">
                <a:solidFill>
                  <a:schemeClr val="tx1"/>
                </a:solidFill>
                <a:latin typeface="Arial" charset="0"/>
                <a:ea typeface="MS PGothic" pitchFamily="34" charset="-128"/>
              </a:defRPr>
            </a:lvl2pPr>
            <a:lvl3pPr marL="1143000" indent="-228600" eaLnBrk="0" hangingPunct="0">
              <a:defRPr kumimoji="1">
                <a:solidFill>
                  <a:schemeClr val="tx1"/>
                </a:solidFill>
                <a:latin typeface="Arial" charset="0"/>
                <a:ea typeface="MS PGothic" pitchFamily="34" charset="-128"/>
              </a:defRPr>
            </a:lvl3pPr>
            <a:lvl4pPr marL="1600200" indent="-228600" eaLnBrk="0" hangingPunct="0">
              <a:defRPr kumimoji="1">
                <a:solidFill>
                  <a:schemeClr val="tx1"/>
                </a:solidFill>
                <a:latin typeface="Arial" charset="0"/>
                <a:ea typeface="MS PGothic" pitchFamily="34" charset="-128"/>
              </a:defRPr>
            </a:lvl4pPr>
            <a:lvl5pPr marL="2057400" indent="-228600" eaLnBrk="0" hangingPunct="0">
              <a:defRPr kumimoji="1">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a:solidFill>
                  <a:schemeClr val="tx1"/>
                </a:solidFill>
                <a:latin typeface="Arial" charset="0"/>
                <a:ea typeface="MS PGothic" pitchFamily="34" charset="-128"/>
              </a:defRPr>
            </a:lvl9pPr>
          </a:lstStyle>
          <a:p>
            <a:pPr algn="ctr" eaLnBrk="1" hangingPunct="1"/>
            <a:r>
              <a:rPr lang="en-US" altLang="ja-JP" sz="2800" i="1" dirty="0" smtClean="0">
                <a:solidFill>
                  <a:srgbClr val="0000FF"/>
                </a:solidFill>
                <a:latin typeface="HGPｺﾞｼｯｸM" pitchFamily="50" charset="-128"/>
                <a:ea typeface="HGPｺﾞｼｯｸM" pitchFamily="50" charset="-128"/>
              </a:rPr>
              <a:t>K</a:t>
            </a:r>
            <a:r>
              <a:rPr lang="en-US" altLang="ja-JP" sz="2800" i="1" baseline="30000" dirty="0">
                <a:solidFill>
                  <a:srgbClr val="0000FF"/>
                </a:solidFill>
                <a:latin typeface="HGPｺﾞｼｯｸM" pitchFamily="50" charset="-128"/>
                <a:ea typeface="HGPｺﾞｼｯｸM" pitchFamily="50" charset="-128"/>
              </a:rPr>
              <a:t>+</a:t>
            </a:r>
            <a:endParaRPr lang="en-US" altLang="ja-JP" sz="2800" i="1" dirty="0">
              <a:solidFill>
                <a:srgbClr val="0000FF"/>
              </a:solidFill>
              <a:latin typeface="HGPｺﾞｼｯｸM" pitchFamily="50" charset="-128"/>
              <a:ea typeface="HGPｺﾞｼｯｸM" pitchFamily="50" charset="-128"/>
            </a:endParaRPr>
          </a:p>
        </p:txBody>
      </p:sp>
      <p:sp>
        <p:nvSpPr>
          <p:cNvPr id="20" name="Text Box 9"/>
          <p:cNvSpPr txBox="1">
            <a:spLocks noChangeArrowheads="1"/>
          </p:cNvSpPr>
          <p:nvPr/>
        </p:nvSpPr>
        <p:spPr bwMode="auto">
          <a:xfrm>
            <a:off x="3491880" y="3113706"/>
            <a:ext cx="543739" cy="523220"/>
          </a:xfrm>
          <a:prstGeom prst="rect">
            <a:avLst/>
          </a:prstGeom>
          <a:solidFill>
            <a:schemeClr val="bg1">
              <a:alpha val="69019"/>
            </a:schemeClr>
          </a:solidFill>
          <a:ln w="9525" algn="ctr">
            <a:solidFill>
              <a:srgbClr val="0000FF"/>
            </a:solidFill>
            <a:miter lim="800000"/>
            <a:headEnd/>
            <a:tailEnd/>
          </a:ln>
        </p:spPr>
        <p:txBody>
          <a:bodyPr wrap="none">
            <a:spAutoFit/>
          </a:bodyPr>
          <a:lstStyle>
            <a:lvl1pPr eaLnBrk="0" hangingPunct="0">
              <a:defRPr kumimoji="1">
                <a:solidFill>
                  <a:schemeClr val="tx1"/>
                </a:solidFill>
                <a:latin typeface="Arial" charset="0"/>
                <a:ea typeface="MS PGothic" pitchFamily="34" charset="-128"/>
              </a:defRPr>
            </a:lvl1pPr>
            <a:lvl2pPr marL="742950" indent="-285750" eaLnBrk="0" hangingPunct="0">
              <a:defRPr kumimoji="1">
                <a:solidFill>
                  <a:schemeClr val="tx1"/>
                </a:solidFill>
                <a:latin typeface="Arial" charset="0"/>
                <a:ea typeface="MS PGothic" pitchFamily="34" charset="-128"/>
              </a:defRPr>
            </a:lvl2pPr>
            <a:lvl3pPr marL="1143000" indent="-228600" eaLnBrk="0" hangingPunct="0">
              <a:defRPr kumimoji="1">
                <a:solidFill>
                  <a:schemeClr val="tx1"/>
                </a:solidFill>
                <a:latin typeface="Arial" charset="0"/>
                <a:ea typeface="MS PGothic" pitchFamily="34" charset="-128"/>
              </a:defRPr>
            </a:lvl3pPr>
            <a:lvl4pPr marL="1600200" indent="-228600" eaLnBrk="0" hangingPunct="0">
              <a:defRPr kumimoji="1">
                <a:solidFill>
                  <a:schemeClr val="tx1"/>
                </a:solidFill>
                <a:latin typeface="Arial" charset="0"/>
                <a:ea typeface="MS PGothic" pitchFamily="34" charset="-128"/>
              </a:defRPr>
            </a:lvl4pPr>
            <a:lvl5pPr marL="2057400" indent="-228600" eaLnBrk="0" hangingPunct="0">
              <a:defRPr kumimoji="1">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a:solidFill>
                  <a:schemeClr val="tx1"/>
                </a:solidFill>
                <a:latin typeface="Arial" charset="0"/>
                <a:ea typeface="MS PGothic" pitchFamily="34" charset="-128"/>
              </a:defRPr>
            </a:lvl9pPr>
          </a:lstStyle>
          <a:p>
            <a:pPr algn="ctr" eaLnBrk="1" hangingPunct="1"/>
            <a:r>
              <a:rPr lang="en-US" altLang="ja-JP" sz="2800" i="1" dirty="0" smtClean="0">
                <a:solidFill>
                  <a:srgbClr val="0000FF"/>
                </a:solidFill>
                <a:latin typeface="HGPｺﾞｼｯｸM" pitchFamily="50" charset="-128"/>
                <a:ea typeface="HGPｺﾞｼｯｸM" pitchFamily="50" charset="-128"/>
              </a:rPr>
              <a:t>e’</a:t>
            </a:r>
            <a:endParaRPr lang="en-US" altLang="ja-JP" sz="2800" i="1" dirty="0">
              <a:solidFill>
                <a:srgbClr val="0000FF"/>
              </a:solidFill>
              <a:latin typeface="HGPｺﾞｼｯｸM" pitchFamily="50" charset="-128"/>
              <a:ea typeface="HGPｺﾞｼｯｸM" pitchFamily="50" charset="-128"/>
            </a:endParaRPr>
          </a:p>
        </p:txBody>
      </p:sp>
      <p:sp>
        <p:nvSpPr>
          <p:cNvPr id="21" name="Text Box 9"/>
          <p:cNvSpPr txBox="1">
            <a:spLocks noChangeArrowheads="1"/>
          </p:cNvSpPr>
          <p:nvPr/>
        </p:nvSpPr>
        <p:spPr bwMode="auto">
          <a:xfrm>
            <a:off x="629320" y="3850816"/>
            <a:ext cx="364202" cy="523220"/>
          </a:xfrm>
          <a:prstGeom prst="rect">
            <a:avLst/>
          </a:prstGeom>
          <a:solidFill>
            <a:schemeClr val="bg1">
              <a:alpha val="69019"/>
            </a:schemeClr>
          </a:solidFill>
          <a:ln w="9525" algn="ctr">
            <a:solidFill>
              <a:srgbClr val="0000FF"/>
            </a:solidFill>
            <a:miter lim="800000"/>
            <a:headEnd/>
            <a:tailEnd/>
          </a:ln>
        </p:spPr>
        <p:txBody>
          <a:bodyPr wrap="none">
            <a:spAutoFit/>
          </a:bodyPr>
          <a:lstStyle>
            <a:lvl1pPr eaLnBrk="0" hangingPunct="0">
              <a:defRPr kumimoji="1">
                <a:solidFill>
                  <a:schemeClr val="tx1"/>
                </a:solidFill>
                <a:latin typeface="Arial" charset="0"/>
                <a:ea typeface="MS PGothic" pitchFamily="34" charset="-128"/>
              </a:defRPr>
            </a:lvl1pPr>
            <a:lvl2pPr marL="742950" indent="-285750" eaLnBrk="0" hangingPunct="0">
              <a:defRPr kumimoji="1">
                <a:solidFill>
                  <a:schemeClr val="tx1"/>
                </a:solidFill>
                <a:latin typeface="Arial" charset="0"/>
                <a:ea typeface="MS PGothic" pitchFamily="34" charset="-128"/>
              </a:defRPr>
            </a:lvl2pPr>
            <a:lvl3pPr marL="1143000" indent="-228600" eaLnBrk="0" hangingPunct="0">
              <a:defRPr kumimoji="1">
                <a:solidFill>
                  <a:schemeClr val="tx1"/>
                </a:solidFill>
                <a:latin typeface="Arial" charset="0"/>
                <a:ea typeface="MS PGothic" pitchFamily="34" charset="-128"/>
              </a:defRPr>
            </a:lvl3pPr>
            <a:lvl4pPr marL="1600200" indent="-228600" eaLnBrk="0" hangingPunct="0">
              <a:defRPr kumimoji="1">
                <a:solidFill>
                  <a:schemeClr val="tx1"/>
                </a:solidFill>
                <a:latin typeface="Arial" charset="0"/>
                <a:ea typeface="MS PGothic" pitchFamily="34" charset="-128"/>
              </a:defRPr>
            </a:lvl4pPr>
            <a:lvl5pPr marL="2057400" indent="-228600" eaLnBrk="0" hangingPunct="0">
              <a:defRPr kumimoji="1">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a:solidFill>
                  <a:schemeClr val="tx1"/>
                </a:solidFill>
                <a:latin typeface="Arial" charset="0"/>
                <a:ea typeface="MS PGothic" pitchFamily="34" charset="-128"/>
              </a:defRPr>
            </a:lvl9pPr>
          </a:lstStyle>
          <a:p>
            <a:pPr algn="ctr" eaLnBrk="1" hangingPunct="1"/>
            <a:r>
              <a:rPr lang="en-US" altLang="ja-JP" sz="2800" i="1" dirty="0" smtClean="0">
                <a:solidFill>
                  <a:srgbClr val="0000FF"/>
                </a:solidFill>
                <a:latin typeface="HGPｺﾞｼｯｸM" pitchFamily="50" charset="-128"/>
                <a:ea typeface="HGPｺﾞｼｯｸM" pitchFamily="50" charset="-128"/>
              </a:rPr>
              <a:t>e</a:t>
            </a:r>
            <a:endParaRPr lang="en-US" altLang="ja-JP" sz="2800" i="1" dirty="0">
              <a:solidFill>
                <a:srgbClr val="0000FF"/>
              </a:solidFill>
              <a:latin typeface="HGPｺﾞｼｯｸM" pitchFamily="50" charset="-128"/>
              <a:ea typeface="HGPｺﾞｼｯｸM" pitchFamily="50" charset="-128"/>
            </a:endParaRPr>
          </a:p>
        </p:txBody>
      </p:sp>
    </p:spTree>
    <p:extLst>
      <p:ext uri="{BB962C8B-B14F-4D97-AF65-F5344CB8AC3E}">
        <p14:creationId xmlns:p14="http://schemas.microsoft.com/office/powerpoint/2010/main" val="117968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stomShape 2"/>
          <p:cNvSpPr/>
          <p:nvPr/>
        </p:nvSpPr>
        <p:spPr>
          <a:xfrm>
            <a:off x="3525120" y="2488581"/>
            <a:ext cx="1865913" cy="1925875"/>
          </a:xfrm>
          <a:prstGeom prst="ellipse">
            <a:avLst/>
          </a:prstGeom>
          <a:gradFill>
            <a:gsLst>
              <a:gs pos="0">
                <a:srgbClr val="FFFFFF"/>
              </a:gs>
              <a:gs pos="100000">
                <a:srgbClr val="66FF66"/>
              </a:gs>
            </a:gsLst>
            <a:path path="rect"/>
          </a:gradFill>
        </p:spPr>
      </p:sp>
      <p:sp>
        <p:nvSpPr>
          <p:cNvPr id="2" name="CustomShape 1"/>
          <p:cNvSpPr/>
          <p:nvPr/>
        </p:nvSpPr>
        <p:spPr>
          <a:xfrm>
            <a:off x="228259" y="228283"/>
            <a:ext cx="8229090" cy="1143317"/>
          </a:xfrm>
          <a:prstGeom prst="rect">
            <a:avLst/>
          </a:prstGeom>
        </p:spPr>
        <p:txBody>
          <a:bodyPr lIns="81639" tIns="40820" rIns="81639" bIns="40820"/>
          <a:lstStyle/>
          <a:p>
            <a:pPr algn="ctr"/>
            <a:r>
              <a:rPr lang="en-US" sz="3300" b="1" dirty="0">
                <a:solidFill>
                  <a:srgbClr val="04617B"/>
                </a:solidFill>
                <a:latin typeface="Calibri"/>
                <a:ea typeface="宋体"/>
              </a:rPr>
              <a:t>Kinematics of the </a:t>
            </a:r>
            <a:r>
              <a:rPr lang="en-US" dirty="0"/>
              <a:t> </a:t>
            </a:r>
            <a:r>
              <a:rPr lang="en-US" sz="3300" b="1" dirty="0" smtClean="0">
                <a:solidFill>
                  <a:srgbClr val="04617B"/>
                </a:solidFill>
                <a:latin typeface="Calibri"/>
                <a:ea typeface="宋体"/>
              </a:rPr>
              <a:t>E05-115 </a:t>
            </a:r>
            <a:r>
              <a:rPr lang="en-US" sz="3300" b="1" dirty="0">
                <a:solidFill>
                  <a:srgbClr val="04617B"/>
                </a:solidFill>
                <a:latin typeface="Calibri"/>
                <a:ea typeface="宋体"/>
              </a:rPr>
              <a:t>Experiment</a:t>
            </a:r>
            <a:endParaRPr dirty="0"/>
          </a:p>
        </p:txBody>
      </p:sp>
      <p:pic>
        <p:nvPicPr>
          <p:cNvPr id="13" name="Picture 15"/>
          <p:cNvPicPr/>
          <p:nvPr/>
        </p:nvPicPr>
        <p:blipFill>
          <a:blip r:embed="rId3"/>
          <a:stretch>
            <a:fillRect/>
          </a:stretch>
        </p:blipFill>
        <p:spPr>
          <a:xfrm>
            <a:off x="73148" y="4105506"/>
            <a:ext cx="3567245" cy="2222088"/>
          </a:xfrm>
          <a:prstGeom prst="rect">
            <a:avLst/>
          </a:prstGeom>
        </p:spPr>
      </p:pic>
      <p:sp>
        <p:nvSpPr>
          <p:cNvPr id="16" name="CustomShape 18"/>
          <p:cNvSpPr/>
          <p:nvPr/>
        </p:nvSpPr>
        <p:spPr>
          <a:xfrm>
            <a:off x="540116" y="3718175"/>
            <a:ext cx="1821502" cy="365776"/>
          </a:xfrm>
          <a:prstGeom prst="rect">
            <a:avLst/>
          </a:prstGeom>
        </p:spPr>
        <p:txBody>
          <a:bodyPr lIns="0" tIns="0" rIns="0" bIns="0" anchor="ctr"/>
          <a:lstStyle/>
          <a:p>
            <a:pPr algn="ctr"/>
            <a:r>
              <a:rPr lang="en-US" sz="2200" dirty="0">
                <a:latin typeface="Symbol"/>
                <a:ea typeface="宋体"/>
              </a:rPr>
              <a:t></a:t>
            </a:r>
            <a:r>
              <a:rPr lang="en-US" sz="2200" dirty="0">
                <a:solidFill>
                  <a:srgbClr val="000000"/>
                </a:solidFill>
                <a:latin typeface="Symbol"/>
                <a:ea typeface="宋体"/>
              </a:rPr>
              <a:t>+</a:t>
            </a:r>
            <a:r>
              <a:rPr lang="en-US" sz="2200" dirty="0">
                <a:solidFill>
                  <a:srgbClr val="000000"/>
                </a:solidFill>
                <a:latin typeface="Arial"/>
                <a:ea typeface="宋体"/>
              </a:rPr>
              <a:t>p </a:t>
            </a:r>
            <a:r>
              <a:rPr lang="en-US" sz="2200" dirty="0">
                <a:solidFill>
                  <a:srgbClr val="000000"/>
                </a:solidFill>
                <a:latin typeface="DejaVu Sans"/>
                <a:ea typeface="DejaVu Sans"/>
              </a:rPr>
              <a:t>→</a:t>
            </a:r>
            <a:r>
              <a:rPr lang="en-US" sz="2200" dirty="0">
                <a:solidFill>
                  <a:srgbClr val="000000"/>
                </a:solidFill>
                <a:latin typeface="Symbol"/>
                <a:ea typeface="宋体"/>
              </a:rPr>
              <a:t>+</a:t>
            </a:r>
            <a:r>
              <a:rPr lang="en-US" sz="2200" dirty="0">
                <a:solidFill>
                  <a:srgbClr val="000000"/>
                </a:solidFill>
                <a:latin typeface="Arial"/>
                <a:ea typeface="宋体"/>
              </a:rPr>
              <a:t>K</a:t>
            </a:r>
            <a:r>
              <a:rPr lang="en-US" sz="2200" baseline="30000" dirty="0">
                <a:solidFill>
                  <a:srgbClr val="000000"/>
                </a:solidFill>
                <a:latin typeface="Arial"/>
                <a:ea typeface="宋体"/>
              </a:rPr>
              <a:t>+</a:t>
            </a:r>
            <a:endParaRPr baseline="30000" dirty="0"/>
          </a:p>
        </p:txBody>
      </p:sp>
      <p:sp>
        <p:nvSpPr>
          <p:cNvPr id="25" name="Line 20"/>
          <p:cNvSpPr/>
          <p:nvPr/>
        </p:nvSpPr>
        <p:spPr>
          <a:xfrm flipV="1">
            <a:off x="2209772" y="4118243"/>
            <a:ext cx="0" cy="341935"/>
          </a:xfrm>
          <a:prstGeom prst="line">
            <a:avLst/>
          </a:prstGeom>
          <a:ln w="38160">
            <a:solidFill>
              <a:srgbClr val="000000"/>
            </a:solidFill>
            <a:miter/>
            <a:headEnd type="triangle" w="med" len="med"/>
          </a:ln>
        </p:spPr>
      </p:sp>
      <p:grpSp>
        <p:nvGrpSpPr>
          <p:cNvPr id="30" name="组合 29"/>
          <p:cNvGrpSpPr/>
          <p:nvPr/>
        </p:nvGrpSpPr>
        <p:grpSpPr>
          <a:xfrm>
            <a:off x="0" y="1451672"/>
            <a:ext cx="9675711" cy="4226017"/>
            <a:chOff x="0" y="1451672"/>
            <a:chExt cx="9675711" cy="4226017"/>
          </a:xfrm>
        </p:grpSpPr>
        <p:grpSp>
          <p:nvGrpSpPr>
            <p:cNvPr id="26" name="组合 25"/>
            <p:cNvGrpSpPr/>
            <p:nvPr/>
          </p:nvGrpSpPr>
          <p:grpSpPr>
            <a:xfrm>
              <a:off x="0" y="1451672"/>
              <a:ext cx="9675711" cy="4226017"/>
              <a:chOff x="0" y="1451672"/>
              <a:chExt cx="9675711" cy="4226017"/>
            </a:xfrm>
          </p:grpSpPr>
          <p:sp>
            <p:nvSpPr>
              <p:cNvPr id="3" name="Line 3"/>
              <p:cNvSpPr/>
              <p:nvPr/>
            </p:nvSpPr>
            <p:spPr>
              <a:xfrm flipH="1">
                <a:off x="1422457" y="3199884"/>
                <a:ext cx="2406356" cy="0"/>
              </a:xfrm>
              <a:prstGeom prst="line">
                <a:avLst/>
              </a:prstGeom>
              <a:ln w="38160">
                <a:solidFill>
                  <a:srgbClr val="000000"/>
                </a:solidFill>
                <a:miter/>
                <a:headEnd type="triangle" w="med" len="med"/>
              </a:ln>
            </p:spPr>
          </p:sp>
          <p:sp>
            <p:nvSpPr>
              <p:cNvPr id="4" name="Line 4"/>
              <p:cNvSpPr/>
              <p:nvPr/>
            </p:nvSpPr>
            <p:spPr>
              <a:xfrm flipH="1">
                <a:off x="3797137" y="2226660"/>
                <a:ext cx="1903793" cy="973225"/>
              </a:xfrm>
              <a:prstGeom prst="line">
                <a:avLst/>
              </a:prstGeom>
              <a:ln w="38160">
                <a:solidFill>
                  <a:srgbClr val="000000"/>
                </a:solidFill>
                <a:miter/>
                <a:headEnd type="triangle" w="med" len="med"/>
              </a:ln>
            </p:spPr>
          </p:sp>
          <p:sp>
            <p:nvSpPr>
              <p:cNvPr id="5" name="Line 6"/>
              <p:cNvSpPr/>
              <p:nvPr/>
            </p:nvSpPr>
            <p:spPr>
              <a:xfrm flipH="1" flipV="1">
                <a:off x="4841774" y="3951031"/>
                <a:ext cx="721678" cy="711956"/>
              </a:xfrm>
              <a:prstGeom prst="line">
                <a:avLst/>
              </a:prstGeom>
              <a:ln w="38160">
                <a:solidFill>
                  <a:srgbClr val="000000"/>
                </a:solidFill>
                <a:miter/>
                <a:headEnd type="triangle" w="med" len="med"/>
              </a:ln>
            </p:spPr>
          </p:sp>
          <p:sp>
            <p:nvSpPr>
              <p:cNvPr id="6" name="CustomShape 7"/>
              <p:cNvSpPr/>
              <p:nvPr/>
            </p:nvSpPr>
            <p:spPr>
              <a:xfrm>
                <a:off x="0" y="2746910"/>
                <a:ext cx="3043457" cy="355652"/>
              </a:xfrm>
              <a:prstGeom prst="rect">
                <a:avLst/>
              </a:prstGeom>
            </p:spPr>
            <p:txBody>
              <a:bodyPr lIns="0" tIns="0" rIns="0" bIns="0" anchor="ctr"/>
              <a:lstStyle/>
              <a:p>
                <a:pPr algn="ctr"/>
                <a:r>
                  <a:rPr lang="en-US">
                    <a:solidFill>
                      <a:srgbClr val="000000"/>
                    </a:solidFill>
                    <a:latin typeface="Arial"/>
                    <a:ea typeface="宋体"/>
                  </a:rPr>
                  <a:t>Momentum:  2.344GeV/c</a:t>
                </a:r>
                <a:endParaRPr/>
              </a:p>
            </p:txBody>
          </p:sp>
          <p:sp>
            <p:nvSpPr>
              <p:cNvPr id="7" name="CustomShape 8"/>
              <p:cNvSpPr/>
              <p:nvPr/>
            </p:nvSpPr>
            <p:spPr>
              <a:xfrm>
                <a:off x="5801835" y="2028096"/>
                <a:ext cx="3110727" cy="548664"/>
              </a:xfrm>
              <a:prstGeom prst="rect">
                <a:avLst/>
              </a:prstGeom>
            </p:spPr>
            <p:txBody>
              <a:bodyPr wrap="none" lIns="0" tIns="0" rIns="0" bIns="0" anchor="ctr"/>
              <a:lstStyle/>
              <a:p>
                <a:r>
                  <a:rPr lang="en-US">
                    <a:solidFill>
                      <a:srgbClr val="000000"/>
                    </a:solidFill>
                    <a:latin typeface="Arial"/>
                    <a:ea typeface="宋体"/>
                  </a:rPr>
                  <a:t>Momentum: 0.844GeV/c ±17%</a:t>
                </a:r>
                <a:endParaRPr/>
              </a:p>
              <a:p>
                <a:r>
                  <a:rPr lang="en-US">
                    <a:solidFill>
                      <a:srgbClr val="FF0000"/>
                    </a:solidFill>
                    <a:latin typeface="Arial"/>
                    <a:ea typeface="宋体"/>
                  </a:rPr>
                  <a:t>Angular acceptance: 3°〜9° </a:t>
                </a:r>
                <a:endParaRPr/>
              </a:p>
            </p:txBody>
          </p:sp>
          <p:sp>
            <p:nvSpPr>
              <p:cNvPr id="8" name="CustomShape 9"/>
              <p:cNvSpPr/>
              <p:nvPr/>
            </p:nvSpPr>
            <p:spPr>
              <a:xfrm>
                <a:off x="4191284" y="5033009"/>
                <a:ext cx="4571390" cy="644680"/>
              </a:xfrm>
              <a:prstGeom prst="rect">
                <a:avLst/>
              </a:prstGeom>
            </p:spPr>
            <p:txBody>
              <a:bodyPr lIns="0" tIns="0" rIns="0" bIns="0" anchor="ctr"/>
              <a:lstStyle/>
              <a:p>
                <a:r>
                  <a:rPr lang="en-US" dirty="0">
                    <a:latin typeface="Arial"/>
                    <a:ea typeface="宋体"/>
                  </a:rPr>
                  <a:t>M</a:t>
                </a:r>
                <a:r>
                  <a:rPr lang="en-US" dirty="0">
                    <a:solidFill>
                      <a:srgbClr val="000000"/>
                    </a:solidFill>
                    <a:latin typeface="Arial"/>
                    <a:ea typeface="宋体"/>
                  </a:rPr>
                  <a:t>omentum: 1.2GeV/c ±12.5%</a:t>
                </a:r>
                <a:endParaRPr dirty="0"/>
              </a:p>
              <a:p>
                <a:r>
                  <a:rPr lang="en-US" dirty="0">
                    <a:solidFill>
                      <a:srgbClr val="FF0000"/>
                    </a:solidFill>
                    <a:latin typeface="Arial"/>
                    <a:ea typeface="宋体"/>
                  </a:rPr>
                  <a:t>Angular acceptance : 1°〜13</a:t>
                </a:r>
                <a:r>
                  <a:rPr lang="en-US" sz="2300" dirty="0">
                    <a:solidFill>
                      <a:srgbClr val="FF0000"/>
                    </a:solidFill>
                    <a:latin typeface="Arial"/>
                    <a:ea typeface="宋体"/>
                  </a:rPr>
                  <a:t>°</a:t>
                </a:r>
                <a:endParaRPr dirty="0"/>
              </a:p>
            </p:txBody>
          </p:sp>
          <p:sp>
            <p:nvSpPr>
              <p:cNvPr id="9" name="CustomShape 10"/>
              <p:cNvSpPr/>
              <p:nvPr/>
            </p:nvSpPr>
            <p:spPr>
              <a:xfrm>
                <a:off x="2695680" y="3525490"/>
                <a:ext cx="1368903" cy="365776"/>
              </a:xfrm>
              <a:prstGeom prst="rect">
                <a:avLst/>
              </a:prstGeom>
            </p:spPr>
            <p:txBody>
              <a:bodyPr wrap="none" lIns="0" tIns="0" rIns="0" bIns="0" anchor="ctr"/>
              <a:lstStyle/>
              <a:p>
                <a:pPr algn="ctr"/>
                <a:r>
                  <a:rPr lang="en-US" sz="2200">
                    <a:solidFill>
                      <a:srgbClr val="000000"/>
                    </a:solidFill>
                    <a:latin typeface="Arial"/>
                    <a:ea typeface="宋体"/>
                  </a:rPr>
                  <a:t>1.5GeV </a:t>
                </a:r>
                <a:r>
                  <a:rPr lang="en-US" sz="2200">
                    <a:solidFill>
                      <a:srgbClr val="000000"/>
                    </a:solidFill>
                    <a:latin typeface="DejaVu Sans"/>
                    <a:ea typeface="DejaVu Sans"/>
                  </a:rPr>
                  <a:t>γ</a:t>
                </a:r>
                <a:r>
                  <a:rPr lang="en-US" sz="2200" b="1">
                    <a:solidFill>
                      <a:srgbClr val="000000"/>
                    </a:solidFill>
                    <a:latin typeface="Arial"/>
                    <a:ea typeface="宋体"/>
                  </a:rPr>
                  <a:t>*</a:t>
                </a:r>
                <a:endParaRPr/>
              </a:p>
            </p:txBody>
          </p:sp>
          <p:sp>
            <p:nvSpPr>
              <p:cNvPr id="10" name="CustomShape 11"/>
              <p:cNvSpPr/>
              <p:nvPr/>
            </p:nvSpPr>
            <p:spPr>
              <a:xfrm>
                <a:off x="5847552" y="1451672"/>
                <a:ext cx="3828159" cy="490858"/>
              </a:xfrm>
              <a:prstGeom prst="rect">
                <a:avLst/>
              </a:prstGeom>
            </p:spPr>
            <p:txBody>
              <a:bodyPr lIns="0" tIns="0" rIns="0" bIns="0" anchor="ctr"/>
              <a:lstStyle/>
              <a:p>
                <a:r>
                  <a:rPr lang="en-US" sz="2500" dirty="0">
                    <a:solidFill>
                      <a:srgbClr val="000000"/>
                    </a:solidFill>
                    <a:latin typeface="Arial"/>
                    <a:ea typeface="宋体"/>
                  </a:rPr>
                  <a:t>Scattered electron</a:t>
                </a:r>
                <a:endParaRPr dirty="0"/>
              </a:p>
            </p:txBody>
          </p:sp>
          <p:sp>
            <p:nvSpPr>
              <p:cNvPr id="11" name="CustomShape 12"/>
              <p:cNvSpPr/>
              <p:nvPr/>
            </p:nvSpPr>
            <p:spPr>
              <a:xfrm>
                <a:off x="5562800" y="4347179"/>
                <a:ext cx="564280" cy="548337"/>
              </a:xfrm>
              <a:prstGeom prst="rect">
                <a:avLst/>
              </a:prstGeom>
            </p:spPr>
            <p:txBody>
              <a:bodyPr lIns="0" tIns="0" rIns="0" bIns="0" anchor="ctr"/>
              <a:lstStyle/>
              <a:p>
                <a:r>
                  <a:rPr lang="en-US" sz="2900" dirty="0">
                    <a:solidFill>
                      <a:srgbClr val="000000"/>
                    </a:solidFill>
                    <a:latin typeface="Arial"/>
                    <a:ea typeface="宋体"/>
                  </a:rPr>
                  <a:t>K</a:t>
                </a:r>
                <a:r>
                  <a:rPr lang="en-US" sz="2900" baseline="30000" dirty="0">
                    <a:solidFill>
                      <a:srgbClr val="000000"/>
                    </a:solidFill>
                    <a:latin typeface="Arial"/>
                    <a:ea typeface="宋体"/>
                  </a:rPr>
                  <a:t>+</a:t>
                </a:r>
                <a:endParaRPr baseline="30000" dirty="0"/>
              </a:p>
            </p:txBody>
          </p:sp>
          <p:sp>
            <p:nvSpPr>
              <p:cNvPr id="12" name="CustomShape 13"/>
              <p:cNvSpPr/>
              <p:nvPr/>
            </p:nvSpPr>
            <p:spPr>
              <a:xfrm>
                <a:off x="228586" y="2137502"/>
                <a:ext cx="3346823" cy="490858"/>
              </a:xfrm>
              <a:prstGeom prst="rect">
                <a:avLst/>
              </a:prstGeom>
            </p:spPr>
            <p:txBody>
              <a:bodyPr lIns="0" tIns="0" rIns="0" bIns="0" anchor="ctr"/>
              <a:lstStyle/>
              <a:p>
                <a:r>
                  <a:rPr lang="en-US" sz="2900" dirty="0">
                    <a:solidFill>
                      <a:srgbClr val="000000"/>
                    </a:solidFill>
                    <a:latin typeface="Arial"/>
                    <a:ea typeface="宋体"/>
                  </a:rPr>
                  <a:t>Electron beam</a:t>
                </a:r>
                <a:endParaRPr dirty="0"/>
              </a:p>
            </p:txBody>
          </p:sp>
          <p:sp>
            <p:nvSpPr>
              <p:cNvPr id="15" name="CustomShape 17"/>
              <p:cNvSpPr/>
              <p:nvPr/>
            </p:nvSpPr>
            <p:spPr>
              <a:xfrm>
                <a:off x="4550491" y="3652858"/>
                <a:ext cx="365411" cy="336383"/>
              </a:xfrm>
              <a:prstGeom prst="ellipse">
                <a:avLst/>
              </a:prstGeom>
              <a:gradFill>
                <a:gsLst>
                  <a:gs pos="0">
                    <a:srgbClr val="FFFFFF"/>
                  </a:gs>
                  <a:gs pos="100000">
                    <a:srgbClr val="FF0000"/>
                  </a:gs>
                </a:gsLst>
                <a:path path="rect"/>
              </a:gradFill>
            </p:spPr>
          </p:sp>
          <p:sp>
            <p:nvSpPr>
              <p:cNvPr id="17" name="CustomShape 19"/>
              <p:cNvSpPr/>
              <p:nvPr/>
            </p:nvSpPr>
            <p:spPr>
              <a:xfrm>
                <a:off x="3352701" y="1608107"/>
                <a:ext cx="1604673" cy="853041"/>
              </a:xfrm>
              <a:prstGeom prst="rect">
                <a:avLst/>
              </a:prstGeom>
            </p:spPr>
            <p:txBody>
              <a:bodyPr lIns="0" tIns="0" rIns="0" bIns="0" anchor="ctr"/>
              <a:lstStyle/>
              <a:p>
                <a:pPr algn="ctr"/>
                <a:r>
                  <a:rPr lang="en-US" sz="2500" dirty="0">
                    <a:solidFill>
                      <a:srgbClr val="000000"/>
                    </a:solidFill>
                    <a:latin typeface="Arial"/>
                    <a:ea typeface="宋体"/>
                  </a:rPr>
                  <a:t>Target </a:t>
                </a:r>
                <a:endParaRPr dirty="0"/>
              </a:p>
              <a:p>
                <a:pPr algn="ctr"/>
                <a:r>
                  <a:rPr lang="en-US" sz="2500" dirty="0">
                    <a:solidFill>
                      <a:srgbClr val="000000"/>
                    </a:solidFill>
                    <a:latin typeface="Arial"/>
                    <a:ea typeface="宋体"/>
                  </a:rPr>
                  <a:t>nucleus</a:t>
                </a:r>
                <a:endParaRPr dirty="0"/>
              </a:p>
            </p:txBody>
          </p:sp>
          <p:sp>
            <p:nvSpPr>
              <p:cNvPr id="18" name="CustomShape 21"/>
              <p:cNvSpPr/>
              <p:nvPr/>
            </p:nvSpPr>
            <p:spPr>
              <a:xfrm>
                <a:off x="4419870" y="3889960"/>
                <a:ext cx="354961" cy="548337"/>
              </a:xfrm>
              <a:prstGeom prst="rect">
                <a:avLst/>
              </a:prstGeom>
            </p:spPr>
            <p:txBody>
              <a:bodyPr lIns="0" tIns="0" rIns="0" bIns="0" anchor="ctr"/>
              <a:lstStyle/>
              <a:p>
                <a:r>
                  <a:rPr lang="en-US" sz="3600">
                    <a:solidFill>
                      <a:srgbClr val="000000"/>
                    </a:solidFill>
                    <a:latin typeface="Arial"/>
                    <a:ea typeface="宋体"/>
                  </a:rPr>
                  <a:t>p</a:t>
                </a:r>
                <a:endParaRPr/>
              </a:p>
            </p:txBody>
          </p:sp>
          <p:sp>
            <p:nvSpPr>
              <p:cNvPr id="19" name="CustomShape 23"/>
              <p:cNvSpPr/>
              <p:nvPr/>
            </p:nvSpPr>
            <p:spPr>
              <a:xfrm>
                <a:off x="6324643" y="3276632"/>
                <a:ext cx="2590204" cy="1059117"/>
              </a:xfrm>
              <a:prstGeom prst="rect">
                <a:avLst/>
              </a:prstGeom>
              <a:solidFill>
                <a:srgbClr val="FFFFFF"/>
              </a:solidFill>
              <a:ln w="38160">
                <a:solidFill>
                  <a:srgbClr val="000000"/>
                </a:solidFill>
                <a:miter/>
              </a:ln>
            </p:spPr>
            <p:txBody>
              <a:bodyPr lIns="0" tIns="0" rIns="0" bIns="0" anchor="ctr"/>
              <a:lstStyle/>
              <a:p>
                <a:pPr algn="ctr"/>
                <a:r>
                  <a:rPr lang="en-US" sz="2500" dirty="0">
                    <a:solidFill>
                      <a:srgbClr val="000000"/>
                    </a:solidFill>
                    <a:latin typeface="Arial"/>
                    <a:ea typeface="宋体"/>
                  </a:rPr>
                  <a:t>Coincidence measurement</a:t>
                </a:r>
                <a:endParaRPr dirty="0"/>
              </a:p>
            </p:txBody>
          </p:sp>
          <p:pic>
            <p:nvPicPr>
              <p:cNvPr id="20" name="Picture 17"/>
              <p:cNvPicPr/>
              <p:nvPr/>
            </p:nvPicPr>
            <p:blipFill>
              <a:blip r:embed="rId4"/>
              <a:stretch>
                <a:fillRect/>
              </a:stretch>
            </p:blipFill>
            <p:spPr>
              <a:xfrm rot="2460140">
                <a:off x="3743555" y="3155306"/>
                <a:ext cx="1030269" cy="592426"/>
              </a:xfrm>
              <a:prstGeom prst="rect">
                <a:avLst/>
              </a:prstGeom>
            </p:spPr>
          </p:pic>
          <p:sp>
            <p:nvSpPr>
              <p:cNvPr id="21" name="等腰三角形 20"/>
              <p:cNvSpPr/>
              <p:nvPr/>
            </p:nvSpPr>
            <p:spPr>
              <a:xfrm flipV="1">
                <a:off x="6793919" y="4335749"/>
                <a:ext cx="414720" cy="697260"/>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US"/>
              </a:p>
            </p:txBody>
          </p:sp>
          <p:sp>
            <p:nvSpPr>
              <p:cNvPr id="24" name="Line 5"/>
              <p:cNvSpPr/>
              <p:nvPr/>
            </p:nvSpPr>
            <p:spPr>
              <a:xfrm flipH="1">
                <a:off x="4863000" y="3529409"/>
                <a:ext cx="321000" cy="238734"/>
              </a:xfrm>
              <a:prstGeom prst="line">
                <a:avLst/>
              </a:prstGeom>
              <a:ln w="38160">
                <a:solidFill>
                  <a:srgbClr val="000000"/>
                </a:solidFill>
                <a:miter/>
                <a:headEnd type="triangle" w="med" len="med"/>
              </a:ln>
            </p:spPr>
          </p:sp>
          <p:sp>
            <p:nvSpPr>
              <p:cNvPr id="22" name="等腰三角形 21"/>
              <p:cNvSpPr/>
              <p:nvPr/>
            </p:nvSpPr>
            <p:spPr>
              <a:xfrm>
                <a:off x="6852720" y="2576759"/>
                <a:ext cx="355919" cy="656003"/>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US"/>
              </a:p>
            </p:txBody>
          </p:sp>
          <p:sp>
            <p:nvSpPr>
              <p:cNvPr id="14" name="CustomShape 15"/>
              <p:cNvSpPr/>
              <p:nvPr/>
            </p:nvSpPr>
            <p:spPr>
              <a:xfrm>
                <a:off x="5025296" y="3322027"/>
                <a:ext cx="365737" cy="336383"/>
              </a:xfrm>
              <a:prstGeom prst="ellipse">
                <a:avLst/>
              </a:prstGeom>
              <a:gradFill>
                <a:gsLst>
                  <a:gs pos="0">
                    <a:srgbClr val="FFFFFF"/>
                  </a:gs>
                  <a:gs pos="100000">
                    <a:srgbClr val="0000FF"/>
                  </a:gs>
                </a:gsLst>
                <a:path path="rect"/>
              </a:gradFill>
            </p:spPr>
          </p:sp>
        </p:grpSp>
        <p:sp>
          <p:nvSpPr>
            <p:cNvPr id="29" name="CustomShape 16"/>
            <p:cNvSpPr/>
            <p:nvPr/>
          </p:nvSpPr>
          <p:spPr>
            <a:xfrm>
              <a:off x="5257801" y="2800470"/>
              <a:ext cx="458804" cy="609735"/>
            </a:xfrm>
            <a:prstGeom prst="rect">
              <a:avLst/>
            </a:prstGeom>
          </p:spPr>
          <p:txBody>
            <a:bodyPr lIns="0" tIns="0" rIns="0" bIns="0" anchor="ctr"/>
            <a:lstStyle/>
            <a:p>
              <a:r>
                <a:rPr lang="en-US" sz="3600" dirty="0">
                  <a:latin typeface="Symbol"/>
                  <a:ea typeface="宋体"/>
                </a:rPr>
                <a:t></a:t>
              </a:r>
              <a:endParaRPr dirty="0"/>
            </a:p>
          </p:txBody>
        </p:sp>
      </p:grpSp>
    </p:spTree>
    <p:extLst>
      <p:ext uri="{BB962C8B-B14F-4D97-AF65-F5344CB8AC3E}">
        <p14:creationId xmlns:p14="http://schemas.microsoft.com/office/powerpoint/2010/main" val="2242463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28600" y="0"/>
            <a:ext cx="8229600" cy="74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algn="ctr" eaLnBrk="1" hangingPunct="1">
              <a:lnSpc>
                <a:spcPct val="100000"/>
              </a:lnSpc>
              <a:buClr>
                <a:srgbClr val="04617B"/>
              </a:buClr>
              <a:buFont typeface="Arial" charset="0"/>
              <a:buNone/>
            </a:pPr>
            <a:r>
              <a:rPr lang="en-GB" altLang="zh-CN" sz="2800" u="none" dirty="0" smtClean="0">
                <a:solidFill>
                  <a:srgbClr val="04617B"/>
                </a:solidFill>
                <a:latin typeface="Arial" charset="0"/>
                <a:ea typeface="宋体" pitchFamily="2" charset="-122"/>
              </a:rPr>
              <a:t>Spectrometer </a:t>
            </a:r>
            <a:r>
              <a:rPr lang="en-GB" altLang="zh-CN" sz="2800" u="none" dirty="0">
                <a:solidFill>
                  <a:srgbClr val="04617B"/>
                </a:solidFill>
                <a:latin typeface="Arial" charset="0"/>
                <a:ea typeface="宋体" pitchFamily="2" charset="-122"/>
              </a:rPr>
              <a:t>System </a:t>
            </a:r>
            <a:r>
              <a:rPr lang="en-GB" altLang="zh-CN" sz="2800" u="none" dirty="0" smtClean="0">
                <a:solidFill>
                  <a:srgbClr val="04617B"/>
                </a:solidFill>
                <a:latin typeface="Arial" charset="0"/>
                <a:ea typeface="宋体" pitchFamily="2" charset="-122"/>
              </a:rPr>
              <a:t> </a:t>
            </a:r>
            <a:r>
              <a:rPr lang="en-GB" altLang="zh-CN" sz="2800" u="none" dirty="0">
                <a:solidFill>
                  <a:srgbClr val="04617B"/>
                </a:solidFill>
                <a:latin typeface="Arial" charset="0"/>
                <a:ea typeface="宋体" pitchFamily="2" charset="-122"/>
              </a:rPr>
              <a:t>Calibration</a:t>
            </a:r>
          </a:p>
        </p:txBody>
      </p:sp>
      <p:sp>
        <p:nvSpPr>
          <p:cNvPr id="14339" name="Text Box 2"/>
          <p:cNvSpPr txBox="1">
            <a:spLocks noChangeArrowheads="1"/>
          </p:cNvSpPr>
          <p:nvPr/>
        </p:nvSpPr>
        <p:spPr bwMode="auto">
          <a:xfrm>
            <a:off x="232544" y="1164885"/>
            <a:ext cx="8663880" cy="190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1463" indent="-2714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spcBef>
                <a:spcPts val="450"/>
              </a:spcBef>
              <a:buClr>
                <a:srgbClr val="0BD0D9"/>
              </a:buClr>
              <a:buSzPct val="85000"/>
              <a:buFont typeface="Wingdings 2" pitchFamily="18" charset="2"/>
              <a:buNone/>
            </a:pPr>
            <a:r>
              <a:rPr lang="en-GB" altLang="zh-CN" sz="2000" u="none" dirty="0">
                <a:solidFill>
                  <a:srgbClr val="000000"/>
                </a:solidFill>
                <a:ea typeface="宋体" pitchFamily="2" charset="-122"/>
              </a:rPr>
              <a:t>Spectrometer system </a:t>
            </a:r>
            <a:r>
              <a:rPr lang="en-GB" altLang="zh-CN" sz="2000" u="none" dirty="0" smtClean="0">
                <a:solidFill>
                  <a:srgbClr val="000000"/>
                </a:solidFill>
                <a:ea typeface="宋体" pitchFamily="2" charset="-122"/>
              </a:rPr>
              <a:t> </a:t>
            </a:r>
            <a:r>
              <a:rPr lang="en-GB" altLang="zh-CN" sz="2000" u="none" dirty="0">
                <a:solidFill>
                  <a:srgbClr val="000000"/>
                </a:solidFill>
                <a:ea typeface="宋体" pitchFamily="2" charset="-122"/>
              </a:rPr>
              <a:t>calibration: key to reach 400 </a:t>
            </a:r>
            <a:r>
              <a:rPr lang="en-GB" altLang="zh-CN" sz="2000" u="none" dirty="0" err="1">
                <a:solidFill>
                  <a:srgbClr val="000000"/>
                </a:solidFill>
                <a:ea typeface="宋体" pitchFamily="2" charset="-122"/>
              </a:rPr>
              <a:t>keV</a:t>
            </a:r>
            <a:r>
              <a:rPr lang="en-GB" altLang="zh-CN" sz="2000" u="none" dirty="0">
                <a:solidFill>
                  <a:srgbClr val="000000"/>
                </a:solidFill>
                <a:ea typeface="宋体" pitchFamily="2" charset="-122"/>
              </a:rPr>
              <a:t> energy resolution</a:t>
            </a:r>
          </a:p>
          <a:p>
            <a:pPr eaLnBrk="1" hangingPunct="1">
              <a:lnSpc>
                <a:spcPct val="100000"/>
              </a:lnSpc>
              <a:spcBef>
                <a:spcPts val="450"/>
              </a:spcBef>
              <a:buClr>
                <a:srgbClr val="0BD0D9"/>
              </a:buClr>
              <a:buSzPct val="85000"/>
              <a:buFont typeface="Wingdings 2" pitchFamily="18" charset="2"/>
              <a:buChar char=""/>
            </a:pPr>
            <a:r>
              <a:rPr lang="en-GB" altLang="zh-CN" sz="2000" u="none" dirty="0" smtClean="0">
                <a:solidFill>
                  <a:srgbClr val="000000"/>
                </a:solidFill>
                <a:ea typeface="宋体" pitchFamily="2" charset="-122"/>
              </a:rPr>
              <a:t>Common splitter : Separated single arm kinematics calibration is not possible</a:t>
            </a:r>
            <a:endParaRPr lang="en-GB" altLang="zh-CN" sz="2000" u="none" dirty="0">
              <a:solidFill>
                <a:srgbClr val="000000"/>
              </a:solidFill>
              <a:ea typeface="宋体" pitchFamily="2" charset="-122"/>
            </a:endParaRPr>
          </a:p>
          <a:p>
            <a:pPr eaLnBrk="1" hangingPunct="1">
              <a:lnSpc>
                <a:spcPct val="100000"/>
              </a:lnSpc>
              <a:spcBef>
                <a:spcPts val="450"/>
              </a:spcBef>
              <a:buClr>
                <a:srgbClr val="0BD0D9"/>
              </a:buClr>
              <a:buSzPct val="85000"/>
              <a:buFont typeface="Wingdings 2" pitchFamily="18" charset="2"/>
              <a:buChar char=""/>
            </a:pPr>
            <a:r>
              <a:rPr lang="en-US" sz="2000" u="none" dirty="0" smtClean="0">
                <a:solidFill>
                  <a:schemeClr val="tx1"/>
                </a:solidFill>
              </a:rPr>
              <a:t>Technique: 2-arm </a:t>
            </a:r>
            <a:r>
              <a:rPr lang="en-US" sz="2000" u="none" dirty="0">
                <a:solidFill>
                  <a:schemeClr val="tx1"/>
                </a:solidFill>
              </a:rPr>
              <a:t>coupled </a:t>
            </a:r>
            <a:r>
              <a:rPr lang="en-US" sz="2000" u="none" dirty="0" smtClean="0">
                <a:solidFill>
                  <a:schemeClr val="tx1"/>
                </a:solidFill>
              </a:rPr>
              <a:t>calibration  for both kinematics and optics</a:t>
            </a:r>
            <a:endParaRPr lang="en-GB" altLang="zh-CN" sz="2000" u="none" dirty="0">
              <a:solidFill>
                <a:schemeClr val="tx1"/>
              </a:solidFill>
              <a:ea typeface="宋体" pitchFamily="2" charset="-122"/>
            </a:endParaRPr>
          </a:p>
          <a:p>
            <a:pPr algn="ctr" eaLnBrk="1" hangingPunct="1">
              <a:lnSpc>
                <a:spcPct val="100000"/>
              </a:lnSpc>
              <a:spcBef>
                <a:spcPts val="450"/>
              </a:spcBef>
              <a:spcAft>
                <a:spcPts val="900"/>
              </a:spcAft>
              <a:buClr>
                <a:srgbClr val="009DD9"/>
              </a:buClr>
              <a:buSzPct val="85000"/>
              <a:buFont typeface="Wingdings 2" pitchFamily="18" charset="2"/>
              <a:buNone/>
            </a:pPr>
            <a:r>
              <a:rPr lang="en-GB" altLang="zh-CN" sz="2000" u="none" dirty="0">
                <a:solidFill>
                  <a:srgbClr val="FF0000"/>
                </a:solidFill>
                <a:ea typeface="宋体" pitchFamily="2" charset="-122"/>
              </a:rPr>
              <a:t>Using known masses of</a:t>
            </a:r>
            <a:r>
              <a:rPr lang="en-GB" altLang="zh-CN" sz="2000" u="none" dirty="0">
                <a:solidFill>
                  <a:srgbClr val="FF0000"/>
                </a:solidFill>
                <a:latin typeface="Symbol" pitchFamily="18" charset="2"/>
                <a:ea typeface="宋体" pitchFamily="2" charset="-122"/>
              </a:rPr>
              <a:t></a:t>
            </a:r>
            <a:r>
              <a:rPr lang="en-GB" altLang="zh-CN" sz="2000" u="none" dirty="0">
                <a:solidFill>
                  <a:srgbClr val="FF0000"/>
                </a:solidFill>
                <a:ea typeface="宋体" pitchFamily="2" charset="-122"/>
              </a:rPr>
              <a:t>, </a:t>
            </a:r>
            <a:r>
              <a:rPr lang="en-GB" altLang="zh-CN" sz="2000" u="none" dirty="0">
                <a:solidFill>
                  <a:srgbClr val="FF0000"/>
                </a:solidFill>
                <a:latin typeface="Symbol" pitchFamily="18" charset="2"/>
                <a:ea typeface="宋体" pitchFamily="2" charset="-122"/>
              </a:rPr>
              <a:t></a:t>
            </a:r>
            <a:r>
              <a:rPr lang="en-GB" altLang="zh-CN" sz="2000" u="none" baseline="30000" dirty="0">
                <a:solidFill>
                  <a:srgbClr val="FF0000"/>
                </a:solidFill>
                <a:latin typeface="Symbol" pitchFamily="18" charset="2"/>
                <a:ea typeface="宋体" pitchFamily="2" charset="-122"/>
              </a:rPr>
              <a:t></a:t>
            </a:r>
            <a:r>
              <a:rPr lang="en-GB" altLang="zh-CN" sz="2000" u="none" dirty="0">
                <a:solidFill>
                  <a:srgbClr val="FF0000"/>
                </a:solidFill>
                <a:ea typeface="宋体" pitchFamily="2" charset="-122"/>
              </a:rPr>
              <a:t> from CH2 target and identified </a:t>
            </a:r>
            <a:r>
              <a:rPr lang="en-GB" altLang="zh-CN" sz="2000" u="none" dirty="0" smtClean="0">
                <a:solidFill>
                  <a:srgbClr val="FF0000"/>
                </a:solidFill>
                <a:ea typeface="宋体" pitchFamily="2" charset="-122"/>
              </a:rPr>
              <a:t>known </a:t>
            </a:r>
            <a:r>
              <a:rPr lang="en-GB" altLang="zh-CN" sz="2000" u="none" dirty="0" err="1" smtClean="0">
                <a:solidFill>
                  <a:srgbClr val="FF0000"/>
                </a:solidFill>
                <a:ea typeface="宋体" pitchFamily="2" charset="-122"/>
              </a:rPr>
              <a:t>hypernuclear</a:t>
            </a:r>
            <a:r>
              <a:rPr lang="en-GB" altLang="zh-CN" sz="2000" u="none" dirty="0" smtClean="0">
                <a:solidFill>
                  <a:srgbClr val="FF0000"/>
                </a:solidFill>
                <a:ea typeface="宋体" pitchFamily="2" charset="-122"/>
              </a:rPr>
              <a:t> </a:t>
            </a:r>
            <a:r>
              <a:rPr lang="en-GB" altLang="zh-CN" sz="2000" u="none" dirty="0">
                <a:solidFill>
                  <a:srgbClr val="FF0000"/>
                </a:solidFill>
                <a:ea typeface="宋体" pitchFamily="2" charset="-122"/>
              </a:rPr>
              <a:t>bound </a:t>
            </a:r>
            <a:r>
              <a:rPr lang="en-GB" altLang="zh-CN" sz="2000" u="none" dirty="0" smtClean="0">
                <a:solidFill>
                  <a:srgbClr val="FF0000"/>
                </a:solidFill>
                <a:ea typeface="宋体" pitchFamily="2" charset="-122"/>
              </a:rPr>
              <a:t>states </a:t>
            </a:r>
            <a:r>
              <a:rPr lang="en-GB" altLang="zh-CN" sz="2000" u="none" baseline="30000" dirty="0" smtClean="0">
                <a:solidFill>
                  <a:srgbClr val="FF0000"/>
                </a:solidFill>
                <a:ea typeface="宋体" pitchFamily="2" charset="-122"/>
              </a:rPr>
              <a:t>12</a:t>
            </a:r>
            <a:r>
              <a:rPr lang="en-GB" altLang="zh-CN" sz="2000" u="none" baseline="-25000" dirty="0">
                <a:solidFill>
                  <a:srgbClr val="FF0000"/>
                </a:solidFill>
                <a:latin typeface="Symbol" pitchFamily="18" charset="2"/>
                <a:ea typeface="宋体" pitchFamily="2" charset="-122"/>
              </a:rPr>
              <a:t></a:t>
            </a:r>
            <a:r>
              <a:rPr lang="en-GB" altLang="zh-CN" sz="2000" u="none" dirty="0" smtClean="0">
                <a:solidFill>
                  <a:srgbClr val="FF0000"/>
                </a:solidFill>
                <a:ea typeface="宋体" pitchFamily="2" charset="-122"/>
              </a:rPr>
              <a:t>Bgs </a:t>
            </a:r>
            <a:r>
              <a:rPr lang="en-GB" altLang="zh-CN" sz="2000" u="none" dirty="0">
                <a:solidFill>
                  <a:srgbClr val="FF0000"/>
                </a:solidFill>
                <a:ea typeface="宋体" pitchFamily="2" charset="-122"/>
              </a:rPr>
              <a:t>for spectrometer </a:t>
            </a:r>
            <a:r>
              <a:rPr lang="en-GB" altLang="zh-CN" sz="2000" u="none" dirty="0" smtClean="0">
                <a:solidFill>
                  <a:srgbClr val="FF0000"/>
                </a:solidFill>
                <a:ea typeface="宋体" pitchFamily="2" charset="-122"/>
              </a:rPr>
              <a:t>calibration</a:t>
            </a:r>
            <a:endParaRPr lang="en-GB" altLang="zh-CN" sz="2000" u="none" dirty="0">
              <a:solidFill>
                <a:srgbClr val="FF0000"/>
              </a:solidFill>
              <a:ea typeface="宋体" pitchFamily="2" charset="-122"/>
            </a:endParaRPr>
          </a:p>
          <a:p>
            <a:pPr algn="ctr" eaLnBrk="1" hangingPunct="1">
              <a:lnSpc>
                <a:spcPct val="100000"/>
              </a:lnSpc>
              <a:spcBef>
                <a:spcPts val="450"/>
              </a:spcBef>
              <a:spcAft>
                <a:spcPts val="900"/>
              </a:spcAft>
              <a:buClr>
                <a:srgbClr val="009DD9"/>
              </a:buClr>
              <a:buSzPct val="85000"/>
              <a:buFont typeface="Wingdings 2" pitchFamily="18" charset="2"/>
              <a:buNone/>
            </a:pPr>
            <a:endParaRPr lang="en-GB" altLang="zh-CN" sz="2000" u="none" dirty="0">
              <a:solidFill>
                <a:srgbClr val="FF0000"/>
              </a:solidFill>
              <a:ea typeface="宋体" pitchFamily="2" charset="-122"/>
            </a:endParaRPr>
          </a:p>
          <a:p>
            <a:pPr>
              <a:lnSpc>
                <a:spcPct val="100000"/>
              </a:lnSpc>
              <a:spcBef>
                <a:spcPts val="450"/>
              </a:spcBef>
              <a:buClr>
                <a:srgbClr val="0BD0D9"/>
              </a:buClr>
              <a:buSzPct val="85000"/>
              <a:buFont typeface="Wingdings 2" pitchFamily="18" charset="2"/>
              <a:buNone/>
            </a:pPr>
            <a:endParaRPr lang="en-GB" altLang="zh-CN" dirty="0">
              <a:solidFill>
                <a:srgbClr val="FF0000"/>
              </a:solidFill>
              <a:ea typeface="宋体" pitchFamily="2" charset="-122"/>
            </a:endParaRPr>
          </a:p>
        </p:txBody>
      </p:sp>
      <p:sp>
        <p:nvSpPr>
          <p:cNvPr id="14340" name="Text Box 3"/>
          <p:cNvSpPr txBox="1">
            <a:spLocks noChangeArrowheads="1"/>
          </p:cNvSpPr>
          <p:nvPr/>
        </p:nvSpPr>
        <p:spPr bwMode="auto">
          <a:xfrm>
            <a:off x="685800" y="3276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F6FC6"/>
              </a:buClr>
              <a:buFont typeface="Arial" charset="0"/>
              <a:buNone/>
            </a:pPr>
            <a:r>
              <a:rPr lang="en-GB" altLang="zh-CN" sz="1600" u="none" dirty="0" smtClean="0">
                <a:solidFill>
                  <a:srgbClr val="0F6FC6"/>
                </a:solidFill>
                <a:latin typeface="Arial" charset="0"/>
                <a:ea typeface="宋体" pitchFamily="2" charset="-122"/>
              </a:rPr>
              <a:t>HES </a:t>
            </a:r>
            <a:r>
              <a:rPr lang="en-GB" altLang="zh-CN" sz="1600" u="none" dirty="0">
                <a:solidFill>
                  <a:srgbClr val="0F6FC6"/>
                </a:solidFill>
                <a:latin typeface="Arial" charset="0"/>
                <a:ea typeface="宋体" pitchFamily="2" charset="-122"/>
              </a:rPr>
              <a:t>spectrometer system</a:t>
            </a:r>
          </a:p>
        </p:txBody>
      </p:sp>
      <p:sp>
        <p:nvSpPr>
          <p:cNvPr id="14341" name="Rectangle 4"/>
          <p:cNvSpPr>
            <a:spLocks noChangeArrowheads="1"/>
          </p:cNvSpPr>
          <p:nvPr/>
        </p:nvSpPr>
        <p:spPr bwMode="auto">
          <a:xfrm rot="-3780000">
            <a:off x="1193006" y="4852194"/>
            <a:ext cx="354013" cy="682625"/>
          </a:xfrm>
          <a:prstGeom prst="rect">
            <a:avLst/>
          </a:prstGeom>
          <a:solidFill>
            <a:srgbClr val="0F6FC6"/>
          </a:solidFill>
          <a:ln w="9360">
            <a:solidFill>
              <a:srgbClr val="000000"/>
            </a:solidFill>
            <a:miter lim="800000"/>
            <a:headEnd/>
            <a:tailEnd/>
          </a:ln>
        </p:spPr>
        <p:txBody>
          <a:bodyPr wrap="none" anchor="ctr"/>
          <a:lstStyle/>
          <a:p>
            <a:endParaRPr lang="zh-CN" altLang="en-US">
              <a:ea typeface="宋体" pitchFamily="2" charset="-122"/>
            </a:endParaRPr>
          </a:p>
        </p:txBody>
      </p:sp>
      <p:sp>
        <p:nvSpPr>
          <p:cNvPr id="14342" name="Rectangle 5"/>
          <p:cNvSpPr>
            <a:spLocks noChangeArrowheads="1"/>
          </p:cNvSpPr>
          <p:nvPr/>
        </p:nvSpPr>
        <p:spPr bwMode="auto">
          <a:xfrm>
            <a:off x="1884363" y="5164138"/>
            <a:ext cx="374650" cy="471487"/>
          </a:xfrm>
          <a:prstGeom prst="rect">
            <a:avLst/>
          </a:prstGeom>
          <a:solidFill>
            <a:srgbClr val="0F6FC6"/>
          </a:solidFill>
          <a:ln w="9360">
            <a:solidFill>
              <a:srgbClr val="FF0066"/>
            </a:solidFill>
            <a:miter lim="800000"/>
            <a:headEnd/>
            <a:tailEnd/>
          </a:ln>
        </p:spPr>
        <p:txBody>
          <a:bodyPr wrap="none" anchor="ctr"/>
          <a:lstStyle/>
          <a:p>
            <a:endParaRPr lang="zh-CN" altLang="en-US">
              <a:ea typeface="宋体" pitchFamily="2" charset="-122"/>
            </a:endParaRPr>
          </a:p>
        </p:txBody>
      </p:sp>
      <p:sp>
        <p:nvSpPr>
          <p:cNvPr id="14343" name="Line 6"/>
          <p:cNvSpPr>
            <a:spLocks noChangeShapeType="1"/>
          </p:cNvSpPr>
          <p:nvPr/>
        </p:nvSpPr>
        <p:spPr bwMode="auto">
          <a:xfrm>
            <a:off x="1884363" y="5635625"/>
            <a:ext cx="301625" cy="1588"/>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7"/>
          <p:cNvSpPr>
            <a:spLocks noChangeShapeType="1"/>
          </p:cNvSpPr>
          <p:nvPr/>
        </p:nvSpPr>
        <p:spPr bwMode="auto">
          <a:xfrm>
            <a:off x="2035175" y="5635625"/>
            <a:ext cx="1588" cy="4730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45" name="Rectangle 8"/>
          <p:cNvSpPr>
            <a:spLocks noChangeArrowheads="1"/>
          </p:cNvSpPr>
          <p:nvPr/>
        </p:nvSpPr>
        <p:spPr bwMode="auto">
          <a:xfrm rot="1380000">
            <a:off x="2201863" y="4219575"/>
            <a:ext cx="447675" cy="649288"/>
          </a:xfrm>
          <a:prstGeom prst="rect">
            <a:avLst/>
          </a:prstGeom>
          <a:solidFill>
            <a:srgbClr val="0F6FC6"/>
          </a:solidFill>
          <a:ln w="9360">
            <a:solidFill>
              <a:srgbClr val="000000"/>
            </a:solidFill>
            <a:miter lim="800000"/>
            <a:headEnd/>
            <a:tailEnd/>
          </a:ln>
        </p:spPr>
        <p:txBody>
          <a:bodyPr wrap="none" anchor="ctr"/>
          <a:lstStyle/>
          <a:p>
            <a:endParaRPr lang="zh-CN" altLang="en-US">
              <a:ea typeface="宋体" pitchFamily="2" charset="-122"/>
            </a:endParaRPr>
          </a:p>
        </p:txBody>
      </p:sp>
      <p:sp>
        <p:nvSpPr>
          <p:cNvPr id="14346" name="Line 9"/>
          <p:cNvSpPr>
            <a:spLocks noChangeShapeType="1"/>
          </p:cNvSpPr>
          <p:nvPr/>
        </p:nvSpPr>
        <p:spPr bwMode="auto">
          <a:xfrm>
            <a:off x="1958975" y="4811713"/>
            <a:ext cx="747713" cy="236537"/>
          </a:xfrm>
          <a:prstGeom prst="line">
            <a:avLst/>
          </a:prstGeom>
          <a:noFill/>
          <a:ln w="2844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47" name="AutoShape 10"/>
          <p:cNvSpPr>
            <a:spLocks noChangeArrowheads="1"/>
          </p:cNvSpPr>
          <p:nvPr/>
        </p:nvSpPr>
        <p:spPr bwMode="auto">
          <a:xfrm>
            <a:off x="1947863" y="5164138"/>
            <a:ext cx="87312" cy="471487"/>
          </a:xfrm>
          <a:custGeom>
            <a:avLst/>
            <a:gdLst>
              <a:gd name="T0" fmla="*/ 136131893 w 56"/>
              <a:gd name="T1" fmla="*/ 578906196 h 384"/>
              <a:gd name="T2" fmla="*/ 19447190 w 56"/>
              <a:gd name="T3" fmla="*/ 289453712 h 384"/>
              <a:gd name="T4" fmla="*/ 19447190 w 56"/>
              <a:gd name="T5" fmla="*/ 0 h 384"/>
              <a:gd name="T6" fmla="*/ 0 60000 65536"/>
              <a:gd name="T7" fmla="*/ 0 60000 65536"/>
              <a:gd name="T8" fmla="*/ 0 60000 65536"/>
              <a:gd name="T9" fmla="*/ 0 w 56"/>
              <a:gd name="T10" fmla="*/ 0 h 384"/>
              <a:gd name="T11" fmla="*/ 56 w 56"/>
              <a:gd name="T12" fmla="*/ 384 h 384"/>
            </a:gdLst>
            <a:ahLst/>
            <a:cxnLst>
              <a:cxn ang="T6">
                <a:pos x="T0" y="T1"/>
              </a:cxn>
              <a:cxn ang="T7">
                <a:pos x="T2" y="T3"/>
              </a:cxn>
              <a:cxn ang="T8">
                <a:pos x="T4" y="T5"/>
              </a:cxn>
            </a:cxnLst>
            <a:rect l="T9" t="T10" r="T11" b="T12"/>
            <a:pathLst>
              <a:path w="56" h="384">
                <a:moveTo>
                  <a:pt x="56" y="384"/>
                </a:moveTo>
                <a:cubicBezTo>
                  <a:pt x="36" y="320"/>
                  <a:pt x="16" y="256"/>
                  <a:pt x="8" y="192"/>
                </a:cubicBezTo>
                <a:cubicBezTo>
                  <a:pt x="0" y="128"/>
                  <a:pt x="8" y="32"/>
                  <a:pt x="8" y="0"/>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8" name="AutoShape 11"/>
          <p:cNvSpPr>
            <a:spLocks noChangeArrowheads="1"/>
          </p:cNvSpPr>
          <p:nvPr/>
        </p:nvSpPr>
        <p:spPr bwMode="auto">
          <a:xfrm>
            <a:off x="2020888" y="5164138"/>
            <a:ext cx="87312" cy="471487"/>
          </a:xfrm>
          <a:custGeom>
            <a:avLst/>
            <a:gdLst>
              <a:gd name="T0" fmla="*/ 19447190 w 56"/>
              <a:gd name="T1" fmla="*/ 578906196 h 384"/>
              <a:gd name="T2" fmla="*/ 19447190 w 56"/>
              <a:gd name="T3" fmla="*/ 289453712 h 384"/>
              <a:gd name="T4" fmla="*/ 136131893 w 56"/>
              <a:gd name="T5" fmla="*/ 0 h 384"/>
              <a:gd name="T6" fmla="*/ 0 60000 65536"/>
              <a:gd name="T7" fmla="*/ 0 60000 65536"/>
              <a:gd name="T8" fmla="*/ 0 60000 65536"/>
              <a:gd name="T9" fmla="*/ 0 w 56"/>
              <a:gd name="T10" fmla="*/ 0 h 384"/>
              <a:gd name="T11" fmla="*/ 56 w 56"/>
              <a:gd name="T12" fmla="*/ 384 h 384"/>
            </a:gdLst>
            <a:ahLst/>
            <a:cxnLst>
              <a:cxn ang="T6">
                <a:pos x="T0" y="T1"/>
              </a:cxn>
              <a:cxn ang="T7">
                <a:pos x="T2" y="T3"/>
              </a:cxn>
              <a:cxn ang="T8">
                <a:pos x="T4" y="T5"/>
              </a:cxn>
            </a:cxnLst>
            <a:rect l="T9" t="T10" r="T11" b="T12"/>
            <a:pathLst>
              <a:path w="56" h="384">
                <a:moveTo>
                  <a:pt x="8" y="384"/>
                </a:moveTo>
                <a:cubicBezTo>
                  <a:pt x="4" y="320"/>
                  <a:pt x="0" y="256"/>
                  <a:pt x="8" y="192"/>
                </a:cubicBezTo>
                <a:cubicBezTo>
                  <a:pt x="16" y="128"/>
                  <a:pt x="40" y="32"/>
                  <a:pt x="56" y="0"/>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9" name="AutoShape 12"/>
          <p:cNvSpPr>
            <a:spLocks noChangeArrowheads="1"/>
          </p:cNvSpPr>
          <p:nvPr/>
        </p:nvSpPr>
        <p:spPr bwMode="auto">
          <a:xfrm>
            <a:off x="2035175" y="5164138"/>
            <a:ext cx="223838" cy="471487"/>
          </a:xfrm>
          <a:custGeom>
            <a:avLst/>
            <a:gdLst>
              <a:gd name="T0" fmla="*/ 0 w 144"/>
              <a:gd name="T1" fmla="*/ 578906196 h 384"/>
              <a:gd name="T2" fmla="*/ 115980726 w 144"/>
              <a:gd name="T3" fmla="*/ 289453712 h 384"/>
              <a:gd name="T4" fmla="*/ 347940576 w 144"/>
              <a:gd name="T5" fmla="*/ 0 h 384"/>
              <a:gd name="T6" fmla="*/ 0 60000 65536"/>
              <a:gd name="T7" fmla="*/ 0 60000 65536"/>
              <a:gd name="T8" fmla="*/ 0 60000 65536"/>
              <a:gd name="T9" fmla="*/ 0 w 144"/>
              <a:gd name="T10" fmla="*/ 0 h 384"/>
              <a:gd name="T11" fmla="*/ 144 w 144"/>
              <a:gd name="T12" fmla="*/ 384 h 384"/>
            </a:gdLst>
            <a:ahLst/>
            <a:cxnLst>
              <a:cxn ang="T6">
                <a:pos x="T0" y="T1"/>
              </a:cxn>
              <a:cxn ang="T7">
                <a:pos x="T2" y="T3"/>
              </a:cxn>
              <a:cxn ang="T8">
                <a:pos x="T4" y="T5"/>
              </a:cxn>
            </a:cxnLst>
            <a:rect l="T9" t="T10" r="T11" b="T12"/>
            <a:pathLst>
              <a:path w="144" h="384">
                <a:moveTo>
                  <a:pt x="0" y="384"/>
                </a:moveTo>
                <a:cubicBezTo>
                  <a:pt x="12" y="320"/>
                  <a:pt x="24" y="256"/>
                  <a:pt x="48" y="192"/>
                </a:cubicBezTo>
                <a:cubicBezTo>
                  <a:pt x="72" y="128"/>
                  <a:pt x="108" y="64"/>
                  <a:pt x="144" y="0"/>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0" name="Line 13"/>
          <p:cNvSpPr>
            <a:spLocks noChangeShapeType="1"/>
          </p:cNvSpPr>
          <p:nvPr/>
        </p:nvSpPr>
        <p:spPr bwMode="auto">
          <a:xfrm flipV="1">
            <a:off x="1958975" y="4810125"/>
            <a:ext cx="149225" cy="3556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14"/>
          <p:cNvSpPr>
            <a:spLocks noChangeShapeType="1"/>
          </p:cNvSpPr>
          <p:nvPr/>
        </p:nvSpPr>
        <p:spPr bwMode="auto">
          <a:xfrm flipV="1">
            <a:off x="2108200" y="4868863"/>
            <a:ext cx="225425" cy="29686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15"/>
          <p:cNvSpPr>
            <a:spLocks noChangeShapeType="1"/>
          </p:cNvSpPr>
          <p:nvPr/>
        </p:nvSpPr>
        <p:spPr bwMode="auto">
          <a:xfrm flipV="1">
            <a:off x="2259013" y="4929188"/>
            <a:ext cx="223837" cy="2365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53" name="AutoShape 16"/>
          <p:cNvSpPr>
            <a:spLocks noChangeArrowheads="1"/>
          </p:cNvSpPr>
          <p:nvPr/>
        </p:nvSpPr>
        <p:spPr bwMode="auto">
          <a:xfrm>
            <a:off x="1884363" y="5461000"/>
            <a:ext cx="150812" cy="174625"/>
          </a:xfrm>
          <a:custGeom>
            <a:avLst/>
            <a:gdLst>
              <a:gd name="T0" fmla="*/ 236919391 w 96"/>
              <a:gd name="T1" fmla="*/ 211763115 h 144"/>
              <a:gd name="T2" fmla="*/ 118459696 w 96"/>
              <a:gd name="T3" fmla="*/ 70587295 h 144"/>
              <a:gd name="T4" fmla="*/ 0 w 96"/>
              <a:gd name="T5" fmla="*/ 0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96" y="144"/>
                </a:moveTo>
                <a:cubicBezTo>
                  <a:pt x="80" y="108"/>
                  <a:pt x="64" y="72"/>
                  <a:pt x="48" y="48"/>
                </a:cubicBezTo>
                <a:cubicBezTo>
                  <a:pt x="32" y="24"/>
                  <a:pt x="16" y="12"/>
                  <a:pt x="0" y="0"/>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4" name="Line 17"/>
          <p:cNvSpPr>
            <a:spLocks noChangeShapeType="1"/>
          </p:cNvSpPr>
          <p:nvPr/>
        </p:nvSpPr>
        <p:spPr bwMode="auto">
          <a:xfrm flipH="1" flipV="1">
            <a:off x="1658938" y="5340350"/>
            <a:ext cx="227012" cy="12223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55" name="Text Box 18"/>
          <p:cNvSpPr txBox="1">
            <a:spLocks noChangeArrowheads="1"/>
          </p:cNvSpPr>
          <p:nvPr/>
        </p:nvSpPr>
        <p:spPr bwMode="auto">
          <a:xfrm>
            <a:off x="2112963" y="5889625"/>
            <a:ext cx="638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Arial" charset="0"/>
              <a:buNone/>
            </a:pPr>
            <a:r>
              <a:rPr lang="en-GB" altLang="zh-CN" sz="1400" dirty="0">
                <a:solidFill>
                  <a:srgbClr val="000000"/>
                </a:solidFill>
                <a:latin typeface="Arial" charset="0"/>
                <a:ea typeface="宋体" pitchFamily="2" charset="-122"/>
              </a:rPr>
              <a:t>Beam</a:t>
            </a:r>
          </a:p>
        </p:txBody>
      </p:sp>
      <p:sp>
        <p:nvSpPr>
          <p:cNvPr id="14356" name="Text Box 19"/>
          <p:cNvSpPr txBox="1">
            <a:spLocks noChangeArrowheads="1"/>
          </p:cNvSpPr>
          <p:nvPr/>
        </p:nvSpPr>
        <p:spPr bwMode="auto">
          <a:xfrm>
            <a:off x="2173288" y="5624513"/>
            <a:ext cx="687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Arial" charset="0"/>
              <a:buNone/>
            </a:pPr>
            <a:r>
              <a:rPr lang="en-GB" altLang="zh-CN" sz="1400">
                <a:solidFill>
                  <a:srgbClr val="000000"/>
                </a:solidFill>
                <a:latin typeface="Arial" charset="0"/>
                <a:ea typeface="宋体" pitchFamily="2" charset="-122"/>
              </a:rPr>
              <a:t>Target</a:t>
            </a:r>
          </a:p>
        </p:txBody>
      </p:sp>
      <p:sp>
        <p:nvSpPr>
          <p:cNvPr id="14357" name="Text Box 20"/>
          <p:cNvSpPr txBox="1">
            <a:spLocks noChangeArrowheads="1"/>
          </p:cNvSpPr>
          <p:nvPr/>
        </p:nvSpPr>
        <p:spPr bwMode="auto">
          <a:xfrm>
            <a:off x="2247900" y="5270500"/>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FF0066"/>
              </a:buClr>
              <a:buFont typeface="Arial" charset="0"/>
              <a:buNone/>
            </a:pPr>
            <a:r>
              <a:rPr lang="en-GB" altLang="zh-CN" sz="1400">
                <a:solidFill>
                  <a:srgbClr val="FF0066"/>
                </a:solidFill>
                <a:latin typeface="Arial" charset="0"/>
                <a:ea typeface="宋体" pitchFamily="2" charset="-122"/>
              </a:rPr>
              <a:t>Splitter</a:t>
            </a:r>
          </a:p>
        </p:txBody>
      </p:sp>
      <p:sp>
        <p:nvSpPr>
          <p:cNvPr id="14358" name="Text Box 21"/>
          <p:cNvSpPr txBox="1">
            <a:spLocks noChangeArrowheads="1"/>
          </p:cNvSpPr>
          <p:nvPr/>
        </p:nvSpPr>
        <p:spPr bwMode="auto">
          <a:xfrm>
            <a:off x="2698750" y="4503738"/>
            <a:ext cx="539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Arial" charset="0"/>
              <a:buNone/>
            </a:pPr>
            <a:r>
              <a:rPr lang="en-GB" altLang="zh-CN" sz="1400">
                <a:solidFill>
                  <a:srgbClr val="000000"/>
                </a:solidFill>
                <a:latin typeface="Arial" charset="0"/>
                <a:ea typeface="宋体" pitchFamily="2" charset="-122"/>
              </a:rPr>
              <a:t>HKS</a:t>
            </a:r>
          </a:p>
        </p:txBody>
      </p:sp>
      <p:sp>
        <p:nvSpPr>
          <p:cNvPr id="14359" name="Text Box 22"/>
          <p:cNvSpPr txBox="1">
            <a:spLocks noChangeArrowheads="1"/>
          </p:cNvSpPr>
          <p:nvPr/>
        </p:nvSpPr>
        <p:spPr bwMode="auto">
          <a:xfrm>
            <a:off x="1200150" y="4740275"/>
            <a:ext cx="55205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Arial" charset="0"/>
              <a:buNone/>
            </a:pPr>
            <a:r>
              <a:rPr lang="en-GB" altLang="zh-CN" sz="1400" dirty="0" smtClean="0">
                <a:solidFill>
                  <a:srgbClr val="000000"/>
                </a:solidFill>
                <a:latin typeface="Arial" charset="0"/>
                <a:ea typeface="宋体" pitchFamily="2" charset="-122"/>
              </a:rPr>
              <a:t>HES</a:t>
            </a:r>
            <a:endParaRPr lang="en-GB" altLang="zh-CN" sz="1400" dirty="0">
              <a:solidFill>
                <a:srgbClr val="000000"/>
              </a:solidFill>
              <a:latin typeface="Arial" charset="0"/>
              <a:ea typeface="宋体" pitchFamily="2" charset="-122"/>
            </a:endParaRPr>
          </a:p>
        </p:txBody>
      </p:sp>
      <p:sp>
        <p:nvSpPr>
          <p:cNvPr id="14360" name="Text Box 23"/>
          <p:cNvSpPr txBox="1">
            <a:spLocks noChangeArrowheads="1"/>
          </p:cNvSpPr>
          <p:nvPr/>
        </p:nvSpPr>
        <p:spPr bwMode="auto">
          <a:xfrm>
            <a:off x="2625725" y="4918075"/>
            <a:ext cx="906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Arial" charset="0"/>
              <a:buNone/>
            </a:pPr>
            <a:r>
              <a:rPr lang="en-GB" altLang="zh-CN" sz="1400" dirty="0">
                <a:solidFill>
                  <a:srgbClr val="000000"/>
                </a:solidFill>
                <a:latin typeface="Arial" charset="0"/>
                <a:ea typeface="宋体" pitchFamily="2" charset="-122"/>
              </a:rPr>
              <a:t>Sieve Slit</a:t>
            </a:r>
          </a:p>
        </p:txBody>
      </p:sp>
      <p:sp>
        <p:nvSpPr>
          <p:cNvPr id="14361" name="AutoShape 24"/>
          <p:cNvSpPr>
            <a:spLocks noChangeArrowheads="1"/>
          </p:cNvSpPr>
          <p:nvPr/>
        </p:nvSpPr>
        <p:spPr bwMode="auto">
          <a:xfrm>
            <a:off x="1570038" y="4133850"/>
            <a:ext cx="461962" cy="1473200"/>
          </a:xfrm>
          <a:custGeom>
            <a:avLst/>
            <a:gdLst>
              <a:gd name="T0" fmla="*/ 701490763 w 296"/>
              <a:gd name="T1" fmla="*/ 1808598411 h 1200"/>
              <a:gd name="T2" fmla="*/ 701490763 w 296"/>
              <a:gd name="T3" fmla="*/ 1519222764 h 1200"/>
              <a:gd name="T4" fmla="*/ 584575409 w 296"/>
              <a:gd name="T5" fmla="*/ 1229846809 h 1200"/>
              <a:gd name="T6" fmla="*/ 0 w 296"/>
              <a:gd name="T7" fmla="*/ 0 h 1200"/>
              <a:gd name="T8" fmla="*/ 0 60000 65536"/>
              <a:gd name="T9" fmla="*/ 0 60000 65536"/>
              <a:gd name="T10" fmla="*/ 0 60000 65536"/>
              <a:gd name="T11" fmla="*/ 0 60000 65536"/>
              <a:gd name="T12" fmla="*/ 0 w 296"/>
              <a:gd name="T13" fmla="*/ 0 h 1200"/>
              <a:gd name="T14" fmla="*/ 296 w 296"/>
              <a:gd name="T15" fmla="*/ 1200 h 1200"/>
            </a:gdLst>
            <a:ahLst/>
            <a:cxnLst>
              <a:cxn ang="T8">
                <a:pos x="T0" y="T1"/>
              </a:cxn>
              <a:cxn ang="T9">
                <a:pos x="T2" y="T3"/>
              </a:cxn>
              <a:cxn ang="T10">
                <a:pos x="T4" y="T5"/>
              </a:cxn>
              <a:cxn ang="T11">
                <a:pos x="T6" y="T7"/>
              </a:cxn>
            </a:cxnLst>
            <a:rect l="T12" t="T13" r="T14" b="T15"/>
            <a:pathLst>
              <a:path w="296" h="1200">
                <a:moveTo>
                  <a:pt x="288" y="1200"/>
                </a:moveTo>
                <a:cubicBezTo>
                  <a:pt x="292" y="1136"/>
                  <a:pt x="296" y="1072"/>
                  <a:pt x="288" y="1008"/>
                </a:cubicBezTo>
                <a:cubicBezTo>
                  <a:pt x="280" y="944"/>
                  <a:pt x="288" y="984"/>
                  <a:pt x="240" y="816"/>
                </a:cubicBezTo>
                <a:cubicBezTo>
                  <a:pt x="192" y="648"/>
                  <a:pt x="96" y="324"/>
                  <a:pt x="0" y="0"/>
                </a:cubicBezTo>
              </a:path>
            </a:pathLst>
          </a:custGeom>
          <a:noFill/>
          <a:ln w="936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2" name="Text Box 25"/>
          <p:cNvSpPr txBox="1">
            <a:spLocks noChangeArrowheads="1"/>
          </p:cNvSpPr>
          <p:nvPr/>
        </p:nvSpPr>
        <p:spPr bwMode="auto">
          <a:xfrm>
            <a:off x="762000" y="3886200"/>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Verdana" pitchFamily="34" charset="0"/>
              <a:buNone/>
            </a:pPr>
            <a:r>
              <a:rPr lang="en-GB" altLang="zh-CN" sz="1400">
                <a:solidFill>
                  <a:srgbClr val="000000"/>
                </a:solidFill>
                <a:latin typeface="Verdana" pitchFamily="34" charset="0"/>
                <a:ea typeface="宋体" pitchFamily="2" charset="-122"/>
              </a:rPr>
              <a:t>To beam dump</a:t>
            </a:r>
          </a:p>
        </p:txBody>
      </p:sp>
      <p:sp>
        <p:nvSpPr>
          <p:cNvPr id="14366" name="Rectangle 29"/>
          <p:cNvSpPr>
            <a:spLocks noChangeArrowheads="1"/>
          </p:cNvSpPr>
          <p:nvPr/>
        </p:nvSpPr>
        <p:spPr bwMode="auto">
          <a:xfrm>
            <a:off x="5507038" y="4083050"/>
            <a:ext cx="2300287" cy="1522413"/>
          </a:xfrm>
          <a:prstGeom prst="rect">
            <a:avLst/>
          </a:prstGeom>
          <a:solidFill>
            <a:srgbClr val="F8F8F8"/>
          </a:solidFill>
          <a:ln w="9360">
            <a:solidFill>
              <a:srgbClr val="FF0000"/>
            </a:solidFill>
            <a:miter lim="800000"/>
            <a:headEnd/>
            <a:tailEnd/>
          </a:ln>
        </p:spPr>
        <p:txBody>
          <a:bodyPr wrap="none" anchor="ctr"/>
          <a:lstStyle/>
          <a:p>
            <a:endParaRPr lang="zh-CN" altLang="en-US">
              <a:ea typeface="宋体" pitchFamily="2" charset="-122"/>
            </a:endParaRPr>
          </a:p>
        </p:txBody>
      </p:sp>
      <p:sp>
        <p:nvSpPr>
          <p:cNvPr id="14367" name="Line 30"/>
          <p:cNvSpPr>
            <a:spLocks noChangeShapeType="1"/>
          </p:cNvSpPr>
          <p:nvPr/>
        </p:nvSpPr>
        <p:spPr bwMode="auto">
          <a:xfrm>
            <a:off x="5046663" y="4365625"/>
            <a:ext cx="1609725" cy="1465263"/>
          </a:xfrm>
          <a:prstGeom prst="line">
            <a:avLst/>
          </a:prstGeom>
          <a:noFill/>
          <a:ln w="38160">
            <a:solidFill>
              <a:srgbClr val="009DD9"/>
            </a:solidFill>
            <a:prstDash val="lg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68" name="Line 31"/>
          <p:cNvSpPr>
            <a:spLocks noChangeShapeType="1"/>
          </p:cNvSpPr>
          <p:nvPr/>
        </p:nvSpPr>
        <p:spPr bwMode="auto">
          <a:xfrm>
            <a:off x="5392738" y="3857625"/>
            <a:ext cx="2355850" cy="2028825"/>
          </a:xfrm>
          <a:prstGeom prst="line">
            <a:avLst/>
          </a:prstGeom>
          <a:noFill/>
          <a:ln w="38160">
            <a:solidFill>
              <a:srgbClr val="009DD9"/>
            </a:solidFill>
            <a:prstDash val="lg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69" name="Line 32"/>
          <p:cNvSpPr>
            <a:spLocks noChangeShapeType="1"/>
          </p:cNvSpPr>
          <p:nvPr/>
        </p:nvSpPr>
        <p:spPr bwMode="auto">
          <a:xfrm>
            <a:off x="5794375" y="3857625"/>
            <a:ext cx="2300288" cy="1973263"/>
          </a:xfrm>
          <a:prstGeom prst="line">
            <a:avLst/>
          </a:prstGeom>
          <a:noFill/>
          <a:ln w="2844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71" name="Text Box 34"/>
          <p:cNvSpPr txBox="1">
            <a:spLocks noChangeArrowheads="1"/>
          </p:cNvSpPr>
          <p:nvPr/>
        </p:nvSpPr>
        <p:spPr bwMode="auto">
          <a:xfrm>
            <a:off x="5827713" y="5943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bg1"/>
                </a:solidFill>
                <a:latin typeface="Times New Roman" pitchFamily="18" charset="0"/>
                <a:ea typeface="DejaVu LGC Sans" charset="0"/>
                <a:cs typeface="DejaVu LGC Sans" charset="0"/>
              </a:defRPr>
            </a:lvl1pPr>
            <a:lvl2pPr marL="742950" indent="-285750" eaLnBrk="0" hangingPunct="0">
              <a:defRPr u="sng">
                <a:solidFill>
                  <a:schemeClr val="bg1"/>
                </a:solidFill>
                <a:latin typeface="Times New Roman" pitchFamily="18" charset="0"/>
                <a:ea typeface="DejaVu LGC Sans" charset="0"/>
                <a:cs typeface="DejaVu LGC Sans" charset="0"/>
              </a:defRPr>
            </a:lvl2pPr>
            <a:lvl3pPr marL="1143000" indent="-228600" eaLnBrk="0" hangingPunct="0">
              <a:defRPr u="sng">
                <a:solidFill>
                  <a:schemeClr val="bg1"/>
                </a:solidFill>
                <a:latin typeface="Times New Roman" pitchFamily="18" charset="0"/>
                <a:ea typeface="DejaVu LGC Sans" charset="0"/>
                <a:cs typeface="DejaVu LGC Sans" charset="0"/>
              </a:defRPr>
            </a:lvl3pPr>
            <a:lvl4pPr marL="1600200" indent="-228600" eaLnBrk="0" hangingPunct="0">
              <a:defRPr u="sng">
                <a:solidFill>
                  <a:schemeClr val="bg1"/>
                </a:solidFill>
                <a:latin typeface="Times New Roman" pitchFamily="18" charset="0"/>
                <a:ea typeface="DejaVu LGC Sans" charset="0"/>
                <a:cs typeface="DejaVu LGC Sans" charset="0"/>
              </a:defRPr>
            </a:lvl4pPr>
            <a:lvl5pPr marL="2057400" indent="-228600" eaLnBrk="0" hangingPunct="0">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defRPr u="sng">
                <a:solidFill>
                  <a:schemeClr val="bg1"/>
                </a:solidFill>
                <a:latin typeface="Times New Roman" pitchFamily="18" charset="0"/>
                <a:ea typeface="DejaVu LGC Sans" charset="0"/>
                <a:cs typeface="DejaVu LGC Sans" charset="0"/>
              </a:defRPr>
            </a:lvl9pPr>
          </a:lstStyle>
          <a:p>
            <a:pPr eaLnBrk="1" hangingPunct="1"/>
            <a:endParaRPr lang="zh-CN" altLang="en-US">
              <a:ea typeface="宋体" pitchFamily="2" charset="-122"/>
            </a:endParaRPr>
          </a:p>
        </p:txBody>
      </p:sp>
      <p:sp>
        <p:nvSpPr>
          <p:cNvPr id="14372" name="Text Box 35"/>
          <p:cNvSpPr txBox="1">
            <a:spLocks noChangeArrowheads="1"/>
          </p:cNvSpPr>
          <p:nvPr/>
        </p:nvSpPr>
        <p:spPr bwMode="auto">
          <a:xfrm>
            <a:off x="5562600" y="5097463"/>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spcBef>
                <a:spcPts val="875"/>
              </a:spcBef>
              <a:buClr>
                <a:srgbClr val="000000"/>
              </a:buClr>
              <a:buFont typeface="Symbol" pitchFamily="18" charset="2"/>
              <a:buNone/>
            </a:pPr>
            <a:r>
              <a:rPr lang="en-GB" altLang="zh-CN" sz="1400">
                <a:solidFill>
                  <a:srgbClr val="000000"/>
                </a:solidFill>
                <a:latin typeface="Symbol" pitchFamily="18" charset="2"/>
                <a:ea typeface="宋体" pitchFamily="2" charset="-122"/>
              </a:rPr>
              <a:t></a:t>
            </a:r>
            <a:r>
              <a:rPr lang="en-GB" altLang="zh-CN" sz="1400" baseline="30000">
                <a:solidFill>
                  <a:srgbClr val="000000"/>
                </a:solidFill>
                <a:latin typeface="Symbol" pitchFamily="18" charset="2"/>
                <a:ea typeface="宋体" pitchFamily="2" charset="-122"/>
              </a:rPr>
              <a:t></a:t>
            </a:r>
          </a:p>
        </p:txBody>
      </p:sp>
      <p:sp>
        <p:nvSpPr>
          <p:cNvPr id="14373" name="Text Box 36"/>
          <p:cNvSpPr txBox="1">
            <a:spLocks noChangeArrowheads="1"/>
          </p:cNvSpPr>
          <p:nvPr/>
        </p:nvSpPr>
        <p:spPr bwMode="auto">
          <a:xfrm>
            <a:off x="5956300" y="4497388"/>
            <a:ext cx="303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Symbol" pitchFamily="18" charset="2"/>
              <a:buNone/>
            </a:pPr>
            <a:r>
              <a:rPr lang="en-GB" altLang="zh-CN" sz="1400">
                <a:solidFill>
                  <a:srgbClr val="000000"/>
                </a:solidFill>
                <a:latin typeface="Symbol" pitchFamily="18" charset="2"/>
                <a:ea typeface="宋体" pitchFamily="2" charset="-122"/>
              </a:rPr>
              <a:t></a:t>
            </a:r>
          </a:p>
        </p:txBody>
      </p:sp>
      <p:sp>
        <p:nvSpPr>
          <p:cNvPr id="14374" name="Text Box 37"/>
          <p:cNvSpPr txBox="1">
            <a:spLocks noChangeArrowheads="1"/>
          </p:cNvSpPr>
          <p:nvPr/>
        </p:nvSpPr>
        <p:spPr bwMode="auto">
          <a:xfrm rot="2520000">
            <a:off x="6489700" y="4843463"/>
            <a:ext cx="833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Arial" charset="0"/>
              <a:buNone/>
            </a:pPr>
            <a:r>
              <a:rPr lang="en-GB" altLang="zh-CN" sz="1400" baseline="30000">
                <a:solidFill>
                  <a:srgbClr val="000000"/>
                </a:solidFill>
                <a:latin typeface="Arial" charset="0"/>
                <a:ea typeface="宋体" pitchFamily="2" charset="-122"/>
              </a:rPr>
              <a:t>12</a:t>
            </a:r>
            <a:r>
              <a:rPr lang="en-GB" altLang="zh-CN" sz="1400" baseline="-25000">
                <a:solidFill>
                  <a:srgbClr val="000000"/>
                </a:solidFill>
                <a:latin typeface="Symbol" pitchFamily="18" charset="2"/>
                <a:ea typeface="宋体" pitchFamily="2" charset="-122"/>
              </a:rPr>
              <a:t></a:t>
            </a:r>
            <a:r>
              <a:rPr lang="en-GB" altLang="zh-CN" sz="1400">
                <a:solidFill>
                  <a:srgbClr val="000000"/>
                </a:solidFill>
                <a:latin typeface="Arial" charset="0"/>
                <a:ea typeface="宋体" pitchFamily="2" charset="-122"/>
              </a:rPr>
              <a:t>B (gs)</a:t>
            </a:r>
          </a:p>
        </p:txBody>
      </p:sp>
      <p:grpSp>
        <p:nvGrpSpPr>
          <p:cNvPr id="2" name="组合 1"/>
          <p:cNvGrpSpPr/>
          <p:nvPr/>
        </p:nvGrpSpPr>
        <p:grpSpPr>
          <a:xfrm>
            <a:off x="4645025" y="3316514"/>
            <a:ext cx="3736975" cy="3011261"/>
            <a:chOff x="4645025" y="3316514"/>
            <a:chExt cx="3736975" cy="3011261"/>
          </a:xfrm>
        </p:grpSpPr>
        <p:sp>
          <p:nvSpPr>
            <p:cNvPr id="14363" name="Text Box 26"/>
            <p:cNvSpPr txBox="1">
              <a:spLocks noChangeArrowheads="1"/>
            </p:cNvSpPr>
            <p:nvPr/>
          </p:nvSpPr>
          <p:spPr bwMode="auto">
            <a:xfrm>
              <a:off x="5649913" y="6019800"/>
              <a:ext cx="2176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Arial" charset="0"/>
                <a:buNone/>
              </a:pPr>
              <a:r>
                <a:rPr lang="en-GB" altLang="zh-CN" sz="1400">
                  <a:solidFill>
                    <a:srgbClr val="000000"/>
                  </a:solidFill>
                  <a:latin typeface="Arial" charset="0"/>
                  <a:ea typeface="宋体" pitchFamily="2" charset="-122"/>
                </a:rPr>
                <a:t>Kaon Momentum (MeV/c)</a:t>
              </a:r>
            </a:p>
          </p:txBody>
        </p:sp>
        <p:pic>
          <p:nvPicPr>
            <p:cNvPr id="14365"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3581400"/>
              <a:ext cx="37369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76" name="Text Box 39"/>
            <p:cNvSpPr txBox="1">
              <a:spLocks noChangeArrowheads="1"/>
            </p:cNvSpPr>
            <p:nvPr/>
          </p:nvSpPr>
          <p:spPr bwMode="auto">
            <a:xfrm>
              <a:off x="5384914" y="3316514"/>
              <a:ext cx="206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F6FC6"/>
                </a:buClr>
                <a:buFont typeface="Arial" charset="0"/>
                <a:buNone/>
              </a:pPr>
              <a:r>
                <a:rPr lang="en-GB" altLang="zh-CN" sz="1600" dirty="0">
                  <a:solidFill>
                    <a:srgbClr val="0F6FC6"/>
                  </a:solidFill>
                  <a:latin typeface="Arial" charset="0"/>
                  <a:ea typeface="宋体" pitchFamily="2" charset="-122"/>
                </a:rPr>
                <a:t>Kinematics coverage</a:t>
              </a: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334" y="3701256"/>
            <a:ext cx="3726657"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Line 9"/>
          <p:cNvSpPr>
            <a:spLocks noChangeShapeType="1"/>
          </p:cNvSpPr>
          <p:nvPr/>
        </p:nvSpPr>
        <p:spPr bwMode="auto">
          <a:xfrm flipH="1">
            <a:off x="1569811" y="5141911"/>
            <a:ext cx="288925" cy="565151"/>
          </a:xfrm>
          <a:prstGeom prst="line">
            <a:avLst/>
          </a:prstGeom>
          <a:noFill/>
          <a:ln w="2844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 name="Text Box 23"/>
          <p:cNvSpPr txBox="1">
            <a:spLocks noChangeArrowheads="1"/>
          </p:cNvSpPr>
          <p:nvPr/>
        </p:nvSpPr>
        <p:spPr bwMode="auto">
          <a:xfrm>
            <a:off x="762000" y="5624512"/>
            <a:ext cx="906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5pPr>
            <a:lvl6pPr marL="25146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6pPr>
            <a:lvl7pPr marL="29718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7pPr>
            <a:lvl8pPr marL="34290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8pPr>
            <a:lvl9pPr marL="3886200" indent="-228600" defTabSz="457200" eaLnBrk="0" fontAlgn="base" hangingPunct="0">
              <a:lnSpc>
                <a:spcPct val="116000"/>
              </a:lnSpc>
              <a:spcBef>
                <a:spcPct val="0"/>
              </a:spcBef>
              <a:spcAft>
                <a:spcPct val="0"/>
              </a:spcAft>
              <a:buClr>
                <a:srgbClr val="F8F8F8"/>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u="sng">
                <a:solidFill>
                  <a:schemeClr val="bg1"/>
                </a:solidFill>
                <a:latin typeface="Times New Roman" pitchFamily="18" charset="0"/>
                <a:ea typeface="DejaVu LGC Sans" charset="0"/>
                <a:cs typeface="DejaVu LGC Sans" charset="0"/>
              </a:defRPr>
            </a:lvl9pPr>
          </a:lstStyle>
          <a:p>
            <a:pPr eaLnBrk="1" hangingPunct="1">
              <a:lnSpc>
                <a:spcPct val="100000"/>
              </a:lnSpc>
              <a:buClr>
                <a:srgbClr val="000000"/>
              </a:buClr>
              <a:buFont typeface="Arial" charset="0"/>
              <a:buNone/>
            </a:pPr>
            <a:r>
              <a:rPr lang="en-GB" altLang="zh-CN" sz="1400" dirty="0">
                <a:solidFill>
                  <a:srgbClr val="000000"/>
                </a:solidFill>
                <a:latin typeface="Arial" charset="0"/>
                <a:ea typeface="宋体" pitchFamily="2" charset="-122"/>
              </a:rPr>
              <a:t>Sieve Slit</a:t>
            </a:r>
          </a:p>
        </p:txBody>
      </p:sp>
    </p:spTree>
    <p:extLst>
      <p:ext uri="{BB962C8B-B14F-4D97-AF65-F5344CB8AC3E}">
        <p14:creationId xmlns:p14="http://schemas.microsoft.com/office/powerpoint/2010/main" val="769853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8"/>
            <a:ext cx="8229600" cy="764704"/>
          </a:xfrm>
        </p:spPr>
        <p:txBody>
          <a:bodyPr/>
          <a:lstStyle/>
          <a:p>
            <a:r>
              <a:rPr lang="en-US" dirty="0"/>
              <a:t/>
            </a:r>
            <a:br>
              <a:rPr lang="en-US" dirty="0"/>
            </a:br>
            <a:r>
              <a:rPr lang="en-US" b="1" dirty="0">
                <a:ln w="3200">
                  <a:solidFill>
                    <a:srgbClr val="444D26">
                      <a:shade val="75000"/>
                      <a:alpha val="25000"/>
                    </a:srgbClr>
                  </a:solidFill>
                  <a:prstDash val="solid"/>
                  <a:round/>
                </a:ln>
              </a:rPr>
              <a:t>Calibration Procedure</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23528" y="1340768"/>
                <a:ext cx="5031314" cy="1030923"/>
              </a:xfrm>
              <a:prstGeom prst="rect">
                <a:avLst/>
              </a:prstGeom>
              <a:noFill/>
              <a:ln>
                <a:solidFill>
                  <a:srgbClr val="FFC000"/>
                </a:solidFill>
              </a:ln>
            </p:spPr>
            <p:txBody>
              <a:bodyPr wrap="none" rtlCol="0">
                <a:spAutoFit/>
              </a:bodyPr>
              <a:lstStyle/>
              <a:p>
                <a14:m>
                  <m:oMath xmlns:m="http://schemas.openxmlformats.org/officeDocument/2006/math">
                    <m:r>
                      <a:rPr lang="en-US" sz="2000" b="0" i="1" smtClean="0">
                        <a:effectLst/>
                        <a:latin typeface="Cambria Math"/>
                      </a:rPr>
                      <m:t>𝑀𝑀</m:t>
                    </m:r>
                    <m:r>
                      <a:rPr lang="en-US" sz="2000" b="0" i="1" smtClean="0">
                        <a:effectLst/>
                        <a:latin typeface="Cambria Math"/>
                      </a:rPr>
                      <m:t>=</m:t>
                    </m:r>
                    <m:r>
                      <a:rPr lang="en-US" sz="2000" b="0" i="1" smtClean="0">
                        <a:effectLst/>
                        <a:latin typeface="Cambria Math"/>
                      </a:rPr>
                      <m:t>𝑓</m:t>
                    </m:r>
                  </m:oMath>
                </a14:m>
                <a:r>
                  <a:rPr lang="en-US" sz="2000" i="1" dirty="0" smtClean="0">
                    <a:effectLst/>
                    <a:latin typeface="Book Antiqua" pitchFamily="18" charset="0"/>
                  </a:rPr>
                  <a:t>(E</a:t>
                </a:r>
                <a:r>
                  <a:rPr lang="en-US" sz="2000" i="1" baseline="-25000" dirty="0" smtClean="0">
                    <a:effectLst/>
                    <a:latin typeface="Book Antiqua" pitchFamily="18" charset="0"/>
                  </a:rPr>
                  <a:t>beam</a:t>
                </a:r>
                <a:r>
                  <a:rPr lang="en-US" sz="2000" i="1" dirty="0" smtClean="0">
                    <a:effectLst/>
                    <a:latin typeface="Book Antiqua" pitchFamily="18" charset="0"/>
                  </a:rPr>
                  <a:t> , </a:t>
                </a:r>
                <a:r>
                  <a:rPr lang="en-US" sz="2000" i="1" dirty="0" err="1" smtClean="0">
                    <a:effectLst/>
                    <a:latin typeface="Book Antiqua" pitchFamily="18" charset="0"/>
                  </a:rPr>
                  <a:t>P</a:t>
                </a:r>
                <a:r>
                  <a:rPr lang="en-US" sz="2000" i="1" baseline="-25000" dirty="0" err="1" smtClean="0">
                    <a:effectLst/>
                    <a:latin typeface="Book Antiqua" pitchFamily="18" charset="0"/>
                  </a:rPr>
                  <a:t>k</a:t>
                </a:r>
                <a:r>
                  <a:rPr lang="en-US" sz="2000" i="1" dirty="0" smtClean="0">
                    <a:effectLst/>
                    <a:latin typeface="Book Antiqua" pitchFamily="18" charset="0"/>
                  </a:rPr>
                  <a:t> , </a:t>
                </a:r>
                <a:r>
                  <a:rPr lang="en-US" sz="2000" i="1" dirty="0" err="1" smtClean="0">
                    <a:effectLst/>
                    <a:latin typeface="Book Antiqua" pitchFamily="18" charset="0"/>
                  </a:rPr>
                  <a:t>xt’</a:t>
                </a:r>
                <a:r>
                  <a:rPr lang="en-US" sz="2000" i="1" baseline="-25000" dirty="0" err="1" smtClean="0">
                    <a:effectLst/>
                    <a:latin typeface="Book Antiqua" pitchFamily="18" charset="0"/>
                  </a:rPr>
                  <a:t>k</a:t>
                </a:r>
                <a:r>
                  <a:rPr lang="en-US" sz="2000" i="1" dirty="0" smtClean="0">
                    <a:effectLst/>
                    <a:latin typeface="Book Antiqua" pitchFamily="18" charset="0"/>
                  </a:rPr>
                  <a:t>, </a:t>
                </a:r>
                <a:r>
                  <a:rPr lang="en-US" sz="2000" i="1" dirty="0" err="1" smtClean="0">
                    <a:effectLst/>
                    <a:latin typeface="Book Antiqua" pitchFamily="18" charset="0"/>
                  </a:rPr>
                  <a:t>yt’</a:t>
                </a:r>
                <a:r>
                  <a:rPr lang="en-US" sz="2000" i="1" baseline="-25000" dirty="0" err="1" smtClean="0">
                    <a:effectLst/>
                    <a:latin typeface="Book Antiqua" pitchFamily="18" charset="0"/>
                  </a:rPr>
                  <a:t>k</a:t>
                </a:r>
                <a:r>
                  <a:rPr lang="en-US" sz="2000" i="1" baseline="-25000" dirty="0" smtClean="0">
                    <a:effectLst/>
                    <a:latin typeface="Book Antiqua" pitchFamily="18" charset="0"/>
                  </a:rPr>
                  <a:t>  </a:t>
                </a:r>
                <a:r>
                  <a:rPr lang="en-US" sz="2000" i="1" dirty="0" smtClean="0">
                    <a:effectLst/>
                    <a:latin typeface="Book Antiqua" pitchFamily="18" charset="0"/>
                  </a:rPr>
                  <a:t>, </a:t>
                </a:r>
                <a:r>
                  <a:rPr lang="en-US" sz="2000" i="1" dirty="0" err="1" smtClean="0">
                    <a:effectLst/>
                    <a:latin typeface="Book Antiqua" pitchFamily="18" charset="0"/>
                  </a:rPr>
                  <a:t>P</a:t>
                </a:r>
                <a:r>
                  <a:rPr lang="en-US" sz="2000" i="1" baseline="-25000" dirty="0" err="1" smtClean="0">
                    <a:effectLst/>
                    <a:latin typeface="Book Antiqua" pitchFamily="18" charset="0"/>
                  </a:rPr>
                  <a:t>e</a:t>
                </a:r>
                <a:r>
                  <a:rPr lang="en-US" sz="2000" i="1" dirty="0" smtClean="0">
                    <a:effectLst/>
                    <a:latin typeface="Book Antiqua" pitchFamily="18" charset="0"/>
                  </a:rPr>
                  <a:t>,  , </a:t>
                </a:r>
                <a:r>
                  <a:rPr lang="en-US" sz="2000" i="1" dirty="0" err="1" smtClean="0">
                    <a:effectLst/>
                    <a:latin typeface="Book Antiqua" pitchFamily="18" charset="0"/>
                  </a:rPr>
                  <a:t>xt’</a:t>
                </a:r>
                <a:r>
                  <a:rPr lang="en-US" sz="2000" i="1" baseline="-25000" dirty="0" err="1" smtClean="0">
                    <a:effectLst/>
                    <a:latin typeface="Book Antiqua" pitchFamily="18" charset="0"/>
                  </a:rPr>
                  <a:t>e</a:t>
                </a:r>
                <a:r>
                  <a:rPr lang="en-US" sz="2000" i="1" dirty="0" smtClean="0">
                    <a:effectLst/>
                    <a:latin typeface="Book Antiqua" pitchFamily="18" charset="0"/>
                  </a:rPr>
                  <a:t>,  ,</a:t>
                </a:r>
                <a:r>
                  <a:rPr lang="en-US" sz="2000" i="1" dirty="0" err="1" smtClean="0">
                    <a:effectLst/>
                    <a:latin typeface="Book Antiqua" pitchFamily="18" charset="0"/>
                  </a:rPr>
                  <a:t>yt’</a:t>
                </a:r>
                <a:r>
                  <a:rPr lang="en-US" sz="2000" i="1" baseline="-25000" dirty="0" err="1" smtClean="0">
                    <a:effectLst/>
                    <a:latin typeface="Book Antiqua" pitchFamily="18" charset="0"/>
                  </a:rPr>
                  <a:t>e</a:t>
                </a:r>
                <a:r>
                  <a:rPr lang="en-US" sz="2000" i="1" baseline="-25000" dirty="0" smtClean="0">
                    <a:effectLst/>
                    <a:latin typeface="Book Antiqua" pitchFamily="18" charset="0"/>
                  </a:rPr>
                  <a:t>’ </a:t>
                </a:r>
                <a:r>
                  <a:rPr lang="en-US" sz="2000" i="1" dirty="0" smtClean="0">
                    <a:effectLst/>
                    <a:latin typeface="Book Antiqua" pitchFamily="18" charset="0"/>
                  </a:rPr>
                  <a:t>)</a:t>
                </a:r>
              </a:p>
              <a:p>
                <a14:m>
                  <m:oMath xmlns:m="http://schemas.openxmlformats.org/officeDocument/2006/math">
                    <m:r>
                      <a:rPr lang="en-US" sz="2000" b="0" i="1" smtClean="0">
                        <a:effectLst/>
                        <a:latin typeface="Cambria Math"/>
                      </a:rPr>
                      <m:t>=</m:t>
                    </m:r>
                    <m:r>
                      <a:rPr lang="en-US" sz="2000" b="0" i="1">
                        <a:effectLst/>
                        <a:latin typeface="Cambria Math"/>
                      </a:rPr>
                      <m:t>𝑓</m:t>
                    </m:r>
                    <m:r>
                      <m:rPr>
                        <m:nor/>
                      </m:rPr>
                      <a:rPr lang="en-US" sz="2000" i="1" dirty="0">
                        <a:effectLst/>
                        <a:latin typeface="Book Antiqua" pitchFamily="18" charset="0"/>
                      </a:rPr>
                      <m:t>(</m:t>
                    </m:r>
                    <m:r>
                      <m:rPr>
                        <m:nor/>
                      </m:rPr>
                      <a:rPr lang="en-US" sz="2000" i="1" dirty="0">
                        <a:effectLst/>
                        <a:latin typeface="Book Antiqua" pitchFamily="18" charset="0"/>
                      </a:rPr>
                      <m:t>Ebeam</m:t>
                    </m:r>
                    <m:r>
                      <m:rPr>
                        <m:nor/>
                      </m:rPr>
                      <a:rPr lang="en-US" sz="2000" i="1" baseline="-25000" dirty="0" smtClean="0">
                        <a:effectLst/>
                        <a:latin typeface="Book Antiqua" pitchFamily="18" charset="0"/>
                      </a:rPr>
                      <m:t>0 </m:t>
                    </m:r>
                    <m:r>
                      <a:rPr lang="en-US" altLang="zh-CN" sz="2000" b="0" i="1" dirty="0" smtClean="0">
                        <a:effectLst/>
                        <a:latin typeface="Cambria Math"/>
                      </a:rPr>
                      <m:t>+</m:t>
                    </m:r>
                    <m:r>
                      <a:rPr lang="el-GR" sz="2000" b="0" i="1" dirty="0" smtClean="0">
                        <a:solidFill>
                          <a:srgbClr val="FF0000"/>
                        </a:solidFill>
                        <a:effectLst/>
                        <a:latin typeface="Cambria Math"/>
                      </a:rPr>
                      <m:t>𝛥</m:t>
                    </m:r>
                    <m:r>
                      <m:rPr>
                        <m:nor/>
                      </m:rPr>
                      <a:rPr lang="en-US" sz="2000" i="1" dirty="0">
                        <a:solidFill>
                          <a:srgbClr val="FF0000"/>
                        </a:solidFill>
                        <a:effectLst/>
                        <a:latin typeface="Book Antiqua" pitchFamily="18" charset="0"/>
                      </a:rPr>
                      <m:t>E</m:t>
                    </m:r>
                    <m:r>
                      <m:rPr>
                        <m:nor/>
                      </m:rPr>
                      <a:rPr lang="en-US" sz="2000" i="1" baseline="-25000" dirty="0">
                        <a:solidFill>
                          <a:srgbClr val="FF0000"/>
                        </a:solidFill>
                        <a:effectLst/>
                        <a:latin typeface="Book Antiqua" pitchFamily="18" charset="0"/>
                      </a:rPr>
                      <m:t>beam</m:t>
                    </m:r>
                    <m:r>
                      <m:rPr>
                        <m:nor/>
                      </m:rPr>
                      <a:rPr lang="en-US" sz="2000" i="1" baseline="-25000" dirty="0">
                        <a:solidFill>
                          <a:srgbClr val="FF0000"/>
                        </a:solidFill>
                        <a:effectLst/>
                        <a:latin typeface="Book Antiqua" pitchFamily="18" charset="0"/>
                      </a:rPr>
                      <m:t>0  , </m:t>
                    </m:r>
                    <m:r>
                      <m:rPr>
                        <m:nor/>
                      </m:rPr>
                      <a:rPr lang="en-US" sz="2000" i="1" dirty="0" err="1">
                        <a:effectLst/>
                        <a:latin typeface="Book Antiqua" pitchFamily="18" charset="0"/>
                      </a:rPr>
                      <m:t>P</m:t>
                    </m:r>
                    <m:r>
                      <m:rPr>
                        <m:nor/>
                      </m:rPr>
                      <a:rPr lang="en-US" sz="2000" i="1" baseline="-25000" dirty="0" err="1">
                        <a:effectLst/>
                        <a:latin typeface="Book Antiqua" pitchFamily="18" charset="0"/>
                      </a:rPr>
                      <m:t>k</m:t>
                    </m:r>
                    <m:r>
                      <m:rPr>
                        <m:nor/>
                      </m:rPr>
                      <a:rPr lang="en-US" sz="2000" i="1" baseline="-25000" dirty="0">
                        <a:effectLst/>
                        <a:latin typeface="Book Antiqua" pitchFamily="18" charset="0"/>
                      </a:rPr>
                      <m:t>0</m:t>
                    </m:r>
                    <m:r>
                      <m:rPr>
                        <m:nor/>
                      </m:rPr>
                      <a:rPr lang="en-US" sz="2000" i="1" dirty="0">
                        <a:effectLst/>
                        <a:latin typeface="Book Antiqua" pitchFamily="18" charset="0"/>
                      </a:rPr>
                      <m:t> +</m:t>
                    </m:r>
                    <m:r>
                      <a:rPr lang="el-GR" sz="2000" b="0" i="1" dirty="0" smtClean="0">
                        <a:solidFill>
                          <a:srgbClr val="FF0000"/>
                        </a:solidFill>
                        <a:effectLst/>
                        <a:latin typeface="Cambria Math"/>
                      </a:rPr>
                      <m:t>𝛥</m:t>
                    </m:r>
                    <m:r>
                      <m:rPr>
                        <m:nor/>
                      </m:rPr>
                      <a:rPr lang="en-US" sz="2000" i="1" dirty="0">
                        <a:solidFill>
                          <a:srgbClr val="FF0000"/>
                        </a:solidFill>
                        <a:effectLst/>
                        <a:latin typeface="Book Antiqua" pitchFamily="18" charset="0"/>
                      </a:rPr>
                      <m:t>P</m:t>
                    </m:r>
                    <m:r>
                      <m:rPr>
                        <m:nor/>
                      </m:rPr>
                      <a:rPr lang="en-US" sz="2000" i="1" baseline="-25000" dirty="0">
                        <a:solidFill>
                          <a:srgbClr val="FF0000"/>
                        </a:solidFill>
                        <a:effectLst/>
                        <a:latin typeface="Book Antiqua" pitchFamily="18" charset="0"/>
                      </a:rPr>
                      <m:t>k</m:t>
                    </m:r>
                    <m:r>
                      <m:rPr>
                        <m:nor/>
                      </m:rPr>
                      <a:rPr lang="en-US" sz="2000" i="1" baseline="-25000" dirty="0">
                        <a:solidFill>
                          <a:srgbClr val="FF0000"/>
                        </a:solidFill>
                        <a:effectLst/>
                        <a:latin typeface="Book Antiqua" pitchFamily="18" charset="0"/>
                      </a:rPr>
                      <m:t>0, </m:t>
                    </m:r>
                  </m:oMath>
                </a14:m>
                <a:r>
                  <a:rPr lang="en-US" sz="2000" i="1" dirty="0" smtClean="0">
                    <a:effectLst/>
                    <a:latin typeface="Book Antiqua" pitchFamily="18" charset="0"/>
                  </a:rPr>
                  <a:t> </a:t>
                </a:r>
                <a14:m>
                  <m:oMath xmlns:m="http://schemas.openxmlformats.org/officeDocument/2006/math">
                    <m:r>
                      <m:rPr>
                        <m:nor/>
                      </m:rPr>
                      <a:rPr lang="en-US" sz="2000" i="1" dirty="0" err="1">
                        <a:effectLst/>
                        <a:latin typeface="Book Antiqua" pitchFamily="18" charset="0"/>
                      </a:rPr>
                      <m:t>xt</m:t>
                    </m:r>
                    <m:r>
                      <m:rPr>
                        <m:nor/>
                      </m:rPr>
                      <a:rPr lang="en-US" sz="2000" i="1" dirty="0" err="1">
                        <a:effectLst/>
                        <a:latin typeface="Book Antiqua" pitchFamily="18" charset="0"/>
                      </a:rPr>
                      <m:t>’</m:t>
                    </m:r>
                    <m:r>
                      <m:rPr>
                        <m:nor/>
                      </m:rPr>
                      <a:rPr lang="en-US" sz="2000" i="1" baseline="-25000" dirty="0" err="1">
                        <a:effectLst/>
                        <a:latin typeface="Book Antiqua" pitchFamily="18" charset="0"/>
                      </a:rPr>
                      <m:t>k</m:t>
                    </m:r>
                    <m:r>
                      <m:rPr>
                        <m:nor/>
                      </m:rPr>
                      <a:rPr lang="en-US" sz="2000" b="0" i="1" baseline="-25000" dirty="0" smtClean="0">
                        <a:effectLst/>
                        <a:latin typeface="Book Antiqua" pitchFamily="18" charset="0"/>
                      </a:rPr>
                      <m:t>  </m:t>
                    </m:r>
                    <m:r>
                      <m:rPr>
                        <m:nor/>
                      </m:rPr>
                      <a:rPr lang="en-US" sz="2000" i="1" dirty="0">
                        <a:effectLst/>
                        <a:latin typeface="Book Antiqua" pitchFamily="18" charset="0"/>
                      </a:rPr>
                      <m:t>, </m:t>
                    </m:r>
                    <m:r>
                      <m:rPr>
                        <m:nor/>
                      </m:rPr>
                      <a:rPr lang="en-US" sz="2000" i="1" dirty="0" err="1">
                        <a:effectLst/>
                        <a:latin typeface="Book Antiqua" pitchFamily="18" charset="0"/>
                      </a:rPr>
                      <m:t>yt</m:t>
                    </m:r>
                    <m:r>
                      <m:rPr>
                        <m:nor/>
                      </m:rPr>
                      <a:rPr lang="en-US" sz="2000" i="1" dirty="0" err="1">
                        <a:effectLst/>
                        <a:latin typeface="Book Antiqua" pitchFamily="18" charset="0"/>
                      </a:rPr>
                      <m:t>’</m:t>
                    </m:r>
                    <m:r>
                      <m:rPr>
                        <m:nor/>
                      </m:rPr>
                      <a:rPr lang="en-US" sz="2000" i="1" baseline="-25000" dirty="0" err="1">
                        <a:effectLst/>
                        <a:latin typeface="Book Antiqua" pitchFamily="18" charset="0"/>
                      </a:rPr>
                      <m:t>k</m:t>
                    </m:r>
                    <m:r>
                      <m:rPr>
                        <m:nor/>
                      </m:rPr>
                      <a:rPr lang="en-US" sz="2000" b="0" i="1" baseline="-25000" dirty="0" smtClean="0">
                        <a:effectLst/>
                        <a:latin typeface="Book Antiqua" pitchFamily="18" charset="0"/>
                      </a:rPr>
                      <m:t>  </m:t>
                    </m:r>
                    <m:r>
                      <m:rPr>
                        <m:nor/>
                      </m:rPr>
                      <a:rPr lang="en-US" sz="2000" i="1" dirty="0">
                        <a:effectLst/>
                        <a:latin typeface="Book Antiqua" pitchFamily="18" charset="0"/>
                      </a:rPr>
                      <m:t>, </m:t>
                    </m:r>
                  </m:oMath>
                </a14:m>
                <a:endParaRPr lang="en-US" sz="2000" i="1" dirty="0" smtClean="0">
                  <a:effectLst/>
                  <a:latin typeface="Book Antiqua" pitchFamily="18" charset="0"/>
                </a:endParaRPr>
              </a:p>
              <a:p>
                <a:pPr/>
                <a14:m>
                  <m:oMathPara xmlns:m="http://schemas.openxmlformats.org/officeDocument/2006/math">
                    <m:oMathParaPr>
                      <m:jc m:val="centerGroup"/>
                    </m:oMathParaPr>
                    <m:oMath xmlns:m="http://schemas.openxmlformats.org/officeDocument/2006/math">
                      <m:r>
                        <m:rPr>
                          <m:nor/>
                        </m:rPr>
                        <a:rPr lang="en-US" sz="2000" i="1" dirty="0" err="1">
                          <a:effectLst/>
                          <a:latin typeface="Book Antiqua" pitchFamily="18" charset="0"/>
                        </a:rPr>
                        <m:t>P</m:t>
                      </m:r>
                      <m:r>
                        <m:rPr>
                          <m:nor/>
                        </m:rPr>
                        <a:rPr lang="en-US" sz="2000" i="1" baseline="-25000" dirty="0" err="1">
                          <a:effectLst/>
                          <a:latin typeface="Book Antiqua" pitchFamily="18" charset="0"/>
                        </a:rPr>
                        <m:t>e</m:t>
                      </m:r>
                      <m:r>
                        <m:rPr>
                          <m:nor/>
                        </m:rPr>
                        <a:rPr lang="en-US" sz="2000" i="1" baseline="-25000" dirty="0">
                          <a:effectLst/>
                          <a:latin typeface="Book Antiqua" pitchFamily="18" charset="0"/>
                        </a:rPr>
                        <m:t>′0</m:t>
                      </m:r>
                      <m:r>
                        <m:rPr>
                          <m:nor/>
                        </m:rPr>
                        <a:rPr lang="en-US" sz="2000" i="1" dirty="0">
                          <a:effectLst/>
                          <a:latin typeface="Book Antiqua" pitchFamily="18" charset="0"/>
                        </a:rPr>
                        <m:t>+</m:t>
                      </m:r>
                      <m:r>
                        <a:rPr lang="el-GR" sz="2000" b="0" i="1" dirty="0" smtClean="0">
                          <a:solidFill>
                            <a:srgbClr val="FF0000"/>
                          </a:solidFill>
                          <a:effectLst/>
                          <a:latin typeface="Cambria Math"/>
                        </a:rPr>
                        <m:t>𝛥</m:t>
                      </m:r>
                      <m:r>
                        <m:rPr>
                          <m:nor/>
                        </m:rPr>
                        <a:rPr lang="en-US" sz="2000" i="1" dirty="0">
                          <a:solidFill>
                            <a:srgbClr val="FF0000"/>
                          </a:solidFill>
                          <a:effectLst/>
                          <a:latin typeface="Book Antiqua" pitchFamily="18" charset="0"/>
                        </a:rPr>
                        <m:t>P</m:t>
                      </m:r>
                      <m:r>
                        <m:rPr>
                          <m:nor/>
                        </m:rPr>
                        <a:rPr lang="en-US" sz="2000" i="1" baseline="-25000" dirty="0">
                          <a:solidFill>
                            <a:srgbClr val="FF0000"/>
                          </a:solidFill>
                          <a:effectLst/>
                          <a:latin typeface="Book Antiqua" pitchFamily="18" charset="0"/>
                        </a:rPr>
                        <m:t>e</m:t>
                      </m:r>
                      <m:r>
                        <m:rPr>
                          <m:nor/>
                        </m:rPr>
                        <a:rPr lang="en-US" sz="2000" i="1" baseline="-25000" dirty="0">
                          <a:solidFill>
                            <a:srgbClr val="FF0000"/>
                          </a:solidFill>
                          <a:effectLst/>
                          <a:latin typeface="Book Antiqua" pitchFamily="18" charset="0"/>
                        </a:rPr>
                        <m:t>′0, </m:t>
                      </m:r>
                      <m:r>
                        <m:rPr>
                          <m:nor/>
                        </m:rPr>
                        <a:rPr lang="en-US" sz="2000" i="1" dirty="0" err="1">
                          <a:effectLst/>
                          <a:latin typeface="Book Antiqua" pitchFamily="18" charset="0"/>
                        </a:rPr>
                        <m:t>xt</m:t>
                      </m:r>
                      <m:r>
                        <m:rPr>
                          <m:nor/>
                        </m:rPr>
                        <a:rPr lang="en-US" sz="2000" i="1" dirty="0" err="1">
                          <a:effectLst/>
                          <a:latin typeface="Book Antiqua" pitchFamily="18" charset="0"/>
                        </a:rPr>
                        <m:t>’</m:t>
                      </m:r>
                      <m:r>
                        <m:rPr>
                          <m:nor/>
                        </m:rPr>
                        <a:rPr lang="en-US" sz="2000" i="1" baseline="-25000" dirty="0" err="1">
                          <a:effectLst/>
                          <a:latin typeface="Book Antiqua" pitchFamily="18" charset="0"/>
                        </a:rPr>
                        <m:t>e</m:t>
                      </m:r>
                      <m:r>
                        <m:rPr>
                          <m:nor/>
                        </m:rPr>
                        <a:rPr lang="en-US" sz="2000" i="1" dirty="0">
                          <a:effectLst/>
                          <a:latin typeface="Book Antiqua" pitchFamily="18" charset="0"/>
                        </a:rPr>
                        <m:t>, </m:t>
                      </m:r>
                      <m:r>
                        <m:rPr>
                          <m:nor/>
                        </m:rPr>
                        <a:rPr lang="en-US" sz="2000" i="1" dirty="0" err="1">
                          <a:effectLst/>
                          <a:latin typeface="Book Antiqua" pitchFamily="18" charset="0"/>
                        </a:rPr>
                        <m:t>yt</m:t>
                      </m:r>
                      <m:r>
                        <m:rPr>
                          <m:nor/>
                        </m:rPr>
                        <a:rPr lang="en-US" sz="2000" i="1" dirty="0" err="1">
                          <a:effectLst/>
                          <a:latin typeface="Book Antiqua" pitchFamily="18" charset="0"/>
                        </a:rPr>
                        <m:t>’</m:t>
                      </m:r>
                      <m:r>
                        <m:rPr>
                          <m:nor/>
                        </m:rPr>
                        <a:rPr lang="en-US" sz="2000" i="1" baseline="-25000" dirty="0" err="1">
                          <a:effectLst/>
                          <a:latin typeface="Book Antiqua" pitchFamily="18" charset="0"/>
                        </a:rPr>
                        <m:t>e</m:t>
                      </m:r>
                      <m:r>
                        <m:rPr>
                          <m:nor/>
                        </m:rPr>
                        <a:rPr lang="en-US" sz="2000" b="0" i="1" baseline="-25000" dirty="0" smtClean="0">
                          <a:effectLst/>
                          <a:latin typeface="Book Antiqua" pitchFamily="18" charset="0"/>
                        </a:rPr>
                        <m:t>′</m:t>
                      </m:r>
                      <m:r>
                        <a:rPr lang="en-US" sz="2000" b="0" i="1">
                          <a:effectLst/>
                          <a:latin typeface="Cambria Math"/>
                        </a:rPr>
                        <m:t>)</m:t>
                      </m:r>
                    </m:oMath>
                  </m:oMathPara>
                </a14:m>
                <a:endParaRPr lang="en-US" sz="2000" i="1" dirty="0">
                  <a:latin typeface="Book Antiqua"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23528" y="1340768"/>
                <a:ext cx="5031314" cy="1030923"/>
              </a:xfrm>
              <a:prstGeom prst="rect">
                <a:avLst/>
              </a:prstGeom>
              <a:blipFill rotWithShape="1">
                <a:blip r:embed="rId3"/>
                <a:stretch>
                  <a:fillRect t="-1754" r="-967" b="-7018"/>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26400" y="2486622"/>
                <a:ext cx="1958421" cy="369332"/>
              </a:xfrm>
              <a:prstGeom prst="rect">
                <a:avLst/>
              </a:prstGeom>
              <a:noFill/>
            </p:spPr>
            <p:txBody>
              <a:bodyPr wrap="none" rtlCol="0">
                <a:spAutoFit/>
              </a:bodyPr>
              <a:lstStyle/>
              <a:p>
                <a14:m>
                  <m:oMath xmlns:m="http://schemas.openxmlformats.org/officeDocument/2006/math">
                    <m:r>
                      <a:rPr lang="en-US" b="0" i="1" smtClean="0">
                        <a:latin typeface="Cambria Math"/>
                      </a:rPr>
                      <m:t>𝑃</m:t>
                    </m:r>
                    <m:r>
                      <a:rPr lang="en-US" b="0" i="1" smtClean="0">
                        <a:latin typeface="Cambria Math"/>
                      </a:rPr>
                      <m:t>=</m:t>
                    </m:r>
                    <m:r>
                      <a:rPr lang="en-US" b="0" i="1" smtClean="0">
                        <a:latin typeface="Cambria Math"/>
                      </a:rPr>
                      <m:t>𝑃</m:t>
                    </m:r>
                    <m:r>
                      <a:rPr lang="en-US" b="0" i="1" smtClean="0">
                        <a:latin typeface="Cambria Math"/>
                      </a:rPr>
                      <m:t>0</m:t>
                    </m:r>
                  </m:oMath>
                </a14:m>
                <a:r>
                  <a:rPr lang="en-US" dirty="0" smtClean="0"/>
                  <a:t>(1+</a:t>
                </a:r>
                <a:r>
                  <a:rPr lang="el-GR" dirty="0" smtClean="0"/>
                  <a:t>δ</a:t>
                </a:r>
                <a:r>
                  <a:rPr lang="en-US" dirty="0" smtClean="0"/>
                  <a:t>/100)</a:t>
                </a:r>
                <a:endParaRPr lang="en-US" baseline="-25000" dirty="0"/>
              </a:p>
            </p:txBody>
          </p:sp>
        </mc:Choice>
        <mc:Fallback xmlns="">
          <p:sp>
            <p:nvSpPr>
              <p:cNvPr id="6" name="TextBox 5"/>
              <p:cNvSpPr txBox="1">
                <a:spLocks noRot="1" noChangeAspect="1" noMove="1" noResize="1" noEditPoints="1" noAdjustHandles="1" noChangeArrowheads="1" noChangeShapeType="1" noTextEdit="1"/>
              </p:cNvSpPr>
              <p:nvPr/>
            </p:nvSpPr>
            <p:spPr>
              <a:xfrm>
                <a:off x="1626400" y="2486622"/>
                <a:ext cx="1958421" cy="369332"/>
              </a:xfrm>
              <a:prstGeom prst="rect">
                <a:avLst/>
              </a:prstGeom>
              <a:blipFill rotWithShape="1">
                <a:blip r:embed="rId4"/>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内容占位符 5"/>
              <p:cNvSpPr txBox="1">
                <a:spLocks noGrp="1"/>
              </p:cNvSpPr>
              <p:nvPr>
                <p:ph idx="1"/>
              </p:nvPr>
            </p:nvSpPr>
            <p:spPr>
              <a:xfrm>
                <a:off x="5608403" y="980184"/>
                <a:ext cx="3371246" cy="1875770"/>
              </a:xfrm>
              <a:prstGeom prst="rect">
                <a:avLst/>
              </a:prstGeom>
              <a:noFill/>
              <a:ln>
                <a:solidFill>
                  <a:srgbClr val="FFC000"/>
                </a:solidFill>
              </a:ln>
            </p:spPr>
            <p:txBody>
              <a:bodyPr wrap="square" rtlCol="0">
                <a:spAutoFit/>
              </a:bodyPr>
              <a:lstStyle/>
              <a:p>
                <a:pPr marL="0" indent="0">
                  <a:spcBef>
                    <a:spcPts val="0"/>
                  </a:spcBef>
                  <a:buClrTx/>
                  <a:buSzTx/>
                  <a:buNone/>
                  <a:defRPr/>
                </a:pPr>
                <a14:m>
                  <m:oMath xmlns:m="http://schemas.openxmlformats.org/officeDocument/2006/math">
                    <m:d>
                      <m:dPr>
                        <m:ctrlPr>
                          <a:rPr kumimoji="0" lang="en-US" sz="1800" b="0" i="1" u="none" strike="noStrike" kern="0" cap="none" spc="0" normalizeH="0" baseline="0" noProof="0" smtClean="0">
                            <a:ln>
                              <a:noFill/>
                            </a:ln>
                            <a:solidFill>
                              <a:sysClr val="windowText" lastClr="000000"/>
                            </a:solidFill>
                            <a:effectLst/>
                            <a:uLnTx/>
                            <a:uFillTx/>
                            <a:latin typeface="Cambria Math"/>
                          </a:rPr>
                        </m:ctrlPr>
                      </m:dPr>
                      <m:e>
                        <m:f>
                          <m:fPr>
                            <m:type m:val="noBar"/>
                            <m:ctrlPr>
                              <a:rPr kumimoji="0" lang="en-US" sz="1800" b="0" i="1" u="none" strike="noStrike" kern="0" cap="none" spc="0" normalizeH="0" baseline="0" noProof="0" smtClean="0">
                                <a:ln>
                                  <a:noFill/>
                                </a:ln>
                                <a:solidFill>
                                  <a:sysClr val="windowText" lastClr="000000"/>
                                </a:solidFill>
                                <a:effectLst/>
                                <a:uLnTx/>
                                <a:uFillTx/>
                                <a:latin typeface="Cambria Math"/>
                              </a:rPr>
                            </m:ctrlPr>
                          </m:fPr>
                          <m:num>
                            <m:sSup>
                              <m:sSupPr>
                                <m:ctrlPr>
                                  <a:rPr kumimoji="0" lang="en-US" sz="1800" b="0" i="1" u="none" strike="noStrike" kern="0" cap="none" spc="0" normalizeH="0" baseline="0" noProof="0" smtClean="0">
                                    <a:ln>
                                      <a:noFill/>
                                    </a:ln>
                                    <a:solidFill>
                                      <a:sysClr val="windowText" lastClr="000000"/>
                                    </a:solidFill>
                                    <a:effectLst/>
                                    <a:uLnTx/>
                                    <a:uFillTx/>
                                    <a:latin typeface="Cambria Math"/>
                                  </a:rPr>
                                </m:ctrlPr>
                              </m:sSupPr>
                              <m:e>
                                <m:r>
                                  <a:rPr kumimoji="0" lang="en-US" sz="1800" b="0" i="1" u="none" strike="noStrike" kern="0" cap="none" spc="0" normalizeH="0" baseline="0" noProof="0" smtClean="0">
                                    <a:ln>
                                      <a:noFill/>
                                    </a:ln>
                                    <a:solidFill>
                                      <a:sysClr val="windowText" lastClr="000000"/>
                                    </a:solidFill>
                                    <a:effectLst/>
                                    <a:uLnTx/>
                                    <a:uFillTx/>
                                    <a:latin typeface="Cambria Math"/>
                                  </a:rPr>
                                  <m:t>𝑥𝑡</m:t>
                                </m:r>
                              </m:e>
                              <m:sup>
                                <m:r>
                                  <a:rPr kumimoji="0" lang="en-US" sz="1800" b="0" i="1" u="none" strike="noStrike" kern="0" cap="none" spc="0" normalizeH="0" baseline="0" noProof="0" smtClean="0">
                                    <a:ln>
                                      <a:noFill/>
                                    </a:ln>
                                    <a:solidFill>
                                      <a:sysClr val="windowText" lastClr="000000"/>
                                    </a:solidFill>
                                    <a:effectLst/>
                                    <a:uLnTx/>
                                    <a:uFillTx/>
                                    <a:latin typeface="Cambria Math"/>
                                  </a:rPr>
                                  <m:t>′</m:t>
                                </m:r>
                              </m:sup>
                            </m:sSup>
                          </m:num>
                          <m:den>
                            <m:eqArr>
                              <m:eqArrPr>
                                <m:ctrlPr>
                                  <a:rPr kumimoji="0" lang="en-US" sz="1800" b="0" i="1" u="none" strike="noStrike" kern="0" cap="none" spc="0" normalizeH="0" baseline="0" noProof="0" smtClean="0">
                                    <a:ln>
                                      <a:noFill/>
                                    </a:ln>
                                    <a:solidFill>
                                      <a:sysClr val="windowText" lastClr="000000"/>
                                    </a:solidFill>
                                    <a:effectLst/>
                                    <a:uLnTx/>
                                    <a:uFillTx/>
                                    <a:latin typeface="Cambria Math"/>
                                  </a:rPr>
                                </m:ctrlPr>
                              </m:eqArrPr>
                              <m:e>
                                <m:sSup>
                                  <m:sSupPr>
                                    <m:ctrlPr>
                                      <a:rPr kumimoji="0" lang="en-US" sz="1800" b="0" i="1" u="none" strike="noStrike" kern="0" cap="none" spc="0" normalizeH="0" baseline="0" noProof="0" smtClean="0">
                                        <a:ln>
                                          <a:noFill/>
                                        </a:ln>
                                        <a:solidFill>
                                          <a:sysClr val="windowText" lastClr="000000"/>
                                        </a:solidFill>
                                        <a:effectLst/>
                                        <a:uLnTx/>
                                        <a:uFillTx/>
                                        <a:latin typeface="Cambria Math"/>
                                      </a:rPr>
                                    </m:ctrlPr>
                                  </m:sSupPr>
                                  <m:e>
                                    <m:r>
                                      <a:rPr kumimoji="0" lang="en-US" sz="1800" b="0" i="1" u="none" strike="noStrike" kern="0" cap="none" spc="0" normalizeH="0" baseline="0" noProof="0" smtClean="0">
                                        <a:ln>
                                          <a:noFill/>
                                        </a:ln>
                                        <a:solidFill>
                                          <a:sysClr val="windowText" lastClr="000000"/>
                                        </a:solidFill>
                                        <a:effectLst/>
                                        <a:uLnTx/>
                                        <a:uFillTx/>
                                        <a:latin typeface="Cambria Math"/>
                                      </a:rPr>
                                      <m:t>𝑦𝑡</m:t>
                                    </m:r>
                                  </m:e>
                                  <m:sup>
                                    <m:r>
                                      <a:rPr kumimoji="0" lang="en-US" sz="1800" b="0" i="1" u="none" strike="noStrike" kern="0" cap="none" spc="0" normalizeH="0" baseline="0" noProof="0" smtClean="0">
                                        <a:ln>
                                          <a:noFill/>
                                        </a:ln>
                                        <a:solidFill>
                                          <a:sysClr val="windowText" lastClr="000000"/>
                                        </a:solidFill>
                                        <a:effectLst/>
                                        <a:uLnTx/>
                                        <a:uFillTx/>
                                        <a:latin typeface="Cambria Math"/>
                                      </a:rPr>
                                      <m:t>′</m:t>
                                    </m:r>
                                  </m:sup>
                                </m:sSup>
                              </m:e>
                              <m:e>
                                <m:r>
                                  <m:rPr>
                                    <m:sty m:val="p"/>
                                  </m:rPr>
                                  <a:rPr kumimoji="0" lang="el-GR" sz="1800" b="0" i="1" u="none" strike="noStrike" kern="0" cap="none" spc="0" normalizeH="0" baseline="0" noProof="0" smtClean="0">
                                    <a:ln>
                                      <a:noFill/>
                                    </a:ln>
                                    <a:solidFill>
                                      <a:sysClr val="windowText" lastClr="000000"/>
                                    </a:solidFill>
                                    <a:effectLst/>
                                    <a:uLnTx/>
                                    <a:uFillTx/>
                                    <a:latin typeface="Cambria Math"/>
                                  </a:rPr>
                                  <m:t>δ</m:t>
                                </m:r>
                              </m:e>
                            </m:eqArr>
                          </m:den>
                        </m:f>
                      </m:e>
                    </m:d>
                  </m:oMath>
                </a14:m>
                <a:r>
                  <a:rPr kumimoji="0" lang="en-US" sz="1800" b="0" i="0" u="none" strike="noStrike" kern="0" cap="none" spc="0" normalizeH="0" baseline="0" noProof="0" dirty="0" smtClean="0">
                    <a:ln>
                      <a:noFill/>
                    </a:ln>
                    <a:solidFill>
                      <a:sysClr val="windowText" lastClr="000000"/>
                    </a:solidFill>
                    <a:effectLst/>
                    <a:uLnTx/>
                    <a:uFillTx/>
                  </a:rPr>
                  <a:t>=</a:t>
                </a:r>
                <a14:m>
                  <m:oMath xmlns:m="http://schemas.openxmlformats.org/officeDocument/2006/math">
                    <m:d>
                      <m:dPr>
                        <m:ctrlPr>
                          <a:rPr lang="en-US" sz="1800" i="1" kern="0" dirty="0">
                            <a:solidFill>
                              <a:sysClr val="windowText" lastClr="000000"/>
                            </a:solidFill>
                            <a:latin typeface="Cambria Math"/>
                          </a:rPr>
                        </m:ctrlPr>
                      </m:dPr>
                      <m:e>
                        <m:r>
                          <a:rPr lang="en-US" sz="1800" b="0" i="1" kern="0" dirty="0" smtClean="0">
                            <a:solidFill>
                              <a:srgbClr val="FF0000"/>
                            </a:solidFill>
                            <a:latin typeface="Cambria Math"/>
                          </a:rPr>
                          <m:t>𝑀</m:t>
                        </m:r>
                      </m:e>
                    </m:d>
                    <m:d>
                      <m:dPr>
                        <m:ctrlPr>
                          <a:rPr lang="en-US" sz="1800" i="1" kern="0" dirty="0">
                            <a:solidFill>
                              <a:sysClr val="windowText" lastClr="000000"/>
                            </a:solidFill>
                            <a:latin typeface="Cambria Math"/>
                          </a:rPr>
                        </m:ctrlPr>
                      </m:dPr>
                      <m:e>
                        <m:f>
                          <m:fPr>
                            <m:type m:val="noBar"/>
                            <m:ctrlPr>
                              <a:rPr lang="en-US" sz="1800" i="1" kern="0" dirty="0">
                                <a:solidFill>
                                  <a:sysClr val="windowText" lastClr="000000"/>
                                </a:solidFill>
                                <a:latin typeface="Cambria Math"/>
                              </a:rPr>
                            </m:ctrlPr>
                          </m:fPr>
                          <m:num>
                            <m:r>
                              <a:rPr lang="en-US" sz="1800" i="1" kern="0" dirty="0">
                                <a:solidFill>
                                  <a:sysClr val="windowText" lastClr="000000"/>
                                </a:solidFill>
                                <a:latin typeface="Cambria Math"/>
                              </a:rPr>
                              <m:t>𝑥𝑓</m:t>
                            </m:r>
                          </m:num>
                          <m:den>
                            <m:eqArr>
                              <m:eqArrPr>
                                <m:ctrlPr>
                                  <a:rPr lang="en-US" sz="1800" i="1" kern="0" dirty="0">
                                    <a:solidFill>
                                      <a:sysClr val="windowText" lastClr="000000"/>
                                    </a:solidFill>
                                    <a:latin typeface="Cambria Math"/>
                                  </a:rPr>
                                </m:ctrlPr>
                              </m:eqArrPr>
                              <m:e>
                                <m:sSup>
                                  <m:sSupPr>
                                    <m:ctrlPr>
                                      <a:rPr lang="en-US" sz="1800" i="1" kern="0" dirty="0">
                                        <a:solidFill>
                                          <a:sysClr val="windowText" lastClr="000000"/>
                                        </a:solidFill>
                                        <a:latin typeface="Cambria Math"/>
                                      </a:rPr>
                                    </m:ctrlPr>
                                  </m:sSupPr>
                                  <m:e>
                                    <m:r>
                                      <a:rPr lang="en-US" sz="1800" i="1" kern="0" dirty="0">
                                        <a:solidFill>
                                          <a:sysClr val="windowText" lastClr="000000"/>
                                        </a:solidFill>
                                        <a:latin typeface="Cambria Math"/>
                                      </a:rPr>
                                      <m:t>𝑥𝑓</m:t>
                                    </m:r>
                                  </m:e>
                                  <m:sup>
                                    <m:r>
                                      <a:rPr lang="en-US" sz="1800" i="1" kern="0" dirty="0">
                                        <a:solidFill>
                                          <a:sysClr val="windowText" lastClr="000000"/>
                                        </a:solidFill>
                                        <a:latin typeface="Cambria Math"/>
                                      </a:rPr>
                                      <m:t>′</m:t>
                                    </m:r>
                                  </m:sup>
                                </m:sSup>
                              </m:e>
                              <m:e>
                                <m:r>
                                  <a:rPr lang="en-US" sz="1800" i="1" kern="0" dirty="0">
                                    <a:solidFill>
                                      <a:sysClr val="windowText" lastClr="000000"/>
                                    </a:solidFill>
                                    <a:latin typeface="Cambria Math"/>
                                  </a:rPr>
                                  <m:t>𝑦𝑓</m:t>
                                </m:r>
                              </m:e>
                              <m:e>
                                <m:sSup>
                                  <m:sSupPr>
                                    <m:ctrlPr>
                                      <a:rPr lang="en-US" sz="1800" i="1" kern="0" dirty="0">
                                        <a:solidFill>
                                          <a:sysClr val="windowText" lastClr="000000"/>
                                        </a:solidFill>
                                        <a:latin typeface="Cambria Math"/>
                                      </a:rPr>
                                    </m:ctrlPr>
                                  </m:sSupPr>
                                  <m:e>
                                    <m:r>
                                      <a:rPr lang="en-US" sz="1800" i="1" kern="0" dirty="0">
                                        <a:solidFill>
                                          <a:sysClr val="windowText" lastClr="000000"/>
                                        </a:solidFill>
                                        <a:latin typeface="Cambria Math"/>
                                      </a:rPr>
                                      <m:t>𝑦𝑓</m:t>
                                    </m:r>
                                  </m:e>
                                  <m:sup>
                                    <m:r>
                                      <a:rPr lang="en-US" sz="1800" i="1" kern="0" dirty="0">
                                        <a:solidFill>
                                          <a:sysClr val="windowText" lastClr="000000"/>
                                        </a:solidFill>
                                        <a:latin typeface="Cambria Math"/>
                                      </a:rPr>
                                      <m:t>′</m:t>
                                    </m:r>
                                  </m:sup>
                                </m:sSup>
                              </m:e>
                            </m:eqArr>
                          </m:den>
                        </m:f>
                      </m:e>
                    </m:d>
                  </m:oMath>
                </a14:m>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smtClean="0">
                    <a:ln>
                      <a:noFill/>
                    </a:ln>
                    <a:solidFill>
                      <a:sysClr val="windowText" lastClr="000000"/>
                    </a:solidFill>
                    <a:effectLst/>
                    <a:uLnTx/>
                    <a:uFillTx/>
                  </a:rPr>
                  <a:t>         =  </a:t>
                </a:r>
                <a14:m>
                  <m:oMath xmlns:m="http://schemas.openxmlformats.org/officeDocument/2006/math">
                    <m:d>
                      <m:dPr>
                        <m:ctrlPr>
                          <a:rPr kumimoji="0" lang="en-US" sz="1800" b="0" i="1" u="none" strike="noStrike" kern="0" cap="none" spc="0" normalizeH="0" baseline="0" noProof="0" dirty="0" smtClean="0">
                            <a:ln>
                              <a:noFill/>
                            </a:ln>
                            <a:solidFill>
                              <a:sysClr val="windowText" lastClr="000000"/>
                            </a:solidFill>
                            <a:effectLst/>
                            <a:uLnTx/>
                            <a:uFillTx/>
                            <a:latin typeface="Cambria Math"/>
                          </a:rPr>
                        </m:ctrlPr>
                      </m:dPr>
                      <m:e>
                        <m:f>
                          <m:fPr>
                            <m:type m:val="noBar"/>
                            <m:ctrlPr>
                              <a:rPr kumimoji="0" lang="en-US" sz="1800" b="0" i="1" u="none" strike="noStrike" kern="0" cap="none" spc="0" normalizeH="0" baseline="0" noProof="0" dirty="0" smtClean="0">
                                <a:ln>
                                  <a:noFill/>
                                </a:ln>
                                <a:solidFill>
                                  <a:srgbClr val="FF0000"/>
                                </a:solidFill>
                                <a:effectLst/>
                                <a:uLnTx/>
                                <a:uFillTx/>
                                <a:latin typeface="Cambria Math"/>
                              </a:rPr>
                            </m:ctrlPr>
                          </m:fPr>
                          <m:num>
                            <m:r>
                              <a:rPr kumimoji="0" lang="en-US" sz="1800" b="0" i="1" u="none" strike="noStrike" kern="0" cap="none" spc="0" normalizeH="0" baseline="0" noProof="0" dirty="0" smtClean="0">
                                <a:ln>
                                  <a:noFill/>
                                </a:ln>
                                <a:solidFill>
                                  <a:srgbClr val="FF0000"/>
                                </a:solidFill>
                                <a:effectLst/>
                                <a:uLnTx/>
                                <a:uFillTx/>
                                <a:latin typeface="Cambria Math"/>
                              </a:rPr>
                              <m:t>𝑀</m:t>
                            </m:r>
                            <m:r>
                              <a:rPr kumimoji="0" lang="en-US" sz="1800" b="0" i="1" u="none" strike="noStrike" kern="0" cap="none" spc="0" normalizeH="0" baseline="0" noProof="0" dirty="0" smtClean="0">
                                <a:ln>
                                  <a:noFill/>
                                </a:ln>
                                <a:solidFill>
                                  <a:srgbClr val="FF0000"/>
                                </a:solidFill>
                                <a:effectLst/>
                                <a:uLnTx/>
                                <a:uFillTx/>
                                <a:latin typeface="Cambria Math"/>
                              </a:rPr>
                              <m:t>_</m:t>
                            </m:r>
                            <m:r>
                              <a:rPr kumimoji="0" lang="en-US" sz="1800" b="0" i="1" u="none" strike="noStrike" kern="0" cap="none" spc="0" normalizeH="0" baseline="0" noProof="0" dirty="0" smtClean="0">
                                <a:ln>
                                  <a:noFill/>
                                </a:ln>
                                <a:solidFill>
                                  <a:srgbClr val="FF0000"/>
                                </a:solidFill>
                                <a:effectLst/>
                                <a:uLnTx/>
                                <a:uFillTx/>
                                <a:latin typeface="Cambria Math"/>
                              </a:rPr>
                              <m:t>𝑎𝑛𝑔𝑙𝑒</m:t>
                            </m:r>
                          </m:num>
                          <m:den>
                            <m:r>
                              <a:rPr kumimoji="0" lang="en-US" sz="1800" b="0" i="1" u="none" strike="noStrike" kern="0" cap="none" spc="0" normalizeH="0" baseline="0" noProof="0" dirty="0" smtClean="0">
                                <a:ln>
                                  <a:noFill/>
                                </a:ln>
                                <a:solidFill>
                                  <a:srgbClr val="FF0000"/>
                                </a:solidFill>
                                <a:effectLst/>
                                <a:uLnTx/>
                                <a:uFillTx/>
                                <a:latin typeface="Cambria Math"/>
                              </a:rPr>
                              <m:t>𝑀</m:t>
                            </m:r>
                            <m:r>
                              <a:rPr kumimoji="0" lang="en-US" sz="1800" b="0" i="1" u="none" strike="noStrike" kern="0" cap="none" spc="0" normalizeH="0" baseline="0" noProof="0" dirty="0" smtClean="0">
                                <a:ln>
                                  <a:noFill/>
                                </a:ln>
                                <a:solidFill>
                                  <a:srgbClr val="FF0000"/>
                                </a:solidFill>
                                <a:effectLst/>
                                <a:uLnTx/>
                                <a:uFillTx/>
                                <a:latin typeface="Cambria Math"/>
                              </a:rPr>
                              <m:t>_</m:t>
                            </m:r>
                            <m:r>
                              <a:rPr kumimoji="0" lang="en-US" sz="1800" b="0" i="1" u="none" strike="noStrike" kern="0" cap="none" spc="0" normalizeH="0" baseline="0" noProof="0" dirty="0" smtClean="0">
                                <a:ln>
                                  <a:noFill/>
                                </a:ln>
                                <a:solidFill>
                                  <a:srgbClr val="FF0000"/>
                                </a:solidFill>
                                <a:effectLst/>
                                <a:uLnTx/>
                                <a:uFillTx/>
                                <a:latin typeface="Cambria Math"/>
                              </a:rPr>
                              <m:t>𝑚𝑜𝑚𝑒𝑛𝑡𝑢𝑚</m:t>
                            </m:r>
                          </m:den>
                        </m:f>
                      </m:e>
                    </m:d>
                    <m:d>
                      <m:dPr>
                        <m:ctrlPr>
                          <a:rPr kumimoji="0" lang="en-US" sz="1800" b="0" i="1" u="none" strike="noStrike" kern="0" cap="none" spc="0" normalizeH="0" baseline="0" noProof="0" dirty="0" smtClean="0">
                            <a:ln>
                              <a:noFill/>
                            </a:ln>
                            <a:solidFill>
                              <a:sysClr val="windowText" lastClr="000000"/>
                            </a:solidFill>
                            <a:effectLst/>
                            <a:uLnTx/>
                            <a:uFillTx/>
                            <a:latin typeface="Cambria Math"/>
                          </a:rPr>
                        </m:ctrlPr>
                      </m:dPr>
                      <m:e>
                        <m:f>
                          <m:fPr>
                            <m:type m:val="noBar"/>
                            <m:ctrlPr>
                              <a:rPr kumimoji="0" lang="en-US" sz="1800" b="0" i="1" u="none" strike="noStrike" kern="0" cap="none" spc="0" normalizeH="0" baseline="0" noProof="0" dirty="0" smtClean="0">
                                <a:ln>
                                  <a:noFill/>
                                </a:ln>
                                <a:solidFill>
                                  <a:sysClr val="windowText" lastClr="000000"/>
                                </a:solidFill>
                                <a:effectLst/>
                                <a:uLnTx/>
                                <a:uFillTx/>
                                <a:latin typeface="Cambria Math"/>
                              </a:rPr>
                            </m:ctrlPr>
                          </m:fPr>
                          <m:num>
                            <m:r>
                              <a:rPr kumimoji="0" lang="en-US" sz="1800" b="0" i="1" u="none" strike="noStrike" kern="0" cap="none" spc="0" normalizeH="0" baseline="0" noProof="0" dirty="0" smtClean="0">
                                <a:ln>
                                  <a:noFill/>
                                </a:ln>
                                <a:solidFill>
                                  <a:sysClr val="windowText" lastClr="000000"/>
                                </a:solidFill>
                                <a:effectLst/>
                                <a:uLnTx/>
                                <a:uFillTx/>
                                <a:latin typeface="Cambria Math"/>
                              </a:rPr>
                              <m:t>𝑥𝑓</m:t>
                            </m:r>
                          </m:num>
                          <m:den>
                            <m:eqArr>
                              <m:eqArrPr>
                                <m:ctrlPr>
                                  <a:rPr kumimoji="0" lang="en-US" sz="1800" b="0" i="1" u="none" strike="noStrike" kern="0" cap="none" spc="0" normalizeH="0" baseline="0" noProof="0" dirty="0" smtClean="0">
                                    <a:ln>
                                      <a:noFill/>
                                    </a:ln>
                                    <a:solidFill>
                                      <a:sysClr val="windowText" lastClr="000000"/>
                                    </a:solidFill>
                                    <a:effectLst/>
                                    <a:uLnTx/>
                                    <a:uFillTx/>
                                    <a:latin typeface="Cambria Math"/>
                                  </a:rPr>
                                </m:ctrlPr>
                              </m:eqArrPr>
                              <m:e>
                                <m:sSup>
                                  <m:sSupPr>
                                    <m:ctrlPr>
                                      <a:rPr kumimoji="0" lang="en-US" sz="1800" b="0" i="1" u="none" strike="noStrike" kern="0" cap="none" spc="0" normalizeH="0" baseline="0" noProof="0" dirty="0" smtClean="0">
                                        <a:ln>
                                          <a:noFill/>
                                        </a:ln>
                                        <a:solidFill>
                                          <a:sysClr val="windowText" lastClr="000000"/>
                                        </a:solidFill>
                                        <a:effectLst/>
                                        <a:uLnTx/>
                                        <a:uFillTx/>
                                        <a:latin typeface="Cambria Math"/>
                                      </a:rPr>
                                    </m:ctrlPr>
                                  </m:sSupPr>
                                  <m:e>
                                    <m:r>
                                      <a:rPr kumimoji="0" lang="en-US" sz="1800" b="0" i="1" u="none" strike="noStrike" kern="0" cap="none" spc="0" normalizeH="0" baseline="0" noProof="0" dirty="0" smtClean="0">
                                        <a:ln>
                                          <a:noFill/>
                                        </a:ln>
                                        <a:solidFill>
                                          <a:sysClr val="windowText" lastClr="000000"/>
                                        </a:solidFill>
                                        <a:effectLst/>
                                        <a:uLnTx/>
                                        <a:uFillTx/>
                                        <a:latin typeface="Cambria Math"/>
                                      </a:rPr>
                                      <m:t>𝑥𝑓</m:t>
                                    </m:r>
                                  </m:e>
                                  <m:sup>
                                    <m:r>
                                      <a:rPr kumimoji="0" lang="en-US" sz="1800" b="0" i="1" u="none" strike="noStrike" kern="0" cap="none" spc="0" normalizeH="0" baseline="0" noProof="0" dirty="0" smtClean="0">
                                        <a:ln>
                                          <a:noFill/>
                                        </a:ln>
                                        <a:solidFill>
                                          <a:sysClr val="windowText" lastClr="000000"/>
                                        </a:solidFill>
                                        <a:effectLst/>
                                        <a:uLnTx/>
                                        <a:uFillTx/>
                                        <a:latin typeface="Cambria Math"/>
                                      </a:rPr>
                                      <m:t>′</m:t>
                                    </m:r>
                                  </m:sup>
                                </m:sSup>
                              </m:e>
                              <m:e>
                                <m:r>
                                  <a:rPr kumimoji="0" lang="en-US" sz="1800" b="0" i="1" u="none" strike="noStrike" kern="0" cap="none" spc="0" normalizeH="0" baseline="0" noProof="0" dirty="0" smtClean="0">
                                    <a:ln>
                                      <a:noFill/>
                                    </a:ln>
                                    <a:solidFill>
                                      <a:sysClr val="windowText" lastClr="000000"/>
                                    </a:solidFill>
                                    <a:effectLst/>
                                    <a:uLnTx/>
                                    <a:uFillTx/>
                                    <a:latin typeface="Cambria Math"/>
                                  </a:rPr>
                                  <m:t>𝑦𝑓</m:t>
                                </m:r>
                              </m:e>
                              <m:e>
                                <m:sSup>
                                  <m:sSupPr>
                                    <m:ctrlPr>
                                      <a:rPr kumimoji="0" lang="en-US" sz="1800" b="0" i="1" u="none" strike="noStrike" kern="0" cap="none" spc="0" normalizeH="0" baseline="0" noProof="0" dirty="0" smtClean="0">
                                        <a:ln>
                                          <a:noFill/>
                                        </a:ln>
                                        <a:solidFill>
                                          <a:sysClr val="windowText" lastClr="000000"/>
                                        </a:solidFill>
                                        <a:effectLst/>
                                        <a:uLnTx/>
                                        <a:uFillTx/>
                                        <a:latin typeface="Cambria Math"/>
                                      </a:rPr>
                                    </m:ctrlPr>
                                  </m:sSupPr>
                                  <m:e>
                                    <m:r>
                                      <a:rPr kumimoji="0" lang="en-US" sz="1800" b="0" i="1" u="none" strike="noStrike" kern="0" cap="none" spc="0" normalizeH="0" baseline="0" noProof="0" dirty="0" smtClean="0">
                                        <a:ln>
                                          <a:noFill/>
                                        </a:ln>
                                        <a:solidFill>
                                          <a:sysClr val="windowText" lastClr="000000"/>
                                        </a:solidFill>
                                        <a:effectLst/>
                                        <a:uLnTx/>
                                        <a:uFillTx/>
                                        <a:latin typeface="Cambria Math"/>
                                      </a:rPr>
                                      <m:t>𝑦𝑓</m:t>
                                    </m:r>
                                  </m:e>
                                  <m:sup>
                                    <m:r>
                                      <a:rPr kumimoji="0" lang="en-US" sz="1800" b="0" i="1" u="none" strike="noStrike" kern="0" cap="none" spc="0" normalizeH="0" baseline="0" noProof="0" dirty="0" smtClean="0">
                                        <a:ln>
                                          <a:noFill/>
                                        </a:ln>
                                        <a:solidFill>
                                          <a:sysClr val="windowText" lastClr="000000"/>
                                        </a:solidFill>
                                        <a:effectLst/>
                                        <a:uLnTx/>
                                        <a:uFillTx/>
                                        <a:latin typeface="Cambria Math"/>
                                      </a:rPr>
                                      <m:t>′</m:t>
                                    </m:r>
                                  </m:sup>
                                </m:sSup>
                              </m:e>
                            </m:eqArr>
                          </m:den>
                        </m:f>
                      </m:e>
                    </m:d>
                  </m:oMath>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7" name="内容占位符 5"/>
              <p:cNvSpPr txBox="1">
                <a:spLocks noGrp="1" noRot="1" noChangeAspect="1" noMove="1" noResize="1" noEditPoints="1" noAdjustHandles="1" noChangeArrowheads="1" noChangeShapeType="1" noTextEdit="1"/>
              </p:cNvSpPr>
              <p:nvPr>
                <p:ph idx="1"/>
              </p:nvPr>
            </p:nvSpPr>
            <p:spPr>
              <a:xfrm>
                <a:off x="5608403" y="980184"/>
                <a:ext cx="3371246" cy="1875770"/>
              </a:xfrm>
              <a:prstGeom prst="rect">
                <a:avLst/>
              </a:prstGeom>
              <a:blipFill rotWithShape="1">
                <a:blip r:embed="rId5"/>
                <a:stretch>
                  <a:fillRect/>
                </a:stretch>
              </a:blipFill>
              <a:ln>
                <a:solidFill>
                  <a:srgbClr val="FFC000"/>
                </a:solidFill>
              </a:ln>
            </p:spPr>
            <p:txBody>
              <a:bodyPr/>
              <a:lstStyle/>
              <a:p>
                <a:r>
                  <a:rPr lang="en-US">
                    <a:noFill/>
                  </a:rPr>
                  <a:t> </a:t>
                </a:r>
              </a:p>
            </p:txBody>
          </p:sp>
        </mc:Fallback>
      </mc:AlternateContent>
      <p:grpSp>
        <p:nvGrpSpPr>
          <p:cNvPr id="16" name="组合 15"/>
          <p:cNvGrpSpPr/>
          <p:nvPr/>
        </p:nvGrpSpPr>
        <p:grpSpPr>
          <a:xfrm>
            <a:off x="187300" y="3050031"/>
            <a:ext cx="7106726" cy="1200329"/>
            <a:chOff x="31458" y="2894677"/>
            <a:chExt cx="7106726" cy="1200329"/>
          </a:xfrm>
        </p:grpSpPr>
        <p:sp>
          <p:nvSpPr>
            <p:cNvPr id="8" name="TextBox 7"/>
            <p:cNvSpPr txBox="1"/>
            <p:nvPr/>
          </p:nvSpPr>
          <p:spPr>
            <a:xfrm>
              <a:off x="31458" y="2894677"/>
              <a:ext cx="7106726" cy="1200329"/>
            </a:xfrm>
            <a:prstGeom prst="rect">
              <a:avLst/>
            </a:prstGeom>
            <a:noFill/>
            <a:ln>
              <a:solidFill>
                <a:srgbClr val="92D050"/>
              </a:solidFill>
            </a:ln>
          </p:spPr>
          <p:txBody>
            <a:bodyPr wrap="square" rtlCol="0">
              <a:spAutoFit/>
            </a:bodyPr>
            <a:lstStyle/>
            <a:p>
              <a:pPr marL="285750" indent="-285750">
                <a:buFont typeface="Wingdings" pitchFamily="2" charset="2"/>
                <a:buChar char="v"/>
              </a:pPr>
              <a:r>
                <a:rPr lang="en-US" dirty="0" smtClean="0"/>
                <a:t>Field Map Correction                Real Optics  </a:t>
              </a:r>
              <a:r>
                <a:rPr lang="zh-CN" altLang="en-US" b="1" dirty="0" smtClean="0">
                  <a:solidFill>
                    <a:srgbClr val="0070C0"/>
                  </a:solidFill>
                </a:rPr>
                <a:t>（</a:t>
              </a:r>
              <a:r>
                <a:rPr lang="en-US" altLang="zh-CN" b="1" dirty="0" err="1" smtClean="0">
                  <a:solidFill>
                    <a:srgbClr val="0070C0"/>
                  </a:solidFill>
                </a:rPr>
                <a:t>Yuncheng</a:t>
              </a:r>
              <a:r>
                <a:rPr lang="en-US" altLang="zh-CN" b="1" dirty="0" smtClean="0">
                  <a:solidFill>
                    <a:srgbClr val="0070C0"/>
                  </a:solidFill>
                </a:rPr>
                <a:t> Han T10</a:t>
              </a:r>
              <a:r>
                <a:rPr lang="zh-CN" altLang="en-US" b="1" dirty="0" smtClean="0">
                  <a:solidFill>
                    <a:srgbClr val="0070C0"/>
                  </a:solidFill>
                </a:rPr>
                <a:t>）</a:t>
              </a:r>
              <a:endParaRPr lang="en-US" b="1" dirty="0" smtClean="0">
                <a:solidFill>
                  <a:srgbClr val="0070C0"/>
                </a:solidFill>
              </a:endParaRPr>
            </a:p>
            <a:p>
              <a:pPr marL="742950" lvl="1" indent="-285750">
                <a:buFont typeface="Wingdings" pitchFamily="2" charset="2"/>
                <a:buChar char="ü"/>
              </a:pPr>
              <a:r>
                <a:rPr lang="en-US" dirty="0" smtClean="0"/>
                <a:t>Agreement between Simulation data  and Real SS data</a:t>
              </a:r>
            </a:p>
            <a:p>
              <a:pPr marL="742950" lvl="1" indent="-285750">
                <a:buFont typeface="Wingdings" pitchFamily="2" charset="2"/>
                <a:buChar char="ü"/>
              </a:pPr>
              <a:r>
                <a:rPr lang="en-US" dirty="0" smtClean="0"/>
                <a:t>Independence of invariant mass to reconstructed kinematical parameters. </a:t>
              </a:r>
              <a:r>
                <a:rPr lang="en-US" dirty="0" smtClean="0">
                  <a:solidFill>
                    <a:srgbClr val="FF0000"/>
                  </a:solidFill>
                </a:rPr>
                <a:t>(</a:t>
              </a:r>
              <a:r>
                <a:rPr lang="el-GR" dirty="0" smtClean="0">
                  <a:solidFill>
                    <a:srgbClr val="FF0000"/>
                  </a:solidFill>
                </a:rPr>
                <a:t>Λ</a:t>
              </a:r>
              <a:r>
                <a:rPr lang="en-US" dirty="0" smtClean="0">
                  <a:solidFill>
                    <a:srgbClr val="FF0000"/>
                  </a:solidFill>
                </a:rPr>
                <a:t>&amp;</a:t>
              </a:r>
              <a:r>
                <a:rPr lang="el-GR" dirty="0" smtClean="0">
                  <a:solidFill>
                    <a:srgbClr val="FF0000"/>
                  </a:solidFill>
                </a:rPr>
                <a:t>Σ</a:t>
              </a:r>
              <a:r>
                <a:rPr lang="en-US" dirty="0" smtClean="0">
                  <a:solidFill>
                    <a:srgbClr val="FF0000"/>
                  </a:solidFill>
                </a:rPr>
                <a:t>; P,</a:t>
              </a:r>
              <a:r>
                <a:rPr lang="en-US" dirty="0" err="1" smtClean="0">
                  <a:solidFill>
                    <a:srgbClr val="FF0000"/>
                  </a:solidFill>
                </a:rPr>
                <a:t>xt</a:t>
              </a:r>
              <a:r>
                <a:rPr lang="en-US" dirty="0" smtClean="0">
                  <a:solidFill>
                    <a:srgbClr val="FF0000"/>
                  </a:solidFill>
                </a:rPr>
                <a:t>’,</a:t>
              </a:r>
              <a:r>
                <a:rPr lang="en-US" dirty="0" err="1" smtClean="0">
                  <a:solidFill>
                    <a:srgbClr val="FF0000"/>
                  </a:solidFill>
                </a:rPr>
                <a:t>yt</a:t>
              </a:r>
              <a:r>
                <a:rPr lang="en-US" dirty="0" smtClean="0">
                  <a:solidFill>
                    <a:srgbClr val="FF0000"/>
                  </a:solidFill>
                </a:rPr>
                <a:t>’)</a:t>
              </a:r>
              <a:endParaRPr lang="en-US" dirty="0">
                <a:solidFill>
                  <a:srgbClr val="FF0000"/>
                </a:solidFill>
              </a:endParaRPr>
            </a:p>
          </p:txBody>
        </p:sp>
        <p:sp>
          <p:nvSpPr>
            <p:cNvPr id="9" name="右箭头 8"/>
            <p:cNvSpPr/>
            <p:nvPr/>
          </p:nvSpPr>
          <p:spPr>
            <a:xfrm>
              <a:off x="2605610" y="2989232"/>
              <a:ext cx="673492" cy="16698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1" name="云形标注 10"/>
          <p:cNvSpPr/>
          <p:nvPr/>
        </p:nvSpPr>
        <p:spPr>
          <a:xfrm>
            <a:off x="7452856" y="3233987"/>
            <a:ext cx="1662973" cy="720081"/>
          </a:xfrm>
          <a:prstGeom prst="cloudCallout">
            <a:avLst>
              <a:gd name="adj1" fmla="val -59391"/>
              <a:gd name="adj2" fmla="val 5443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rPr>
              <a:t>Initial Matrices</a:t>
            </a:r>
            <a:endParaRPr lang="en-US" dirty="0">
              <a:solidFill>
                <a:srgbClr val="FF0000"/>
              </a:solidFill>
            </a:endParaRPr>
          </a:p>
        </p:txBody>
      </p:sp>
      <p:sp>
        <p:nvSpPr>
          <p:cNvPr id="17" name="TextBox 16"/>
          <p:cNvSpPr txBox="1"/>
          <p:nvPr/>
        </p:nvSpPr>
        <p:spPr>
          <a:xfrm>
            <a:off x="185181" y="4365104"/>
            <a:ext cx="8633172" cy="2169825"/>
          </a:xfrm>
          <a:prstGeom prst="rect">
            <a:avLst/>
          </a:prstGeom>
          <a:noFill/>
          <a:ln>
            <a:solidFill>
              <a:srgbClr val="92D050"/>
            </a:solidFill>
          </a:ln>
        </p:spPr>
        <p:txBody>
          <a:bodyPr wrap="square" rtlCol="0">
            <a:spAutoFit/>
          </a:bodyPr>
          <a:lstStyle/>
          <a:p>
            <a:pPr marL="285750" indent="-285750">
              <a:lnSpc>
                <a:spcPct val="150000"/>
              </a:lnSpc>
              <a:buFont typeface="Wingdings" pitchFamily="2" charset="2"/>
              <a:buChar char="v"/>
            </a:pPr>
            <a:r>
              <a:rPr lang="en-US" dirty="0" smtClean="0"/>
              <a:t>Mathematical optimization by  </a:t>
            </a:r>
            <a:r>
              <a:rPr lang="en-US" b="1" dirty="0">
                <a:solidFill>
                  <a:srgbClr val="00B050"/>
                </a:solidFill>
              </a:rPr>
              <a:t>Nonlinear Least </a:t>
            </a:r>
            <a:r>
              <a:rPr lang="en-US" b="1" dirty="0" smtClean="0">
                <a:solidFill>
                  <a:srgbClr val="00B050"/>
                </a:solidFill>
              </a:rPr>
              <a:t>Chi</a:t>
            </a:r>
            <a:r>
              <a:rPr lang="en-US" b="1" baseline="30000" dirty="0" smtClean="0">
                <a:solidFill>
                  <a:srgbClr val="00B050"/>
                </a:solidFill>
              </a:rPr>
              <a:t>2</a:t>
            </a:r>
            <a:r>
              <a:rPr lang="en-US" b="1" dirty="0" smtClean="0">
                <a:solidFill>
                  <a:srgbClr val="00B050"/>
                </a:solidFill>
              </a:rPr>
              <a:t> </a:t>
            </a:r>
            <a:r>
              <a:rPr lang="en-US" b="1" dirty="0">
                <a:solidFill>
                  <a:srgbClr val="00B050"/>
                </a:solidFill>
              </a:rPr>
              <a:t>fitting</a:t>
            </a:r>
          </a:p>
          <a:p>
            <a:pPr marL="800100" lvl="1" indent="-342900">
              <a:lnSpc>
                <a:spcPct val="150000"/>
              </a:lnSpc>
              <a:buFont typeface="+mj-lt"/>
              <a:buAutoNum type="alphaLcPeriod"/>
            </a:pPr>
            <a:r>
              <a:rPr lang="en-US" dirty="0" smtClean="0"/>
              <a:t>Central kinematics scan (m</a:t>
            </a:r>
            <a:r>
              <a:rPr lang="el-GR" baseline="-25000" dirty="0" smtClean="0"/>
              <a:t>Λ</a:t>
            </a:r>
            <a:r>
              <a:rPr lang="en-US" dirty="0" smtClean="0"/>
              <a:t>,m</a:t>
            </a:r>
            <a:r>
              <a:rPr lang="el-GR" baseline="-25000" dirty="0" smtClean="0"/>
              <a:t>Σ</a:t>
            </a:r>
            <a:r>
              <a:rPr lang="en-US" dirty="0" smtClean="0"/>
              <a:t>,</a:t>
            </a:r>
            <a:r>
              <a:rPr lang="el-GR" dirty="0" smtClean="0"/>
              <a:t>Δ</a:t>
            </a:r>
            <a:r>
              <a:rPr lang="en-US" dirty="0" smtClean="0"/>
              <a:t>m</a:t>
            </a:r>
            <a:r>
              <a:rPr lang="el-GR" baseline="-25000" dirty="0" smtClean="0"/>
              <a:t>ΛΣ</a:t>
            </a:r>
            <a:r>
              <a:rPr lang="en-US" dirty="0" smtClean="0"/>
              <a:t>)</a:t>
            </a:r>
          </a:p>
          <a:p>
            <a:pPr marL="800100" lvl="1" indent="-342900">
              <a:lnSpc>
                <a:spcPct val="150000"/>
              </a:lnSpc>
              <a:buFont typeface="+mj-lt"/>
              <a:buAutoNum type="alphaLcPeriod"/>
            </a:pPr>
            <a:r>
              <a:rPr lang="en-US" dirty="0" smtClean="0"/>
              <a:t>Angular matrices (m</a:t>
            </a:r>
            <a:r>
              <a:rPr lang="el-GR" baseline="-25000" dirty="0"/>
              <a:t>Λ</a:t>
            </a:r>
            <a:r>
              <a:rPr lang="en-US" dirty="0"/>
              <a:t>,m</a:t>
            </a:r>
            <a:r>
              <a:rPr lang="el-GR" baseline="-25000" dirty="0" smtClean="0"/>
              <a:t>Σ</a:t>
            </a:r>
            <a:r>
              <a:rPr lang="en-US" dirty="0" smtClean="0"/>
              <a:t>,</a:t>
            </a:r>
            <a:r>
              <a:rPr lang="el-GR" dirty="0" smtClean="0"/>
              <a:t>σ</a:t>
            </a:r>
            <a:r>
              <a:rPr lang="en-US" dirty="0" smtClean="0"/>
              <a:t>)</a:t>
            </a:r>
          </a:p>
          <a:p>
            <a:pPr marL="800100" lvl="1" indent="-342900">
              <a:lnSpc>
                <a:spcPct val="150000"/>
              </a:lnSpc>
              <a:buFont typeface="+mj-lt"/>
              <a:buAutoNum type="alphaLcPeriod"/>
            </a:pPr>
            <a:r>
              <a:rPr lang="en-US" dirty="0" smtClean="0"/>
              <a:t>Momentum matrices (</a:t>
            </a:r>
            <a:r>
              <a:rPr lang="en-US" baseline="30000" dirty="0" smtClean="0"/>
              <a:t>12</a:t>
            </a:r>
            <a:r>
              <a:rPr lang="el-GR" baseline="-25000" dirty="0" smtClean="0"/>
              <a:t>Λ</a:t>
            </a:r>
            <a:r>
              <a:rPr lang="en-US" dirty="0" err="1" smtClean="0"/>
              <a:t>Bgs</a:t>
            </a:r>
            <a:r>
              <a:rPr lang="en-US" dirty="0" smtClean="0"/>
              <a:t>)</a:t>
            </a:r>
          </a:p>
          <a:p>
            <a:pPr marL="800100" lvl="1" indent="-342900">
              <a:lnSpc>
                <a:spcPct val="150000"/>
              </a:lnSpc>
              <a:buFont typeface="+mj-lt"/>
              <a:buAutoNum type="alphaLcPeriod"/>
            </a:pPr>
            <a:r>
              <a:rPr lang="en-US" dirty="0" smtClean="0"/>
              <a:t>Iteration </a:t>
            </a:r>
            <a:endParaRPr lang="en-US" dirty="0"/>
          </a:p>
        </p:txBody>
      </p:sp>
    </p:spTree>
    <p:extLst>
      <p:ext uri="{BB962C8B-B14F-4D97-AF65-F5344CB8AC3E}">
        <p14:creationId xmlns:p14="http://schemas.microsoft.com/office/powerpoint/2010/main" val="3541386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1" y="3789040"/>
            <a:ext cx="4271669" cy="25146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972" y="1347374"/>
            <a:ext cx="4417279" cy="2585438"/>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17" y="1624083"/>
            <a:ext cx="4265226" cy="3033782"/>
          </a:xfrm>
          <a:prstGeom prst="rect">
            <a:avLst/>
          </a:prstGeom>
        </p:spPr>
      </p:pic>
      <p:sp>
        <p:nvSpPr>
          <p:cNvPr id="3" name="标题 2"/>
          <p:cNvSpPr>
            <a:spLocks noGrp="1"/>
          </p:cNvSpPr>
          <p:nvPr>
            <p:ph type="title"/>
          </p:nvPr>
        </p:nvSpPr>
        <p:spPr>
          <a:xfrm>
            <a:off x="457200" y="152400"/>
            <a:ext cx="8229600" cy="914400"/>
          </a:xfrm>
        </p:spPr>
        <p:txBody>
          <a:bodyPr/>
          <a:lstStyle/>
          <a:p>
            <a:pPr algn="ctr"/>
            <a:r>
              <a:rPr lang="en-US" dirty="0"/>
              <a:t> Preliminary Status </a:t>
            </a:r>
            <a:r>
              <a:rPr lang="en-US" dirty="0" smtClean="0"/>
              <a:t> </a:t>
            </a:r>
            <a:endParaRPr lang="en-US" dirty="0"/>
          </a:p>
        </p:txBody>
      </p:sp>
      <p:sp>
        <p:nvSpPr>
          <p:cNvPr id="4" name="TextBox 3"/>
          <p:cNvSpPr txBox="1"/>
          <p:nvPr/>
        </p:nvSpPr>
        <p:spPr>
          <a:xfrm>
            <a:off x="1309913" y="2142577"/>
            <a:ext cx="460829" cy="369332"/>
          </a:xfrm>
          <a:prstGeom prst="rect">
            <a:avLst/>
          </a:prstGeom>
          <a:noFill/>
        </p:spPr>
        <p:txBody>
          <a:bodyPr wrap="square" rtlCol="0">
            <a:spAutoFit/>
          </a:bodyPr>
          <a:lstStyle/>
          <a:p>
            <a:r>
              <a:rPr lang="en-US" dirty="0" smtClean="0">
                <a:solidFill>
                  <a:prstClr val="white"/>
                </a:solidFill>
              </a:rPr>
              <a:t> </a:t>
            </a:r>
            <a:r>
              <a:rPr lang="en-US" dirty="0" smtClean="0">
                <a:solidFill>
                  <a:prstClr val="black"/>
                </a:solidFill>
              </a:rPr>
              <a:t>#1</a:t>
            </a:r>
            <a:endParaRPr lang="en-US" dirty="0">
              <a:solidFill>
                <a:prstClr val="black"/>
              </a:solidFill>
            </a:endParaRPr>
          </a:p>
        </p:txBody>
      </p:sp>
      <p:sp>
        <p:nvSpPr>
          <p:cNvPr id="7" name="TextBox 6"/>
          <p:cNvSpPr txBox="1"/>
          <p:nvPr/>
        </p:nvSpPr>
        <p:spPr>
          <a:xfrm>
            <a:off x="1998516" y="1975338"/>
            <a:ext cx="460828" cy="646331"/>
          </a:xfrm>
          <a:prstGeom prst="rect">
            <a:avLst/>
          </a:prstGeom>
          <a:noFill/>
        </p:spPr>
        <p:txBody>
          <a:bodyPr wrap="square" rtlCol="0">
            <a:spAutoFit/>
          </a:bodyPr>
          <a:lstStyle/>
          <a:p>
            <a:r>
              <a:rPr lang="en-US" dirty="0" smtClean="0">
                <a:solidFill>
                  <a:prstClr val="white"/>
                </a:solidFill>
              </a:rPr>
              <a:t> </a:t>
            </a:r>
            <a:r>
              <a:rPr lang="en-US" dirty="0" smtClean="0">
                <a:solidFill>
                  <a:prstClr val="black"/>
                </a:solidFill>
              </a:rPr>
              <a:t>#2</a:t>
            </a:r>
            <a:endParaRPr lang="en-US" dirty="0">
              <a:solidFill>
                <a:prstClr val="black"/>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1730993626"/>
              </p:ext>
            </p:extLst>
          </p:nvPr>
        </p:nvGraphicFramePr>
        <p:xfrm>
          <a:off x="152400" y="5181600"/>
          <a:ext cx="3925273" cy="1112520"/>
        </p:xfrm>
        <a:graphic>
          <a:graphicData uri="http://schemas.openxmlformats.org/drawingml/2006/table">
            <a:tbl>
              <a:tblPr firstRow="1" bandRow="1">
                <a:tableStyleId>{5C22544A-7EE6-4342-B048-85BDC9FD1C3A}</a:tableStyleId>
              </a:tblPr>
              <a:tblGrid>
                <a:gridCol w="879925"/>
                <a:gridCol w="1736924"/>
                <a:gridCol w="1308424"/>
              </a:tblGrid>
              <a:tr h="370840">
                <a:tc>
                  <a:txBody>
                    <a:bodyPr/>
                    <a:lstStyle/>
                    <a:p>
                      <a:pPr algn="ctr"/>
                      <a:r>
                        <a:rPr lang="en-US" dirty="0" smtClean="0"/>
                        <a:t>Peak#</a:t>
                      </a:r>
                      <a:endParaRPr lang="en-US" dirty="0"/>
                    </a:p>
                  </a:txBody>
                  <a:tcPr/>
                </a:tc>
                <a:tc>
                  <a:txBody>
                    <a:bodyPr/>
                    <a:lstStyle/>
                    <a:p>
                      <a:pPr algn="ctr"/>
                      <a:r>
                        <a:rPr lang="en-US" dirty="0" smtClean="0"/>
                        <a:t>Mean(MeV)</a:t>
                      </a:r>
                      <a:endParaRPr lang="en-US" dirty="0"/>
                    </a:p>
                  </a:txBody>
                  <a:tcPr/>
                </a:tc>
                <a:tc>
                  <a:txBody>
                    <a:bodyPr/>
                    <a:lstStyle/>
                    <a:p>
                      <a:pPr algn="ctr"/>
                      <a:r>
                        <a:rPr lang="el-GR" dirty="0" smtClean="0"/>
                        <a:t>σ</a:t>
                      </a:r>
                      <a:r>
                        <a:rPr lang="en-US" dirty="0" smtClean="0"/>
                        <a:t> (MeV)</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-11.39</a:t>
                      </a:r>
                      <a:endParaRPr lang="en-US" dirty="0"/>
                    </a:p>
                  </a:txBody>
                  <a:tcPr/>
                </a:tc>
                <a:tc>
                  <a:txBody>
                    <a:bodyPr/>
                    <a:lstStyle/>
                    <a:p>
                      <a:pPr algn="ctr"/>
                      <a:r>
                        <a:rPr lang="en-US" dirty="0" smtClean="0"/>
                        <a:t>0.411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-0.40</a:t>
                      </a:r>
                      <a:endParaRPr lang="en-US" dirty="0"/>
                    </a:p>
                  </a:txBody>
                  <a:tcPr/>
                </a:tc>
                <a:tc>
                  <a:txBody>
                    <a:bodyPr/>
                    <a:lstStyle/>
                    <a:p>
                      <a:pPr algn="ctr"/>
                      <a:r>
                        <a:rPr lang="en-US" dirty="0" smtClean="0"/>
                        <a:t>~1.8</a:t>
                      </a:r>
                      <a:endParaRPr lang="en-US" dirty="0"/>
                    </a:p>
                  </a:txBody>
                  <a:tcPr/>
                </a:tc>
              </a:tr>
            </a:tbl>
          </a:graphicData>
        </a:graphic>
      </p:graphicFrame>
      <p:sp>
        <p:nvSpPr>
          <p:cNvPr id="13" name="TextBox 12"/>
          <p:cNvSpPr txBox="1"/>
          <p:nvPr/>
        </p:nvSpPr>
        <p:spPr>
          <a:xfrm>
            <a:off x="5714181" y="1883005"/>
            <a:ext cx="1016000" cy="415498"/>
          </a:xfrm>
          <a:prstGeom prst="rect">
            <a:avLst/>
          </a:prstGeom>
          <a:noFill/>
        </p:spPr>
        <p:txBody>
          <a:bodyPr wrap="square" rtlCol="0">
            <a:spAutoFit/>
          </a:bodyPr>
          <a:lstStyle/>
          <a:p>
            <a:r>
              <a:rPr lang="en-US" sz="1050" dirty="0" smtClean="0">
                <a:solidFill>
                  <a:prstClr val="black"/>
                </a:solidFill>
              </a:rPr>
              <a:t>FWHM</a:t>
            </a:r>
          </a:p>
          <a:p>
            <a:r>
              <a:rPr lang="en-US" sz="1050" dirty="0" smtClean="0">
                <a:solidFill>
                  <a:prstClr val="black"/>
                </a:solidFill>
              </a:rPr>
              <a:t>~1.675MeV</a:t>
            </a:r>
            <a:endParaRPr lang="en-US" sz="1050" dirty="0">
              <a:solidFill>
                <a:prstClr val="black"/>
              </a:solidFill>
            </a:endParaRPr>
          </a:p>
        </p:txBody>
      </p:sp>
      <p:sp>
        <p:nvSpPr>
          <p:cNvPr id="14" name="TextBox 13"/>
          <p:cNvSpPr txBox="1"/>
          <p:nvPr/>
        </p:nvSpPr>
        <p:spPr>
          <a:xfrm>
            <a:off x="7030722" y="2828139"/>
            <a:ext cx="990600" cy="415498"/>
          </a:xfrm>
          <a:prstGeom prst="rect">
            <a:avLst/>
          </a:prstGeom>
          <a:noFill/>
        </p:spPr>
        <p:txBody>
          <a:bodyPr wrap="square" rtlCol="0">
            <a:spAutoFit/>
          </a:bodyPr>
          <a:lstStyle/>
          <a:p>
            <a:r>
              <a:rPr lang="en-US" sz="1050" b="1" dirty="0" smtClean="0">
                <a:solidFill>
                  <a:prstClr val="black"/>
                </a:solidFill>
              </a:rPr>
              <a:t>FWHM</a:t>
            </a:r>
          </a:p>
          <a:p>
            <a:r>
              <a:rPr lang="en-US" sz="1050" b="1" dirty="0" smtClean="0">
                <a:solidFill>
                  <a:prstClr val="black"/>
                </a:solidFill>
              </a:rPr>
              <a:t>~1.775MeV</a:t>
            </a:r>
            <a:endParaRPr lang="en-US" sz="1050" b="1" dirty="0">
              <a:solidFill>
                <a:prstClr val="black"/>
              </a:solidFill>
            </a:endParaRPr>
          </a:p>
        </p:txBody>
      </p:sp>
      <p:sp>
        <p:nvSpPr>
          <p:cNvPr id="15" name="TextBox 14"/>
          <p:cNvSpPr txBox="1"/>
          <p:nvPr/>
        </p:nvSpPr>
        <p:spPr>
          <a:xfrm>
            <a:off x="5003800" y="4450116"/>
            <a:ext cx="1016000" cy="415498"/>
          </a:xfrm>
          <a:prstGeom prst="rect">
            <a:avLst/>
          </a:prstGeom>
          <a:noFill/>
        </p:spPr>
        <p:txBody>
          <a:bodyPr wrap="square" rtlCol="0">
            <a:spAutoFit/>
          </a:bodyPr>
          <a:lstStyle/>
          <a:p>
            <a:r>
              <a:rPr lang="en-US" sz="1050" b="1" dirty="0" smtClean="0">
                <a:solidFill>
                  <a:prstClr val="black"/>
                </a:solidFill>
              </a:rPr>
              <a:t>FWHM</a:t>
            </a:r>
          </a:p>
          <a:p>
            <a:r>
              <a:rPr lang="en-US" sz="1050" b="1" dirty="0" smtClean="0">
                <a:solidFill>
                  <a:prstClr val="black"/>
                </a:solidFill>
              </a:rPr>
              <a:t>~1.7MeV</a:t>
            </a:r>
            <a:endParaRPr lang="en-US" sz="1050" b="1" dirty="0">
              <a:solidFill>
                <a:prstClr val="black"/>
              </a:solidFill>
            </a:endParaRPr>
          </a:p>
        </p:txBody>
      </p:sp>
      <p:sp>
        <p:nvSpPr>
          <p:cNvPr id="16" name="TextBox 15"/>
          <p:cNvSpPr txBox="1"/>
          <p:nvPr/>
        </p:nvSpPr>
        <p:spPr>
          <a:xfrm>
            <a:off x="7122886" y="5219700"/>
            <a:ext cx="838200" cy="415498"/>
          </a:xfrm>
          <a:prstGeom prst="rect">
            <a:avLst/>
          </a:prstGeom>
          <a:noFill/>
        </p:spPr>
        <p:txBody>
          <a:bodyPr wrap="square" rtlCol="0">
            <a:spAutoFit/>
          </a:bodyPr>
          <a:lstStyle/>
          <a:p>
            <a:r>
              <a:rPr lang="en-US" sz="1050" b="1" dirty="0" smtClean="0">
                <a:solidFill>
                  <a:prstClr val="black"/>
                </a:solidFill>
              </a:rPr>
              <a:t>FWHM</a:t>
            </a:r>
          </a:p>
          <a:p>
            <a:r>
              <a:rPr lang="en-US" sz="1050" b="1" dirty="0" smtClean="0">
                <a:solidFill>
                  <a:prstClr val="black"/>
                </a:solidFill>
              </a:rPr>
              <a:t>~2.0MeV</a:t>
            </a:r>
            <a:endParaRPr lang="en-US" sz="1050" b="1" dirty="0">
              <a:solidFill>
                <a:prstClr val="black"/>
              </a:solidFill>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89489"/>
            <a:ext cx="4263587" cy="3092798"/>
          </a:xfrm>
          <a:prstGeom prst="rect">
            <a:avLst/>
          </a:prstGeom>
        </p:spPr>
      </p:pic>
      <p:sp>
        <p:nvSpPr>
          <p:cNvPr id="5" name="TextBox 4"/>
          <p:cNvSpPr txBox="1"/>
          <p:nvPr/>
        </p:nvSpPr>
        <p:spPr>
          <a:xfrm>
            <a:off x="4902376" y="1304823"/>
            <a:ext cx="2639610" cy="369332"/>
          </a:xfrm>
          <a:prstGeom prst="rect">
            <a:avLst/>
          </a:prstGeom>
          <a:noFill/>
        </p:spPr>
        <p:txBody>
          <a:bodyPr wrap="square" rtlCol="0">
            <a:spAutoFit/>
          </a:bodyPr>
          <a:lstStyle/>
          <a:p>
            <a:r>
              <a:rPr lang="en-US" dirty="0" smtClean="0"/>
              <a:t>P(</a:t>
            </a:r>
            <a:r>
              <a:rPr lang="en-US" dirty="0" err="1" smtClean="0"/>
              <a:t>e,e’K</a:t>
            </a:r>
            <a:r>
              <a:rPr lang="en-US" dirty="0" smtClean="0"/>
              <a:t>+)</a:t>
            </a:r>
            <a:r>
              <a:rPr lang="el-GR" dirty="0" smtClean="0"/>
              <a:t>Λ</a:t>
            </a:r>
            <a:r>
              <a:rPr lang="en-US" dirty="0" smtClean="0"/>
              <a:t>&amp;</a:t>
            </a:r>
            <a:r>
              <a:rPr lang="el-GR" dirty="0" smtClean="0"/>
              <a:t>Σ</a:t>
            </a:r>
            <a:r>
              <a:rPr lang="en-US" baseline="30000" dirty="0" smtClean="0"/>
              <a:t>0 </a:t>
            </a:r>
            <a:r>
              <a:rPr lang="en-US" dirty="0" smtClean="0"/>
              <a:t>(CH</a:t>
            </a:r>
            <a:r>
              <a:rPr lang="en-US" baseline="-25000" dirty="0" smtClean="0"/>
              <a:t>2</a:t>
            </a:r>
            <a:r>
              <a:rPr lang="en-US" dirty="0" smtClean="0"/>
              <a:t>)</a:t>
            </a:r>
            <a:endParaRPr lang="en-US" baseline="30000" dirty="0"/>
          </a:p>
        </p:txBody>
      </p:sp>
      <p:sp>
        <p:nvSpPr>
          <p:cNvPr id="11" name="矩形 10"/>
          <p:cNvSpPr/>
          <p:nvPr/>
        </p:nvSpPr>
        <p:spPr>
          <a:xfrm>
            <a:off x="5826453" y="4080784"/>
            <a:ext cx="2337499" cy="369332"/>
          </a:xfrm>
          <a:prstGeom prst="rect">
            <a:avLst/>
          </a:prstGeom>
        </p:spPr>
        <p:txBody>
          <a:bodyPr wrap="none">
            <a:spAutoFit/>
          </a:bodyPr>
          <a:lstStyle/>
          <a:p>
            <a:r>
              <a:rPr lang="en-US" dirty="0"/>
              <a:t>P(</a:t>
            </a:r>
            <a:r>
              <a:rPr lang="en-US" dirty="0" err="1"/>
              <a:t>e,e’K</a:t>
            </a:r>
            <a:r>
              <a:rPr lang="en-US" dirty="0"/>
              <a:t>+)</a:t>
            </a:r>
            <a:r>
              <a:rPr lang="el-GR" dirty="0"/>
              <a:t>Λ</a:t>
            </a:r>
            <a:r>
              <a:rPr lang="en-US" dirty="0"/>
              <a:t>&amp;</a:t>
            </a:r>
            <a:r>
              <a:rPr lang="el-GR" dirty="0"/>
              <a:t>Σ</a:t>
            </a:r>
            <a:r>
              <a:rPr lang="en-US" baseline="30000" dirty="0"/>
              <a:t>0 </a:t>
            </a:r>
            <a:r>
              <a:rPr lang="en-US" dirty="0" smtClean="0"/>
              <a:t>(H</a:t>
            </a:r>
            <a:r>
              <a:rPr lang="en-US" baseline="-25000" dirty="0" smtClean="0"/>
              <a:t>2</a:t>
            </a:r>
            <a:r>
              <a:rPr lang="en-US" dirty="0" smtClean="0"/>
              <a:t>O)</a:t>
            </a:r>
            <a:endParaRPr lang="en-US" baseline="30000" dirty="0"/>
          </a:p>
        </p:txBody>
      </p:sp>
    </p:spTree>
    <p:extLst>
      <p:ext uri="{BB962C8B-B14F-4D97-AF65-F5344CB8AC3E}">
        <p14:creationId xmlns:p14="http://schemas.microsoft.com/office/powerpoint/2010/main" val="130451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5"/>
          <p:cNvPicPr>
            <a:picLocks noChangeAspect="1" noChangeArrowheads="1"/>
          </p:cNvPicPr>
          <p:nvPr/>
        </p:nvPicPr>
        <p:blipFill>
          <a:blip r:embed="rId3">
            <a:extLst>
              <a:ext uri="{28A0092B-C50C-407E-A947-70E740481C1C}">
                <a14:useLocalDpi xmlns:a14="http://schemas.microsoft.com/office/drawing/2010/main" val="0"/>
              </a:ext>
            </a:extLst>
          </a:blip>
          <a:srcRect t="11191" b="11191"/>
          <a:stretch>
            <a:fillRect/>
          </a:stretch>
        </p:blipFill>
        <p:spPr bwMode="auto">
          <a:xfrm>
            <a:off x="0" y="1010449"/>
            <a:ext cx="4648442" cy="272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p:cNvSpPr>
            <a:spLocks noGrp="1"/>
          </p:cNvSpPr>
          <p:nvPr>
            <p:ph type="title"/>
          </p:nvPr>
        </p:nvSpPr>
        <p:spPr>
          <a:xfrm>
            <a:off x="542550" y="228600"/>
            <a:ext cx="8229600" cy="457200"/>
          </a:xfrm>
        </p:spPr>
        <p:txBody>
          <a:bodyPr>
            <a:normAutofit fontScale="90000"/>
          </a:bodyPr>
          <a:lstStyle/>
          <a:p>
            <a:pPr algn="ctr"/>
            <a:r>
              <a:rPr lang="en-US" dirty="0"/>
              <a:t> </a:t>
            </a:r>
            <a:r>
              <a:rPr lang="en-US" dirty="0" smtClean="0"/>
              <a:t> </a:t>
            </a:r>
            <a:r>
              <a:rPr lang="en-US" sz="3600" b="1" dirty="0" smtClean="0"/>
              <a:t>Preliminary Result  </a:t>
            </a:r>
            <a:r>
              <a:rPr lang="en-US" sz="3600" b="1" baseline="30000" dirty="0" smtClean="0"/>
              <a:t>7</a:t>
            </a:r>
            <a:r>
              <a:rPr lang="el-GR" sz="3600" b="1" baseline="-25000" dirty="0" smtClean="0"/>
              <a:t>Λ</a:t>
            </a:r>
            <a:r>
              <a:rPr lang="en-US" sz="3600" b="1" dirty="0" smtClean="0"/>
              <a:t>He</a:t>
            </a:r>
            <a:endParaRPr lang="en-US" sz="3600" b="1" dirty="0"/>
          </a:p>
        </p:txBody>
      </p:sp>
      <p:sp>
        <p:nvSpPr>
          <p:cNvPr id="6" name="テキスト ボックス 6"/>
          <p:cNvSpPr txBox="1"/>
          <p:nvPr/>
        </p:nvSpPr>
        <p:spPr>
          <a:xfrm>
            <a:off x="1534077" y="1889902"/>
            <a:ext cx="1441420"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ja-JP" dirty="0" smtClean="0">
                <a:solidFill>
                  <a:prstClr val="black"/>
                </a:solidFill>
              </a:rPr>
              <a:t>E01011 data</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521" y="3636360"/>
            <a:ext cx="4343400" cy="3071898"/>
          </a:xfrm>
          <a:prstGeom prst="rect">
            <a:avLst/>
          </a:prstGeom>
        </p:spPr>
      </p:pic>
      <p:pic>
        <p:nvPicPr>
          <p:cNvPr id="15" name="図 14" descr="図1.png"/>
          <p:cNvPicPr>
            <a:picLocks noChangeAspect="1"/>
          </p:cNvPicPr>
          <p:nvPr/>
        </p:nvPicPr>
        <p:blipFill>
          <a:blip r:embed="rId5" cstate="print"/>
          <a:stretch>
            <a:fillRect/>
          </a:stretch>
        </p:blipFill>
        <p:spPr>
          <a:xfrm>
            <a:off x="4648442" y="925734"/>
            <a:ext cx="4443748" cy="2667000"/>
          </a:xfrm>
          <a:prstGeom prst="rect">
            <a:avLst/>
          </a:prstGeom>
        </p:spPr>
      </p:pic>
      <p:grpSp>
        <p:nvGrpSpPr>
          <p:cNvPr id="18" name="Group 24"/>
          <p:cNvGrpSpPr/>
          <p:nvPr/>
        </p:nvGrpSpPr>
        <p:grpSpPr>
          <a:xfrm>
            <a:off x="4367790" y="3582848"/>
            <a:ext cx="4382541" cy="3259912"/>
            <a:chOff x="4419600" y="3581401"/>
            <a:chExt cx="4382541" cy="3259912"/>
          </a:xfrm>
        </p:grpSpPr>
        <p:grpSp>
          <p:nvGrpSpPr>
            <p:cNvPr id="19" name="Group 4"/>
            <p:cNvGrpSpPr/>
            <p:nvPr/>
          </p:nvGrpSpPr>
          <p:grpSpPr>
            <a:xfrm>
              <a:off x="4419600" y="3581401"/>
              <a:ext cx="3200400" cy="3259912"/>
              <a:chOff x="5140326" y="3249613"/>
              <a:chExt cx="3295752" cy="3591700"/>
            </a:xfrm>
          </p:grpSpPr>
          <p:pic>
            <p:nvPicPr>
              <p:cNvPr id="35" name="Picture 9" descr="HiyamaPRC7LHe"/>
              <p:cNvPicPr>
                <a:picLocks noChangeAspect="1" noChangeArrowheads="1"/>
              </p:cNvPicPr>
              <p:nvPr/>
            </p:nvPicPr>
            <p:blipFill>
              <a:blip r:embed="rId6" cstate="print">
                <a:lum bright="-34000" contrast="56000"/>
              </a:blip>
              <a:srcRect/>
              <a:stretch>
                <a:fillRect/>
              </a:stretch>
            </p:blipFill>
            <p:spPr bwMode="auto">
              <a:xfrm>
                <a:off x="5400675" y="3249613"/>
                <a:ext cx="2967038" cy="3384550"/>
              </a:xfrm>
              <a:prstGeom prst="rect">
                <a:avLst/>
              </a:prstGeom>
              <a:noFill/>
            </p:spPr>
          </p:pic>
          <p:sp>
            <p:nvSpPr>
              <p:cNvPr id="36" name="Text Box 10"/>
              <p:cNvSpPr txBox="1">
                <a:spLocks noChangeArrowheads="1"/>
              </p:cNvSpPr>
              <p:nvPr/>
            </p:nvSpPr>
            <p:spPr bwMode="auto">
              <a:xfrm>
                <a:off x="5140326" y="6533536"/>
                <a:ext cx="3295752" cy="307777"/>
              </a:xfrm>
              <a:prstGeom prst="rect">
                <a:avLst/>
              </a:prstGeom>
              <a:solidFill>
                <a:sysClr val="window" lastClr="FFFFFF"/>
              </a:solid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1200" b="1" i="0" u="none" strike="noStrike" kern="1200" cap="none" spc="0" normalizeH="0" baseline="0" noProof="0" dirty="0">
                    <a:ln>
                      <a:noFill/>
                    </a:ln>
                    <a:solidFill>
                      <a:sysClr val="windowText" lastClr="000000"/>
                    </a:solidFill>
                    <a:effectLst/>
                    <a:uLnTx/>
                    <a:uFillTx/>
                    <a:latin typeface="Arial" pitchFamily="34" charset="0"/>
                    <a:ea typeface="ＭＳ Ｐゴシック" pitchFamily="34" charset="-128"/>
                    <a:cs typeface="+mn-cs"/>
                  </a:rPr>
                  <a:t>E. </a:t>
                </a:r>
                <a:r>
                  <a:rPr kumimoji="1" lang="en-US" altLang="ja-JP" sz="1200" b="1" i="0" u="none" strike="noStrike" kern="1200" cap="none" spc="0" normalizeH="0" baseline="0" noProof="0" dirty="0" err="1">
                    <a:ln>
                      <a:noFill/>
                    </a:ln>
                    <a:solidFill>
                      <a:sysClr val="windowText" lastClr="000000"/>
                    </a:solidFill>
                    <a:effectLst/>
                    <a:uLnTx/>
                    <a:uFillTx/>
                    <a:latin typeface="Arial" pitchFamily="34" charset="0"/>
                    <a:ea typeface="ＭＳ Ｐゴシック" pitchFamily="34" charset="-128"/>
                    <a:cs typeface="+mn-cs"/>
                  </a:rPr>
                  <a:t>Hiyama</a:t>
                </a:r>
                <a:r>
                  <a:rPr kumimoji="1" lang="en-US" altLang="ja-JP" sz="1200" b="1" i="0" u="none" strike="noStrike" kern="1200" cap="none" spc="0" normalizeH="0" baseline="0" noProof="0" dirty="0">
                    <a:ln>
                      <a:noFill/>
                    </a:ln>
                    <a:solidFill>
                      <a:sysClr val="windowText" lastClr="000000"/>
                    </a:solidFill>
                    <a:effectLst/>
                    <a:uLnTx/>
                    <a:uFillTx/>
                    <a:latin typeface="Arial" pitchFamily="34" charset="0"/>
                    <a:ea typeface="ＭＳ Ｐゴシック" pitchFamily="34" charset="-128"/>
                    <a:cs typeface="+mn-cs"/>
                  </a:rPr>
                  <a:t>, et al., PRC53 2078 (1996)</a:t>
                </a:r>
              </a:p>
            </p:txBody>
          </p:sp>
          <p:sp>
            <p:nvSpPr>
              <p:cNvPr id="37" name="Oval 13"/>
              <p:cNvSpPr>
                <a:spLocks noChangeArrowheads="1"/>
              </p:cNvSpPr>
              <p:nvPr/>
            </p:nvSpPr>
            <p:spPr bwMode="auto">
              <a:xfrm rot="4015015">
                <a:off x="5976937" y="4614863"/>
                <a:ext cx="1584325" cy="431800"/>
              </a:xfrm>
              <a:prstGeom prst="ellipse">
                <a:avLst/>
              </a:prstGeom>
              <a:noFill/>
              <a:ln w="9525">
                <a:solidFill>
                  <a:srgbClr val="FF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20" name="Group 8"/>
            <p:cNvGrpSpPr/>
            <p:nvPr/>
          </p:nvGrpSpPr>
          <p:grpSpPr>
            <a:xfrm>
              <a:off x="7619999" y="4495800"/>
              <a:ext cx="1182142" cy="1524000"/>
              <a:chOff x="5826125" y="842964"/>
              <a:chExt cx="1908175" cy="2365374"/>
            </a:xfrm>
          </p:grpSpPr>
          <p:sp>
            <p:nvSpPr>
              <p:cNvPr id="21" name="Oval 44"/>
              <p:cNvSpPr>
                <a:spLocks noChangeArrowheads="1"/>
              </p:cNvSpPr>
              <p:nvPr/>
            </p:nvSpPr>
            <p:spPr bwMode="auto">
              <a:xfrm>
                <a:off x="5826125" y="1552576"/>
                <a:ext cx="1908175" cy="1655762"/>
              </a:xfrm>
              <a:prstGeom prst="ellipse">
                <a:avLst/>
              </a:prstGeom>
              <a:solidFill>
                <a:srgbClr val="4F81BD"/>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nvGrpSpPr>
              <p:cNvPr id="22" name="Group 38"/>
              <p:cNvGrpSpPr>
                <a:grpSpLocks/>
              </p:cNvGrpSpPr>
              <p:nvPr/>
            </p:nvGrpSpPr>
            <p:grpSpPr bwMode="auto">
              <a:xfrm>
                <a:off x="5826130" y="2020892"/>
                <a:ext cx="646113" cy="625476"/>
                <a:chOff x="3401" y="1475"/>
                <a:chExt cx="407" cy="394"/>
              </a:xfrm>
            </p:grpSpPr>
            <p:sp>
              <p:nvSpPr>
                <p:cNvPr id="33" name="Oval 24"/>
                <p:cNvSpPr>
                  <a:spLocks noChangeArrowheads="1"/>
                </p:cNvSpPr>
                <p:nvPr/>
              </p:nvSpPr>
              <p:spPr bwMode="auto">
                <a:xfrm>
                  <a:off x="3424" y="1475"/>
                  <a:ext cx="384" cy="384"/>
                </a:xfrm>
                <a:prstGeom prst="ellipse">
                  <a:avLst/>
                </a:prstGeom>
                <a:solidFill>
                  <a:srgbClr val="FF33CC"/>
                </a:solid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4" name="Text Box 29"/>
                <p:cNvSpPr txBox="1">
                  <a:spLocks noChangeArrowheads="1"/>
                </p:cNvSpPr>
                <p:nvPr/>
              </p:nvSpPr>
              <p:spPr bwMode="auto">
                <a:xfrm>
                  <a:off x="3401" y="1478"/>
                  <a:ext cx="394" cy="391"/>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000" b="1" i="0" u="none" strike="noStrike" kern="1200" cap="none" spc="0" normalizeH="0" baseline="0" noProof="0" dirty="0">
                      <a:ln>
                        <a:noFill/>
                      </a:ln>
                      <a:solidFill>
                        <a:sysClr val="windowText" lastClr="000000"/>
                      </a:solidFill>
                      <a:effectLst/>
                      <a:uLnTx/>
                      <a:uFillTx/>
                      <a:latin typeface="Arial" pitchFamily="34" charset="0"/>
                      <a:ea typeface="宋体"/>
                      <a:cs typeface="+mn-cs"/>
                      <a:sym typeface="Symbol" pitchFamily="18" charset="2"/>
                    </a:rPr>
                    <a:t></a:t>
                  </a:r>
                </a:p>
              </p:txBody>
            </p:sp>
          </p:grpSp>
          <p:grpSp>
            <p:nvGrpSpPr>
              <p:cNvPr id="23" name="Group 39"/>
              <p:cNvGrpSpPr>
                <a:grpSpLocks/>
              </p:cNvGrpSpPr>
              <p:nvPr/>
            </p:nvGrpSpPr>
            <p:grpSpPr bwMode="auto">
              <a:xfrm>
                <a:off x="6932613" y="1624017"/>
                <a:ext cx="539750" cy="525463"/>
                <a:chOff x="4476" y="1139"/>
                <a:chExt cx="340" cy="331"/>
              </a:xfrm>
            </p:grpSpPr>
            <p:sp>
              <p:nvSpPr>
                <p:cNvPr id="31" name="Oval 25"/>
                <p:cNvSpPr>
                  <a:spLocks noChangeArrowheads="1"/>
                </p:cNvSpPr>
                <p:nvPr/>
              </p:nvSpPr>
              <p:spPr bwMode="auto">
                <a:xfrm>
                  <a:off x="4528" y="1187"/>
                  <a:ext cx="240" cy="240"/>
                </a:xfrm>
                <a:prstGeom prst="ellipse">
                  <a:avLst/>
                </a:prstGeom>
                <a:solidFill>
                  <a:srgbClr val="FF7C80"/>
                </a:solid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2" name="Text Box 30"/>
                <p:cNvSpPr txBox="1">
                  <a:spLocks noChangeArrowheads="1"/>
                </p:cNvSpPr>
                <p:nvPr/>
              </p:nvSpPr>
              <p:spPr bwMode="auto">
                <a:xfrm>
                  <a:off x="4476" y="1139"/>
                  <a:ext cx="340" cy="331"/>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600" b="1" i="0" u="none" strike="noStrike" kern="1200" cap="none" spc="0" normalizeH="0" baseline="0" noProof="0" dirty="0">
                      <a:ln>
                        <a:noFill/>
                      </a:ln>
                      <a:solidFill>
                        <a:sysClr val="windowText" lastClr="000000"/>
                      </a:solidFill>
                      <a:effectLst/>
                      <a:uLnTx/>
                      <a:uFillTx/>
                      <a:latin typeface="Arial" pitchFamily="34" charset="0"/>
                      <a:ea typeface="宋体"/>
                      <a:cs typeface="+mn-cs"/>
                      <a:sym typeface="Symbol" pitchFamily="18" charset="2"/>
                    </a:rPr>
                    <a:t>n</a:t>
                  </a:r>
                </a:p>
              </p:txBody>
            </p:sp>
          </p:grpSp>
          <p:grpSp>
            <p:nvGrpSpPr>
              <p:cNvPr id="24" name="Group 40"/>
              <p:cNvGrpSpPr>
                <a:grpSpLocks/>
              </p:cNvGrpSpPr>
              <p:nvPr/>
            </p:nvGrpSpPr>
            <p:grpSpPr bwMode="auto">
              <a:xfrm>
                <a:off x="6907213" y="2668594"/>
                <a:ext cx="457200" cy="525463"/>
                <a:chOff x="4528" y="1907"/>
                <a:chExt cx="288" cy="331"/>
              </a:xfrm>
            </p:grpSpPr>
            <p:sp>
              <p:nvSpPr>
                <p:cNvPr id="29" name="Oval 26"/>
                <p:cNvSpPr>
                  <a:spLocks noChangeArrowheads="1"/>
                </p:cNvSpPr>
                <p:nvPr/>
              </p:nvSpPr>
              <p:spPr bwMode="auto">
                <a:xfrm>
                  <a:off x="4528" y="1955"/>
                  <a:ext cx="240" cy="240"/>
                </a:xfrm>
                <a:prstGeom prst="ellipse">
                  <a:avLst/>
                </a:prstGeom>
                <a:solidFill>
                  <a:srgbClr val="FF7C80"/>
                </a:solid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0" name="Text Box 31"/>
                <p:cNvSpPr txBox="1">
                  <a:spLocks noChangeArrowheads="1"/>
                </p:cNvSpPr>
                <p:nvPr/>
              </p:nvSpPr>
              <p:spPr bwMode="auto">
                <a:xfrm>
                  <a:off x="4528" y="1907"/>
                  <a:ext cx="288" cy="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600" b="1" i="0" u="none" strike="noStrike" kern="1200" cap="none" spc="0" normalizeH="0" baseline="0" noProof="0" dirty="0">
                      <a:ln>
                        <a:noFill/>
                      </a:ln>
                      <a:solidFill>
                        <a:sysClr val="windowText" lastClr="000000"/>
                      </a:solidFill>
                      <a:effectLst/>
                      <a:uLnTx/>
                      <a:uFillTx/>
                      <a:latin typeface="Arial" pitchFamily="34" charset="0"/>
                      <a:ea typeface="宋体"/>
                      <a:cs typeface="+mn-cs"/>
                      <a:sym typeface="Symbol" pitchFamily="18" charset="2"/>
                    </a:rPr>
                    <a:t>n</a:t>
                  </a:r>
                </a:p>
              </p:txBody>
            </p:sp>
          </p:grpSp>
          <p:sp>
            <p:nvSpPr>
              <p:cNvPr id="25" name="Line 41"/>
              <p:cNvSpPr>
                <a:spLocks noChangeShapeType="1"/>
              </p:cNvSpPr>
              <p:nvPr/>
            </p:nvSpPr>
            <p:spPr bwMode="auto">
              <a:xfrm flipV="1">
                <a:off x="6438900" y="1984376"/>
                <a:ext cx="576263" cy="215900"/>
              </a:xfrm>
              <a:prstGeom prst="line">
                <a:avLst/>
              </a:prstGeom>
              <a:noFill/>
              <a:ln w="9525">
                <a:solidFill>
                  <a:sysClr val="windowText" lastClr="000000"/>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6" name="Line 42"/>
              <p:cNvSpPr>
                <a:spLocks noChangeShapeType="1"/>
              </p:cNvSpPr>
              <p:nvPr/>
            </p:nvSpPr>
            <p:spPr bwMode="auto">
              <a:xfrm>
                <a:off x="6402388" y="2524126"/>
                <a:ext cx="504825" cy="288925"/>
              </a:xfrm>
              <a:prstGeom prst="line">
                <a:avLst/>
              </a:prstGeom>
              <a:noFill/>
              <a:ln w="9525">
                <a:solidFill>
                  <a:sysClr val="windowText" lastClr="000000"/>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7" name="Line 43"/>
              <p:cNvSpPr>
                <a:spLocks noChangeShapeType="1"/>
              </p:cNvSpPr>
              <p:nvPr/>
            </p:nvSpPr>
            <p:spPr bwMode="auto">
              <a:xfrm flipH="1">
                <a:off x="7123113" y="2092326"/>
                <a:ext cx="71438" cy="647700"/>
              </a:xfrm>
              <a:prstGeom prst="line">
                <a:avLst/>
              </a:prstGeom>
              <a:noFill/>
              <a:ln w="9525">
                <a:solidFill>
                  <a:sysClr val="windowText" lastClr="000000"/>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8" name="TextBox 16"/>
              <p:cNvSpPr txBox="1"/>
              <p:nvPr/>
            </p:nvSpPr>
            <p:spPr>
              <a:xfrm>
                <a:off x="5949126" y="842964"/>
                <a:ext cx="1721994" cy="5254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30000" noProof="0" dirty="0" smtClean="0">
                    <a:ln>
                      <a:noFill/>
                    </a:ln>
                    <a:solidFill>
                      <a:sysClr val="windowText" lastClr="000000"/>
                    </a:solidFill>
                    <a:effectLst/>
                    <a:uLnTx/>
                    <a:uFillTx/>
                    <a:latin typeface="Calibri"/>
                    <a:ea typeface="+mn-ea"/>
                    <a:cs typeface="+mn-cs"/>
                  </a:rPr>
                  <a:t>6</a:t>
                </a:r>
                <a:r>
                  <a:rPr kumimoji="0" lang="en-US" sz="1600" b="1" i="0" u="none" strike="noStrike" kern="1200" cap="none" spc="0" normalizeH="0" baseline="0" noProof="0" dirty="0" smtClean="0">
                    <a:ln>
                      <a:noFill/>
                    </a:ln>
                    <a:solidFill>
                      <a:sysClr val="windowText" lastClr="000000"/>
                    </a:solidFill>
                    <a:effectLst/>
                    <a:uLnTx/>
                    <a:uFillTx/>
                    <a:latin typeface="Calibri"/>
                    <a:ea typeface="+mn-ea"/>
                    <a:cs typeface="+mn-cs"/>
                  </a:rPr>
                  <a:t>He core</a:t>
                </a:r>
                <a:endParaRPr kumimoji="0" lang="en-US" sz="1600" b="1" i="0" u="none" strike="noStrike" kern="1200" cap="none" spc="0" normalizeH="0" baseline="0" noProof="0" dirty="0">
                  <a:ln>
                    <a:noFill/>
                  </a:ln>
                  <a:solidFill>
                    <a:sysClr val="windowText" lastClr="000000"/>
                  </a:solidFill>
                  <a:effectLst/>
                  <a:uLnTx/>
                  <a:uFillTx/>
                  <a:latin typeface="Calibri"/>
                  <a:ea typeface="+mn-ea"/>
                  <a:cs typeface="+mn-cs"/>
                </a:endParaRPr>
              </a:p>
            </p:txBody>
          </p:sp>
        </p:grpSp>
      </p:grpSp>
      <p:sp>
        <p:nvSpPr>
          <p:cNvPr id="4" name="圆角矩形标注 3"/>
          <p:cNvSpPr/>
          <p:nvPr/>
        </p:nvSpPr>
        <p:spPr>
          <a:xfrm>
            <a:off x="1280158" y="4294073"/>
            <a:ext cx="1386842" cy="503229"/>
          </a:xfrm>
          <a:prstGeom prst="wedgeRoundRectCallout">
            <a:avLst>
              <a:gd name="adj1" fmla="val -47972"/>
              <a:gd name="adj2" fmla="val 199200"/>
              <a:gd name="adj3" fmla="val 16667"/>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3/2</a:t>
            </a:r>
            <a:r>
              <a:rPr lang="en-US" baseline="30000" dirty="0" smtClean="0">
                <a:solidFill>
                  <a:srgbClr val="FF0000"/>
                </a:solidFill>
              </a:rPr>
              <a:t>+</a:t>
            </a:r>
            <a:r>
              <a:rPr lang="en-US" dirty="0" smtClean="0">
                <a:solidFill>
                  <a:srgbClr val="FF0000"/>
                </a:solidFill>
              </a:rPr>
              <a:t>&amp;5/2</a:t>
            </a:r>
            <a:r>
              <a:rPr lang="en-US" baseline="30000" dirty="0" smtClean="0">
                <a:solidFill>
                  <a:srgbClr val="FF0000"/>
                </a:solidFill>
              </a:rPr>
              <a:t>+</a:t>
            </a:r>
            <a:endParaRPr lang="en-US" baseline="30000" dirty="0">
              <a:solidFill>
                <a:srgbClr val="FF0000"/>
              </a:solidFill>
            </a:endParaRPr>
          </a:p>
        </p:txBody>
      </p:sp>
      <p:sp>
        <p:nvSpPr>
          <p:cNvPr id="38" name="テキスト ボックス 6"/>
          <p:cNvSpPr txBox="1"/>
          <p:nvPr/>
        </p:nvSpPr>
        <p:spPr>
          <a:xfrm>
            <a:off x="1946290" y="3904986"/>
            <a:ext cx="140775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ja-JP" dirty="0" smtClean="0">
                <a:solidFill>
                  <a:prstClr val="black"/>
                </a:solidFill>
              </a:rPr>
              <a:t>E05115 data</a:t>
            </a:r>
          </a:p>
        </p:txBody>
      </p:sp>
    </p:spTree>
    <p:extLst>
      <p:ext uri="{BB962C8B-B14F-4D97-AF65-F5344CB8AC3E}">
        <p14:creationId xmlns:p14="http://schemas.microsoft.com/office/powerpoint/2010/main" val="2980945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7096</TotalTime>
  <Words>2200</Words>
  <Application>Microsoft Office PowerPoint</Application>
  <PresentationFormat>全屏显示(4:3)</PresentationFormat>
  <Paragraphs>297</Paragraphs>
  <Slides>18</Slides>
  <Notes>13</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主管人员</vt:lpstr>
      <vt:lpstr>Hypernuclei Production Experiment E05115 at Jefferson Laboratory by the (e,e’K+) Reaction</vt:lpstr>
      <vt:lpstr>Introduction</vt:lpstr>
      <vt:lpstr>Introduction-Cont.</vt:lpstr>
      <vt:lpstr>PowerPoint 演示文稿</vt:lpstr>
      <vt:lpstr>PowerPoint 演示文稿</vt:lpstr>
      <vt:lpstr>PowerPoint 演示文稿</vt:lpstr>
      <vt:lpstr> Calibration Procedure</vt:lpstr>
      <vt:lpstr> Preliminary Status  </vt:lpstr>
      <vt:lpstr>  Preliminary Result  7ΛHe</vt:lpstr>
      <vt:lpstr>Preliminary Results  9ΛLi</vt:lpstr>
      <vt:lpstr> Preliminary Result  10ΛBe</vt:lpstr>
      <vt:lpstr>Summary and to do</vt:lpstr>
      <vt:lpstr>Backup</vt:lpstr>
      <vt:lpstr>PowerPoint 演示文稿</vt:lpstr>
      <vt:lpstr>  Calibration Procedure</vt:lpstr>
      <vt:lpstr>Forward Optics Tuning </vt:lpstr>
      <vt:lpstr>PowerPoint 演示文稿</vt:lpstr>
      <vt:lpstr>Introduction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Hypernuclei Production experiment E05115 at Jefferson Laboratory Hall  C by the (e,e’K+) Reaction</dc:title>
  <dc:creator>chunhua</dc:creator>
  <cp:lastModifiedBy>chunhua</cp:lastModifiedBy>
  <cp:revision>152</cp:revision>
  <dcterms:created xsi:type="dcterms:W3CDTF">2012-03-19T13:32:25Z</dcterms:created>
  <dcterms:modified xsi:type="dcterms:W3CDTF">2012-03-31T17:14:30Z</dcterms:modified>
</cp:coreProperties>
</file>