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</p:sldMasterIdLst>
  <p:notesMasterIdLst>
    <p:notesMasterId r:id="rId17"/>
  </p:notesMasterIdLst>
  <p:sldIdLst>
    <p:sldId id="288" r:id="rId2"/>
    <p:sldId id="265" r:id="rId3"/>
    <p:sldId id="304" r:id="rId4"/>
    <p:sldId id="316" r:id="rId5"/>
    <p:sldId id="318" r:id="rId6"/>
    <p:sldId id="319" r:id="rId7"/>
    <p:sldId id="320" r:id="rId8"/>
    <p:sldId id="317" r:id="rId9"/>
    <p:sldId id="321" r:id="rId10"/>
    <p:sldId id="307" r:id="rId11"/>
    <p:sldId id="292" r:id="rId12"/>
    <p:sldId id="311" r:id="rId13"/>
    <p:sldId id="313" r:id="rId14"/>
    <p:sldId id="285" r:id="rId15"/>
    <p:sldId id="322" r:id="rId1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B6029C"/>
    <a:srgbClr val="008000"/>
    <a:srgbClr val="1CD1EA"/>
    <a:srgbClr val="1C0BFB"/>
    <a:srgbClr val="003300"/>
    <a:srgbClr val="00CC00"/>
    <a:srgbClr val="669900"/>
    <a:srgbClr val="0000FF"/>
    <a:srgbClr val="AF4B9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60"/>
  </p:normalViewPr>
  <p:slideViewPr>
    <p:cSldViewPr>
      <p:cViewPr>
        <p:scale>
          <a:sx n="77" d="100"/>
          <a:sy n="77" d="100"/>
        </p:scale>
        <p:origin x="-960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4DCC440-9964-4036-AF68-A959EC72C560}" type="datetimeFigureOut">
              <a:rPr lang="en-US" smtClean="0"/>
              <a:pPr/>
              <a:t>2/14/2010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F4BA1B1-2648-4BEA-996A-AC7FEAEB4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BA1B1-2648-4BEA-996A-AC7FEAEB42C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BA1B1-2648-4BEA-996A-AC7FEAEB42C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BA1B1-2648-4BEA-996A-AC7FEAEB42C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BE3-A068-483F-8F83-D265AE966210}" type="datetimeFigureOut">
              <a:rPr lang="en-US" smtClean="0"/>
              <a:pPr/>
              <a:t>2/14/2010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F037630-76F8-4E94-BB44-3CEB343BBB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BE3-A068-483F-8F83-D265AE966210}" type="datetimeFigureOut">
              <a:rPr lang="en-US" smtClean="0"/>
              <a:pPr/>
              <a:t>2/14/2010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7630-76F8-4E94-BB44-3CEB343BBB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BE3-A068-483F-8F83-D265AE966210}" type="datetimeFigureOut">
              <a:rPr lang="en-US" smtClean="0"/>
              <a:pPr/>
              <a:t>2/14/2010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7630-76F8-4E94-BB44-3CEB343BBB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BE3-A068-483F-8F83-D265AE966210}" type="datetimeFigureOut">
              <a:rPr lang="en-US" smtClean="0"/>
              <a:pPr/>
              <a:t>2/14/2010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7630-76F8-4E94-BB44-3CEB343BBB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BE3-A068-483F-8F83-D265AE966210}" type="datetimeFigureOut">
              <a:rPr lang="en-US" smtClean="0"/>
              <a:pPr/>
              <a:t>2/14/2010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F037630-76F8-4E94-BB44-3CEB343BBB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BE3-A068-483F-8F83-D265AE966210}" type="datetimeFigureOut">
              <a:rPr lang="en-US" smtClean="0"/>
              <a:pPr/>
              <a:t>2/14/2010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7630-76F8-4E94-BB44-3CEB343BBB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BE3-A068-483F-8F83-D265AE966210}" type="datetimeFigureOut">
              <a:rPr lang="en-US" smtClean="0"/>
              <a:pPr/>
              <a:t>2/14/2010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7630-76F8-4E94-BB44-3CEB343BBB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BE3-A068-483F-8F83-D265AE966210}" type="datetimeFigureOut">
              <a:rPr lang="en-US" smtClean="0"/>
              <a:pPr/>
              <a:t>2/14/2010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7630-76F8-4E94-BB44-3CEB343BBB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BE3-A068-483F-8F83-D265AE966210}" type="datetimeFigureOut">
              <a:rPr lang="en-US" smtClean="0"/>
              <a:pPr/>
              <a:t>2/14/2010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7630-76F8-4E94-BB44-3CEB343BBB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BE3-A068-483F-8F83-D265AE966210}" type="datetimeFigureOut">
              <a:rPr lang="en-US" smtClean="0"/>
              <a:pPr/>
              <a:t>2/14/2010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7630-76F8-4E94-BB44-3CEB343BBB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BE3-A068-483F-8F83-D265AE966210}" type="datetimeFigureOut">
              <a:rPr lang="en-US" smtClean="0"/>
              <a:pPr/>
              <a:t>2/14/2010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F037630-76F8-4E94-BB44-3CEB343BBB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6C9ABE3-A068-483F-8F83-D265AE966210}" type="datetimeFigureOut">
              <a:rPr lang="en-US" smtClean="0"/>
              <a:pPr/>
              <a:t>2/14/2010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F037630-76F8-4E94-BB44-3CEB343BBB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21.gif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3.gif"/><Relationship Id="rId4" Type="http://schemas.openxmlformats.org/officeDocument/2006/relationships/image" Target="../media/image22.png"/><Relationship Id="rId9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7.bin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5.bin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28.gif"/><Relationship Id="rId9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allcweb.jlab.org/experiments/sane/wiki/index.php/Image:Energylevels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81000" y="3352800"/>
            <a:ext cx="4343400" cy="2218730"/>
            <a:chOff x="381000" y="2685633"/>
            <a:chExt cx="4343400" cy="2218730"/>
          </a:xfrm>
        </p:grpSpPr>
        <p:sp>
          <p:nvSpPr>
            <p:cNvPr id="5" name="TextBox 4"/>
            <p:cNvSpPr txBox="1"/>
            <p:nvPr/>
          </p:nvSpPr>
          <p:spPr>
            <a:xfrm>
              <a:off x="381000" y="2685633"/>
              <a:ext cx="43434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</a:rPr>
                <a:t>S</a:t>
              </a:r>
              <a:r>
                <a:rPr lang="en-US" sz="2800" dirty="0" smtClean="0">
                  <a:solidFill>
                    <a:srgbClr val="003399"/>
                  </a:solidFill>
                </a:rPr>
                <a:t>pin</a:t>
              </a:r>
            </a:p>
            <a:p>
              <a:r>
                <a:rPr lang="en-US" sz="2800" b="1" dirty="0" smtClean="0">
                  <a:solidFill>
                    <a:srgbClr val="0000FF"/>
                  </a:solidFill>
                </a:rPr>
                <a:t>A</a:t>
              </a:r>
              <a:r>
                <a:rPr lang="en-US" sz="2800" dirty="0" smtClean="0">
                  <a:solidFill>
                    <a:srgbClr val="003399"/>
                  </a:solidFill>
                </a:rPr>
                <a:t>symmetries of the </a:t>
              </a:r>
            </a:p>
            <a:p>
              <a:r>
                <a:rPr lang="en-US" sz="2800" b="1" dirty="0" smtClean="0">
                  <a:solidFill>
                    <a:srgbClr val="0000FF"/>
                  </a:solidFill>
                </a:rPr>
                <a:t>N</a:t>
              </a:r>
              <a:r>
                <a:rPr lang="en-US" sz="2800" dirty="0" smtClean="0">
                  <a:solidFill>
                    <a:srgbClr val="003399"/>
                  </a:solidFill>
                </a:rPr>
                <a:t>ucleon</a:t>
              </a:r>
            </a:p>
            <a:p>
              <a:r>
                <a:rPr lang="en-US" sz="2800" b="1" dirty="0" smtClean="0">
                  <a:solidFill>
                    <a:srgbClr val="0000FF"/>
                  </a:solidFill>
                </a:rPr>
                <a:t>E</a:t>
              </a:r>
              <a:r>
                <a:rPr lang="en-US" sz="2800" dirty="0" smtClean="0">
                  <a:solidFill>
                    <a:srgbClr val="003399"/>
                  </a:solidFill>
                </a:rPr>
                <a:t>xperiment</a:t>
              </a:r>
              <a:endParaRPr lang="en-US" sz="2800" dirty="0">
                <a:solidFill>
                  <a:srgbClr val="003399"/>
                </a:solidFill>
                <a:latin typeface="Curlz MT" pitchFamily="8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81000" y="4442698"/>
              <a:ext cx="2971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( E07-003)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819400" y="54864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Anusha</a:t>
            </a:r>
            <a:r>
              <a:rPr lang="en-US" sz="2000" dirty="0" smtClean="0"/>
              <a:t> </a:t>
            </a:r>
            <a:r>
              <a:rPr lang="en-US" sz="2000" dirty="0" err="1" smtClean="0"/>
              <a:t>Liyanage</a:t>
            </a:r>
            <a:endParaRPr lang="en-US" sz="2000" dirty="0" smtClean="0"/>
          </a:p>
          <a:p>
            <a:pPr algn="ctr"/>
            <a:r>
              <a:rPr lang="en-US" sz="2000" dirty="0" smtClean="0"/>
              <a:t>APS April Meeting, February 15, 2010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762000" y="381000"/>
            <a:ext cx="769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solidFill>
                  <a:srgbClr val="008000"/>
                </a:solidFill>
              </a:rPr>
              <a:t>Measurement Of the </a:t>
            </a:r>
          </a:p>
          <a:p>
            <a:pPr algn="ctr"/>
            <a:r>
              <a:rPr lang="en-US" sz="3600" i="1" dirty="0" smtClean="0">
                <a:solidFill>
                  <a:srgbClr val="008000"/>
                </a:solidFill>
              </a:rPr>
              <a:t>Proton Form Factor Ratio</a:t>
            </a:r>
          </a:p>
          <a:p>
            <a:pPr algn="ctr"/>
            <a:r>
              <a:rPr lang="en-US" sz="3600" i="1" dirty="0" smtClean="0">
                <a:solidFill>
                  <a:srgbClr val="008000"/>
                </a:solidFill>
              </a:rPr>
              <a:t> at High Q</a:t>
            </a:r>
            <a:r>
              <a:rPr lang="en-US" sz="3600" i="1" baseline="30000" dirty="0" smtClean="0">
                <a:solidFill>
                  <a:srgbClr val="008000"/>
                </a:solidFill>
              </a:rPr>
              <a:t>2</a:t>
            </a:r>
            <a:r>
              <a:rPr lang="en-US" sz="3600" i="1" dirty="0" smtClean="0">
                <a:solidFill>
                  <a:srgbClr val="008000"/>
                </a:solidFill>
              </a:rPr>
              <a:t> </a:t>
            </a:r>
          </a:p>
          <a:p>
            <a:pPr algn="ctr"/>
            <a:r>
              <a:rPr lang="en-US" sz="3600" i="1" dirty="0" smtClean="0">
                <a:solidFill>
                  <a:srgbClr val="008000"/>
                </a:solidFill>
              </a:rPr>
              <a:t>by Using The </a:t>
            </a:r>
          </a:p>
          <a:p>
            <a:pPr algn="ctr"/>
            <a:r>
              <a:rPr lang="en-US" sz="3600" i="1" dirty="0" smtClean="0">
                <a:solidFill>
                  <a:srgbClr val="008000"/>
                </a:solidFill>
              </a:rPr>
              <a:t>Double Spin  Asymmetries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5562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 descr="logo_hu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57200"/>
            <a:ext cx="2057400" cy="2057400"/>
          </a:xfrm>
          <a:prstGeom prst="rect">
            <a:avLst/>
          </a:prstGeom>
        </p:spPr>
      </p:pic>
      <p:pic>
        <p:nvPicPr>
          <p:cNvPr id="11" name="Picture 10" descr="JLab_logo_text_white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3976255"/>
            <a:ext cx="4191000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0"/>
            <a:ext cx="5105400" cy="685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1C0BFB"/>
                </a:solidFill>
                <a:latin typeface="+mn-lt"/>
              </a:rPr>
              <a:t>Momentum difference</a:t>
            </a:r>
            <a:endParaRPr lang="en-US" sz="3200" dirty="0">
              <a:solidFill>
                <a:srgbClr val="1C0BFB"/>
              </a:solidFill>
              <a:latin typeface="+mn-lt"/>
            </a:endParaRPr>
          </a:p>
        </p:txBody>
      </p:sp>
      <p:pic>
        <p:nvPicPr>
          <p:cNvPr id="30" name="Content Placeholder 29" descr="dPel_HMS_hallc_5.gif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76200" y="914400"/>
            <a:ext cx="4800600" cy="4873062"/>
          </a:xfrm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914400" y="609600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C00000"/>
                </a:solidFill>
              </a:rPr>
              <a:t>Momentum Difference , </a:t>
            </a:r>
            <a:r>
              <a:rPr lang="en-US" sz="2000" i="1" dirty="0" err="1" smtClean="0">
                <a:solidFill>
                  <a:srgbClr val="C00000"/>
                </a:solidFill>
              </a:rPr>
              <a:t>dPel_hms</a:t>
            </a:r>
            <a:endParaRPr lang="en-US" sz="2000" i="1" dirty="0">
              <a:solidFill>
                <a:srgbClr val="C00000"/>
              </a:solidFill>
            </a:endParaRPr>
          </a:p>
        </p:txBody>
      </p:sp>
      <p:grpSp>
        <p:nvGrpSpPr>
          <p:cNvPr id="101" name="Group 100"/>
          <p:cNvGrpSpPr/>
          <p:nvPr/>
        </p:nvGrpSpPr>
        <p:grpSpPr>
          <a:xfrm>
            <a:off x="4343400" y="2971800"/>
            <a:ext cx="762000" cy="1524000"/>
            <a:chOff x="4343400" y="2971800"/>
            <a:chExt cx="762000" cy="1524000"/>
          </a:xfrm>
        </p:grpSpPr>
        <p:sp>
          <p:nvSpPr>
            <p:cNvPr id="32" name="Right Brace 31"/>
            <p:cNvSpPr/>
            <p:nvPr/>
          </p:nvSpPr>
          <p:spPr>
            <a:xfrm>
              <a:off x="4343400" y="2971800"/>
              <a:ext cx="381000" cy="1524000"/>
            </a:xfrm>
            <a:prstGeom prst="rightBrace">
              <a:avLst>
                <a:gd name="adj1" fmla="val 8333"/>
                <a:gd name="adj2" fmla="val 50000"/>
              </a:avLst>
            </a:prstGeom>
            <a:ln w="25400">
              <a:solidFill>
                <a:srgbClr val="AF4B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572000" y="3200400"/>
              <a:ext cx="533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AF4B9A"/>
                  </a:solidFill>
                </a:rPr>
                <a:t>H</a:t>
              </a:r>
            </a:p>
            <a:p>
              <a:r>
                <a:rPr lang="en-US" dirty="0" smtClean="0">
                  <a:solidFill>
                    <a:srgbClr val="AF4B9A"/>
                  </a:solidFill>
                </a:rPr>
                <a:t>M</a:t>
              </a:r>
            </a:p>
            <a:p>
              <a:r>
                <a:rPr lang="en-US" dirty="0" smtClean="0">
                  <a:solidFill>
                    <a:srgbClr val="AF4B9A"/>
                  </a:solidFill>
                </a:rPr>
                <a:t>S</a:t>
              </a:r>
            </a:p>
            <a:p>
              <a:endParaRPr lang="en-US" dirty="0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4343400" y="4495800"/>
            <a:ext cx="990600" cy="1200329"/>
            <a:chOff x="4343400" y="4495800"/>
            <a:chExt cx="990600" cy="1200329"/>
          </a:xfrm>
        </p:grpSpPr>
        <p:sp>
          <p:nvSpPr>
            <p:cNvPr id="36" name="Right Brace 35"/>
            <p:cNvSpPr/>
            <p:nvPr/>
          </p:nvSpPr>
          <p:spPr>
            <a:xfrm>
              <a:off x="4343400" y="4724400"/>
              <a:ext cx="381000" cy="533400"/>
            </a:xfrm>
            <a:prstGeom prst="rightBrace">
              <a:avLst/>
            </a:prstGeom>
            <a:ln w="25400">
              <a:solidFill>
                <a:srgbClr val="AF4B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572000" y="4495800"/>
              <a:ext cx="762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AF4B9A"/>
                  </a:solidFill>
                </a:rPr>
                <a:t>C</a:t>
              </a:r>
            </a:p>
            <a:p>
              <a:r>
                <a:rPr lang="en-US" dirty="0" smtClean="0">
                  <a:solidFill>
                    <a:srgbClr val="AF4B9A"/>
                  </a:solidFill>
                </a:rPr>
                <a:t>O</a:t>
              </a:r>
            </a:p>
            <a:p>
              <a:r>
                <a:rPr lang="en-US" dirty="0" smtClean="0">
                  <a:solidFill>
                    <a:srgbClr val="AF4B9A"/>
                  </a:solidFill>
                </a:rPr>
                <a:t>IN</a:t>
              </a:r>
            </a:p>
            <a:p>
              <a:endParaRPr lang="en-US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0" y="5715000"/>
            <a:ext cx="3276600" cy="1200329"/>
            <a:chOff x="0" y="5715000"/>
            <a:chExt cx="3276600" cy="1200329"/>
          </a:xfrm>
        </p:grpSpPr>
        <p:sp>
          <p:nvSpPr>
            <p:cNvPr id="42" name="TextBox 41"/>
            <p:cNvSpPr txBox="1"/>
            <p:nvPr/>
          </p:nvSpPr>
          <p:spPr>
            <a:xfrm>
              <a:off x="0" y="5715000"/>
              <a:ext cx="3124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AF4B9A"/>
                  </a:solidFill>
                </a:rPr>
                <a:t>  HMS</a:t>
              </a:r>
              <a:r>
                <a:rPr lang="en-US" dirty="0" smtClean="0"/>
                <a:t>  – abs(</a:t>
              </a:r>
              <a:r>
                <a:rPr lang="en-US" dirty="0" err="1" smtClean="0"/>
                <a:t>dPel_hms</a:t>
              </a:r>
              <a:r>
                <a:rPr lang="en-US" dirty="0" smtClean="0"/>
                <a:t> ) &lt; 0.02</a:t>
              </a:r>
            </a:p>
            <a:p>
              <a:r>
                <a:rPr lang="en-US" dirty="0" smtClean="0"/>
                <a:t>                </a:t>
              </a:r>
              <a:r>
                <a:rPr lang="en-US" dirty="0" smtClean="0">
                  <a:solidFill>
                    <a:srgbClr val="FF0000"/>
                  </a:solidFill>
                </a:rPr>
                <a:t>abs(</a:t>
              </a:r>
              <a:r>
                <a:rPr lang="en-US" dirty="0" err="1" smtClean="0">
                  <a:solidFill>
                    <a:srgbClr val="FF0000"/>
                  </a:solidFill>
                </a:rPr>
                <a:t>hsdelta</a:t>
              </a:r>
              <a:r>
                <a:rPr lang="en-US" dirty="0" smtClean="0">
                  <a:solidFill>
                    <a:srgbClr val="FF0000"/>
                  </a:solidFill>
                </a:rPr>
                <a:t>) &lt; 8</a:t>
              </a:r>
            </a:p>
            <a:p>
              <a:r>
                <a:rPr lang="en-US" dirty="0" smtClean="0"/>
                <a:t>                </a:t>
              </a:r>
              <a:r>
                <a:rPr lang="en-US" dirty="0" err="1" smtClean="0">
                  <a:solidFill>
                    <a:srgbClr val="00CC00"/>
                  </a:solidFill>
                </a:rPr>
                <a:t>hcer_npe</a:t>
              </a:r>
              <a:r>
                <a:rPr lang="en-US" dirty="0" smtClean="0">
                  <a:solidFill>
                    <a:srgbClr val="00CC00"/>
                  </a:solidFill>
                </a:rPr>
                <a:t> &lt; 0.2</a:t>
              </a:r>
            </a:p>
            <a:p>
              <a:r>
                <a:rPr lang="en-US" dirty="0" smtClean="0"/>
                <a:t>                </a:t>
              </a:r>
              <a:r>
                <a:rPr lang="en-US" dirty="0" err="1" smtClean="0">
                  <a:solidFill>
                    <a:srgbClr val="1C0BFB"/>
                  </a:solidFill>
                </a:rPr>
                <a:t>hsshtrk</a:t>
              </a:r>
              <a:r>
                <a:rPr lang="en-US" dirty="0" smtClean="0">
                  <a:solidFill>
                    <a:srgbClr val="1C0BFB"/>
                  </a:solidFill>
                </a:rPr>
                <a:t>/</a:t>
              </a:r>
              <a:r>
                <a:rPr lang="en-US" dirty="0" err="1" smtClean="0">
                  <a:solidFill>
                    <a:srgbClr val="1C0BFB"/>
                  </a:solidFill>
                </a:rPr>
                <a:t>hse</a:t>
              </a:r>
              <a:r>
                <a:rPr lang="en-US" dirty="0" smtClean="0">
                  <a:solidFill>
                    <a:srgbClr val="1C0BFB"/>
                  </a:solidFill>
                </a:rPr>
                <a:t> &gt; 0.01</a:t>
              </a:r>
              <a:endParaRPr lang="en-US" dirty="0">
                <a:solidFill>
                  <a:srgbClr val="1C0BFB"/>
                </a:solidFill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76200" y="5791200"/>
              <a:ext cx="3200400" cy="1066800"/>
            </a:xfrm>
            <a:prstGeom prst="roundRect">
              <a:avLst/>
            </a:prstGeom>
            <a:noFill/>
            <a:ln>
              <a:solidFill>
                <a:srgbClr val="AF4B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200400" y="5715000"/>
            <a:ext cx="4114800" cy="1200329"/>
            <a:chOff x="3200400" y="5715000"/>
            <a:chExt cx="4114800" cy="1200329"/>
          </a:xfrm>
        </p:grpSpPr>
        <p:sp>
          <p:nvSpPr>
            <p:cNvPr id="43" name="TextBox 42"/>
            <p:cNvSpPr txBox="1"/>
            <p:nvPr/>
          </p:nvSpPr>
          <p:spPr>
            <a:xfrm>
              <a:off x="3200400" y="5715000"/>
              <a:ext cx="4114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AF4B9A"/>
                  </a:solidFill>
                </a:rPr>
                <a:t>  COIN</a:t>
              </a:r>
              <a:r>
                <a:rPr lang="en-US" dirty="0" smtClean="0"/>
                <a:t>  - abs(EHMS-eclust+0.37) &lt;1</a:t>
              </a:r>
            </a:p>
            <a:p>
              <a:r>
                <a:rPr lang="en-US" dirty="0" smtClean="0"/>
                <a:t>               </a:t>
              </a:r>
              <a:r>
                <a:rPr lang="en-US" dirty="0" smtClean="0">
                  <a:solidFill>
                    <a:srgbClr val="FF0000"/>
                  </a:solidFill>
                </a:rPr>
                <a:t>abs(XHMS-xclust-0.15) &lt; 5</a:t>
              </a:r>
            </a:p>
            <a:p>
              <a:r>
                <a:rPr lang="en-US" dirty="0" smtClean="0"/>
                <a:t>               </a:t>
              </a:r>
              <a:r>
                <a:rPr lang="en-US" dirty="0" smtClean="0">
                  <a:solidFill>
                    <a:srgbClr val="00CC00"/>
                  </a:solidFill>
                </a:rPr>
                <a:t>abs(YHMS-yclust+0.41) &lt; 10</a:t>
              </a:r>
            </a:p>
            <a:p>
              <a:r>
                <a:rPr lang="en-US" dirty="0" smtClean="0"/>
                <a:t>               </a:t>
              </a:r>
              <a:endParaRPr lang="en-US" dirty="0">
                <a:solidFill>
                  <a:srgbClr val="1C0BFB"/>
                </a:solidFill>
              </a:endParaRP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3276600" y="5791200"/>
              <a:ext cx="3505200" cy="1066800"/>
            </a:xfrm>
            <a:prstGeom prst="roundRect">
              <a:avLst/>
            </a:prstGeom>
            <a:noFill/>
            <a:ln>
              <a:solidFill>
                <a:srgbClr val="AF4B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5181600" y="1143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79" name="Group 78"/>
          <p:cNvGrpSpPr/>
          <p:nvPr/>
        </p:nvGrpSpPr>
        <p:grpSpPr>
          <a:xfrm>
            <a:off x="5334000" y="838200"/>
            <a:ext cx="3535967" cy="3200400"/>
            <a:chOff x="5410200" y="1219200"/>
            <a:chExt cx="3535967" cy="3200400"/>
          </a:xfrm>
        </p:grpSpPr>
        <p:sp>
          <p:nvSpPr>
            <p:cNvPr id="75" name="Oval 74"/>
            <p:cNvSpPr/>
            <p:nvPr/>
          </p:nvSpPr>
          <p:spPr>
            <a:xfrm>
              <a:off x="7620000" y="1219200"/>
              <a:ext cx="609600" cy="6096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5410200" y="2438400"/>
              <a:ext cx="3200400" cy="1981200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Curved Left Arrow 77"/>
            <p:cNvSpPr/>
            <p:nvPr/>
          </p:nvSpPr>
          <p:spPr>
            <a:xfrm rot="20936526">
              <a:off x="8360932" y="1298205"/>
              <a:ext cx="585235" cy="1324970"/>
            </a:xfrm>
            <a:prstGeom prst="curved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3" name="Group 102"/>
          <p:cNvGrpSpPr/>
          <p:nvPr/>
        </p:nvGrpSpPr>
        <p:grpSpPr>
          <a:xfrm>
            <a:off x="3275806" y="4343400"/>
            <a:ext cx="5715794" cy="2133600"/>
            <a:chOff x="3275806" y="4343400"/>
            <a:chExt cx="5715794" cy="2133600"/>
          </a:xfrm>
        </p:grpSpPr>
        <p:grpSp>
          <p:nvGrpSpPr>
            <p:cNvPr id="93" name="Group 92"/>
            <p:cNvGrpSpPr/>
            <p:nvPr/>
          </p:nvGrpSpPr>
          <p:grpSpPr>
            <a:xfrm>
              <a:off x="3275806" y="5106194"/>
              <a:ext cx="2439194" cy="608806"/>
              <a:chOff x="3275806" y="5106194"/>
              <a:chExt cx="2439194" cy="608806"/>
            </a:xfrm>
          </p:grpSpPr>
          <p:sp>
            <p:nvSpPr>
              <p:cNvPr id="81" name="TextBox 80"/>
              <p:cNvSpPr txBox="1"/>
              <p:nvPr/>
            </p:nvSpPr>
            <p:spPr>
              <a:xfrm>
                <a:off x="4419600" y="5345668"/>
                <a:ext cx="1295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1C0BFB"/>
                    </a:solidFill>
                  </a:rPr>
                  <a:t>Elliptic cut </a:t>
                </a:r>
                <a:endParaRPr lang="en-US" dirty="0"/>
              </a:p>
            </p:txBody>
          </p:sp>
          <p:grpSp>
            <p:nvGrpSpPr>
              <p:cNvPr id="92" name="Group 91"/>
              <p:cNvGrpSpPr/>
              <p:nvPr/>
            </p:nvGrpSpPr>
            <p:grpSpPr>
              <a:xfrm>
                <a:off x="3275806" y="5106194"/>
                <a:ext cx="1143794" cy="381000"/>
                <a:chOff x="3275806" y="5106194"/>
                <a:chExt cx="1143794" cy="381000"/>
              </a:xfrm>
            </p:grpSpPr>
            <p:cxnSp>
              <p:nvCxnSpPr>
                <p:cNvPr id="88" name="Straight Arrow Connector 87"/>
                <p:cNvCxnSpPr/>
                <p:nvPr/>
              </p:nvCxnSpPr>
              <p:spPr>
                <a:xfrm rot="5400000" flipH="1" flipV="1">
                  <a:off x="3086100" y="5295900"/>
                  <a:ext cx="381000" cy="1588"/>
                </a:xfrm>
                <a:prstGeom prst="straightConnector1">
                  <a:avLst/>
                </a:prstGeom>
                <a:ln w="25400">
                  <a:solidFill>
                    <a:srgbClr val="1C0BFB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>
                  <a:off x="3276600" y="5484812"/>
                  <a:ext cx="1143000" cy="1588"/>
                </a:xfrm>
                <a:prstGeom prst="line">
                  <a:avLst/>
                </a:prstGeom>
                <a:ln w="25400">
                  <a:solidFill>
                    <a:srgbClr val="1C0BF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7" name="Group 96"/>
            <p:cNvGrpSpPr/>
            <p:nvPr/>
          </p:nvGrpSpPr>
          <p:grpSpPr>
            <a:xfrm>
              <a:off x="5486400" y="4343400"/>
              <a:ext cx="3505200" cy="2133600"/>
              <a:chOff x="5486400" y="4343400"/>
              <a:chExt cx="3505200" cy="2133600"/>
            </a:xfrm>
          </p:grpSpPr>
          <p:pic>
            <p:nvPicPr>
              <p:cNvPr id="6145" name="Picture 1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638800" y="4494283"/>
                <a:ext cx="1875597" cy="763517"/>
              </a:xfrm>
              <a:prstGeom prst="rect">
                <a:avLst/>
              </a:prstGeom>
              <a:noFill/>
            </p:spPr>
          </p:pic>
          <p:sp>
            <p:nvSpPr>
              <p:cNvPr id="94" name="Rounded Rectangle 93"/>
              <p:cNvSpPr/>
              <p:nvPr/>
            </p:nvSpPr>
            <p:spPr>
              <a:xfrm>
                <a:off x="5486400" y="4343400"/>
                <a:ext cx="2286000" cy="1143000"/>
              </a:xfrm>
              <a:prstGeom prst="roundRect">
                <a:avLst/>
              </a:prstGeom>
              <a:noFill/>
              <a:ln>
                <a:solidFill>
                  <a:srgbClr val="1C0B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7086600" y="5486400"/>
                <a:ext cx="1905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 </a:t>
                </a:r>
                <a:r>
                  <a:rPr lang="en-US" i="1" dirty="0" err="1" smtClean="0"/>
                  <a:t>y</a:t>
                </a:r>
                <a:r>
                  <a:rPr lang="en-US" i="1" baseline="-25000" dirty="0" err="1" smtClean="0"/>
                  <a:t>i</a:t>
                </a:r>
                <a:r>
                  <a:rPr lang="en-US" i="1" dirty="0" smtClean="0"/>
                  <a:t> = variable</a:t>
                </a:r>
              </a:p>
              <a:p>
                <a:r>
                  <a:rPr lang="en-US" i="1" dirty="0" smtClean="0"/>
                  <a:t> </a:t>
                </a:r>
                <a:r>
                  <a:rPr lang="en-US" i="1" dirty="0" err="1" smtClean="0"/>
                  <a:t>a</a:t>
                </a:r>
                <a:r>
                  <a:rPr lang="en-US" i="1" baseline="-25000" dirty="0" err="1" smtClean="0"/>
                  <a:t>i</a:t>
                </a:r>
                <a:r>
                  <a:rPr lang="en-US" i="1" dirty="0" smtClean="0"/>
                  <a:t> = offset</a:t>
                </a:r>
              </a:p>
              <a:p>
                <a:r>
                  <a:rPr lang="en-US" i="1" dirty="0" smtClean="0"/>
                  <a:t> </a:t>
                </a:r>
                <a:r>
                  <a:rPr lang="el-GR" i="1" dirty="0" smtClean="0"/>
                  <a:t>σ</a:t>
                </a:r>
                <a:r>
                  <a:rPr lang="en-US" i="1" baseline="-25000" dirty="0" err="1" smtClean="0"/>
                  <a:t>i</a:t>
                </a:r>
                <a:r>
                  <a:rPr lang="en-US" i="1" baseline="-25000" dirty="0" smtClean="0"/>
                  <a:t> </a:t>
                </a:r>
                <a:r>
                  <a:rPr lang="en-US" i="1" dirty="0" smtClean="0"/>
                  <a:t>= cut</a:t>
                </a:r>
                <a:endParaRPr lang="en-US" i="1" dirty="0"/>
              </a:p>
            </p:txBody>
          </p:sp>
          <p:sp>
            <p:nvSpPr>
              <p:cNvPr id="96" name="Rounded Rectangle 95"/>
              <p:cNvSpPr/>
              <p:nvPr/>
            </p:nvSpPr>
            <p:spPr>
              <a:xfrm>
                <a:off x="7010400" y="5486400"/>
                <a:ext cx="1600200" cy="990600"/>
              </a:xfrm>
              <a:prstGeom prst="roundRect">
                <a:avLst/>
              </a:prstGeom>
              <a:noFill/>
              <a:ln>
                <a:solidFill>
                  <a:srgbClr val="1C0B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4" name="Group 103"/>
          <p:cNvGrpSpPr/>
          <p:nvPr/>
        </p:nvGrpSpPr>
        <p:grpSpPr>
          <a:xfrm>
            <a:off x="0" y="911942"/>
            <a:ext cx="8686800" cy="5946058"/>
            <a:chOff x="0" y="911942"/>
            <a:chExt cx="8686800" cy="5946058"/>
          </a:xfrm>
        </p:grpSpPr>
        <p:sp>
          <p:nvSpPr>
            <p:cNvPr id="56" name="Rectangle 55"/>
            <p:cNvSpPr/>
            <p:nvPr/>
          </p:nvSpPr>
          <p:spPr>
            <a:xfrm>
              <a:off x="0" y="5715000"/>
              <a:ext cx="6858000" cy="1143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8" name="Content Placeholder 6" descr="dPel_HMS2_5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200" y="911942"/>
              <a:ext cx="4800600" cy="4879258"/>
            </a:xfrm>
            <a:prstGeom prst="rect">
              <a:avLst/>
            </a:prstGeom>
          </p:spPr>
        </p:pic>
        <p:sp>
          <p:nvSpPr>
            <p:cNvPr id="99" name="Rectangle 98"/>
            <p:cNvSpPr/>
            <p:nvPr/>
          </p:nvSpPr>
          <p:spPr>
            <a:xfrm>
              <a:off x="4876800" y="4114800"/>
              <a:ext cx="3810000" cy="2514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1600200" y="609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5410200" y="914400"/>
          <a:ext cx="2711824" cy="762000"/>
        </p:xfrm>
        <a:graphic>
          <a:graphicData uri="http://schemas.openxmlformats.org/presentationml/2006/ole">
            <p:oleObj spid="_x0000_s3074" name="Equation" r:id="rId6" imgW="1536480" imgH="431640" progId="Equation.3">
              <p:embed/>
            </p:oleObj>
          </a:graphicData>
        </a:graphic>
      </p:graphicFrame>
      <p:graphicFrame>
        <p:nvGraphicFramePr>
          <p:cNvPr id="57" name="Object 56"/>
          <p:cNvGraphicFramePr>
            <a:graphicFrameLocks noChangeAspect="1"/>
          </p:cNvGraphicFramePr>
          <p:nvPr/>
        </p:nvGraphicFramePr>
        <p:xfrm>
          <a:off x="5714999" y="2057400"/>
          <a:ext cx="2209801" cy="506413"/>
        </p:xfrm>
        <a:graphic>
          <a:graphicData uri="http://schemas.openxmlformats.org/presentationml/2006/ole">
            <p:oleObj spid="_x0000_s3075" name="Equation" r:id="rId7" imgW="1218960" imgH="279360" progId="Equation.3">
              <p:embed/>
            </p:oleObj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/>
        </p:nvGraphicFramePr>
        <p:xfrm>
          <a:off x="6005945" y="2590800"/>
          <a:ext cx="775855" cy="609600"/>
        </p:xfrm>
        <a:graphic>
          <a:graphicData uri="http://schemas.openxmlformats.org/presentationml/2006/ole">
            <p:oleObj spid="_x0000_s3076" name="Equation" r:id="rId8" imgW="533160" imgH="419040" progId="Equation.3">
              <p:embed/>
            </p:oleObj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/>
        </p:nvGraphicFramePr>
        <p:xfrm>
          <a:off x="5576455" y="3200400"/>
          <a:ext cx="2729345" cy="667173"/>
        </p:xfrm>
        <a:graphic>
          <a:graphicData uri="http://schemas.openxmlformats.org/presentationml/2006/ole">
            <p:oleObj spid="_x0000_s3077" name="Equation" r:id="rId9" imgW="1714320" imgH="419040" progId="Equation.3">
              <p:embed/>
            </p:oleObj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From The Experiment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Iskoola Pota" pitchFamily="2" charset="0"/>
              </a:rPr>
              <a:t> </a:t>
            </a: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400800" y="685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324600" y="3733800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486400" y="9144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The calculated asymmetry </a:t>
            </a:r>
            <a:r>
              <a:rPr lang="en-US" i="1" dirty="0" err="1" smtClean="0">
                <a:solidFill>
                  <a:srgbClr val="C00000"/>
                </a:solidFill>
              </a:rPr>
              <a:t>vs</a:t>
            </a:r>
            <a:r>
              <a:rPr lang="en-US" i="1" dirty="0" smtClean="0">
                <a:solidFill>
                  <a:srgbClr val="C00000"/>
                </a:solidFill>
              </a:rPr>
              <a:t>  </a:t>
            </a:r>
            <a:r>
              <a:rPr lang="el-GR" i="1" dirty="0" smtClean="0">
                <a:solidFill>
                  <a:srgbClr val="C00000"/>
                </a:solidFill>
              </a:rPr>
              <a:t>μ</a:t>
            </a:r>
            <a:r>
              <a:rPr lang="en-US" i="1" dirty="0" smtClean="0">
                <a:solidFill>
                  <a:srgbClr val="C00000"/>
                </a:solidFill>
              </a:rPr>
              <a:t>G</a:t>
            </a:r>
            <a:r>
              <a:rPr lang="en-US" i="1" baseline="-25000" dirty="0" smtClean="0">
                <a:solidFill>
                  <a:srgbClr val="C00000"/>
                </a:solidFill>
              </a:rPr>
              <a:t>E</a:t>
            </a:r>
            <a:r>
              <a:rPr lang="en-US" i="1" dirty="0" smtClean="0">
                <a:solidFill>
                  <a:srgbClr val="C00000"/>
                </a:solidFill>
              </a:rPr>
              <a:t>/G</a:t>
            </a:r>
            <a:r>
              <a:rPr lang="en-US" i="1" baseline="-25000" dirty="0" smtClean="0">
                <a:solidFill>
                  <a:srgbClr val="C00000"/>
                </a:solidFill>
              </a:rPr>
              <a:t>M</a:t>
            </a:r>
            <a:endParaRPr lang="en-US" i="1" baseline="-25000" dirty="0">
              <a:solidFill>
                <a:srgbClr val="C00000"/>
              </a:solidFill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838200" y="1411069"/>
            <a:ext cx="2590800" cy="646331"/>
            <a:chOff x="1600200" y="1487269"/>
            <a:chExt cx="2590800" cy="646331"/>
          </a:xfrm>
        </p:grpSpPr>
        <p:grpSp>
          <p:nvGrpSpPr>
            <p:cNvPr id="58" name="Group 57"/>
            <p:cNvGrpSpPr/>
            <p:nvPr/>
          </p:nvGrpSpPr>
          <p:grpSpPr>
            <a:xfrm>
              <a:off x="1600200" y="1487269"/>
              <a:ext cx="2590800" cy="646331"/>
              <a:chOff x="5486400" y="2477869"/>
              <a:chExt cx="2590800" cy="646331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5486400" y="2590800"/>
                <a:ext cx="2590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A</a:t>
                </a:r>
                <a:r>
                  <a:rPr lang="en-US" i="1" baseline="-25000" dirty="0" smtClean="0"/>
                  <a:t>m </a:t>
                </a:r>
                <a:r>
                  <a:rPr lang="en-US" i="1" dirty="0" smtClean="0"/>
                  <a:t> =                 </a:t>
                </a:r>
                <a:endParaRPr lang="en-US" i="1" baseline="-25000" dirty="0"/>
              </a:p>
            </p:txBody>
          </p:sp>
          <p:grpSp>
            <p:nvGrpSpPr>
              <p:cNvPr id="60" name="Group 48"/>
              <p:cNvGrpSpPr/>
              <p:nvPr/>
            </p:nvGrpSpPr>
            <p:grpSpPr>
              <a:xfrm>
                <a:off x="6096000" y="2477869"/>
                <a:ext cx="1524000" cy="646331"/>
                <a:chOff x="6477000" y="2590800"/>
                <a:chExt cx="1524000" cy="646331"/>
              </a:xfrm>
            </p:grpSpPr>
            <p:sp>
              <p:nvSpPr>
                <p:cNvPr id="61" name="TextBox 60"/>
                <p:cNvSpPr txBox="1"/>
                <p:nvPr/>
              </p:nvSpPr>
              <p:spPr>
                <a:xfrm>
                  <a:off x="6477000" y="2590800"/>
                  <a:ext cx="15240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   </a:t>
                  </a:r>
                  <a:r>
                    <a:rPr lang="en-US" i="1" dirty="0" smtClean="0"/>
                    <a:t>N</a:t>
                  </a:r>
                  <a:r>
                    <a:rPr lang="en-US" i="1" baseline="30000" dirty="0" smtClean="0"/>
                    <a:t>+</a:t>
                  </a:r>
                  <a:r>
                    <a:rPr lang="en-US" i="1" dirty="0" smtClean="0"/>
                    <a:t> - N</a:t>
                  </a:r>
                  <a:r>
                    <a:rPr lang="en-US" i="1" baseline="30000" dirty="0" smtClean="0"/>
                    <a:t>-</a:t>
                  </a:r>
                  <a:r>
                    <a:rPr lang="en-US" i="1" dirty="0" smtClean="0"/>
                    <a:t> </a:t>
                  </a:r>
                  <a:endParaRPr lang="en-US" i="1" baseline="-25000" dirty="0" smtClean="0"/>
                </a:p>
                <a:p>
                  <a:r>
                    <a:rPr lang="en-US" i="1" dirty="0" smtClean="0"/>
                    <a:t>  N</a:t>
                  </a:r>
                  <a:r>
                    <a:rPr lang="en-US" i="1" baseline="30000" dirty="0" smtClean="0"/>
                    <a:t>+</a:t>
                  </a:r>
                  <a:r>
                    <a:rPr lang="en-US" i="1" dirty="0" smtClean="0"/>
                    <a:t> + N</a:t>
                  </a:r>
                  <a:r>
                    <a:rPr lang="en-US" i="1" baseline="30000" dirty="0" smtClean="0"/>
                    <a:t>-</a:t>
                  </a:r>
                  <a:endParaRPr lang="en-US" i="1" baseline="30000" dirty="0"/>
                </a:p>
              </p:txBody>
            </p: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6629400" y="2895600"/>
                  <a:ext cx="6858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3" name="Flowchart: Alternate Process 62"/>
            <p:cNvSpPr/>
            <p:nvPr/>
          </p:nvSpPr>
          <p:spPr>
            <a:xfrm>
              <a:off x="1600200" y="1524000"/>
              <a:ext cx="1600200" cy="609600"/>
            </a:xfrm>
            <a:prstGeom prst="flowChartAlternateProcess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85800" y="2401669"/>
            <a:ext cx="2590800" cy="646331"/>
            <a:chOff x="1371600" y="2477869"/>
            <a:chExt cx="2590800" cy="646331"/>
          </a:xfrm>
        </p:grpSpPr>
        <p:grpSp>
          <p:nvGrpSpPr>
            <p:cNvPr id="50" name="Group 49"/>
            <p:cNvGrpSpPr/>
            <p:nvPr/>
          </p:nvGrpSpPr>
          <p:grpSpPr>
            <a:xfrm>
              <a:off x="1371600" y="2477869"/>
              <a:ext cx="2590800" cy="646331"/>
              <a:chOff x="5486400" y="2477869"/>
              <a:chExt cx="2590800" cy="646331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5486400" y="2590800"/>
                <a:ext cx="2590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A</a:t>
                </a:r>
                <a:r>
                  <a:rPr lang="en-US" i="1" baseline="-25000" dirty="0" smtClean="0"/>
                  <a:t>P </a:t>
                </a:r>
                <a:r>
                  <a:rPr lang="en-US" dirty="0" smtClean="0"/>
                  <a:t> =                 + </a:t>
                </a:r>
                <a:r>
                  <a:rPr lang="en-US" dirty="0" err="1" smtClean="0"/>
                  <a:t>Nc</a:t>
                </a:r>
                <a:endParaRPr lang="en-US" baseline="-25000" dirty="0"/>
              </a:p>
            </p:txBody>
          </p:sp>
          <p:grpSp>
            <p:nvGrpSpPr>
              <p:cNvPr id="49" name="Group 48"/>
              <p:cNvGrpSpPr/>
              <p:nvPr/>
            </p:nvGrpSpPr>
            <p:grpSpPr>
              <a:xfrm>
                <a:off x="6096000" y="2477869"/>
                <a:ext cx="990600" cy="646331"/>
                <a:chOff x="6477000" y="2590800"/>
                <a:chExt cx="990600" cy="646331"/>
              </a:xfrm>
            </p:grpSpPr>
            <p:sp>
              <p:nvSpPr>
                <p:cNvPr id="42" name="TextBox 41"/>
                <p:cNvSpPr txBox="1"/>
                <p:nvPr/>
              </p:nvSpPr>
              <p:spPr>
                <a:xfrm>
                  <a:off x="6477000" y="2590800"/>
                  <a:ext cx="9906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   </a:t>
                  </a:r>
                  <a:r>
                    <a:rPr lang="en-US" i="1" dirty="0" smtClean="0"/>
                    <a:t>A</a:t>
                  </a:r>
                  <a:r>
                    <a:rPr lang="en-US" i="1" baseline="-25000" dirty="0" smtClean="0"/>
                    <a:t>m</a:t>
                  </a:r>
                </a:p>
                <a:p>
                  <a:r>
                    <a:rPr lang="en-US" i="1" dirty="0" smtClean="0"/>
                    <a:t> f P</a:t>
                  </a:r>
                  <a:r>
                    <a:rPr lang="en-US" i="1" baseline="-25000" dirty="0" smtClean="0"/>
                    <a:t>B</a:t>
                  </a:r>
                  <a:r>
                    <a:rPr lang="en-US" i="1" dirty="0" smtClean="0"/>
                    <a:t>P</a:t>
                  </a:r>
                  <a:r>
                    <a:rPr lang="en-US" i="1" baseline="-25000" dirty="0" smtClean="0"/>
                    <a:t>T</a:t>
                  </a:r>
                  <a:endParaRPr lang="en-US" i="1" baseline="-25000" dirty="0"/>
                </a:p>
              </p:txBody>
            </p: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6477000" y="2895600"/>
                  <a:ext cx="6858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4" name="Flowchart: Alternate Process 63"/>
            <p:cNvSpPr/>
            <p:nvPr/>
          </p:nvSpPr>
          <p:spPr>
            <a:xfrm>
              <a:off x="1371600" y="2514600"/>
              <a:ext cx="1981200" cy="609600"/>
            </a:xfrm>
            <a:prstGeom prst="flowChartAlternateProcess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2667000" y="22860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</a:t>
            </a:r>
            <a:r>
              <a:rPr lang="en-US" i="1" baseline="-25000" dirty="0" smtClean="0"/>
              <a:t>B</a:t>
            </a:r>
            <a:r>
              <a:rPr lang="en-US" i="1" dirty="0" smtClean="0"/>
              <a:t>,P</a:t>
            </a:r>
            <a:r>
              <a:rPr lang="en-US" i="1" baseline="-25000" dirty="0" smtClean="0"/>
              <a:t>T</a:t>
            </a:r>
            <a:r>
              <a:rPr lang="en-US" i="1" dirty="0" smtClean="0"/>
              <a:t>   = Beam &amp; Target Pol.</a:t>
            </a:r>
          </a:p>
          <a:p>
            <a:r>
              <a:rPr lang="en-US" i="1" dirty="0" smtClean="0"/>
              <a:t>      f   = Dilution Factor</a:t>
            </a:r>
          </a:p>
          <a:p>
            <a:r>
              <a:rPr lang="en-US" i="1" dirty="0" smtClean="0"/>
              <a:t>    </a:t>
            </a:r>
            <a:r>
              <a:rPr lang="en-US" i="1" dirty="0" err="1" smtClean="0"/>
              <a:t>Nc</a:t>
            </a:r>
            <a:r>
              <a:rPr lang="en-US" i="1" dirty="0" smtClean="0"/>
              <a:t>  =  A Correction Term</a:t>
            </a:r>
            <a:endParaRPr lang="en-US" i="1" dirty="0"/>
          </a:p>
        </p:txBody>
      </p:sp>
      <p:sp>
        <p:nvSpPr>
          <p:cNvPr id="80" name="TextBox 79"/>
          <p:cNvSpPr txBox="1"/>
          <p:nvPr/>
        </p:nvSpPr>
        <p:spPr>
          <a:xfrm>
            <a:off x="2514600" y="14478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N</a:t>
            </a:r>
            <a:r>
              <a:rPr lang="en-US" i="1" baseline="30000" dirty="0" smtClean="0"/>
              <a:t>+</a:t>
            </a:r>
            <a:r>
              <a:rPr lang="en-US" i="1" dirty="0" smtClean="0"/>
              <a:t>= </a:t>
            </a:r>
            <a:r>
              <a:rPr lang="en-US" i="1" dirty="0" err="1" smtClean="0"/>
              <a:t>Helicity</a:t>
            </a:r>
            <a:r>
              <a:rPr lang="en-US" i="1" dirty="0" smtClean="0"/>
              <a:t>  + Counts</a:t>
            </a:r>
          </a:p>
          <a:p>
            <a:r>
              <a:rPr lang="en-US" i="1" dirty="0" smtClean="0"/>
              <a:t>N</a:t>
            </a:r>
            <a:r>
              <a:rPr lang="en-US" i="1" baseline="30000" dirty="0" smtClean="0"/>
              <a:t>- </a:t>
            </a:r>
            <a:r>
              <a:rPr lang="en-US" i="1" dirty="0" smtClean="0"/>
              <a:t>= </a:t>
            </a:r>
            <a:r>
              <a:rPr lang="en-US" i="1" dirty="0" err="1" smtClean="0"/>
              <a:t>Helicity</a:t>
            </a:r>
            <a:r>
              <a:rPr lang="en-US" i="1" dirty="0" smtClean="0"/>
              <a:t>  -  Counts</a:t>
            </a:r>
            <a:endParaRPr lang="en-US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5029200" y="6248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1" name="Right Brace 90"/>
          <p:cNvSpPr/>
          <p:nvPr/>
        </p:nvSpPr>
        <p:spPr>
          <a:xfrm>
            <a:off x="4191000" y="5943600"/>
            <a:ext cx="381000" cy="609600"/>
          </a:xfrm>
          <a:prstGeom prst="rightBrace">
            <a:avLst/>
          </a:prstGeom>
          <a:ln w="25400">
            <a:solidFill>
              <a:srgbClr val="1C0B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228600" y="31242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</a:t>
            </a:r>
            <a:r>
              <a:rPr lang="en-US" i="1" baseline="-25000" dirty="0" smtClean="0"/>
              <a:t>T</a:t>
            </a:r>
            <a:r>
              <a:rPr lang="en-US" i="1" dirty="0" smtClean="0"/>
              <a:t> +</a:t>
            </a:r>
            <a:r>
              <a:rPr lang="en-US" dirty="0" smtClean="0"/>
              <a:t> = ~71.0% , </a:t>
            </a:r>
            <a:r>
              <a:rPr lang="en-US" i="1" dirty="0" smtClean="0"/>
              <a:t>P</a:t>
            </a:r>
            <a:r>
              <a:rPr lang="en-US" i="1" baseline="-25000" dirty="0" smtClean="0"/>
              <a:t>T</a:t>
            </a:r>
            <a:r>
              <a:rPr lang="en-US" i="1" dirty="0" smtClean="0"/>
              <a:t> </a:t>
            </a:r>
            <a:r>
              <a:rPr lang="en-US" dirty="0" smtClean="0"/>
              <a:t>- = ~-65.0%, </a:t>
            </a:r>
            <a:r>
              <a:rPr lang="en-US" i="1" dirty="0" smtClean="0"/>
              <a:t>P</a:t>
            </a:r>
            <a:r>
              <a:rPr lang="en-US" i="1" baseline="-25000" dirty="0" smtClean="0"/>
              <a:t>B</a:t>
            </a:r>
            <a:r>
              <a:rPr lang="en-US" i="1" dirty="0" smtClean="0"/>
              <a:t> </a:t>
            </a:r>
            <a:r>
              <a:rPr lang="en-US" dirty="0" smtClean="0"/>
              <a:t> = ~73.0%,</a:t>
            </a:r>
          </a:p>
        </p:txBody>
      </p:sp>
      <p:pic>
        <p:nvPicPr>
          <p:cNvPr id="77" name="Picture 76" descr="plot_asym_vs_r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5803" y="1230419"/>
            <a:ext cx="4121997" cy="4255981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6400800" y="1916668"/>
            <a:ext cx="228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C0BFB"/>
                </a:solidFill>
              </a:rPr>
              <a:t>At Q</a:t>
            </a:r>
            <a:r>
              <a:rPr lang="en-US" baseline="30000" dirty="0" smtClean="0">
                <a:solidFill>
                  <a:srgbClr val="1C0BFB"/>
                </a:solidFill>
              </a:rPr>
              <a:t>2</a:t>
            </a:r>
            <a:r>
              <a:rPr lang="en-US" dirty="0" smtClean="0">
                <a:solidFill>
                  <a:srgbClr val="1C0BFB"/>
                </a:solidFill>
              </a:rPr>
              <a:t>=6.259 (</a:t>
            </a:r>
            <a:r>
              <a:rPr lang="en-US" dirty="0" err="1" smtClean="0">
                <a:solidFill>
                  <a:srgbClr val="1C0BFB"/>
                </a:solidFill>
              </a:rPr>
              <a:t>GeV</a:t>
            </a:r>
            <a:r>
              <a:rPr lang="en-US" dirty="0" smtClean="0">
                <a:solidFill>
                  <a:srgbClr val="1C0BFB"/>
                </a:solidFill>
              </a:rPr>
              <a:t>/C)</a:t>
            </a:r>
            <a:r>
              <a:rPr lang="en-US" baseline="30000" dirty="0" smtClean="0">
                <a:solidFill>
                  <a:srgbClr val="1C0BFB"/>
                </a:solidFill>
              </a:rPr>
              <a:t>2</a:t>
            </a:r>
          </a:p>
          <a:p>
            <a:r>
              <a:rPr lang="en-US" dirty="0" smtClean="0">
                <a:solidFill>
                  <a:srgbClr val="1C0BFB"/>
                </a:solidFill>
              </a:rPr>
              <a:t>               and</a:t>
            </a:r>
          </a:p>
          <a:p>
            <a:r>
              <a:rPr lang="en-US" i="1" dirty="0" smtClean="0">
                <a:solidFill>
                  <a:srgbClr val="1C0BFB"/>
                </a:solidFill>
              </a:rPr>
              <a:t>    ≈ 102° and       = 0</a:t>
            </a:r>
          </a:p>
          <a:p>
            <a:endParaRPr lang="en-US" dirty="0" smtClean="0">
              <a:solidFill>
                <a:srgbClr val="1C0BFB"/>
              </a:solidFill>
            </a:endParaRPr>
          </a:p>
          <a:p>
            <a:r>
              <a:rPr lang="en-US" baseline="30000" dirty="0" smtClean="0">
                <a:solidFill>
                  <a:srgbClr val="1C0BFB"/>
                </a:solidFill>
              </a:rPr>
              <a:t>     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5105400" y="5620578"/>
            <a:ext cx="3657600" cy="1008822"/>
            <a:chOff x="5105400" y="5620578"/>
            <a:chExt cx="3657600" cy="1008822"/>
          </a:xfrm>
        </p:grpSpPr>
        <p:sp>
          <p:nvSpPr>
            <p:cNvPr id="57" name="Flowchart: Alternate Process 56"/>
            <p:cNvSpPr/>
            <p:nvPr/>
          </p:nvSpPr>
          <p:spPr>
            <a:xfrm>
              <a:off x="5105400" y="5791200"/>
              <a:ext cx="3657600" cy="838200"/>
            </a:xfrm>
            <a:prstGeom prst="flowChartAlternateProcess">
              <a:avLst/>
            </a:prstGeom>
            <a:noFill/>
            <a:ln w="19050"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050" name="Object 2"/>
            <p:cNvGraphicFramePr>
              <a:graphicFrameLocks noChangeAspect="1"/>
            </p:cNvGraphicFramePr>
            <p:nvPr>
              <p:ph sz="quarter" idx="1"/>
            </p:nvPr>
          </p:nvGraphicFramePr>
          <p:xfrm>
            <a:off x="5334000" y="5620578"/>
            <a:ext cx="3200400" cy="1008822"/>
          </p:xfrm>
          <a:graphic>
            <a:graphicData uri="http://schemas.openxmlformats.org/presentationml/2006/ole">
              <p:oleObj spid="_x0000_s2050" name="Equation" r:id="rId5" imgW="1168200" imgH="368280" progId="Equation.3">
                <p:embed/>
              </p:oleObj>
            </a:graphicData>
          </a:graphic>
        </p:graphicFrame>
      </p:grpSp>
      <p:grpSp>
        <p:nvGrpSpPr>
          <p:cNvPr id="83" name="Group 82"/>
          <p:cNvGrpSpPr/>
          <p:nvPr/>
        </p:nvGrpSpPr>
        <p:grpSpPr>
          <a:xfrm>
            <a:off x="1054100" y="4888468"/>
            <a:ext cx="4889500" cy="902732"/>
            <a:chOff x="1054100" y="4888468"/>
            <a:chExt cx="4889500" cy="902732"/>
          </a:xfrm>
        </p:grpSpPr>
        <p:grpSp>
          <p:nvGrpSpPr>
            <p:cNvPr id="90" name="Group 89"/>
            <p:cNvGrpSpPr/>
            <p:nvPr/>
          </p:nvGrpSpPr>
          <p:grpSpPr>
            <a:xfrm>
              <a:off x="1143000" y="4888468"/>
              <a:ext cx="4800600" cy="902732"/>
              <a:chOff x="1143000" y="4888468"/>
              <a:chExt cx="4800600" cy="902732"/>
            </a:xfrm>
          </p:grpSpPr>
          <p:sp>
            <p:nvSpPr>
              <p:cNvPr id="69" name="TextBox 68"/>
              <p:cNvSpPr txBox="1"/>
              <p:nvPr/>
            </p:nvSpPr>
            <p:spPr>
              <a:xfrm>
                <a:off x="1752600" y="4888468"/>
                <a:ext cx="1524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r = G</a:t>
                </a:r>
                <a:r>
                  <a:rPr lang="en-US" i="1" baseline="-25000" dirty="0" smtClean="0"/>
                  <a:t>E</a:t>
                </a:r>
                <a:r>
                  <a:rPr lang="en-US" i="1" dirty="0" smtClean="0"/>
                  <a:t> /G</a:t>
                </a:r>
                <a:r>
                  <a:rPr lang="en-US" i="1" baseline="-25000" dirty="0" smtClean="0"/>
                  <a:t>M</a:t>
                </a:r>
                <a:endParaRPr lang="en-US" i="1" baseline="-25000" dirty="0"/>
              </a:p>
            </p:txBody>
          </p:sp>
          <p:grpSp>
            <p:nvGrpSpPr>
              <p:cNvPr id="79" name="Group 78"/>
              <p:cNvGrpSpPr/>
              <p:nvPr/>
            </p:nvGrpSpPr>
            <p:grpSpPr>
              <a:xfrm>
                <a:off x="1143000" y="5144869"/>
                <a:ext cx="4800600" cy="646331"/>
                <a:chOff x="457200" y="5830669"/>
                <a:chExt cx="4800600" cy="646331"/>
              </a:xfrm>
            </p:grpSpPr>
            <p:sp>
              <p:nvSpPr>
                <p:cNvPr id="70" name="TextBox 69"/>
                <p:cNvSpPr txBox="1"/>
                <p:nvPr/>
              </p:nvSpPr>
              <p:spPr>
                <a:xfrm>
                  <a:off x="457200" y="5830669"/>
                  <a:ext cx="48006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a, b, c  =  kinematic factors</a:t>
                  </a:r>
                </a:p>
                <a:p>
                  <a:r>
                    <a:rPr lang="en-US" i="1" dirty="0" smtClean="0"/>
                    <a:t>  ,       =  pol. and  </a:t>
                  </a:r>
                  <a:r>
                    <a:rPr lang="en-US" i="1" dirty="0" err="1" smtClean="0"/>
                    <a:t>azi</a:t>
                  </a:r>
                  <a:r>
                    <a:rPr lang="en-US" i="1" dirty="0" smtClean="0"/>
                    <a:t>. Angles between  q  and  S</a:t>
                  </a:r>
                  <a:endParaRPr lang="en-US" i="1" dirty="0"/>
                </a:p>
              </p:txBody>
            </p:sp>
            <p:grpSp>
              <p:nvGrpSpPr>
                <p:cNvPr id="78" name="Group 77"/>
                <p:cNvGrpSpPr/>
                <p:nvPr/>
              </p:nvGrpSpPr>
              <p:grpSpPr>
                <a:xfrm>
                  <a:off x="3505200" y="6172200"/>
                  <a:ext cx="685800" cy="1588"/>
                  <a:chOff x="685800" y="6400800"/>
                  <a:chExt cx="685800" cy="1588"/>
                </a:xfrm>
              </p:grpSpPr>
              <p:cxnSp>
                <p:nvCxnSpPr>
                  <p:cNvPr id="72" name="Straight Connector 71"/>
                  <p:cNvCxnSpPr/>
                  <p:nvPr/>
                </p:nvCxnSpPr>
                <p:spPr>
                  <a:xfrm>
                    <a:off x="685800" y="6400800"/>
                    <a:ext cx="152400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/>
                  <p:cNvCxnSpPr/>
                  <p:nvPr/>
                </p:nvCxnSpPr>
                <p:spPr>
                  <a:xfrm>
                    <a:off x="1219200" y="6400800"/>
                    <a:ext cx="152400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aphicFrame>
          <p:nvGraphicFramePr>
            <p:cNvPr id="76" name="Object 75"/>
            <p:cNvGraphicFramePr>
              <a:graphicFrameLocks noChangeAspect="1"/>
            </p:cNvGraphicFramePr>
            <p:nvPr/>
          </p:nvGraphicFramePr>
          <p:xfrm flipV="1">
            <a:off x="1054100" y="5410200"/>
            <a:ext cx="393700" cy="355600"/>
          </p:xfrm>
          <a:graphic>
            <a:graphicData uri="http://schemas.openxmlformats.org/presentationml/2006/ole">
              <p:oleObj spid="_x0000_s2051" name="Equation" r:id="rId6" imgW="177480" imgH="203040" progId="Equation.3">
                <p:embed/>
              </p:oleObj>
            </a:graphicData>
          </a:graphic>
        </p:graphicFrame>
        <p:graphicFrame>
          <p:nvGraphicFramePr>
            <p:cNvPr id="82" name="Object 81"/>
            <p:cNvGraphicFramePr>
              <a:graphicFrameLocks noChangeAspect="1"/>
            </p:cNvGraphicFramePr>
            <p:nvPr/>
          </p:nvGraphicFramePr>
          <p:xfrm>
            <a:off x="1422400" y="5410200"/>
            <a:ext cx="330200" cy="330200"/>
          </p:xfrm>
          <a:graphic>
            <a:graphicData uri="http://schemas.openxmlformats.org/presentationml/2006/ole">
              <p:oleObj spid="_x0000_s2052" name="Equation" r:id="rId7" imgW="203040" imgH="203040" progId="Equation.3">
                <p:embed/>
              </p:oleObj>
            </a:graphicData>
          </a:graphic>
        </p:graphicFrame>
      </p:grpSp>
      <p:grpSp>
        <p:nvGrpSpPr>
          <p:cNvPr id="93" name="Group 92"/>
          <p:cNvGrpSpPr/>
          <p:nvPr/>
        </p:nvGrpSpPr>
        <p:grpSpPr>
          <a:xfrm>
            <a:off x="914400" y="5892800"/>
            <a:ext cx="3962400" cy="736600"/>
            <a:chOff x="914400" y="5892800"/>
            <a:chExt cx="3962400" cy="736600"/>
          </a:xfrm>
        </p:grpSpPr>
        <p:sp>
          <p:nvSpPr>
            <p:cNvPr id="48" name="TextBox 47"/>
            <p:cNvSpPr txBox="1"/>
            <p:nvPr/>
          </p:nvSpPr>
          <p:spPr>
            <a:xfrm>
              <a:off x="914400" y="5921514"/>
              <a:ext cx="3962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2000" i="1" dirty="0" smtClean="0">
                  <a:solidFill>
                    <a:srgbClr val="1C0BFB"/>
                  </a:solidFill>
                </a:rPr>
                <a:t>     ≈ 102° and      = 0</a:t>
              </a:r>
            </a:p>
            <a:p>
              <a:r>
                <a:rPr lang="en-US" sz="2000" i="1" dirty="0" smtClean="0">
                  <a:solidFill>
                    <a:srgbClr val="1C0BFB"/>
                  </a:solidFill>
                </a:rPr>
                <a:t>From the HMS kinematics, r</a:t>
              </a:r>
              <a:r>
                <a:rPr lang="en-US" sz="2000" i="1" baseline="30000" dirty="0" smtClean="0">
                  <a:solidFill>
                    <a:srgbClr val="1C0BFB"/>
                  </a:solidFill>
                </a:rPr>
                <a:t>2</a:t>
              </a:r>
              <a:r>
                <a:rPr lang="en-US" sz="2000" i="1" dirty="0" smtClean="0">
                  <a:solidFill>
                    <a:srgbClr val="1C0BFB"/>
                  </a:solidFill>
                </a:rPr>
                <a:t> &lt;&lt; c</a:t>
              </a:r>
            </a:p>
          </p:txBody>
        </p:sp>
        <p:graphicFrame>
          <p:nvGraphicFramePr>
            <p:cNvPr id="87" name="Object 86"/>
            <p:cNvGraphicFramePr>
              <a:graphicFrameLocks noChangeAspect="1"/>
            </p:cNvGraphicFramePr>
            <p:nvPr/>
          </p:nvGraphicFramePr>
          <p:xfrm flipV="1">
            <a:off x="977900" y="5892800"/>
            <a:ext cx="393700" cy="355600"/>
          </p:xfrm>
          <a:graphic>
            <a:graphicData uri="http://schemas.openxmlformats.org/presentationml/2006/ole">
              <p:oleObj spid="_x0000_s2053" name="Equation" r:id="rId8" imgW="177480" imgH="203040" progId="Equation.3">
                <p:embed/>
              </p:oleObj>
            </a:graphicData>
          </a:graphic>
        </p:graphicFrame>
        <p:graphicFrame>
          <p:nvGraphicFramePr>
            <p:cNvPr id="92" name="Object 91"/>
            <p:cNvGraphicFramePr>
              <a:graphicFrameLocks noChangeAspect="1"/>
            </p:cNvGraphicFramePr>
            <p:nvPr/>
          </p:nvGraphicFramePr>
          <p:xfrm>
            <a:off x="2336800" y="5943600"/>
            <a:ext cx="330200" cy="330200"/>
          </p:xfrm>
          <a:graphic>
            <a:graphicData uri="http://schemas.openxmlformats.org/presentationml/2006/ole">
              <p:oleObj spid="_x0000_s2054" name="Equation" r:id="rId9" imgW="203040" imgH="203040" progId="Equation.3">
                <p:embed/>
              </p:oleObj>
            </a:graphicData>
          </a:graphic>
        </p:graphicFrame>
      </p:grpSp>
      <p:graphicFrame>
        <p:nvGraphicFramePr>
          <p:cNvPr id="94" name="Object 93"/>
          <p:cNvGraphicFramePr>
            <a:graphicFrameLocks noChangeAspect="1"/>
          </p:cNvGraphicFramePr>
          <p:nvPr/>
        </p:nvGraphicFramePr>
        <p:xfrm flipV="1">
          <a:off x="6324600" y="2463800"/>
          <a:ext cx="393700" cy="355600"/>
        </p:xfrm>
        <a:graphic>
          <a:graphicData uri="http://schemas.openxmlformats.org/presentationml/2006/ole">
            <p:oleObj spid="_x0000_s2055" name="Equation" r:id="rId10" imgW="177480" imgH="203040" progId="Equation.3">
              <p:embed/>
            </p:oleObj>
          </a:graphicData>
        </a:graphic>
      </p:graphicFrame>
      <p:graphicFrame>
        <p:nvGraphicFramePr>
          <p:cNvPr id="95" name="Object 94"/>
          <p:cNvGraphicFramePr>
            <a:graphicFrameLocks noChangeAspect="1"/>
          </p:cNvGraphicFramePr>
          <p:nvPr/>
        </p:nvGraphicFramePr>
        <p:xfrm>
          <a:off x="7670800" y="2438400"/>
          <a:ext cx="330200" cy="330200"/>
        </p:xfrm>
        <a:graphic>
          <a:graphicData uri="http://schemas.openxmlformats.org/presentationml/2006/ole">
            <p:oleObj spid="_x0000_s2056" name="Equation" r:id="rId11" imgW="203040" imgH="203040" progId="Equation.3">
              <p:embed/>
            </p:oleObj>
          </a:graphicData>
        </a:graphic>
      </p:graphicFrame>
      <p:sp>
        <p:nvSpPr>
          <p:cNvPr id="97" name="Content Placeholder 3"/>
          <p:cNvSpPr>
            <a:spLocks noGrp="1"/>
          </p:cNvSpPr>
          <p:nvPr>
            <p:ph sz="quarter" idx="1"/>
          </p:nvPr>
        </p:nvSpPr>
        <p:spPr>
          <a:xfrm>
            <a:off x="76200" y="1066800"/>
            <a:ext cx="4876800" cy="548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00CC00"/>
                </a:solidFill>
              </a:rPr>
              <a:t>The raw asymmetry,</a:t>
            </a:r>
          </a:p>
          <a:p>
            <a:pPr>
              <a:buNone/>
            </a:pPr>
            <a:endParaRPr lang="en-US" dirty="0" smtClean="0">
              <a:solidFill>
                <a:srgbClr val="1C0BFB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CC00"/>
                </a:solidFill>
              </a:rPr>
              <a:t>The elastic asymmetry,</a:t>
            </a:r>
          </a:p>
          <a:p>
            <a:pPr>
              <a:buNone/>
            </a:pPr>
            <a:endParaRPr lang="en-US" dirty="0" smtClean="0">
              <a:solidFill>
                <a:srgbClr val="1C0BFB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1C0BFB"/>
                </a:solidFill>
              </a:rPr>
              <a:t> </a:t>
            </a:r>
          </a:p>
          <a:p>
            <a:pPr>
              <a:buNone/>
            </a:pPr>
            <a:r>
              <a:rPr lang="en-US" dirty="0" smtClean="0">
                <a:solidFill>
                  <a:srgbClr val="00CC00"/>
                </a:solidFill>
              </a:rPr>
              <a:t>The beam-target asymmetry,</a:t>
            </a:r>
          </a:p>
          <a:p>
            <a:pPr>
              <a:buNone/>
            </a:pPr>
            <a:endParaRPr lang="en-US" dirty="0" smtClean="0">
              <a:solidFill>
                <a:srgbClr val="00CC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1C0BFB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CC00"/>
                </a:solidFill>
              </a:rPr>
              <a:t>Here,</a:t>
            </a:r>
            <a:r>
              <a:rPr lang="en-US" dirty="0" smtClean="0">
                <a:solidFill>
                  <a:srgbClr val="1C0BFB"/>
                </a:solidFill>
              </a:rPr>
              <a:t> </a:t>
            </a:r>
          </a:p>
          <a:p>
            <a:pPr>
              <a:buNone/>
            </a:pPr>
            <a:r>
              <a:rPr lang="en-US" dirty="0" smtClean="0"/>
              <a:t>            </a:t>
            </a:r>
          </a:p>
        </p:txBody>
      </p:sp>
      <p:grpSp>
        <p:nvGrpSpPr>
          <p:cNvPr id="99" name="Group 98"/>
          <p:cNvGrpSpPr/>
          <p:nvPr/>
        </p:nvGrpSpPr>
        <p:grpSpPr>
          <a:xfrm>
            <a:off x="304800" y="3962400"/>
            <a:ext cx="3352800" cy="914400"/>
            <a:chOff x="304800" y="3962400"/>
            <a:chExt cx="3352800" cy="914400"/>
          </a:xfrm>
        </p:grpSpPr>
        <p:sp>
          <p:nvSpPr>
            <p:cNvPr id="65" name="Flowchart: Alternate Process 64"/>
            <p:cNvSpPr/>
            <p:nvPr/>
          </p:nvSpPr>
          <p:spPr>
            <a:xfrm>
              <a:off x="304800" y="3962400"/>
              <a:ext cx="3352800" cy="914400"/>
            </a:xfrm>
            <a:prstGeom prst="flowChartAlternateProcess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98" name="Object 97"/>
            <p:cNvGraphicFramePr>
              <a:graphicFrameLocks noChangeAspect="1"/>
            </p:cNvGraphicFramePr>
            <p:nvPr/>
          </p:nvGraphicFramePr>
          <p:xfrm>
            <a:off x="381000" y="4114800"/>
            <a:ext cx="3262745" cy="685800"/>
          </p:xfrm>
          <a:graphic>
            <a:graphicData uri="http://schemas.openxmlformats.org/presentationml/2006/ole">
              <p:oleObj spid="_x0000_s2057" name="Equation" r:id="rId12" imgW="1993680" imgH="41904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 bwMode="auto">
          <a:xfrm>
            <a:off x="4572000" y="152400"/>
            <a:ext cx="4495800" cy="656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216115" y="177225"/>
            <a:ext cx="73182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Error Propagation From The Experiment…..</a:t>
            </a:r>
            <a:endParaRPr lang="en-US" sz="3200" dirty="0"/>
          </a:p>
        </p:txBody>
      </p:sp>
      <p:sp>
        <p:nvSpPr>
          <p:cNvPr id="18" name="Flowchart: Alternate Process 17"/>
          <p:cNvSpPr/>
          <p:nvPr/>
        </p:nvSpPr>
        <p:spPr>
          <a:xfrm>
            <a:off x="304800" y="1066800"/>
            <a:ext cx="3886200" cy="1600200"/>
          </a:xfrm>
          <a:prstGeom prst="flowChartAlternateProcess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04800" y="2743200"/>
            <a:ext cx="4648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1C0BFB"/>
                </a:solidFill>
              </a:rPr>
              <a:t>Using the experiment data at </a:t>
            </a:r>
          </a:p>
          <a:p>
            <a:r>
              <a:rPr lang="en-US" sz="2000" dirty="0" smtClean="0"/>
              <a:t>Q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=6.259 (</a:t>
            </a:r>
            <a:r>
              <a:rPr lang="en-US" sz="2000" dirty="0" err="1" smtClean="0"/>
              <a:t>GeV</a:t>
            </a:r>
            <a:r>
              <a:rPr lang="en-US" sz="2000" dirty="0" smtClean="0"/>
              <a:t>/C)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,</a:t>
            </a:r>
          </a:p>
          <a:p>
            <a:r>
              <a:rPr lang="en-US" sz="2000" dirty="0" smtClean="0"/>
              <a:t>                     ∆</a:t>
            </a:r>
            <a:r>
              <a:rPr lang="en-US" sz="2000" i="1" dirty="0" smtClean="0"/>
              <a:t>r</a:t>
            </a:r>
            <a:r>
              <a:rPr lang="en-US" sz="2000" dirty="0" smtClean="0"/>
              <a:t>   =  0.118</a:t>
            </a:r>
          </a:p>
          <a:p>
            <a:r>
              <a:rPr lang="en-US" sz="2000" dirty="0" smtClean="0"/>
              <a:t>                 </a:t>
            </a:r>
            <a:r>
              <a:rPr lang="el-GR" sz="2000" dirty="0" smtClean="0"/>
              <a:t>μ</a:t>
            </a:r>
            <a:r>
              <a:rPr lang="en-US" sz="2000" dirty="0" smtClean="0"/>
              <a:t> ∆</a:t>
            </a:r>
            <a:r>
              <a:rPr lang="en-US" sz="2000" i="1" dirty="0" smtClean="0"/>
              <a:t>r   = 2.79 x 0.118</a:t>
            </a:r>
          </a:p>
          <a:p>
            <a:r>
              <a:rPr lang="en-US" sz="2000" i="1" dirty="0" smtClean="0"/>
              <a:t>                 </a:t>
            </a:r>
            <a:r>
              <a:rPr lang="el-GR" sz="2000" dirty="0" smtClean="0"/>
              <a:t>μ</a:t>
            </a:r>
            <a:r>
              <a:rPr lang="en-US" sz="2000" dirty="0" smtClean="0"/>
              <a:t> ∆</a:t>
            </a:r>
            <a:r>
              <a:rPr lang="en-US" sz="2000" i="1" dirty="0" smtClean="0"/>
              <a:t>r   = 0.3</a:t>
            </a:r>
          </a:p>
          <a:p>
            <a:r>
              <a:rPr lang="en-US" sz="2000" i="1" dirty="0" smtClean="0">
                <a:solidFill>
                  <a:srgbClr val="1C0BFB"/>
                </a:solidFill>
              </a:rPr>
              <a:t>Where ,</a:t>
            </a:r>
            <a:r>
              <a:rPr lang="en-US" sz="2000" i="1" dirty="0" smtClean="0"/>
              <a:t> </a:t>
            </a:r>
            <a:r>
              <a:rPr lang="el-GR" sz="2000" dirty="0" smtClean="0"/>
              <a:t>μ</a:t>
            </a:r>
            <a:r>
              <a:rPr lang="en-US" sz="2000" dirty="0" smtClean="0"/>
              <a:t> – Magnetic Moment of the   </a:t>
            </a:r>
          </a:p>
          <a:p>
            <a:r>
              <a:rPr lang="en-US" sz="2000" dirty="0" smtClean="0"/>
              <a:t>                      Proton</a:t>
            </a:r>
            <a:endParaRPr lang="en-US" sz="2000" i="1" dirty="0" smtClean="0"/>
          </a:p>
          <a:p>
            <a:r>
              <a:rPr lang="en-US" i="1" dirty="0" smtClean="0"/>
              <a:t>               </a:t>
            </a:r>
          </a:p>
          <a:p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3657600" y="8382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1295400" y="4340652"/>
            <a:ext cx="6172994" cy="2194471"/>
            <a:chOff x="1295400" y="4340652"/>
            <a:chExt cx="6172994" cy="2194471"/>
          </a:xfrm>
        </p:grpSpPr>
        <p:cxnSp>
          <p:nvCxnSpPr>
            <p:cNvPr id="42" name="Straight Arrow Connector 41"/>
            <p:cNvCxnSpPr/>
            <p:nvPr/>
          </p:nvCxnSpPr>
          <p:spPr>
            <a:xfrm rot="5400000">
              <a:off x="6667500" y="5218906"/>
              <a:ext cx="1600994" cy="794"/>
            </a:xfrm>
            <a:prstGeom prst="straightConnector1">
              <a:avLst/>
            </a:prstGeom>
            <a:ln w="31750">
              <a:solidFill>
                <a:srgbClr val="00CC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295400" y="5334794"/>
              <a:ext cx="3200400" cy="1200329"/>
            </a:xfrm>
            <a:prstGeom prst="rect">
              <a:avLst/>
            </a:prstGeom>
            <a:noFill/>
            <a:ln w="31750">
              <a:solidFill>
                <a:srgbClr val="00CC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rgbClr val="00CC00"/>
                  </a:solidFill>
                </a:rPr>
                <a:t>The error on the </a:t>
              </a:r>
              <a:r>
                <a:rPr lang="el-GR" b="1" dirty="0" smtClean="0">
                  <a:solidFill>
                    <a:srgbClr val="00CC00"/>
                  </a:solidFill>
                </a:rPr>
                <a:t>μ</a:t>
              </a:r>
              <a:r>
                <a:rPr lang="en-US" b="1" dirty="0" smtClean="0">
                  <a:solidFill>
                    <a:srgbClr val="00CC00"/>
                  </a:solidFill>
                </a:rPr>
                <a:t> ∆</a:t>
              </a:r>
              <a:r>
                <a:rPr lang="en-US" b="1" i="1" dirty="0" smtClean="0">
                  <a:solidFill>
                    <a:srgbClr val="00CC00"/>
                  </a:solidFill>
                </a:rPr>
                <a:t>r  from the experimental data with total </a:t>
              </a:r>
              <a:r>
                <a:rPr lang="en-US" b="1" i="1" dirty="0" err="1" smtClean="0">
                  <a:solidFill>
                    <a:srgbClr val="00CC00"/>
                  </a:solidFill>
                </a:rPr>
                <a:t>ep</a:t>
              </a:r>
              <a:r>
                <a:rPr lang="en-US" b="1" i="1" dirty="0" smtClean="0">
                  <a:solidFill>
                    <a:srgbClr val="00CC00"/>
                  </a:solidFill>
                </a:rPr>
                <a:t> events ~1000,</a:t>
              </a:r>
            </a:p>
            <a:p>
              <a:r>
                <a:rPr lang="en-US" b="1" i="1" dirty="0" smtClean="0">
                  <a:solidFill>
                    <a:srgbClr val="00CC00"/>
                  </a:solidFill>
                </a:rPr>
                <a:t>                </a:t>
              </a:r>
              <a:r>
                <a:rPr lang="el-GR" b="1" dirty="0" smtClean="0">
                  <a:solidFill>
                    <a:srgbClr val="00CC00"/>
                  </a:solidFill>
                </a:rPr>
                <a:t>μ</a:t>
              </a:r>
              <a:r>
                <a:rPr lang="en-US" b="1" dirty="0" smtClean="0">
                  <a:solidFill>
                    <a:srgbClr val="00CC00"/>
                  </a:solidFill>
                </a:rPr>
                <a:t> ∆</a:t>
              </a:r>
              <a:r>
                <a:rPr lang="en-US" b="1" i="1" dirty="0" smtClean="0">
                  <a:solidFill>
                    <a:srgbClr val="00CC00"/>
                  </a:solidFill>
                </a:rPr>
                <a:t>r   = 0.3</a:t>
              </a:r>
            </a:p>
          </p:txBody>
        </p:sp>
        <p:sp>
          <p:nvSpPr>
            <p:cNvPr id="27" name="Curved Down Arrow 26"/>
            <p:cNvSpPr/>
            <p:nvPr/>
          </p:nvSpPr>
          <p:spPr>
            <a:xfrm rot="20855688">
              <a:off x="4300626" y="4340652"/>
              <a:ext cx="3133550" cy="651737"/>
            </a:xfrm>
            <a:prstGeom prst="curvedDownArrow">
              <a:avLst/>
            </a:prstGeom>
            <a:solidFill>
              <a:srgbClr val="00CC00"/>
            </a:soli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914400" y="971274"/>
          <a:ext cx="2720428" cy="857526"/>
        </p:xfrm>
        <a:graphic>
          <a:graphicData uri="http://schemas.openxmlformats.org/presentationml/2006/ole">
            <p:oleObj spid="_x0000_s1026" name="Equation" r:id="rId4" imgW="1168200" imgH="368280" progId="Equation.3">
              <p:embed/>
            </p:oleObj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762000" y="1905000"/>
          <a:ext cx="2147637" cy="685800"/>
        </p:xfrm>
        <a:graphic>
          <a:graphicData uri="http://schemas.openxmlformats.org/presentationml/2006/ole">
            <p:oleObj spid="_x0000_s1027" name="Equation" r:id="rId5" imgW="151128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152400"/>
            <a:ext cx="3124200" cy="6096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1C0BFB"/>
                </a:solidFill>
              </a:rPr>
              <a:t>SIMC Simulation</a:t>
            </a:r>
            <a:endParaRPr lang="en-US" sz="3200" dirty="0">
              <a:solidFill>
                <a:srgbClr val="1C0BFB"/>
              </a:solidFill>
            </a:endParaRPr>
          </a:p>
        </p:txBody>
      </p:sp>
      <p:pic>
        <p:nvPicPr>
          <p:cNvPr id="12" name="Content Placeholder 11" descr="hms1.gif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381000" y="1244081"/>
            <a:ext cx="4283075" cy="4427991"/>
          </a:xfrm>
        </p:spPr>
      </p:pic>
      <p:pic>
        <p:nvPicPr>
          <p:cNvPr id="15" name="Content Placeholder 14" descr="coin.gif"/>
          <p:cNvPicPr>
            <a:picLocks noGrp="1" noChangeAspect="1"/>
          </p:cNvPicPr>
          <p:nvPr>
            <p:ph sz="quarter" idx="2"/>
          </p:nvPr>
        </p:nvPicPr>
        <p:blipFill>
          <a:blip r:embed="rId4"/>
          <a:stretch>
            <a:fillRect/>
          </a:stretch>
        </p:blipFill>
        <p:spPr>
          <a:xfrm>
            <a:off x="4724400" y="1260493"/>
            <a:ext cx="4267200" cy="4411579"/>
          </a:xfrm>
        </p:spPr>
      </p:pic>
      <p:sp>
        <p:nvSpPr>
          <p:cNvPr id="7" name="TextBox 6"/>
          <p:cNvSpPr txBox="1"/>
          <p:nvPr/>
        </p:nvSpPr>
        <p:spPr>
          <a:xfrm>
            <a:off x="1219200" y="6858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C00000"/>
                </a:solidFill>
              </a:rPr>
              <a:t>HMS  Single Arm Variables</a:t>
            </a:r>
          </a:p>
          <a:p>
            <a:r>
              <a:rPr lang="en-US" sz="2000" i="1" dirty="0" smtClean="0">
                <a:solidFill>
                  <a:srgbClr val="C00000"/>
                </a:solidFill>
              </a:rPr>
              <a:t>                     - at the Target -</a:t>
            </a:r>
            <a:endParaRPr lang="en-US" sz="2000" i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838200"/>
            <a:ext cx="518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C00000"/>
                </a:solidFill>
              </a:rPr>
              <a:t>HMS Coincidence with </a:t>
            </a:r>
            <a:r>
              <a:rPr lang="en-US" sz="2000" i="1" dirty="0" err="1" smtClean="0">
                <a:solidFill>
                  <a:srgbClr val="C00000"/>
                </a:solidFill>
              </a:rPr>
              <a:t>BigCal</a:t>
            </a:r>
            <a:r>
              <a:rPr lang="en-US" sz="2000" i="1" dirty="0" smtClean="0">
                <a:solidFill>
                  <a:srgbClr val="C00000"/>
                </a:solidFill>
              </a:rPr>
              <a:t> Variables</a:t>
            </a:r>
            <a:endParaRPr lang="en-US" sz="2000" i="1" dirty="0">
              <a:solidFill>
                <a:srgbClr val="C0000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019800" y="2438400"/>
            <a:ext cx="685800" cy="398621"/>
            <a:chOff x="5867400" y="2819400"/>
            <a:chExt cx="685800" cy="398621"/>
          </a:xfrm>
        </p:grpSpPr>
        <p:sp>
          <p:nvSpPr>
            <p:cNvPr id="10" name="TextBox 9"/>
            <p:cNvSpPr txBox="1"/>
            <p:nvPr/>
          </p:nvSpPr>
          <p:spPr>
            <a:xfrm>
              <a:off x="5867400" y="2819400"/>
              <a:ext cx="685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000" dirty="0" smtClean="0">
                  <a:solidFill>
                    <a:srgbClr val="0000FF"/>
                  </a:solidFill>
                </a:rPr>
                <a:t>σ</a:t>
              </a:r>
              <a:r>
                <a:rPr lang="en-US" sz="1000" dirty="0" smtClean="0">
                  <a:solidFill>
                    <a:srgbClr val="0000FF"/>
                  </a:solidFill>
                </a:rPr>
                <a:t> = 0.79</a:t>
              </a:r>
              <a:endParaRPr lang="en-US" sz="1000" dirty="0">
                <a:solidFill>
                  <a:srgbClr val="0000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867400" y="2971800"/>
              <a:ext cx="685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000" dirty="0" smtClean="0">
                  <a:solidFill>
                    <a:srgbClr val="FF0000"/>
                  </a:solidFill>
                </a:rPr>
                <a:t>σ</a:t>
              </a:r>
              <a:r>
                <a:rPr lang="en-US" sz="1000" dirty="0" smtClean="0">
                  <a:solidFill>
                    <a:srgbClr val="FF0000"/>
                  </a:solidFill>
                </a:rPr>
                <a:t> = 1.69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001000" y="2514600"/>
            <a:ext cx="685800" cy="416242"/>
            <a:chOff x="7924800" y="2877979"/>
            <a:chExt cx="685800" cy="416242"/>
          </a:xfrm>
        </p:grpSpPr>
        <p:sp>
          <p:nvSpPr>
            <p:cNvPr id="13" name="TextBox 12"/>
            <p:cNvSpPr txBox="1"/>
            <p:nvPr/>
          </p:nvSpPr>
          <p:spPr>
            <a:xfrm>
              <a:off x="7924800" y="2877979"/>
              <a:ext cx="685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000" dirty="0" smtClean="0">
                  <a:solidFill>
                    <a:srgbClr val="0000FF"/>
                  </a:solidFill>
                </a:rPr>
                <a:t>σ</a:t>
              </a:r>
              <a:r>
                <a:rPr lang="en-US" sz="1000" dirty="0" smtClean="0">
                  <a:solidFill>
                    <a:srgbClr val="0000FF"/>
                  </a:solidFill>
                </a:rPr>
                <a:t> = 2.98</a:t>
              </a:r>
              <a:endParaRPr lang="en-US" sz="1000" dirty="0">
                <a:solidFill>
                  <a:srgbClr val="0000FF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924800" y="3048000"/>
              <a:ext cx="685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000" dirty="0" smtClean="0">
                  <a:solidFill>
                    <a:srgbClr val="FF0000"/>
                  </a:solidFill>
                </a:rPr>
                <a:t>σ</a:t>
              </a:r>
              <a:r>
                <a:rPr lang="en-US" sz="1000" dirty="0" smtClean="0">
                  <a:solidFill>
                    <a:srgbClr val="FF0000"/>
                  </a:solidFill>
                </a:rPr>
                <a:t> = 4.21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943600" y="4038600"/>
            <a:ext cx="990600" cy="416242"/>
            <a:chOff x="5867400" y="4630579"/>
            <a:chExt cx="990600" cy="416242"/>
          </a:xfrm>
        </p:grpSpPr>
        <p:sp>
          <p:nvSpPr>
            <p:cNvPr id="18" name="TextBox 17"/>
            <p:cNvSpPr txBox="1"/>
            <p:nvPr/>
          </p:nvSpPr>
          <p:spPr>
            <a:xfrm>
              <a:off x="5867400" y="4630579"/>
              <a:ext cx="762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000" dirty="0" smtClean="0">
                  <a:solidFill>
                    <a:srgbClr val="0000FF"/>
                  </a:solidFill>
                </a:rPr>
                <a:t>σ</a:t>
              </a:r>
              <a:r>
                <a:rPr lang="en-US" sz="1000" dirty="0" smtClean="0">
                  <a:solidFill>
                    <a:srgbClr val="0000FF"/>
                  </a:solidFill>
                </a:rPr>
                <a:t> = 0.0041</a:t>
              </a:r>
              <a:endParaRPr lang="en-US" sz="1000" dirty="0">
                <a:solidFill>
                  <a:srgbClr val="0000FF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867400" y="4800600"/>
              <a:ext cx="9906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000" dirty="0" smtClean="0">
                  <a:solidFill>
                    <a:srgbClr val="FF0000"/>
                  </a:solidFill>
                </a:rPr>
                <a:t>σ</a:t>
              </a:r>
              <a:r>
                <a:rPr lang="en-US" sz="1000" dirty="0" smtClean="0">
                  <a:solidFill>
                    <a:srgbClr val="FF0000"/>
                  </a:solidFill>
                </a:rPr>
                <a:t> = 0.0055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858000" y="3810000"/>
            <a:ext cx="2362200" cy="1332131"/>
            <a:chOff x="6705600" y="4038600"/>
            <a:chExt cx="2362200" cy="1332131"/>
          </a:xfrm>
        </p:grpSpPr>
        <p:grpSp>
          <p:nvGrpSpPr>
            <p:cNvPr id="3" name="Group 17"/>
            <p:cNvGrpSpPr/>
            <p:nvPr/>
          </p:nvGrpSpPr>
          <p:grpSpPr>
            <a:xfrm>
              <a:off x="6705600" y="4038600"/>
              <a:ext cx="1981200" cy="674132"/>
              <a:chOff x="6705600" y="4343400"/>
              <a:chExt cx="1981200" cy="674132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6705600" y="4343400"/>
                <a:ext cx="18288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1C0BFB"/>
                    </a:solidFill>
                  </a:rPr>
                  <a:t>SIMC Simulation</a:t>
                </a:r>
                <a:endParaRPr lang="en-US" dirty="0">
                  <a:solidFill>
                    <a:srgbClr val="1C0BFB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705600" y="4648200"/>
                <a:ext cx="1981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Experimental Data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6705600" y="4724400"/>
              <a:ext cx="2362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3399"/>
                  </a:solidFill>
                </a:rPr>
                <a:t>SIMC Counts  = 1696</a:t>
              </a:r>
            </a:p>
            <a:p>
              <a:r>
                <a:rPr lang="en-US" dirty="0" smtClean="0">
                  <a:solidFill>
                    <a:srgbClr val="003399"/>
                  </a:solidFill>
                </a:rPr>
                <a:t>Data                =   950</a:t>
              </a:r>
              <a:endParaRPr lang="en-US" dirty="0">
                <a:solidFill>
                  <a:srgbClr val="003399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28600" y="5830669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C0BFB"/>
                </a:solidFill>
              </a:rPr>
              <a:t>• Target Magnetic Field is corrected</a:t>
            </a:r>
          </a:p>
          <a:p>
            <a:r>
              <a:rPr lang="en-US" dirty="0" smtClean="0">
                <a:solidFill>
                  <a:srgbClr val="1C0BFB"/>
                </a:solidFill>
              </a:rPr>
              <a:t>• Normalized to Charge, Tracking </a:t>
            </a:r>
            <a:r>
              <a:rPr lang="en-US" dirty="0" err="1" smtClean="0">
                <a:solidFill>
                  <a:srgbClr val="1C0BFB"/>
                </a:solidFill>
              </a:rPr>
              <a:t>Efff</a:t>
            </a:r>
            <a:r>
              <a:rPr lang="en-US" dirty="0" smtClean="0">
                <a:solidFill>
                  <a:srgbClr val="1C0BFB"/>
                </a:solidFill>
              </a:rPr>
              <a:t>. and Comp. L.T.</a:t>
            </a:r>
            <a:endParaRPr lang="en-US" dirty="0">
              <a:solidFill>
                <a:srgbClr val="1C0BFB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219200" y="3429000"/>
            <a:ext cx="2590800" cy="2133600"/>
            <a:chOff x="1219200" y="3429000"/>
            <a:chExt cx="2590800" cy="2133600"/>
          </a:xfrm>
        </p:grpSpPr>
        <p:sp>
          <p:nvSpPr>
            <p:cNvPr id="29" name="Rectangle 28"/>
            <p:cNvSpPr/>
            <p:nvPr/>
          </p:nvSpPr>
          <p:spPr>
            <a:xfrm>
              <a:off x="1295400" y="3429000"/>
              <a:ext cx="6858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124200" y="3429000"/>
              <a:ext cx="6858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219200" y="5410200"/>
              <a:ext cx="6858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124200" y="5410200"/>
              <a:ext cx="6858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990600" y="52578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/>
                </a:solidFill>
              </a:rPr>
              <a:t>In plane angle 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43200" y="5257800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/>
                </a:solidFill>
              </a:rPr>
              <a:t>Out of plane angle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66800" y="327660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/>
                </a:solidFill>
              </a:rPr>
              <a:t>X position 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14600" y="3276600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/>
                </a:solidFill>
              </a:rPr>
              <a:t>Momentum in Fraction </a:t>
            </a:r>
            <a:endParaRPr lang="en-US" sz="1600" dirty="0">
              <a:solidFill>
                <a:schemeClr val="accent2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5562600" y="3429000"/>
            <a:ext cx="2590800" cy="2057400"/>
            <a:chOff x="5562600" y="3429000"/>
            <a:chExt cx="2590800" cy="2057400"/>
          </a:xfrm>
        </p:grpSpPr>
        <p:sp>
          <p:nvSpPr>
            <p:cNvPr id="36" name="Rectangle 35"/>
            <p:cNvSpPr/>
            <p:nvPr/>
          </p:nvSpPr>
          <p:spPr>
            <a:xfrm>
              <a:off x="5562600" y="3429000"/>
              <a:ext cx="7620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391400" y="3429000"/>
              <a:ext cx="7620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562600" y="5334000"/>
              <a:ext cx="7620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5334000" y="3319046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/>
                </a:solidFill>
              </a:rPr>
              <a:t>X position diff. 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239000" y="3319046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/>
                </a:solidFill>
              </a:rPr>
              <a:t>Y position diff. 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876800" y="5257800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/>
                </a:solidFill>
              </a:rPr>
              <a:t>Momentum diff in Fraction </a:t>
            </a:r>
            <a:endParaRPr lang="en-US" sz="16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85800"/>
            <a:ext cx="8229600" cy="2362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/>
              <a:t>	       </a:t>
            </a:r>
            <a:r>
              <a:rPr lang="en-US" sz="3200" dirty="0" smtClean="0">
                <a:solidFill>
                  <a:srgbClr val="0000FF"/>
                </a:solidFill>
              </a:rPr>
              <a:t>To Do …..</a:t>
            </a:r>
          </a:p>
          <a:p>
            <a:r>
              <a:rPr lang="en-US" sz="2800" dirty="0" smtClean="0">
                <a:solidFill>
                  <a:srgbClr val="00CC00"/>
                </a:solidFill>
              </a:rPr>
              <a:t>Improve the SIMC simulation</a:t>
            </a:r>
          </a:p>
          <a:p>
            <a:r>
              <a:rPr lang="en-US" sz="2800" dirty="0" smtClean="0">
                <a:solidFill>
                  <a:srgbClr val="00CC00"/>
                </a:solidFill>
              </a:rPr>
              <a:t>Correct the data with the detector Efficiencies</a:t>
            </a:r>
          </a:p>
          <a:p>
            <a:r>
              <a:rPr lang="en-US" sz="2800" dirty="0" smtClean="0">
                <a:solidFill>
                  <a:srgbClr val="00CC00"/>
                </a:solidFill>
              </a:rPr>
              <a:t>Extract the Asymmetry and the G</a:t>
            </a:r>
            <a:r>
              <a:rPr lang="en-US" sz="2800" baseline="-25000" dirty="0" smtClean="0">
                <a:solidFill>
                  <a:srgbClr val="00CC00"/>
                </a:solidFill>
              </a:rPr>
              <a:t>E</a:t>
            </a:r>
            <a:r>
              <a:rPr lang="en-US" sz="2800" dirty="0" smtClean="0">
                <a:solidFill>
                  <a:srgbClr val="00CC00"/>
                </a:solidFill>
              </a:rPr>
              <a:t>/G</a:t>
            </a:r>
            <a:r>
              <a:rPr lang="en-US" sz="2800" baseline="-25000" dirty="0" smtClean="0">
                <a:solidFill>
                  <a:srgbClr val="00CC00"/>
                </a:solidFill>
              </a:rPr>
              <a:t>M</a:t>
            </a:r>
            <a:r>
              <a:rPr lang="en-US" sz="2800" dirty="0" smtClean="0">
                <a:solidFill>
                  <a:srgbClr val="00CC00"/>
                </a:solidFill>
              </a:rPr>
              <a:t> Ratio</a:t>
            </a:r>
          </a:p>
          <a:p>
            <a:endParaRPr lang="en-US" sz="2800" dirty="0" smtClean="0">
              <a:solidFill>
                <a:srgbClr val="00CC00"/>
              </a:solidFill>
            </a:endParaRPr>
          </a:p>
          <a:p>
            <a:endParaRPr lang="en-US" sz="2800" dirty="0" smtClean="0">
              <a:solidFill>
                <a:srgbClr val="00CC00"/>
              </a:solidFill>
            </a:endParaRPr>
          </a:p>
          <a:p>
            <a:pPr>
              <a:buNone/>
            </a:pPr>
            <a:endParaRPr lang="en-US" sz="4400" dirty="0" smtClean="0"/>
          </a:p>
          <a:p>
            <a:pPr lvl="5">
              <a:buNone/>
            </a:pP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Lab_logo_text_whit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5524500"/>
            <a:ext cx="4191000" cy="952500"/>
          </a:xfrm>
          <a:prstGeom prst="rect">
            <a:avLst/>
          </a:prstGeom>
        </p:spPr>
      </p:pic>
      <p:pic>
        <p:nvPicPr>
          <p:cNvPr id="5" name="Picture 4" descr="logo_hu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181600"/>
            <a:ext cx="1447800" cy="1447800"/>
          </a:xfrm>
          <a:prstGeom prst="rect">
            <a:avLst/>
          </a:prstGeom>
        </p:spPr>
      </p:pic>
      <p:sp>
        <p:nvSpPr>
          <p:cNvPr id="6" name="WordArt 3" descr="Paper bag"/>
          <p:cNvSpPr>
            <a:spLocks noChangeArrowheads="1" noChangeShapeType="1" noTextEdit="1"/>
          </p:cNvSpPr>
          <p:nvPr/>
        </p:nvSpPr>
        <p:spPr bwMode="auto">
          <a:xfrm>
            <a:off x="2133600" y="3505200"/>
            <a:ext cx="47244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 spc="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Thank You</a:t>
            </a:r>
            <a:endParaRPr lang="en-US" sz="3600" kern="10" spc="0" dirty="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4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358676"/>
            <a:ext cx="8458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SANE Collaborators:</a:t>
            </a:r>
          </a:p>
          <a:p>
            <a:r>
              <a:rPr lang="en-US" sz="2000" dirty="0" smtClean="0"/>
              <a:t>U. Basel, Christopher Newport U., Florida International U., Hampton U., Mississippi State U., Norfolk S. U., North Carolina A&amp;M,  IHE-</a:t>
            </a:r>
            <a:r>
              <a:rPr lang="en-US" sz="2000" dirty="0" err="1" smtClean="0"/>
              <a:t>PProtvino</a:t>
            </a:r>
            <a:r>
              <a:rPr lang="en-US" sz="2000" dirty="0" smtClean="0"/>
              <a:t>, Ohio U., U. of Regina, Rensselaer Polytechnic I., Rutgers U.,  Seoul National U., Temple U.,  TJNAF, U. of Virginia, William &amp; Mary, U. of Witwatersrand,  Yerevan Physics Inst.</a:t>
            </a:r>
          </a:p>
          <a:p>
            <a:endParaRPr lang="en-US" sz="2000" dirty="0" smtClean="0"/>
          </a:p>
          <a:p>
            <a:r>
              <a:rPr lang="en-US" sz="2000" b="1" dirty="0" smtClean="0"/>
              <a:t>Spokespersons:  </a:t>
            </a:r>
            <a:r>
              <a:rPr lang="en-US" sz="2000" dirty="0" smtClean="0"/>
              <a:t>S.  </a:t>
            </a:r>
            <a:r>
              <a:rPr lang="en-US" sz="2000" dirty="0" err="1" smtClean="0"/>
              <a:t>Choi</a:t>
            </a:r>
            <a:r>
              <a:rPr lang="en-US" sz="2000" dirty="0" smtClean="0"/>
              <a:t> (Seoul),  M. Jones (TJNAF),  Z-E.  </a:t>
            </a:r>
            <a:r>
              <a:rPr lang="en-US" sz="2000" dirty="0" err="1" smtClean="0"/>
              <a:t>Meziani</a:t>
            </a:r>
            <a:r>
              <a:rPr lang="en-US" sz="2000" dirty="0" smtClean="0"/>
              <a:t> (Temple),</a:t>
            </a:r>
          </a:p>
          <a:p>
            <a:r>
              <a:rPr lang="en-US" sz="2000" dirty="0" smtClean="0"/>
              <a:t>                               O. A. </a:t>
            </a:r>
            <a:r>
              <a:rPr lang="en-US" sz="2000" dirty="0" err="1" smtClean="0"/>
              <a:t>Rondon</a:t>
            </a:r>
            <a:r>
              <a:rPr lang="en-US" sz="2000" dirty="0" smtClean="0"/>
              <a:t> (UVA)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182562"/>
            <a:ext cx="1600200" cy="80803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Outline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1"/>
            <a:ext cx="8229600" cy="56388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3000" dirty="0" smtClean="0">
              <a:solidFill>
                <a:srgbClr val="0000FF"/>
              </a:solidFill>
            </a:endParaRPr>
          </a:p>
          <a:p>
            <a:r>
              <a:rPr lang="en-US" sz="3000" dirty="0" smtClean="0">
                <a:solidFill>
                  <a:srgbClr val="003399"/>
                </a:solidFill>
              </a:rPr>
              <a:t>Physics Motivation </a:t>
            </a:r>
          </a:p>
          <a:p>
            <a:r>
              <a:rPr lang="en-US" sz="3000" dirty="0" smtClean="0">
                <a:solidFill>
                  <a:srgbClr val="003399"/>
                </a:solidFill>
              </a:rPr>
              <a:t>Experiment Setup</a:t>
            </a:r>
          </a:p>
          <a:p>
            <a:pPr>
              <a:buNone/>
            </a:pPr>
            <a:endParaRPr lang="en-US" sz="3000" dirty="0" smtClean="0">
              <a:solidFill>
                <a:srgbClr val="003399"/>
              </a:solidFill>
            </a:endParaRPr>
          </a:p>
          <a:p>
            <a:endParaRPr lang="en-US" sz="3000" dirty="0" smtClean="0">
              <a:solidFill>
                <a:srgbClr val="003399"/>
              </a:solidFill>
            </a:endParaRPr>
          </a:p>
          <a:p>
            <a:r>
              <a:rPr lang="en-US" sz="3000" dirty="0" smtClean="0">
                <a:solidFill>
                  <a:srgbClr val="003399"/>
                </a:solidFill>
              </a:rPr>
              <a:t>Elastic Kinematic </a:t>
            </a:r>
          </a:p>
          <a:p>
            <a:r>
              <a:rPr lang="en-US" sz="3000" dirty="0" smtClean="0">
                <a:solidFill>
                  <a:srgbClr val="003399"/>
                </a:solidFill>
              </a:rPr>
              <a:t>Data Analysis </a:t>
            </a:r>
          </a:p>
          <a:p>
            <a:r>
              <a:rPr lang="en-US" sz="3000" dirty="0" smtClean="0">
                <a:solidFill>
                  <a:srgbClr val="003399"/>
                </a:solidFill>
              </a:rPr>
              <a:t>Error Propagation</a:t>
            </a:r>
          </a:p>
          <a:p>
            <a:r>
              <a:rPr lang="en-US" sz="3000" dirty="0" smtClean="0">
                <a:solidFill>
                  <a:srgbClr val="003399"/>
                </a:solidFill>
              </a:rPr>
              <a:t>SIMC Simulation</a:t>
            </a:r>
          </a:p>
          <a:p>
            <a:r>
              <a:rPr lang="en-US" sz="3000" dirty="0" smtClean="0">
                <a:solidFill>
                  <a:srgbClr val="003399"/>
                </a:solidFill>
              </a:rPr>
              <a:t>Future Work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4" name="Picture 4" descr="nucle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13711">
            <a:off x="4714132" y="1129579"/>
            <a:ext cx="3649662" cy="46127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66800" y="2514600"/>
            <a:ext cx="228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3399"/>
                </a:solidFill>
              </a:rPr>
              <a:t>  BETA Detector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3399"/>
                </a:solidFill>
              </a:rPr>
              <a:t>  HMS Detector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3399"/>
                </a:solidFill>
              </a:rPr>
              <a:t>  Polarized Target</a:t>
            </a:r>
            <a:endParaRPr lang="en-US" sz="2000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152400" y="366818"/>
            <a:ext cx="5486400" cy="633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Group 22"/>
          <p:cNvGrpSpPr/>
          <p:nvPr/>
        </p:nvGrpSpPr>
        <p:grpSpPr>
          <a:xfrm>
            <a:off x="4800600" y="3429000"/>
            <a:ext cx="3124200" cy="2286000"/>
            <a:chOff x="3962400" y="3417795"/>
            <a:chExt cx="3124200" cy="1949824"/>
          </a:xfrm>
        </p:grpSpPr>
        <p:sp>
          <p:nvSpPr>
            <p:cNvPr id="14" name="Up-Down Arrow 13"/>
            <p:cNvSpPr/>
            <p:nvPr/>
          </p:nvSpPr>
          <p:spPr>
            <a:xfrm>
              <a:off x="3962400" y="3417795"/>
              <a:ext cx="228600" cy="1949824"/>
            </a:xfrm>
            <a:prstGeom prst="up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267200" y="3612777"/>
              <a:ext cx="2819400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Dramatic discrepancy </a:t>
              </a:r>
              <a:r>
                <a:rPr lang="en-US" dirty="0" smtClean="0">
                  <a:solidFill>
                    <a:srgbClr val="FF0000"/>
                  </a:solidFill>
                </a:rPr>
                <a:t>!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029200" y="54102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124200" y="23878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Physics Motivation </a:t>
            </a:r>
            <a:endParaRPr lang="en-US" sz="28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990600" y="1676400"/>
            <a:ext cx="4114800" cy="2000310"/>
            <a:chOff x="914400" y="1581090"/>
            <a:chExt cx="4114800" cy="2000310"/>
          </a:xfrm>
        </p:grpSpPr>
        <p:sp>
          <p:nvSpPr>
            <p:cNvPr id="12" name="Isosceles Triangle 11"/>
            <p:cNvSpPr/>
            <p:nvPr/>
          </p:nvSpPr>
          <p:spPr>
            <a:xfrm>
              <a:off x="1447800" y="3429000"/>
              <a:ext cx="76200" cy="152400"/>
            </a:xfrm>
            <a:prstGeom prst="triangle">
              <a:avLst/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122074" y="2000310"/>
              <a:ext cx="2449926" cy="108466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Lightning Bolt 15"/>
            <p:cNvSpPr/>
            <p:nvPr/>
          </p:nvSpPr>
          <p:spPr>
            <a:xfrm rot="6381155">
              <a:off x="1257300" y="2705100"/>
              <a:ext cx="1219200" cy="381000"/>
            </a:xfrm>
            <a:prstGeom prst="lightningBolt">
              <a:avLst/>
            </a:prstGeom>
            <a:solidFill>
              <a:srgbClr val="00CC00"/>
            </a:soli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74474" y="2115740"/>
              <a:ext cx="27547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CC00"/>
                  </a:solidFill>
                </a:rPr>
                <a:t>RSS (</a:t>
              </a:r>
              <a:r>
                <a:rPr lang="en-US" sz="2400" dirty="0" err="1" smtClean="0">
                  <a:solidFill>
                    <a:srgbClr val="00CC00"/>
                  </a:solidFill>
                </a:rPr>
                <a:t>Jlab</a:t>
              </a:r>
              <a:r>
                <a:rPr lang="en-US" sz="2400" dirty="0" smtClean="0">
                  <a:solidFill>
                    <a:srgbClr val="00CC00"/>
                  </a:solidFill>
                </a:rPr>
                <a:t>)</a:t>
              </a:r>
            </a:p>
            <a:p>
              <a:r>
                <a:rPr lang="en-US" sz="2400" dirty="0" smtClean="0">
                  <a:solidFill>
                    <a:srgbClr val="00CC00"/>
                  </a:solidFill>
                </a:rPr>
                <a:t>Q</a:t>
              </a:r>
              <a:r>
                <a:rPr lang="en-US" sz="2400" baseline="30000" dirty="0" smtClean="0">
                  <a:solidFill>
                    <a:srgbClr val="00CC00"/>
                  </a:solidFill>
                </a:rPr>
                <a:t>2</a:t>
              </a:r>
              <a:r>
                <a:rPr lang="en-US" sz="2400" dirty="0" smtClean="0">
                  <a:solidFill>
                    <a:srgbClr val="00CC00"/>
                  </a:solidFill>
                </a:rPr>
                <a:t> = 1.5 (</a:t>
              </a:r>
              <a:r>
                <a:rPr lang="en-US" sz="2400" dirty="0" err="1" smtClean="0">
                  <a:solidFill>
                    <a:srgbClr val="00CC00"/>
                  </a:solidFill>
                </a:rPr>
                <a:t>GeV</a:t>
              </a:r>
              <a:r>
                <a:rPr lang="en-US" sz="2400" dirty="0" smtClean="0">
                  <a:solidFill>
                    <a:srgbClr val="00CC00"/>
                  </a:solidFill>
                </a:rPr>
                <a:t>/c)</a:t>
              </a:r>
              <a:r>
                <a:rPr lang="en-US" sz="2400" baseline="30000" dirty="0" smtClean="0">
                  <a:solidFill>
                    <a:srgbClr val="00CC00"/>
                  </a:solidFill>
                </a:rPr>
                <a:t>2</a:t>
              </a:r>
              <a:endParaRPr lang="en-US" sz="2400" baseline="30000" dirty="0">
                <a:solidFill>
                  <a:srgbClr val="00CC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14400" y="1581090"/>
              <a:ext cx="4038600" cy="400110"/>
            </a:xfrm>
            <a:prstGeom prst="rect">
              <a:avLst/>
            </a:prstGeom>
            <a:noFill/>
            <a:ln w="31750">
              <a:solidFill>
                <a:srgbClr val="00CC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M. Jones et al., PRC74 (2006) 035201</a:t>
              </a:r>
              <a:endParaRPr lang="en-US" sz="2000" dirty="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5334000" y="1524000"/>
            <a:ext cx="3581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Dramatic discrepancy between  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</a:t>
            </a:r>
            <a:r>
              <a:rPr lang="en-US" dirty="0" smtClean="0"/>
              <a:t>Rosenbluth and recoil polarization  </a:t>
            </a:r>
          </a:p>
          <a:p>
            <a:r>
              <a:rPr lang="en-US" dirty="0" smtClean="0"/>
              <a:t>   technique.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Multi-photon exchange considered the  </a:t>
            </a:r>
          </a:p>
          <a:p>
            <a:r>
              <a:rPr lang="en-US" dirty="0" smtClean="0"/>
              <a:t>   best candidate for the explanation</a:t>
            </a:r>
          </a:p>
          <a:p>
            <a:endParaRPr lang="en-US" dirty="0"/>
          </a:p>
        </p:txBody>
      </p:sp>
      <p:grpSp>
        <p:nvGrpSpPr>
          <p:cNvPr id="78" name="Group 77"/>
          <p:cNvGrpSpPr/>
          <p:nvPr/>
        </p:nvGrpSpPr>
        <p:grpSpPr>
          <a:xfrm>
            <a:off x="3124200" y="4343400"/>
            <a:ext cx="6324600" cy="2396192"/>
            <a:chOff x="3124200" y="4343400"/>
            <a:chExt cx="6324600" cy="2396192"/>
          </a:xfrm>
        </p:grpSpPr>
        <p:grpSp>
          <p:nvGrpSpPr>
            <p:cNvPr id="71" name="Group 70"/>
            <p:cNvGrpSpPr/>
            <p:nvPr/>
          </p:nvGrpSpPr>
          <p:grpSpPr>
            <a:xfrm>
              <a:off x="3124200" y="4572000"/>
              <a:ext cx="1524000" cy="1295400"/>
              <a:chOff x="3124200" y="4572000"/>
              <a:chExt cx="1524000" cy="1295400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3124200" y="4572000"/>
                <a:ext cx="76200" cy="304800"/>
                <a:chOff x="6477000" y="457994"/>
                <a:chExt cx="152400" cy="609600"/>
              </a:xfrm>
            </p:grpSpPr>
            <p:sp>
              <p:nvSpPr>
                <p:cNvPr id="43" name="Oval 42"/>
                <p:cNvSpPr/>
                <p:nvPr/>
              </p:nvSpPr>
              <p:spPr>
                <a:xfrm>
                  <a:off x="6477000" y="685800"/>
                  <a:ext cx="152400" cy="152400"/>
                </a:xfrm>
                <a:prstGeom prst="ellipse">
                  <a:avLst/>
                </a:prstGeom>
                <a:solidFill>
                  <a:srgbClr val="B6029C"/>
                </a:solidFill>
                <a:ln>
                  <a:solidFill>
                    <a:srgbClr val="B6029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5" name="Straight Arrow Connector 44"/>
                <p:cNvCxnSpPr/>
                <p:nvPr/>
              </p:nvCxnSpPr>
              <p:spPr>
                <a:xfrm rot="5400000">
                  <a:off x="6248400" y="762000"/>
                  <a:ext cx="609600" cy="1588"/>
                </a:xfrm>
                <a:prstGeom prst="straightConnector1">
                  <a:avLst/>
                </a:prstGeom>
                <a:ln w="12700">
                  <a:solidFill>
                    <a:srgbClr val="B6029C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Group 56"/>
              <p:cNvGrpSpPr/>
              <p:nvPr/>
            </p:nvGrpSpPr>
            <p:grpSpPr>
              <a:xfrm>
                <a:off x="3886200" y="4648200"/>
                <a:ext cx="76200" cy="533400"/>
                <a:chOff x="6324600" y="533400"/>
                <a:chExt cx="152400" cy="838200"/>
              </a:xfrm>
            </p:grpSpPr>
            <p:sp>
              <p:nvSpPr>
                <p:cNvPr id="54" name="Oval 53"/>
                <p:cNvSpPr/>
                <p:nvPr/>
              </p:nvSpPr>
              <p:spPr>
                <a:xfrm>
                  <a:off x="6324600" y="838200"/>
                  <a:ext cx="152400" cy="152400"/>
                </a:xfrm>
                <a:prstGeom prst="ellipse">
                  <a:avLst/>
                </a:prstGeom>
                <a:solidFill>
                  <a:srgbClr val="B6029C"/>
                </a:solidFill>
                <a:ln>
                  <a:solidFill>
                    <a:srgbClr val="B6029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6" name="Straight Arrow Connector 55"/>
                <p:cNvCxnSpPr/>
                <p:nvPr/>
              </p:nvCxnSpPr>
              <p:spPr>
                <a:xfrm rot="5400000">
                  <a:off x="5981700" y="951706"/>
                  <a:ext cx="838200" cy="1588"/>
                </a:xfrm>
                <a:prstGeom prst="straightConnector1">
                  <a:avLst/>
                </a:prstGeom>
                <a:ln w="12700">
                  <a:solidFill>
                    <a:srgbClr val="B6029C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oup 69"/>
              <p:cNvGrpSpPr/>
              <p:nvPr/>
            </p:nvGrpSpPr>
            <p:grpSpPr>
              <a:xfrm>
                <a:off x="4572000" y="4800600"/>
                <a:ext cx="76200" cy="1066800"/>
                <a:chOff x="6451600" y="305594"/>
                <a:chExt cx="50800" cy="1066800"/>
              </a:xfrm>
            </p:grpSpPr>
            <p:sp>
              <p:nvSpPr>
                <p:cNvPr id="65" name="Oval 64"/>
                <p:cNvSpPr/>
                <p:nvPr/>
              </p:nvSpPr>
              <p:spPr>
                <a:xfrm>
                  <a:off x="6451600" y="762794"/>
                  <a:ext cx="50800" cy="151606"/>
                </a:xfrm>
                <a:prstGeom prst="ellipse">
                  <a:avLst/>
                </a:prstGeom>
                <a:solidFill>
                  <a:srgbClr val="B6029C"/>
                </a:solidFill>
                <a:ln w="12700">
                  <a:solidFill>
                    <a:srgbClr val="B6029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7" name="Straight Arrow Connector 66"/>
                <p:cNvCxnSpPr/>
                <p:nvPr/>
              </p:nvCxnSpPr>
              <p:spPr>
                <a:xfrm rot="5400000">
                  <a:off x="5943600" y="838200"/>
                  <a:ext cx="1066800" cy="1588"/>
                </a:xfrm>
                <a:prstGeom prst="straightConnector1">
                  <a:avLst/>
                </a:prstGeom>
                <a:ln w="12700">
                  <a:solidFill>
                    <a:srgbClr val="B6029C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7" name="Group 76"/>
            <p:cNvGrpSpPr/>
            <p:nvPr/>
          </p:nvGrpSpPr>
          <p:grpSpPr>
            <a:xfrm>
              <a:off x="4953000" y="4343400"/>
              <a:ext cx="4495800" cy="2396192"/>
              <a:chOff x="4953000" y="4343400"/>
              <a:chExt cx="4495800" cy="2396192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5347855" y="4800600"/>
                <a:ext cx="4100945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AF4B9A"/>
                    </a:solidFill>
                  </a:rPr>
                  <a:t>New data points  for the</a:t>
                </a:r>
              </a:p>
              <a:p>
                <a:r>
                  <a:rPr lang="en-US" b="1" dirty="0" smtClean="0">
                    <a:solidFill>
                      <a:srgbClr val="AF4B9A"/>
                    </a:solidFill>
                  </a:rPr>
                  <a:t>Polarization transfer technique </a:t>
                </a:r>
              </a:p>
              <a:p>
                <a:r>
                  <a:rPr lang="en-US" b="1" dirty="0" smtClean="0">
                    <a:solidFill>
                      <a:srgbClr val="AF4B9A"/>
                    </a:solidFill>
                  </a:rPr>
                  <a:t>using  the exp.  </a:t>
                </a:r>
                <a:r>
                  <a:rPr lang="en-US" b="1" dirty="0" err="1" smtClean="0">
                    <a:solidFill>
                      <a:srgbClr val="AF4B9A"/>
                    </a:solidFill>
                  </a:rPr>
                  <a:t>GeP</a:t>
                </a:r>
                <a:r>
                  <a:rPr lang="en-US" b="1" dirty="0" smtClean="0">
                    <a:solidFill>
                      <a:srgbClr val="AF4B9A"/>
                    </a:solidFill>
                  </a:rPr>
                  <a:t>-III, Hall C </a:t>
                </a:r>
              </a:p>
              <a:p>
                <a:r>
                  <a:rPr lang="en-US" b="1" dirty="0" smtClean="0">
                    <a:solidFill>
                      <a:srgbClr val="AF4B9A"/>
                    </a:solidFill>
                  </a:rPr>
                  <a:t>at Q</a:t>
                </a:r>
                <a:r>
                  <a:rPr lang="en-US" b="1" baseline="30000" dirty="0" smtClean="0">
                    <a:solidFill>
                      <a:srgbClr val="AF4B9A"/>
                    </a:solidFill>
                  </a:rPr>
                  <a:t>2</a:t>
                </a:r>
                <a:r>
                  <a:rPr lang="en-US" b="1" dirty="0" smtClean="0">
                    <a:solidFill>
                      <a:srgbClr val="AF4B9A"/>
                    </a:solidFill>
                  </a:rPr>
                  <a:t> = 5.2 (</a:t>
                </a:r>
                <a:r>
                  <a:rPr lang="en-US" b="1" dirty="0" err="1" smtClean="0">
                    <a:solidFill>
                      <a:srgbClr val="AF4B9A"/>
                    </a:solidFill>
                  </a:rPr>
                  <a:t>GeV</a:t>
                </a:r>
                <a:r>
                  <a:rPr lang="en-US" b="1" dirty="0" smtClean="0">
                    <a:solidFill>
                      <a:srgbClr val="AF4B9A"/>
                    </a:solidFill>
                  </a:rPr>
                  <a:t>/c)</a:t>
                </a:r>
                <a:r>
                  <a:rPr lang="en-US" b="1" baseline="30000" dirty="0" smtClean="0">
                    <a:solidFill>
                      <a:srgbClr val="AF4B9A"/>
                    </a:solidFill>
                  </a:rPr>
                  <a:t>2</a:t>
                </a:r>
                <a:r>
                  <a:rPr lang="en-US" b="1" dirty="0" smtClean="0">
                    <a:solidFill>
                      <a:srgbClr val="AF4B9A"/>
                    </a:solidFill>
                  </a:rPr>
                  <a:t> , 6.7 (</a:t>
                </a:r>
                <a:r>
                  <a:rPr lang="en-US" b="1" dirty="0" err="1" smtClean="0">
                    <a:solidFill>
                      <a:srgbClr val="AF4B9A"/>
                    </a:solidFill>
                  </a:rPr>
                  <a:t>GeV</a:t>
                </a:r>
                <a:r>
                  <a:rPr lang="en-US" b="1" dirty="0" smtClean="0">
                    <a:solidFill>
                      <a:srgbClr val="AF4B9A"/>
                    </a:solidFill>
                  </a:rPr>
                  <a:t>/c)</a:t>
                </a:r>
                <a:r>
                  <a:rPr lang="en-US" b="1" baseline="30000" dirty="0" smtClean="0">
                    <a:solidFill>
                      <a:srgbClr val="AF4B9A"/>
                    </a:solidFill>
                  </a:rPr>
                  <a:t>2</a:t>
                </a:r>
                <a:r>
                  <a:rPr lang="en-US" b="1" dirty="0" smtClean="0">
                    <a:solidFill>
                      <a:srgbClr val="AF4B9A"/>
                    </a:solidFill>
                  </a:rPr>
                  <a:t> </a:t>
                </a:r>
              </a:p>
              <a:p>
                <a:r>
                  <a:rPr lang="en-US" b="1" dirty="0" smtClean="0">
                    <a:solidFill>
                      <a:srgbClr val="AF4B9A"/>
                    </a:solidFill>
                  </a:rPr>
                  <a:t>     and  8.5 (</a:t>
                </a:r>
                <a:r>
                  <a:rPr lang="en-US" b="1" dirty="0" err="1" smtClean="0">
                    <a:solidFill>
                      <a:srgbClr val="AF4B9A"/>
                    </a:solidFill>
                  </a:rPr>
                  <a:t>GeV</a:t>
                </a:r>
                <a:r>
                  <a:rPr lang="en-US" b="1" dirty="0" smtClean="0">
                    <a:solidFill>
                      <a:srgbClr val="AF4B9A"/>
                    </a:solidFill>
                  </a:rPr>
                  <a:t>/c)</a:t>
                </a:r>
                <a:r>
                  <a:rPr lang="en-US" b="1" baseline="30000" dirty="0" smtClean="0">
                    <a:solidFill>
                      <a:srgbClr val="AF4B9A"/>
                    </a:solidFill>
                  </a:rPr>
                  <a:t>2</a:t>
                </a:r>
              </a:p>
              <a:p>
                <a:r>
                  <a:rPr lang="en-US" baseline="30000" dirty="0" smtClean="0">
                    <a:solidFill>
                      <a:srgbClr val="00CC00"/>
                    </a:solidFill>
                  </a:rPr>
                  <a:t>  </a:t>
                </a:r>
              </a:p>
              <a:p>
                <a:endParaRPr lang="en-US" b="1" dirty="0">
                  <a:solidFill>
                    <a:srgbClr val="AF4B9A"/>
                  </a:solidFill>
                </a:endParaRPr>
              </a:p>
            </p:txBody>
          </p:sp>
          <p:sp>
            <p:nvSpPr>
              <p:cNvPr id="76" name="Vertical Scroll 75"/>
              <p:cNvSpPr/>
              <p:nvPr/>
            </p:nvSpPr>
            <p:spPr>
              <a:xfrm>
                <a:off x="4953000" y="4343400"/>
                <a:ext cx="4114800" cy="2209800"/>
              </a:xfrm>
              <a:prstGeom prst="verticalScroll">
                <a:avLst/>
              </a:prstGeom>
              <a:noFill/>
              <a:ln w="31750">
                <a:solidFill>
                  <a:srgbClr val="B602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8" name="Group 87"/>
          <p:cNvGrpSpPr/>
          <p:nvPr/>
        </p:nvGrpSpPr>
        <p:grpSpPr>
          <a:xfrm>
            <a:off x="2209800" y="5334000"/>
            <a:ext cx="1828800" cy="990600"/>
            <a:chOff x="2209800" y="5334000"/>
            <a:chExt cx="1828800" cy="990600"/>
          </a:xfrm>
        </p:grpSpPr>
        <p:grpSp>
          <p:nvGrpSpPr>
            <p:cNvPr id="83" name="Group 82"/>
            <p:cNvGrpSpPr/>
            <p:nvPr/>
          </p:nvGrpSpPr>
          <p:grpSpPr>
            <a:xfrm>
              <a:off x="2895600" y="5562600"/>
              <a:ext cx="1143000" cy="762000"/>
              <a:chOff x="2895600" y="5562600"/>
              <a:chExt cx="1143000" cy="762000"/>
            </a:xfrm>
          </p:grpSpPr>
          <p:grpSp>
            <p:nvGrpSpPr>
              <p:cNvPr id="81" name="Group 80"/>
              <p:cNvGrpSpPr/>
              <p:nvPr/>
            </p:nvGrpSpPr>
            <p:grpSpPr>
              <a:xfrm>
                <a:off x="2895600" y="5562600"/>
                <a:ext cx="533400" cy="762000"/>
                <a:chOff x="2895600" y="5562600"/>
                <a:chExt cx="533400" cy="762000"/>
              </a:xfrm>
            </p:grpSpPr>
            <p:sp>
              <p:nvSpPr>
                <p:cNvPr id="29" name="Up Arrow 28"/>
                <p:cNvSpPr/>
                <p:nvPr/>
              </p:nvSpPr>
              <p:spPr>
                <a:xfrm>
                  <a:off x="3124200" y="5562600"/>
                  <a:ext cx="76200" cy="457200"/>
                </a:xfrm>
                <a:prstGeom prst="upArrow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TextBox 78"/>
                <p:cNvSpPr txBox="1"/>
                <p:nvPr/>
              </p:nvSpPr>
              <p:spPr>
                <a:xfrm>
                  <a:off x="2895600" y="5986046"/>
                  <a:ext cx="5334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smtClean="0">
                      <a:solidFill>
                        <a:srgbClr val="0000FF"/>
                      </a:solidFill>
                    </a:rPr>
                    <a:t>5.17</a:t>
                  </a:r>
                  <a:endParaRPr lang="en-US" sz="1600" b="1" dirty="0">
                    <a:solidFill>
                      <a:srgbClr val="0000FF"/>
                    </a:solidFill>
                  </a:endParaRPr>
                </a:p>
              </p:txBody>
            </p:sp>
          </p:grpSp>
          <p:grpSp>
            <p:nvGrpSpPr>
              <p:cNvPr id="82" name="Group 81"/>
              <p:cNvGrpSpPr/>
              <p:nvPr/>
            </p:nvGrpSpPr>
            <p:grpSpPr>
              <a:xfrm>
                <a:off x="3505200" y="5562600"/>
                <a:ext cx="533400" cy="762000"/>
                <a:chOff x="3505200" y="5562600"/>
                <a:chExt cx="533400" cy="762000"/>
              </a:xfrm>
            </p:grpSpPr>
            <p:sp>
              <p:nvSpPr>
                <p:cNvPr id="30" name="Up Arrow 29"/>
                <p:cNvSpPr/>
                <p:nvPr/>
              </p:nvSpPr>
              <p:spPr>
                <a:xfrm>
                  <a:off x="3581400" y="5562600"/>
                  <a:ext cx="76200" cy="457200"/>
                </a:xfrm>
                <a:prstGeom prst="upArrow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3505200" y="5986046"/>
                  <a:ext cx="5334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smtClean="0">
                      <a:solidFill>
                        <a:srgbClr val="0000FF"/>
                      </a:solidFill>
                    </a:rPr>
                    <a:t>6.25</a:t>
                  </a:r>
                  <a:endParaRPr lang="en-US" sz="1600" b="1" dirty="0">
                    <a:solidFill>
                      <a:srgbClr val="0000FF"/>
                    </a:solidFill>
                  </a:endParaRPr>
                </a:p>
              </p:txBody>
            </p:sp>
          </p:grpSp>
        </p:grpSp>
        <p:grpSp>
          <p:nvGrpSpPr>
            <p:cNvPr id="87" name="Group 86"/>
            <p:cNvGrpSpPr/>
            <p:nvPr/>
          </p:nvGrpSpPr>
          <p:grpSpPr>
            <a:xfrm>
              <a:off x="2209800" y="5334000"/>
              <a:ext cx="990600" cy="533400"/>
              <a:chOff x="2362200" y="5257800"/>
              <a:chExt cx="990600" cy="533400"/>
            </a:xfrm>
          </p:grpSpPr>
          <p:sp>
            <p:nvSpPr>
              <p:cNvPr id="85" name="Oval 84"/>
              <p:cNvSpPr/>
              <p:nvPr/>
            </p:nvSpPr>
            <p:spPr>
              <a:xfrm>
                <a:off x="2362200" y="5257800"/>
                <a:ext cx="914400" cy="533400"/>
              </a:xfrm>
              <a:prstGeom prst="ellipse">
                <a:avLst/>
              </a:prstGeom>
              <a:noFill/>
              <a:ln w="1905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2438400" y="5345668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00FF"/>
                    </a:solidFill>
                  </a:rPr>
                  <a:t>SANE</a:t>
                </a:r>
                <a:endParaRPr lang="en-US" b="1" dirty="0">
                  <a:solidFill>
                    <a:srgbClr val="0000FF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819400" y="177225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1C0BFB"/>
                </a:solidFill>
              </a:rPr>
              <a:t>Experiment SANE </a:t>
            </a:r>
            <a:endParaRPr lang="en-US" sz="3200" dirty="0">
              <a:solidFill>
                <a:srgbClr val="1C0BFB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52400" y="914400"/>
            <a:ext cx="9067800" cy="5718215"/>
            <a:chOff x="152400" y="914400"/>
            <a:chExt cx="9067800" cy="5718215"/>
          </a:xfrm>
        </p:grpSpPr>
        <p:grpSp>
          <p:nvGrpSpPr>
            <p:cNvPr id="33" name="Group 32"/>
            <p:cNvGrpSpPr/>
            <p:nvPr/>
          </p:nvGrpSpPr>
          <p:grpSpPr>
            <a:xfrm>
              <a:off x="152400" y="914400"/>
              <a:ext cx="9067800" cy="5718215"/>
              <a:chOff x="152400" y="914400"/>
              <a:chExt cx="9067800" cy="5718215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228600" y="4847272"/>
                <a:ext cx="3962400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Elastic (e , </a:t>
                </a:r>
                <a:r>
                  <a:rPr lang="en-US" sz="2000" dirty="0" err="1" smtClean="0"/>
                  <a:t>e’p</a:t>
                </a:r>
                <a:r>
                  <a:rPr lang="en-US" sz="2000" dirty="0" smtClean="0"/>
                  <a:t>) scattering from </a:t>
                </a:r>
              </a:p>
              <a:p>
                <a:r>
                  <a:rPr lang="en-US" sz="2000" dirty="0" smtClean="0"/>
                  <a:t>the polarized NH</a:t>
                </a:r>
                <a:r>
                  <a:rPr lang="en-US" sz="2000" baseline="-25000" dirty="0" smtClean="0"/>
                  <a:t>3 </a:t>
                </a:r>
                <a:r>
                  <a:rPr lang="en-US" sz="2000" dirty="0" smtClean="0"/>
                  <a:t>target using a longitudinally polarized electron</a:t>
                </a:r>
              </a:p>
              <a:p>
                <a:r>
                  <a:rPr lang="en-US" sz="2000" dirty="0" smtClean="0"/>
                  <a:t>beam</a:t>
                </a:r>
              </a:p>
              <a:p>
                <a:r>
                  <a:rPr lang="en-US" sz="2000" dirty="0" smtClean="0"/>
                  <a:t>(Data collected from Jan – March ,2009)</a:t>
                </a:r>
                <a:endParaRPr lang="en-US" sz="2000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705600" y="4724400"/>
                <a:ext cx="2514600" cy="1908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 typeface="Arial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n-US" sz="2000" dirty="0" smtClean="0"/>
                  <a:t>HMS for the scattered </a:t>
                </a:r>
              </a:p>
              <a:p>
                <a:r>
                  <a:rPr lang="en-US" sz="2000" dirty="0" smtClean="0"/>
                  <a:t>  proton detection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US" sz="2000" dirty="0" smtClean="0"/>
                  <a:t> Central angles are     </a:t>
                </a:r>
              </a:p>
              <a:p>
                <a:r>
                  <a:rPr lang="en-US" sz="2000" dirty="0" smtClean="0"/>
                  <a:t>  22.3° and 22.0°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US" sz="2000" dirty="0" smtClean="0"/>
                  <a:t> Solid angle ~10 </a:t>
                </a:r>
                <a:r>
                  <a:rPr lang="en-US" sz="2000" dirty="0" err="1" smtClean="0"/>
                  <a:t>msr</a:t>
                </a:r>
                <a:endParaRPr lang="en-US" sz="2000" dirty="0" smtClean="0"/>
              </a:p>
              <a:p>
                <a:endParaRPr lang="en-US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343400" y="5435025"/>
                <a:ext cx="2667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Calibri" pitchFamily="34" charset="0"/>
                  </a:rPr>
                  <a:t>e</a:t>
                </a:r>
                <a:r>
                  <a:rPr lang="en-US" sz="3200" baseline="30000" dirty="0" smtClean="0">
                    <a:latin typeface="Calibri" pitchFamily="34" charset="0"/>
                  </a:rPr>
                  <a:t>-</a:t>
                </a:r>
                <a:r>
                  <a:rPr lang="en-US" sz="3200" dirty="0" smtClean="0">
                    <a:latin typeface="Calibri" pitchFamily="34" charset="0"/>
                  </a:rPr>
                  <a:t>p</a:t>
                </a:r>
                <a:r>
                  <a:rPr lang="en-US" sz="3200" dirty="0" smtClean="0"/>
                  <a:t> </a:t>
                </a:r>
                <a:r>
                  <a:rPr lang="en-US" sz="2800" dirty="0" smtClean="0">
                    <a:latin typeface="Calibri"/>
                  </a:rPr>
                  <a:t>→</a:t>
                </a:r>
                <a:r>
                  <a:rPr lang="en-US" sz="3200" dirty="0" smtClean="0">
                    <a:latin typeface="Calibri"/>
                  </a:rPr>
                  <a:t> e</a:t>
                </a:r>
                <a:r>
                  <a:rPr lang="en-US" sz="3200" baseline="30000" dirty="0" smtClean="0">
                    <a:latin typeface="Calibri"/>
                  </a:rPr>
                  <a:t>-</a:t>
                </a:r>
                <a:r>
                  <a:rPr lang="en-US" sz="3200" dirty="0" smtClean="0">
                    <a:latin typeface="Calibri"/>
                  </a:rPr>
                  <a:t>p</a:t>
                </a:r>
                <a:endParaRPr lang="en-US" sz="3200" dirty="0"/>
              </a:p>
            </p:txBody>
          </p:sp>
          <p:grpSp>
            <p:nvGrpSpPr>
              <p:cNvPr id="29" name="Group 28"/>
              <p:cNvGrpSpPr/>
              <p:nvPr/>
            </p:nvGrpSpPr>
            <p:grpSpPr>
              <a:xfrm>
                <a:off x="152400" y="914400"/>
                <a:ext cx="8991600" cy="4343400"/>
                <a:chOff x="152400" y="914400"/>
                <a:chExt cx="8991600" cy="4343400"/>
              </a:xfrm>
            </p:grpSpPr>
            <p:grpSp>
              <p:nvGrpSpPr>
                <p:cNvPr id="23" name="Group 22"/>
                <p:cNvGrpSpPr/>
                <p:nvPr/>
              </p:nvGrpSpPr>
              <p:grpSpPr>
                <a:xfrm>
                  <a:off x="152400" y="914400"/>
                  <a:ext cx="8839200" cy="4343400"/>
                  <a:chOff x="152400" y="762000"/>
                  <a:chExt cx="8839200" cy="4343400"/>
                </a:xfrm>
              </p:grpSpPr>
              <p:pic>
                <p:nvPicPr>
                  <p:cNvPr id="3076" name="Picture 4" descr="E:\new\HALC_37.jpg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/>
                  <a:stretch>
                    <a:fillRect/>
                  </a:stretch>
                </p:blipFill>
                <p:spPr bwMode="auto">
                  <a:xfrm>
                    <a:off x="6781800" y="2590800"/>
                    <a:ext cx="2209800" cy="1742585"/>
                  </a:xfrm>
                  <a:prstGeom prst="rect">
                    <a:avLst/>
                  </a:prstGeom>
                  <a:noFill/>
                </p:spPr>
              </p:pic>
              <p:grpSp>
                <p:nvGrpSpPr>
                  <p:cNvPr id="22" name="Group 21"/>
                  <p:cNvGrpSpPr/>
                  <p:nvPr/>
                </p:nvGrpSpPr>
                <p:grpSpPr>
                  <a:xfrm>
                    <a:off x="152400" y="762000"/>
                    <a:ext cx="3048000" cy="3886200"/>
                    <a:chOff x="152400" y="762000"/>
                    <a:chExt cx="3048000" cy="3886200"/>
                  </a:xfrm>
                </p:grpSpPr>
                <p:pic>
                  <p:nvPicPr>
                    <p:cNvPr id="3075" name="Picture 3" descr="E:\new\ACC_183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/>
                    <a:srcRect/>
                    <a:stretch>
                      <a:fillRect/>
                    </a:stretch>
                  </p:blipFill>
                  <p:spPr bwMode="auto">
                    <a:xfrm>
                      <a:off x="152400" y="762000"/>
                      <a:ext cx="3048000" cy="2873829"/>
                    </a:xfrm>
                    <a:prstGeom prst="rect">
                      <a:avLst/>
                    </a:prstGeom>
                    <a:noFill/>
                  </p:spPr>
                </p:pic>
                <p:sp>
                  <p:nvSpPr>
                    <p:cNvPr id="14" name="Oval Callout 13"/>
                    <p:cNvSpPr/>
                    <p:nvPr/>
                  </p:nvSpPr>
                  <p:spPr>
                    <a:xfrm rot="384046">
                      <a:off x="2209800" y="2627365"/>
                      <a:ext cx="685800" cy="533400"/>
                    </a:xfrm>
                    <a:prstGeom prst="wedgeEllipseCallout">
                      <a:avLst>
                        <a:gd name="adj1" fmla="val -45134"/>
                        <a:gd name="adj2" fmla="val 174651"/>
                      </a:avLst>
                    </a:prstGeom>
                    <a:noFill/>
                    <a:ln w="25400">
                      <a:solidFill>
                        <a:srgbClr val="00CC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7" name="Group 16"/>
                    <p:cNvGrpSpPr/>
                    <p:nvPr/>
                  </p:nvGrpSpPr>
                  <p:grpSpPr>
                    <a:xfrm>
                      <a:off x="914400" y="3733800"/>
                      <a:ext cx="1524000" cy="914400"/>
                      <a:chOff x="990600" y="3733800"/>
                      <a:chExt cx="1524000" cy="914400"/>
                    </a:xfrm>
                  </p:grpSpPr>
                  <p:sp>
                    <p:nvSpPr>
                      <p:cNvPr id="13" name="TextBox 12"/>
                      <p:cNvSpPr txBox="1"/>
                      <p:nvPr/>
                    </p:nvSpPr>
                    <p:spPr>
                      <a:xfrm>
                        <a:off x="1066800" y="3886200"/>
                        <a:ext cx="1371600" cy="64633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dirty="0" smtClean="0"/>
                          <a:t>    </a:t>
                        </a:r>
                        <a:r>
                          <a:rPr lang="en-US" dirty="0" smtClean="0">
                            <a:solidFill>
                              <a:srgbClr val="008000"/>
                            </a:solidFill>
                          </a:rPr>
                          <a:t>Hall C at Jefferson Lab</a:t>
                        </a:r>
                        <a:endParaRPr lang="en-US" dirty="0">
                          <a:solidFill>
                            <a:srgbClr val="008000"/>
                          </a:solidFill>
                        </a:endParaRPr>
                      </a:p>
                    </p:txBody>
                  </p:sp>
                  <p:sp>
                    <p:nvSpPr>
                      <p:cNvPr id="16" name="Oval 15"/>
                      <p:cNvSpPr/>
                      <p:nvPr/>
                    </p:nvSpPr>
                    <p:spPr>
                      <a:xfrm>
                        <a:off x="990600" y="3733800"/>
                        <a:ext cx="1524000" cy="91440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1" name="Group 20"/>
                  <p:cNvGrpSpPr/>
                  <p:nvPr/>
                </p:nvGrpSpPr>
                <p:grpSpPr>
                  <a:xfrm>
                    <a:off x="3276600" y="2590800"/>
                    <a:ext cx="3429000" cy="2514600"/>
                    <a:chOff x="3276600" y="2590800"/>
                    <a:chExt cx="3429000" cy="2514600"/>
                  </a:xfrm>
                </p:grpSpPr>
                <p:grpSp>
                  <p:nvGrpSpPr>
                    <p:cNvPr id="12" name="Group 11"/>
                    <p:cNvGrpSpPr/>
                    <p:nvPr/>
                  </p:nvGrpSpPr>
                  <p:grpSpPr>
                    <a:xfrm>
                      <a:off x="3276600" y="2615961"/>
                      <a:ext cx="3429000" cy="2489439"/>
                      <a:chOff x="2971800" y="2615961"/>
                      <a:chExt cx="3733800" cy="2718039"/>
                    </a:xfrm>
                  </p:grpSpPr>
                  <p:pic>
                    <p:nvPicPr>
                      <p:cNvPr id="3078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615961"/>
                        <a:ext cx="3733800" cy="271803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pic>
                    <p:nvPicPr>
                      <p:cNvPr id="3080" name="Picture 8" descr="E:\new\Copy of bigcal.bmp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 cstate="print"/>
                      <a:srcRect/>
                      <a:stretch>
                        <a:fillRect/>
                      </a:stretch>
                    </p:blipFill>
                    <p:spPr bwMode="auto">
                      <a:xfrm rot="21173544">
                        <a:off x="4191000" y="2743200"/>
                        <a:ext cx="703263" cy="842646"/>
                      </a:xfrm>
                      <a:prstGeom prst="rect">
                        <a:avLst/>
                      </a:prstGeom>
                      <a:noFill/>
                    </p:spPr>
                  </p:pic>
                </p:grpSp>
                <p:sp>
                  <p:nvSpPr>
                    <p:cNvPr id="19" name="Rectangular Callout 18"/>
                    <p:cNvSpPr/>
                    <p:nvPr/>
                  </p:nvSpPr>
                  <p:spPr>
                    <a:xfrm rot="5400000">
                      <a:off x="3733800" y="2133600"/>
                      <a:ext cx="2514600" cy="3429000"/>
                    </a:xfrm>
                    <a:prstGeom prst="wedgeRectCallout">
                      <a:avLst>
                        <a:gd name="adj1" fmla="val 17988"/>
                        <a:gd name="adj2" fmla="val 74449"/>
                      </a:avLst>
                    </a:prstGeom>
                    <a:noFill/>
                    <a:ln>
                      <a:solidFill>
                        <a:srgbClr val="00CC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4" name="TextBox 23"/>
                <p:cNvSpPr txBox="1"/>
                <p:nvPr/>
              </p:nvSpPr>
              <p:spPr>
                <a:xfrm>
                  <a:off x="5943600" y="990600"/>
                  <a:ext cx="3200400" cy="19389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Font typeface="Arial" pitchFamily="34" charset="0"/>
                    <a:buChar char="•"/>
                  </a:pPr>
                  <a:r>
                    <a:rPr lang="en-US" dirty="0" smtClean="0"/>
                    <a:t> </a:t>
                  </a:r>
                  <a:r>
                    <a:rPr lang="en-US" sz="2000" dirty="0" smtClean="0"/>
                    <a:t>BETA for coincidence electron  </a:t>
                  </a:r>
                </a:p>
                <a:p>
                  <a:r>
                    <a:rPr lang="en-US" sz="2000" dirty="0" smtClean="0"/>
                    <a:t>   detection</a:t>
                  </a:r>
                </a:p>
                <a:p>
                  <a:pPr>
                    <a:buFont typeface="Arial" pitchFamily="34" charset="0"/>
                    <a:buChar char="•"/>
                  </a:pPr>
                  <a:r>
                    <a:rPr lang="en-US" sz="2000" dirty="0" smtClean="0"/>
                    <a:t> Central scattering angle :40 °</a:t>
                  </a:r>
                </a:p>
                <a:p>
                  <a:pPr>
                    <a:buFont typeface="Arial" pitchFamily="34" charset="0"/>
                    <a:buChar char="•"/>
                  </a:pPr>
                  <a:r>
                    <a:rPr lang="en-US" sz="2000" dirty="0" smtClean="0"/>
                    <a:t> Over 200 </a:t>
                  </a:r>
                  <a:r>
                    <a:rPr lang="en-US" sz="2000" dirty="0" err="1" smtClean="0"/>
                    <a:t>msr</a:t>
                  </a:r>
                  <a:r>
                    <a:rPr lang="en-US" sz="2000" dirty="0" smtClean="0"/>
                    <a:t> solid angle  </a:t>
                  </a:r>
                </a:p>
                <a:p>
                  <a:r>
                    <a:rPr lang="en-US" sz="2000" dirty="0" smtClean="0"/>
                    <a:t>   coverage</a:t>
                  </a:r>
                </a:p>
                <a:p>
                  <a:endParaRPr lang="en-US" sz="2000" dirty="0"/>
                </a:p>
              </p:txBody>
            </p:sp>
            <p:pic>
              <p:nvPicPr>
                <p:cNvPr id="28" name="Picture 2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3276600" y="914400"/>
                  <a:ext cx="2556214" cy="17582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36" name="Right Arrow 35"/>
            <p:cNvSpPr/>
            <p:nvPr/>
          </p:nvSpPr>
          <p:spPr>
            <a:xfrm rot="16200000">
              <a:off x="4305300" y="2628900"/>
              <a:ext cx="685800" cy="152400"/>
            </a:xfrm>
            <a:prstGeom prst="rightArrow">
              <a:avLst/>
            </a:prstGeom>
            <a:solidFill>
              <a:srgbClr val="00CC00"/>
            </a:soli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ight Arrow 36"/>
            <p:cNvSpPr/>
            <p:nvPr/>
          </p:nvSpPr>
          <p:spPr>
            <a:xfrm>
              <a:off x="6400800" y="3581400"/>
              <a:ext cx="685800" cy="152400"/>
            </a:xfrm>
            <a:prstGeom prst="rightArrow">
              <a:avLst/>
            </a:prstGeom>
            <a:solidFill>
              <a:srgbClr val="00CC00"/>
            </a:soli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26305" y="1143000"/>
            <a:ext cx="4841495" cy="333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780211" y="3581400"/>
            <a:ext cx="1258389" cy="461665"/>
          </a:xfrm>
          <a:prstGeom prst="rect">
            <a:avLst/>
          </a:prstGeom>
          <a:noFill/>
          <a:ln w="38100" cmpd="sng">
            <a:solidFill>
              <a:srgbClr val="FF99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BigCal</a:t>
            </a:r>
            <a:endParaRPr lang="en-US" sz="2400" dirty="0"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07234" y="4567535"/>
            <a:ext cx="1184366" cy="461665"/>
          </a:xfrm>
          <a:prstGeom prst="rect">
            <a:avLst/>
          </a:prstGeom>
          <a:noFill/>
          <a:ln w="38100">
            <a:solidFill>
              <a:srgbClr val="FF9966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A71F9D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Tracker</a:t>
            </a:r>
            <a:endParaRPr lang="en-US" sz="2400" dirty="0">
              <a:solidFill>
                <a:srgbClr val="A71F9D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63097" y="5105400"/>
            <a:ext cx="1628503" cy="461665"/>
          </a:xfrm>
          <a:prstGeom prst="rect">
            <a:avLst/>
          </a:prstGeom>
          <a:noFill/>
          <a:ln w="38100">
            <a:solidFill>
              <a:srgbClr val="FF9966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234F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Cherenkov</a:t>
            </a:r>
            <a:endParaRPr lang="en-US" sz="2400" dirty="0">
              <a:solidFill>
                <a:srgbClr val="4234F6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4572000"/>
            <a:ext cx="2669177" cy="461665"/>
          </a:xfrm>
          <a:prstGeom prst="rect">
            <a:avLst/>
          </a:prstGeom>
          <a:noFill/>
          <a:ln w="38100" cmpd="sng">
            <a:solidFill>
              <a:srgbClr val="FF9966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Lucite </a:t>
            </a:r>
            <a:r>
              <a:rPr lang="en-US" sz="2400" dirty="0" err="1" smtClean="0"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Hodoscope</a:t>
            </a:r>
            <a:endParaRPr lang="en-US" sz="2400" dirty="0">
              <a:solidFill>
                <a:srgbClr val="00B05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5565164" y="4036040"/>
            <a:ext cx="1371597" cy="5125"/>
          </a:xfrm>
          <a:prstGeom prst="straightConnector1">
            <a:avLst/>
          </a:prstGeom>
          <a:ln w="38100" cmpd="sng">
            <a:solidFill>
              <a:srgbClr val="FF99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</p:cNvCxnSpPr>
          <p:nvPr/>
        </p:nvCxnSpPr>
        <p:spPr>
          <a:xfrm flipV="1">
            <a:off x="4038600" y="3735388"/>
            <a:ext cx="1370192" cy="76845"/>
          </a:xfrm>
          <a:prstGeom prst="straightConnector1">
            <a:avLst/>
          </a:prstGeom>
          <a:ln w="38100" cmpd="sng">
            <a:solidFill>
              <a:srgbClr val="FF99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V="1">
            <a:off x="5918011" y="4241610"/>
            <a:ext cx="1727578" cy="1"/>
          </a:xfrm>
          <a:prstGeom prst="straightConnector1">
            <a:avLst/>
          </a:prstGeom>
          <a:ln w="38100" cmpd="sng">
            <a:solidFill>
              <a:srgbClr val="FF99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6934201" y="4114801"/>
            <a:ext cx="1371598" cy="1588"/>
          </a:xfrm>
          <a:prstGeom prst="straightConnector1">
            <a:avLst/>
          </a:prstGeom>
          <a:ln w="38100" cmpd="sng">
            <a:solidFill>
              <a:srgbClr val="FF99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781800" y="5105400"/>
            <a:ext cx="740229" cy="1446"/>
          </a:xfrm>
          <a:prstGeom prst="line">
            <a:avLst/>
          </a:prstGeom>
          <a:ln w="38100">
            <a:solidFill>
              <a:srgbClr val="FF9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585166" y="4799154"/>
            <a:ext cx="222069" cy="1446"/>
          </a:xfrm>
          <a:prstGeom prst="line">
            <a:avLst/>
          </a:prstGeom>
          <a:ln w="38100">
            <a:solidFill>
              <a:srgbClr val="FF9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1524000" y="304800"/>
            <a:ext cx="60949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solidFill>
                  <a:srgbClr val="4234F6"/>
                </a:solidFill>
              </a:rPr>
              <a:t>Big Electron Telescope Array – BETA</a:t>
            </a:r>
            <a:endParaRPr lang="en-US" sz="3200" dirty="0">
              <a:solidFill>
                <a:srgbClr val="4234F6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28600" y="1152525"/>
            <a:ext cx="4800600" cy="2428875"/>
            <a:chOff x="228600" y="1152525"/>
            <a:chExt cx="4800600" cy="2428875"/>
          </a:xfrm>
        </p:grpSpPr>
        <p:grpSp>
          <p:nvGrpSpPr>
            <p:cNvPr id="23" name="Group 22"/>
            <p:cNvGrpSpPr/>
            <p:nvPr/>
          </p:nvGrpSpPr>
          <p:grpSpPr>
            <a:xfrm>
              <a:off x="228600" y="1152525"/>
              <a:ext cx="4800600" cy="2428875"/>
              <a:chOff x="838200" y="457200"/>
              <a:chExt cx="3505200" cy="2428875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838200" y="457200"/>
                <a:ext cx="35052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u="sng" dirty="0" smtClean="0">
                  <a:solidFill>
                    <a:srgbClr val="B6029C"/>
                  </a:solidFill>
                </a:endParaRPr>
              </a:p>
              <a:p>
                <a:pPr>
                  <a:buFont typeface="Arial" pitchFamily="34" charset="0"/>
                  <a:buChar char="•"/>
                </a:pPr>
                <a:r>
                  <a:rPr lang="en-US" dirty="0" smtClean="0"/>
                  <a:t> 3 planes of </a:t>
                </a:r>
                <a:r>
                  <a:rPr lang="en-US" dirty="0" err="1" smtClean="0"/>
                  <a:t>Bicron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Scintillator</a:t>
                </a:r>
                <a:r>
                  <a:rPr lang="en-US" dirty="0" smtClean="0"/>
                  <a:t> provide   </a:t>
                </a:r>
              </a:p>
              <a:p>
                <a:r>
                  <a:rPr lang="en-US" dirty="0" smtClean="0"/>
                  <a:t>   early particle tracking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</p:txBody>
          </p:sp>
          <p:pic>
            <p:nvPicPr>
              <p:cNvPr id="22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057275" y="1447800"/>
                <a:ext cx="2095125" cy="1438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2" name="Rectangle 31"/>
            <p:cNvSpPr/>
            <p:nvPr/>
          </p:nvSpPr>
          <p:spPr>
            <a:xfrm>
              <a:off x="228600" y="1154668"/>
              <a:ext cx="1882117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b="1" u="sng" cap="none" spc="50" dirty="0" smtClean="0">
                  <a:ln w="11430"/>
                  <a:solidFill>
                    <a:srgbClr val="B6029C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Forward Tracker</a:t>
              </a:r>
              <a:endParaRPr lang="en-US" b="1" cap="none" spc="50" dirty="0">
                <a:ln w="11430"/>
                <a:solidFill>
                  <a:srgbClr val="B6029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28600" y="3505200"/>
            <a:ext cx="2362200" cy="1200329"/>
            <a:chOff x="228600" y="3581400"/>
            <a:chExt cx="2362200" cy="1200329"/>
          </a:xfrm>
        </p:grpSpPr>
        <p:sp>
          <p:nvSpPr>
            <p:cNvPr id="24" name="TextBox 23"/>
            <p:cNvSpPr txBox="1"/>
            <p:nvPr/>
          </p:nvSpPr>
          <p:spPr>
            <a:xfrm>
              <a:off x="228600" y="3581400"/>
              <a:ext cx="2362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u="sng" dirty="0" smtClean="0"/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N2 gas </a:t>
              </a:r>
              <a:r>
                <a:rPr lang="en-US" dirty="0" err="1" smtClean="0"/>
                <a:t>cerenkov</a:t>
              </a:r>
              <a:endParaRPr lang="en-US" dirty="0" smtClean="0"/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Provides particle ID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8 mirrors and 8 PMTs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69529" y="3593068"/>
              <a:ext cx="1178271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b="1" u="sng" cap="none" spc="5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Cerenkov</a:t>
              </a:r>
              <a:endParaRPr lang="en-US" b="1" cap="none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28600" y="4800600"/>
            <a:ext cx="3733800" cy="1830526"/>
            <a:chOff x="228600" y="4800600"/>
            <a:chExt cx="3733800" cy="1830526"/>
          </a:xfrm>
        </p:grpSpPr>
        <p:sp>
          <p:nvSpPr>
            <p:cNvPr id="25" name="TextBox 24"/>
            <p:cNvSpPr txBox="1"/>
            <p:nvPr/>
          </p:nvSpPr>
          <p:spPr>
            <a:xfrm>
              <a:off x="228600" y="4876800"/>
              <a:ext cx="37338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u="sng" dirty="0" smtClean="0">
                <a:solidFill>
                  <a:srgbClr val="00800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28 bars of 6cm wide Lucite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Bars oriented horizontally for Y     </a:t>
              </a:r>
            </a:p>
            <a:p>
              <a:r>
                <a:rPr lang="en-US" dirty="0" smtClean="0"/>
                <a:t>  tracking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PMTs on either side of bar provides  </a:t>
              </a:r>
            </a:p>
            <a:p>
              <a:r>
                <a:rPr lang="en-US" dirty="0" smtClean="0"/>
                <a:t>   X resolution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08433" y="4800600"/>
              <a:ext cx="2053767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b="1" u="sng" cap="none" spc="50" dirty="0" smtClean="0">
                  <a:ln w="11430"/>
                  <a:solidFill>
                    <a:srgbClr val="00CC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uFill>
                    <a:solidFill>
                      <a:srgbClr val="008000"/>
                    </a:solidFill>
                  </a:uFill>
                </a:rPr>
                <a:t>Lucite </a:t>
              </a:r>
              <a:r>
                <a:rPr lang="en-US" b="1" u="sng" cap="none" spc="50" dirty="0" err="1" smtClean="0">
                  <a:ln w="11430"/>
                  <a:solidFill>
                    <a:srgbClr val="00CC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uFill>
                    <a:solidFill>
                      <a:srgbClr val="008000"/>
                    </a:solidFill>
                  </a:uFill>
                </a:rPr>
                <a:t>Hodescope</a:t>
              </a:r>
              <a:endParaRPr lang="en-US" b="1" cap="none" spc="50" dirty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038600" y="5269468"/>
            <a:ext cx="3733800" cy="1207532"/>
            <a:chOff x="4038600" y="5144869"/>
            <a:chExt cx="3733800" cy="1207532"/>
          </a:xfrm>
        </p:grpSpPr>
        <p:sp>
          <p:nvSpPr>
            <p:cNvPr id="31" name="TextBox 30"/>
            <p:cNvSpPr txBox="1"/>
            <p:nvPr/>
          </p:nvSpPr>
          <p:spPr>
            <a:xfrm>
              <a:off x="4114800" y="5429071"/>
              <a:ext cx="3657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Lead glass calorimeter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1744 blocks </a:t>
              </a:r>
              <a:r>
                <a:rPr lang="en-US" dirty="0" err="1" smtClean="0"/>
                <a:t>aprx</a:t>
              </a:r>
              <a:r>
                <a:rPr lang="en-US" dirty="0" smtClean="0"/>
                <a:t>. 4cm x 4cm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energy and position measurement</a:t>
              </a: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038600" y="5144869"/>
              <a:ext cx="3046988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b="1" u="sng" cap="none" spc="50" dirty="0" smtClean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Big Cal</a:t>
              </a:r>
              <a:r>
                <a:rPr lang="en-US" b="1" cap="none" spc="50" dirty="0" smtClean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dirty="0" smtClean="0">
                  <a:solidFill>
                    <a:srgbClr val="FF0000"/>
                  </a:solidFill>
                </a:rPr>
                <a:t> </a:t>
              </a:r>
              <a:r>
                <a:rPr lang="en-US" dirty="0" smtClean="0"/>
                <a:t>(GEP III Collaboration)</a:t>
              </a:r>
            </a:p>
            <a:p>
              <a:pPr algn="ctr"/>
              <a:endParaRPr lang="en-US" b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71600" y="152400"/>
            <a:ext cx="65973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solidFill>
                  <a:srgbClr val="4234F6"/>
                </a:solidFill>
              </a:rPr>
              <a:t>High Momentum Spectrometer – HMS</a:t>
            </a:r>
            <a:endParaRPr lang="en-US" sz="3200" dirty="0">
              <a:solidFill>
                <a:srgbClr val="4234F6"/>
              </a:solidFill>
            </a:endParaRPr>
          </a:p>
        </p:txBody>
      </p:sp>
      <p:pic>
        <p:nvPicPr>
          <p:cNvPr id="1026" name="Picture 2" descr="E:\new\HMS\hm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838200"/>
            <a:ext cx="4721423" cy="3864606"/>
          </a:xfrm>
          <a:prstGeom prst="rect">
            <a:avLst/>
          </a:prstGeom>
          <a:noFill/>
        </p:spPr>
      </p:pic>
      <p:grpSp>
        <p:nvGrpSpPr>
          <p:cNvPr id="79" name="Group 78"/>
          <p:cNvGrpSpPr/>
          <p:nvPr/>
        </p:nvGrpSpPr>
        <p:grpSpPr>
          <a:xfrm>
            <a:off x="76200" y="1752600"/>
            <a:ext cx="4343400" cy="1143000"/>
            <a:chOff x="76200" y="1905000"/>
            <a:chExt cx="4343400" cy="1143000"/>
          </a:xfrm>
        </p:grpSpPr>
        <p:grpSp>
          <p:nvGrpSpPr>
            <p:cNvPr id="122" name="Group 121"/>
            <p:cNvGrpSpPr/>
            <p:nvPr/>
          </p:nvGrpSpPr>
          <p:grpSpPr>
            <a:xfrm>
              <a:off x="76200" y="1905000"/>
              <a:ext cx="4343400" cy="1143000"/>
              <a:chOff x="0" y="2209800"/>
              <a:chExt cx="4343400" cy="1143000"/>
            </a:xfrm>
          </p:grpSpPr>
          <p:grpSp>
            <p:nvGrpSpPr>
              <p:cNvPr id="120" name="Group 119"/>
              <p:cNvGrpSpPr/>
              <p:nvPr/>
            </p:nvGrpSpPr>
            <p:grpSpPr>
              <a:xfrm>
                <a:off x="2895600" y="2209800"/>
                <a:ext cx="1447800" cy="838200"/>
                <a:chOff x="2895600" y="2209800"/>
                <a:chExt cx="1447800" cy="838200"/>
              </a:xfrm>
            </p:grpSpPr>
            <p:sp>
              <p:nvSpPr>
                <p:cNvPr id="105" name="TextBox 104"/>
                <p:cNvSpPr txBox="1"/>
                <p:nvPr/>
              </p:nvSpPr>
              <p:spPr>
                <a:xfrm>
                  <a:off x="3886200" y="2786390"/>
                  <a:ext cx="457200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b="1" dirty="0" smtClean="0">
                      <a:solidFill>
                        <a:srgbClr val="B6029C"/>
                      </a:solidFill>
                    </a:rPr>
                    <a:t>X,X’</a:t>
                  </a:r>
                  <a:endParaRPr lang="en-US" sz="1100" b="1" dirty="0">
                    <a:solidFill>
                      <a:srgbClr val="B6029C"/>
                    </a:solidFill>
                  </a:endParaRPr>
                </a:p>
              </p:txBody>
            </p:sp>
            <p:sp>
              <p:nvSpPr>
                <p:cNvPr id="106" name="TextBox 105"/>
                <p:cNvSpPr txBox="1"/>
                <p:nvPr/>
              </p:nvSpPr>
              <p:spPr>
                <a:xfrm>
                  <a:off x="2895600" y="2209800"/>
                  <a:ext cx="457200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b="1" dirty="0" smtClean="0">
                      <a:solidFill>
                        <a:srgbClr val="B6029C"/>
                      </a:solidFill>
                    </a:rPr>
                    <a:t>V,V’</a:t>
                  </a:r>
                  <a:endParaRPr lang="en-US" sz="1100" b="1" dirty="0">
                    <a:solidFill>
                      <a:srgbClr val="B6029C"/>
                    </a:solidFill>
                  </a:endParaRPr>
                </a:p>
              </p:txBody>
            </p:sp>
            <p:sp>
              <p:nvSpPr>
                <p:cNvPr id="107" name="TextBox 106"/>
                <p:cNvSpPr txBox="1"/>
                <p:nvPr/>
              </p:nvSpPr>
              <p:spPr>
                <a:xfrm>
                  <a:off x="3810000" y="2209800"/>
                  <a:ext cx="457200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b="1" dirty="0" smtClean="0">
                      <a:solidFill>
                        <a:srgbClr val="B6029C"/>
                      </a:solidFill>
                    </a:rPr>
                    <a:t>U,U’</a:t>
                  </a:r>
                  <a:endParaRPr lang="en-US" sz="1100" b="1" dirty="0">
                    <a:solidFill>
                      <a:srgbClr val="B6029C"/>
                    </a:solidFill>
                  </a:endParaRPr>
                </a:p>
              </p:txBody>
            </p:sp>
            <p:grpSp>
              <p:nvGrpSpPr>
                <p:cNvPr id="104" name="Group 103"/>
                <p:cNvGrpSpPr/>
                <p:nvPr/>
              </p:nvGrpSpPr>
              <p:grpSpPr>
                <a:xfrm>
                  <a:off x="2971800" y="2438400"/>
                  <a:ext cx="1143000" cy="609600"/>
                  <a:chOff x="2971800" y="2438400"/>
                  <a:chExt cx="1143000" cy="609600"/>
                </a:xfrm>
              </p:grpSpPr>
              <p:cxnSp>
                <p:nvCxnSpPr>
                  <p:cNvPr id="92" name="Straight Arrow Connector 91"/>
                  <p:cNvCxnSpPr/>
                  <p:nvPr/>
                </p:nvCxnSpPr>
                <p:spPr>
                  <a:xfrm>
                    <a:off x="2971800" y="2743200"/>
                    <a:ext cx="1143000" cy="1588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Arrow Connector 92"/>
                  <p:cNvCxnSpPr/>
                  <p:nvPr/>
                </p:nvCxnSpPr>
                <p:spPr>
                  <a:xfrm flipV="1">
                    <a:off x="3048000" y="2438400"/>
                    <a:ext cx="990600" cy="609600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Arrow Connector 93"/>
                  <p:cNvCxnSpPr/>
                  <p:nvPr/>
                </p:nvCxnSpPr>
                <p:spPr>
                  <a:xfrm rot="10800000">
                    <a:off x="3048002" y="2438400"/>
                    <a:ext cx="914399" cy="609600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2" name="TextBox 101"/>
                  <p:cNvSpPr txBox="1"/>
                  <p:nvPr/>
                </p:nvSpPr>
                <p:spPr>
                  <a:xfrm>
                    <a:off x="3657600" y="2557790"/>
                    <a:ext cx="457200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l-GR" sz="1100" b="1" dirty="0" smtClean="0">
                        <a:solidFill>
                          <a:srgbClr val="B6029C"/>
                        </a:solidFill>
                      </a:rPr>
                      <a:t>α</a:t>
                    </a:r>
                    <a:endParaRPr lang="en-US" sz="1100" b="1" dirty="0">
                      <a:solidFill>
                        <a:srgbClr val="B6029C"/>
                      </a:solidFill>
                    </a:endParaRPr>
                  </a:p>
                </p:txBody>
              </p:sp>
              <p:sp>
                <p:nvSpPr>
                  <p:cNvPr id="103" name="Arc 102"/>
                  <p:cNvSpPr/>
                  <p:nvPr/>
                </p:nvSpPr>
                <p:spPr>
                  <a:xfrm>
                    <a:off x="3810000" y="2590800"/>
                    <a:ext cx="76200" cy="304800"/>
                  </a:xfrm>
                  <a:prstGeom prst="arc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21" name="Group 120"/>
              <p:cNvGrpSpPr/>
              <p:nvPr/>
            </p:nvGrpSpPr>
            <p:grpSpPr>
              <a:xfrm>
                <a:off x="0" y="2362200"/>
                <a:ext cx="2667000" cy="990600"/>
                <a:chOff x="0" y="2362200"/>
                <a:chExt cx="2667000" cy="990600"/>
              </a:xfrm>
            </p:grpSpPr>
            <p:grpSp>
              <p:nvGrpSpPr>
                <p:cNvPr id="118" name="Group 117"/>
                <p:cNvGrpSpPr/>
                <p:nvPr/>
              </p:nvGrpSpPr>
              <p:grpSpPr>
                <a:xfrm>
                  <a:off x="0" y="2362200"/>
                  <a:ext cx="2667000" cy="990600"/>
                  <a:chOff x="0" y="2362200"/>
                  <a:chExt cx="2667000" cy="990600"/>
                </a:xfrm>
              </p:grpSpPr>
              <p:grpSp>
                <p:nvGrpSpPr>
                  <p:cNvPr id="90" name="Group 89"/>
                  <p:cNvGrpSpPr/>
                  <p:nvPr/>
                </p:nvGrpSpPr>
                <p:grpSpPr>
                  <a:xfrm>
                    <a:off x="0" y="2362200"/>
                    <a:ext cx="2667000" cy="762001"/>
                    <a:chOff x="0" y="2362200"/>
                    <a:chExt cx="2667000" cy="762001"/>
                  </a:xfrm>
                </p:grpSpPr>
                <p:grpSp>
                  <p:nvGrpSpPr>
                    <p:cNvPr id="66" name="Group 65"/>
                    <p:cNvGrpSpPr/>
                    <p:nvPr/>
                  </p:nvGrpSpPr>
                  <p:grpSpPr>
                    <a:xfrm>
                      <a:off x="176132" y="2362201"/>
                      <a:ext cx="1043067" cy="762000"/>
                      <a:chOff x="321547" y="3303731"/>
                      <a:chExt cx="1163656" cy="887269"/>
                    </a:xfrm>
                  </p:grpSpPr>
                  <p:grpSp>
                    <p:nvGrpSpPr>
                      <p:cNvPr id="61" name="Group 60"/>
                      <p:cNvGrpSpPr/>
                      <p:nvPr/>
                    </p:nvGrpSpPr>
                    <p:grpSpPr>
                      <a:xfrm>
                        <a:off x="484874" y="3303731"/>
                        <a:ext cx="1000329" cy="860138"/>
                        <a:chOff x="484874" y="3303731"/>
                        <a:chExt cx="1000329" cy="860138"/>
                      </a:xfrm>
                    </p:grpSpPr>
                    <p:sp>
                      <p:nvSpPr>
                        <p:cNvPr id="46" name="Parallelogram 45"/>
                        <p:cNvSpPr/>
                        <p:nvPr/>
                      </p:nvSpPr>
                      <p:spPr>
                        <a:xfrm rot="5628851">
                          <a:off x="652769" y="3286960"/>
                          <a:ext cx="815447" cy="849421"/>
                        </a:xfrm>
                        <a:prstGeom prst="parallelogram">
                          <a:avLst>
                            <a:gd name="adj" fmla="val 34009"/>
                          </a:avLst>
                        </a:prstGeom>
                        <a:solidFill>
                          <a:schemeClr val="bg1"/>
                        </a:solidFill>
                        <a:ln w="63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7" name="Parallelogram 46"/>
                        <p:cNvSpPr/>
                        <p:nvPr/>
                      </p:nvSpPr>
                      <p:spPr>
                        <a:xfrm rot="5628851">
                          <a:off x="553180" y="3311625"/>
                          <a:ext cx="860138" cy="844350"/>
                        </a:xfrm>
                        <a:prstGeom prst="parallelogram">
                          <a:avLst>
                            <a:gd name="adj" fmla="val 34009"/>
                          </a:avLst>
                        </a:prstGeom>
                        <a:solidFill>
                          <a:schemeClr val="bg1"/>
                        </a:solidFill>
                        <a:ln w="63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8" name="Parallelogram 47"/>
                        <p:cNvSpPr/>
                        <p:nvPr/>
                      </p:nvSpPr>
                      <p:spPr>
                        <a:xfrm rot="5628851">
                          <a:off x="476981" y="3311625"/>
                          <a:ext cx="860137" cy="844351"/>
                        </a:xfrm>
                        <a:prstGeom prst="parallelogram">
                          <a:avLst>
                            <a:gd name="adj" fmla="val 34009"/>
                          </a:avLst>
                        </a:prstGeom>
                        <a:solidFill>
                          <a:schemeClr val="bg1"/>
                        </a:solidFill>
                        <a:ln w="63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62" name="Group 61"/>
                      <p:cNvGrpSpPr/>
                      <p:nvPr/>
                    </p:nvGrpSpPr>
                    <p:grpSpPr>
                      <a:xfrm>
                        <a:off x="321547" y="3330862"/>
                        <a:ext cx="973853" cy="860138"/>
                        <a:chOff x="511350" y="3303731"/>
                        <a:chExt cx="973853" cy="860138"/>
                      </a:xfrm>
                    </p:grpSpPr>
                    <p:sp>
                      <p:nvSpPr>
                        <p:cNvPr id="63" name="Parallelogram 62"/>
                        <p:cNvSpPr/>
                        <p:nvPr/>
                      </p:nvSpPr>
                      <p:spPr>
                        <a:xfrm rot="5628851">
                          <a:off x="652769" y="3286960"/>
                          <a:ext cx="815447" cy="849421"/>
                        </a:xfrm>
                        <a:prstGeom prst="parallelogram">
                          <a:avLst>
                            <a:gd name="adj" fmla="val 34009"/>
                          </a:avLst>
                        </a:prstGeom>
                        <a:solidFill>
                          <a:schemeClr val="bg1"/>
                        </a:solidFill>
                        <a:ln w="63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4" name="Parallelogram 63"/>
                        <p:cNvSpPr/>
                        <p:nvPr/>
                      </p:nvSpPr>
                      <p:spPr>
                        <a:xfrm rot="5628851">
                          <a:off x="553180" y="3311625"/>
                          <a:ext cx="860138" cy="844350"/>
                        </a:xfrm>
                        <a:prstGeom prst="parallelogram">
                          <a:avLst>
                            <a:gd name="adj" fmla="val 34009"/>
                          </a:avLst>
                        </a:prstGeom>
                        <a:solidFill>
                          <a:schemeClr val="bg1"/>
                        </a:solidFill>
                        <a:ln w="63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5" name="Parallelogram 64"/>
                        <p:cNvSpPr/>
                        <p:nvPr/>
                      </p:nvSpPr>
                      <p:spPr>
                        <a:xfrm rot="5628851">
                          <a:off x="503457" y="3311625"/>
                          <a:ext cx="860137" cy="844352"/>
                        </a:xfrm>
                        <a:prstGeom prst="parallelogram">
                          <a:avLst>
                            <a:gd name="adj" fmla="val 34009"/>
                          </a:avLst>
                        </a:prstGeom>
                        <a:solidFill>
                          <a:schemeClr val="bg1"/>
                        </a:solidFill>
                        <a:ln w="6350">
                          <a:solidFill>
                            <a:srgbClr val="0033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67" name="Group 66"/>
                    <p:cNvGrpSpPr/>
                    <p:nvPr/>
                  </p:nvGrpSpPr>
                  <p:grpSpPr>
                    <a:xfrm>
                      <a:off x="1447800" y="2362200"/>
                      <a:ext cx="990600" cy="762000"/>
                      <a:chOff x="295071" y="3303731"/>
                      <a:chExt cx="1190132" cy="887269"/>
                    </a:xfrm>
                  </p:grpSpPr>
                  <p:grpSp>
                    <p:nvGrpSpPr>
                      <p:cNvPr id="68" name="Group 60"/>
                      <p:cNvGrpSpPr/>
                      <p:nvPr/>
                    </p:nvGrpSpPr>
                    <p:grpSpPr>
                      <a:xfrm>
                        <a:off x="484874" y="3303731"/>
                        <a:ext cx="1000329" cy="860138"/>
                        <a:chOff x="484874" y="3303731"/>
                        <a:chExt cx="1000329" cy="860138"/>
                      </a:xfrm>
                    </p:grpSpPr>
                    <p:sp>
                      <p:nvSpPr>
                        <p:cNvPr id="73" name="Parallelogram 72"/>
                        <p:cNvSpPr/>
                        <p:nvPr/>
                      </p:nvSpPr>
                      <p:spPr>
                        <a:xfrm rot="5628851">
                          <a:off x="652769" y="3286960"/>
                          <a:ext cx="815447" cy="849421"/>
                        </a:xfrm>
                        <a:prstGeom prst="parallelogram">
                          <a:avLst>
                            <a:gd name="adj" fmla="val 34009"/>
                          </a:avLst>
                        </a:prstGeom>
                        <a:solidFill>
                          <a:schemeClr val="bg1"/>
                        </a:solidFill>
                        <a:ln w="63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4" name="Parallelogram 73"/>
                        <p:cNvSpPr/>
                        <p:nvPr/>
                      </p:nvSpPr>
                      <p:spPr>
                        <a:xfrm rot="5628851">
                          <a:off x="553180" y="3311625"/>
                          <a:ext cx="860138" cy="844350"/>
                        </a:xfrm>
                        <a:prstGeom prst="parallelogram">
                          <a:avLst>
                            <a:gd name="adj" fmla="val 34009"/>
                          </a:avLst>
                        </a:prstGeom>
                        <a:solidFill>
                          <a:schemeClr val="bg1"/>
                        </a:solidFill>
                        <a:ln w="63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5" name="Parallelogram 74"/>
                        <p:cNvSpPr/>
                        <p:nvPr/>
                      </p:nvSpPr>
                      <p:spPr>
                        <a:xfrm rot="5628851">
                          <a:off x="476981" y="3311625"/>
                          <a:ext cx="860137" cy="844351"/>
                        </a:xfrm>
                        <a:prstGeom prst="parallelogram">
                          <a:avLst>
                            <a:gd name="adj" fmla="val 34009"/>
                          </a:avLst>
                        </a:prstGeom>
                        <a:solidFill>
                          <a:schemeClr val="bg1"/>
                        </a:solidFill>
                        <a:ln w="63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69" name="Group 61"/>
                      <p:cNvGrpSpPr/>
                      <p:nvPr/>
                    </p:nvGrpSpPr>
                    <p:grpSpPr>
                      <a:xfrm>
                        <a:off x="295071" y="3330862"/>
                        <a:ext cx="1000329" cy="860138"/>
                        <a:chOff x="484874" y="3303731"/>
                        <a:chExt cx="1000329" cy="860138"/>
                      </a:xfrm>
                    </p:grpSpPr>
                    <p:sp>
                      <p:nvSpPr>
                        <p:cNvPr id="70" name="Parallelogram 69"/>
                        <p:cNvSpPr/>
                        <p:nvPr/>
                      </p:nvSpPr>
                      <p:spPr>
                        <a:xfrm rot="5628851">
                          <a:off x="652769" y="3286960"/>
                          <a:ext cx="815447" cy="849421"/>
                        </a:xfrm>
                        <a:prstGeom prst="parallelogram">
                          <a:avLst>
                            <a:gd name="adj" fmla="val 34009"/>
                          </a:avLst>
                        </a:prstGeom>
                        <a:solidFill>
                          <a:schemeClr val="bg1"/>
                        </a:solidFill>
                        <a:ln w="63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1" name="Parallelogram 70"/>
                        <p:cNvSpPr/>
                        <p:nvPr/>
                      </p:nvSpPr>
                      <p:spPr>
                        <a:xfrm rot="5628851">
                          <a:off x="553180" y="3311625"/>
                          <a:ext cx="860138" cy="844350"/>
                        </a:xfrm>
                        <a:prstGeom prst="parallelogram">
                          <a:avLst>
                            <a:gd name="adj" fmla="val 34009"/>
                          </a:avLst>
                        </a:prstGeom>
                        <a:solidFill>
                          <a:schemeClr val="bg1"/>
                        </a:solidFill>
                        <a:ln w="63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2" name="Parallelogram 71"/>
                        <p:cNvSpPr/>
                        <p:nvPr/>
                      </p:nvSpPr>
                      <p:spPr>
                        <a:xfrm rot="5628851">
                          <a:off x="476981" y="3311625"/>
                          <a:ext cx="860137" cy="844351"/>
                        </a:xfrm>
                        <a:prstGeom prst="parallelogram">
                          <a:avLst>
                            <a:gd name="adj" fmla="val 34009"/>
                          </a:avLst>
                        </a:prstGeom>
                        <a:solidFill>
                          <a:schemeClr val="bg1"/>
                        </a:solidFill>
                        <a:ln w="63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cxnSp>
                  <p:nvCxnSpPr>
                    <p:cNvPr id="77" name="Straight Connector 76"/>
                    <p:cNvCxnSpPr/>
                    <p:nvPr/>
                  </p:nvCxnSpPr>
                  <p:spPr>
                    <a:xfrm>
                      <a:off x="0" y="2743200"/>
                      <a:ext cx="457200" cy="1588"/>
                    </a:xfrm>
                    <a:prstGeom prst="line">
                      <a:avLst/>
                    </a:prstGeom>
                    <a:ln>
                      <a:solidFill>
                        <a:srgbClr val="1C0BFB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" name="Straight Arrow Connector 79"/>
                    <p:cNvCxnSpPr>
                      <a:stCxn id="46" idx="0"/>
                    </p:cNvCxnSpPr>
                    <p:nvPr/>
                  </p:nvCxnSpPr>
                  <p:spPr>
                    <a:xfrm>
                      <a:off x="1218357" y="2737869"/>
                      <a:ext cx="610443" cy="5331"/>
                    </a:xfrm>
                    <a:prstGeom prst="straightConnector1">
                      <a:avLst/>
                    </a:prstGeom>
                    <a:ln>
                      <a:solidFill>
                        <a:srgbClr val="1C0BFB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4" name="Straight Arrow Connector 83"/>
                    <p:cNvCxnSpPr/>
                    <p:nvPr/>
                  </p:nvCxnSpPr>
                  <p:spPr>
                    <a:xfrm>
                      <a:off x="2438400" y="2743200"/>
                      <a:ext cx="228600" cy="1"/>
                    </a:xfrm>
                    <a:prstGeom prst="straightConnector1">
                      <a:avLst/>
                    </a:prstGeom>
                    <a:ln>
                      <a:solidFill>
                        <a:srgbClr val="1C0BFB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17" name="Group 116"/>
                  <p:cNvGrpSpPr/>
                  <p:nvPr/>
                </p:nvGrpSpPr>
                <p:grpSpPr>
                  <a:xfrm>
                    <a:off x="990600" y="3200400"/>
                    <a:ext cx="1371600" cy="76200"/>
                    <a:chOff x="990600" y="3200400"/>
                    <a:chExt cx="1371600" cy="76200"/>
                  </a:xfrm>
                </p:grpSpPr>
                <p:cxnSp>
                  <p:nvCxnSpPr>
                    <p:cNvPr id="111" name="Straight Arrow Connector 110"/>
                    <p:cNvCxnSpPr/>
                    <p:nvPr/>
                  </p:nvCxnSpPr>
                  <p:spPr>
                    <a:xfrm flipV="1">
                      <a:off x="990600" y="3201988"/>
                      <a:ext cx="1371600" cy="74612"/>
                    </a:xfrm>
                    <a:prstGeom prst="straightConnector1">
                      <a:avLst/>
                    </a:prstGeom>
                    <a:ln>
                      <a:headEnd type="arrow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15" name="Rectangle 114"/>
                    <p:cNvSpPr/>
                    <p:nvPr/>
                  </p:nvSpPr>
                  <p:spPr>
                    <a:xfrm>
                      <a:off x="1219200" y="3200400"/>
                      <a:ext cx="762000" cy="762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16" name="TextBox 115"/>
                  <p:cNvSpPr txBox="1"/>
                  <p:nvPr/>
                </p:nvSpPr>
                <p:spPr>
                  <a:xfrm>
                    <a:off x="1143000" y="3091190"/>
                    <a:ext cx="1143000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100" b="1" dirty="0" smtClean="0"/>
                      <a:t>∆Z = 81.2 cm</a:t>
                    </a:r>
                    <a:endParaRPr lang="en-US" sz="1100" b="1" dirty="0"/>
                  </a:p>
                </p:txBody>
              </p:sp>
            </p:grpSp>
            <p:sp>
              <p:nvSpPr>
                <p:cNvPr id="108" name="TextBox 107"/>
                <p:cNvSpPr txBox="1"/>
                <p:nvPr/>
              </p:nvSpPr>
              <p:spPr>
                <a:xfrm>
                  <a:off x="76200" y="2862590"/>
                  <a:ext cx="1066800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b="1" dirty="0" smtClean="0">
                      <a:solidFill>
                        <a:srgbClr val="B6029C"/>
                      </a:solidFill>
                    </a:rPr>
                    <a:t>Drift Cham I</a:t>
                  </a:r>
                  <a:endParaRPr lang="en-US" sz="1100" b="1" dirty="0">
                    <a:solidFill>
                      <a:srgbClr val="B6029C"/>
                    </a:solidFill>
                  </a:endParaRPr>
                </a:p>
              </p:txBody>
            </p:sp>
            <p:sp>
              <p:nvSpPr>
                <p:cNvPr id="109" name="TextBox 108"/>
                <p:cNvSpPr txBox="1"/>
                <p:nvPr/>
              </p:nvSpPr>
              <p:spPr>
                <a:xfrm>
                  <a:off x="1219200" y="2862590"/>
                  <a:ext cx="1219200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b="1" dirty="0" smtClean="0">
                      <a:solidFill>
                        <a:srgbClr val="B6029C"/>
                      </a:solidFill>
                    </a:rPr>
                    <a:t>Drift Cham  II</a:t>
                  </a:r>
                  <a:endParaRPr lang="en-US" sz="1100" b="1" dirty="0">
                    <a:solidFill>
                      <a:srgbClr val="B6029C"/>
                    </a:solidFill>
                  </a:endParaRPr>
                </a:p>
              </p:txBody>
            </p:sp>
          </p:grpSp>
        </p:grpSp>
        <p:sp>
          <p:nvSpPr>
            <p:cNvPr id="78" name="TextBox 77"/>
            <p:cNvSpPr txBox="1"/>
            <p:nvPr/>
          </p:nvSpPr>
          <p:spPr>
            <a:xfrm>
              <a:off x="3276600" y="2743200"/>
              <a:ext cx="9906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100" b="1" dirty="0" smtClean="0">
                  <a:solidFill>
                    <a:srgbClr val="B6029C"/>
                  </a:solidFill>
                </a:rPr>
                <a:t>α</a:t>
              </a:r>
              <a:r>
                <a:rPr lang="en-US" sz="1100" b="1" dirty="0" smtClean="0">
                  <a:solidFill>
                    <a:srgbClr val="B6029C"/>
                  </a:solidFill>
                </a:rPr>
                <a:t> = ± 15°</a:t>
              </a:r>
              <a:endParaRPr lang="en-US" sz="1100" b="1" dirty="0">
                <a:solidFill>
                  <a:srgbClr val="B6029C"/>
                </a:solidFill>
              </a:endParaRP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2514600" y="6504801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</a:t>
            </a:r>
            <a:r>
              <a:rPr lang="el-GR" sz="1200" dirty="0" smtClean="0"/>
              <a:t>β</a:t>
            </a:r>
            <a:r>
              <a:rPr lang="en-US" sz="1200" dirty="0" smtClean="0"/>
              <a:t> = </a:t>
            </a:r>
            <a:r>
              <a:rPr lang="en-US" sz="1200" dirty="0" err="1" smtClean="0"/>
              <a:t>L/c</a:t>
            </a:r>
            <a:r>
              <a:rPr lang="en-US" sz="1200" dirty="0" smtClean="0"/>
              <a:t> x TOF)</a:t>
            </a:r>
            <a:endParaRPr lang="en-US" sz="1200" dirty="0"/>
          </a:p>
        </p:txBody>
      </p:sp>
      <p:grpSp>
        <p:nvGrpSpPr>
          <p:cNvPr id="119" name="Group 118"/>
          <p:cNvGrpSpPr/>
          <p:nvPr/>
        </p:nvGrpSpPr>
        <p:grpSpPr>
          <a:xfrm>
            <a:off x="381000" y="4724400"/>
            <a:ext cx="3429000" cy="1265367"/>
            <a:chOff x="457200" y="4953000"/>
            <a:chExt cx="3429000" cy="1265367"/>
          </a:xfrm>
        </p:grpSpPr>
        <p:grpSp>
          <p:nvGrpSpPr>
            <p:cNvPr id="174" name="Group 173"/>
            <p:cNvGrpSpPr/>
            <p:nvPr/>
          </p:nvGrpSpPr>
          <p:grpSpPr>
            <a:xfrm>
              <a:off x="609600" y="4953000"/>
              <a:ext cx="3124200" cy="1265367"/>
              <a:chOff x="228600" y="4191000"/>
              <a:chExt cx="2514600" cy="1265367"/>
            </a:xfrm>
          </p:grpSpPr>
          <p:grpSp>
            <p:nvGrpSpPr>
              <p:cNvPr id="171" name="Group 170"/>
              <p:cNvGrpSpPr/>
              <p:nvPr/>
            </p:nvGrpSpPr>
            <p:grpSpPr>
              <a:xfrm>
                <a:off x="228600" y="4191000"/>
                <a:ext cx="2514600" cy="1071265"/>
                <a:chOff x="228600" y="4267200"/>
                <a:chExt cx="2514600" cy="1071265"/>
              </a:xfrm>
            </p:grpSpPr>
            <p:grpSp>
              <p:nvGrpSpPr>
                <p:cNvPr id="142" name="Group 141"/>
                <p:cNvGrpSpPr/>
                <p:nvPr/>
              </p:nvGrpSpPr>
              <p:grpSpPr>
                <a:xfrm>
                  <a:off x="563881" y="4343400"/>
                  <a:ext cx="45719" cy="914400"/>
                  <a:chOff x="563881" y="4343400"/>
                  <a:chExt cx="91438" cy="1143000"/>
                </a:xfrm>
              </p:grpSpPr>
              <p:sp>
                <p:nvSpPr>
                  <p:cNvPr id="136" name="Rectangle 135"/>
                  <p:cNvSpPr/>
                  <p:nvPr/>
                </p:nvSpPr>
                <p:spPr>
                  <a:xfrm>
                    <a:off x="563881" y="4343400"/>
                    <a:ext cx="45719" cy="228600"/>
                  </a:xfrm>
                  <a:prstGeom prst="rect">
                    <a:avLst/>
                  </a:prstGeom>
                  <a:solidFill>
                    <a:srgbClr val="008000"/>
                  </a:solidFill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" name="Rectangle 137"/>
                  <p:cNvSpPr/>
                  <p:nvPr/>
                </p:nvSpPr>
                <p:spPr>
                  <a:xfrm>
                    <a:off x="609600" y="4572000"/>
                    <a:ext cx="45719" cy="228600"/>
                  </a:xfrm>
                  <a:prstGeom prst="rect">
                    <a:avLst/>
                  </a:prstGeom>
                  <a:solidFill>
                    <a:srgbClr val="008000"/>
                  </a:solidFill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9" name="Rectangle 138"/>
                  <p:cNvSpPr/>
                  <p:nvPr/>
                </p:nvSpPr>
                <p:spPr>
                  <a:xfrm>
                    <a:off x="563881" y="4800600"/>
                    <a:ext cx="45719" cy="228600"/>
                  </a:xfrm>
                  <a:prstGeom prst="rect">
                    <a:avLst/>
                  </a:prstGeom>
                  <a:solidFill>
                    <a:srgbClr val="008000"/>
                  </a:solidFill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0" name="Rectangle 139"/>
                  <p:cNvSpPr/>
                  <p:nvPr/>
                </p:nvSpPr>
                <p:spPr>
                  <a:xfrm>
                    <a:off x="609600" y="5029200"/>
                    <a:ext cx="45719" cy="228600"/>
                  </a:xfrm>
                  <a:prstGeom prst="rect">
                    <a:avLst/>
                  </a:prstGeom>
                  <a:solidFill>
                    <a:srgbClr val="008000"/>
                  </a:solidFill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1" name="Rectangle 140"/>
                  <p:cNvSpPr/>
                  <p:nvPr/>
                </p:nvSpPr>
                <p:spPr>
                  <a:xfrm>
                    <a:off x="563881" y="5257800"/>
                    <a:ext cx="45719" cy="228600"/>
                  </a:xfrm>
                  <a:prstGeom prst="rect">
                    <a:avLst/>
                  </a:prstGeom>
                  <a:solidFill>
                    <a:srgbClr val="008000"/>
                  </a:solidFill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3" name="Group 142"/>
                <p:cNvGrpSpPr/>
                <p:nvPr/>
              </p:nvGrpSpPr>
              <p:grpSpPr>
                <a:xfrm>
                  <a:off x="2316481" y="4267200"/>
                  <a:ext cx="45719" cy="914400"/>
                  <a:chOff x="563881" y="4343400"/>
                  <a:chExt cx="91438" cy="1143000"/>
                </a:xfrm>
              </p:grpSpPr>
              <p:sp>
                <p:nvSpPr>
                  <p:cNvPr id="144" name="Rectangle 143"/>
                  <p:cNvSpPr/>
                  <p:nvPr/>
                </p:nvSpPr>
                <p:spPr>
                  <a:xfrm>
                    <a:off x="563881" y="4343400"/>
                    <a:ext cx="45719" cy="228600"/>
                  </a:xfrm>
                  <a:prstGeom prst="rect">
                    <a:avLst/>
                  </a:prstGeom>
                  <a:solidFill>
                    <a:srgbClr val="008000"/>
                  </a:solidFill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 144"/>
                  <p:cNvSpPr/>
                  <p:nvPr/>
                </p:nvSpPr>
                <p:spPr>
                  <a:xfrm>
                    <a:off x="609600" y="4572000"/>
                    <a:ext cx="45719" cy="228600"/>
                  </a:xfrm>
                  <a:prstGeom prst="rect">
                    <a:avLst/>
                  </a:prstGeom>
                  <a:solidFill>
                    <a:srgbClr val="008000"/>
                  </a:solidFill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 145"/>
                  <p:cNvSpPr/>
                  <p:nvPr/>
                </p:nvSpPr>
                <p:spPr>
                  <a:xfrm>
                    <a:off x="563881" y="4800600"/>
                    <a:ext cx="45719" cy="228600"/>
                  </a:xfrm>
                  <a:prstGeom prst="rect">
                    <a:avLst/>
                  </a:prstGeom>
                  <a:solidFill>
                    <a:srgbClr val="008000"/>
                  </a:solidFill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Rectangle 146"/>
                  <p:cNvSpPr/>
                  <p:nvPr/>
                </p:nvSpPr>
                <p:spPr>
                  <a:xfrm>
                    <a:off x="609600" y="5029200"/>
                    <a:ext cx="45719" cy="228600"/>
                  </a:xfrm>
                  <a:prstGeom prst="rect">
                    <a:avLst/>
                  </a:prstGeom>
                  <a:solidFill>
                    <a:srgbClr val="008000"/>
                  </a:solidFill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8" name="Rectangle 147"/>
                  <p:cNvSpPr/>
                  <p:nvPr/>
                </p:nvSpPr>
                <p:spPr>
                  <a:xfrm>
                    <a:off x="563881" y="5257800"/>
                    <a:ext cx="45719" cy="228600"/>
                  </a:xfrm>
                  <a:prstGeom prst="rect">
                    <a:avLst/>
                  </a:prstGeom>
                  <a:solidFill>
                    <a:srgbClr val="008000"/>
                  </a:solidFill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0" name="Group 169"/>
                <p:cNvGrpSpPr/>
                <p:nvPr/>
              </p:nvGrpSpPr>
              <p:grpSpPr>
                <a:xfrm>
                  <a:off x="228600" y="4267200"/>
                  <a:ext cx="2514600" cy="1071265"/>
                  <a:chOff x="228600" y="4267200"/>
                  <a:chExt cx="2514600" cy="1071265"/>
                </a:xfrm>
              </p:grpSpPr>
              <p:cxnSp>
                <p:nvCxnSpPr>
                  <p:cNvPr id="150" name="Straight Arrow Connector 149"/>
                  <p:cNvCxnSpPr/>
                  <p:nvPr/>
                </p:nvCxnSpPr>
                <p:spPr>
                  <a:xfrm flipV="1">
                    <a:off x="228600" y="4648200"/>
                    <a:ext cx="2514600" cy="228600"/>
                  </a:xfrm>
                  <a:prstGeom prst="straightConnector1">
                    <a:avLst/>
                  </a:prstGeom>
                  <a:ln>
                    <a:solidFill>
                      <a:srgbClr val="1C0BFB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69" name="Group 168"/>
                  <p:cNvGrpSpPr/>
                  <p:nvPr/>
                </p:nvGrpSpPr>
                <p:grpSpPr>
                  <a:xfrm>
                    <a:off x="609600" y="4267200"/>
                    <a:ext cx="1676400" cy="533400"/>
                    <a:chOff x="609600" y="4267200"/>
                    <a:chExt cx="1676400" cy="533400"/>
                  </a:xfrm>
                </p:grpSpPr>
                <p:sp>
                  <p:nvSpPr>
                    <p:cNvPr id="151" name="TextBox 150"/>
                    <p:cNvSpPr txBox="1"/>
                    <p:nvPr/>
                  </p:nvSpPr>
                  <p:spPr>
                    <a:xfrm>
                      <a:off x="925551" y="4267200"/>
                      <a:ext cx="1143000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Time of particle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 detection, T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p:txBody>
                </p:sp>
                <p:cxnSp>
                  <p:nvCxnSpPr>
                    <p:cNvPr id="155" name="Straight Arrow Connector 154"/>
                    <p:cNvCxnSpPr/>
                    <p:nvPr/>
                  </p:nvCxnSpPr>
                  <p:spPr>
                    <a:xfrm rot="10800000" flipV="1">
                      <a:off x="609600" y="4572000"/>
                      <a:ext cx="381000" cy="228600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8" name="Straight Arrow Connector 157"/>
                    <p:cNvCxnSpPr/>
                    <p:nvPr/>
                  </p:nvCxnSpPr>
                  <p:spPr>
                    <a:xfrm>
                      <a:off x="1828800" y="4495800"/>
                      <a:ext cx="457200" cy="152400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68" name="Group 167"/>
                  <p:cNvGrpSpPr/>
                  <p:nvPr/>
                </p:nvGrpSpPr>
                <p:grpSpPr>
                  <a:xfrm>
                    <a:off x="609600" y="4876800"/>
                    <a:ext cx="1706881" cy="461665"/>
                    <a:chOff x="609600" y="4876800"/>
                    <a:chExt cx="1706881" cy="461665"/>
                  </a:xfrm>
                </p:grpSpPr>
                <p:grpSp>
                  <p:nvGrpSpPr>
                    <p:cNvPr id="167" name="Group 166"/>
                    <p:cNvGrpSpPr/>
                    <p:nvPr/>
                  </p:nvGrpSpPr>
                  <p:grpSpPr>
                    <a:xfrm>
                      <a:off x="609600" y="5029200"/>
                      <a:ext cx="1706881" cy="152400"/>
                      <a:chOff x="609600" y="5029200"/>
                      <a:chExt cx="1706881" cy="152400"/>
                    </a:xfrm>
                  </p:grpSpPr>
                  <p:cxnSp>
                    <p:nvCxnSpPr>
                      <p:cNvPr id="163" name="Straight Arrow Connector 162"/>
                      <p:cNvCxnSpPr>
                        <a:endCxn id="148" idx="1"/>
                      </p:cNvCxnSpPr>
                      <p:nvPr/>
                    </p:nvCxnSpPr>
                    <p:spPr>
                      <a:xfrm flipV="1">
                        <a:off x="609600" y="5090160"/>
                        <a:ext cx="1706881" cy="15240"/>
                      </a:xfrm>
                      <a:prstGeom prst="straightConnector1">
                        <a:avLst/>
                      </a:prstGeom>
                      <a:ln>
                        <a:headEnd type="arrow"/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65" name="Rectangle 164"/>
                      <p:cNvSpPr/>
                      <p:nvPr/>
                    </p:nvSpPr>
                    <p:spPr>
                      <a:xfrm>
                        <a:off x="1066800" y="5029200"/>
                        <a:ext cx="762000" cy="152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166" name="TextBox 165"/>
                    <p:cNvSpPr txBox="1"/>
                    <p:nvPr/>
                  </p:nvSpPr>
                  <p:spPr>
                    <a:xfrm>
                      <a:off x="780585" y="4876800"/>
                      <a:ext cx="152400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 dirty="0" smtClean="0"/>
                        <a:t>           </a:t>
                      </a:r>
                      <a:r>
                        <a:rPr lang="en-US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Length of the </a:t>
                      </a:r>
                    </a:p>
                    <a:p>
                      <a:r>
                        <a:rPr lang="en-US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particle trajectory, L=2.2 m</a:t>
                      </a:r>
                      <a:endParaRPr lang="en-US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72" name="TextBox 171"/>
              <p:cNvSpPr txBox="1"/>
              <p:nvPr/>
            </p:nvSpPr>
            <p:spPr>
              <a:xfrm>
                <a:off x="228600" y="5148590"/>
                <a:ext cx="762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8000"/>
                    </a:solidFill>
                  </a:rPr>
                  <a:t>S1 plane</a:t>
                </a:r>
                <a:endParaRPr lang="en-US" sz="1400" b="1" dirty="0">
                  <a:solidFill>
                    <a:srgbClr val="008000"/>
                  </a:solidFill>
                </a:endParaRPr>
              </a:p>
            </p:txBody>
          </p:sp>
          <p:sp>
            <p:nvSpPr>
              <p:cNvPr id="173" name="TextBox 172"/>
              <p:cNvSpPr txBox="1"/>
              <p:nvPr/>
            </p:nvSpPr>
            <p:spPr>
              <a:xfrm>
                <a:off x="1981200" y="5148590"/>
                <a:ext cx="762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8000"/>
                    </a:solidFill>
                  </a:rPr>
                  <a:t>S2 plane</a:t>
                </a:r>
                <a:endParaRPr lang="en-US" sz="1400" b="1" dirty="0">
                  <a:solidFill>
                    <a:srgbClr val="008000"/>
                  </a:solidFill>
                </a:endParaRPr>
              </a:p>
            </p:txBody>
          </p:sp>
        </p:grpSp>
        <p:sp>
          <p:nvSpPr>
            <p:cNvPr id="81" name="TextBox 80"/>
            <p:cNvSpPr txBox="1"/>
            <p:nvPr/>
          </p:nvSpPr>
          <p:spPr>
            <a:xfrm>
              <a:off x="457200" y="5285601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X</a:t>
              </a:r>
              <a:r>
                <a:rPr lang="en-US" sz="1200" b="1" baseline="-25000" dirty="0" smtClean="0"/>
                <a:t>1</a:t>
              </a:r>
              <a:r>
                <a:rPr lang="en-US" sz="1200" b="1" dirty="0" smtClean="0"/>
                <a:t>,  Y</a:t>
              </a:r>
              <a:r>
                <a:rPr lang="en-US" sz="1200" b="1" baseline="-25000" dirty="0" smtClean="0"/>
                <a:t>1</a:t>
              </a:r>
              <a:endParaRPr lang="en-US" sz="1200" b="1" baseline="-25000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276600" y="5361801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X</a:t>
              </a:r>
              <a:r>
                <a:rPr lang="en-US" sz="1200" b="1" baseline="-25000" dirty="0" smtClean="0"/>
                <a:t>2</a:t>
              </a:r>
              <a:r>
                <a:rPr lang="en-US" sz="1200" b="1" dirty="0" smtClean="0"/>
                <a:t>,  Y</a:t>
              </a:r>
              <a:r>
                <a:rPr lang="en-US" sz="1200" b="1" baseline="-25000" dirty="0" smtClean="0"/>
                <a:t>2</a:t>
              </a:r>
              <a:endParaRPr lang="en-US" sz="1200" b="1" baseline="-25000" dirty="0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4191000" y="5706070"/>
            <a:ext cx="5181600" cy="923330"/>
            <a:chOff x="4419600" y="5638800"/>
            <a:chExt cx="5181600" cy="923330"/>
          </a:xfrm>
        </p:grpSpPr>
        <p:sp>
          <p:nvSpPr>
            <p:cNvPr id="82" name="TextBox 81"/>
            <p:cNvSpPr txBox="1"/>
            <p:nvPr/>
          </p:nvSpPr>
          <p:spPr>
            <a:xfrm>
              <a:off x="4419600" y="5638800"/>
              <a:ext cx="5181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u="sng" dirty="0" smtClean="0"/>
            </a:p>
            <a:p>
              <a:pPr>
                <a:buFont typeface="Arial" pitchFamily="34" charset="0"/>
                <a:buChar char="•"/>
              </a:pPr>
              <a:r>
                <a:rPr lang="en-US" sz="1600" dirty="0" smtClean="0"/>
                <a:t> </a:t>
              </a:r>
              <a:r>
                <a:rPr lang="en-US" dirty="0" smtClean="0"/>
                <a:t>4 layers of 10 cm x 10cm x70cm blocks stacked 13 high.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Used as a Particle ID</a:t>
              </a:r>
              <a:endParaRPr lang="en-US" dirty="0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4419600" y="5638800"/>
              <a:ext cx="2428678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b="1" u="sng" cap="none" spc="0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Lead Glass Calorimeter</a:t>
              </a:r>
              <a:endParaRPr lang="en-US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76200" y="3497282"/>
            <a:ext cx="4419600" cy="3360718"/>
            <a:chOff x="76200" y="3647736"/>
            <a:chExt cx="4419600" cy="4946502"/>
          </a:xfrm>
        </p:grpSpPr>
        <p:sp>
          <p:nvSpPr>
            <p:cNvPr id="124" name="TextBox 123"/>
            <p:cNvSpPr txBox="1"/>
            <p:nvPr/>
          </p:nvSpPr>
          <p:spPr>
            <a:xfrm>
              <a:off x="76200" y="3647736"/>
              <a:ext cx="4419600" cy="4946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u="sng" dirty="0" smtClean="0"/>
            </a:p>
            <a:p>
              <a:pPr>
                <a:buFont typeface="Arial" pitchFamily="34" charset="0"/>
                <a:buChar char="•"/>
              </a:pPr>
              <a:r>
                <a:rPr lang="en-US" sz="1600" dirty="0" smtClean="0"/>
                <a:t> </a:t>
              </a:r>
              <a:r>
                <a:rPr lang="en-US" dirty="0" smtClean="0"/>
                <a:t>Each plane contains 10 to 16  </a:t>
              </a:r>
              <a:r>
                <a:rPr lang="en-US" dirty="0" err="1" smtClean="0"/>
                <a:t>Scintillator</a:t>
              </a:r>
              <a:r>
                <a:rPr lang="en-US" dirty="0" smtClean="0"/>
                <a:t> paddles   </a:t>
              </a:r>
            </a:p>
            <a:p>
              <a:r>
                <a:rPr lang="en-US" dirty="0" smtClean="0"/>
                <a:t>  with  PMTs on both ends    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Each Paddle is 1.0 cm thick and 8.0 cm wide</a:t>
              </a:r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pPr>
                <a:buFont typeface="Arial" pitchFamily="34" charset="0"/>
                <a:buChar char="•"/>
              </a:pPr>
              <a:endParaRPr lang="en-US" dirty="0" smtClean="0"/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Fast position determination &amp; triggering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Time of Flight (TOF) = T2-T1 determines </a:t>
              </a:r>
              <a:r>
                <a:rPr lang="el-GR" dirty="0" smtClean="0"/>
                <a:t>β</a:t>
              </a:r>
              <a:endParaRPr lang="en-US" dirty="0" smtClean="0"/>
            </a:p>
            <a:p>
              <a:r>
                <a:rPr lang="en-US" dirty="0" smtClean="0"/>
                <a:t>   </a:t>
              </a:r>
            </a:p>
            <a:p>
              <a:endParaRPr lang="en-US" dirty="0" smtClean="0"/>
            </a:p>
            <a:p>
              <a:pPr>
                <a:buFont typeface="Arial" pitchFamily="34" charset="0"/>
                <a:buChar char="•"/>
              </a:pPr>
              <a:endParaRPr lang="en-US" dirty="0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145842" y="3700046"/>
              <a:ext cx="1436612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b="1" u="sng" cap="none" spc="50" dirty="0" smtClean="0">
                  <a:ln w="11430"/>
                  <a:solidFill>
                    <a:srgbClr val="00CC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Hodescopes</a:t>
              </a:r>
              <a:endParaRPr lang="en-US" b="1" cap="none" spc="50" dirty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4191000" y="4838291"/>
            <a:ext cx="4800600" cy="1181509"/>
            <a:chOff x="4267200" y="4766845"/>
            <a:chExt cx="4800600" cy="3272971"/>
          </a:xfrm>
        </p:grpSpPr>
        <p:sp>
          <p:nvSpPr>
            <p:cNvPr id="76" name="TextBox 75"/>
            <p:cNvSpPr txBox="1"/>
            <p:nvPr/>
          </p:nvSpPr>
          <p:spPr>
            <a:xfrm>
              <a:off x="4267200" y="4799971"/>
              <a:ext cx="4800600" cy="3239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600" u="sng" dirty="0" smtClean="0"/>
            </a:p>
            <a:p>
              <a:pPr>
                <a:buFont typeface="Arial" pitchFamily="34" charset="0"/>
                <a:buChar char="•"/>
              </a:pPr>
              <a:r>
                <a:rPr lang="en-US" sz="1600" dirty="0" smtClean="0"/>
                <a:t> </a:t>
              </a:r>
              <a:r>
                <a:rPr lang="en-US" dirty="0" smtClean="0"/>
                <a:t>Two mirrors (top &amp; bottom) connected to two PMTs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Used as a Particle ID</a:t>
              </a:r>
            </a:p>
            <a:p>
              <a:endParaRPr lang="en-US" dirty="0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4267200" y="4766845"/>
              <a:ext cx="1599862" cy="102310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b="1" u="sng" cap="none" spc="50" dirty="0" smtClean="0">
                  <a:ln w="11430"/>
                  <a:solidFill>
                    <a:srgbClr val="1C0BFB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Gas Cerenkov</a:t>
              </a:r>
              <a:endParaRPr lang="en-US" b="1" cap="none" spc="50" dirty="0">
                <a:ln w="11430"/>
                <a:solidFill>
                  <a:srgbClr val="1C0BF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6200" y="685800"/>
            <a:ext cx="5105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                                                            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</a:t>
            </a:r>
            <a:r>
              <a:rPr lang="en-US" dirty="0" smtClean="0"/>
              <a:t>Each plane has a set of alternating field and </a:t>
            </a:r>
          </a:p>
          <a:p>
            <a:r>
              <a:rPr lang="en-US" dirty="0" smtClean="0"/>
              <a:t>   sense wires Filled with an equal parts  </a:t>
            </a:r>
          </a:p>
          <a:p>
            <a:r>
              <a:rPr lang="en-US" dirty="0" smtClean="0"/>
              <a:t>   Argon-Methane mixture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Track particle trajectory by  multiple planes.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χ</a:t>
            </a:r>
            <a:r>
              <a:rPr lang="en-US" baseline="30000" dirty="0" smtClean="0"/>
              <a:t>2</a:t>
            </a:r>
            <a:r>
              <a:rPr lang="en-US" dirty="0" smtClean="0"/>
              <a:t> fitting to determine a straight trajectory.  </a:t>
            </a:r>
          </a:p>
          <a:p>
            <a:r>
              <a:rPr lang="en-US" dirty="0" smtClean="0"/>
              <a:t>   </a:t>
            </a:r>
          </a:p>
          <a:p>
            <a:endParaRPr lang="en-US" dirty="0"/>
          </a:p>
        </p:txBody>
      </p:sp>
      <p:sp>
        <p:nvSpPr>
          <p:cNvPr id="99" name="Rectangle 98"/>
          <p:cNvSpPr/>
          <p:nvPr/>
        </p:nvSpPr>
        <p:spPr>
          <a:xfrm>
            <a:off x="76200" y="685800"/>
            <a:ext cx="184582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u="sng" cap="none" spc="50" dirty="0" smtClean="0">
                <a:ln w="11430"/>
                <a:solidFill>
                  <a:srgbClr val="B6029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Drift Chambers </a:t>
            </a:r>
            <a:endParaRPr lang="en-US" b="1" cap="none" spc="50" dirty="0">
              <a:ln w="11430"/>
              <a:solidFill>
                <a:srgbClr val="B6029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0"/>
            <a:ext cx="2667000" cy="7620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Polarized Target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2867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55247" y="1066800"/>
            <a:ext cx="346495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ontent Placeholder 2"/>
          <p:cNvSpPr>
            <a:spLocks noGrp="1"/>
          </p:cNvSpPr>
          <p:nvPr>
            <p:ph sz="quarter" idx="2"/>
          </p:nvPr>
        </p:nvSpPr>
        <p:spPr>
          <a:xfrm>
            <a:off x="-152400" y="685800"/>
            <a:ext cx="5943600" cy="548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4234F6"/>
                </a:solidFill>
              </a:rPr>
              <a:t>      </a:t>
            </a:r>
            <a:r>
              <a:rPr lang="en-US" sz="2000" dirty="0" smtClean="0">
                <a:solidFill>
                  <a:srgbClr val="008000"/>
                </a:solidFill>
              </a:rPr>
              <a:t>• C ,CH</a:t>
            </a:r>
            <a:r>
              <a:rPr lang="en-US" sz="2000" baseline="-25000" dirty="0" smtClean="0">
                <a:solidFill>
                  <a:srgbClr val="008000"/>
                </a:solidFill>
              </a:rPr>
              <a:t>2</a:t>
            </a:r>
            <a:r>
              <a:rPr lang="en-US" sz="2000" dirty="0" smtClean="0">
                <a:solidFill>
                  <a:srgbClr val="008000"/>
                </a:solidFill>
              </a:rPr>
              <a:t> and NH</a:t>
            </a:r>
            <a:r>
              <a:rPr lang="en-US" sz="2000" baseline="-25000" dirty="0" smtClean="0">
                <a:solidFill>
                  <a:srgbClr val="008000"/>
                </a:solidFill>
              </a:rPr>
              <a:t>3</a:t>
            </a:r>
          </a:p>
          <a:p>
            <a:pPr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      • Dynamic Nuclear Polarization (DNP) polarized            </a:t>
            </a:r>
          </a:p>
          <a:p>
            <a:pPr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            the protons in the  NH</a:t>
            </a:r>
            <a:r>
              <a:rPr lang="en-US" sz="2000" baseline="-25000" dirty="0" smtClean="0">
                <a:solidFill>
                  <a:srgbClr val="008000"/>
                </a:solidFill>
              </a:rPr>
              <a:t>3  </a:t>
            </a:r>
            <a:r>
              <a:rPr lang="en-US" sz="2000" dirty="0" smtClean="0">
                <a:solidFill>
                  <a:srgbClr val="008000"/>
                </a:solidFill>
              </a:rPr>
              <a:t> target up to 90%</a:t>
            </a:r>
          </a:p>
          <a:p>
            <a:pPr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      • Used microwaves</a:t>
            </a:r>
            <a:r>
              <a:rPr lang="fr-FR" sz="2000" dirty="0" smtClean="0">
                <a:solidFill>
                  <a:srgbClr val="008000"/>
                </a:solidFill>
              </a:rPr>
              <a:t> </a:t>
            </a:r>
            <a:r>
              <a:rPr lang="en-US" sz="2000" dirty="0" smtClean="0">
                <a:solidFill>
                  <a:srgbClr val="008000"/>
                </a:solidFill>
              </a:rPr>
              <a:t>to  excite spin flip transitions</a:t>
            </a:r>
          </a:p>
          <a:p>
            <a:pPr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      • Polarization measured using NMR coils</a:t>
            </a:r>
          </a:p>
          <a:p>
            <a:pPr>
              <a:buNone/>
            </a:pPr>
            <a:endParaRPr lang="en-US" sz="2000" dirty="0" smtClean="0">
              <a:solidFill>
                <a:srgbClr val="008000"/>
              </a:solidFill>
            </a:endParaRPr>
          </a:p>
          <a:p>
            <a:pPr>
              <a:buNone/>
            </a:pPr>
            <a:endParaRPr lang="en-US" sz="2000" dirty="0" smtClean="0">
              <a:solidFill>
                <a:srgbClr val="4234F6"/>
              </a:solidFill>
            </a:endParaRP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pPr lvl="1">
              <a:buNone/>
            </a:pPr>
            <a:endParaRPr lang="en-US" sz="2000" dirty="0" smtClean="0">
              <a:solidFill>
                <a:srgbClr val="008000"/>
              </a:solidFill>
            </a:endParaRPr>
          </a:p>
          <a:p>
            <a:endParaRPr lang="en-US" sz="24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5410200"/>
            <a:ext cx="4267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• Refrigerator -  1 K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• Magnetic Field - 5 T 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• NMR system</a:t>
            </a:r>
          </a:p>
          <a:p>
            <a:r>
              <a:rPr lang="fr-FR" sz="2000" dirty="0" smtClean="0">
                <a:solidFill>
                  <a:srgbClr val="0000FF"/>
                </a:solidFill>
              </a:rPr>
              <a:t>• </a:t>
            </a:r>
            <a:r>
              <a:rPr lang="fr-FR" sz="2000" dirty="0" err="1" smtClean="0">
                <a:solidFill>
                  <a:srgbClr val="0000FF"/>
                </a:solidFill>
              </a:rPr>
              <a:t>Microwaves</a:t>
            </a:r>
            <a:r>
              <a:rPr lang="fr-FR" sz="2000" dirty="0" smtClean="0">
                <a:solidFill>
                  <a:srgbClr val="0000FF"/>
                </a:solidFill>
              </a:rPr>
              <a:t> - 55 GHz - 165 GHz</a:t>
            </a:r>
          </a:p>
          <a:p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10" name="Picture 4" descr="Energy levels for electron spin (S) and nucleon spin (I) coupling in a magnetic field. The microwaves drive the &quot;forbidden transitions&quot;, then the electron spin decays, leaving the nuclear spin flipped.">
            <a:hlinkClick r:id="rId3" tooltip="Energy levels for electron spin (S) and nucleon spin (I) coupling in a magnetic field. The microwaves drive the &quot;forbidden transitions&quot;, then the electron spin decays, leaving the nuclear spin flipped.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667000"/>
            <a:ext cx="3009170" cy="2362200"/>
          </a:xfrm>
          <a:prstGeom prst="rect">
            <a:avLst/>
          </a:prstGeom>
          <a:noFill/>
        </p:spPr>
      </p:pic>
      <p:pic>
        <p:nvPicPr>
          <p:cNvPr id="11" name="Picture 2" descr="http://hallcweb.jlab.org/experiments/sane/wiki/images/f/f9/500pxTargetLadde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5990" y="2630277"/>
            <a:ext cx="2402434" cy="361812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324600" y="62484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The Polarized Target Assembly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0" y="-2286000"/>
          <a:ext cx="8229601" cy="200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0878"/>
                <a:gridCol w="1266092"/>
                <a:gridCol w="1503485"/>
                <a:gridCol w="2215661"/>
                <a:gridCol w="150348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Run Dates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Beam Energy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Magnet Orientation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Run Hours/</a:t>
                      </a:r>
                    </a:p>
                    <a:p>
                      <a:r>
                        <a:rPr lang="en-US" sz="1400" dirty="0" smtClean="0"/>
                        <a:t>Proposed PAC  hours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Average Beam Polarization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00400" y="1524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1C0BFB"/>
                </a:solidFill>
              </a:rPr>
              <a:t>Elastic Kinematics</a:t>
            </a:r>
            <a:endParaRPr lang="en-US" sz="3200" dirty="0">
              <a:solidFill>
                <a:srgbClr val="1C0BFB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86200" y="1097340"/>
            <a:ext cx="464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en-US" sz="2400" dirty="0" smtClean="0"/>
              <a:t>Used perpendicular Magnetic field  </a:t>
            </a:r>
          </a:p>
          <a:p>
            <a:r>
              <a:rPr lang="en-US" sz="2400" dirty="0" smtClean="0"/>
              <a:t>   configuration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Beam polarization is ~ 73 %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Average target polarization is ~ 70 %</a:t>
            </a:r>
            <a:endParaRPr lang="en-US" sz="24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28600" y="1082042"/>
          <a:ext cx="3276600" cy="4328158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198756"/>
                <a:gridCol w="1118839"/>
                <a:gridCol w="959005"/>
              </a:tblGrid>
              <a:tr h="680139">
                <a:tc>
                  <a:txBody>
                    <a:bodyPr/>
                    <a:lstStyle/>
                    <a:p>
                      <a:r>
                        <a:rPr lang="en-US" dirty="0" smtClean="0"/>
                        <a:t>E Beam</a:t>
                      </a:r>
                    </a:p>
                    <a:p>
                      <a:r>
                        <a:rPr lang="en-US" dirty="0" err="1" smtClean="0"/>
                        <a:t>GeV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4.725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5.891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13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</a:t>
                      </a:r>
                    </a:p>
                    <a:p>
                      <a:r>
                        <a:rPr lang="en-US" sz="1800" dirty="0" err="1" smtClean="0"/>
                        <a:t>GeV</a:t>
                      </a:r>
                      <a:r>
                        <a:rPr lang="en-US" sz="1800" dirty="0" smtClean="0"/>
                        <a:t>/C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3.585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4.170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139">
                <a:tc>
                  <a:txBody>
                    <a:bodyPr/>
                    <a:lstStyle/>
                    <a:p>
                      <a:r>
                        <a:rPr lang="el-GR" dirty="0" smtClean="0"/>
                        <a:t>Θ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(Deg)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22.30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22.00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139">
                <a:tc>
                  <a:txBody>
                    <a:bodyPr/>
                    <a:lstStyle/>
                    <a:p>
                      <a:r>
                        <a:rPr lang="en-US" dirty="0" smtClean="0"/>
                        <a:t>Q</a:t>
                      </a:r>
                      <a:r>
                        <a:rPr lang="en-US" baseline="30000" dirty="0" smtClean="0"/>
                        <a:t>2</a:t>
                      </a:r>
                    </a:p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GeV</a:t>
                      </a:r>
                      <a:r>
                        <a:rPr lang="en-US" dirty="0" smtClean="0"/>
                        <a:t>/C)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5.170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6.259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7463">
                <a:tc>
                  <a:txBody>
                    <a:bodyPr/>
                    <a:lstStyle/>
                    <a:p>
                      <a:r>
                        <a:rPr lang="en-US" dirty="0" smtClean="0"/>
                        <a:t># of </a:t>
                      </a:r>
                    </a:p>
                    <a:p>
                      <a:r>
                        <a:rPr lang="en-US" dirty="0" smtClean="0"/>
                        <a:t>Total runs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~44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~135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139">
                <a:tc>
                  <a:txBody>
                    <a:bodyPr/>
                    <a:lstStyle/>
                    <a:p>
                      <a:r>
                        <a:rPr lang="en-US" dirty="0" smtClean="0"/>
                        <a:t>e-p</a:t>
                      </a:r>
                      <a:r>
                        <a:rPr lang="en-US" baseline="0" dirty="0" smtClean="0"/>
                        <a:t> Events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~153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~980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181600" y="838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3657600" y="3218472"/>
            <a:ext cx="5307504" cy="3258528"/>
            <a:chOff x="3657600" y="3422262"/>
            <a:chExt cx="5307504" cy="3258528"/>
          </a:xfrm>
        </p:grpSpPr>
        <p:pic>
          <p:nvPicPr>
            <p:cNvPr id="20" name="Picture 19" descr="san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57600" y="3422262"/>
              <a:ext cx="5307504" cy="3258528"/>
            </a:xfrm>
            <a:prstGeom prst="rect">
              <a:avLst/>
            </a:prstGeom>
          </p:spPr>
        </p:pic>
        <p:grpSp>
          <p:nvGrpSpPr>
            <p:cNvPr id="22" name="Group 21"/>
            <p:cNvGrpSpPr/>
            <p:nvPr/>
          </p:nvGrpSpPr>
          <p:grpSpPr>
            <a:xfrm>
              <a:off x="4953000" y="4569023"/>
              <a:ext cx="1447800" cy="1145977"/>
              <a:chOff x="4876800" y="4337446"/>
              <a:chExt cx="1447800" cy="1145977"/>
            </a:xfrm>
          </p:grpSpPr>
          <p:grpSp>
            <p:nvGrpSpPr>
              <p:cNvPr id="23" name="Group 13"/>
              <p:cNvGrpSpPr/>
              <p:nvPr/>
            </p:nvGrpSpPr>
            <p:grpSpPr>
              <a:xfrm>
                <a:off x="5360176" y="4353155"/>
                <a:ext cx="835232" cy="778584"/>
                <a:chOff x="5638800" y="4498434"/>
                <a:chExt cx="787161" cy="728885"/>
              </a:xfrm>
            </p:grpSpPr>
            <p:sp>
              <p:nvSpPr>
                <p:cNvPr id="26" name="Left Arrow 25"/>
                <p:cNvSpPr/>
                <p:nvPr/>
              </p:nvSpPr>
              <p:spPr>
                <a:xfrm>
                  <a:off x="5638800" y="5105400"/>
                  <a:ext cx="685800" cy="121919"/>
                </a:xfrm>
                <a:prstGeom prst="leftArrow">
                  <a:avLst/>
                </a:prstGeom>
                <a:solidFill>
                  <a:srgbClr val="00B0F0"/>
                </a:solidFill>
                <a:ln>
                  <a:solidFill>
                    <a:srgbClr val="1C0BF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Left Arrow 26"/>
                <p:cNvSpPr/>
                <p:nvPr/>
              </p:nvSpPr>
              <p:spPr>
                <a:xfrm rot="5920667">
                  <a:off x="6022102" y="4780374"/>
                  <a:ext cx="685800" cy="121919"/>
                </a:xfrm>
                <a:prstGeom prst="leftArrow">
                  <a:avLst/>
                </a:prstGeom>
                <a:solidFill>
                  <a:srgbClr val="00B0F0"/>
                </a:solidFill>
                <a:ln>
                  <a:solidFill>
                    <a:srgbClr val="1C0BF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4" name="TextBox 23"/>
              <p:cNvSpPr txBox="1"/>
              <p:nvPr/>
            </p:nvSpPr>
            <p:spPr>
              <a:xfrm>
                <a:off x="4876800" y="5175646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400" dirty="0" smtClean="0">
                    <a:solidFill>
                      <a:srgbClr val="1CD1EA"/>
                    </a:solidFill>
                    <a:latin typeface="Calibri"/>
                  </a:rPr>
                  <a:t>Θ</a:t>
                </a:r>
                <a:r>
                  <a:rPr lang="en-US" sz="1400" baseline="-25000" dirty="0" smtClean="0">
                    <a:solidFill>
                      <a:srgbClr val="1CD1EA"/>
                    </a:solidFill>
                    <a:latin typeface="Calibri"/>
                  </a:rPr>
                  <a:t>B </a:t>
                </a:r>
                <a:r>
                  <a:rPr lang="en-US" sz="1400" dirty="0" smtClean="0">
                    <a:solidFill>
                      <a:srgbClr val="1CD1EA"/>
                    </a:solidFill>
                    <a:latin typeface="Calibri"/>
                  </a:rPr>
                  <a:t>= 180°</a:t>
                </a:r>
                <a:endParaRPr lang="en-US" sz="1400" dirty="0">
                  <a:solidFill>
                    <a:srgbClr val="1CD1EA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410200" y="4337446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400" dirty="0" smtClean="0">
                    <a:solidFill>
                      <a:srgbClr val="1CD1EA"/>
                    </a:solidFill>
                    <a:latin typeface="Calibri"/>
                  </a:rPr>
                  <a:t>Θ</a:t>
                </a:r>
                <a:r>
                  <a:rPr lang="en-US" sz="1400" baseline="-25000" dirty="0" smtClean="0">
                    <a:solidFill>
                      <a:srgbClr val="1CD1EA"/>
                    </a:solidFill>
                    <a:latin typeface="Calibri"/>
                  </a:rPr>
                  <a:t>B </a:t>
                </a:r>
                <a:r>
                  <a:rPr lang="en-US" sz="1400" dirty="0" smtClean="0">
                    <a:solidFill>
                      <a:srgbClr val="1CD1EA"/>
                    </a:solidFill>
                    <a:latin typeface="Calibri"/>
                  </a:rPr>
                  <a:t>= 80°</a:t>
                </a:r>
                <a:endParaRPr lang="en-US" sz="1400" dirty="0">
                  <a:solidFill>
                    <a:srgbClr val="1CD1EA"/>
                  </a:solidFill>
                </a:endParaRPr>
              </a:p>
            </p:txBody>
          </p:sp>
        </p:grpSp>
      </p:grpSp>
      <p:sp>
        <p:nvSpPr>
          <p:cNvPr id="30" name="TextBox 29"/>
          <p:cNvSpPr txBox="1"/>
          <p:nvPr/>
        </p:nvSpPr>
        <p:spPr>
          <a:xfrm>
            <a:off x="4495800" y="6138446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B6029C"/>
                </a:solidFill>
              </a:rPr>
              <a:t>( 80 and 180 deg )</a:t>
            </a:r>
            <a:endParaRPr lang="en-US" sz="1600" b="1" dirty="0">
              <a:solidFill>
                <a:srgbClr val="B6029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Box 86"/>
          <p:cNvSpPr txBox="1"/>
          <p:nvPr/>
        </p:nvSpPr>
        <p:spPr>
          <a:xfrm>
            <a:off x="3200400" y="762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1C0BFB"/>
                </a:solidFill>
              </a:rPr>
              <a:t>Data Analysis </a:t>
            </a:r>
            <a:endParaRPr lang="en-US" sz="3200" dirty="0">
              <a:solidFill>
                <a:srgbClr val="1C0BFB"/>
              </a:solidFill>
            </a:endParaRPr>
          </a:p>
        </p:txBody>
      </p:sp>
      <p:sp>
        <p:nvSpPr>
          <p:cNvPr id="102" name="Title 1"/>
          <p:cNvSpPr>
            <a:spLocks noGrp="1"/>
          </p:cNvSpPr>
          <p:nvPr>
            <p:ph type="title"/>
          </p:nvPr>
        </p:nvSpPr>
        <p:spPr>
          <a:xfrm>
            <a:off x="76200" y="533400"/>
            <a:ext cx="5105400" cy="685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1C0BFB"/>
                </a:solidFill>
                <a:latin typeface="+mn-lt"/>
              </a:rPr>
              <a:t>Extracted the elastic events</a:t>
            </a:r>
            <a:endParaRPr lang="en-US" sz="3200" dirty="0">
              <a:solidFill>
                <a:srgbClr val="1C0BFB"/>
              </a:solidFill>
              <a:latin typeface="+mn-lt"/>
            </a:endParaRPr>
          </a:p>
        </p:txBody>
      </p:sp>
      <p:grpSp>
        <p:nvGrpSpPr>
          <p:cNvPr id="104" name="Group 103"/>
          <p:cNvGrpSpPr/>
          <p:nvPr/>
        </p:nvGrpSpPr>
        <p:grpSpPr>
          <a:xfrm>
            <a:off x="3733800" y="1143000"/>
            <a:ext cx="5334000" cy="4114800"/>
            <a:chOff x="3505200" y="1066800"/>
            <a:chExt cx="5334000" cy="4114800"/>
          </a:xfrm>
        </p:grpSpPr>
        <p:grpSp>
          <p:nvGrpSpPr>
            <p:cNvPr id="89" name="Group 88"/>
            <p:cNvGrpSpPr/>
            <p:nvPr/>
          </p:nvGrpSpPr>
          <p:grpSpPr>
            <a:xfrm>
              <a:off x="3505200" y="1066800"/>
              <a:ext cx="5334000" cy="4114800"/>
              <a:chOff x="3276600" y="1143001"/>
              <a:chExt cx="5334000" cy="4114800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3276600" y="1143001"/>
                <a:ext cx="5334000" cy="4114800"/>
                <a:chOff x="3276600" y="2768361"/>
                <a:chExt cx="3429000" cy="2489439"/>
              </a:xfrm>
            </p:grpSpPr>
            <p:pic>
              <p:nvPicPr>
                <p:cNvPr id="20" name="Picture 6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3276600" y="2768361"/>
                  <a:ext cx="3429000" cy="24894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1" name="Picture 8" descr="E:\new\Copy of bigcal.bmp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21173544">
                  <a:off x="4396273" y="2884899"/>
                  <a:ext cx="645854" cy="771775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88" name="Group 87"/>
              <p:cNvGrpSpPr/>
              <p:nvPr/>
            </p:nvGrpSpPr>
            <p:grpSpPr>
              <a:xfrm>
                <a:off x="3886200" y="1447800"/>
                <a:ext cx="3733800" cy="3276600"/>
                <a:chOff x="3886200" y="1447800"/>
                <a:chExt cx="3733800" cy="3276600"/>
              </a:xfrm>
            </p:grpSpPr>
            <p:cxnSp>
              <p:nvCxnSpPr>
                <p:cNvPr id="25" name="Straight Arrow Connector 24"/>
                <p:cNvCxnSpPr/>
                <p:nvPr/>
              </p:nvCxnSpPr>
              <p:spPr>
                <a:xfrm flipV="1">
                  <a:off x="5181600" y="2209800"/>
                  <a:ext cx="1371600" cy="1295400"/>
                </a:xfrm>
                <a:prstGeom prst="straightConnector1">
                  <a:avLst/>
                </a:prstGeom>
                <a:ln w="31750">
                  <a:solidFill>
                    <a:srgbClr val="B6029C"/>
                  </a:solidFill>
                  <a:prstDash val="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Arrow Connector 34"/>
                <p:cNvCxnSpPr/>
                <p:nvPr/>
              </p:nvCxnSpPr>
              <p:spPr>
                <a:xfrm rot="5400000" flipH="1" flipV="1">
                  <a:off x="4381500" y="2552700"/>
                  <a:ext cx="1752600" cy="152400"/>
                </a:xfrm>
                <a:prstGeom prst="straightConnector1">
                  <a:avLst/>
                </a:prstGeom>
                <a:ln w="31750">
                  <a:solidFill>
                    <a:srgbClr val="B6029C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flipV="1">
                  <a:off x="5181600" y="3276601"/>
                  <a:ext cx="1524000" cy="228600"/>
                </a:xfrm>
                <a:prstGeom prst="line">
                  <a:avLst/>
                </a:prstGeom>
                <a:ln w="31750">
                  <a:solidFill>
                    <a:srgbClr val="1CD1E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Arrow Connector 40"/>
                <p:cNvCxnSpPr/>
                <p:nvPr/>
              </p:nvCxnSpPr>
              <p:spPr>
                <a:xfrm flipV="1">
                  <a:off x="7162800" y="2895601"/>
                  <a:ext cx="457200" cy="228600"/>
                </a:xfrm>
                <a:prstGeom prst="straightConnector1">
                  <a:avLst/>
                </a:prstGeom>
                <a:ln w="31750">
                  <a:solidFill>
                    <a:srgbClr val="1CD1EA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flipV="1">
                  <a:off x="6705600" y="3124201"/>
                  <a:ext cx="457200" cy="152400"/>
                </a:xfrm>
                <a:prstGeom prst="line">
                  <a:avLst/>
                </a:prstGeom>
                <a:ln w="31750">
                  <a:solidFill>
                    <a:srgbClr val="1CD1E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Arc 66"/>
                <p:cNvSpPr/>
                <p:nvPr/>
              </p:nvSpPr>
              <p:spPr>
                <a:xfrm>
                  <a:off x="5562600" y="2743200"/>
                  <a:ext cx="838200" cy="1219200"/>
                </a:xfrm>
                <a:prstGeom prst="arc">
                  <a:avLst/>
                </a:prstGeom>
                <a:ln w="31750">
                  <a:solidFill>
                    <a:srgbClr val="1CD1E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 rot="21307701">
                  <a:off x="5772835" y="2862848"/>
                  <a:ext cx="685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2400" b="1" dirty="0" smtClean="0">
                      <a:solidFill>
                        <a:srgbClr val="1CD1EA"/>
                      </a:solidFill>
                      <a:latin typeface="Calibri"/>
                    </a:rPr>
                    <a:t>Θ</a:t>
                  </a:r>
                  <a:r>
                    <a:rPr lang="en-US" sz="2400" b="1" baseline="-25000" dirty="0" smtClean="0">
                      <a:solidFill>
                        <a:srgbClr val="1CD1EA"/>
                      </a:solidFill>
                      <a:latin typeface="Calibri"/>
                    </a:rPr>
                    <a:t>P</a:t>
                  </a:r>
                  <a:endParaRPr lang="en-US" sz="2400" b="1" baseline="-25000" dirty="0">
                    <a:solidFill>
                      <a:srgbClr val="1CD1EA"/>
                    </a:solidFill>
                  </a:endParaRPr>
                </a:p>
              </p:txBody>
            </p:sp>
            <p:cxnSp>
              <p:nvCxnSpPr>
                <p:cNvPr id="70" name="Straight Connector 69"/>
                <p:cNvCxnSpPr/>
                <p:nvPr/>
              </p:nvCxnSpPr>
              <p:spPr>
                <a:xfrm flipV="1">
                  <a:off x="3886200" y="3505200"/>
                  <a:ext cx="1295400" cy="1219200"/>
                </a:xfrm>
                <a:prstGeom prst="line">
                  <a:avLst/>
                </a:prstGeom>
                <a:ln w="31750">
                  <a:solidFill>
                    <a:srgbClr val="B6029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Arrow Connector 73"/>
                <p:cNvCxnSpPr/>
                <p:nvPr/>
              </p:nvCxnSpPr>
              <p:spPr>
                <a:xfrm>
                  <a:off x="5181600" y="2209800"/>
                  <a:ext cx="533400" cy="1588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7" name="TextBox 76"/>
                <p:cNvSpPr txBox="1"/>
                <p:nvPr/>
              </p:nvSpPr>
              <p:spPr>
                <a:xfrm>
                  <a:off x="5181600" y="2206823"/>
                  <a:ext cx="6096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>
                      <a:solidFill>
                        <a:srgbClr val="FFC000"/>
                      </a:solidFill>
                    </a:rPr>
                    <a:t>Xclust</a:t>
                  </a:r>
                  <a:endParaRPr lang="en-US" sz="1400" dirty="0">
                    <a:solidFill>
                      <a:srgbClr val="FFC000"/>
                    </a:solidFill>
                  </a:endParaRPr>
                </a:p>
              </p:txBody>
            </p:sp>
            <p:cxnSp>
              <p:nvCxnSpPr>
                <p:cNvPr id="78" name="Straight Arrow Connector 77"/>
                <p:cNvCxnSpPr/>
                <p:nvPr/>
              </p:nvCxnSpPr>
              <p:spPr>
                <a:xfrm rot="16200000" flipH="1">
                  <a:off x="4724400" y="1752600"/>
                  <a:ext cx="762000" cy="15240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4" name="TextBox 83"/>
                <p:cNvSpPr txBox="1"/>
                <p:nvPr/>
              </p:nvSpPr>
              <p:spPr>
                <a:xfrm>
                  <a:off x="4572000" y="1676400"/>
                  <a:ext cx="6096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>
                      <a:solidFill>
                        <a:srgbClr val="FFC000"/>
                      </a:solidFill>
                    </a:rPr>
                    <a:t>Yclust</a:t>
                  </a:r>
                  <a:endParaRPr lang="en-US" sz="1400" dirty="0">
                    <a:solidFill>
                      <a:srgbClr val="FFC000"/>
                    </a:solidFill>
                  </a:endParaRPr>
                </a:p>
              </p:txBody>
            </p:sp>
            <p:sp>
              <p:nvSpPr>
                <p:cNvPr id="85" name="TextBox 84"/>
                <p:cNvSpPr txBox="1"/>
                <p:nvPr/>
              </p:nvSpPr>
              <p:spPr>
                <a:xfrm>
                  <a:off x="4038600" y="3733800"/>
                  <a:ext cx="30480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b="1" dirty="0" smtClean="0">
                      <a:solidFill>
                        <a:srgbClr val="AF4B9A"/>
                      </a:solidFill>
                    </a:rPr>
                    <a:t>e</a:t>
                  </a:r>
                  <a:endParaRPr lang="en-US" sz="4000" b="1" dirty="0">
                    <a:solidFill>
                      <a:srgbClr val="AF4B9A"/>
                    </a:solidFill>
                  </a:endParaRPr>
                </a:p>
              </p:txBody>
            </p:sp>
            <p:sp>
              <p:nvSpPr>
                <p:cNvPr id="86" name="TextBox 85"/>
                <p:cNvSpPr txBox="1"/>
                <p:nvPr/>
              </p:nvSpPr>
              <p:spPr>
                <a:xfrm>
                  <a:off x="4800600" y="2492514"/>
                  <a:ext cx="53340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b="1" dirty="0" smtClean="0">
                      <a:solidFill>
                        <a:srgbClr val="AF4B9A"/>
                      </a:solidFill>
                    </a:rPr>
                    <a:t>e</a:t>
                  </a:r>
                  <a:r>
                    <a:rPr lang="en-US" sz="3200" b="1" dirty="0" smtClean="0">
                      <a:solidFill>
                        <a:srgbClr val="AF4B9A"/>
                      </a:solidFill>
                    </a:rPr>
                    <a:t>’</a:t>
                  </a:r>
                  <a:endParaRPr lang="en-US" sz="3200" b="1" dirty="0">
                    <a:solidFill>
                      <a:srgbClr val="AF4B9A"/>
                    </a:solidFill>
                  </a:endParaRPr>
                </a:p>
              </p:txBody>
            </p:sp>
          </p:grpSp>
        </p:grpSp>
        <p:sp>
          <p:nvSpPr>
            <p:cNvPr id="103" name="TextBox 102"/>
            <p:cNvSpPr txBox="1"/>
            <p:nvPr/>
          </p:nvSpPr>
          <p:spPr>
            <a:xfrm>
              <a:off x="7010400" y="26670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1CD1EA"/>
                  </a:solidFill>
                </a:rPr>
                <a:t>P</a:t>
              </a:r>
              <a:endParaRPr lang="en-US" sz="2400" b="1" dirty="0">
                <a:solidFill>
                  <a:srgbClr val="1CD1EA"/>
                </a:solidFill>
              </a:endParaRPr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76200" y="1138535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Definitions :</a:t>
            </a:r>
            <a:endParaRPr lang="en-US" sz="2400" u="sng" dirty="0"/>
          </a:p>
        </p:txBody>
      </p:sp>
      <p:sp>
        <p:nvSpPr>
          <p:cNvPr id="106" name="TextBox 105"/>
          <p:cNvSpPr txBox="1"/>
          <p:nvPr/>
        </p:nvSpPr>
        <p:spPr>
          <a:xfrm>
            <a:off x="76200" y="1800761"/>
            <a:ext cx="4191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003399"/>
                </a:solidFill>
              </a:rPr>
              <a:t>X/Yclust    -   Measured X/Y positions  on</a:t>
            </a:r>
          </a:p>
          <a:p>
            <a:r>
              <a:rPr lang="en-US" sz="2000" i="1" dirty="0" smtClean="0">
                <a:solidFill>
                  <a:srgbClr val="003399"/>
                </a:solidFill>
              </a:rPr>
              <a:t>                      the </a:t>
            </a:r>
            <a:r>
              <a:rPr lang="en-US" sz="2000" i="1" dirty="0" err="1" smtClean="0">
                <a:solidFill>
                  <a:srgbClr val="003399"/>
                </a:solidFill>
              </a:rPr>
              <a:t>BigCal</a:t>
            </a:r>
            <a:r>
              <a:rPr lang="en-US" sz="2000" i="1" dirty="0" smtClean="0">
                <a:solidFill>
                  <a:srgbClr val="003399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000" i="1" dirty="0" smtClean="0">
                <a:solidFill>
                  <a:srgbClr val="003399"/>
                </a:solidFill>
              </a:rPr>
              <a:t> X = horizontal / in-plane coordinate</a:t>
            </a:r>
          </a:p>
          <a:p>
            <a:pPr>
              <a:buFont typeface="Arial" pitchFamily="34" charset="0"/>
              <a:buChar char="•"/>
            </a:pPr>
            <a:r>
              <a:rPr lang="en-US" sz="2000" i="1" dirty="0" smtClean="0">
                <a:solidFill>
                  <a:srgbClr val="003399"/>
                </a:solidFill>
              </a:rPr>
              <a:t>  Y = vertical / out – of – plane </a:t>
            </a:r>
          </a:p>
          <a:p>
            <a:r>
              <a:rPr lang="en-US" sz="2000" i="1" dirty="0" smtClean="0">
                <a:solidFill>
                  <a:srgbClr val="003399"/>
                </a:solidFill>
              </a:rPr>
              <a:t>          coordinate  </a:t>
            </a:r>
          </a:p>
          <a:p>
            <a:r>
              <a:rPr lang="en-US" sz="2000" i="1" dirty="0" err="1" smtClean="0">
                <a:solidFill>
                  <a:srgbClr val="003399"/>
                </a:solidFill>
              </a:rPr>
              <a:t>Eclust</a:t>
            </a:r>
            <a:r>
              <a:rPr lang="en-US" sz="2000" i="1" dirty="0" smtClean="0">
                <a:solidFill>
                  <a:srgbClr val="003399"/>
                </a:solidFill>
              </a:rPr>
              <a:t>  -  Measured electron energy at the</a:t>
            </a:r>
          </a:p>
          <a:p>
            <a:r>
              <a:rPr lang="en-US" sz="2000" i="1" dirty="0" smtClean="0">
                <a:solidFill>
                  <a:srgbClr val="003399"/>
                </a:solidFill>
              </a:rPr>
              <a:t>              </a:t>
            </a:r>
            <a:r>
              <a:rPr lang="en-US" sz="2000" i="1" dirty="0" err="1" smtClean="0">
                <a:solidFill>
                  <a:srgbClr val="003399"/>
                </a:solidFill>
              </a:rPr>
              <a:t>BigCal</a:t>
            </a:r>
            <a:endParaRPr lang="en-US" sz="2000" i="1" dirty="0">
              <a:solidFill>
                <a:srgbClr val="003399"/>
              </a:solidFill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76200" y="3962400"/>
            <a:ext cx="3810000" cy="2667000"/>
            <a:chOff x="76200" y="3962400"/>
            <a:chExt cx="3810000" cy="2667000"/>
          </a:xfrm>
        </p:grpSpPr>
        <p:sp>
          <p:nvSpPr>
            <p:cNvPr id="113" name="Horizontal Scroll 112"/>
            <p:cNvSpPr/>
            <p:nvPr/>
          </p:nvSpPr>
          <p:spPr>
            <a:xfrm>
              <a:off x="76200" y="3962400"/>
              <a:ext cx="3657600" cy="2667000"/>
            </a:xfrm>
            <a:prstGeom prst="horizontalScroll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228600" y="4492585"/>
              <a:ext cx="3657600" cy="190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By knowing </a:t>
              </a:r>
            </a:p>
            <a:p>
              <a:pPr algn="ctr"/>
              <a:r>
                <a:rPr lang="en-US" sz="2000" dirty="0" smtClean="0"/>
                <a:t>the energy of the polarized electron beam, E</a:t>
              </a:r>
              <a:r>
                <a:rPr lang="en-US" sz="2000" baseline="-25000" dirty="0" smtClean="0"/>
                <a:t>B</a:t>
              </a:r>
              <a:r>
                <a:rPr lang="en-US" sz="2000" dirty="0" smtClean="0"/>
                <a:t> </a:t>
              </a:r>
            </a:p>
            <a:p>
              <a:pPr algn="ctr"/>
              <a:r>
                <a:rPr lang="en-US" sz="2000" dirty="0" smtClean="0"/>
                <a:t>and </a:t>
              </a:r>
            </a:p>
            <a:p>
              <a:pPr algn="ctr"/>
              <a:r>
                <a:rPr lang="en-US" sz="2000" dirty="0" smtClean="0"/>
                <a:t>the scattered proton angle,</a:t>
              </a:r>
              <a:r>
                <a:rPr lang="el-GR" sz="2000" b="1" dirty="0" smtClean="0">
                  <a:solidFill>
                    <a:srgbClr val="1CD1EA"/>
                  </a:solidFill>
                  <a:latin typeface="Calibri"/>
                </a:rPr>
                <a:t> </a:t>
              </a:r>
              <a:r>
                <a:rPr lang="el-GR" sz="2000" dirty="0" smtClean="0">
                  <a:latin typeface="Calibri"/>
                </a:rPr>
                <a:t>Θ</a:t>
              </a:r>
              <a:r>
                <a:rPr lang="en-US" sz="2000" baseline="-25000" dirty="0" smtClean="0">
                  <a:latin typeface="Calibri"/>
                </a:rPr>
                <a:t>P</a:t>
              </a:r>
              <a:endParaRPr lang="en-US" sz="2000" baseline="-25000" dirty="0" smtClean="0"/>
            </a:p>
            <a:p>
              <a:endParaRPr lang="en-US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953000" y="5257800"/>
            <a:ext cx="4495800" cy="1477328"/>
            <a:chOff x="5105400" y="5228272"/>
            <a:chExt cx="4495800" cy="1477328"/>
          </a:xfrm>
        </p:grpSpPr>
        <p:sp>
          <p:nvSpPr>
            <p:cNvPr id="109" name="TextBox 108"/>
            <p:cNvSpPr txBox="1"/>
            <p:nvPr/>
          </p:nvSpPr>
          <p:spPr>
            <a:xfrm>
              <a:off x="5257800" y="5228272"/>
              <a:ext cx="43434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We can predict the 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X/Y coordinates  - X_HMS,  Y_HMS and</a:t>
              </a:r>
            </a:p>
            <a:p>
              <a:r>
                <a:rPr lang="en-US" dirty="0" smtClean="0"/>
                <a:t>   ( Target Magnetic Field Corrected)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The Energy  - E_HMS</a:t>
              </a:r>
            </a:p>
            <a:p>
              <a:r>
                <a:rPr lang="en-US" dirty="0" smtClean="0"/>
                <a:t>  of the coincidence electron on the </a:t>
              </a:r>
              <a:r>
                <a:rPr lang="en-US" dirty="0" err="1" smtClean="0"/>
                <a:t>BigCal</a:t>
              </a:r>
              <a:endParaRPr lang="en-US" dirty="0"/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5105400" y="5257800"/>
              <a:ext cx="3962400" cy="14478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6" name="Right Arrow 115"/>
          <p:cNvSpPr/>
          <p:nvPr/>
        </p:nvSpPr>
        <p:spPr>
          <a:xfrm>
            <a:off x="3962400" y="5943600"/>
            <a:ext cx="914400" cy="3810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21204</TotalTime>
  <Words>1255</Words>
  <Application>Microsoft Office PowerPoint</Application>
  <PresentationFormat>On-screen Show (4:3)</PresentationFormat>
  <Paragraphs>324</Paragraphs>
  <Slides>15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Equity</vt:lpstr>
      <vt:lpstr>Equation</vt:lpstr>
      <vt:lpstr>Slide 1</vt:lpstr>
      <vt:lpstr>Outline</vt:lpstr>
      <vt:lpstr>Slide 3</vt:lpstr>
      <vt:lpstr>Slide 4</vt:lpstr>
      <vt:lpstr>Slide 5</vt:lpstr>
      <vt:lpstr>Slide 6</vt:lpstr>
      <vt:lpstr>Polarized Target</vt:lpstr>
      <vt:lpstr>Slide 8</vt:lpstr>
      <vt:lpstr>Extracted the elastic events</vt:lpstr>
      <vt:lpstr>Momentum difference</vt:lpstr>
      <vt:lpstr>From The Experiment</vt:lpstr>
      <vt:lpstr>Slide 12</vt:lpstr>
      <vt:lpstr>SIMC Simulation</vt:lpstr>
      <vt:lpstr>Slide 14</vt:lpstr>
      <vt:lpstr>Slide 15</vt:lpstr>
    </vt:vector>
  </TitlesOfParts>
  <Company>Hampton Univeristy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SANE Spin Asymmetries on the Nucleon Experiment (TJNAF E07-003) Readiness Review July 2, 2007 Jefferson Lab SANE Collaboration</dc:title>
  <dc:creator>anusha</dc:creator>
  <cp:lastModifiedBy>anusha</cp:lastModifiedBy>
  <cp:revision>247</cp:revision>
  <dcterms:created xsi:type="dcterms:W3CDTF">2009-05-01T19:21:52Z</dcterms:created>
  <dcterms:modified xsi:type="dcterms:W3CDTF">2010-02-15T03:37:10Z</dcterms:modified>
</cp:coreProperties>
</file>