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20"/>
  </p:notesMasterIdLst>
  <p:sldIdLst>
    <p:sldId id="256" r:id="rId2"/>
    <p:sldId id="271" r:id="rId3"/>
    <p:sldId id="280" r:id="rId4"/>
    <p:sldId id="269" r:id="rId5"/>
    <p:sldId id="260" r:id="rId6"/>
    <p:sldId id="283" r:id="rId7"/>
    <p:sldId id="282" r:id="rId8"/>
    <p:sldId id="270" r:id="rId9"/>
    <p:sldId id="279" r:id="rId10"/>
    <p:sldId id="278" r:id="rId11"/>
    <p:sldId id="284" r:id="rId12"/>
    <p:sldId id="285" r:id="rId13"/>
    <p:sldId id="276" r:id="rId14"/>
    <p:sldId id="287" r:id="rId15"/>
    <p:sldId id="286" r:id="rId16"/>
    <p:sldId id="272" r:id="rId17"/>
    <p:sldId id="266" r:id="rId18"/>
    <p:sldId id="264"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1D82"/>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81" autoAdjust="0"/>
    <p:restoredTop sz="72712" autoAdjust="0"/>
  </p:normalViewPr>
  <p:slideViewPr>
    <p:cSldViewPr>
      <p:cViewPr varScale="1">
        <p:scale>
          <a:sx n="55" d="100"/>
          <a:sy n="55" d="100"/>
        </p:scale>
        <p:origin x="-175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image" Target="../media/image28.wmf"/><Relationship Id="rId1" Type="http://schemas.openxmlformats.org/officeDocument/2006/relationships/image" Target="../media/image27.wmf"/><Relationship Id="rId4" Type="http://schemas.openxmlformats.org/officeDocument/2006/relationships/image" Target="../media/image30.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28.wmf"/><Relationship Id="rId1" Type="http://schemas.openxmlformats.org/officeDocument/2006/relationships/image" Target="../media/image27.wmf"/><Relationship Id="rId5" Type="http://schemas.openxmlformats.org/officeDocument/2006/relationships/image" Target="../media/image30.wmf"/><Relationship Id="rId4" Type="http://schemas.openxmlformats.org/officeDocument/2006/relationships/image" Target="../media/image32.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34.wmf"/><Relationship Id="rId1" Type="http://schemas.openxmlformats.org/officeDocument/2006/relationships/image" Target="../media/image33.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7" Type="http://schemas.openxmlformats.org/officeDocument/2006/relationships/image" Target="../media/image13.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image" Target="../media/image9.wmf"/><Relationship Id="rId7" Type="http://schemas.openxmlformats.org/officeDocument/2006/relationships/image" Target="../media/image13.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 Id="rId9"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2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image" Target="../media/image25.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4.wmf"/><Relationship Id="rId1" Type="http://schemas.openxmlformats.org/officeDocument/2006/relationships/image" Target="../media/image2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2902B62-22A7-42DA-80A0-186218F8D6CA}" type="datetimeFigureOut">
              <a:rPr lang="en-US" smtClean="0"/>
              <a:pPr/>
              <a:t>2/16/2010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840A6A-0B51-4CAA-8830-766C5FBBE31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err="1" smtClean="0"/>
              <a:t>Chunhua</a:t>
            </a:r>
            <a:r>
              <a:rPr lang="en-US" baseline="0" dirty="0" smtClean="0"/>
              <a:t> </a:t>
            </a:r>
            <a:r>
              <a:rPr lang="en-US" dirty="0" smtClean="0"/>
              <a:t>just gave</a:t>
            </a:r>
            <a:r>
              <a:rPr lang="en-US" baseline="0" dirty="0" smtClean="0"/>
              <a:t> you the review of E05-115. Here I am going to continue talking about the analysis strategy to obtain missing mass spectra.</a:t>
            </a:r>
            <a:endParaRPr lang="en-US" dirty="0"/>
          </a:p>
        </p:txBody>
      </p:sp>
      <p:sp>
        <p:nvSpPr>
          <p:cNvPr id="4" name="Slide Number Placeholder 3"/>
          <p:cNvSpPr>
            <a:spLocks noGrp="1"/>
          </p:cNvSpPr>
          <p:nvPr>
            <p:ph type="sldNum" sz="quarter" idx="10"/>
          </p:nvPr>
        </p:nvSpPr>
        <p:spPr/>
        <p:txBody>
          <a:bodyPr/>
          <a:lstStyle/>
          <a:p>
            <a:fld id="{FC840A6A-0B51-4CAA-8830-766C5FBBE31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After reconstruction, we have the reaction</a:t>
            </a:r>
            <a:r>
              <a:rPr lang="en-US" baseline="0" dirty="0" smtClean="0"/>
              <a:t> </a:t>
            </a:r>
            <a:r>
              <a:rPr lang="en-US" dirty="0" smtClean="0"/>
              <a:t>time on the target plane,</a:t>
            </a:r>
            <a:r>
              <a:rPr lang="en-US" baseline="0" dirty="0" smtClean="0"/>
              <a:t> we then need to determine real coincident events. We used the true of 2ns RF structure of </a:t>
            </a:r>
            <a:r>
              <a:rPr lang="en-US" baseline="0" dirty="0" err="1" smtClean="0"/>
              <a:t>Jlab</a:t>
            </a:r>
            <a:r>
              <a:rPr lang="en-US" baseline="0" dirty="0" smtClean="0"/>
              <a:t> electron beam, to do further path length correction using HKS/HES focal plane info, and obtain more precise target time. The subtraction of electron and </a:t>
            </a:r>
            <a:r>
              <a:rPr lang="en-US" baseline="0" dirty="0" err="1" smtClean="0"/>
              <a:t>kaon</a:t>
            </a:r>
            <a:r>
              <a:rPr lang="en-US" baseline="0" dirty="0" smtClean="0"/>
              <a:t> target time, will provide us the coincident time spectra, where the highest peak represent the real events, and other peaks are accidental events.</a:t>
            </a:r>
            <a:endParaRPr lang="en-US" dirty="0"/>
          </a:p>
        </p:txBody>
      </p:sp>
      <p:sp>
        <p:nvSpPr>
          <p:cNvPr id="4" name="Slide Number Placeholder 3"/>
          <p:cNvSpPr>
            <a:spLocks noGrp="1"/>
          </p:cNvSpPr>
          <p:nvPr>
            <p:ph type="sldNum" sz="quarter" idx="10"/>
          </p:nvPr>
        </p:nvSpPr>
        <p:spPr/>
        <p:txBody>
          <a:bodyPr/>
          <a:lstStyle/>
          <a:p>
            <a:fld id="{FC840A6A-0B51-4CAA-8830-766C5FBBE315}"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Once</a:t>
            </a:r>
            <a:r>
              <a:rPr lang="en-US" baseline="0" dirty="0" smtClean="0"/>
              <a:t> we have the reconstructed momentum and angle information of coincident </a:t>
            </a:r>
            <a:r>
              <a:rPr lang="en-US" baseline="0" dirty="0" err="1" smtClean="0"/>
              <a:t>kaons</a:t>
            </a:r>
            <a:r>
              <a:rPr lang="en-US" baseline="0" dirty="0" smtClean="0"/>
              <a:t> and electrons, combining with our single kinematics setting, we can calculate the missing mass. But before we do that, we still need to  look into the real kinematics very carefully. </a:t>
            </a:r>
            <a:endParaRPr lang="en-US" dirty="0"/>
          </a:p>
        </p:txBody>
      </p:sp>
      <p:sp>
        <p:nvSpPr>
          <p:cNvPr id="4" name="Slide Number Placeholder 3"/>
          <p:cNvSpPr>
            <a:spLocks noGrp="1"/>
          </p:cNvSpPr>
          <p:nvPr>
            <p:ph type="sldNum" sz="quarter" idx="10"/>
          </p:nvPr>
        </p:nvSpPr>
        <p:spPr/>
        <p:txBody>
          <a:bodyPr/>
          <a:lstStyle/>
          <a:p>
            <a:fld id="{FC840A6A-0B51-4CAA-8830-766C5FBBE315}"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Once</a:t>
            </a:r>
            <a:r>
              <a:rPr lang="en-US" baseline="0" dirty="0" smtClean="0"/>
              <a:t> we have the reconstructed momentum and angle information of coincident </a:t>
            </a:r>
            <a:r>
              <a:rPr lang="en-US" baseline="0" dirty="0" err="1" smtClean="0"/>
              <a:t>kaons</a:t>
            </a:r>
            <a:r>
              <a:rPr lang="en-US" baseline="0" dirty="0" smtClean="0"/>
              <a:t> and electrons, combining with our single kinematics setting, we can calculate the missing mass. But before we do that, we still need to  look into the real kinematics very carefully.</a:t>
            </a:r>
          </a:p>
          <a:p>
            <a:r>
              <a:rPr lang="en-US" baseline="0" dirty="0" smtClean="0"/>
              <a:t>Due to </a:t>
            </a:r>
            <a:r>
              <a:rPr lang="en-US" baseline="0" dirty="0" err="1" smtClean="0"/>
              <a:t>bremsstrahlung</a:t>
            </a:r>
            <a:r>
              <a:rPr lang="en-US" baseline="0" dirty="0" smtClean="0"/>
              <a:t>, ionization, multi-scattering and other target effects, particle traveling inside target medium should have energy loss.  </a:t>
            </a:r>
            <a:endParaRPr lang="en-US" dirty="0"/>
          </a:p>
        </p:txBody>
      </p:sp>
      <p:sp>
        <p:nvSpPr>
          <p:cNvPr id="4" name="Slide Number Placeholder 3"/>
          <p:cNvSpPr>
            <a:spLocks noGrp="1"/>
          </p:cNvSpPr>
          <p:nvPr>
            <p:ph type="sldNum" sz="quarter" idx="10"/>
          </p:nvPr>
        </p:nvSpPr>
        <p:spPr/>
        <p:txBody>
          <a:bodyPr/>
          <a:lstStyle/>
          <a:p>
            <a:fld id="{FC840A6A-0B51-4CAA-8830-766C5FBBE315}"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During the experiment data</a:t>
            </a:r>
            <a:r>
              <a:rPr lang="en-US" baseline="0" dirty="0" smtClean="0"/>
              <a:t> taking, we observe beam energy shift period by period, so w</a:t>
            </a:r>
            <a:r>
              <a:rPr lang="en-US" dirty="0" smtClean="0"/>
              <a:t>e </a:t>
            </a:r>
            <a:r>
              <a:rPr lang="en-US" dirty="0" smtClean="0"/>
              <a:t>took two energy scan run with</a:t>
            </a:r>
            <a:r>
              <a:rPr lang="en-US" baseline="0" dirty="0" smtClean="0"/>
              <a:t> known energy </a:t>
            </a:r>
            <a:r>
              <a:rPr lang="en-US" baseline="0" dirty="0" smtClean="0"/>
              <a:t>offsets. Using the relationship between beam energy and the beam curve measured by six Hall C beam position monitors, we can construct </a:t>
            </a:r>
            <a:r>
              <a:rPr lang="en-US" baseline="0" dirty="0" smtClean="0"/>
              <a:t>correction function for energy shift events by events.</a:t>
            </a:r>
            <a:endParaRPr lang="en-US" dirty="0"/>
          </a:p>
        </p:txBody>
      </p:sp>
      <p:sp>
        <p:nvSpPr>
          <p:cNvPr id="4" name="Slide Number Placeholder 3"/>
          <p:cNvSpPr>
            <a:spLocks noGrp="1"/>
          </p:cNvSpPr>
          <p:nvPr>
            <p:ph type="sldNum" sz="quarter" idx="10"/>
          </p:nvPr>
        </p:nvSpPr>
        <p:spPr/>
        <p:txBody>
          <a:bodyPr/>
          <a:lstStyle/>
          <a:p>
            <a:fld id="{FC840A6A-0B51-4CAA-8830-766C5FBBE315}"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other aspect we need to consider is that because of …., the central momentum and central angle should have deviations. Again, we used the data of Lambda and sigma, which masses are very well-known, to gain those offsets values. By defining a Chi-Square, equal to missing mass of Lambda plus Sigma times their own statistic weights,  and set those offsets as parameters, we can fit the lambda and sigma data to minimize the Chi-Square to get their true values. </a:t>
            </a:r>
          </a:p>
          <a:p>
            <a:r>
              <a:rPr lang="en-US" baseline="0" dirty="0" smtClean="0"/>
              <a:t>Once we corrected the energy loss, beam energy shifts and center momentum and center angle offsets, we can calculate all missing mass of hypernuclei.  </a:t>
            </a:r>
            <a:endParaRPr lang="en-US" dirty="0"/>
          </a:p>
        </p:txBody>
      </p:sp>
      <p:sp>
        <p:nvSpPr>
          <p:cNvPr id="4" name="Slide Number Placeholder 3"/>
          <p:cNvSpPr>
            <a:spLocks noGrp="1"/>
          </p:cNvSpPr>
          <p:nvPr>
            <p:ph type="sldNum" sz="quarter" idx="10"/>
          </p:nvPr>
        </p:nvSpPr>
        <p:spPr/>
        <p:txBody>
          <a:bodyPr/>
          <a:lstStyle/>
          <a:p>
            <a:fld id="{FC840A6A-0B51-4CAA-8830-766C5FBBE315}"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other aspect we need to consider is that because of …., the central momentum and central angle should have deviations. Again, we used the data of Lambda and sigma, which masses are very well-known, to gain those offsets values. By defining a Chi-Square, equal to missing mass of Lambda plus Sigma times their own statistic weights,  and set those offsets as parameters, we can fit the lambda and sigma data to minimize the Chi-Square to get their true values. </a:t>
            </a:r>
          </a:p>
          <a:p>
            <a:r>
              <a:rPr lang="en-US" baseline="0" dirty="0" smtClean="0"/>
              <a:t>Once we corrected the energy loss, beam energy shifts and center momentum and center angle offsets, we can calculate all missing mass of hypernuclei.  </a:t>
            </a:r>
            <a:endParaRPr lang="en-US" dirty="0"/>
          </a:p>
        </p:txBody>
      </p:sp>
      <p:sp>
        <p:nvSpPr>
          <p:cNvPr id="4" name="Slide Number Placeholder 3"/>
          <p:cNvSpPr>
            <a:spLocks noGrp="1"/>
          </p:cNvSpPr>
          <p:nvPr>
            <p:ph type="sldNum" sz="quarter" idx="10"/>
          </p:nvPr>
        </p:nvSpPr>
        <p:spPr/>
        <p:txBody>
          <a:bodyPr/>
          <a:lstStyle/>
          <a:p>
            <a:fld id="{FC840A6A-0B51-4CAA-8830-766C5FBBE315}"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other aspect we need to consider is that because of …., the central momentum and central angle should have deviations. Again, we used the data of Lambda and sigma, which masses are very well-known, to gain those offsets values. By defining a Chi-Square, equal to mass differences of Lambda plus Sigma times their own statistic weights,  and set those offsets as parameters, we can fit the lambda and sigma data to minimize the Chi-Square to get their true values. </a:t>
            </a:r>
          </a:p>
          <a:p>
            <a:r>
              <a:rPr lang="en-US" baseline="0" dirty="0" smtClean="0"/>
              <a:t>Once we corrected the energy loss, beam energy shifts and center momentum and center angle offsets, we can calculate all missing mass of </a:t>
            </a:r>
            <a:r>
              <a:rPr lang="en-US" baseline="0" dirty="0" err="1" smtClean="0"/>
              <a:t>hypernuclei</a:t>
            </a:r>
            <a:r>
              <a:rPr lang="en-US" baseline="0" dirty="0" smtClean="0"/>
              <a:t> with </a:t>
            </a:r>
            <a:r>
              <a:rPr lang="en-US" baseline="0" smtClean="0"/>
              <a:t>correct kinematics.  </a:t>
            </a:r>
            <a:endParaRPr lang="en-US" dirty="0"/>
          </a:p>
        </p:txBody>
      </p:sp>
      <p:sp>
        <p:nvSpPr>
          <p:cNvPr id="4" name="Slide Number Placeholder 3"/>
          <p:cNvSpPr>
            <a:spLocks noGrp="1"/>
          </p:cNvSpPr>
          <p:nvPr>
            <p:ph type="sldNum" sz="quarter" idx="10"/>
          </p:nvPr>
        </p:nvSpPr>
        <p:spPr/>
        <p:txBody>
          <a:bodyPr/>
          <a:lstStyle/>
          <a:p>
            <a:fld id="{FC840A6A-0B51-4CAA-8830-766C5FBBE315}"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our whole analysis</a:t>
            </a:r>
            <a:r>
              <a:rPr lang="en-US" baseline="0" dirty="0" smtClean="0"/>
              <a:t> procedure can be represented by this flow chart. We have two regions, HKS &amp; HES, and three analysis steps. First step is to calibration all detectors to get focal plane information. Second step is the calibration of Optics and Kinematics by using Sieve Slit data and Geant4 simulation. Once we obtain the angle information of coincident </a:t>
            </a:r>
            <a:r>
              <a:rPr lang="en-US" baseline="0" dirty="0" err="1" smtClean="0"/>
              <a:t>Kaons</a:t>
            </a:r>
            <a:r>
              <a:rPr lang="en-US" baseline="0" dirty="0" smtClean="0"/>
              <a:t> and electrons events on target, we can calculate missing masses. And the spectra of Lambda and Sigma will go back to the second step to optimize splitter matrices and kinematics. There will be many iterations between this two steps to reach the final spectra. </a:t>
            </a:r>
            <a:endParaRPr lang="en-US" dirty="0"/>
          </a:p>
        </p:txBody>
      </p:sp>
      <p:sp>
        <p:nvSpPr>
          <p:cNvPr id="4" name="Slide Number Placeholder 3"/>
          <p:cNvSpPr>
            <a:spLocks noGrp="1"/>
          </p:cNvSpPr>
          <p:nvPr>
            <p:ph type="sldNum" sz="quarter" idx="10"/>
          </p:nvPr>
        </p:nvSpPr>
        <p:spPr/>
        <p:txBody>
          <a:bodyPr/>
          <a:lstStyle/>
          <a:p>
            <a:fld id="{FC840A6A-0B51-4CAA-8830-766C5FBBE315}"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currently</a:t>
            </a:r>
            <a:r>
              <a:rPr lang="en-US" baseline="0" dirty="0" smtClean="0"/>
              <a:t> are still working on early step of detectors calibration.  Here I give you two very preliminary missing mass spectra. First one is the </a:t>
            </a:r>
            <a:r>
              <a:rPr lang="en-US" baseline="0" dirty="0" err="1" smtClean="0"/>
              <a:t>Lamba</a:t>
            </a:r>
            <a:r>
              <a:rPr lang="en-US" baseline="0" dirty="0" smtClean="0"/>
              <a:t> and Sigma spectra. Without any precise detectors calibration, and no any work on optics and kinematics, the sigma of lambda is about 1Mev, which is much better comparing with 2005 data, and the background is much lower. The other spectrum is B12 lambda, the G.S and p shell are visible without further calibration. </a:t>
            </a:r>
          </a:p>
          <a:p>
            <a:endParaRPr lang="en-US" baseline="0" dirty="0" smtClean="0"/>
          </a:p>
          <a:p>
            <a:r>
              <a:rPr lang="en-US" baseline="0" dirty="0" smtClean="0"/>
              <a:t>We need to continue working on tracking to solve HES Y’ problem. For timing, we need to improve timing and TOF resolution….</a:t>
            </a:r>
          </a:p>
        </p:txBody>
      </p:sp>
      <p:sp>
        <p:nvSpPr>
          <p:cNvPr id="4" name="Slide Number Placeholder 3"/>
          <p:cNvSpPr>
            <a:spLocks noGrp="1"/>
          </p:cNvSpPr>
          <p:nvPr>
            <p:ph type="sldNum" sz="quarter" idx="10"/>
          </p:nvPr>
        </p:nvSpPr>
        <p:spPr/>
        <p:txBody>
          <a:bodyPr/>
          <a:lstStyle/>
          <a:p>
            <a:fld id="{FC840A6A-0B51-4CAA-8830-766C5FBBE315}"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the</a:t>
            </a:r>
            <a:r>
              <a:rPr lang="en-US" baseline="0" dirty="0" smtClean="0"/>
              <a:t> outline. First,</a:t>
            </a:r>
            <a:r>
              <a:rPr lang="en-US" dirty="0" smtClean="0"/>
              <a:t> I am</a:t>
            </a:r>
            <a:r>
              <a:rPr lang="en-US" baseline="0" dirty="0" smtClean="0"/>
              <a:t> going to talk about our detector </a:t>
            </a:r>
            <a:r>
              <a:rPr lang="en-US" baseline="0" dirty="0" err="1" smtClean="0"/>
              <a:t>calibration,</a:t>
            </a:r>
            <a:r>
              <a:rPr lang="en-US" dirty="0" err="1" smtClean="0"/>
              <a:t>optics</a:t>
            </a:r>
            <a:r>
              <a:rPr lang="en-US" dirty="0" smtClean="0"/>
              <a:t> calibration, as well as</a:t>
            </a:r>
            <a:r>
              <a:rPr lang="en-US" baseline="0" dirty="0" smtClean="0"/>
              <a:t> kinematics calibration.</a:t>
            </a:r>
          </a:p>
          <a:p>
            <a:r>
              <a:rPr lang="en-US" baseline="0" dirty="0" smtClean="0"/>
              <a:t>Then I will give you the flow chart of whole analysis flow chart and current status.</a:t>
            </a:r>
            <a:endParaRPr lang="en-US" dirty="0"/>
          </a:p>
        </p:txBody>
      </p:sp>
      <p:sp>
        <p:nvSpPr>
          <p:cNvPr id="4" name="Slide Number Placeholder 3"/>
          <p:cNvSpPr>
            <a:spLocks noGrp="1"/>
          </p:cNvSpPr>
          <p:nvPr>
            <p:ph type="sldNum" sz="quarter" idx="10"/>
          </p:nvPr>
        </p:nvSpPr>
        <p:spPr/>
        <p:txBody>
          <a:bodyPr/>
          <a:lstStyle/>
          <a:p>
            <a:fld id="{FC840A6A-0B51-4CAA-8830-766C5FBBE31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have to calibration tracking</a:t>
            </a:r>
            <a:r>
              <a:rPr lang="en-US" baseline="0" dirty="0" smtClean="0"/>
              <a:t> of </a:t>
            </a:r>
            <a:r>
              <a:rPr lang="en-US" dirty="0" smtClean="0"/>
              <a:t>two wire chambers on HKS side for </a:t>
            </a:r>
            <a:r>
              <a:rPr lang="en-US" dirty="0" err="1" smtClean="0"/>
              <a:t>kaon</a:t>
            </a:r>
            <a:r>
              <a:rPr lang="en-US" dirty="0" smtClean="0"/>
              <a:t> and other two on HES side for</a:t>
            </a:r>
            <a:r>
              <a:rPr lang="en-US" baseline="0" dirty="0" smtClean="0"/>
              <a:t> electron to gain high resolution position and angle information on each focal plane. </a:t>
            </a:r>
          </a:p>
          <a:p>
            <a:endParaRPr lang="en-US" baseline="0" dirty="0" smtClean="0"/>
          </a:p>
          <a:p>
            <a:r>
              <a:rPr lang="en-US" baseline="0" dirty="0" smtClean="0"/>
              <a:t>Second, We use </a:t>
            </a:r>
            <a:r>
              <a:rPr lang="en-US" baseline="0" dirty="0" smtClean="0"/>
              <a:t>three layers of hodoscopes on </a:t>
            </a:r>
            <a:r>
              <a:rPr lang="en-US" baseline="0" dirty="0" err="1" smtClean="0"/>
              <a:t>kaon</a:t>
            </a:r>
            <a:r>
              <a:rPr lang="en-US" baseline="0" dirty="0" smtClean="0"/>
              <a:t> side and two layers of hodoscopes on electron side for online coincident </a:t>
            </a:r>
            <a:r>
              <a:rPr lang="en-US" baseline="0" dirty="0" smtClean="0"/>
              <a:t>triggering and offline TOF calculation. </a:t>
            </a:r>
            <a:r>
              <a:rPr lang="en-US" baseline="0" dirty="0" smtClean="0"/>
              <a:t>Accurate </a:t>
            </a:r>
            <a:r>
              <a:rPr lang="en-US" baseline="0" dirty="0" smtClean="0"/>
              <a:t>pulse height correction for single PMT,  alignment </a:t>
            </a:r>
            <a:r>
              <a:rPr lang="en-US" baseline="0" dirty="0" smtClean="0"/>
              <a:t>between </a:t>
            </a:r>
            <a:r>
              <a:rPr lang="en-US" baseline="0" dirty="0" smtClean="0"/>
              <a:t>hodoscopes on the same layers, and time offsets between different layers have to be done to reach 110ps for single PMT and   TOF Beta resolution </a:t>
            </a:r>
            <a:r>
              <a:rPr lang="en-US" baseline="0" dirty="0" err="1" smtClean="0"/>
              <a:t>upto</a:t>
            </a:r>
            <a:r>
              <a:rPr lang="en-US" baseline="0" dirty="0" smtClean="0"/>
              <a:t> 0.025.</a:t>
            </a:r>
          </a:p>
          <a:p>
            <a:endParaRPr lang="en-US" dirty="0"/>
          </a:p>
        </p:txBody>
      </p:sp>
      <p:sp>
        <p:nvSpPr>
          <p:cNvPr id="4" name="Slide Number Placeholder 3"/>
          <p:cNvSpPr>
            <a:spLocks noGrp="1"/>
          </p:cNvSpPr>
          <p:nvPr>
            <p:ph type="sldNum" sz="quarter" idx="10"/>
          </p:nvPr>
        </p:nvSpPr>
        <p:spPr/>
        <p:txBody>
          <a:bodyPr/>
          <a:lstStyle/>
          <a:p>
            <a:fld id="{FC840A6A-0B51-4CAA-8830-766C5FBBE31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During online data taking, we used AC and WC to suppress 99% of </a:t>
            </a:r>
            <a:r>
              <a:rPr lang="en-US" baseline="0" dirty="0" err="1" smtClean="0"/>
              <a:t>Pion</a:t>
            </a:r>
            <a:r>
              <a:rPr lang="en-US" baseline="0" dirty="0" smtClean="0"/>
              <a:t> and Proton. And we can continue to apply cuts on their number of photon electrons to extract pure </a:t>
            </a:r>
            <a:r>
              <a:rPr lang="en-US" baseline="0" dirty="0" err="1" smtClean="0"/>
              <a:t>kaon</a:t>
            </a:r>
            <a:r>
              <a:rPr lang="en-US" baseline="0" dirty="0" smtClean="0"/>
              <a:t> from them. Using the momentum distribution along X, and correlating with TOF Beta, we can get rid of most of proton, and rest of them can be eliminate by applying WC NPE cut. For </a:t>
            </a:r>
            <a:r>
              <a:rPr lang="en-US" baseline="0" dirty="0" err="1" smtClean="0"/>
              <a:t>Pion</a:t>
            </a:r>
            <a:r>
              <a:rPr lang="en-US" baseline="0" dirty="0" smtClean="0"/>
              <a:t>, we can apply AC NPE cut to remove most of them. So after applying PID cut, we can get very clean Kaon distribution. </a:t>
            </a:r>
            <a:endParaRPr lang="en-US" dirty="0"/>
          </a:p>
        </p:txBody>
      </p:sp>
      <p:sp>
        <p:nvSpPr>
          <p:cNvPr id="4" name="Slide Number Placeholder 3"/>
          <p:cNvSpPr>
            <a:spLocks noGrp="1"/>
          </p:cNvSpPr>
          <p:nvPr>
            <p:ph type="sldNum" sz="quarter" idx="10"/>
          </p:nvPr>
        </p:nvSpPr>
        <p:spPr/>
        <p:txBody>
          <a:bodyPr/>
          <a:lstStyle/>
          <a:p>
            <a:fld id="{FC840A6A-0B51-4CAA-8830-766C5FBBE31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the carton</a:t>
            </a:r>
            <a:r>
              <a:rPr lang="en-US" baseline="0" dirty="0" smtClean="0"/>
              <a:t> of our whole spectrometer system. The splitter magnet separate </a:t>
            </a:r>
            <a:r>
              <a:rPr lang="en-US" baseline="0" dirty="0" err="1" smtClean="0"/>
              <a:t>kaon</a:t>
            </a:r>
            <a:r>
              <a:rPr lang="en-US" baseline="0" dirty="0" smtClean="0"/>
              <a:t> and scattered electron into HKS/HES spectrometers, which are two similar </a:t>
            </a:r>
            <a:r>
              <a:rPr lang="en-US" baseline="0" dirty="0" err="1" smtClean="0"/>
              <a:t>Quadropole</a:t>
            </a:r>
            <a:r>
              <a:rPr lang="en-US" baseline="0" dirty="0" smtClean="0"/>
              <a:t>-</a:t>
            </a:r>
            <a:r>
              <a:rPr lang="en-US" baseline="0" dirty="0" err="1" smtClean="0"/>
              <a:t>Quadrople</a:t>
            </a:r>
            <a:r>
              <a:rPr lang="en-US" baseline="0" dirty="0" smtClean="0"/>
              <a:t>-Dipole magnets. </a:t>
            </a:r>
            <a:r>
              <a:rPr lang="en-US" baseline="0" dirty="0" smtClean="0"/>
              <a:t>We need three </a:t>
            </a:r>
            <a:r>
              <a:rPr lang="en-US" baseline="0" dirty="0" smtClean="0"/>
              <a:t>parts of matrices </a:t>
            </a:r>
            <a:r>
              <a:rPr lang="en-US" baseline="0" dirty="0" smtClean="0"/>
              <a:t>to </a:t>
            </a:r>
            <a:r>
              <a:rPr lang="en-US" baseline="0" dirty="0" smtClean="0"/>
              <a:t>do target reconstruction. The angle matrices includes two parts. One is HKS/HES angle matrices to reconstruct </a:t>
            </a:r>
            <a:r>
              <a:rPr lang="en-US" baseline="0" dirty="0" err="1" smtClean="0"/>
              <a:t>kaon</a:t>
            </a:r>
            <a:r>
              <a:rPr lang="en-US" baseline="0" dirty="0" smtClean="0"/>
              <a:t> and electron position and angle on focal planes back to sieve slits planes, which are in between splitter and the first </a:t>
            </a:r>
            <a:r>
              <a:rPr lang="en-US" baseline="0" dirty="0" err="1" smtClean="0"/>
              <a:t>quadro</a:t>
            </a:r>
            <a:r>
              <a:rPr lang="en-US" baseline="0" dirty="0" smtClean="0"/>
              <a:t>-pole of HKS/HES. The Splitter angle matrices reconstruct sieve slit position, as well as momentum back to target plane to get angle info of </a:t>
            </a:r>
            <a:r>
              <a:rPr lang="en-US" baseline="0" dirty="0" err="1" smtClean="0"/>
              <a:t>kaon</a:t>
            </a:r>
            <a:r>
              <a:rPr lang="en-US" baseline="0" dirty="0" smtClean="0"/>
              <a:t> and electron. Momentum and time matrices reconstruct focal info back to target plane to get momentum and reaction time of </a:t>
            </a:r>
            <a:r>
              <a:rPr lang="en-US" baseline="0" dirty="0" err="1" smtClean="0"/>
              <a:t>kaon</a:t>
            </a:r>
            <a:r>
              <a:rPr lang="en-US" baseline="0" dirty="0" smtClean="0"/>
              <a:t> and electron. </a:t>
            </a:r>
          </a:p>
          <a:p>
            <a:endParaRPr lang="en-US" baseline="0" dirty="0" smtClean="0"/>
          </a:p>
          <a:p>
            <a:r>
              <a:rPr lang="en-US" baseline="0" dirty="0" smtClean="0"/>
              <a:t>Basically we use Geant4 simulation data to generate initial matrices and use different method to calibration them. First, we use sieve slit data to calibration angle matrices of HKS/HES, from the graphic you can see that the initial matrices are still not very close the realistic ones, </a:t>
            </a:r>
            <a:r>
              <a:rPr lang="en-US" baseline="0" dirty="0" err="1" smtClean="0"/>
              <a:t>espicially</a:t>
            </a:r>
            <a:r>
              <a:rPr lang="en-US" baseline="0" dirty="0" smtClean="0"/>
              <a:t> for HES side, because of the tracking problem for Y’. Because </a:t>
            </a:r>
            <a:r>
              <a:rPr lang="en-US" baseline="0" dirty="0" err="1" smtClean="0"/>
              <a:t>slieve</a:t>
            </a:r>
            <a:r>
              <a:rPr lang="en-US" baseline="0" dirty="0" smtClean="0"/>
              <a:t> slit data only cover the range from SS to FP, we only can use Lambda and Sigma spectra to calibration splitter matrices and momentum matrices. We use the property of RF time to do time reconstruction.</a:t>
            </a:r>
            <a:endParaRPr lang="en-US" dirty="0"/>
          </a:p>
        </p:txBody>
      </p:sp>
      <p:sp>
        <p:nvSpPr>
          <p:cNvPr id="4" name="Slide Number Placeholder 3"/>
          <p:cNvSpPr>
            <a:spLocks noGrp="1"/>
          </p:cNvSpPr>
          <p:nvPr>
            <p:ph type="sldNum" sz="quarter" idx="10"/>
          </p:nvPr>
        </p:nvSpPr>
        <p:spPr/>
        <p:txBody>
          <a:bodyPr/>
          <a:lstStyle/>
          <a:p>
            <a:fld id="{FC840A6A-0B51-4CAA-8830-766C5FBBE31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the carton</a:t>
            </a:r>
            <a:r>
              <a:rPr lang="en-US" baseline="0" dirty="0" smtClean="0"/>
              <a:t> of our whole spectrometer system. The splitter magnet separate </a:t>
            </a:r>
            <a:r>
              <a:rPr lang="en-US" baseline="0" dirty="0" err="1" smtClean="0"/>
              <a:t>kaon</a:t>
            </a:r>
            <a:r>
              <a:rPr lang="en-US" baseline="0" dirty="0" smtClean="0"/>
              <a:t> and scattered electron into HKS/HES spectrometers, which are two similar </a:t>
            </a:r>
            <a:r>
              <a:rPr lang="en-US" baseline="0" dirty="0" err="1" smtClean="0"/>
              <a:t>Quadropole</a:t>
            </a:r>
            <a:r>
              <a:rPr lang="en-US" baseline="0" dirty="0" smtClean="0"/>
              <a:t>-</a:t>
            </a:r>
            <a:r>
              <a:rPr lang="en-US" baseline="0" dirty="0" err="1" smtClean="0"/>
              <a:t>Quadrople</a:t>
            </a:r>
            <a:r>
              <a:rPr lang="en-US" baseline="0" dirty="0" smtClean="0"/>
              <a:t>-Dipole magnets. Three parts of matrices are used to do target reconstruction. The angle matrices includes two parts. One is HKS/HES angle matrices to reconstruct </a:t>
            </a:r>
            <a:r>
              <a:rPr lang="en-US" baseline="0" dirty="0" err="1" smtClean="0"/>
              <a:t>kaon</a:t>
            </a:r>
            <a:r>
              <a:rPr lang="en-US" baseline="0" dirty="0" smtClean="0"/>
              <a:t> and electron position and angle on focal planes back to sieve slits planes, which are in between splitter and the first </a:t>
            </a:r>
            <a:r>
              <a:rPr lang="en-US" baseline="0" dirty="0" err="1" smtClean="0"/>
              <a:t>quadro</a:t>
            </a:r>
            <a:r>
              <a:rPr lang="en-US" baseline="0" dirty="0" smtClean="0"/>
              <a:t>-pole of HKS/HES. The Splitter angle matrices reconstruct sieve slit position, as well as momentum back to target plane to get angle info of </a:t>
            </a:r>
            <a:r>
              <a:rPr lang="en-US" baseline="0" dirty="0" err="1" smtClean="0"/>
              <a:t>kaon</a:t>
            </a:r>
            <a:r>
              <a:rPr lang="en-US" baseline="0" dirty="0" smtClean="0"/>
              <a:t> and electron. Momentum and time matrices reconstruct focal info back to target plane to get momentum and reaction time of </a:t>
            </a:r>
            <a:r>
              <a:rPr lang="en-US" baseline="0" dirty="0" err="1" smtClean="0"/>
              <a:t>kaon</a:t>
            </a:r>
            <a:r>
              <a:rPr lang="en-US" baseline="0" dirty="0" smtClean="0"/>
              <a:t> and electron. </a:t>
            </a:r>
          </a:p>
          <a:p>
            <a:endParaRPr lang="en-US" baseline="0" dirty="0" smtClean="0"/>
          </a:p>
          <a:p>
            <a:r>
              <a:rPr lang="en-US" baseline="0" dirty="0" smtClean="0"/>
              <a:t>Basically we use Geant4 simulation data to generate initial matrices and use different method to calibration them. First, we use sieve slit data to calibration angle matrices of HKS/HES, from the graphic you can see that the initial matrices are still not very close the realistic ones, </a:t>
            </a:r>
            <a:r>
              <a:rPr lang="en-US" baseline="0" dirty="0" err="1" smtClean="0"/>
              <a:t>espicially</a:t>
            </a:r>
            <a:r>
              <a:rPr lang="en-US" baseline="0" dirty="0" smtClean="0"/>
              <a:t> for HES side, because of the tracking problem for Y’. Because </a:t>
            </a:r>
            <a:r>
              <a:rPr lang="en-US" baseline="0" dirty="0" err="1" smtClean="0"/>
              <a:t>slieve</a:t>
            </a:r>
            <a:r>
              <a:rPr lang="en-US" baseline="0" dirty="0" smtClean="0"/>
              <a:t> slit data only cover the range from SS to FP, we only can use Lambda and Sigma spectra to calibration splitter matrices and momentum matrices. We use the property of RF time to do time reconstruction.</a:t>
            </a:r>
            <a:endParaRPr lang="en-US" dirty="0"/>
          </a:p>
        </p:txBody>
      </p:sp>
      <p:sp>
        <p:nvSpPr>
          <p:cNvPr id="4" name="Slide Number Placeholder 3"/>
          <p:cNvSpPr>
            <a:spLocks noGrp="1"/>
          </p:cNvSpPr>
          <p:nvPr>
            <p:ph type="sldNum" sz="quarter" idx="10"/>
          </p:nvPr>
        </p:nvSpPr>
        <p:spPr/>
        <p:txBody>
          <a:bodyPr/>
          <a:lstStyle/>
          <a:p>
            <a:fld id="{FC840A6A-0B51-4CAA-8830-766C5FBBE315}"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the carton</a:t>
            </a:r>
            <a:r>
              <a:rPr lang="en-US" baseline="0" dirty="0" smtClean="0"/>
              <a:t> of our whole spectrometer system. The splitter magnet separate </a:t>
            </a:r>
            <a:r>
              <a:rPr lang="en-US" baseline="0" dirty="0" err="1" smtClean="0"/>
              <a:t>kaon</a:t>
            </a:r>
            <a:r>
              <a:rPr lang="en-US" baseline="0" dirty="0" smtClean="0"/>
              <a:t> and scattered electron into HKS/HES spectrometers, which are two similar </a:t>
            </a:r>
            <a:r>
              <a:rPr lang="en-US" baseline="0" dirty="0" err="1" smtClean="0"/>
              <a:t>Quadropole</a:t>
            </a:r>
            <a:r>
              <a:rPr lang="en-US" baseline="0" dirty="0" smtClean="0"/>
              <a:t>-</a:t>
            </a:r>
            <a:r>
              <a:rPr lang="en-US" baseline="0" dirty="0" err="1" smtClean="0"/>
              <a:t>Quadrople</a:t>
            </a:r>
            <a:r>
              <a:rPr lang="en-US" baseline="0" dirty="0" smtClean="0"/>
              <a:t>-Dipole magnets. Three parts of matrices are used to do target reconstruction. The angle matrices includes two parts. One is HKS/HES angle matrices to reconstruct </a:t>
            </a:r>
            <a:r>
              <a:rPr lang="en-US" baseline="0" dirty="0" err="1" smtClean="0"/>
              <a:t>kaon</a:t>
            </a:r>
            <a:r>
              <a:rPr lang="en-US" baseline="0" dirty="0" smtClean="0"/>
              <a:t> and electron position and angle on focal planes back to sieve slits planes, which are in between splitter and the first </a:t>
            </a:r>
            <a:r>
              <a:rPr lang="en-US" baseline="0" dirty="0" err="1" smtClean="0"/>
              <a:t>quadro</a:t>
            </a:r>
            <a:r>
              <a:rPr lang="en-US" baseline="0" dirty="0" smtClean="0"/>
              <a:t>-pole of HKS/HES. The Splitter angle matrices reconstruct sieve slit position, as well as momentum back to target plane to get angle info of </a:t>
            </a:r>
            <a:r>
              <a:rPr lang="en-US" baseline="0" dirty="0" err="1" smtClean="0"/>
              <a:t>kaon</a:t>
            </a:r>
            <a:r>
              <a:rPr lang="en-US" baseline="0" dirty="0" smtClean="0"/>
              <a:t> and electron. Momentum and time matrices reconstruct focal info back to target plane to get momentum and reaction time of </a:t>
            </a:r>
            <a:r>
              <a:rPr lang="en-US" baseline="0" dirty="0" err="1" smtClean="0"/>
              <a:t>kaon</a:t>
            </a:r>
            <a:r>
              <a:rPr lang="en-US" baseline="0" dirty="0" smtClean="0"/>
              <a:t> and electron. </a:t>
            </a:r>
          </a:p>
          <a:p>
            <a:endParaRPr lang="en-US" baseline="0" dirty="0" smtClean="0"/>
          </a:p>
          <a:p>
            <a:r>
              <a:rPr lang="en-US" baseline="0" dirty="0" smtClean="0"/>
              <a:t>Basically we use Geant4 simulation data to generate initial </a:t>
            </a:r>
            <a:r>
              <a:rPr lang="en-US" baseline="0" dirty="0" smtClean="0"/>
              <a:t>matrices. </a:t>
            </a:r>
            <a:r>
              <a:rPr lang="en-US" baseline="0" dirty="0" smtClean="0"/>
              <a:t>First, we use sieve slit data to calibration angle matrices of HKS/HES, from the graphic you can see that the initial matrices are still not very close the realistic ones, </a:t>
            </a:r>
            <a:r>
              <a:rPr lang="en-US" baseline="0" dirty="0" err="1" smtClean="0"/>
              <a:t>espicially</a:t>
            </a:r>
            <a:r>
              <a:rPr lang="en-US" baseline="0" dirty="0" smtClean="0"/>
              <a:t> for HES side, because of the tracking problem for Y’. Because </a:t>
            </a:r>
            <a:r>
              <a:rPr lang="en-US" baseline="0" dirty="0" err="1" smtClean="0"/>
              <a:t>slieve</a:t>
            </a:r>
            <a:r>
              <a:rPr lang="en-US" baseline="0" dirty="0" smtClean="0"/>
              <a:t> slit data only cover the range from SS to FP, we only can use Lambda and Sigma spectra to calibration splitter matrices and momentum matrices. We use the property of RF time to do time reconstruction.</a:t>
            </a:r>
            <a:endParaRPr lang="en-US" dirty="0"/>
          </a:p>
        </p:txBody>
      </p:sp>
      <p:sp>
        <p:nvSpPr>
          <p:cNvPr id="4" name="Slide Number Placeholder 3"/>
          <p:cNvSpPr>
            <a:spLocks noGrp="1"/>
          </p:cNvSpPr>
          <p:nvPr>
            <p:ph type="sldNum" sz="quarter" idx="10"/>
          </p:nvPr>
        </p:nvSpPr>
        <p:spPr/>
        <p:txBody>
          <a:bodyPr/>
          <a:lstStyle/>
          <a:p>
            <a:fld id="{FC840A6A-0B51-4CAA-8830-766C5FBBE31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As I just mention, </a:t>
            </a:r>
            <a:r>
              <a:rPr lang="en-US" baseline="0" dirty="0" err="1" smtClean="0"/>
              <a:t>Jlab</a:t>
            </a:r>
            <a:r>
              <a:rPr lang="en-US" baseline="0" dirty="0" smtClean="0"/>
              <a:t> electron beam has a 2ns </a:t>
            </a:r>
            <a:r>
              <a:rPr lang="en-US" baseline="0" dirty="0" smtClean="0"/>
              <a:t>RF </a:t>
            </a:r>
            <a:r>
              <a:rPr lang="en-US" baseline="0" dirty="0" smtClean="0"/>
              <a:t>structure, so after doing </a:t>
            </a:r>
            <a:r>
              <a:rPr lang="en-US" baseline="0" dirty="0" smtClean="0"/>
              <a:t>further path length correction using HKS/HES focal plane </a:t>
            </a:r>
            <a:r>
              <a:rPr lang="en-US" baseline="0" dirty="0" smtClean="0"/>
              <a:t>info, we </a:t>
            </a:r>
            <a:r>
              <a:rPr lang="en-US" baseline="0" dirty="0" smtClean="0"/>
              <a:t>obtain more precise target time</a:t>
            </a:r>
            <a:r>
              <a:rPr lang="en-US" baseline="0" dirty="0" smtClean="0"/>
              <a:t>. By subtracting with RF time, we can see very sharp 2ns RF structure. The </a:t>
            </a:r>
            <a:r>
              <a:rPr lang="en-US" baseline="0" dirty="0" smtClean="0"/>
              <a:t>subtraction of electron and </a:t>
            </a:r>
            <a:r>
              <a:rPr lang="en-US" baseline="0" dirty="0" err="1" smtClean="0"/>
              <a:t>kaon</a:t>
            </a:r>
            <a:r>
              <a:rPr lang="en-US" baseline="0" dirty="0" smtClean="0"/>
              <a:t> target time, will provide us the coincident time spectra, where the highest peak represent the real events, and other peaks are accidental events.</a:t>
            </a:r>
            <a:endParaRPr lang="en-US" dirty="0"/>
          </a:p>
        </p:txBody>
      </p:sp>
      <p:sp>
        <p:nvSpPr>
          <p:cNvPr id="4" name="Slide Number Placeholder 3"/>
          <p:cNvSpPr>
            <a:spLocks noGrp="1"/>
          </p:cNvSpPr>
          <p:nvPr>
            <p:ph type="sldNum" sz="quarter" idx="10"/>
          </p:nvPr>
        </p:nvSpPr>
        <p:spPr/>
        <p:txBody>
          <a:bodyPr/>
          <a:lstStyle/>
          <a:p>
            <a:fld id="{FC840A6A-0B51-4CAA-8830-766C5FBBE315}"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After reconstruction, we have the reaction</a:t>
            </a:r>
            <a:r>
              <a:rPr lang="en-US" baseline="0" dirty="0" smtClean="0"/>
              <a:t> </a:t>
            </a:r>
            <a:r>
              <a:rPr lang="en-US" dirty="0" smtClean="0"/>
              <a:t>time on the target plane,</a:t>
            </a:r>
            <a:r>
              <a:rPr lang="en-US" baseline="0" dirty="0" smtClean="0"/>
              <a:t> we then need to determine real coincident events. We used the true of 2ns RF structure of </a:t>
            </a:r>
            <a:r>
              <a:rPr lang="en-US" baseline="0" dirty="0" err="1" smtClean="0"/>
              <a:t>Jlab</a:t>
            </a:r>
            <a:r>
              <a:rPr lang="en-US" baseline="0" dirty="0" smtClean="0"/>
              <a:t> electron beam, to do further path length correction using HKS/HES focal plane info, and obtain more precise target time. The subtraction of electron and </a:t>
            </a:r>
            <a:r>
              <a:rPr lang="en-US" baseline="0" dirty="0" err="1" smtClean="0"/>
              <a:t>kaon</a:t>
            </a:r>
            <a:r>
              <a:rPr lang="en-US" baseline="0" dirty="0" smtClean="0"/>
              <a:t> target time, will provide us the coincident time spectra, where the highest peak represent the real events, and other peaks are accidental events.</a:t>
            </a:r>
            <a:endParaRPr lang="en-US" dirty="0"/>
          </a:p>
        </p:txBody>
      </p:sp>
      <p:sp>
        <p:nvSpPr>
          <p:cNvPr id="4" name="Slide Number Placeholder 3"/>
          <p:cNvSpPr>
            <a:spLocks noGrp="1"/>
          </p:cNvSpPr>
          <p:nvPr>
            <p:ph type="sldNum" sz="quarter" idx="10"/>
          </p:nvPr>
        </p:nvSpPr>
        <p:spPr/>
        <p:txBody>
          <a:bodyPr/>
          <a:lstStyle/>
          <a:p>
            <a:fld id="{FC840A6A-0B51-4CAA-8830-766C5FBBE31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a:defRPr/>
            </a:pPr>
            <a:fld id="{670235FB-CF4A-4EA5-A669-34593208A085}" type="datetimeFigureOut">
              <a:rPr lang="en-US" smtClean="0"/>
              <a:pPr>
                <a:defRPr/>
              </a:pPr>
              <a:t>2/16/2010</a:t>
            </a:fld>
            <a:endParaRPr lang="en-US" dirty="0"/>
          </a:p>
        </p:txBody>
      </p:sp>
      <p:sp>
        <p:nvSpPr>
          <p:cNvPr id="17" name="Footer Placeholder 16"/>
          <p:cNvSpPr>
            <a:spLocks noGrp="1"/>
          </p:cNvSpPr>
          <p:nvPr>
            <p:ph type="ftr" sz="quarter" idx="11"/>
          </p:nvPr>
        </p:nvSpPr>
        <p:spPr/>
        <p:txBody>
          <a:bodyPr/>
          <a:lstStyle/>
          <a:p>
            <a:pPr>
              <a:defRPr/>
            </a:pPr>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pPr>
              <a:defRPr/>
            </a:pPr>
            <a:fld id="{4DF0EAD0-247E-4CC9-9F1F-C9CE5B44F08E}" type="slidenum">
              <a:rPr lang="en-US" smtClean="0"/>
              <a:pPr>
                <a:defRPr/>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360A1269-50F9-450D-9517-0AAA86DDE807}" type="datetimeFigureOut">
              <a:rPr lang="en-US" smtClean="0"/>
              <a:pPr>
                <a:defRPr/>
              </a:pPr>
              <a:t>2/16/2010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C732CDA2-CED2-4665-8FE2-556FB78D72C6}"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8E6274C0-2AAD-4BB5-877F-97491BCFF97E}" type="datetimeFigureOut">
              <a:rPr lang="en-US" smtClean="0"/>
              <a:pPr>
                <a:defRPr/>
              </a:pPr>
              <a:t>2/16/2010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FF2AE6E-5CDD-424D-9380-6D1C47BB3213}"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4A8AB478-A2B3-468A-833A-83E0AAC1497A}" type="datetimeFigureOut">
              <a:rPr lang="en-US" smtClean="0"/>
              <a:pPr>
                <a:defRPr/>
              </a:pPr>
              <a:t>2/16/2010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F510B83-3142-4DB4-9291-3F8F445F8577}" type="slidenum">
              <a:rPr lang="en-US" smtClean="0"/>
              <a:pPr>
                <a:defRPr/>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fld id="{B6694743-7C5A-4DD1-B55E-634F9C4B8999}" type="datetimeFigureOut">
              <a:rPr lang="en-US" smtClean="0"/>
              <a:pPr>
                <a:defRPr/>
              </a:pPr>
              <a:t>2/16/2010</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pPr>
              <a:defRPr/>
            </a:pPr>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pPr>
              <a:defRPr/>
            </a:pPr>
            <a:fld id="{5155AF58-6B79-447D-B598-01AF669064AC}" type="slidenum">
              <a:rPr lang="en-US" smtClean="0"/>
              <a:pPr>
                <a:defRPr/>
              </a:pPr>
              <a:t>‹#›</a:t>
            </a:fld>
            <a:endParaRPr lang="en-US" dirty="0"/>
          </a:p>
        </p:txBody>
      </p:sp>
    </p:spTree>
  </p:cSld>
  <p:clrMapOvr>
    <a:overrideClrMapping bg1="lt1" tx1="dk1" bg2="lt2" tx2="dk2" accent1="accent1" accent2="accent2" accent3="accent3" accent4="accent4" accent5="accent5" accent6="accent6" hlink="hlink" folHlink="folHlink"/>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AB74D65F-B657-4E41-AEA1-A65F83C86182}" type="datetimeFigureOut">
              <a:rPr lang="en-US" smtClean="0"/>
              <a:pPr>
                <a:defRPr/>
              </a:pPr>
              <a:t>2/16/2010</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C9815B48-C2D1-48EC-867A-7802BDA9BD3C}" type="slidenum">
              <a:rPr lang="en-US" smtClean="0"/>
              <a:pPr>
                <a:defRPr/>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fld id="{552F08E2-6E4A-4FD2-BBE9-BFC35367918C}" type="datetimeFigureOut">
              <a:rPr lang="en-US" smtClean="0"/>
              <a:pPr>
                <a:defRPr/>
              </a:pPr>
              <a:t>2/16/2010</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83C96186-2A65-4DFB-B644-93AB0E93A1D7}" type="slidenum">
              <a:rPr lang="en-US" smtClean="0"/>
              <a:pPr>
                <a:defRPr/>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10B6E6D1-C389-4563-B49D-7A5E1CFCAB58}" type="datetimeFigureOut">
              <a:rPr lang="en-US" smtClean="0"/>
              <a:pPr>
                <a:defRPr/>
              </a:pPr>
              <a:t>2/16/2010</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5724C481-9323-4A0B-A685-7A4C7C0FFEA7}"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AD4772D6-D59F-41A9-ADDE-4B2EF5632B90}" type="datetimeFigureOut">
              <a:rPr lang="en-US" smtClean="0"/>
              <a:pPr>
                <a:defRPr/>
              </a:pPr>
              <a:t>2/16/2010</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1DA8C17E-00E4-4C74-8225-2BFE5A5AEEDD}" type="slidenum">
              <a:rPr lang="en-US" smtClean="0"/>
              <a:pPr>
                <a:defRPr/>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F27DFC28-286B-4CC6-8573-EBC349B11D10}" type="datetimeFigureOut">
              <a:rPr lang="en-US" smtClean="0"/>
              <a:pPr>
                <a:defRPr/>
              </a:pPr>
              <a:t>2/16/2010</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40CE667E-FA82-4B36-9C59-A14CFCADA358}" type="slidenum">
              <a:rPr lang="en-US" smtClean="0"/>
              <a:pPr>
                <a:defRPr/>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FD9E76FF-4E1B-477A-A7C4-E7F5E0E4BB3A}" type="datetimeFigureOut">
              <a:rPr lang="en-US" smtClean="0"/>
              <a:pPr>
                <a:defRPr/>
              </a:pPr>
              <a:t>2/16/2010</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pPr>
              <a:defRPr/>
            </a:pPr>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pPr>
              <a:defRPr/>
            </a:pPr>
            <a:fld id="{038211B6-D003-4FEC-B77F-7CE9BF547238}" type="slidenum">
              <a:rPr lang="en-US" smtClean="0"/>
              <a:pPr>
                <a:defRPr/>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a:defRPr/>
            </a:pPr>
            <a:fld id="{BA1A0D6C-B121-4ED8-B063-C82A1273E689}" type="datetimeFigureOut">
              <a:rPr lang="en-US" smtClean="0"/>
              <a:pPr>
                <a:defRPr/>
              </a:pPr>
              <a:t>2/16/2010</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a:defRPr/>
            </a:pPr>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a:defRPr/>
            </a:pPr>
            <a:fld id="{30A849B2-5683-4AEA-95A2-75801D7869DD}"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transition>
    <p:fade/>
  </p:transition>
  <p:timing>
    <p:tnLst>
      <p:par>
        <p:cTn id="1" dur="indefinite" restart="never" nodeType="tmRoot"/>
      </p:par>
    </p:tnLst>
  </p:timing>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23.bin"/><Relationship Id="rId3" Type="http://schemas.openxmlformats.org/officeDocument/2006/relationships/notesSlide" Target="../notesSlides/notesSlide10.xml"/><Relationship Id="rId7"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9.gif"/><Relationship Id="rId5" Type="http://schemas.openxmlformats.org/officeDocument/2006/relationships/image" Target="../media/image23.gif"/><Relationship Id="rId4" Type="http://schemas.openxmlformats.org/officeDocument/2006/relationships/image" Target="../media/image21.gi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24.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oleObject" Target="../embeddings/oleObject26.bin"/><Relationship Id="rId4" Type="http://schemas.openxmlformats.org/officeDocument/2006/relationships/oleObject" Target="../embeddings/oleObject25.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oleObject" Target="../embeddings/oleObject29.bin"/><Relationship Id="rId5" Type="http://schemas.openxmlformats.org/officeDocument/2006/relationships/oleObject" Target="../embeddings/oleObject28.bin"/><Relationship Id="rId4" Type="http://schemas.openxmlformats.org/officeDocument/2006/relationships/oleObject" Target="../embeddings/oleObject27.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0.vml"/><Relationship Id="rId5" Type="http://schemas.openxmlformats.org/officeDocument/2006/relationships/oleObject" Target="../embeddings/oleObject31.bin"/><Relationship Id="rId4" Type="http://schemas.openxmlformats.org/officeDocument/2006/relationships/oleObject" Target="../embeddings/oleObject30.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7"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34.bin"/><Relationship Id="rId5" Type="http://schemas.openxmlformats.org/officeDocument/2006/relationships/oleObject" Target="../embeddings/oleObject33.bin"/><Relationship Id="rId4" Type="http://schemas.openxmlformats.org/officeDocument/2006/relationships/oleObject" Target="../embeddings/oleObject32.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40.bin"/><Relationship Id="rId3" Type="http://schemas.openxmlformats.org/officeDocument/2006/relationships/notesSlide" Target="../notesSlides/notesSlide16.xml"/><Relationship Id="rId7"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38.bin"/><Relationship Id="rId5" Type="http://schemas.openxmlformats.org/officeDocument/2006/relationships/oleObject" Target="../embeddings/oleObject37.bin"/><Relationship Id="rId4" Type="http://schemas.openxmlformats.org/officeDocument/2006/relationships/oleObject" Target="../embeddings/oleObject36.bin"/></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7" Type="http://schemas.openxmlformats.org/officeDocument/2006/relationships/oleObject" Target="../embeddings/oleObject42.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41.bin"/><Relationship Id="rId5" Type="http://schemas.openxmlformats.org/officeDocument/2006/relationships/image" Target="../media/image36.png"/><Relationship Id="rId4" Type="http://schemas.openxmlformats.org/officeDocument/2006/relationships/image" Target="../media/image3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6.gif"/><Relationship Id="rId3" Type="http://schemas.openxmlformats.org/officeDocument/2006/relationships/notesSlide" Target="../notesSlides/notesSlide4.xml"/><Relationship Id="rId7"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gif"/><Relationship Id="rId5" Type="http://schemas.openxmlformats.org/officeDocument/2006/relationships/image" Target="../media/image4.gif"/><Relationship Id="rId4" Type="http://schemas.openxmlformats.org/officeDocument/2006/relationships/image" Target="../media/image3.gi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6.xml"/><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oleObject" Target="../embeddings/oleObject3.bin"/><Relationship Id="rId10" Type="http://schemas.openxmlformats.org/officeDocument/2006/relationships/oleObject" Target="../embeddings/oleObject8.bin"/><Relationship Id="rId4" Type="http://schemas.openxmlformats.org/officeDocument/2006/relationships/oleObject" Target="../embeddings/oleObject2.bin"/><Relationship Id="rId9" Type="http://schemas.openxmlformats.org/officeDocument/2006/relationships/oleObject" Target="../embeddings/oleObject7.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3.bin"/><Relationship Id="rId13" Type="http://schemas.openxmlformats.org/officeDocument/2006/relationships/oleObject" Target="../embeddings/oleObject18.bin"/><Relationship Id="rId3" Type="http://schemas.openxmlformats.org/officeDocument/2006/relationships/notesSlide" Target="../notesSlides/notesSlide7.xml"/><Relationship Id="rId7" Type="http://schemas.openxmlformats.org/officeDocument/2006/relationships/oleObject" Target="../embeddings/oleObject12.bin"/><Relationship Id="rId12" Type="http://schemas.openxmlformats.org/officeDocument/2006/relationships/oleObject" Target="../embeddings/oleObject17.bin"/><Relationship Id="rId2" Type="http://schemas.openxmlformats.org/officeDocument/2006/relationships/slideLayout" Target="../slideLayouts/slideLayout2.xml"/><Relationship Id="rId16" Type="http://schemas.openxmlformats.org/officeDocument/2006/relationships/image" Target="../media/image17.png"/><Relationship Id="rId1" Type="http://schemas.openxmlformats.org/officeDocument/2006/relationships/vmlDrawing" Target="../drawings/vmlDrawing3.vml"/><Relationship Id="rId6" Type="http://schemas.openxmlformats.org/officeDocument/2006/relationships/oleObject" Target="../embeddings/oleObject11.bin"/><Relationship Id="rId11" Type="http://schemas.openxmlformats.org/officeDocument/2006/relationships/oleObject" Target="../embeddings/oleObject16.bin"/><Relationship Id="rId5" Type="http://schemas.openxmlformats.org/officeDocument/2006/relationships/oleObject" Target="../embeddings/oleObject10.bin"/><Relationship Id="rId15" Type="http://schemas.openxmlformats.org/officeDocument/2006/relationships/image" Target="../media/image16.png"/><Relationship Id="rId10" Type="http://schemas.openxmlformats.org/officeDocument/2006/relationships/oleObject" Target="../embeddings/oleObject15.bin"/><Relationship Id="rId4" Type="http://schemas.openxmlformats.org/officeDocument/2006/relationships/oleObject" Target="../embeddings/oleObject9.bin"/><Relationship Id="rId9" Type="http://schemas.openxmlformats.org/officeDocument/2006/relationships/oleObject" Target="../embeddings/oleObject14.bin"/><Relationship Id="rId14" Type="http://schemas.openxmlformats.org/officeDocument/2006/relationships/oleObject" Target="../embeddings/oleObject19.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20.bin"/><Relationship Id="rId4" Type="http://schemas.openxmlformats.org/officeDocument/2006/relationships/image" Target="../media/image19.gi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21.bin"/><Relationship Id="rId5" Type="http://schemas.openxmlformats.org/officeDocument/2006/relationships/image" Target="../media/image19.gif"/><Relationship Id="rId4" Type="http://schemas.openxmlformats.org/officeDocument/2006/relationships/image" Target="../media/image21.gi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1" name="Subtitle 2"/>
          <p:cNvSpPr>
            <a:spLocks noGrp="1"/>
          </p:cNvSpPr>
          <p:nvPr>
            <p:ph type="subTitle" idx="1"/>
          </p:nvPr>
        </p:nvSpPr>
        <p:spPr>
          <a:xfrm>
            <a:off x="1371600" y="5334000"/>
            <a:ext cx="6400800" cy="1143000"/>
          </a:xfrm>
        </p:spPr>
        <p:txBody>
          <a:bodyPr>
            <a:normAutofit lnSpcReduction="10000"/>
          </a:bodyPr>
          <a:lstStyle/>
          <a:p>
            <a:pPr fontAlgn="auto">
              <a:spcBef>
                <a:spcPts val="580"/>
              </a:spcBef>
              <a:spcAft>
                <a:spcPts val="0"/>
              </a:spcAft>
              <a:buFont typeface="Wingdings 2"/>
              <a:buNone/>
              <a:defRPr/>
            </a:pPr>
            <a:r>
              <a:rPr lang="en-US" sz="2000" dirty="0" smtClean="0">
                <a:solidFill>
                  <a:schemeClr val="tx1"/>
                </a:solidFill>
                <a:latin typeface="Mongolian Baiti" pitchFamily="66" charset="0"/>
                <a:cs typeface="Mongolian Baiti" pitchFamily="66" charset="0"/>
              </a:rPr>
              <a:t>Zhihong Ye</a:t>
            </a:r>
          </a:p>
          <a:p>
            <a:pPr fontAlgn="auto">
              <a:spcBef>
                <a:spcPts val="580"/>
              </a:spcBef>
              <a:spcAft>
                <a:spcPts val="0"/>
              </a:spcAft>
              <a:buFont typeface="Wingdings 2"/>
              <a:buNone/>
              <a:defRPr/>
            </a:pPr>
            <a:r>
              <a:rPr lang="en-US" sz="2000" dirty="0" smtClean="0">
                <a:solidFill>
                  <a:schemeClr val="tx1"/>
                </a:solidFill>
                <a:latin typeface="Mongolian Baiti" pitchFamily="66" charset="0"/>
                <a:cs typeface="Mongolian Baiti" pitchFamily="66" charset="0"/>
              </a:rPr>
              <a:t>Hampton University</a:t>
            </a:r>
          </a:p>
          <a:p>
            <a:pPr fontAlgn="auto">
              <a:spcBef>
                <a:spcPts val="580"/>
              </a:spcBef>
              <a:spcAft>
                <a:spcPts val="0"/>
              </a:spcAft>
              <a:buFont typeface="Wingdings 2"/>
              <a:buNone/>
              <a:defRPr/>
            </a:pPr>
            <a:r>
              <a:rPr lang="en-US" sz="2000" dirty="0" smtClean="0">
                <a:solidFill>
                  <a:schemeClr val="tx1"/>
                </a:solidFill>
                <a:latin typeface="Mongolian Baiti" pitchFamily="66" charset="0"/>
                <a:cs typeface="Mongolian Baiti" pitchFamily="66" charset="0"/>
              </a:rPr>
              <a:t>Feb. 16</a:t>
            </a:r>
            <a:r>
              <a:rPr lang="en-US" sz="2000" baseline="30000" dirty="0" smtClean="0">
                <a:solidFill>
                  <a:schemeClr val="tx1"/>
                </a:solidFill>
                <a:latin typeface="Mongolian Baiti" pitchFamily="66" charset="0"/>
                <a:cs typeface="Mongolian Baiti" pitchFamily="66" charset="0"/>
              </a:rPr>
              <a:t>th</a:t>
            </a:r>
            <a:r>
              <a:rPr lang="en-US" sz="2000" dirty="0" smtClean="0">
                <a:solidFill>
                  <a:schemeClr val="tx1"/>
                </a:solidFill>
                <a:latin typeface="Mongolian Baiti" pitchFamily="66" charset="0"/>
                <a:cs typeface="Mongolian Baiti" pitchFamily="66" charset="0"/>
              </a:rPr>
              <a:t> 2010, APS Meeting, Washington DC</a:t>
            </a:r>
          </a:p>
        </p:txBody>
      </p:sp>
      <p:sp>
        <p:nvSpPr>
          <p:cNvPr id="6147" name="Title 1"/>
          <p:cNvSpPr>
            <a:spLocks noGrp="1"/>
          </p:cNvSpPr>
          <p:nvPr>
            <p:ph type="ctrTitle"/>
          </p:nvPr>
        </p:nvSpPr>
        <p:spPr>
          <a:xfrm>
            <a:off x="152400" y="1447800"/>
            <a:ext cx="8686800" cy="1470025"/>
          </a:xfrm>
        </p:spPr>
        <p:txBody>
          <a:bodyPr/>
          <a:lstStyle/>
          <a:p>
            <a:r>
              <a:rPr sz="3600" dirty="0" smtClean="0"/>
              <a:t>Data Analysis Strategy to Obtain High Precision Missing Mass Spectra</a:t>
            </a:r>
            <a:endParaRPr sz="2400" dirty="0" smtClean="0"/>
          </a:p>
        </p:txBody>
      </p:sp>
      <p:sp>
        <p:nvSpPr>
          <p:cNvPr id="6148" name="TextBox 3"/>
          <p:cNvSpPr txBox="1">
            <a:spLocks noChangeArrowheads="1"/>
          </p:cNvSpPr>
          <p:nvPr/>
        </p:nvSpPr>
        <p:spPr bwMode="auto">
          <a:xfrm>
            <a:off x="381000" y="3352800"/>
            <a:ext cx="8458200" cy="1754188"/>
          </a:xfrm>
          <a:prstGeom prst="rect">
            <a:avLst/>
          </a:prstGeom>
          <a:noFill/>
          <a:ln w="9525">
            <a:noFill/>
            <a:miter lim="800000"/>
            <a:headEnd/>
            <a:tailEnd/>
          </a:ln>
        </p:spPr>
        <p:txBody>
          <a:bodyPr>
            <a:spAutoFit/>
          </a:bodyPr>
          <a:lstStyle/>
          <a:p>
            <a:pPr algn="ctr"/>
            <a:r>
              <a:rPr lang="en-US" sz="1600" i="1" dirty="0"/>
              <a:t>For  E05-115 Experiment</a:t>
            </a:r>
            <a:endParaRPr lang="en-US" sz="2400" i="1" dirty="0">
              <a:latin typeface="Calibri" pitchFamily="34" charset="0"/>
            </a:endParaRPr>
          </a:p>
          <a:p>
            <a:pPr algn="ctr"/>
            <a:r>
              <a:rPr lang="en-US" sz="2400" dirty="0">
                <a:latin typeface="Bookman Old Style" pitchFamily="18" charset="0"/>
              </a:rPr>
              <a:t>Spectroscopic investigation of Lambda hypernuclei in the  wide mass region using the (</a:t>
            </a:r>
            <a:r>
              <a:rPr lang="en-US" sz="2400" dirty="0" err="1" smtClean="0">
                <a:latin typeface="Bookman Old Style" pitchFamily="18" charset="0"/>
              </a:rPr>
              <a:t>e,e’K</a:t>
            </a:r>
            <a:r>
              <a:rPr lang="en-US" sz="2400" dirty="0" smtClean="0">
                <a:latin typeface="Bookman Old Style" pitchFamily="18" charset="0"/>
              </a:rPr>
              <a:t>+) </a:t>
            </a:r>
            <a:r>
              <a:rPr lang="en-US" sz="2400" dirty="0">
                <a:latin typeface="Bookman Old Style" pitchFamily="18" charset="0"/>
              </a:rPr>
              <a:t>reaction</a:t>
            </a:r>
          </a:p>
          <a:p>
            <a:pPr algn="ctr"/>
            <a:endParaRPr lang="en-US" sz="2400" dirty="0">
              <a:latin typeface="Calibri" pitchFamily="34" charset="0"/>
            </a:endParaRPr>
          </a:p>
          <a:p>
            <a:pPr algn="ctr"/>
            <a:r>
              <a:rPr lang="en-US" sz="2000" dirty="0">
                <a:latin typeface="Mongolian Baiti" pitchFamily="66" charset="0"/>
                <a:cs typeface="Mongolian Baiti" pitchFamily="66" charset="0"/>
              </a:rPr>
              <a:t> (HKS-HES Collaboration)</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icture 32" descr="hks_rf.gif"/>
          <p:cNvPicPr>
            <a:picLocks noChangeAspect="1"/>
          </p:cNvPicPr>
          <p:nvPr/>
        </p:nvPicPr>
        <p:blipFill>
          <a:blip r:embed="rId4" cstate="print"/>
          <a:stretch>
            <a:fillRect/>
          </a:stretch>
        </p:blipFill>
        <p:spPr>
          <a:xfrm>
            <a:off x="152400" y="2209800"/>
            <a:ext cx="3704094" cy="2667000"/>
          </a:xfrm>
          <a:prstGeom prst="rect">
            <a:avLst/>
          </a:prstGeom>
        </p:spPr>
      </p:pic>
      <p:pic>
        <p:nvPicPr>
          <p:cNvPr id="28" name="Picture 27" descr="kaon_coin_1.gif"/>
          <p:cNvPicPr>
            <a:picLocks noChangeAspect="1"/>
          </p:cNvPicPr>
          <p:nvPr/>
        </p:nvPicPr>
        <p:blipFill>
          <a:blip r:embed="rId5" cstate="print"/>
          <a:stretch>
            <a:fillRect/>
          </a:stretch>
        </p:blipFill>
        <p:spPr>
          <a:xfrm>
            <a:off x="3810000" y="4528297"/>
            <a:ext cx="5105400" cy="2177303"/>
          </a:xfrm>
          <a:prstGeom prst="rect">
            <a:avLst/>
          </a:prstGeom>
        </p:spPr>
      </p:pic>
      <p:sp>
        <p:nvSpPr>
          <p:cNvPr id="4" name="Title 1"/>
          <p:cNvSpPr txBox="1">
            <a:spLocks/>
          </p:cNvSpPr>
          <p:nvPr/>
        </p:nvSpPr>
        <p:spPr bwMode="auto">
          <a:xfrm>
            <a:off x="685800" y="228600"/>
            <a:ext cx="7696200" cy="487363"/>
          </a:xfrm>
          <a:prstGeom prst="rect">
            <a:avLst/>
          </a:prstGeom>
          <a:ln w="9525" cap="flat" cmpd="sng" algn="ctr">
            <a:noFill/>
            <a:prstDash val="solid"/>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3">
            <a:schemeClr val="accent3"/>
          </a:fillRef>
          <a:effectRef idx="2">
            <a:schemeClr val="accent3"/>
          </a:effectRef>
          <a:fontRef idx="minor">
            <a:schemeClr val="lt1"/>
          </a:fontRef>
        </p:style>
        <p:txBody>
          <a:bodyPr vert="horz" wrap="square" lIns="91440" tIns="45720" rIns="91440" bIns="9144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sng"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Basemic Times" pitchFamily="2" charset="0"/>
                <a:ea typeface="+mn-ea"/>
                <a:cs typeface="+mn-cs"/>
              </a:rPr>
              <a:t>Coincident</a:t>
            </a:r>
          </a:p>
        </p:txBody>
      </p:sp>
      <p:cxnSp>
        <p:nvCxnSpPr>
          <p:cNvPr id="8" name="Straight Connector 7"/>
          <p:cNvCxnSpPr/>
          <p:nvPr/>
        </p:nvCxnSpPr>
        <p:spPr>
          <a:xfrm>
            <a:off x="2590800" y="1433393"/>
            <a:ext cx="3581400" cy="0"/>
          </a:xfrm>
          <a:prstGeom prst="line">
            <a:avLst/>
          </a:prstGeom>
          <a:ln>
            <a:tailEnd type="arrow"/>
          </a:ln>
        </p:spPr>
        <p:style>
          <a:lnRef idx="3">
            <a:schemeClr val="accent1"/>
          </a:lnRef>
          <a:fillRef idx="0">
            <a:schemeClr val="accent1"/>
          </a:fillRef>
          <a:effectRef idx="2">
            <a:schemeClr val="accent1"/>
          </a:effectRef>
          <a:fontRef idx="minor">
            <a:schemeClr val="tx1"/>
          </a:fontRef>
        </p:style>
      </p:cxnSp>
      <p:sp>
        <p:nvSpPr>
          <p:cNvPr id="11" name="TextBox 10"/>
          <p:cNvSpPr txBox="1"/>
          <p:nvPr/>
        </p:nvSpPr>
        <p:spPr>
          <a:xfrm>
            <a:off x="6096000" y="1143000"/>
            <a:ext cx="457200" cy="381000"/>
          </a:xfrm>
          <a:prstGeom prst="rect">
            <a:avLst/>
          </a:prstGeom>
          <a:noFill/>
        </p:spPr>
        <p:txBody>
          <a:bodyPr wrap="square" rtlCol="0">
            <a:spAutoFit/>
          </a:bodyPr>
          <a:lstStyle/>
          <a:p>
            <a:r>
              <a:rPr lang="en-US" dirty="0" smtClean="0"/>
              <a:t>t</a:t>
            </a:r>
            <a:endParaRPr lang="en-US" dirty="0"/>
          </a:p>
        </p:txBody>
      </p:sp>
      <p:cxnSp>
        <p:nvCxnSpPr>
          <p:cNvPr id="13" name="Straight Connector 12"/>
          <p:cNvCxnSpPr/>
          <p:nvPr/>
        </p:nvCxnSpPr>
        <p:spPr>
          <a:xfrm rot="5400000">
            <a:off x="2895600" y="1219200"/>
            <a:ext cx="45720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14" name="Straight Connector 13"/>
          <p:cNvCxnSpPr/>
          <p:nvPr/>
        </p:nvCxnSpPr>
        <p:spPr>
          <a:xfrm rot="5400000">
            <a:off x="3657600" y="1219200"/>
            <a:ext cx="45720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15" name="Straight Connector 14"/>
          <p:cNvCxnSpPr/>
          <p:nvPr/>
        </p:nvCxnSpPr>
        <p:spPr>
          <a:xfrm rot="5400000">
            <a:off x="4343400" y="1219200"/>
            <a:ext cx="45720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16" name="Straight Connector 15"/>
          <p:cNvCxnSpPr/>
          <p:nvPr/>
        </p:nvCxnSpPr>
        <p:spPr>
          <a:xfrm rot="5400000">
            <a:off x="5105400" y="1219200"/>
            <a:ext cx="45720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18" name="Straight Arrow Connector 17"/>
          <p:cNvCxnSpPr/>
          <p:nvPr/>
        </p:nvCxnSpPr>
        <p:spPr>
          <a:xfrm>
            <a:off x="3657600" y="12192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0800000">
            <a:off x="3124200" y="12192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276600" y="1063823"/>
            <a:ext cx="685800" cy="307777"/>
          </a:xfrm>
          <a:prstGeom prst="rect">
            <a:avLst/>
          </a:prstGeom>
          <a:noFill/>
        </p:spPr>
        <p:txBody>
          <a:bodyPr wrap="square" rtlCol="0">
            <a:spAutoFit/>
          </a:bodyPr>
          <a:lstStyle/>
          <a:p>
            <a:r>
              <a:rPr lang="en-US" sz="1400" dirty="0" smtClean="0"/>
              <a:t>2 ns</a:t>
            </a:r>
            <a:endParaRPr lang="en-US" sz="1400" dirty="0"/>
          </a:p>
        </p:txBody>
      </p:sp>
      <p:sp>
        <p:nvSpPr>
          <p:cNvPr id="25" name="TextBox 24"/>
          <p:cNvSpPr txBox="1"/>
          <p:nvPr/>
        </p:nvSpPr>
        <p:spPr>
          <a:xfrm>
            <a:off x="4343400" y="762000"/>
            <a:ext cx="1066800" cy="461665"/>
          </a:xfrm>
          <a:prstGeom prst="rect">
            <a:avLst/>
          </a:prstGeom>
          <a:noFill/>
        </p:spPr>
        <p:txBody>
          <a:bodyPr wrap="square" rtlCol="0">
            <a:spAutoFit/>
          </a:bodyPr>
          <a:lstStyle/>
          <a:p>
            <a:pPr algn="ctr"/>
            <a:r>
              <a:rPr lang="en-US" sz="1200" dirty="0" smtClean="0"/>
              <a:t>Electron pulse</a:t>
            </a:r>
            <a:endParaRPr lang="en-US" sz="1200" dirty="0"/>
          </a:p>
        </p:txBody>
      </p:sp>
      <p:pic>
        <p:nvPicPr>
          <p:cNvPr id="27" name="Picture 26" descr="rf.gif"/>
          <p:cNvPicPr>
            <a:picLocks noChangeAspect="1"/>
          </p:cNvPicPr>
          <p:nvPr/>
        </p:nvPicPr>
        <p:blipFill>
          <a:blip r:embed="rId6" cstate="print"/>
          <a:stretch>
            <a:fillRect/>
          </a:stretch>
        </p:blipFill>
        <p:spPr>
          <a:xfrm>
            <a:off x="3733800" y="2057400"/>
            <a:ext cx="5257800" cy="2514600"/>
          </a:xfrm>
          <a:prstGeom prst="rect">
            <a:avLst/>
          </a:prstGeom>
        </p:spPr>
      </p:pic>
      <p:sp>
        <p:nvSpPr>
          <p:cNvPr id="5" name="TextBox 4"/>
          <p:cNvSpPr txBox="1"/>
          <p:nvPr/>
        </p:nvSpPr>
        <p:spPr>
          <a:xfrm>
            <a:off x="304800" y="1005007"/>
            <a:ext cx="8382000" cy="1292662"/>
          </a:xfrm>
          <a:prstGeom prst="rect">
            <a:avLst/>
          </a:prstGeom>
          <a:noFill/>
        </p:spPr>
        <p:txBody>
          <a:bodyPr wrap="square" rtlCol="0">
            <a:spAutoFit/>
          </a:bodyPr>
          <a:lstStyle/>
          <a:p>
            <a:pPr>
              <a:buFont typeface="Wingdings" pitchFamily="2" charset="2"/>
              <a:buChar char="§"/>
            </a:pPr>
            <a:r>
              <a:rPr lang="en-US" sz="2400" b="1" dirty="0" smtClean="0">
                <a:latin typeface="Basemic Times" pitchFamily="2" charset="0"/>
              </a:rPr>
              <a:t> </a:t>
            </a:r>
            <a:r>
              <a:rPr lang="en-US" sz="2400" b="1" u="sng" dirty="0" smtClean="0">
                <a:latin typeface="Basemic Times" pitchFamily="2" charset="0"/>
              </a:rPr>
              <a:t>RF Structure:</a:t>
            </a:r>
          </a:p>
          <a:p>
            <a:pPr>
              <a:lnSpc>
                <a:spcPct val="150000"/>
              </a:lnSpc>
            </a:pPr>
            <a:r>
              <a:rPr lang="en-US" sz="2000" dirty="0" smtClean="0">
                <a:latin typeface="Andalus" pitchFamily="18" charset="-78"/>
                <a:cs typeface="Andalus" pitchFamily="18" charset="-78"/>
              </a:rPr>
              <a:t>     Jlab electron beam has a 2ns pulse pattern.</a:t>
            </a:r>
          </a:p>
          <a:p>
            <a:r>
              <a:rPr lang="en-US" sz="2400" b="1" u="sng" dirty="0" smtClean="0">
                <a:latin typeface="Basemic Times" pitchFamily="2" charset="0"/>
              </a:rPr>
              <a:t>   </a:t>
            </a:r>
          </a:p>
        </p:txBody>
      </p:sp>
      <p:sp>
        <p:nvSpPr>
          <p:cNvPr id="29" name="Rounded Rectangular Callout 28"/>
          <p:cNvSpPr/>
          <p:nvPr/>
        </p:nvSpPr>
        <p:spPr>
          <a:xfrm>
            <a:off x="4800600" y="4876800"/>
            <a:ext cx="1219200" cy="304800"/>
          </a:xfrm>
          <a:prstGeom prst="wedgeRoundRectCallout">
            <a:avLst>
              <a:gd name="adj1" fmla="val 62645"/>
              <a:gd name="adj2" fmla="val 97282"/>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1600" dirty="0" smtClean="0">
                <a:solidFill>
                  <a:schemeClr val="tx1"/>
                </a:solidFill>
              </a:rPr>
              <a:t>Real Events</a:t>
            </a:r>
            <a:endParaRPr lang="en-US" sz="1600" dirty="0">
              <a:solidFill>
                <a:schemeClr val="tx1"/>
              </a:solidFill>
            </a:endParaRPr>
          </a:p>
        </p:txBody>
      </p:sp>
      <p:sp>
        <p:nvSpPr>
          <p:cNvPr id="30" name="Rounded Rectangular Callout 29"/>
          <p:cNvSpPr/>
          <p:nvPr/>
        </p:nvSpPr>
        <p:spPr>
          <a:xfrm>
            <a:off x="6858000" y="5334000"/>
            <a:ext cx="1143000" cy="304800"/>
          </a:xfrm>
          <a:prstGeom prst="wedgeRoundRectCallout">
            <a:avLst>
              <a:gd name="adj1" fmla="val -3531"/>
              <a:gd name="adj2" fmla="val 136412"/>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Accidental </a:t>
            </a:r>
            <a:endParaRPr lang="en-US" dirty="0">
              <a:solidFill>
                <a:schemeClr val="tx1"/>
              </a:solidFill>
            </a:endParaRPr>
          </a:p>
        </p:txBody>
      </p:sp>
      <p:sp>
        <p:nvSpPr>
          <p:cNvPr id="31" name="TextBox 30"/>
          <p:cNvSpPr txBox="1"/>
          <p:nvPr/>
        </p:nvSpPr>
        <p:spPr>
          <a:xfrm>
            <a:off x="7239000" y="4371201"/>
            <a:ext cx="1143000" cy="261610"/>
          </a:xfrm>
          <a:prstGeom prst="rect">
            <a:avLst/>
          </a:prstGeom>
          <a:noFill/>
        </p:spPr>
        <p:txBody>
          <a:bodyPr wrap="square" rtlCol="0">
            <a:spAutoFit/>
          </a:bodyPr>
          <a:lstStyle/>
          <a:p>
            <a:r>
              <a:rPr lang="en-US" sz="1100" b="1" dirty="0" smtClean="0">
                <a:solidFill>
                  <a:srgbClr val="7030A0"/>
                </a:solidFill>
              </a:rPr>
              <a:t>RF </a:t>
            </a:r>
            <a:r>
              <a:rPr lang="en-US" sz="1100" b="1" dirty="0" err="1" smtClean="0">
                <a:solidFill>
                  <a:srgbClr val="7030A0"/>
                </a:solidFill>
              </a:rPr>
              <a:t>vs</a:t>
            </a:r>
            <a:r>
              <a:rPr lang="en-US" sz="1100" b="1" dirty="0" smtClean="0">
                <a:solidFill>
                  <a:srgbClr val="7030A0"/>
                </a:solidFill>
              </a:rPr>
              <a:t> HES X</a:t>
            </a:r>
            <a:endParaRPr lang="en-US" sz="1100" b="1" dirty="0">
              <a:solidFill>
                <a:srgbClr val="7030A0"/>
              </a:solidFill>
            </a:endParaRPr>
          </a:p>
        </p:txBody>
      </p:sp>
      <p:sp>
        <p:nvSpPr>
          <p:cNvPr id="32" name="TextBox 31"/>
          <p:cNvSpPr txBox="1"/>
          <p:nvPr/>
        </p:nvSpPr>
        <p:spPr>
          <a:xfrm>
            <a:off x="4572000" y="4371201"/>
            <a:ext cx="1143000" cy="261610"/>
          </a:xfrm>
          <a:prstGeom prst="rect">
            <a:avLst/>
          </a:prstGeom>
          <a:noFill/>
        </p:spPr>
        <p:txBody>
          <a:bodyPr wrap="square" rtlCol="0">
            <a:spAutoFit/>
          </a:bodyPr>
          <a:lstStyle/>
          <a:p>
            <a:r>
              <a:rPr lang="en-US" sz="1100" b="1" dirty="0" smtClean="0">
                <a:solidFill>
                  <a:srgbClr val="7030A0"/>
                </a:solidFill>
              </a:rPr>
              <a:t>RF </a:t>
            </a:r>
            <a:r>
              <a:rPr lang="en-US" sz="1100" b="1" dirty="0" err="1" smtClean="0">
                <a:solidFill>
                  <a:srgbClr val="7030A0"/>
                </a:solidFill>
              </a:rPr>
              <a:t>vs</a:t>
            </a:r>
            <a:r>
              <a:rPr lang="en-US" sz="1100" b="1" dirty="0" smtClean="0">
                <a:solidFill>
                  <a:srgbClr val="7030A0"/>
                </a:solidFill>
              </a:rPr>
              <a:t> HKS X</a:t>
            </a:r>
            <a:endParaRPr lang="en-US" sz="1100" b="1" dirty="0">
              <a:solidFill>
                <a:srgbClr val="7030A0"/>
              </a:solidFill>
            </a:endParaRPr>
          </a:p>
        </p:txBody>
      </p:sp>
      <p:graphicFrame>
        <p:nvGraphicFramePr>
          <p:cNvPr id="23" name="Object 22"/>
          <p:cNvGraphicFramePr>
            <a:graphicFrameLocks noChangeAspect="1"/>
          </p:cNvGraphicFramePr>
          <p:nvPr/>
        </p:nvGraphicFramePr>
        <p:xfrm>
          <a:off x="1219200" y="6005146"/>
          <a:ext cx="1752600" cy="471854"/>
        </p:xfrm>
        <a:graphic>
          <a:graphicData uri="http://schemas.openxmlformats.org/presentationml/2006/ole">
            <p:oleObj spid="_x0000_s55298" name="Equation" r:id="rId7" imgW="990360" imgH="266400" progId="Equation.3">
              <p:embed/>
            </p:oleObj>
          </a:graphicData>
        </a:graphic>
      </p:graphicFrame>
      <p:graphicFrame>
        <p:nvGraphicFramePr>
          <p:cNvPr id="39938" name="Object 2"/>
          <p:cNvGraphicFramePr>
            <a:graphicFrameLocks noChangeAspect="1"/>
          </p:cNvGraphicFramePr>
          <p:nvPr/>
        </p:nvGraphicFramePr>
        <p:xfrm>
          <a:off x="844550" y="1814513"/>
          <a:ext cx="2584450" cy="471487"/>
        </p:xfrm>
        <a:graphic>
          <a:graphicData uri="http://schemas.openxmlformats.org/presentationml/2006/ole">
            <p:oleObj spid="_x0000_s55299" name="Equation" r:id="rId8" imgW="1460160" imgH="266400" progId="Equation.3">
              <p:embed/>
            </p:oleObj>
          </a:graphicData>
        </a:graphic>
      </p:graphicFrame>
      <p:sp>
        <p:nvSpPr>
          <p:cNvPr id="6" name="TextBox 5"/>
          <p:cNvSpPr txBox="1"/>
          <p:nvPr/>
        </p:nvSpPr>
        <p:spPr>
          <a:xfrm>
            <a:off x="304800" y="4800600"/>
            <a:ext cx="4038600" cy="923330"/>
          </a:xfrm>
          <a:prstGeom prst="rect">
            <a:avLst/>
          </a:prstGeom>
          <a:noFill/>
        </p:spPr>
        <p:txBody>
          <a:bodyPr wrap="square" rtlCol="0">
            <a:spAutoFit/>
          </a:bodyPr>
          <a:lstStyle/>
          <a:p>
            <a:pPr>
              <a:lnSpc>
                <a:spcPct val="150000"/>
              </a:lnSpc>
              <a:buFont typeface="Wingdings" pitchFamily="2" charset="2"/>
              <a:buChar char="§"/>
            </a:pPr>
            <a:r>
              <a:rPr lang="en-US" sz="2400" b="1" dirty="0" smtClean="0">
                <a:latin typeface="Basemic Times" pitchFamily="2" charset="0"/>
              </a:rPr>
              <a:t> </a:t>
            </a:r>
            <a:r>
              <a:rPr lang="en-US" sz="2400" b="1" u="sng" dirty="0" smtClean="0">
                <a:latin typeface="Basemic Times" pitchFamily="2" charset="0"/>
              </a:rPr>
              <a:t>Coincident Time:</a:t>
            </a:r>
          </a:p>
          <a:p>
            <a:r>
              <a:rPr lang="en-US" dirty="0" smtClean="0">
                <a:latin typeface="Andalus" pitchFamily="18" charset="-78"/>
                <a:cs typeface="Andalus" pitchFamily="18" charset="-78"/>
              </a:rPr>
              <a:t>        </a:t>
            </a:r>
            <a:endParaRPr lang="en-US" dirty="0"/>
          </a:p>
        </p:txBody>
      </p:sp>
      <p:sp>
        <p:nvSpPr>
          <p:cNvPr id="34" name="TextBox 33"/>
          <p:cNvSpPr txBox="1"/>
          <p:nvPr/>
        </p:nvSpPr>
        <p:spPr>
          <a:xfrm>
            <a:off x="2743200" y="2667000"/>
            <a:ext cx="762000" cy="276999"/>
          </a:xfrm>
          <a:prstGeom prst="rect">
            <a:avLst/>
          </a:prstGeom>
          <a:noFill/>
        </p:spPr>
        <p:txBody>
          <a:bodyPr wrap="square" rtlCol="0">
            <a:spAutoFit/>
          </a:bodyPr>
          <a:lstStyle/>
          <a:p>
            <a:r>
              <a:rPr lang="en-US" sz="1200" dirty="0" smtClean="0">
                <a:solidFill>
                  <a:srgbClr val="FF0000"/>
                </a:solidFill>
              </a:rPr>
              <a:t>2ns</a:t>
            </a:r>
            <a:endParaRPr lang="en-US" sz="1200" dirty="0">
              <a:solidFill>
                <a:srgbClr val="FF0000"/>
              </a:solidFill>
            </a:endParaRPr>
          </a:p>
        </p:txBody>
      </p:sp>
      <p:cxnSp>
        <p:nvCxnSpPr>
          <p:cNvPr id="36" name="Straight Connector 35"/>
          <p:cNvCxnSpPr/>
          <p:nvPr/>
        </p:nvCxnSpPr>
        <p:spPr>
          <a:xfrm rot="5400000">
            <a:off x="2744856" y="3009900"/>
            <a:ext cx="228600" cy="0"/>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2986708" y="3009900"/>
            <a:ext cx="228600" cy="0"/>
          </a:xfrm>
          <a:prstGeom prst="line">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4800600" y="1916668"/>
            <a:ext cx="3352800" cy="369332"/>
          </a:xfrm>
          <a:prstGeom prst="rect">
            <a:avLst/>
          </a:prstGeom>
          <a:noFill/>
        </p:spPr>
        <p:txBody>
          <a:bodyPr wrap="square" rtlCol="0">
            <a:spAutoFit/>
          </a:bodyPr>
          <a:lstStyle/>
          <a:p>
            <a:r>
              <a:rPr lang="en-US" b="1" u="sng" dirty="0" smtClean="0">
                <a:solidFill>
                  <a:srgbClr val="00B0F0"/>
                </a:solidFill>
              </a:rPr>
              <a:t>After Path length correction</a:t>
            </a:r>
            <a:endParaRPr lang="en-US" b="1" u="sng" dirty="0">
              <a:solidFill>
                <a:srgbClr val="00B0F0"/>
              </a:solidFill>
            </a:endParaRPr>
          </a:p>
        </p:txBody>
      </p:sp>
      <p:sp>
        <p:nvSpPr>
          <p:cNvPr id="39" name="Down Arrow 38"/>
          <p:cNvSpPr/>
          <p:nvPr/>
        </p:nvSpPr>
        <p:spPr>
          <a:xfrm rot="4098527">
            <a:off x="3431500" y="3088141"/>
            <a:ext cx="4572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381000" y="5410200"/>
            <a:ext cx="3810000" cy="707886"/>
          </a:xfrm>
          <a:prstGeom prst="rect">
            <a:avLst/>
          </a:prstGeom>
          <a:noFill/>
        </p:spPr>
        <p:txBody>
          <a:bodyPr wrap="square" rtlCol="0">
            <a:spAutoFit/>
          </a:bodyPr>
          <a:lstStyle/>
          <a:p>
            <a:r>
              <a:rPr lang="en-US" sz="2000" dirty="0" smtClean="0">
                <a:latin typeface="Andalus" pitchFamily="18" charset="-78"/>
                <a:cs typeface="Andalus" pitchFamily="18" charset="-78"/>
              </a:rPr>
              <a:t>    Select coincident </a:t>
            </a:r>
            <a:r>
              <a:rPr lang="en-US" sz="2000" dirty="0" err="1" smtClean="0">
                <a:latin typeface="Andalus" pitchFamily="18" charset="-78"/>
                <a:cs typeface="Andalus" pitchFamily="18" charset="-78"/>
              </a:rPr>
              <a:t>Kaon</a:t>
            </a:r>
            <a:r>
              <a:rPr lang="en-US" sz="2000" dirty="0" smtClean="0">
                <a:latin typeface="Andalus" pitchFamily="18" charset="-78"/>
                <a:cs typeface="Andalus" pitchFamily="18" charset="-78"/>
              </a:rPr>
              <a:t> and electron events:</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85800" y="228600"/>
            <a:ext cx="7696200" cy="487363"/>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3">
            <a:schemeClr val="accent3"/>
          </a:fillRef>
          <a:effectRef idx="2">
            <a:schemeClr val="accent3"/>
          </a:effectRef>
          <a:fontRef idx="minor">
            <a:schemeClr val="lt1"/>
          </a:fontRef>
        </p:style>
        <p:txBody>
          <a:bodyPr>
            <a:normAutofit fontScale="90000"/>
          </a:bodyPr>
          <a:lstStyle/>
          <a:p>
            <a:pPr algn="ctr"/>
            <a:r>
              <a:rPr lang="en-US" sz="2800" b="1" u="sng" dirty="0" smtClean="0">
                <a:solidFill>
                  <a:schemeClr val="bg1"/>
                </a:solidFill>
                <a:effectLst>
                  <a:outerShdw blurRad="38100" dist="38100" dir="2700000" algn="tl">
                    <a:srgbClr val="000000">
                      <a:alpha val="43137"/>
                    </a:srgbClr>
                  </a:outerShdw>
                </a:effectLst>
                <a:latin typeface="Basemic Times" pitchFamily="2" charset="0"/>
                <a:ea typeface="+mn-ea"/>
                <a:cs typeface="+mn-cs"/>
              </a:rPr>
              <a:t>Kinematics Calibration</a:t>
            </a:r>
          </a:p>
        </p:txBody>
      </p:sp>
      <p:sp>
        <p:nvSpPr>
          <p:cNvPr id="9" name="Rounded Rectangle 8"/>
          <p:cNvSpPr/>
          <p:nvPr/>
        </p:nvSpPr>
        <p:spPr>
          <a:xfrm>
            <a:off x="381000" y="990600"/>
            <a:ext cx="8305800" cy="457200"/>
          </a:xfrm>
          <a:prstGeom prst="roundRect">
            <a:avLst/>
          </a:prstGeom>
          <a:solidFill>
            <a:srgbClr val="0070C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3">
            <a:schemeClr val="lt1"/>
          </a:lnRef>
          <a:fillRef idx="1">
            <a:schemeClr val="accent6"/>
          </a:fillRef>
          <a:effectRef idx="1">
            <a:schemeClr val="accent6"/>
          </a:effectRef>
          <a:fontRef idx="minor">
            <a:schemeClr val="lt1"/>
          </a:fontRef>
        </p:style>
        <p:txBody>
          <a:bodyPr vert="horz" rtlCol="0" anchor="t"/>
          <a:lstStyle/>
          <a:p>
            <a:pPr algn="ctr"/>
            <a:r>
              <a:rPr lang="en-US" dirty="0" smtClean="0">
                <a:latin typeface="Comic Sans MS" pitchFamily="66" charset="0"/>
              </a:rPr>
              <a:t>E</a:t>
            </a:r>
            <a:r>
              <a:rPr lang="en-US" sz="1100" dirty="0" smtClean="0">
                <a:latin typeface="Comic Sans MS" pitchFamily="66" charset="0"/>
              </a:rPr>
              <a:t>beam</a:t>
            </a:r>
            <a:r>
              <a:rPr lang="en-US" dirty="0" smtClean="0">
                <a:latin typeface="Comic Sans MS" pitchFamily="66" charset="0"/>
              </a:rPr>
              <a:t> = 2.344 GeV±0.01%;  P</a:t>
            </a:r>
            <a:r>
              <a:rPr lang="en-US" sz="1100" dirty="0" smtClean="0">
                <a:latin typeface="Comic Sans MS" pitchFamily="66" charset="0"/>
              </a:rPr>
              <a:t>k0</a:t>
            </a:r>
            <a:r>
              <a:rPr lang="en-US" dirty="0" smtClean="0">
                <a:latin typeface="Comic Sans MS" pitchFamily="66" charset="0"/>
              </a:rPr>
              <a:t> = 1.2GeV/c ± 12.5%;  P</a:t>
            </a:r>
            <a:r>
              <a:rPr lang="en-US" sz="1100" dirty="0" smtClean="0">
                <a:latin typeface="Comic Sans MS" pitchFamily="66" charset="0"/>
              </a:rPr>
              <a:t>e0</a:t>
            </a:r>
            <a:r>
              <a:rPr lang="en-US" dirty="0" smtClean="0">
                <a:latin typeface="Comic Sans MS" pitchFamily="66" charset="0"/>
              </a:rPr>
              <a:t> = 0.844 GeV/c ±17%;</a:t>
            </a:r>
          </a:p>
          <a:p>
            <a:pPr algn="ctr"/>
            <a:endParaRPr lang="en-US" dirty="0"/>
          </a:p>
        </p:txBody>
      </p:sp>
      <p:sp>
        <p:nvSpPr>
          <p:cNvPr id="7" name="TextBox 6"/>
          <p:cNvSpPr txBox="1"/>
          <p:nvPr/>
        </p:nvSpPr>
        <p:spPr>
          <a:xfrm>
            <a:off x="152400" y="1295400"/>
            <a:ext cx="7924800" cy="1985159"/>
          </a:xfrm>
          <a:prstGeom prst="rect">
            <a:avLst/>
          </a:prstGeom>
          <a:noFill/>
        </p:spPr>
        <p:txBody>
          <a:bodyPr wrap="square" rtlCol="0">
            <a:spAutoFit/>
          </a:bodyPr>
          <a:lstStyle/>
          <a:p>
            <a:endParaRPr lang="en-US" dirty="0" smtClean="0">
              <a:latin typeface="Andalus" pitchFamily="18" charset="-78"/>
              <a:cs typeface="Andalus" pitchFamily="18" charset="-78"/>
            </a:endParaRPr>
          </a:p>
          <a:p>
            <a:pPr>
              <a:buFont typeface="Wingdings" pitchFamily="2" charset="2"/>
              <a:buChar char="v"/>
            </a:pPr>
            <a:r>
              <a:rPr lang="en-US" sz="2400" b="1" dirty="0" smtClean="0">
                <a:latin typeface="Basemic Times" pitchFamily="2" charset="0"/>
              </a:rPr>
              <a:t>  Missing Mass:</a:t>
            </a:r>
          </a:p>
          <a:p>
            <a:pPr>
              <a:lnSpc>
                <a:spcPct val="150000"/>
              </a:lnSpc>
            </a:pPr>
            <a:endParaRPr lang="en-US" dirty="0" smtClean="0">
              <a:latin typeface="Andalus" pitchFamily="18" charset="-78"/>
              <a:cs typeface="Andalus" pitchFamily="18" charset="-78"/>
            </a:endParaRPr>
          </a:p>
          <a:p>
            <a:pPr>
              <a:lnSpc>
                <a:spcPct val="150000"/>
              </a:lnSpc>
            </a:pPr>
            <a:endParaRPr lang="en-US" dirty="0" smtClean="0">
              <a:latin typeface="Andalus" pitchFamily="18" charset="-78"/>
              <a:cs typeface="Andalus" pitchFamily="18" charset="-78"/>
            </a:endParaRPr>
          </a:p>
          <a:p>
            <a:pPr>
              <a:lnSpc>
                <a:spcPct val="150000"/>
              </a:lnSpc>
            </a:pPr>
            <a:endParaRPr lang="en-US" dirty="0" smtClean="0">
              <a:latin typeface="Andalus" pitchFamily="18" charset="-78"/>
              <a:cs typeface="Andalus" pitchFamily="18" charset="-78"/>
            </a:endParaRPr>
          </a:p>
        </p:txBody>
      </p:sp>
      <p:graphicFrame>
        <p:nvGraphicFramePr>
          <p:cNvPr id="10" name="Object 9"/>
          <p:cNvGraphicFramePr>
            <a:graphicFrameLocks noChangeAspect="1"/>
          </p:cNvGraphicFramePr>
          <p:nvPr/>
        </p:nvGraphicFramePr>
        <p:xfrm>
          <a:off x="2100263" y="2071688"/>
          <a:ext cx="5332412" cy="579437"/>
        </p:xfrm>
        <a:graphic>
          <a:graphicData uri="http://schemas.openxmlformats.org/presentationml/2006/ole">
            <p:oleObj spid="_x0000_s88067" name="Equation" r:id="rId4" imgW="2400120" imgH="241200" progId="Equation.3">
              <p:embed/>
            </p:oleObj>
          </a:graphicData>
        </a:graphic>
      </p:graphicFrame>
    </p:spTree>
  </p:cSld>
  <p:clrMapOvr>
    <a:masterClrMapping/>
  </p:clrMapOvr>
  <p:transition>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52400" y="2644676"/>
            <a:ext cx="8763000" cy="2308324"/>
          </a:xfrm>
          <a:prstGeom prst="rect">
            <a:avLst/>
          </a:prstGeom>
          <a:noFill/>
        </p:spPr>
        <p:txBody>
          <a:bodyPr wrap="square" rtlCol="0">
            <a:spAutoFit/>
          </a:bodyPr>
          <a:lstStyle/>
          <a:p>
            <a:pPr>
              <a:buFont typeface="Wingdings" pitchFamily="2" charset="2"/>
              <a:buChar char="v"/>
            </a:pPr>
            <a:r>
              <a:rPr lang="en-US" sz="2400" b="1" dirty="0" smtClean="0">
                <a:latin typeface="Basemic Times" pitchFamily="2" charset="0"/>
              </a:rPr>
              <a:t> Target effect:</a:t>
            </a:r>
          </a:p>
          <a:p>
            <a:pPr>
              <a:lnSpc>
                <a:spcPct val="150000"/>
              </a:lnSpc>
            </a:pPr>
            <a:r>
              <a:rPr lang="en-US" sz="2400" dirty="0" smtClean="0">
                <a:latin typeface="Mongolian Baiti" pitchFamily="66" charset="0"/>
                <a:cs typeface="Mongolian Baiti" pitchFamily="66" charset="0"/>
              </a:rPr>
              <a:t>      </a:t>
            </a:r>
            <a:r>
              <a:rPr lang="en-US" sz="2000" dirty="0" smtClean="0">
                <a:latin typeface="Mongolian Baiti" pitchFamily="66" charset="0"/>
                <a:cs typeface="Mongolian Baiti" pitchFamily="66" charset="0"/>
              </a:rPr>
              <a:t>Due to Bremsstrahlung, Ionization, Multi-Scattering and so on..</a:t>
            </a:r>
          </a:p>
          <a:p>
            <a:pPr>
              <a:lnSpc>
                <a:spcPct val="150000"/>
              </a:lnSpc>
            </a:pPr>
            <a:r>
              <a:rPr lang="en-US" sz="2000" dirty="0" smtClean="0">
                <a:latin typeface="Mongolian Baiti" pitchFamily="66" charset="0"/>
                <a:cs typeface="Mongolian Baiti" pitchFamily="66" charset="0"/>
              </a:rPr>
              <a:t>       Using SIMC (Hall-C standard Monte-Carlo simulation package), for different targets and thickness, we have:       </a:t>
            </a:r>
          </a:p>
          <a:p>
            <a:endParaRPr lang="en-US" sz="2400" dirty="0"/>
          </a:p>
        </p:txBody>
      </p:sp>
      <p:sp>
        <p:nvSpPr>
          <p:cNvPr id="11266" name="Title 1"/>
          <p:cNvSpPr>
            <a:spLocks noGrp="1"/>
          </p:cNvSpPr>
          <p:nvPr>
            <p:ph type="title"/>
          </p:nvPr>
        </p:nvSpPr>
        <p:spPr>
          <a:xfrm>
            <a:off x="685800" y="228600"/>
            <a:ext cx="7696200" cy="487363"/>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3">
            <a:schemeClr val="accent3"/>
          </a:fillRef>
          <a:effectRef idx="2">
            <a:schemeClr val="accent3"/>
          </a:effectRef>
          <a:fontRef idx="minor">
            <a:schemeClr val="lt1"/>
          </a:fontRef>
        </p:style>
        <p:txBody>
          <a:bodyPr>
            <a:normAutofit fontScale="90000"/>
          </a:bodyPr>
          <a:lstStyle/>
          <a:p>
            <a:pPr algn="ctr"/>
            <a:r>
              <a:rPr lang="en-US" sz="2800" b="1" u="sng" dirty="0" smtClean="0">
                <a:solidFill>
                  <a:schemeClr val="bg1"/>
                </a:solidFill>
                <a:effectLst>
                  <a:outerShdw blurRad="38100" dist="38100" dir="2700000" algn="tl">
                    <a:srgbClr val="000000">
                      <a:alpha val="43137"/>
                    </a:srgbClr>
                  </a:outerShdw>
                </a:effectLst>
                <a:latin typeface="Basemic Times" pitchFamily="2" charset="0"/>
                <a:ea typeface="+mn-ea"/>
                <a:cs typeface="+mn-cs"/>
              </a:rPr>
              <a:t>Kinematics Calibration</a:t>
            </a:r>
          </a:p>
        </p:txBody>
      </p:sp>
      <p:sp>
        <p:nvSpPr>
          <p:cNvPr id="9" name="Rounded Rectangle 8"/>
          <p:cNvSpPr/>
          <p:nvPr/>
        </p:nvSpPr>
        <p:spPr>
          <a:xfrm>
            <a:off x="381000" y="990600"/>
            <a:ext cx="8305800" cy="457200"/>
          </a:xfrm>
          <a:prstGeom prst="roundRect">
            <a:avLst/>
          </a:prstGeom>
          <a:solidFill>
            <a:srgbClr val="0070C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3">
            <a:schemeClr val="lt1"/>
          </a:lnRef>
          <a:fillRef idx="1">
            <a:schemeClr val="accent6"/>
          </a:fillRef>
          <a:effectRef idx="1">
            <a:schemeClr val="accent6"/>
          </a:effectRef>
          <a:fontRef idx="minor">
            <a:schemeClr val="lt1"/>
          </a:fontRef>
        </p:style>
        <p:txBody>
          <a:bodyPr vert="horz" rtlCol="0" anchor="t"/>
          <a:lstStyle/>
          <a:p>
            <a:pPr algn="ctr"/>
            <a:r>
              <a:rPr lang="en-US" dirty="0" smtClean="0">
                <a:latin typeface="Comic Sans MS" pitchFamily="66" charset="0"/>
              </a:rPr>
              <a:t>E</a:t>
            </a:r>
            <a:r>
              <a:rPr lang="en-US" sz="1100" dirty="0" smtClean="0">
                <a:latin typeface="Comic Sans MS" pitchFamily="66" charset="0"/>
              </a:rPr>
              <a:t>beam</a:t>
            </a:r>
            <a:r>
              <a:rPr lang="en-US" dirty="0" smtClean="0">
                <a:latin typeface="Comic Sans MS" pitchFamily="66" charset="0"/>
              </a:rPr>
              <a:t> = 2.344 GeV±0.01%;  P</a:t>
            </a:r>
            <a:r>
              <a:rPr lang="en-US" sz="1100" dirty="0" smtClean="0">
                <a:latin typeface="Comic Sans MS" pitchFamily="66" charset="0"/>
              </a:rPr>
              <a:t>k0</a:t>
            </a:r>
            <a:r>
              <a:rPr lang="en-US" dirty="0" smtClean="0">
                <a:latin typeface="Comic Sans MS" pitchFamily="66" charset="0"/>
              </a:rPr>
              <a:t> = 1.2GeV/c ± 12.5%;  P</a:t>
            </a:r>
            <a:r>
              <a:rPr lang="en-US" sz="1100" dirty="0" smtClean="0">
                <a:latin typeface="Comic Sans MS" pitchFamily="66" charset="0"/>
              </a:rPr>
              <a:t>e0</a:t>
            </a:r>
            <a:r>
              <a:rPr lang="en-US" dirty="0" smtClean="0">
                <a:latin typeface="Comic Sans MS" pitchFamily="66" charset="0"/>
              </a:rPr>
              <a:t> = 0.844 GeV/c ±17%;</a:t>
            </a:r>
          </a:p>
          <a:p>
            <a:pPr algn="ctr"/>
            <a:endParaRPr lang="en-US" dirty="0"/>
          </a:p>
        </p:txBody>
      </p:sp>
      <p:graphicFrame>
        <p:nvGraphicFramePr>
          <p:cNvPr id="1028" name="Object 4"/>
          <p:cNvGraphicFramePr>
            <a:graphicFrameLocks noChangeAspect="1"/>
          </p:cNvGraphicFramePr>
          <p:nvPr/>
        </p:nvGraphicFramePr>
        <p:xfrm>
          <a:off x="914400" y="4572000"/>
          <a:ext cx="7086600" cy="381000"/>
        </p:xfrm>
        <a:graphic>
          <a:graphicData uri="http://schemas.openxmlformats.org/presentationml/2006/ole">
            <p:oleObj spid="_x0000_s89090" name="Equation" r:id="rId4" imgW="4241520" imgH="228600" progId="Equation.3">
              <p:embed/>
            </p:oleObj>
          </a:graphicData>
        </a:graphic>
      </p:graphicFrame>
      <p:sp>
        <p:nvSpPr>
          <p:cNvPr id="7" name="TextBox 6"/>
          <p:cNvSpPr txBox="1"/>
          <p:nvPr/>
        </p:nvSpPr>
        <p:spPr>
          <a:xfrm>
            <a:off x="152400" y="1295400"/>
            <a:ext cx="7924800" cy="1985159"/>
          </a:xfrm>
          <a:prstGeom prst="rect">
            <a:avLst/>
          </a:prstGeom>
          <a:noFill/>
        </p:spPr>
        <p:txBody>
          <a:bodyPr wrap="square" rtlCol="0">
            <a:spAutoFit/>
          </a:bodyPr>
          <a:lstStyle/>
          <a:p>
            <a:endParaRPr lang="en-US" dirty="0" smtClean="0">
              <a:latin typeface="Andalus" pitchFamily="18" charset="-78"/>
              <a:cs typeface="Andalus" pitchFamily="18" charset="-78"/>
            </a:endParaRPr>
          </a:p>
          <a:p>
            <a:pPr>
              <a:buFont typeface="Wingdings" pitchFamily="2" charset="2"/>
              <a:buChar char="v"/>
            </a:pPr>
            <a:r>
              <a:rPr lang="en-US" sz="2400" b="1" dirty="0" smtClean="0">
                <a:latin typeface="Basemic Times" pitchFamily="2" charset="0"/>
              </a:rPr>
              <a:t>  Missing Mass:</a:t>
            </a:r>
          </a:p>
          <a:p>
            <a:pPr>
              <a:lnSpc>
                <a:spcPct val="150000"/>
              </a:lnSpc>
            </a:pPr>
            <a:endParaRPr lang="en-US" dirty="0" smtClean="0">
              <a:latin typeface="Andalus" pitchFamily="18" charset="-78"/>
              <a:cs typeface="Andalus" pitchFamily="18" charset="-78"/>
            </a:endParaRPr>
          </a:p>
          <a:p>
            <a:pPr>
              <a:lnSpc>
                <a:spcPct val="150000"/>
              </a:lnSpc>
            </a:pPr>
            <a:endParaRPr lang="en-US" dirty="0" smtClean="0">
              <a:latin typeface="Andalus" pitchFamily="18" charset="-78"/>
              <a:cs typeface="Andalus" pitchFamily="18" charset="-78"/>
            </a:endParaRPr>
          </a:p>
          <a:p>
            <a:pPr>
              <a:lnSpc>
                <a:spcPct val="150000"/>
              </a:lnSpc>
            </a:pPr>
            <a:endParaRPr lang="en-US" dirty="0" smtClean="0">
              <a:latin typeface="Andalus" pitchFamily="18" charset="-78"/>
              <a:cs typeface="Andalus" pitchFamily="18" charset="-78"/>
            </a:endParaRPr>
          </a:p>
        </p:txBody>
      </p:sp>
      <p:graphicFrame>
        <p:nvGraphicFramePr>
          <p:cNvPr id="10" name="Object 9"/>
          <p:cNvGraphicFramePr>
            <a:graphicFrameLocks noChangeAspect="1"/>
          </p:cNvGraphicFramePr>
          <p:nvPr/>
        </p:nvGraphicFramePr>
        <p:xfrm>
          <a:off x="2100263" y="2071688"/>
          <a:ext cx="5332412" cy="579437"/>
        </p:xfrm>
        <a:graphic>
          <a:graphicData uri="http://schemas.openxmlformats.org/presentationml/2006/ole">
            <p:oleObj spid="_x0000_s89091" name="Equation" r:id="rId5" imgW="2400120" imgH="241200" progId="Equation.3">
              <p:embed/>
            </p:oleObj>
          </a:graphicData>
        </a:graphic>
      </p:graphicFrame>
    </p:spTree>
  </p:cSld>
  <p:clrMapOvr>
    <a:masterClrMapping/>
  </p:clrMapOvr>
  <p:transition>
    <p:wipe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52400" y="2644676"/>
            <a:ext cx="8763000" cy="2308324"/>
          </a:xfrm>
          <a:prstGeom prst="rect">
            <a:avLst/>
          </a:prstGeom>
          <a:noFill/>
        </p:spPr>
        <p:txBody>
          <a:bodyPr wrap="square" rtlCol="0">
            <a:spAutoFit/>
          </a:bodyPr>
          <a:lstStyle/>
          <a:p>
            <a:pPr>
              <a:buFont typeface="Wingdings" pitchFamily="2" charset="2"/>
              <a:buChar char="v"/>
            </a:pPr>
            <a:r>
              <a:rPr lang="en-US" sz="2400" b="1" dirty="0" smtClean="0">
                <a:latin typeface="Basemic Times" pitchFamily="2" charset="0"/>
              </a:rPr>
              <a:t> Target effect:</a:t>
            </a:r>
          </a:p>
          <a:p>
            <a:pPr>
              <a:lnSpc>
                <a:spcPct val="150000"/>
              </a:lnSpc>
            </a:pPr>
            <a:r>
              <a:rPr lang="en-US" sz="2400" dirty="0" smtClean="0">
                <a:latin typeface="Mongolian Baiti" pitchFamily="66" charset="0"/>
                <a:cs typeface="Mongolian Baiti" pitchFamily="66" charset="0"/>
              </a:rPr>
              <a:t>      </a:t>
            </a:r>
            <a:r>
              <a:rPr lang="en-US" sz="2000" dirty="0" smtClean="0">
                <a:latin typeface="Mongolian Baiti" pitchFamily="66" charset="0"/>
                <a:cs typeface="Mongolian Baiti" pitchFamily="66" charset="0"/>
              </a:rPr>
              <a:t>Due to Bremsstrahlung, Ionization, Multi-Scattering and so on..</a:t>
            </a:r>
          </a:p>
          <a:p>
            <a:pPr>
              <a:lnSpc>
                <a:spcPct val="150000"/>
              </a:lnSpc>
            </a:pPr>
            <a:r>
              <a:rPr lang="en-US" sz="2000" dirty="0" smtClean="0">
                <a:latin typeface="Mongolian Baiti" pitchFamily="66" charset="0"/>
                <a:cs typeface="Mongolian Baiti" pitchFamily="66" charset="0"/>
              </a:rPr>
              <a:t>       Using SIMC (Hall-C standard Monte-Carlo simulation package), for different targets and thickness, we have:       </a:t>
            </a:r>
          </a:p>
          <a:p>
            <a:endParaRPr lang="en-US" sz="2400" dirty="0"/>
          </a:p>
        </p:txBody>
      </p:sp>
      <p:sp>
        <p:nvSpPr>
          <p:cNvPr id="11266" name="Title 1"/>
          <p:cNvSpPr>
            <a:spLocks noGrp="1"/>
          </p:cNvSpPr>
          <p:nvPr>
            <p:ph type="title"/>
          </p:nvPr>
        </p:nvSpPr>
        <p:spPr>
          <a:xfrm>
            <a:off x="685800" y="228600"/>
            <a:ext cx="7696200" cy="487363"/>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3">
            <a:schemeClr val="accent3"/>
          </a:fillRef>
          <a:effectRef idx="2">
            <a:schemeClr val="accent3"/>
          </a:effectRef>
          <a:fontRef idx="minor">
            <a:schemeClr val="lt1"/>
          </a:fontRef>
        </p:style>
        <p:txBody>
          <a:bodyPr>
            <a:normAutofit fontScale="90000"/>
          </a:bodyPr>
          <a:lstStyle/>
          <a:p>
            <a:pPr algn="ctr"/>
            <a:r>
              <a:rPr lang="en-US" sz="2800" b="1" u="sng" dirty="0" smtClean="0">
                <a:solidFill>
                  <a:schemeClr val="bg1"/>
                </a:solidFill>
                <a:effectLst>
                  <a:outerShdw blurRad="38100" dist="38100" dir="2700000" algn="tl">
                    <a:srgbClr val="000000">
                      <a:alpha val="43137"/>
                    </a:srgbClr>
                  </a:outerShdw>
                </a:effectLst>
                <a:latin typeface="Basemic Times" pitchFamily="2" charset="0"/>
                <a:ea typeface="+mn-ea"/>
                <a:cs typeface="+mn-cs"/>
              </a:rPr>
              <a:t>Kinematics Calibration</a:t>
            </a:r>
          </a:p>
        </p:txBody>
      </p:sp>
      <p:sp>
        <p:nvSpPr>
          <p:cNvPr id="4" name="TextBox 3"/>
          <p:cNvSpPr txBox="1"/>
          <p:nvPr/>
        </p:nvSpPr>
        <p:spPr>
          <a:xfrm>
            <a:off x="152400" y="5096470"/>
            <a:ext cx="8991600" cy="923330"/>
          </a:xfrm>
          <a:prstGeom prst="rect">
            <a:avLst/>
          </a:prstGeom>
          <a:noFill/>
        </p:spPr>
        <p:txBody>
          <a:bodyPr wrap="square" rtlCol="0">
            <a:spAutoFit/>
          </a:bodyPr>
          <a:lstStyle/>
          <a:p>
            <a:pPr>
              <a:buFont typeface="Wingdings" pitchFamily="2" charset="2"/>
              <a:buChar char="v"/>
            </a:pPr>
            <a:r>
              <a:rPr lang="en-US" sz="2400" b="1" dirty="0">
                <a:latin typeface="Basemic Times" pitchFamily="2" charset="0"/>
              </a:rPr>
              <a:t> Beam Energy </a:t>
            </a:r>
            <a:r>
              <a:rPr lang="en-US" sz="2400" b="1" dirty="0" smtClean="0">
                <a:latin typeface="Basemic Times" pitchFamily="2" charset="0"/>
              </a:rPr>
              <a:t>Offset:</a:t>
            </a:r>
            <a:endParaRPr lang="en-US" sz="2400" b="1" dirty="0">
              <a:latin typeface="Basemic Times" pitchFamily="2" charset="0"/>
            </a:endParaRPr>
          </a:p>
          <a:p>
            <a:pPr>
              <a:lnSpc>
                <a:spcPct val="150000"/>
              </a:lnSpc>
            </a:pPr>
            <a:r>
              <a:rPr lang="en-US" sz="2000" dirty="0" smtClean="0">
                <a:latin typeface="Mongolian Baiti" pitchFamily="66" charset="0"/>
                <a:cs typeface="Mongolian Baiti" pitchFamily="66" charset="0"/>
              </a:rPr>
              <a:t>       Two energy scan run:   </a:t>
            </a:r>
            <a:r>
              <a:rPr lang="en-US" sz="2000" dirty="0" smtClean="0">
                <a:latin typeface="Mongolian Baiti" pitchFamily="66" charset="0"/>
                <a:cs typeface="Mongolian Baiti" pitchFamily="66" charset="0"/>
                <a:sym typeface="Symbol"/>
              </a:rPr>
              <a:t>E = </a:t>
            </a:r>
            <a:r>
              <a:rPr lang="en-US" sz="2000" i="1" dirty="0" smtClean="0">
                <a:latin typeface="Mongolian Baiti" pitchFamily="66" charset="0"/>
                <a:cs typeface="Mongolian Baiti" pitchFamily="66" charset="0"/>
                <a:sym typeface="Symbol"/>
              </a:rPr>
              <a:t>E</a:t>
            </a:r>
            <a:r>
              <a:rPr lang="en-US" sz="2000" i="1" baseline="-25000" dirty="0" smtClean="0">
                <a:latin typeface="Mongolian Baiti" pitchFamily="66" charset="0"/>
                <a:cs typeface="Mongolian Baiti" pitchFamily="66" charset="0"/>
                <a:sym typeface="Symbol"/>
              </a:rPr>
              <a:t>beam</a:t>
            </a:r>
            <a:r>
              <a:rPr lang="en-US" sz="2000" i="1" dirty="0" smtClean="0">
                <a:latin typeface="Mongolian Baiti" pitchFamily="66" charset="0"/>
                <a:cs typeface="Mongolian Baiti" pitchFamily="66" charset="0"/>
                <a:sym typeface="Symbol"/>
              </a:rPr>
              <a:t>  ± 1.0 </a:t>
            </a:r>
            <a:r>
              <a:rPr lang="en-US" sz="2000" i="1" dirty="0" err="1" smtClean="0">
                <a:latin typeface="Mongolian Baiti" pitchFamily="66" charset="0"/>
                <a:cs typeface="Mongolian Baiti" pitchFamily="66" charset="0"/>
                <a:sym typeface="Symbol"/>
              </a:rPr>
              <a:t>MeV</a:t>
            </a:r>
            <a:r>
              <a:rPr lang="en-US" sz="2000" i="1" dirty="0" smtClean="0">
                <a:latin typeface="Mongolian Baiti" pitchFamily="66" charset="0"/>
                <a:cs typeface="Mongolian Baiti" pitchFamily="66" charset="0"/>
                <a:sym typeface="Symbol"/>
              </a:rPr>
              <a:t>,  </a:t>
            </a:r>
            <a:r>
              <a:rPr lang="en-US" sz="2000" dirty="0" smtClean="0">
                <a:latin typeface="Mongolian Baiti" pitchFamily="66" charset="0"/>
                <a:cs typeface="Mongolian Baiti" pitchFamily="66" charset="0"/>
                <a:sym typeface="Symbol"/>
              </a:rPr>
              <a:t>we have the correction function:</a:t>
            </a:r>
            <a:endParaRPr lang="en-US" sz="2000" dirty="0" smtClean="0">
              <a:latin typeface="Mongolian Baiti" pitchFamily="66" charset="0"/>
              <a:cs typeface="Mongolian Baiti" pitchFamily="66" charset="0"/>
            </a:endParaRPr>
          </a:p>
        </p:txBody>
      </p:sp>
      <p:sp>
        <p:nvSpPr>
          <p:cNvPr id="9" name="Rounded Rectangle 8"/>
          <p:cNvSpPr/>
          <p:nvPr/>
        </p:nvSpPr>
        <p:spPr>
          <a:xfrm>
            <a:off x="381000" y="990600"/>
            <a:ext cx="8305800" cy="457200"/>
          </a:xfrm>
          <a:prstGeom prst="roundRect">
            <a:avLst/>
          </a:prstGeom>
          <a:solidFill>
            <a:srgbClr val="0070C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3">
            <a:schemeClr val="lt1"/>
          </a:lnRef>
          <a:fillRef idx="1">
            <a:schemeClr val="accent6"/>
          </a:fillRef>
          <a:effectRef idx="1">
            <a:schemeClr val="accent6"/>
          </a:effectRef>
          <a:fontRef idx="minor">
            <a:schemeClr val="lt1"/>
          </a:fontRef>
        </p:style>
        <p:txBody>
          <a:bodyPr vert="horz" rtlCol="0" anchor="t"/>
          <a:lstStyle/>
          <a:p>
            <a:pPr algn="ctr"/>
            <a:r>
              <a:rPr lang="en-US" dirty="0" smtClean="0">
                <a:latin typeface="Comic Sans MS" pitchFamily="66" charset="0"/>
              </a:rPr>
              <a:t>E</a:t>
            </a:r>
            <a:r>
              <a:rPr lang="en-US" sz="1100" dirty="0" smtClean="0">
                <a:latin typeface="Comic Sans MS" pitchFamily="66" charset="0"/>
              </a:rPr>
              <a:t>beam</a:t>
            </a:r>
            <a:r>
              <a:rPr lang="en-US" dirty="0" smtClean="0">
                <a:latin typeface="Comic Sans MS" pitchFamily="66" charset="0"/>
              </a:rPr>
              <a:t> = 2.344 GeV±0.01%;  P</a:t>
            </a:r>
            <a:r>
              <a:rPr lang="en-US" sz="1100" dirty="0" smtClean="0">
                <a:latin typeface="Comic Sans MS" pitchFamily="66" charset="0"/>
              </a:rPr>
              <a:t>k0</a:t>
            </a:r>
            <a:r>
              <a:rPr lang="en-US" dirty="0" smtClean="0">
                <a:latin typeface="Comic Sans MS" pitchFamily="66" charset="0"/>
              </a:rPr>
              <a:t> = 1.2GeV/c ± 12.5%;  P</a:t>
            </a:r>
            <a:r>
              <a:rPr lang="en-US" sz="1100" dirty="0" smtClean="0">
                <a:latin typeface="Comic Sans MS" pitchFamily="66" charset="0"/>
              </a:rPr>
              <a:t>e0</a:t>
            </a:r>
            <a:r>
              <a:rPr lang="en-US" dirty="0" smtClean="0">
                <a:latin typeface="Comic Sans MS" pitchFamily="66" charset="0"/>
              </a:rPr>
              <a:t> = 0.844 GeV/c ±17%;</a:t>
            </a:r>
          </a:p>
          <a:p>
            <a:pPr algn="ctr"/>
            <a:endParaRPr lang="en-US" dirty="0"/>
          </a:p>
        </p:txBody>
      </p:sp>
      <p:graphicFrame>
        <p:nvGraphicFramePr>
          <p:cNvPr id="1028" name="Object 4"/>
          <p:cNvGraphicFramePr>
            <a:graphicFrameLocks noChangeAspect="1"/>
          </p:cNvGraphicFramePr>
          <p:nvPr/>
        </p:nvGraphicFramePr>
        <p:xfrm>
          <a:off x="914400" y="4572000"/>
          <a:ext cx="7086600" cy="381000"/>
        </p:xfrm>
        <a:graphic>
          <a:graphicData uri="http://schemas.openxmlformats.org/presentationml/2006/ole">
            <p:oleObj spid="_x0000_s52226" name="Equation" r:id="rId4" imgW="4241520" imgH="228600" progId="Equation.3">
              <p:embed/>
            </p:oleObj>
          </a:graphicData>
        </a:graphic>
      </p:graphicFrame>
      <p:sp>
        <p:nvSpPr>
          <p:cNvPr id="7" name="TextBox 6"/>
          <p:cNvSpPr txBox="1"/>
          <p:nvPr/>
        </p:nvSpPr>
        <p:spPr>
          <a:xfrm>
            <a:off x="152400" y="1295400"/>
            <a:ext cx="7924800" cy="1985159"/>
          </a:xfrm>
          <a:prstGeom prst="rect">
            <a:avLst/>
          </a:prstGeom>
          <a:noFill/>
        </p:spPr>
        <p:txBody>
          <a:bodyPr wrap="square" rtlCol="0">
            <a:spAutoFit/>
          </a:bodyPr>
          <a:lstStyle/>
          <a:p>
            <a:endParaRPr lang="en-US" dirty="0" smtClean="0">
              <a:latin typeface="Andalus" pitchFamily="18" charset="-78"/>
              <a:cs typeface="Andalus" pitchFamily="18" charset="-78"/>
            </a:endParaRPr>
          </a:p>
          <a:p>
            <a:pPr>
              <a:buFont typeface="Wingdings" pitchFamily="2" charset="2"/>
              <a:buChar char="v"/>
            </a:pPr>
            <a:r>
              <a:rPr lang="en-US" sz="2400" b="1" dirty="0" smtClean="0">
                <a:latin typeface="Basemic Times" pitchFamily="2" charset="0"/>
              </a:rPr>
              <a:t>  Missing Mass:</a:t>
            </a:r>
          </a:p>
          <a:p>
            <a:pPr>
              <a:lnSpc>
                <a:spcPct val="150000"/>
              </a:lnSpc>
            </a:pPr>
            <a:endParaRPr lang="en-US" dirty="0" smtClean="0">
              <a:latin typeface="Andalus" pitchFamily="18" charset="-78"/>
              <a:cs typeface="Andalus" pitchFamily="18" charset="-78"/>
            </a:endParaRPr>
          </a:p>
          <a:p>
            <a:pPr>
              <a:lnSpc>
                <a:spcPct val="150000"/>
              </a:lnSpc>
            </a:pPr>
            <a:endParaRPr lang="en-US" dirty="0" smtClean="0">
              <a:latin typeface="Andalus" pitchFamily="18" charset="-78"/>
              <a:cs typeface="Andalus" pitchFamily="18" charset="-78"/>
            </a:endParaRPr>
          </a:p>
          <a:p>
            <a:pPr>
              <a:lnSpc>
                <a:spcPct val="150000"/>
              </a:lnSpc>
            </a:pPr>
            <a:endParaRPr lang="en-US" dirty="0" smtClean="0">
              <a:latin typeface="Andalus" pitchFamily="18" charset="-78"/>
              <a:cs typeface="Andalus" pitchFamily="18" charset="-78"/>
            </a:endParaRPr>
          </a:p>
        </p:txBody>
      </p:sp>
      <p:graphicFrame>
        <p:nvGraphicFramePr>
          <p:cNvPr id="10" name="Object 9"/>
          <p:cNvGraphicFramePr>
            <a:graphicFrameLocks noChangeAspect="1"/>
          </p:cNvGraphicFramePr>
          <p:nvPr/>
        </p:nvGraphicFramePr>
        <p:xfrm>
          <a:off x="2100263" y="2071688"/>
          <a:ext cx="5332412" cy="579437"/>
        </p:xfrm>
        <a:graphic>
          <a:graphicData uri="http://schemas.openxmlformats.org/presentationml/2006/ole">
            <p:oleObj spid="_x0000_s52227" name="Equation" r:id="rId5" imgW="2400120" imgH="241200" progId="Equation.3">
              <p:embed/>
            </p:oleObj>
          </a:graphicData>
        </a:graphic>
      </p:graphicFrame>
      <p:graphicFrame>
        <p:nvGraphicFramePr>
          <p:cNvPr id="1030" name="Object 6"/>
          <p:cNvGraphicFramePr>
            <a:graphicFrameLocks noChangeAspect="1"/>
          </p:cNvGraphicFramePr>
          <p:nvPr/>
        </p:nvGraphicFramePr>
        <p:xfrm>
          <a:off x="584200" y="6083300"/>
          <a:ext cx="8178800" cy="469900"/>
        </p:xfrm>
        <a:graphic>
          <a:graphicData uri="http://schemas.openxmlformats.org/presentationml/2006/ole">
            <p:oleObj spid="_x0000_s52228" name="Equation" r:id="rId6" imgW="4025880" imgH="253800" progId="Equation.3">
              <p:embed/>
            </p:oleObj>
          </a:graphicData>
        </a:graphic>
      </p:graphicFrame>
    </p:spTree>
  </p:cSld>
  <p:clrMapOvr>
    <a:masterClrMapping/>
  </p:clrMapOvr>
  <p:transition>
    <p:wipe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04800" y="304800"/>
            <a:ext cx="8458200" cy="2339102"/>
          </a:xfrm>
          <a:prstGeom prst="rect">
            <a:avLst/>
          </a:prstGeom>
        </p:spPr>
        <p:txBody>
          <a:bodyPr wrap="square">
            <a:spAutoFit/>
          </a:bodyPr>
          <a:lstStyle/>
          <a:p>
            <a:pPr>
              <a:buFont typeface="Wingdings" pitchFamily="2" charset="2"/>
              <a:buChar char="v"/>
            </a:pPr>
            <a:r>
              <a:rPr lang="en-US" sz="2400" b="1" dirty="0" smtClean="0">
                <a:latin typeface="Basemic Times" pitchFamily="2" charset="0"/>
              </a:rPr>
              <a:t> Central Momentum &amp; Angle Offsets:</a:t>
            </a:r>
          </a:p>
          <a:p>
            <a:endParaRPr lang="en-US" sz="2400" dirty="0" smtClean="0">
              <a:latin typeface="Andalus" pitchFamily="18" charset="-78"/>
              <a:cs typeface="Andalus" pitchFamily="18" charset="-78"/>
            </a:endParaRPr>
          </a:p>
          <a:p>
            <a:pPr>
              <a:lnSpc>
                <a:spcPct val="150000"/>
              </a:lnSpc>
              <a:buFont typeface="Wingdings" pitchFamily="2" charset="2"/>
              <a:buChar char="§"/>
            </a:pPr>
            <a:r>
              <a:rPr lang="en-US" sz="2000" dirty="0" smtClean="0">
                <a:latin typeface="Andalus" pitchFamily="18" charset="-78"/>
                <a:cs typeface="Andalus" pitchFamily="18" charset="-78"/>
              </a:rPr>
              <a:t>   </a:t>
            </a:r>
            <a:r>
              <a:rPr lang="en-US" sz="2000" u="sng" dirty="0" smtClean="0">
                <a:latin typeface="Mongolian Baiti" pitchFamily="66" charset="0"/>
                <a:cs typeface="Mongolian Baiti" pitchFamily="66" charset="0"/>
              </a:rPr>
              <a:t>Central Momentum:</a:t>
            </a:r>
          </a:p>
          <a:p>
            <a:endParaRPr lang="en-US" sz="2400" dirty="0" smtClean="0">
              <a:latin typeface="Mongolian Baiti" pitchFamily="66" charset="0"/>
              <a:cs typeface="Mongolian Baiti" pitchFamily="66" charset="0"/>
            </a:endParaRPr>
          </a:p>
          <a:p>
            <a:pPr>
              <a:buFont typeface="Wingdings" pitchFamily="2" charset="2"/>
              <a:buChar char="§"/>
            </a:pPr>
            <a:r>
              <a:rPr lang="en-US" sz="2000" dirty="0" smtClean="0">
                <a:latin typeface="Mongolian Baiti" pitchFamily="66" charset="0"/>
                <a:cs typeface="Mongolian Baiti" pitchFamily="66" charset="0"/>
              </a:rPr>
              <a:t>   </a:t>
            </a:r>
            <a:r>
              <a:rPr lang="en-US" sz="2000" u="sng" dirty="0" smtClean="0">
                <a:latin typeface="Mongolian Baiti" pitchFamily="66" charset="0"/>
                <a:cs typeface="Mongolian Baiti" pitchFamily="66" charset="0"/>
              </a:rPr>
              <a:t>Central Angle:</a:t>
            </a:r>
          </a:p>
          <a:p>
            <a:r>
              <a:rPr lang="en-US" sz="2400" dirty="0" smtClean="0">
                <a:latin typeface="Mongolian Baiti" pitchFamily="66" charset="0"/>
                <a:cs typeface="Mongolian Baiti" pitchFamily="66" charset="0"/>
              </a:rPr>
              <a:t>     </a:t>
            </a:r>
          </a:p>
        </p:txBody>
      </p:sp>
      <p:graphicFrame>
        <p:nvGraphicFramePr>
          <p:cNvPr id="11" name="Object 2"/>
          <p:cNvGraphicFramePr>
            <a:graphicFrameLocks noChangeAspect="1"/>
          </p:cNvGraphicFramePr>
          <p:nvPr/>
        </p:nvGraphicFramePr>
        <p:xfrm>
          <a:off x="3686175" y="1219200"/>
          <a:ext cx="3781425" cy="360362"/>
        </p:xfrm>
        <a:graphic>
          <a:graphicData uri="http://schemas.openxmlformats.org/presentationml/2006/ole">
            <p:oleObj spid="_x0000_s91138" name="Equation" r:id="rId4" imgW="1955520" imgH="228600" progId="Equation.3">
              <p:embed/>
            </p:oleObj>
          </a:graphicData>
        </a:graphic>
      </p:graphicFrame>
      <p:graphicFrame>
        <p:nvGraphicFramePr>
          <p:cNvPr id="12" name="Object 3"/>
          <p:cNvGraphicFramePr>
            <a:graphicFrameLocks noChangeAspect="1"/>
          </p:cNvGraphicFramePr>
          <p:nvPr/>
        </p:nvGraphicFramePr>
        <p:xfrm>
          <a:off x="2819400" y="1828800"/>
          <a:ext cx="4343399" cy="761999"/>
        </p:xfrm>
        <a:graphic>
          <a:graphicData uri="http://schemas.openxmlformats.org/presentationml/2006/ole">
            <p:oleObj spid="_x0000_s91139" name="Equation" r:id="rId5" imgW="2286000" imgH="457200" progId="Equation.3">
              <p:embed/>
            </p:oleObj>
          </a:graphicData>
        </a:graphic>
      </p:graphicFrame>
      <p:sp>
        <p:nvSpPr>
          <p:cNvPr id="13" name="TextBox 12"/>
          <p:cNvSpPr txBox="1"/>
          <p:nvPr/>
        </p:nvSpPr>
        <p:spPr>
          <a:xfrm>
            <a:off x="304800" y="762001"/>
            <a:ext cx="8382000" cy="769441"/>
          </a:xfrm>
          <a:prstGeom prst="rect">
            <a:avLst/>
          </a:prstGeom>
          <a:noFill/>
        </p:spPr>
        <p:txBody>
          <a:bodyPr wrap="square" rtlCol="0">
            <a:spAutoFit/>
          </a:bodyPr>
          <a:lstStyle/>
          <a:p>
            <a:r>
              <a:rPr lang="en-US" sz="2000" dirty="0" smtClean="0">
                <a:solidFill>
                  <a:srgbClr val="7030A0"/>
                </a:solidFill>
                <a:latin typeface="Mongolian Baiti" pitchFamily="66" charset="0"/>
                <a:cs typeface="Mongolian Baiti" pitchFamily="66" charset="0"/>
              </a:rPr>
              <a:t>     Magnet field setting,  Installation, and Coordinate definition…</a:t>
            </a:r>
          </a:p>
          <a:p>
            <a:endParaRPr lang="en-US" sz="2400" dirty="0">
              <a:latin typeface="Mongolian Baiti" pitchFamily="66" charset="0"/>
              <a:cs typeface="Mongolian Baiti" pitchFamily="66" charset="0"/>
            </a:endParaRPr>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04800" y="304800"/>
            <a:ext cx="8458200" cy="2339102"/>
          </a:xfrm>
          <a:prstGeom prst="rect">
            <a:avLst/>
          </a:prstGeom>
        </p:spPr>
        <p:txBody>
          <a:bodyPr wrap="square">
            <a:spAutoFit/>
          </a:bodyPr>
          <a:lstStyle/>
          <a:p>
            <a:pPr>
              <a:buFont typeface="Wingdings" pitchFamily="2" charset="2"/>
              <a:buChar char="v"/>
            </a:pPr>
            <a:r>
              <a:rPr lang="en-US" sz="2400" b="1" dirty="0" smtClean="0">
                <a:latin typeface="Basemic Times" pitchFamily="2" charset="0"/>
              </a:rPr>
              <a:t> Central Momentum &amp; Angle Offsets:</a:t>
            </a:r>
          </a:p>
          <a:p>
            <a:endParaRPr lang="en-US" sz="2400" dirty="0" smtClean="0">
              <a:latin typeface="Andalus" pitchFamily="18" charset="-78"/>
              <a:cs typeface="Andalus" pitchFamily="18" charset="-78"/>
            </a:endParaRPr>
          </a:p>
          <a:p>
            <a:pPr>
              <a:lnSpc>
                <a:spcPct val="150000"/>
              </a:lnSpc>
              <a:buFont typeface="Wingdings" pitchFamily="2" charset="2"/>
              <a:buChar char="§"/>
            </a:pPr>
            <a:r>
              <a:rPr lang="en-US" sz="2000" dirty="0" smtClean="0">
                <a:latin typeface="Andalus" pitchFamily="18" charset="-78"/>
                <a:cs typeface="Andalus" pitchFamily="18" charset="-78"/>
              </a:rPr>
              <a:t>   </a:t>
            </a:r>
            <a:r>
              <a:rPr lang="en-US" sz="2000" u="sng" dirty="0" smtClean="0">
                <a:latin typeface="Mongolian Baiti" pitchFamily="66" charset="0"/>
                <a:cs typeface="Mongolian Baiti" pitchFamily="66" charset="0"/>
              </a:rPr>
              <a:t>Central Momentum:</a:t>
            </a:r>
          </a:p>
          <a:p>
            <a:endParaRPr lang="en-US" sz="2400" dirty="0" smtClean="0">
              <a:latin typeface="Mongolian Baiti" pitchFamily="66" charset="0"/>
              <a:cs typeface="Mongolian Baiti" pitchFamily="66" charset="0"/>
            </a:endParaRPr>
          </a:p>
          <a:p>
            <a:pPr>
              <a:buFont typeface="Wingdings" pitchFamily="2" charset="2"/>
              <a:buChar char="§"/>
            </a:pPr>
            <a:r>
              <a:rPr lang="en-US" sz="2000" dirty="0" smtClean="0">
                <a:latin typeface="Mongolian Baiti" pitchFamily="66" charset="0"/>
                <a:cs typeface="Mongolian Baiti" pitchFamily="66" charset="0"/>
              </a:rPr>
              <a:t>   </a:t>
            </a:r>
            <a:r>
              <a:rPr lang="en-US" sz="2000" u="sng" dirty="0" smtClean="0">
                <a:latin typeface="Mongolian Baiti" pitchFamily="66" charset="0"/>
                <a:cs typeface="Mongolian Baiti" pitchFamily="66" charset="0"/>
              </a:rPr>
              <a:t>Central Angle:</a:t>
            </a:r>
          </a:p>
          <a:p>
            <a:r>
              <a:rPr lang="en-US" sz="2400" dirty="0" smtClean="0">
                <a:latin typeface="Mongolian Baiti" pitchFamily="66" charset="0"/>
                <a:cs typeface="Mongolian Baiti" pitchFamily="66" charset="0"/>
              </a:rPr>
              <a:t>     </a:t>
            </a:r>
          </a:p>
        </p:txBody>
      </p:sp>
      <p:graphicFrame>
        <p:nvGraphicFramePr>
          <p:cNvPr id="11" name="Object 2"/>
          <p:cNvGraphicFramePr>
            <a:graphicFrameLocks noChangeAspect="1"/>
          </p:cNvGraphicFramePr>
          <p:nvPr/>
        </p:nvGraphicFramePr>
        <p:xfrm>
          <a:off x="3686175" y="1219200"/>
          <a:ext cx="3781425" cy="360362"/>
        </p:xfrm>
        <a:graphic>
          <a:graphicData uri="http://schemas.openxmlformats.org/presentationml/2006/ole">
            <p:oleObj spid="_x0000_s90114" name="Equation" r:id="rId4" imgW="1955520" imgH="228600" progId="Equation.3">
              <p:embed/>
            </p:oleObj>
          </a:graphicData>
        </a:graphic>
      </p:graphicFrame>
      <p:graphicFrame>
        <p:nvGraphicFramePr>
          <p:cNvPr id="12" name="Object 3"/>
          <p:cNvGraphicFramePr>
            <a:graphicFrameLocks noChangeAspect="1"/>
          </p:cNvGraphicFramePr>
          <p:nvPr/>
        </p:nvGraphicFramePr>
        <p:xfrm>
          <a:off x="2819400" y="1828800"/>
          <a:ext cx="4343399" cy="761999"/>
        </p:xfrm>
        <a:graphic>
          <a:graphicData uri="http://schemas.openxmlformats.org/presentationml/2006/ole">
            <p:oleObj spid="_x0000_s90115" name="Equation" r:id="rId5" imgW="2286000" imgH="457200" progId="Equation.3">
              <p:embed/>
            </p:oleObj>
          </a:graphicData>
        </a:graphic>
      </p:graphicFrame>
      <p:sp>
        <p:nvSpPr>
          <p:cNvPr id="13" name="TextBox 12"/>
          <p:cNvSpPr txBox="1"/>
          <p:nvPr/>
        </p:nvSpPr>
        <p:spPr>
          <a:xfrm>
            <a:off x="304800" y="762001"/>
            <a:ext cx="8382000" cy="769441"/>
          </a:xfrm>
          <a:prstGeom prst="rect">
            <a:avLst/>
          </a:prstGeom>
          <a:noFill/>
        </p:spPr>
        <p:txBody>
          <a:bodyPr wrap="square" rtlCol="0">
            <a:spAutoFit/>
          </a:bodyPr>
          <a:lstStyle/>
          <a:p>
            <a:r>
              <a:rPr lang="en-US" sz="2000" dirty="0" smtClean="0">
                <a:solidFill>
                  <a:srgbClr val="7030A0"/>
                </a:solidFill>
                <a:latin typeface="Mongolian Baiti" pitchFamily="66" charset="0"/>
                <a:cs typeface="Mongolian Baiti" pitchFamily="66" charset="0"/>
              </a:rPr>
              <a:t>     Magnet field setting,  Installation, and Coordinate definition…</a:t>
            </a:r>
          </a:p>
          <a:p>
            <a:endParaRPr lang="en-US" sz="2400" dirty="0">
              <a:latin typeface="Mongolian Baiti" pitchFamily="66" charset="0"/>
              <a:cs typeface="Mongolian Baiti" pitchFamily="66" charset="0"/>
            </a:endParaRPr>
          </a:p>
        </p:txBody>
      </p:sp>
      <p:sp>
        <p:nvSpPr>
          <p:cNvPr id="9" name="Rectangle 8"/>
          <p:cNvSpPr/>
          <p:nvPr/>
        </p:nvSpPr>
        <p:spPr>
          <a:xfrm>
            <a:off x="228600" y="2712184"/>
            <a:ext cx="8686800" cy="1815882"/>
          </a:xfrm>
          <a:prstGeom prst="rect">
            <a:avLst/>
          </a:prstGeom>
        </p:spPr>
        <p:txBody>
          <a:bodyPr wrap="square">
            <a:spAutoFit/>
          </a:bodyPr>
          <a:lstStyle/>
          <a:p>
            <a:r>
              <a:rPr lang="en-US" sz="2000" dirty="0" smtClean="0">
                <a:latin typeface="Mongolian Baiti" pitchFamily="66" charset="0"/>
                <a:cs typeface="Mongolian Baiti" pitchFamily="66" charset="0"/>
              </a:rPr>
              <a:t>  Using the well-known </a:t>
            </a:r>
            <a:r>
              <a:rPr lang="en-US" sz="2000" dirty="0" smtClean="0">
                <a:latin typeface="Mongolian Baiti" pitchFamily="66" charset="0"/>
                <a:cs typeface="Mongolian Baiti" pitchFamily="66" charset="0"/>
                <a:sym typeface="Symbol"/>
              </a:rPr>
              <a:t>&amp; masses, define Chi-Square:</a:t>
            </a:r>
          </a:p>
          <a:p>
            <a:pPr>
              <a:lnSpc>
                <a:spcPct val="200000"/>
              </a:lnSpc>
            </a:pPr>
            <a:r>
              <a:rPr lang="en-US" sz="2400" dirty="0" smtClean="0">
                <a:latin typeface="Mongolian Baiti" pitchFamily="66" charset="0"/>
                <a:cs typeface="Mongolian Baiti" pitchFamily="66" charset="0"/>
                <a:sym typeface="Symbol"/>
              </a:rPr>
              <a:t>     </a:t>
            </a:r>
          </a:p>
          <a:p>
            <a:r>
              <a:rPr lang="en-US" sz="2400" dirty="0" smtClean="0">
                <a:latin typeface="Mongolian Baiti" pitchFamily="66" charset="0"/>
                <a:cs typeface="Mongolian Baiti" pitchFamily="66" charset="0"/>
                <a:sym typeface="Symbol"/>
              </a:rPr>
              <a:t> </a:t>
            </a:r>
            <a:r>
              <a:rPr lang="en-US" sz="2000" dirty="0" smtClean="0">
                <a:latin typeface="Mongolian Baiti" pitchFamily="66" charset="0"/>
                <a:cs typeface="Mongolian Baiti" pitchFamily="66" charset="0"/>
                <a:sym typeface="Symbol"/>
              </a:rPr>
              <a:t>And set </a:t>
            </a:r>
            <a:r>
              <a:rPr lang="en-US" sz="2000" i="1" dirty="0" smtClean="0">
                <a:latin typeface="Mongolian Baiti" pitchFamily="66" charset="0"/>
                <a:cs typeface="Mongolian Baiti" pitchFamily="66" charset="0"/>
                <a:sym typeface="Symbol"/>
              </a:rPr>
              <a:t>X’</a:t>
            </a:r>
            <a:r>
              <a:rPr lang="en-US" sz="2000" i="1" baseline="-25000" dirty="0" smtClean="0">
                <a:latin typeface="Mongolian Baiti" pitchFamily="66" charset="0"/>
                <a:cs typeface="Mongolian Baiti" pitchFamily="66" charset="0"/>
                <a:sym typeface="Symbol"/>
              </a:rPr>
              <a:t>k0</a:t>
            </a:r>
            <a:r>
              <a:rPr lang="en-US" sz="2000" i="1" dirty="0" smtClean="0">
                <a:latin typeface="Mongolian Baiti" pitchFamily="66" charset="0"/>
                <a:cs typeface="Mongolian Baiti" pitchFamily="66" charset="0"/>
                <a:sym typeface="Symbol"/>
              </a:rPr>
              <a:t>, Y’</a:t>
            </a:r>
            <a:r>
              <a:rPr lang="en-US" sz="2000" i="1" baseline="-25000" dirty="0" smtClean="0">
                <a:latin typeface="Mongolian Baiti" pitchFamily="66" charset="0"/>
                <a:cs typeface="Mongolian Baiti" pitchFamily="66" charset="0"/>
                <a:sym typeface="Symbol"/>
              </a:rPr>
              <a:t>k0</a:t>
            </a:r>
            <a:r>
              <a:rPr lang="en-US" sz="2000" i="1" dirty="0" smtClean="0">
                <a:latin typeface="Mongolian Baiti" pitchFamily="66" charset="0"/>
                <a:cs typeface="Mongolian Baiti" pitchFamily="66" charset="0"/>
                <a:sym typeface="Symbol"/>
              </a:rPr>
              <a:t>, P</a:t>
            </a:r>
            <a:r>
              <a:rPr lang="en-US" sz="2000" i="1" baseline="-25000" dirty="0" smtClean="0">
                <a:latin typeface="Mongolian Baiti" pitchFamily="66" charset="0"/>
                <a:cs typeface="Mongolian Baiti" pitchFamily="66" charset="0"/>
                <a:sym typeface="Symbol"/>
              </a:rPr>
              <a:t>k0</a:t>
            </a:r>
            <a:r>
              <a:rPr lang="en-US" sz="2000" i="1" dirty="0" smtClean="0">
                <a:latin typeface="Mongolian Baiti" pitchFamily="66" charset="0"/>
                <a:cs typeface="Mongolian Baiti" pitchFamily="66" charset="0"/>
                <a:sym typeface="Symbol"/>
              </a:rPr>
              <a:t>, X’</a:t>
            </a:r>
            <a:r>
              <a:rPr lang="en-US" sz="2000" i="1" baseline="-25000" dirty="0" smtClean="0">
                <a:latin typeface="Mongolian Baiti" pitchFamily="66" charset="0"/>
                <a:cs typeface="Mongolian Baiti" pitchFamily="66" charset="0"/>
                <a:sym typeface="Symbol"/>
              </a:rPr>
              <a:t>e0</a:t>
            </a:r>
            <a:r>
              <a:rPr lang="en-US" sz="2000" i="1" dirty="0" smtClean="0">
                <a:latin typeface="Mongolian Baiti" pitchFamily="66" charset="0"/>
                <a:cs typeface="Mongolian Baiti" pitchFamily="66" charset="0"/>
                <a:sym typeface="Symbol"/>
              </a:rPr>
              <a:t>, Y’</a:t>
            </a:r>
            <a:r>
              <a:rPr lang="en-US" sz="2000" i="1" baseline="-25000" dirty="0" smtClean="0">
                <a:latin typeface="Mongolian Baiti" pitchFamily="66" charset="0"/>
                <a:cs typeface="Mongolian Baiti" pitchFamily="66" charset="0"/>
                <a:sym typeface="Symbol"/>
              </a:rPr>
              <a:t>e0</a:t>
            </a:r>
            <a:r>
              <a:rPr lang="en-US" sz="2000" i="1" dirty="0" smtClean="0">
                <a:latin typeface="Mongolian Baiti" pitchFamily="66" charset="0"/>
                <a:cs typeface="Mongolian Baiti" pitchFamily="66" charset="0"/>
                <a:sym typeface="Symbol"/>
              </a:rPr>
              <a:t>, P</a:t>
            </a:r>
            <a:r>
              <a:rPr lang="en-US" sz="2000" i="1" baseline="-25000" dirty="0" smtClean="0">
                <a:latin typeface="Mongolian Baiti" pitchFamily="66" charset="0"/>
                <a:cs typeface="Mongolian Baiti" pitchFamily="66" charset="0"/>
                <a:sym typeface="Symbol"/>
              </a:rPr>
              <a:t>e0</a:t>
            </a:r>
            <a:r>
              <a:rPr lang="en-US" sz="2000" i="1" dirty="0" smtClean="0">
                <a:latin typeface="Mongolian Baiti" pitchFamily="66" charset="0"/>
                <a:cs typeface="Mongolian Baiti" pitchFamily="66" charset="0"/>
                <a:sym typeface="Symbol"/>
              </a:rPr>
              <a:t> </a:t>
            </a:r>
            <a:r>
              <a:rPr lang="en-US" sz="2000" dirty="0" smtClean="0">
                <a:latin typeface="Mongolian Baiti" pitchFamily="66" charset="0"/>
                <a:cs typeface="Mongolian Baiti" pitchFamily="66" charset="0"/>
                <a:sym typeface="Symbol"/>
              </a:rPr>
              <a:t>as parameters, we can fit &amp; data to minimize the Chi-Square, and obtain offset values:</a:t>
            </a:r>
            <a:endParaRPr lang="en-US" sz="2000" dirty="0" smtClean="0">
              <a:latin typeface="Mongolian Baiti" pitchFamily="66" charset="0"/>
              <a:cs typeface="Mongolian Baiti" pitchFamily="66" charset="0"/>
            </a:endParaRPr>
          </a:p>
        </p:txBody>
      </p:sp>
      <p:graphicFrame>
        <p:nvGraphicFramePr>
          <p:cNvPr id="48135" name="Object 7"/>
          <p:cNvGraphicFramePr>
            <a:graphicFrameLocks noChangeAspect="1"/>
          </p:cNvGraphicFramePr>
          <p:nvPr/>
        </p:nvGraphicFramePr>
        <p:xfrm>
          <a:off x="939800" y="3200400"/>
          <a:ext cx="7185025" cy="434975"/>
        </p:xfrm>
        <a:graphic>
          <a:graphicData uri="http://schemas.openxmlformats.org/presentationml/2006/ole">
            <p:oleObj spid="_x0000_s90117" name="Equation" r:id="rId6" imgW="2692080" imgH="228600" progId="Equation.3">
              <p:embed/>
            </p:oleObj>
          </a:graphicData>
        </a:graphic>
      </p:graphicFrame>
      <p:graphicFrame>
        <p:nvGraphicFramePr>
          <p:cNvPr id="48136" name="Object 8"/>
          <p:cNvGraphicFramePr>
            <a:graphicFrameLocks noChangeAspect="1"/>
          </p:cNvGraphicFramePr>
          <p:nvPr/>
        </p:nvGraphicFramePr>
        <p:xfrm>
          <a:off x="2057400" y="4572000"/>
          <a:ext cx="5021263" cy="444500"/>
        </p:xfrm>
        <a:graphic>
          <a:graphicData uri="http://schemas.openxmlformats.org/presentationml/2006/ole">
            <p:oleObj spid="_x0000_s90118" name="Equation" r:id="rId7" imgW="1955520" imgH="241200" progId="Equation.3">
              <p:embed/>
            </p:oleObj>
          </a:graphicData>
        </a:graphic>
      </p:graphicFrame>
    </p:spTree>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304800" y="304800"/>
            <a:ext cx="8458200" cy="2339102"/>
          </a:xfrm>
          <a:prstGeom prst="rect">
            <a:avLst/>
          </a:prstGeom>
        </p:spPr>
        <p:txBody>
          <a:bodyPr wrap="square">
            <a:spAutoFit/>
          </a:bodyPr>
          <a:lstStyle/>
          <a:p>
            <a:pPr>
              <a:buFont typeface="Wingdings" pitchFamily="2" charset="2"/>
              <a:buChar char="v"/>
            </a:pPr>
            <a:r>
              <a:rPr lang="en-US" sz="2400" b="1" dirty="0" smtClean="0">
                <a:latin typeface="Basemic Times" pitchFamily="2" charset="0"/>
              </a:rPr>
              <a:t> Central Momentum &amp; Angle Offsets:</a:t>
            </a:r>
          </a:p>
          <a:p>
            <a:endParaRPr lang="en-US" sz="2400" dirty="0" smtClean="0">
              <a:latin typeface="Andalus" pitchFamily="18" charset="-78"/>
              <a:cs typeface="Andalus" pitchFamily="18" charset="-78"/>
            </a:endParaRPr>
          </a:p>
          <a:p>
            <a:pPr>
              <a:lnSpc>
                <a:spcPct val="150000"/>
              </a:lnSpc>
              <a:buFont typeface="Wingdings" pitchFamily="2" charset="2"/>
              <a:buChar char="§"/>
            </a:pPr>
            <a:r>
              <a:rPr lang="en-US" sz="2000" dirty="0" smtClean="0">
                <a:latin typeface="Andalus" pitchFamily="18" charset="-78"/>
                <a:cs typeface="Andalus" pitchFamily="18" charset="-78"/>
              </a:rPr>
              <a:t>   </a:t>
            </a:r>
            <a:r>
              <a:rPr lang="en-US" sz="2000" u="sng" dirty="0" smtClean="0">
                <a:latin typeface="Mongolian Baiti" pitchFamily="66" charset="0"/>
                <a:cs typeface="Mongolian Baiti" pitchFamily="66" charset="0"/>
              </a:rPr>
              <a:t>Central Momentum:</a:t>
            </a:r>
          </a:p>
          <a:p>
            <a:endParaRPr lang="en-US" sz="2400" dirty="0" smtClean="0">
              <a:latin typeface="Mongolian Baiti" pitchFamily="66" charset="0"/>
              <a:cs typeface="Mongolian Baiti" pitchFamily="66" charset="0"/>
            </a:endParaRPr>
          </a:p>
          <a:p>
            <a:pPr>
              <a:buFont typeface="Wingdings" pitchFamily="2" charset="2"/>
              <a:buChar char="§"/>
            </a:pPr>
            <a:r>
              <a:rPr lang="en-US" sz="2000" dirty="0" smtClean="0">
                <a:latin typeface="Mongolian Baiti" pitchFamily="66" charset="0"/>
                <a:cs typeface="Mongolian Baiti" pitchFamily="66" charset="0"/>
              </a:rPr>
              <a:t>   </a:t>
            </a:r>
            <a:r>
              <a:rPr lang="en-US" sz="2000" u="sng" dirty="0" smtClean="0">
                <a:latin typeface="Mongolian Baiti" pitchFamily="66" charset="0"/>
                <a:cs typeface="Mongolian Baiti" pitchFamily="66" charset="0"/>
              </a:rPr>
              <a:t>Central Angle:</a:t>
            </a:r>
          </a:p>
          <a:p>
            <a:r>
              <a:rPr lang="en-US" sz="2400" dirty="0" smtClean="0">
                <a:latin typeface="Mongolian Baiti" pitchFamily="66" charset="0"/>
                <a:cs typeface="Mongolian Baiti" pitchFamily="66" charset="0"/>
              </a:rPr>
              <a:t>     </a:t>
            </a:r>
          </a:p>
        </p:txBody>
      </p:sp>
      <p:graphicFrame>
        <p:nvGraphicFramePr>
          <p:cNvPr id="11" name="Object 2"/>
          <p:cNvGraphicFramePr>
            <a:graphicFrameLocks noChangeAspect="1"/>
          </p:cNvGraphicFramePr>
          <p:nvPr/>
        </p:nvGraphicFramePr>
        <p:xfrm>
          <a:off x="3686175" y="1219200"/>
          <a:ext cx="3781425" cy="360362"/>
        </p:xfrm>
        <a:graphic>
          <a:graphicData uri="http://schemas.openxmlformats.org/presentationml/2006/ole">
            <p:oleObj spid="_x0000_s48130" name="Equation" r:id="rId4" imgW="1955520" imgH="228600" progId="Equation.3">
              <p:embed/>
            </p:oleObj>
          </a:graphicData>
        </a:graphic>
      </p:graphicFrame>
      <p:graphicFrame>
        <p:nvGraphicFramePr>
          <p:cNvPr id="12" name="Object 3"/>
          <p:cNvGraphicFramePr>
            <a:graphicFrameLocks noChangeAspect="1"/>
          </p:cNvGraphicFramePr>
          <p:nvPr/>
        </p:nvGraphicFramePr>
        <p:xfrm>
          <a:off x="2819400" y="1828800"/>
          <a:ext cx="4343399" cy="761999"/>
        </p:xfrm>
        <a:graphic>
          <a:graphicData uri="http://schemas.openxmlformats.org/presentationml/2006/ole">
            <p:oleObj spid="_x0000_s48131" name="Equation" r:id="rId5" imgW="2286000" imgH="457200" progId="Equation.3">
              <p:embed/>
            </p:oleObj>
          </a:graphicData>
        </a:graphic>
      </p:graphicFrame>
      <p:sp>
        <p:nvSpPr>
          <p:cNvPr id="13" name="TextBox 12"/>
          <p:cNvSpPr txBox="1"/>
          <p:nvPr/>
        </p:nvSpPr>
        <p:spPr>
          <a:xfrm>
            <a:off x="304800" y="762001"/>
            <a:ext cx="8382000" cy="769441"/>
          </a:xfrm>
          <a:prstGeom prst="rect">
            <a:avLst/>
          </a:prstGeom>
          <a:noFill/>
        </p:spPr>
        <p:txBody>
          <a:bodyPr wrap="square" rtlCol="0">
            <a:spAutoFit/>
          </a:bodyPr>
          <a:lstStyle/>
          <a:p>
            <a:r>
              <a:rPr lang="en-US" sz="2000" dirty="0" smtClean="0">
                <a:solidFill>
                  <a:srgbClr val="7030A0"/>
                </a:solidFill>
                <a:latin typeface="Mongolian Baiti" pitchFamily="66" charset="0"/>
                <a:cs typeface="Mongolian Baiti" pitchFamily="66" charset="0"/>
              </a:rPr>
              <a:t>     Magnet field setting,  Installation, and Coordinate definition…</a:t>
            </a:r>
          </a:p>
          <a:p>
            <a:endParaRPr lang="en-US" sz="2400" dirty="0">
              <a:latin typeface="Mongolian Baiti" pitchFamily="66" charset="0"/>
              <a:cs typeface="Mongolian Baiti" pitchFamily="66" charset="0"/>
            </a:endParaRPr>
          </a:p>
        </p:txBody>
      </p:sp>
      <p:sp>
        <p:nvSpPr>
          <p:cNvPr id="9" name="Rectangle 8"/>
          <p:cNvSpPr/>
          <p:nvPr/>
        </p:nvSpPr>
        <p:spPr>
          <a:xfrm>
            <a:off x="228600" y="2712184"/>
            <a:ext cx="8686800" cy="1815882"/>
          </a:xfrm>
          <a:prstGeom prst="rect">
            <a:avLst/>
          </a:prstGeom>
        </p:spPr>
        <p:txBody>
          <a:bodyPr wrap="square">
            <a:spAutoFit/>
          </a:bodyPr>
          <a:lstStyle/>
          <a:p>
            <a:r>
              <a:rPr lang="en-US" sz="2000" dirty="0" smtClean="0">
                <a:latin typeface="Mongolian Baiti" pitchFamily="66" charset="0"/>
                <a:cs typeface="Mongolian Baiti" pitchFamily="66" charset="0"/>
              </a:rPr>
              <a:t>  Using the well-known </a:t>
            </a:r>
            <a:r>
              <a:rPr lang="en-US" sz="2000" dirty="0" smtClean="0">
                <a:latin typeface="Mongolian Baiti" pitchFamily="66" charset="0"/>
                <a:cs typeface="Mongolian Baiti" pitchFamily="66" charset="0"/>
                <a:sym typeface="Symbol"/>
              </a:rPr>
              <a:t>&amp; masses, define Chi-Square:</a:t>
            </a:r>
          </a:p>
          <a:p>
            <a:pPr>
              <a:lnSpc>
                <a:spcPct val="200000"/>
              </a:lnSpc>
            </a:pPr>
            <a:r>
              <a:rPr lang="en-US" sz="2400" dirty="0" smtClean="0">
                <a:latin typeface="Mongolian Baiti" pitchFamily="66" charset="0"/>
                <a:cs typeface="Mongolian Baiti" pitchFamily="66" charset="0"/>
                <a:sym typeface="Symbol"/>
              </a:rPr>
              <a:t>     </a:t>
            </a:r>
          </a:p>
          <a:p>
            <a:r>
              <a:rPr lang="en-US" sz="2400" dirty="0" smtClean="0">
                <a:latin typeface="Mongolian Baiti" pitchFamily="66" charset="0"/>
                <a:cs typeface="Mongolian Baiti" pitchFamily="66" charset="0"/>
                <a:sym typeface="Symbol"/>
              </a:rPr>
              <a:t> </a:t>
            </a:r>
            <a:r>
              <a:rPr lang="en-US" sz="2000" dirty="0" smtClean="0">
                <a:latin typeface="Mongolian Baiti" pitchFamily="66" charset="0"/>
                <a:cs typeface="Mongolian Baiti" pitchFamily="66" charset="0"/>
                <a:sym typeface="Symbol"/>
              </a:rPr>
              <a:t>And set </a:t>
            </a:r>
            <a:r>
              <a:rPr lang="en-US" sz="2000" i="1" dirty="0" smtClean="0">
                <a:latin typeface="Mongolian Baiti" pitchFamily="66" charset="0"/>
                <a:cs typeface="Mongolian Baiti" pitchFamily="66" charset="0"/>
                <a:sym typeface="Symbol"/>
              </a:rPr>
              <a:t>X’</a:t>
            </a:r>
            <a:r>
              <a:rPr lang="en-US" sz="2000" i="1" baseline="-25000" dirty="0" smtClean="0">
                <a:latin typeface="Mongolian Baiti" pitchFamily="66" charset="0"/>
                <a:cs typeface="Mongolian Baiti" pitchFamily="66" charset="0"/>
                <a:sym typeface="Symbol"/>
              </a:rPr>
              <a:t>k0</a:t>
            </a:r>
            <a:r>
              <a:rPr lang="en-US" sz="2000" i="1" dirty="0" smtClean="0">
                <a:latin typeface="Mongolian Baiti" pitchFamily="66" charset="0"/>
                <a:cs typeface="Mongolian Baiti" pitchFamily="66" charset="0"/>
                <a:sym typeface="Symbol"/>
              </a:rPr>
              <a:t>, Y’</a:t>
            </a:r>
            <a:r>
              <a:rPr lang="en-US" sz="2000" i="1" baseline="-25000" dirty="0" smtClean="0">
                <a:latin typeface="Mongolian Baiti" pitchFamily="66" charset="0"/>
                <a:cs typeface="Mongolian Baiti" pitchFamily="66" charset="0"/>
                <a:sym typeface="Symbol"/>
              </a:rPr>
              <a:t>k0</a:t>
            </a:r>
            <a:r>
              <a:rPr lang="en-US" sz="2000" i="1" dirty="0" smtClean="0">
                <a:latin typeface="Mongolian Baiti" pitchFamily="66" charset="0"/>
                <a:cs typeface="Mongolian Baiti" pitchFamily="66" charset="0"/>
                <a:sym typeface="Symbol"/>
              </a:rPr>
              <a:t>, P</a:t>
            </a:r>
            <a:r>
              <a:rPr lang="en-US" sz="2000" i="1" baseline="-25000" dirty="0" smtClean="0">
                <a:latin typeface="Mongolian Baiti" pitchFamily="66" charset="0"/>
                <a:cs typeface="Mongolian Baiti" pitchFamily="66" charset="0"/>
                <a:sym typeface="Symbol"/>
              </a:rPr>
              <a:t>k0</a:t>
            </a:r>
            <a:r>
              <a:rPr lang="en-US" sz="2000" i="1" dirty="0" smtClean="0">
                <a:latin typeface="Mongolian Baiti" pitchFamily="66" charset="0"/>
                <a:cs typeface="Mongolian Baiti" pitchFamily="66" charset="0"/>
                <a:sym typeface="Symbol"/>
              </a:rPr>
              <a:t>, X’</a:t>
            </a:r>
            <a:r>
              <a:rPr lang="en-US" sz="2000" i="1" baseline="-25000" dirty="0" smtClean="0">
                <a:latin typeface="Mongolian Baiti" pitchFamily="66" charset="0"/>
                <a:cs typeface="Mongolian Baiti" pitchFamily="66" charset="0"/>
                <a:sym typeface="Symbol"/>
              </a:rPr>
              <a:t>e0</a:t>
            </a:r>
            <a:r>
              <a:rPr lang="en-US" sz="2000" i="1" dirty="0" smtClean="0">
                <a:latin typeface="Mongolian Baiti" pitchFamily="66" charset="0"/>
                <a:cs typeface="Mongolian Baiti" pitchFamily="66" charset="0"/>
                <a:sym typeface="Symbol"/>
              </a:rPr>
              <a:t>, Y’</a:t>
            </a:r>
            <a:r>
              <a:rPr lang="en-US" sz="2000" i="1" baseline="-25000" dirty="0" smtClean="0">
                <a:latin typeface="Mongolian Baiti" pitchFamily="66" charset="0"/>
                <a:cs typeface="Mongolian Baiti" pitchFamily="66" charset="0"/>
                <a:sym typeface="Symbol"/>
              </a:rPr>
              <a:t>e0</a:t>
            </a:r>
            <a:r>
              <a:rPr lang="en-US" sz="2000" i="1" dirty="0" smtClean="0">
                <a:latin typeface="Mongolian Baiti" pitchFamily="66" charset="0"/>
                <a:cs typeface="Mongolian Baiti" pitchFamily="66" charset="0"/>
                <a:sym typeface="Symbol"/>
              </a:rPr>
              <a:t>, P</a:t>
            </a:r>
            <a:r>
              <a:rPr lang="en-US" sz="2000" i="1" baseline="-25000" dirty="0" smtClean="0">
                <a:latin typeface="Mongolian Baiti" pitchFamily="66" charset="0"/>
                <a:cs typeface="Mongolian Baiti" pitchFamily="66" charset="0"/>
                <a:sym typeface="Symbol"/>
              </a:rPr>
              <a:t>e0</a:t>
            </a:r>
            <a:r>
              <a:rPr lang="en-US" sz="2000" i="1" dirty="0" smtClean="0">
                <a:latin typeface="Mongolian Baiti" pitchFamily="66" charset="0"/>
                <a:cs typeface="Mongolian Baiti" pitchFamily="66" charset="0"/>
                <a:sym typeface="Symbol"/>
              </a:rPr>
              <a:t> </a:t>
            </a:r>
            <a:r>
              <a:rPr lang="en-US" sz="2000" dirty="0" smtClean="0">
                <a:latin typeface="Mongolian Baiti" pitchFamily="66" charset="0"/>
                <a:cs typeface="Mongolian Baiti" pitchFamily="66" charset="0"/>
                <a:sym typeface="Symbol"/>
              </a:rPr>
              <a:t>as parameters, we can fit &amp; data to minimize the Chi-Square, and obtain offset values:</a:t>
            </a:r>
            <a:endParaRPr lang="en-US" sz="2000" dirty="0" smtClean="0">
              <a:latin typeface="Mongolian Baiti" pitchFamily="66" charset="0"/>
              <a:cs typeface="Mongolian Baiti" pitchFamily="66" charset="0"/>
            </a:endParaRPr>
          </a:p>
        </p:txBody>
      </p:sp>
      <p:sp>
        <p:nvSpPr>
          <p:cNvPr id="16" name="Rounded Rectangle 15"/>
          <p:cNvSpPr/>
          <p:nvPr/>
        </p:nvSpPr>
        <p:spPr>
          <a:xfrm>
            <a:off x="228600" y="5029200"/>
            <a:ext cx="8686800" cy="1600200"/>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381000" y="5105400"/>
            <a:ext cx="2209800" cy="400110"/>
          </a:xfrm>
          <a:prstGeom prst="rect">
            <a:avLst/>
          </a:prstGeom>
          <a:noFill/>
        </p:spPr>
        <p:txBody>
          <a:bodyPr wrap="square" rtlCol="0">
            <a:spAutoFit/>
          </a:bodyPr>
          <a:lstStyle/>
          <a:p>
            <a:r>
              <a:rPr lang="en-US" sz="2000" b="1" dirty="0" smtClean="0">
                <a:solidFill>
                  <a:srgbClr val="FF0000"/>
                </a:solidFill>
              </a:rPr>
              <a:t>Missing Mass:</a:t>
            </a:r>
            <a:endParaRPr lang="en-US" sz="2000" b="1" dirty="0">
              <a:solidFill>
                <a:srgbClr val="FF0000"/>
              </a:solidFill>
            </a:endParaRPr>
          </a:p>
        </p:txBody>
      </p:sp>
      <p:graphicFrame>
        <p:nvGraphicFramePr>
          <p:cNvPr id="18" name="Object 13"/>
          <p:cNvGraphicFramePr>
            <a:graphicFrameLocks noChangeAspect="1"/>
          </p:cNvGraphicFramePr>
          <p:nvPr/>
        </p:nvGraphicFramePr>
        <p:xfrm>
          <a:off x="2405063" y="5105400"/>
          <a:ext cx="5672137" cy="1458913"/>
        </p:xfrm>
        <a:graphic>
          <a:graphicData uri="http://schemas.openxmlformats.org/presentationml/2006/ole">
            <p:oleObj spid="_x0000_s48134" name="Equation" r:id="rId6" imgW="2971800" imgH="736560" progId="Equation.3">
              <p:embed/>
            </p:oleObj>
          </a:graphicData>
        </a:graphic>
      </p:graphicFrame>
      <p:graphicFrame>
        <p:nvGraphicFramePr>
          <p:cNvPr id="48135" name="Object 7"/>
          <p:cNvGraphicFramePr>
            <a:graphicFrameLocks noChangeAspect="1"/>
          </p:cNvGraphicFramePr>
          <p:nvPr/>
        </p:nvGraphicFramePr>
        <p:xfrm>
          <a:off x="939800" y="3200400"/>
          <a:ext cx="7185025" cy="434975"/>
        </p:xfrm>
        <a:graphic>
          <a:graphicData uri="http://schemas.openxmlformats.org/presentationml/2006/ole">
            <p:oleObj spid="_x0000_s48135" name="Equation" r:id="rId7" imgW="2692080" imgH="228600" progId="Equation.3">
              <p:embed/>
            </p:oleObj>
          </a:graphicData>
        </a:graphic>
      </p:graphicFrame>
      <p:graphicFrame>
        <p:nvGraphicFramePr>
          <p:cNvPr id="48136" name="Object 8"/>
          <p:cNvGraphicFramePr>
            <a:graphicFrameLocks noChangeAspect="1"/>
          </p:cNvGraphicFramePr>
          <p:nvPr/>
        </p:nvGraphicFramePr>
        <p:xfrm>
          <a:off x="2057400" y="4572000"/>
          <a:ext cx="5021263" cy="444500"/>
        </p:xfrm>
        <a:graphic>
          <a:graphicData uri="http://schemas.openxmlformats.org/presentationml/2006/ole">
            <p:oleObj spid="_x0000_s48136" name="Equation" r:id="rId8" imgW="1955520" imgH="241200" progId="Equation.3">
              <p:embed/>
            </p:oleObj>
          </a:graphicData>
        </a:graphic>
      </p:graphicFrame>
    </p:spTree>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Straight Connector 47"/>
          <p:cNvCxnSpPr/>
          <p:nvPr/>
        </p:nvCxnSpPr>
        <p:spPr>
          <a:xfrm rot="5400000">
            <a:off x="3543300" y="3848100"/>
            <a:ext cx="5562600" cy="0"/>
          </a:xfrm>
          <a:prstGeom prst="line">
            <a:avLst/>
          </a:prstGeom>
          <a:ln cmpd="sng">
            <a:solidFill>
              <a:schemeClr val="accent5">
                <a:alpha val="51000"/>
              </a:schemeClr>
            </a:solidFill>
            <a:prstDash val="sysDot"/>
          </a:ln>
        </p:spPr>
        <p:style>
          <a:lnRef idx="3">
            <a:schemeClr val="accent5"/>
          </a:lnRef>
          <a:fillRef idx="0">
            <a:schemeClr val="accent5"/>
          </a:fillRef>
          <a:effectRef idx="2">
            <a:schemeClr val="accent5"/>
          </a:effectRef>
          <a:fontRef idx="minor">
            <a:schemeClr val="tx1"/>
          </a:fontRef>
        </p:style>
      </p:cxnSp>
      <p:cxnSp>
        <p:nvCxnSpPr>
          <p:cNvPr id="47" name="Straight Connector 46"/>
          <p:cNvCxnSpPr/>
          <p:nvPr/>
        </p:nvCxnSpPr>
        <p:spPr>
          <a:xfrm rot="5400000">
            <a:off x="190499" y="3848100"/>
            <a:ext cx="5562600" cy="0"/>
          </a:xfrm>
          <a:prstGeom prst="line">
            <a:avLst/>
          </a:prstGeom>
          <a:ln cmpd="sng">
            <a:solidFill>
              <a:schemeClr val="accent5">
                <a:alpha val="51000"/>
              </a:schemeClr>
            </a:solidFill>
            <a:prstDash val="sysDot"/>
          </a:ln>
        </p:spPr>
        <p:style>
          <a:lnRef idx="3">
            <a:schemeClr val="accent5"/>
          </a:lnRef>
          <a:fillRef idx="0">
            <a:schemeClr val="accent5"/>
          </a:fillRef>
          <a:effectRef idx="2">
            <a:schemeClr val="accent5"/>
          </a:effectRef>
          <a:fontRef idx="minor">
            <a:schemeClr val="tx1"/>
          </a:fontRef>
        </p:style>
      </p:cxnSp>
      <p:cxnSp>
        <p:nvCxnSpPr>
          <p:cNvPr id="54" name="Straight Connector 53"/>
          <p:cNvCxnSpPr/>
          <p:nvPr/>
        </p:nvCxnSpPr>
        <p:spPr>
          <a:xfrm flipV="1">
            <a:off x="228600" y="3962400"/>
            <a:ext cx="8915400" cy="76200"/>
          </a:xfrm>
          <a:prstGeom prst="line">
            <a:avLst/>
          </a:prstGeom>
          <a:ln>
            <a:prstDash val="sysDash"/>
          </a:ln>
        </p:spPr>
        <p:style>
          <a:lnRef idx="3">
            <a:schemeClr val="accent5"/>
          </a:lnRef>
          <a:fillRef idx="0">
            <a:schemeClr val="accent5"/>
          </a:fillRef>
          <a:effectRef idx="2">
            <a:schemeClr val="accent5"/>
          </a:effectRef>
          <a:fontRef idx="minor">
            <a:schemeClr val="tx1"/>
          </a:fontRef>
        </p:style>
      </p:cxnSp>
      <p:sp>
        <p:nvSpPr>
          <p:cNvPr id="13314" name="Title 1"/>
          <p:cNvSpPr>
            <a:spLocks noGrp="1"/>
          </p:cNvSpPr>
          <p:nvPr>
            <p:ph type="title"/>
          </p:nvPr>
        </p:nvSpPr>
        <p:spPr>
          <a:xfrm>
            <a:off x="685800" y="228600"/>
            <a:ext cx="7696200" cy="487363"/>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3">
            <a:schemeClr val="accent3"/>
          </a:fillRef>
          <a:effectRef idx="2">
            <a:schemeClr val="accent3"/>
          </a:effectRef>
          <a:fontRef idx="minor">
            <a:schemeClr val="lt1"/>
          </a:fontRef>
        </p:style>
        <p:txBody>
          <a:bodyPr>
            <a:normAutofit fontScale="90000"/>
          </a:bodyPr>
          <a:lstStyle/>
          <a:p>
            <a:pPr algn="ctr"/>
            <a:r>
              <a:rPr lang="en-US" sz="2800" b="1" u="sng" dirty="0" smtClean="0">
                <a:solidFill>
                  <a:schemeClr val="bg1"/>
                </a:solidFill>
                <a:effectLst>
                  <a:outerShdw blurRad="38100" dist="38100" dir="2700000" algn="tl">
                    <a:srgbClr val="000000">
                      <a:alpha val="43137"/>
                    </a:srgbClr>
                  </a:outerShdw>
                </a:effectLst>
                <a:latin typeface="Basemic Times" pitchFamily="2" charset="0"/>
                <a:ea typeface="+mn-ea"/>
                <a:cs typeface="+mn-cs"/>
              </a:rPr>
              <a:t>Flow Chart</a:t>
            </a:r>
          </a:p>
        </p:txBody>
      </p:sp>
      <p:sp>
        <p:nvSpPr>
          <p:cNvPr id="6" name="Rounded Rectangle 5"/>
          <p:cNvSpPr/>
          <p:nvPr/>
        </p:nvSpPr>
        <p:spPr>
          <a:xfrm>
            <a:off x="685800" y="1066800"/>
            <a:ext cx="1676399" cy="609600"/>
          </a:xfrm>
          <a:prstGeom prst="roundRect">
            <a:avLst/>
          </a:prstGeom>
          <a:solidFill>
            <a:srgbClr val="92D05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en-US" b="1" dirty="0" smtClean="0">
                <a:solidFill>
                  <a:srgbClr val="002060"/>
                </a:solidFill>
              </a:rPr>
              <a:t>Tracking</a:t>
            </a:r>
          </a:p>
          <a:p>
            <a:pPr algn="ctr"/>
            <a:r>
              <a:rPr lang="en-US" b="1" dirty="0">
                <a:solidFill>
                  <a:srgbClr val="002060"/>
                </a:solidFill>
                <a:latin typeface="Times New Roman" pitchFamily="18" charset="0"/>
                <a:ea typeface="Batang" pitchFamily="18" charset="-127"/>
                <a:cs typeface="Times New Roman" pitchFamily="18" charset="0"/>
              </a:rPr>
              <a:t>(KDC)</a:t>
            </a:r>
          </a:p>
        </p:txBody>
      </p:sp>
      <p:sp>
        <p:nvSpPr>
          <p:cNvPr id="8" name="Rounded Rectangle 7"/>
          <p:cNvSpPr/>
          <p:nvPr/>
        </p:nvSpPr>
        <p:spPr>
          <a:xfrm>
            <a:off x="685801" y="2057400"/>
            <a:ext cx="1676400" cy="685800"/>
          </a:xfrm>
          <a:prstGeom prst="roundRect">
            <a:avLst/>
          </a:prstGeom>
          <a:solidFill>
            <a:srgbClr val="92D05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en-US" b="1" dirty="0" smtClean="0">
                <a:solidFill>
                  <a:srgbClr val="002060"/>
                </a:solidFill>
              </a:rPr>
              <a:t>TOF</a:t>
            </a:r>
          </a:p>
          <a:p>
            <a:pPr algn="ctr"/>
            <a:r>
              <a:rPr lang="en-US" b="1" dirty="0" smtClean="0">
                <a:solidFill>
                  <a:srgbClr val="002060"/>
                </a:solidFill>
                <a:latin typeface="Times New Roman" pitchFamily="18" charset="0"/>
                <a:ea typeface="Batang" pitchFamily="18" charset="-127"/>
                <a:cs typeface="Times New Roman" pitchFamily="18" charset="0"/>
              </a:rPr>
              <a:t>(Hodoscopes)</a:t>
            </a:r>
            <a:endParaRPr lang="en-US" b="1" dirty="0">
              <a:solidFill>
                <a:srgbClr val="002060"/>
              </a:solidFill>
              <a:latin typeface="Times New Roman" pitchFamily="18" charset="0"/>
              <a:ea typeface="Batang" pitchFamily="18" charset="-127"/>
              <a:cs typeface="Times New Roman" pitchFamily="18" charset="0"/>
            </a:endParaRPr>
          </a:p>
        </p:txBody>
      </p:sp>
      <p:sp>
        <p:nvSpPr>
          <p:cNvPr id="9" name="Rounded Rectangle 8"/>
          <p:cNvSpPr/>
          <p:nvPr/>
        </p:nvSpPr>
        <p:spPr>
          <a:xfrm>
            <a:off x="685801" y="3124200"/>
            <a:ext cx="1676400" cy="533400"/>
          </a:xfrm>
          <a:prstGeom prst="roundRect">
            <a:avLst/>
          </a:prstGeom>
          <a:solidFill>
            <a:srgbClr val="92D05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en-US" b="1" dirty="0" smtClean="0">
                <a:solidFill>
                  <a:srgbClr val="002060"/>
                </a:solidFill>
              </a:rPr>
              <a:t>KID</a:t>
            </a:r>
          </a:p>
          <a:p>
            <a:pPr algn="ctr"/>
            <a:r>
              <a:rPr lang="en-US" b="1" dirty="0">
                <a:solidFill>
                  <a:srgbClr val="002060"/>
                </a:solidFill>
                <a:latin typeface="Times New Roman" pitchFamily="18" charset="0"/>
                <a:ea typeface="Batang" pitchFamily="18" charset="-127"/>
                <a:cs typeface="Times New Roman" pitchFamily="18" charset="0"/>
              </a:rPr>
              <a:t>(</a:t>
            </a:r>
            <a:r>
              <a:rPr lang="en-US" b="1" dirty="0" smtClean="0">
                <a:solidFill>
                  <a:srgbClr val="002060"/>
                </a:solidFill>
                <a:latin typeface="Times New Roman" pitchFamily="18" charset="0"/>
                <a:ea typeface="Batang" pitchFamily="18" charset="-127"/>
                <a:cs typeface="Times New Roman" pitchFamily="18" charset="0"/>
              </a:rPr>
              <a:t>AC,WC,LC)</a:t>
            </a:r>
            <a:endParaRPr lang="en-US" b="1" dirty="0">
              <a:solidFill>
                <a:srgbClr val="002060"/>
              </a:solidFill>
              <a:latin typeface="Times New Roman" pitchFamily="18" charset="0"/>
              <a:ea typeface="Batang" pitchFamily="18" charset="-127"/>
              <a:cs typeface="Times New Roman" pitchFamily="18" charset="0"/>
            </a:endParaRPr>
          </a:p>
        </p:txBody>
      </p:sp>
      <p:sp>
        <p:nvSpPr>
          <p:cNvPr id="10" name="Rounded Rectangle 9"/>
          <p:cNvSpPr/>
          <p:nvPr/>
        </p:nvSpPr>
        <p:spPr>
          <a:xfrm>
            <a:off x="2438400" y="1676400"/>
            <a:ext cx="1676400" cy="8382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1600" b="1" dirty="0" smtClean="0">
                <a:solidFill>
                  <a:srgbClr val="002060"/>
                </a:solidFill>
              </a:rPr>
              <a:t>HKS             Focal Plane </a:t>
            </a:r>
          </a:p>
          <a:p>
            <a:pPr algn="ctr"/>
            <a:r>
              <a:rPr lang="en-US" sz="1600" b="1" dirty="0" smtClean="0">
                <a:solidFill>
                  <a:srgbClr val="002060"/>
                </a:solidFill>
              </a:rPr>
              <a:t>(X,X’,Y,Y’,T</a:t>
            </a:r>
            <a:r>
              <a:rPr lang="en-US" sz="1600" b="1" baseline="-25000" dirty="0" smtClean="0">
                <a:solidFill>
                  <a:srgbClr val="002060"/>
                </a:solidFill>
              </a:rPr>
              <a:t>fp</a:t>
            </a:r>
            <a:r>
              <a:rPr lang="en-US" sz="1600" b="1" dirty="0" smtClean="0">
                <a:solidFill>
                  <a:srgbClr val="002060"/>
                </a:solidFill>
              </a:rPr>
              <a:t>)</a:t>
            </a:r>
            <a:endParaRPr lang="en-US" sz="1600" b="1" dirty="0">
              <a:solidFill>
                <a:srgbClr val="002060"/>
              </a:solidFill>
            </a:endParaRPr>
          </a:p>
        </p:txBody>
      </p:sp>
      <p:sp>
        <p:nvSpPr>
          <p:cNvPr id="11" name="Rounded Rectangle 10"/>
          <p:cNvSpPr/>
          <p:nvPr/>
        </p:nvSpPr>
        <p:spPr>
          <a:xfrm rot="16200000">
            <a:off x="-266700" y="2324100"/>
            <a:ext cx="1295400" cy="304800"/>
          </a:xfrm>
          <a:prstGeom prst="roundRect">
            <a:avLst/>
          </a:prstGeom>
          <a:solidFill>
            <a:srgbClr val="00B0F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3">
            <a:schemeClr val="lt1"/>
          </a:lnRef>
          <a:fillRef idx="1">
            <a:schemeClr val="accent5"/>
          </a:fillRef>
          <a:effectRef idx="1">
            <a:schemeClr val="accent5"/>
          </a:effectRef>
          <a:fontRef idx="minor">
            <a:schemeClr val="lt1"/>
          </a:fontRef>
        </p:style>
        <p:txBody>
          <a:bodyPr rtlCol="0" anchor="ctr"/>
          <a:lstStyle/>
          <a:p>
            <a:pPr algn="ctr"/>
            <a:r>
              <a:rPr lang="en-US" b="1" dirty="0" smtClean="0">
                <a:solidFill>
                  <a:srgbClr val="002060"/>
                </a:solidFill>
              </a:rPr>
              <a:t>HKS</a:t>
            </a:r>
            <a:endParaRPr lang="en-US" b="1" dirty="0">
              <a:solidFill>
                <a:srgbClr val="002060"/>
              </a:solidFill>
            </a:endParaRPr>
          </a:p>
        </p:txBody>
      </p:sp>
      <p:sp>
        <p:nvSpPr>
          <p:cNvPr id="14" name="Up-Down Arrow 13"/>
          <p:cNvSpPr/>
          <p:nvPr/>
        </p:nvSpPr>
        <p:spPr>
          <a:xfrm>
            <a:off x="1447800" y="1752600"/>
            <a:ext cx="228600" cy="304800"/>
          </a:xfrm>
          <a:prstGeom prst="upDown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dirty="0"/>
          </a:p>
        </p:txBody>
      </p:sp>
      <p:sp>
        <p:nvSpPr>
          <p:cNvPr id="23" name="Rounded Rectangle 22"/>
          <p:cNvSpPr/>
          <p:nvPr/>
        </p:nvSpPr>
        <p:spPr>
          <a:xfrm>
            <a:off x="4191000" y="1981200"/>
            <a:ext cx="1752600" cy="685800"/>
          </a:xfrm>
          <a:prstGeom prst="roundRect">
            <a:avLst/>
          </a:prstGeom>
          <a:solidFill>
            <a:srgbClr val="92D05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en-US" b="1" dirty="0" smtClean="0">
                <a:solidFill>
                  <a:srgbClr val="002060"/>
                </a:solidFill>
              </a:rPr>
              <a:t>Optics</a:t>
            </a:r>
          </a:p>
          <a:p>
            <a:pPr algn="ctr"/>
            <a:r>
              <a:rPr lang="en-US" b="1" dirty="0">
                <a:solidFill>
                  <a:srgbClr val="002060"/>
                </a:solidFill>
                <a:latin typeface="Times New Roman" pitchFamily="18" charset="0"/>
                <a:ea typeface="Batang" pitchFamily="18" charset="-127"/>
                <a:cs typeface="Times New Roman" pitchFamily="18" charset="0"/>
              </a:rPr>
              <a:t>(HKS+Splitter)</a:t>
            </a:r>
          </a:p>
        </p:txBody>
      </p:sp>
      <p:sp>
        <p:nvSpPr>
          <p:cNvPr id="24" name="Rounded Rectangle 23"/>
          <p:cNvSpPr/>
          <p:nvPr/>
        </p:nvSpPr>
        <p:spPr>
          <a:xfrm>
            <a:off x="6172200" y="2209800"/>
            <a:ext cx="1524000" cy="7620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1600" b="1" dirty="0" smtClean="0">
                <a:solidFill>
                  <a:srgbClr val="002060"/>
                </a:solidFill>
              </a:rPr>
              <a:t>HKS        Target Plane </a:t>
            </a:r>
          </a:p>
          <a:p>
            <a:pPr algn="ctr"/>
            <a:r>
              <a:rPr lang="en-US" sz="1600" b="1" dirty="0" smtClean="0">
                <a:solidFill>
                  <a:srgbClr val="002060"/>
                </a:solidFill>
              </a:rPr>
              <a:t>(X’, Y’, P, T</a:t>
            </a:r>
            <a:r>
              <a:rPr lang="en-US" sz="1600" b="1" baseline="-25000" dirty="0" smtClean="0">
                <a:solidFill>
                  <a:srgbClr val="002060"/>
                </a:solidFill>
              </a:rPr>
              <a:t>tar</a:t>
            </a:r>
            <a:r>
              <a:rPr lang="en-US" sz="1600" b="1" dirty="0" smtClean="0">
                <a:solidFill>
                  <a:srgbClr val="002060"/>
                </a:solidFill>
              </a:rPr>
              <a:t>)</a:t>
            </a:r>
            <a:endParaRPr lang="en-US" sz="1600" b="1" dirty="0">
              <a:solidFill>
                <a:srgbClr val="002060"/>
              </a:solidFill>
            </a:endParaRPr>
          </a:p>
        </p:txBody>
      </p:sp>
      <p:sp>
        <p:nvSpPr>
          <p:cNvPr id="25" name="Curved Down Arrow 24"/>
          <p:cNvSpPr/>
          <p:nvPr/>
        </p:nvSpPr>
        <p:spPr>
          <a:xfrm rot="575317">
            <a:off x="4047041" y="1669515"/>
            <a:ext cx="2344951" cy="322181"/>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39" name="Rounded Rectangle 38"/>
          <p:cNvSpPr/>
          <p:nvPr/>
        </p:nvSpPr>
        <p:spPr>
          <a:xfrm>
            <a:off x="671732" y="4724400"/>
            <a:ext cx="1676400" cy="609600"/>
          </a:xfrm>
          <a:prstGeom prst="roundRect">
            <a:avLst/>
          </a:prstGeom>
          <a:solidFill>
            <a:srgbClr val="92D05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en-US" b="1" dirty="0" smtClean="0">
                <a:solidFill>
                  <a:srgbClr val="002060"/>
                </a:solidFill>
              </a:rPr>
              <a:t>Tracking</a:t>
            </a:r>
          </a:p>
          <a:p>
            <a:pPr algn="ctr"/>
            <a:r>
              <a:rPr lang="en-US" b="1" dirty="0" smtClean="0">
                <a:solidFill>
                  <a:srgbClr val="002060"/>
                </a:solidFill>
                <a:latin typeface="Times New Roman" pitchFamily="18" charset="0"/>
                <a:ea typeface="Batang" pitchFamily="18" charset="-127"/>
                <a:cs typeface="Times New Roman" pitchFamily="18" charset="0"/>
              </a:rPr>
              <a:t>(EDC</a:t>
            </a:r>
            <a:r>
              <a:rPr lang="en-US" b="1" dirty="0">
                <a:solidFill>
                  <a:srgbClr val="002060"/>
                </a:solidFill>
                <a:latin typeface="Times New Roman" pitchFamily="18" charset="0"/>
                <a:ea typeface="Batang" pitchFamily="18" charset="-127"/>
                <a:cs typeface="Times New Roman" pitchFamily="18" charset="0"/>
              </a:rPr>
              <a:t>)</a:t>
            </a:r>
          </a:p>
        </p:txBody>
      </p:sp>
      <p:sp>
        <p:nvSpPr>
          <p:cNvPr id="40" name="Rounded Rectangle 39"/>
          <p:cNvSpPr/>
          <p:nvPr/>
        </p:nvSpPr>
        <p:spPr>
          <a:xfrm>
            <a:off x="685800" y="5715000"/>
            <a:ext cx="1676400" cy="685800"/>
          </a:xfrm>
          <a:prstGeom prst="roundRect">
            <a:avLst/>
          </a:prstGeom>
          <a:solidFill>
            <a:srgbClr val="92D05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en-US" b="1" dirty="0" smtClean="0">
                <a:solidFill>
                  <a:srgbClr val="002060"/>
                </a:solidFill>
              </a:rPr>
              <a:t>TOF</a:t>
            </a:r>
          </a:p>
          <a:p>
            <a:pPr algn="ctr"/>
            <a:r>
              <a:rPr lang="en-US" b="1" dirty="0" smtClean="0">
                <a:solidFill>
                  <a:srgbClr val="002060"/>
                </a:solidFill>
                <a:latin typeface="Times New Roman" pitchFamily="18" charset="0"/>
                <a:ea typeface="Batang" pitchFamily="18" charset="-127"/>
                <a:cs typeface="Times New Roman" pitchFamily="18" charset="0"/>
              </a:rPr>
              <a:t>(Hodoscopes)</a:t>
            </a:r>
            <a:endParaRPr lang="en-US" b="1" dirty="0">
              <a:solidFill>
                <a:srgbClr val="002060"/>
              </a:solidFill>
              <a:latin typeface="Times New Roman" pitchFamily="18" charset="0"/>
              <a:ea typeface="Batang" pitchFamily="18" charset="-127"/>
              <a:cs typeface="Times New Roman" pitchFamily="18" charset="0"/>
            </a:endParaRPr>
          </a:p>
        </p:txBody>
      </p:sp>
      <p:sp>
        <p:nvSpPr>
          <p:cNvPr id="42" name="Rounded Rectangle 41"/>
          <p:cNvSpPr/>
          <p:nvPr/>
        </p:nvSpPr>
        <p:spPr>
          <a:xfrm>
            <a:off x="2438400" y="5486400"/>
            <a:ext cx="1600200" cy="7620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1600" b="1" dirty="0" smtClean="0">
                <a:solidFill>
                  <a:srgbClr val="002060"/>
                </a:solidFill>
              </a:rPr>
              <a:t>HES            Focal Plane </a:t>
            </a:r>
          </a:p>
          <a:p>
            <a:pPr algn="ctr"/>
            <a:r>
              <a:rPr lang="en-US" sz="1600" b="1" dirty="0" smtClean="0">
                <a:solidFill>
                  <a:srgbClr val="002060"/>
                </a:solidFill>
              </a:rPr>
              <a:t>(X,X’,Y,Y’, T</a:t>
            </a:r>
            <a:r>
              <a:rPr lang="en-US" sz="1600" b="1" baseline="-25000" dirty="0" smtClean="0">
                <a:solidFill>
                  <a:srgbClr val="002060"/>
                </a:solidFill>
              </a:rPr>
              <a:t>fp</a:t>
            </a:r>
            <a:r>
              <a:rPr lang="en-US" sz="1600" b="1" dirty="0" smtClean="0">
                <a:solidFill>
                  <a:srgbClr val="002060"/>
                </a:solidFill>
              </a:rPr>
              <a:t>)</a:t>
            </a:r>
            <a:endParaRPr lang="en-US" sz="1600" b="1" dirty="0">
              <a:solidFill>
                <a:srgbClr val="002060"/>
              </a:solidFill>
            </a:endParaRPr>
          </a:p>
        </p:txBody>
      </p:sp>
      <p:sp>
        <p:nvSpPr>
          <p:cNvPr id="43" name="Rounded Rectangle 42"/>
          <p:cNvSpPr/>
          <p:nvPr/>
        </p:nvSpPr>
        <p:spPr>
          <a:xfrm rot="16200000">
            <a:off x="-266700" y="5448300"/>
            <a:ext cx="1295400" cy="304800"/>
          </a:xfrm>
          <a:prstGeom prst="roundRect">
            <a:avLst/>
          </a:prstGeom>
          <a:solidFill>
            <a:srgbClr val="92D050"/>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3">
            <a:schemeClr val="lt1"/>
          </a:lnRef>
          <a:fillRef idx="1">
            <a:schemeClr val="accent5"/>
          </a:fillRef>
          <a:effectRef idx="1">
            <a:schemeClr val="accent5"/>
          </a:effectRef>
          <a:fontRef idx="minor">
            <a:schemeClr val="lt1"/>
          </a:fontRef>
        </p:style>
        <p:txBody>
          <a:bodyPr rtlCol="0" anchor="ctr"/>
          <a:lstStyle/>
          <a:p>
            <a:pPr algn="ctr"/>
            <a:r>
              <a:rPr lang="en-US" b="1" dirty="0" smtClean="0">
                <a:solidFill>
                  <a:srgbClr val="002060"/>
                </a:solidFill>
              </a:rPr>
              <a:t>HES</a:t>
            </a:r>
            <a:endParaRPr lang="en-US" b="1" dirty="0">
              <a:solidFill>
                <a:srgbClr val="002060"/>
              </a:solidFill>
            </a:endParaRPr>
          </a:p>
        </p:txBody>
      </p:sp>
      <p:sp>
        <p:nvSpPr>
          <p:cNvPr id="49" name="Rounded Rectangle 48"/>
          <p:cNvSpPr/>
          <p:nvPr/>
        </p:nvSpPr>
        <p:spPr>
          <a:xfrm>
            <a:off x="4191000" y="5257800"/>
            <a:ext cx="1752600" cy="685800"/>
          </a:xfrm>
          <a:prstGeom prst="roundRect">
            <a:avLst/>
          </a:prstGeom>
          <a:solidFill>
            <a:srgbClr val="92D05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en-US" b="1" dirty="0" smtClean="0">
                <a:solidFill>
                  <a:srgbClr val="002060"/>
                </a:solidFill>
              </a:rPr>
              <a:t>Optics</a:t>
            </a:r>
          </a:p>
          <a:p>
            <a:pPr algn="ctr"/>
            <a:r>
              <a:rPr lang="en-US" b="1" dirty="0">
                <a:solidFill>
                  <a:srgbClr val="002060"/>
                </a:solidFill>
                <a:latin typeface="Times New Roman" pitchFamily="18" charset="0"/>
                <a:ea typeface="Batang" pitchFamily="18" charset="-127"/>
                <a:cs typeface="Times New Roman" pitchFamily="18" charset="0"/>
              </a:rPr>
              <a:t>(</a:t>
            </a:r>
            <a:r>
              <a:rPr lang="en-US" b="1" dirty="0" smtClean="0">
                <a:solidFill>
                  <a:srgbClr val="002060"/>
                </a:solidFill>
                <a:latin typeface="Times New Roman" pitchFamily="18" charset="0"/>
                <a:ea typeface="Batang" pitchFamily="18" charset="-127"/>
                <a:cs typeface="Times New Roman" pitchFamily="18" charset="0"/>
              </a:rPr>
              <a:t>HES+Splitter</a:t>
            </a:r>
            <a:r>
              <a:rPr lang="en-US" b="1" dirty="0">
                <a:solidFill>
                  <a:srgbClr val="002060"/>
                </a:solidFill>
                <a:latin typeface="Times New Roman" pitchFamily="18" charset="0"/>
                <a:ea typeface="Batang" pitchFamily="18" charset="-127"/>
                <a:cs typeface="Times New Roman" pitchFamily="18" charset="0"/>
              </a:rPr>
              <a:t>)</a:t>
            </a:r>
          </a:p>
        </p:txBody>
      </p:sp>
      <p:sp>
        <p:nvSpPr>
          <p:cNvPr id="50" name="Rounded Rectangle 49"/>
          <p:cNvSpPr/>
          <p:nvPr/>
        </p:nvSpPr>
        <p:spPr>
          <a:xfrm>
            <a:off x="6172200" y="5562600"/>
            <a:ext cx="1600200" cy="7620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sz="1600" b="1" dirty="0" smtClean="0">
                <a:solidFill>
                  <a:srgbClr val="002060"/>
                </a:solidFill>
              </a:rPr>
              <a:t>HES           Target Plane </a:t>
            </a:r>
          </a:p>
          <a:p>
            <a:pPr algn="ctr"/>
            <a:r>
              <a:rPr lang="en-US" sz="1600" b="1" dirty="0" smtClean="0">
                <a:solidFill>
                  <a:srgbClr val="002060"/>
                </a:solidFill>
              </a:rPr>
              <a:t>(X’, Y’, P, T</a:t>
            </a:r>
            <a:r>
              <a:rPr lang="en-US" sz="1600" b="1" baseline="-25000" dirty="0" smtClean="0">
                <a:solidFill>
                  <a:srgbClr val="002060"/>
                </a:solidFill>
              </a:rPr>
              <a:t>tar</a:t>
            </a:r>
            <a:r>
              <a:rPr lang="en-US" sz="1600" b="1" dirty="0" smtClean="0">
                <a:solidFill>
                  <a:srgbClr val="002060"/>
                </a:solidFill>
              </a:rPr>
              <a:t>)</a:t>
            </a:r>
            <a:endParaRPr lang="en-US" sz="1600" b="1" dirty="0">
              <a:solidFill>
                <a:srgbClr val="002060"/>
              </a:solidFill>
            </a:endParaRPr>
          </a:p>
        </p:txBody>
      </p:sp>
      <p:sp>
        <p:nvSpPr>
          <p:cNvPr id="66" name="Rounded Rectangle 65"/>
          <p:cNvSpPr/>
          <p:nvPr/>
        </p:nvSpPr>
        <p:spPr>
          <a:xfrm>
            <a:off x="6400800" y="3505200"/>
            <a:ext cx="1371600" cy="685800"/>
          </a:xfrm>
          <a:prstGeom prst="roundRect">
            <a:avLst/>
          </a:prstGeom>
          <a:solidFill>
            <a:srgbClr val="92D05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en-US" b="1" dirty="0" smtClean="0">
                <a:solidFill>
                  <a:srgbClr val="002060"/>
                </a:solidFill>
              </a:rPr>
              <a:t>Coincident</a:t>
            </a:r>
          </a:p>
          <a:p>
            <a:pPr algn="ctr"/>
            <a:r>
              <a:rPr lang="en-US" b="1" dirty="0" smtClean="0">
                <a:solidFill>
                  <a:srgbClr val="002060"/>
                </a:solidFill>
                <a:latin typeface="Times New Roman" pitchFamily="18" charset="0"/>
                <a:ea typeface="Batang" pitchFamily="18" charset="-127"/>
                <a:cs typeface="Times New Roman" pitchFamily="18" charset="0"/>
              </a:rPr>
              <a:t>(RF )</a:t>
            </a:r>
            <a:endParaRPr lang="en-US" b="1" dirty="0">
              <a:solidFill>
                <a:srgbClr val="002060"/>
              </a:solidFill>
              <a:latin typeface="Times New Roman" pitchFamily="18" charset="0"/>
              <a:ea typeface="Batang" pitchFamily="18" charset="-127"/>
              <a:cs typeface="Times New Roman" pitchFamily="18" charset="0"/>
            </a:endParaRPr>
          </a:p>
        </p:txBody>
      </p:sp>
      <p:sp>
        <p:nvSpPr>
          <p:cNvPr id="68" name="Rounded Rectangle 67"/>
          <p:cNvSpPr/>
          <p:nvPr/>
        </p:nvSpPr>
        <p:spPr>
          <a:xfrm>
            <a:off x="3048000" y="3505200"/>
            <a:ext cx="3048000" cy="914400"/>
          </a:xfrm>
          <a:prstGeom prst="roundRect">
            <a:avLst/>
          </a:prstGeom>
          <a:solidFill>
            <a:srgbClr val="92D050"/>
          </a:solidFill>
        </p:spPr>
        <p:style>
          <a:lnRef idx="3">
            <a:schemeClr val="lt1"/>
          </a:lnRef>
          <a:fillRef idx="1">
            <a:schemeClr val="accent1"/>
          </a:fillRef>
          <a:effectRef idx="1">
            <a:schemeClr val="accent1"/>
          </a:effectRef>
          <a:fontRef idx="minor">
            <a:schemeClr val="lt1"/>
          </a:fontRef>
        </p:style>
        <p:txBody>
          <a:bodyPr rtlCol="0" anchor="ctr"/>
          <a:lstStyle/>
          <a:p>
            <a:pPr algn="ctr"/>
            <a:r>
              <a:rPr lang="en-US" b="1" dirty="0" smtClean="0">
                <a:solidFill>
                  <a:srgbClr val="002060"/>
                </a:solidFill>
                <a:latin typeface="Times New Roman" pitchFamily="18" charset="0"/>
                <a:ea typeface="Batang" pitchFamily="18" charset="-127"/>
                <a:cs typeface="Times New Roman" pitchFamily="18" charset="0"/>
              </a:rPr>
              <a:t>Kinematics Correction</a:t>
            </a:r>
            <a:endParaRPr lang="en-US" b="1" dirty="0" smtClean="0">
              <a:solidFill>
                <a:srgbClr val="002060"/>
              </a:solidFill>
            </a:endParaRPr>
          </a:p>
          <a:p>
            <a:pPr algn="ctr"/>
            <a:r>
              <a:rPr lang="en-US" b="1" dirty="0" smtClean="0">
                <a:solidFill>
                  <a:srgbClr val="002060"/>
                </a:solidFill>
                <a:latin typeface="Times New Roman" pitchFamily="18" charset="0"/>
                <a:ea typeface="Batang" pitchFamily="18" charset="-127"/>
                <a:cs typeface="Times New Roman" pitchFamily="18" charset="0"/>
              </a:rPr>
              <a:t>(Beam, Target effects, Momentum, Angular)</a:t>
            </a:r>
            <a:endParaRPr lang="en-US" b="1" dirty="0">
              <a:solidFill>
                <a:srgbClr val="002060"/>
              </a:solidFill>
              <a:latin typeface="Times New Roman" pitchFamily="18" charset="0"/>
              <a:ea typeface="Batang" pitchFamily="18" charset="-127"/>
              <a:cs typeface="Times New Roman" pitchFamily="18" charset="0"/>
            </a:endParaRPr>
          </a:p>
        </p:txBody>
      </p:sp>
      <p:sp>
        <p:nvSpPr>
          <p:cNvPr id="69" name="Left-Right Arrow 68"/>
          <p:cNvSpPr/>
          <p:nvPr/>
        </p:nvSpPr>
        <p:spPr>
          <a:xfrm rot="19206202">
            <a:off x="4362825" y="2975210"/>
            <a:ext cx="827500" cy="273132"/>
          </a:xfrm>
          <a:prstGeom prst="leftRigh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dirty="0"/>
          </a:p>
        </p:txBody>
      </p:sp>
      <p:sp>
        <p:nvSpPr>
          <p:cNvPr id="71" name="Left-Right Arrow 70"/>
          <p:cNvSpPr/>
          <p:nvPr/>
        </p:nvSpPr>
        <p:spPr>
          <a:xfrm rot="13581026">
            <a:off x="4403569" y="4725499"/>
            <a:ext cx="754130" cy="278522"/>
          </a:xfrm>
          <a:prstGeom prst="leftRight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dirty="0"/>
          </a:p>
        </p:txBody>
      </p:sp>
      <p:sp>
        <p:nvSpPr>
          <p:cNvPr id="72" name="Up-Down Arrow 71"/>
          <p:cNvSpPr/>
          <p:nvPr/>
        </p:nvSpPr>
        <p:spPr>
          <a:xfrm>
            <a:off x="1447800" y="2819400"/>
            <a:ext cx="228600" cy="304800"/>
          </a:xfrm>
          <a:prstGeom prst="upDown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dirty="0"/>
          </a:p>
        </p:txBody>
      </p:sp>
      <p:sp>
        <p:nvSpPr>
          <p:cNvPr id="73" name="Up-Down Arrow 72"/>
          <p:cNvSpPr/>
          <p:nvPr/>
        </p:nvSpPr>
        <p:spPr>
          <a:xfrm>
            <a:off x="1447800" y="5410200"/>
            <a:ext cx="228600" cy="304800"/>
          </a:xfrm>
          <a:prstGeom prst="upDownArrow">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en-US" dirty="0"/>
          </a:p>
        </p:txBody>
      </p:sp>
      <p:sp>
        <p:nvSpPr>
          <p:cNvPr id="75" name="Rounded Rectangle 74"/>
          <p:cNvSpPr/>
          <p:nvPr/>
        </p:nvSpPr>
        <p:spPr>
          <a:xfrm>
            <a:off x="7924800" y="3429000"/>
            <a:ext cx="1066800" cy="9144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b="1" dirty="0" smtClean="0">
                <a:solidFill>
                  <a:srgbClr val="002060"/>
                </a:solidFill>
              </a:rPr>
              <a:t>Missing Mass</a:t>
            </a:r>
          </a:p>
        </p:txBody>
      </p:sp>
      <p:sp>
        <p:nvSpPr>
          <p:cNvPr id="79" name="Curved Up Arrow 78"/>
          <p:cNvSpPr/>
          <p:nvPr/>
        </p:nvSpPr>
        <p:spPr>
          <a:xfrm>
            <a:off x="3895532" y="6096000"/>
            <a:ext cx="2286000" cy="381000"/>
          </a:xfrm>
          <a:prstGeom prst="curvedUpArrow">
            <a:avLst>
              <a:gd name="adj1" fmla="val 25000"/>
              <a:gd name="adj2" fmla="val 50000"/>
              <a:gd name="adj3" fmla="val 2858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2" name="Rounded Rectangle 81"/>
          <p:cNvSpPr/>
          <p:nvPr/>
        </p:nvSpPr>
        <p:spPr>
          <a:xfrm>
            <a:off x="914400" y="3886200"/>
            <a:ext cx="1295400" cy="609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b="1" dirty="0" smtClean="0">
                <a:solidFill>
                  <a:srgbClr val="002060"/>
                </a:solidFill>
              </a:rPr>
              <a:t>Raw Data</a:t>
            </a:r>
          </a:p>
        </p:txBody>
      </p:sp>
      <p:sp>
        <p:nvSpPr>
          <p:cNvPr id="83" name="Curved Down Arrow 82"/>
          <p:cNvSpPr/>
          <p:nvPr/>
        </p:nvSpPr>
        <p:spPr>
          <a:xfrm rot="3424135">
            <a:off x="7557688" y="2761429"/>
            <a:ext cx="1098875" cy="26744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5" name="Curved Up Arrow 84"/>
          <p:cNvSpPr/>
          <p:nvPr/>
        </p:nvSpPr>
        <p:spPr>
          <a:xfrm rot="18285063">
            <a:off x="7562981" y="4873156"/>
            <a:ext cx="1672438" cy="365477"/>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7" name="Left-Right-Up Arrow 86"/>
          <p:cNvSpPr/>
          <p:nvPr/>
        </p:nvSpPr>
        <p:spPr>
          <a:xfrm rot="16200000">
            <a:off x="1219202" y="3810000"/>
            <a:ext cx="2743198" cy="457199"/>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ounded Rectangle 87"/>
          <p:cNvSpPr/>
          <p:nvPr/>
        </p:nvSpPr>
        <p:spPr>
          <a:xfrm>
            <a:off x="7162800" y="1524000"/>
            <a:ext cx="381000" cy="3048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b="1" dirty="0" smtClean="0">
              <a:solidFill>
                <a:srgbClr val="002060"/>
              </a:solidFill>
            </a:endParaRPr>
          </a:p>
        </p:txBody>
      </p:sp>
      <p:sp>
        <p:nvSpPr>
          <p:cNvPr id="89" name="Rounded Rectangle 88"/>
          <p:cNvSpPr/>
          <p:nvPr/>
        </p:nvSpPr>
        <p:spPr>
          <a:xfrm>
            <a:off x="7162801" y="1066800"/>
            <a:ext cx="380999" cy="304800"/>
          </a:xfrm>
          <a:prstGeom prst="roundRect">
            <a:avLst/>
          </a:prstGeom>
          <a:solidFill>
            <a:srgbClr val="92D050"/>
          </a:soli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b="1" dirty="0">
              <a:solidFill>
                <a:srgbClr val="002060"/>
              </a:solidFill>
              <a:latin typeface="Times New Roman" pitchFamily="18" charset="0"/>
              <a:ea typeface="Batang" pitchFamily="18" charset="-127"/>
              <a:cs typeface="Times New Roman" pitchFamily="18" charset="0"/>
            </a:endParaRPr>
          </a:p>
        </p:txBody>
      </p:sp>
      <p:sp>
        <p:nvSpPr>
          <p:cNvPr id="90" name="TextBox 89"/>
          <p:cNvSpPr txBox="1"/>
          <p:nvPr/>
        </p:nvSpPr>
        <p:spPr>
          <a:xfrm>
            <a:off x="7620000" y="1002268"/>
            <a:ext cx="1371600" cy="369332"/>
          </a:xfrm>
          <a:prstGeom prst="rect">
            <a:avLst/>
          </a:prstGeom>
          <a:noFill/>
        </p:spPr>
        <p:txBody>
          <a:bodyPr wrap="square" rtlCol="0">
            <a:spAutoFit/>
          </a:bodyPr>
          <a:lstStyle/>
          <a:p>
            <a:r>
              <a:rPr lang="en-US" u="sng" dirty="0" smtClean="0"/>
              <a:t>Need to do</a:t>
            </a:r>
            <a:endParaRPr lang="en-US" u="sng" dirty="0"/>
          </a:p>
        </p:txBody>
      </p:sp>
      <p:sp>
        <p:nvSpPr>
          <p:cNvPr id="91" name="TextBox 90"/>
          <p:cNvSpPr txBox="1"/>
          <p:nvPr/>
        </p:nvSpPr>
        <p:spPr>
          <a:xfrm>
            <a:off x="7620000" y="1447800"/>
            <a:ext cx="1371600" cy="369332"/>
          </a:xfrm>
          <a:prstGeom prst="rect">
            <a:avLst/>
          </a:prstGeom>
          <a:noFill/>
        </p:spPr>
        <p:txBody>
          <a:bodyPr wrap="square" rtlCol="0">
            <a:spAutoFit/>
          </a:bodyPr>
          <a:lstStyle/>
          <a:p>
            <a:r>
              <a:rPr lang="en-US" u="sng" dirty="0" smtClean="0"/>
              <a:t>Data &amp; Info</a:t>
            </a:r>
            <a:endParaRPr lang="en-US" u="sng" dirty="0"/>
          </a:p>
        </p:txBody>
      </p:sp>
      <p:sp>
        <p:nvSpPr>
          <p:cNvPr id="41" name="Rounded Rectangle 40"/>
          <p:cNvSpPr/>
          <p:nvPr/>
        </p:nvSpPr>
        <p:spPr>
          <a:xfrm>
            <a:off x="5867400" y="4495800"/>
            <a:ext cx="1828800" cy="6858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b="1" dirty="0" smtClean="0">
                <a:solidFill>
                  <a:srgbClr val="002060"/>
                </a:solidFill>
              </a:rPr>
              <a:t>Lambda&amp;Sigma</a:t>
            </a:r>
          </a:p>
          <a:p>
            <a:pPr algn="ctr"/>
            <a:r>
              <a:rPr lang="en-US" b="1" dirty="0" smtClean="0">
                <a:solidFill>
                  <a:srgbClr val="002060"/>
                </a:solidFill>
              </a:rPr>
              <a:t>Spectra</a:t>
            </a:r>
            <a:endParaRPr lang="en-US" b="1" dirty="0">
              <a:solidFill>
                <a:srgbClr val="002060"/>
              </a:solidFill>
            </a:endParaRPr>
          </a:p>
        </p:txBody>
      </p:sp>
      <p:sp>
        <p:nvSpPr>
          <p:cNvPr id="44" name="Striped Right Arrow 43"/>
          <p:cNvSpPr/>
          <p:nvPr/>
        </p:nvSpPr>
        <p:spPr>
          <a:xfrm rot="9371066">
            <a:off x="7741518" y="4407346"/>
            <a:ext cx="381000" cy="304800"/>
          </a:xfrm>
          <a:prstGeom prst="stripedRightArrow">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Notched Right Arrow 44"/>
          <p:cNvSpPr/>
          <p:nvPr/>
        </p:nvSpPr>
        <p:spPr>
          <a:xfrm rot="12421398">
            <a:off x="5333914" y="4495387"/>
            <a:ext cx="408647" cy="312297"/>
          </a:xfrm>
          <a:prstGeom prst="notchedRightArrow">
            <a:avLst/>
          </a:prstGeom>
          <a:ln>
            <a:solidFill>
              <a:schemeClr val="accent6">
                <a:lumMod val="60000"/>
                <a:lumOff val="4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sp>
        <p:nvSpPr>
          <p:cNvPr id="51" name="Rounded Rectangle 50"/>
          <p:cNvSpPr/>
          <p:nvPr/>
        </p:nvSpPr>
        <p:spPr>
          <a:xfrm>
            <a:off x="3276600" y="1066800"/>
            <a:ext cx="2743200" cy="3810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n-US" b="1" dirty="0" smtClean="0"/>
              <a:t>Geant4 Simulation</a:t>
            </a:r>
            <a:endParaRPr lang="en-US" b="1" dirty="0"/>
          </a:p>
        </p:txBody>
      </p:sp>
      <p:sp>
        <p:nvSpPr>
          <p:cNvPr id="46" name="Rounded Rectangle 45"/>
          <p:cNvSpPr/>
          <p:nvPr/>
        </p:nvSpPr>
        <p:spPr>
          <a:xfrm>
            <a:off x="2895600" y="2743200"/>
            <a:ext cx="1295400" cy="609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b="1" dirty="0" smtClean="0">
                <a:solidFill>
                  <a:srgbClr val="002060"/>
                </a:solidFill>
              </a:rPr>
              <a:t>HKS   Sieve Slit</a:t>
            </a:r>
          </a:p>
        </p:txBody>
      </p:sp>
      <p:sp>
        <p:nvSpPr>
          <p:cNvPr id="52" name="Rounded Rectangle 51"/>
          <p:cNvSpPr/>
          <p:nvPr/>
        </p:nvSpPr>
        <p:spPr>
          <a:xfrm>
            <a:off x="2895600" y="4648200"/>
            <a:ext cx="1295400" cy="609600"/>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en-US" b="1" dirty="0" smtClean="0">
                <a:solidFill>
                  <a:srgbClr val="002060"/>
                </a:solidFill>
              </a:rPr>
              <a:t>HES    Sieve Slit</a:t>
            </a:r>
          </a:p>
        </p:txBody>
      </p:sp>
      <p:sp>
        <p:nvSpPr>
          <p:cNvPr id="53" name="Notched Right Arrow 52"/>
          <p:cNvSpPr/>
          <p:nvPr/>
        </p:nvSpPr>
        <p:spPr>
          <a:xfrm rot="9161755">
            <a:off x="5397153" y="4945916"/>
            <a:ext cx="408647" cy="312297"/>
          </a:xfrm>
          <a:prstGeom prst="notched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sp>
        <p:nvSpPr>
          <p:cNvPr id="55" name="Curved Up Arrow 54"/>
          <p:cNvSpPr/>
          <p:nvPr/>
        </p:nvSpPr>
        <p:spPr>
          <a:xfrm rot="15107101">
            <a:off x="5061274" y="3379002"/>
            <a:ext cx="1905000" cy="323065"/>
          </a:xfrm>
          <a:prstGeom prst="curvedUpArrow">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0-#ppt_w/2"/>
                                          </p:val>
                                        </p:tav>
                                        <p:tav tm="100000">
                                          <p:val>
                                            <p:strVal val="#ppt_x"/>
                                          </p:val>
                                        </p:tav>
                                      </p:tavLst>
                                    </p:anim>
                                    <p:anim calcmode="lin" valueType="num">
                                      <p:cBhvr additive="base">
                                        <p:cTn id="12" dur="500" fill="hold"/>
                                        <p:tgtEl>
                                          <p:spTgt spid="14"/>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 calcmode="lin" valueType="num">
                                      <p:cBhvr additive="base">
                                        <p:cTn id="15" dur="500" fill="hold"/>
                                        <p:tgtEl>
                                          <p:spTgt spid="8"/>
                                        </p:tgtEl>
                                        <p:attrNameLst>
                                          <p:attrName>ppt_x</p:attrName>
                                        </p:attrNameLst>
                                      </p:cBhvr>
                                      <p:tavLst>
                                        <p:tav tm="0">
                                          <p:val>
                                            <p:strVal val="0-#ppt_w/2"/>
                                          </p:val>
                                        </p:tav>
                                        <p:tav tm="100000">
                                          <p:val>
                                            <p:strVal val="#ppt_x"/>
                                          </p:val>
                                        </p:tav>
                                      </p:tavLst>
                                    </p:anim>
                                    <p:anim calcmode="lin" valueType="num">
                                      <p:cBhvr additive="base">
                                        <p:cTn id="16" dur="500" fill="hold"/>
                                        <p:tgtEl>
                                          <p:spTgt spid="8"/>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72"/>
                                        </p:tgtEl>
                                        <p:attrNameLst>
                                          <p:attrName>style.visibility</p:attrName>
                                        </p:attrNameLst>
                                      </p:cBhvr>
                                      <p:to>
                                        <p:strVal val="visible"/>
                                      </p:to>
                                    </p:set>
                                    <p:anim calcmode="lin" valueType="num">
                                      <p:cBhvr additive="base">
                                        <p:cTn id="19" dur="500" fill="hold"/>
                                        <p:tgtEl>
                                          <p:spTgt spid="72"/>
                                        </p:tgtEl>
                                        <p:attrNameLst>
                                          <p:attrName>ppt_x</p:attrName>
                                        </p:attrNameLst>
                                      </p:cBhvr>
                                      <p:tavLst>
                                        <p:tav tm="0">
                                          <p:val>
                                            <p:strVal val="0-#ppt_w/2"/>
                                          </p:val>
                                        </p:tav>
                                        <p:tav tm="100000">
                                          <p:val>
                                            <p:strVal val="#ppt_x"/>
                                          </p:val>
                                        </p:tav>
                                      </p:tavLst>
                                    </p:anim>
                                    <p:anim calcmode="lin" valueType="num">
                                      <p:cBhvr additive="base">
                                        <p:cTn id="20" dur="500" fill="hold"/>
                                        <p:tgtEl>
                                          <p:spTgt spid="72"/>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0-#ppt_w/2"/>
                                          </p:val>
                                        </p:tav>
                                        <p:tav tm="100000">
                                          <p:val>
                                            <p:strVal val="#ppt_x"/>
                                          </p:val>
                                        </p:tav>
                                      </p:tavLst>
                                    </p:anim>
                                    <p:anim calcmode="lin" valueType="num">
                                      <p:cBhvr additive="base">
                                        <p:cTn id="24" dur="500" fill="hold"/>
                                        <p:tgtEl>
                                          <p:spTgt spid="9"/>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39"/>
                                        </p:tgtEl>
                                        <p:attrNameLst>
                                          <p:attrName>style.visibility</p:attrName>
                                        </p:attrNameLst>
                                      </p:cBhvr>
                                      <p:to>
                                        <p:strVal val="visible"/>
                                      </p:to>
                                    </p:set>
                                    <p:anim calcmode="lin" valueType="num">
                                      <p:cBhvr additive="base">
                                        <p:cTn id="27" dur="500" fill="hold"/>
                                        <p:tgtEl>
                                          <p:spTgt spid="39"/>
                                        </p:tgtEl>
                                        <p:attrNameLst>
                                          <p:attrName>ppt_x</p:attrName>
                                        </p:attrNameLst>
                                      </p:cBhvr>
                                      <p:tavLst>
                                        <p:tav tm="0">
                                          <p:val>
                                            <p:strVal val="0-#ppt_w/2"/>
                                          </p:val>
                                        </p:tav>
                                        <p:tav tm="100000">
                                          <p:val>
                                            <p:strVal val="#ppt_x"/>
                                          </p:val>
                                        </p:tav>
                                      </p:tavLst>
                                    </p:anim>
                                    <p:anim calcmode="lin" valueType="num">
                                      <p:cBhvr additive="base">
                                        <p:cTn id="28" dur="500" fill="hold"/>
                                        <p:tgtEl>
                                          <p:spTgt spid="39"/>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73"/>
                                        </p:tgtEl>
                                        <p:attrNameLst>
                                          <p:attrName>style.visibility</p:attrName>
                                        </p:attrNameLst>
                                      </p:cBhvr>
                                      <p:to>
                                        <p:strVal val="visible"/>
                                      </p:to>
                                    </p:set>
                                    <p:anim calcmode="lin" valueType="num">
                                      <p:cBhvr additive="base">
                                        <p:cTn id="31" dur="500" fill="hold"/>
                                        <p:tgtEl>
                                          <p:spTgt spid="73"/>
                                        </p:tgtEl>
                                        <p:attrNameLst>
                                          <p:attrName>ppt_x</p:attrName>
                                        </p:attrNameLst>
                                      </p:cBhvr>
                                      <p:tavLst>
                                        <p:tav tm="0">
                                          <p:val>
                                            <p:strVal val="0-#ppt_w/2"/>
                                          </p:val>
                                        </p:tav>
                                        <p:tav tm="100000">
                                          <p:val>
                                            <p:strVal val="#ppt_x"/>
                                          </p:val>
                                        </p:tav>
                                      </p:tavLst>
                                    </p:anim>
                                    <p:anim calcmode="lin" valueType="num">
                                      <p:cBhvr additive="base">
                                        <p:cTn id="32" dur="500" fill="hold"/>
                                        <p:tgtEl>
                                          <p:spTgt spid="73"/>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40"/>
                                        </p:tgtEl>
                                        <p:attrNameLst>
                                          <p:attrName>style.visibility</p:attrName>
                                        </p:attrNameLst>
                                      </p:cBhvr>
                                      <p:to>
                                        <p:strVal val="visible"/>
                                      </p:to>
                                    </p:set>
                                    <p:anim calcmode="lin" valueType="num">
                                      <p:cBhvr additive="base">
                                        <p:cTn id="35" dur="500" fill="hold"/>
                                        <p:tgtEl>
                                          <p:spTgt spid="40"/>
                                        </p:tgtEl>
                                        <p:attrNameLst>
                                          <p:attrName>ppt_x</p:attrName>
                                        </p:attrNameLst>
                                      </p:cBhvr>
                                      <p:tavLst>
                                        <p:tav tm="0">
                                          <p:val>
                                            <p:strVal val="0-#ppt_w/2"/>
                                          </p:val>
                                        </p:tav>
                                        <p:tav tm="100000">
                                          <p:val>
                                            <p:strVal val="#ppt_x"/>
                                          </p:val>
                                        </p:tav>
                                      </p:tavLst>
                                    </p:anim>
                                    <p:anim calcmode="lin" valueType="num">
                                      <p:cBhvr additive="base">
                                        <p:cTn id="36" dur="500" fill="hold"/>
                                        <p:tgtEl>
                                          <p:spTgt spid="40"/>
                                        </p:tgtEl>
                                        <p:attrNameLst>
                                          <p:attrName>ppt_y</p:attrName>
                                        </p:attrNameLst>
                                      </p:cBhvr>
                                      <p:tavLst>
                                        <p:tav tm="0">
                                          <p:val>
                                            <p:strVal val="#ppt_y"/>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87"/>
                                        </p:tgtEl>
                                        <p:attrNameLst>
                                          <p:attrName>style.visibility</p:attrName>
                                        </p:attrNameLst>
                                      </p:cBhvr>
                                      <p:to>
                                        <p:strVal val="visible"/>
                                      </p:to>
                                    </p:set>
                                    <p:animEffect transition="in" filter="checkerboard(across)">
                                      <p:cBhvr>
                                        <p:cTn id="41" dur="500"/>
                                        <p:tgtEl>
                                          <p:spTgt spid="87"/>
                                        </p:tgtEl>
                                      </p:cBhvr>
                                    </p:animEffect>
                                  </p:childTnLst>
                                </p:cTn>
                              </p:par>
                              <p:par>
                                <p:cTn id="42" presetID="5" presetClass="entr" presetSubtype="10" fill="hold" grpId="0" nodeType="withEffect">
                                  <p:stCondLst>
                                    <p:cond delay="0"/>
                                  </p:stCondLst>
                                  <p:childTnLst>
                                    <p:set>
                                      <p:cBhvr>
                                        <p:cTn id="43" dur="1" fill="hold">
                                          <p:stCondLst>
                                            <p:cond delay="0"/>
                                          </p:stCondLst>
                                        </p:cTn>
                                        <p:tgtEl>
                                          <p:spTgt spid="10"/>
                                        </p:tgtEl>
                                        <p:attrNameLst>
                                          <p:attrName>style.visibility</p:attrName>
                                        </p:attrNameLst>
                                      </p:cBhvr>
                                      <p:to>
                                        <p:strVal val="visible"/>
                                      </p:to>
                                    </p:set>
                                    <p:animEffect transition="in" filter="checkerboard(across)">
                                      <p:cBhvr>
                                        <p:cTn id="44" dur="500"/>
                                        <p:tgtEl>
                                          <p:spTgt spid="10"/>
                                        </p:tgtEl>
                                      </p:cBhvr>
                                    </p:animEffect>
                                  </p:childTnLst>
                                </p:cTn>
                              </p:par>
                              <p:par>
                                <p:cTn id="45" presetID="5" presetClass="entr" presetSubtype="10" fill="hold" grpId="0" nodeType="withEffect">
                                  <p:stCondLst>
                                    <p:cond delay="0"/>
                                  </p:stCondLst>
                                  <p:childTnLst>
                                    <p:set>
                                      <p:cBhvr>
                                        <p:cTn id="46" dur="1" fill="hold">
                                          <p:stCondLst>
                                            <p:cond delay="0"/>
                                          </p:stCondLst>
                                        </p:cTn>
                                        <p:tgtEl>
                                          <p:spTgt spid="42"/>
                                        </p:tgtEl>
                                        <p:attrNameLst>
                                          <p:attrName>style.visibility</p:attrName>
                                        </p:attrNameLst>
                                      </p:cBhvr>
                                      <p:to>
                                        <p:strVal val="visible"/>
                                      </p:to>
                                    </p:set>
                                    <p:animEffect transition="in" filter="checkerboard(across)">
                                      <p:cBhvr>
                                        <p:cTn id="47" dur="500"/>
                                        <p:tgtEl>
                                          <p:spTgt spid="42"/>
                                        </p:tgtEl>
                                      </p:cBhvr>
                                    </p:animEffect>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51"/>
                                        </p:tgtEl>
                                        <p:attrNameLst>
                                          <p:attrName>style.visibility</p:attrName>
                                        </p:attrNameLst>
                                      </p:cBhvr>
                                      <p:to>
                                        <p:strVal val="visible"/>
                                      </p:to>
                                    </p:set>
                                    <p:anim calcmode="lin" valueType="num">
                                      <p:cBhvr additive="base">
                                        <p:cTn id="52" dur="500" fill="hold"/>
                                        <p:tgtEl>
                                          <p:spTgt spid="51"/>
                                        </p:tgtEl>
                                        <p:attrNameLst>
                                          <p:attrName>ppt_x</p:attrName>
                                        </p:attrNameLst>
                                      </p:cBhvr>
                                      <p:tavLst>
                                        <p:tav tm="0">
                                          <p:val>
                                            <p:strVal val="#ppt_x"/>
                                          </p:val>
                                        </p:tav>
                                        <p:tav tm="100000">
                                          <p:val>
                                            <p:strVal val="#ppt_x"/>
                                          </p:val>
                                        </p:tav>
                                      </p:tavLst>
                                    </p:anim>
                                    <p:anim calcmode="lin" valueType="num">
                                      <p:cBhvr additive="base">
                                        <p:cTn id="53" dur="500" fill="hold"/>
                                        <p:tgtEl>
                                          <p:spTgt spid="51"/>
                                        </p:tgtEl>
                                        <p:attrNameLst>
                                          <p:attrName>ppt_y</p:attrName>
                                        </p:attrNameLst>
                                      </p:cBhvr>
                                      <p:tavLst>
                                        <p:tav tm="0">
                                          <p:val>
                                            <p:strVal val="1+#ppt_h/2"/>
                                          </p:val>
                                        </p:tav>
                                        <p:tav tm="100000">
                                          <p:val>
                                            <p:strVal val="#ppt_y"/>
                                          </p:val>
                                        </p:tav>
                                      </p:tavLst>
                                    </p:anim>
                                  </p:childTnLst>
                                </p:cTn>
                              </p:par>
                              <p:par>
                                <p:cTn id="54" presetID="5" presetClass="entr" presetSubtype="10" fill="hold" grpId="0" nodeType="withEffect">
                                  <p:stCondLst>
                                    <p:cond delay="0"/>
                                  </p:stCondLst>
                                  <p:childTnLst>
                                    <p:set>
                                      <p:cBhvr>
                                        <p:cTn id="55" dur="1" fill="hold">
                                          <p:stCondLst>
                                            <p:cond delay="0"/>
                                          </p:stCondLst>
                                        </p:cTn>
                                        <p:tgtEl>
                                          <p:spTgt spid="46"/>
                                        </p:tgtEl>
                                        <p:attrNameLst>
                                          <p:attrName>style.visibility</p:attrName>
                                        </p:attrNameLst>
                                      </p:cBhvr>
                                      <p:to>
                                        <p:strVal val="visible"/>
                                      </p:to>
                                    </p:set>
                                    <p:animEffect transition="in" filter="checkerboard(across)">
                                      <p:cBhvr>
                                        <p:cTn id="56" dur="500"/>
                                        <p:tgtEl>
                                          <p:spTgt spid="46"/>
                                        </p:tgtEl>
                                      </p:cBhvr>
                                    </p:animEffect>
                                  </p:childTnLst>
                                </p:cTn>
                              </p:par>
                              <p:par>
                                <p:cTn id="57" presetID="2" presetClass="entr" presetSubtype="4" fill="hold" grpId="0" nodeType="withEffect">
                                  <p:stCondLst>
                                    <p:cond delay="0"/>
                                  </p:stCondLst>
                                  <p:childTnLst>
                                    <p:set>
                                      <p:cBhvr>
                                        <p:cTn id="58" dur="1" fill="hold">
                                          <p:stCondLst>
                                            <p:cond delay="0"/>
                                          </p:stCondLst>
                                        </p:cTn>
                                        <p:tgtEl>
                                          <p:spTgt spid="23"/>
                                        </p:tgtEl>
                                        <p:attrNameLst>
                                          <p:attrName>style.visibility</p:attrName>
                                        </p:attrNameLst>
                                      </p:cBhvr>
                                      <p:to>
                                        <p:strVal val="visible"/>
                                      </p:to>
                                    </p:set>
                                    <p:anim calcmode="lin" valueType="num">
                                      <p:cBhvr additive="base">
                                        <p:cTn id="59" dur="500" fill="hold"/>
                                        <p:tgtEl>
                                          <p:spTgt spid="23"/>
                                        </p:tgtEl>
                                        <p:attrNameLst>
                                          <p:attrName>ppt_x</p:attrName>
                                        </p:attrNameLst>
                                      </p:cBhvr>
                                      <p:tavLst>
                                        <p:tav tm="0">
                                          <p:val>
                                            <p:strVal val="#ppt_x"/>
                                          </p:val>
                                        </p:tav>
                                        <p:tav tm="100000">
                                          <p:val>
                                            <p:strVal val="#ppt_x"/>
                                          </p:val>
                                        </p:tav>
                                      </p:tavLst>
                                    </p:anim>
                                    <p:anim calcmode="lin" valueType="num">
                                      <p:cBhvr additive="base">
                                        <p:cTn id="60" dur="500" fill="hold"/>
                                        <p:tgtEl>
                                          <p:spTgt spid="23"/>
                                        </p:tgtEl>
                                        <p:attrNameLst>
                                          <p:attrName>ppt_y</p:attrName>
                                        </p:attrNameLst>
                                      </p:cBhvr>
                                      <p:tavLst>
                                        <p:tav tm="0">
                                          <p:val>
                                            <p:strVal val="1+#ppt_h/2"/>
                                          </p:val>
                                        </p:tav>
                                        <p:tav tm="100000">
                                          <p:val>
                                            <p:strVal val="#ppt_y"/>
                                          </p:val>
                                        </p:tav>
                                      </p:tavLst>
                                    </p:anim>
                                  </p:childTnLst>
                                </p:cTn>
                              </p:par>
                              <p:par>
                                <p:cTn id="61" presetID="5" presetClass="entr" presetSubtype="10" fill="hold" grpId="0" nodeType="withEffect">
                                  <p:stCondLst>
                                    <p:cond delay="0"/>
                                  </p:stCondLst>
                                  <p:childTnLst>
                                    <p:set>
                                      <p:cBhvr>
                                        <p:cTn id="62" dur="1" fill="hold">
                                          <p:stCondLst>
                                            <p:cond delay="0"/>
                                          </p:stCondLst>
                                        </p:cTn>
                                        <p:tgtEl>
                                          <p:spTgt spid="52"/>
                                        </p:tgtEl>
                                        <p:attrNameLst>
                                          <p:attrName>style.visibility</p:attrName>
                                        </p:attrNameLst>
                                      </p:cBhvr>
                                      <p:to>
                                        <p:strVal val="visible"/>
                                      </p:to>
                                    </p:set>
                                    <p:animEffect transition="in" filter="checkerboard(across)">
                                      <p:cBhvr>
                                        <p:cTn id="63" dur="500"/>
                                        <p:tgtEl>
                                          <p:spTgt spid="52"/>
                                        </p:tgtEl>
                                      </p:cBhvr>
                                    </p:animEffect>
                                  </p:childTnLst>
                                </p:cTn>
                              </p:par>
                              <p:par>
                                <p:cTn id="64" presetID="2" presetClass="entr" presetSubtype="4" fill="hold" grpId="0" nodeType="withEffect">
                                  <p:stCondLst>
                                    <p:cond delay="0"/>
                                  </p:stCondLst>
                                  <p:childTnLst>
                                    <p:set>
                                      <p:cBhvr>
                                        <p:cTn id="65" dur="1" fill="hold">
                                          <p:stCondLst>
                                            <p:cond delay="0"/>
                                          </p:stCondLst>
                                        </p:cTn>
                                        <p:tgtEl>
                                          <p:spTgt spid="69"/>
                                        </p:tgtEl>
                                        <p:attrNameLst>
                                          <p:attrName>style.visibility</p:attrName>
                                        </p:attrNameLst>
                                      </p:cBhvr>
                                      <p:to>
                                        <p:strVal val="visible"/>
                                      </p:to>
                                    </p:set>
                                    <p:anim calcmode="lin" valueType="num">
                                      <p:cBhvr additive="base">
                                        <p:cTn id="66" dur="500" fill="hold"/>
                                        <p:tgtEl>
                                          <p:spTgt spid="69"/>
                                        </p:tgtEl>
                                        <p:attrNameLst>
                                          <p:attrName>ppt_x</p:attrName>
                                        </p:attrNameLst>
                                      </p:cBhvr>
                                      <p:tavLst>
                                        <p:tav tm="0">
                                          <p:val>
                                            <p:strVal val="#ppt_x"/>
                                          </p:val>
                                        </p:tav>
                                        <p:tav tm="100000">
                                          <p:val>
                                            <p:strVal val="#ppt_x"/>
                                          </p:val>
                                        </p:tav>
                                      </p:tavLst>
                                    </p:anim>
                                    <p:anim calcmode="lin" valueType="num">
                                      <p:cBhvr additive="base">
                                        <p:cTn id="67" dur="500" fill="hold"/>
                                        <p:tgtEl>
                                          <p:spTgt spid="69"/>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68"/>
                                        </p:tgtEl>
                                        <p:attrNameLst>
                                          <p:attrName>style.visibility</p:attrName>
                                        </p:attrNameLst>
                                      </p:cBhvr>
                                      <p:to>
                                        <p:strVal val="visible"/>
                                      </p:to>
                                    </p:set>
                                    <p:anim calcmode="lin" valueType="num">
                                      <p:cBhvr additive="base">
                                        <p:cTn id="70" dur="500" fill="hold"/>
                                        <p:tgtEl>
                                          <p:spTgt spid="68"/>
                                        </p:tgtEl>
                                        <p:attrNameLst>
                                          <p:attrName>ppt_x</p:attrName>
                                        </p:attrNameLst>
                                      </p:cBhvr>
                                      <p:tavLst>
                                        <p:tav tm="0">
                                          <p:val>
                                            <p:strVal val="#ppt_x"/>
                                          </p:val>
                                        </p:tav>
                                        <p:tav tm="100000">
                                          <p:val>
                                            <p:strVal val="#ppt_x"/>
                                          </p:val>
                                        </p:tav>
                                      </p:tavLst>
                                    </p:anim>
                                    <p:anim calcmode="lin" valueType="num">
                                      <p:cBhvr additive="base">
                                        <p:cTn id="71" dur="500" fill="hold"/>
                                        <p:tgtEl>
                                          <p:spTgt spid="68"/>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71"/>
                                        </p:tgtEl>
                                        <p:attrNameLst>
                                          <p:attrName>style.visibility</p:attrName>
                                        </p:attrNameLst>
                                      </p:cBhvr>
                                      <p:to>
                                        <p:strVal val="visible"/>
                                      </p:to>
                                    </p:set>
                                    <p:anim calcmode="lin" valueType="num">
                                      <p:cBhvr additive="base">
                                        <p:cTn id="74" dur="500" fill="hold"/>
                                        <p:tgtEl>
                                          <p:spTgt spid="71"/>
                                        </p:tgtEl>
                                        <p:attrNameLst>
                                          <p:attrName>ppt_x</p:attrName>
                                        </p:attrNameLst>
                                      </p:cBhvr>
                                      <p:tavLst>
                                        <p:tav tm="0">
                                          <p:val>
                                            <p:strVal val="#ppt_x"/>
                                          </p:val>
                                        </p:tav>
                                        <p:tav tm="100000">
                                          <p:val>
                                            <p:strVal val="#ppt_x"/>
                                          </p:val>
                                        </p:tav>
                                      </p:tavLst>
                                    </p:anim>
                                    <p:anim calcmode="lin" valueType="num">
                                      <p:cBhvr additive="base">
                                        <p:cTn id="75" dur="500" fill="hold"/>
                                        <p:tgtEl>
                                          <p:spTgt spid="71"/>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49"/>
                                        </p:tgtEl>
                                        <p:attrNameLst>
                                          <p:attrName>style.visibility</p:attrName>
                                        </p:attrNameLst>
                                      </p:cBhvr>
                                      <p:to>
                                        <p:strVal val="visible"/>
                                      </p:to>
                                    </p:set>
                                    <p:anim calcmode="lin" valueType="num">
                                      <p:cBhvr additive="base">
                                        <p:cTn id="78" dur="500" fill="hold"/>
                                        <p:tgtEl>
                                          <p:spTgt spid="49"/>
                                        </p:tgtEl>
                                        <p:attrNameLst>
                                          <p:attrName>ppt_x</p:attrName>
                                        </p:attrNameLst>
                                      </p:cBhvr>
                                      <p:tavLst>
                                        <p:tav tm="0">
                                          <p:val>
                                            <p:strVal val="#ppt_x"/>
                                          </p:val>
                                        </p:tav>
                                        <p:tav tm="100000">
                                          <p:val>
                                            <p:strVal val="#ppt_x"/>
                                          </p:val>
                                        </p:tav>
                                      </p:tavLst>
                                    </p:anim>
                                    <p:anim calcmode="lin" valueType="num">
                                      <p:cBhvr additive="base">
                                        <p:cTn id="79" dur="500" fill="hold"/>
                                        <p:tgtEl>
                                          <p:spTgt spid="49"/>
                                        </p:tgtEl>
                                        <p:attrNameLst>
                                          <p:attrName>ppt_y</p:attrName>
                                        </p:attrNameLst>
                                      </p:cBhvr>
                                      <p:tavLst>
                                        <p:tav tm="0">
                                          <p:val>
                                            <p:strVal val="1+#ppt_h/2"/>
                                          </p:val>
                                        </p:tav>
                                        <p:tav tm="100000">
                                          <p:val>
                                            <p:strVal val="#ppt_y"/>
                                          </p:val>
                                        </p:tav>
                                      </p:tavLst>
                                    </p:anim>
                                  </p:childTnLst>
                                </p:cTn>
                              </p:par>
                              <p:par>
                                <p:cTn id="80" presetID="2" presetClass="entr" presetSubtype="4" fill="hold" grpId="0" nodeType="withEffect">
                                  <p:stCondLst>
                                    <p:cond delay="0"/>
                                  </p:stCondLst>
                                  <p:childTnLst>
                                    <p:set>
                                      <p:cBhvr>
                                        <p:cTn id="81" dur="1" fill="hold">
                                          <p:stCondLst>
                                            <p:cond delay="0"/>
                                          </p:stCondLst>
                                        </p:cTn>
                                        <p:tgtEl>
                                          <p:spTgt spid="66"/>
                                        </p:tgtEl>
                                        <p:attrNameLst>
                                          <p:attrName>style.visibility</p:attrName>
                                        </p:attrNameLst>
                                      </p:cBhvr>
                                      <p:to>
                                        <p:strVal val="visible"/>
                                      </p:to>
                                    </p:set>
                                    <p:anim calcmode="lin" valueType="num">
                                      <p:cBhvr additive="base">
                                        <p:cTn id="82" dur="500" fill="hold"/>
                                        <p:tgtEl>
                                          <p:spTgt spid="66"/>
                                        </p:tgtEl>
                                        <p:attrNameLst>
                                          <p:attrName>ppt_x</p:attrName>
                                        </p:attrNameLst>
                                      </p:cBhvr>
                                      <p:tavLst>
                                        <p:tav tm="0">
                                          <p:val>
                                            <p:strVal val="#ppt_x"/>
                                          </p:val>
                                        </p:tav>
                                        <p:tav tm="100000">
                                          <p:val>
                                            <p:strVal val="#ppt_x"/>
                                          </p:val>
                                        </p:tav>
                                      </p:tavLst>
                                    </p:anim>
                                    <p:anim calcmode="lin" valueType="num">
                                      <p:cBhvr additive="base">
                                        <p:cTn id="83" dur="500" fill="hold"/>
                                        <p:tgtEl>
                                          <p:spTgt spid="66"/>
                                        </p:tgtEl>
                                        <p:attrNameLst>
                                          <p:attrName>ppt_y</p:attrName>
                                        </p:attrNameLst>
                                      </p:cBhvr>
                                      <p:tavLst>
                                        <p:tav tm="0">
                                          <p:val>
                                            <p:strVal val="1+#ppt_h/2"/>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5" presetClass="entr" presetSubtype="10" fill="hold" grpId="0" nodeType="clickEffect">
                                  <p:stCondLst>
                                    <p:cond delay="0"/>
                                  </p:stCondLst>
                                  <p:childTnLst>
                                    <p:set>
                                      <p:cBhvr>
                                        <p:cTn id="87" dur="1" fill="hold">
                                          <p:stCondLst>
                                            <p:cond delay="0"/>
                                          </p:stCondLst>
                                        </p:cTn>
                                        <p:tgtEl>
                                          <p:spTgt spid="24"/>
                                        </p:tgtEl>
                                        <p:attrNameLst>
                                          <p:attrName>style.visibility</p:attrName>
                                        </p:attrNameLst>
                                      </p:cBhvr>
                                      <p:to>
                                        <p:strVal val="visible"/>
                                      </p:to>
                                    </p:set>
                                    <p:animEffect transition="in" filter="checkerboard(across)">
                                      <p:cBhvr>
                                        <p:cTn id="88" dur="500"/>
                                        <p:tgtEl>
                                          <p:spTgt spid="24"/>
                                        </p:tgtEl>
                                      </p:cBhvr>
                                    </p:animEffect>
                                  </p:childTnLst>
                                </p:cTn>
                              </p:par>
                              <p:par>
                                <p:cTn id="89" presetID="5" presetClass="entr" presetSubtype="10" fill="hold" grpId="0" nodeType="withEffect">
                                  <p:stCondLst>
                                    <p:cond delay="0"/>
                                  </p:stCondLst>
                                  <p:childTnLst>
                                    <p:set>
                                      <p:cBhvr>
                                        <p:cTn id="90" dur="1" fill="hold">
                                          <p:stCondLst>
                                            <p:cond delay="0"/>
                                          </p:stCondLst>
                                        </p:cTn>
                                        <p:tgtEl>
                                          <p:spTgt spid="75"/>
                                        </p:tgtEl>
                                        <p:attrNameLst>
                                          <p:attrName>style.visibility</p:attrName>
                                        </p:attrNameLst>
                                      </p:cBhvr>
                                      <p:to>
                                        <p:strVal val="visible"/>
                                      </p:to>
                                    </p:set>
                                    <p:animEffect transition="in" filter="checkerboard(across)">
                                      <p:cBhvr>
                                        <p:cTn id="91" dur="500"/>
                                        <p:tgtEl>
                                          <p:spTgt spid="75"/>
                                        </p:tgtEl>
                                      </p:cBhvr>
                                    </p:animEffect>
                                  </p:childTnLst>
                                </p:cTn>
                              </p:par>
                              <p:par>
                                <p:cTn id="92" presetID="5" presetClass="entr" presetSubtype="10" fill="hold" grpId="0" nodeType="withEffect">
                                  <p:stCondLst>
                                    <p:cond delay="0"/>
                                  </p:stCondLst>
                                  <p:childTnLst>
                                    <p:set>
                                      <p:cBhvr>
                                        <p:cTn id="93" dur="1" fill="hold">
                                          <p:stCondLst>
                                            <p:cond delay="0"/>
                                          </p:stCondLst>
                                        </p:cTn>
                                        <p:tgtEl>
                                          <p:spTgt spid="50"/>
                                        </p:tgtEl>
                                        <p:attrNameLst>
                                          <p:attrName>style.visibility</p:attrName>
                                        </p:attrNameLst>
                                      </p:cBhvr>
                                      <p:to>
                                        <p:strVal val="visible"/>
                                      </p:to>
                                    </p:set>
                                    <p:animEffect transition="in" filter="checkerboard(across)">
                                      <p:cBhvr>
                                        <p:cTn id="94" dur="500"/>
                                        <p:tgtEl>
                                          <p:spTgt spid="50"/>
                                        </p:tgtEl>
                                      </p:cBhvr>
                                    </p:animEffect>
                                  </p:childTnLst>
                                </p:cTn>
                              </p:par>
                              <p:par>
                                <p:cTn id="95" presetID="5" presetClass="entr" presetSubtype="10" fill="hold" grpId="0" nodeType="withEffect">
                                  <p:stCondLst>
                                    <p:cond delay="0"/>
                                  </p:stCondLst>
                                  <p:childTnLst>
                                    <p:set>
                                      <p:cBhvr>
                                        <p:cTn id="96" dur="1" fill="hold">
                                          <p:stCondLst>
                                            <p:cond delay="0"/>
                                          </p:stCondLst>
                                        </p:cTn>
                                        <p:tgtEl>
                                          <p:spTgt spid="79"/>
                                        </p:tgtEl>
                                        <p:attrNameLst>
                                          <p:attrName>style.visibility</p:attrName>
                                        </p:attrNameLst>
                                      </p:cBhvr>
                                      <p:to>
                                        <p:strVal val="visible"/>
                                      </p:to>
                                    </p:set>
                                    <p:animEffect transition="in" filter="checkerboard(across)">
                                      <p:cBhvr>
                                        <p:cTn id="97" dur="500"/>
                                        <p:tgtEl>
                                          <p:spTgt spid="79"/>
                                        </p:tgtEl>
                                      </p:cBhvr>
                                    </p:animEffect>
                                  </p:childTnLst>
                                </p:cTn>
                              </p:par>
                              <p:par>
                                <p:cTn id="98" presetID="5" presetClass="entr" presetSubtype="10" fill="hold" grpId="0" nodeType="withEffect">
                                  <p:stCondLst>
                                    <p:cond delay="0"/>
                                  </p:stCondLst>
                                  <p:childTnLst>
                                    <p:set>
                                      <p:cBhvr>
                                        <p:cTn id="99" dur="1" fill="hold">
                                          <p:stCondLst>
                                            <p:cond delay="0"/>
                                          </p:stCondLst>
                                        </p:cTn>
                                        <p:tgtEl>
                                          <p:spTgt spid="25"/>
                                        </p:tgtEl>
                                        <p:attrNameLst>
                                          <p:attrName>style.visibility</p:attrName>
                                        </p:attrNameLst>
                                      </p:cBhvr>
                                      <p:to>
                                        <p:strVal val="visible"/>
                                      </p:to>
                                    </p:set>
                                    <p:animEffect transition="in" filter="checkerboard(across)">
                                      <p:cBhvr>
                                        <p:cTn id="100" dur="500"/>
                                        <p:tgtEl>
                                          <p:spTgt spid="25"/>
                                        </p:tgtEl>
                                      </p:cBhvr>
                                    </p:animEffect>
                                  </p:childTnLst>
                                </p:cTn>
                              </p:par>
                              <p:par>
                                <p:cTn id="101" presetID="5" presetClass="entr" presetSubtype="10" fill="hold" grpId="0" nodeType="withEffect">
                                  <p:stCondLst>
                                    <p:cond delay="0"/>
                                  </p:stCondLst>
                                  <p:childTnLst>
                                    <p:set>
                                      <p:cBhvr>
                                        <p:cTn id="102" dur="1" fill="hold">
                                          <p:stCondLst>
                                            <p:cond delay="0"/>
                                          </p:stCondLst>
                                        </p:cTn>
                                        <p:tgtEl>
                                          <p:spTgt spid="83"/>
                                        </p:tgtEl>
                                        <p:attrNameLst>
                                          <p:attrName>style.visibility</p:attrName>
                                        </p:attrNameLst>
                                      </p:cBhvr>
                                      <p:to>
                                        <p:strVal val="visible"/>
                                      </p:to>
                                    </p:set>
                                    <p:animEffect transition="in" filter="checkerboard(across)">
                                      <p:cBhvr>
                                        <p:cTn id="103" dur="500"/>
                                        <p:tgtEl>
                                          <p:spTgt spid="83"/>
                                        </p:tgtEl>
                                      </p:cBhvr>
                                    </p:animEffect>
                                  </p:childTnLst>
                                </p:cTn>
                              </p:par>
                              <p:par>
                                <p:cTn id="104" presetID="5" presetClass="entr" presetSubtype="10" fill="hold" grpId="0" nodeType="withEffect">
                                  <p:stCondLst>
                                    <p:cond delay="0"/>
                                  </p:stCondLst>
                                  <p:childTnLst>
                                    <p:set>
                                      <p:cBhvr>
                                        <p:cTn id="105" dur="1" fill="hold">
                                          <p:stCondLst>
                                            <p:cond delay="0"/>
                                          </p:stCondLst>
                                        </p:cTn>
                                        <p:tgtEl>
                                          <p:spTgt spid="85"/>
                                        </p:tgtEl>
                                        <p:attrNameLst>
                                          <p:attrName>style.visibility</p:attrName>
                                        </p:attrNameLst>
                                      </p:cBhvr>
                                      <p:to>
                                        <p:strVal val="visible"/>
                                      </p:to>
                                    </p:set>
                                    <p:animEffect transition="in" filter="checkerboard(across)">
                                      <p:cBhvr>
                                        <p:cTn id="106" dur="500"/>
                                        <p:tgtEl>
                                          <p:spTgt spid="85"/>
                                        </p:tgtEl>
                                      </p:cBhvr>
                                    </p:animEffect>
                                  </p:childTnLst>
                                </p:cTn>
                              </p:par>
                            </p:childTnLst>
                          </p:cTn>
                        </p:par>
                      </p:childTnLst>
                    </p:cTn>
                  </p:par>
                  <p:par>
                    <p:cTn id="107" fill="hold">
                      <p:stCondLst>
                        <p:cond delay="indefinite"/>
                      </p:stCondLst>
                      <p:childTnLst>
                        <p:par>
                          <p:cTn id="108" fill="hold">
                            <p:stCondLst>
                              <p:cond delay="0"/>
                            </p:stCondLst>
                            <p:childTnLst>
                              <p:par>
                                <p:cTn id="109" presetID="3" presetClass="entr" presetSubtype="10" fill="hold" grpId="0" nodeType="clickEffect">
                                  <p:stCondLst>
                                    <p:cond delay="0"/>
                                  </p:stCondLst>
                                  <p:childTnLst>
                                    <p:set>
                                      <p:cBhvr>
                                        <p:cTn id="110" dur="1" fill="hold">
                                          <p:stCondLst>
                                            <p:cond delay="0"/>
                                          </p:stCondLst>
                                        </p:cTn>
                                        <p:tgtEl>
                                          <p:spTgt spid="44"/>
                                        </p:tgtEl>
                                        <p:attrNameLst>
                                          <p:attrName>style.visibility</p:attrName>
                                        </p:attrNameLst>
                                      </p:cBhvr>
                                      <p:to>
                                        <p:strVal val="visible"/>
                                      </p:to>
                                    </p:set>
                                    <p:animEffect transition="in" filter="blinds(horizontal)">
                                      <p:cBhvr>
                                        <p:cTn id="111" dur="500"/>
                                        <p:tgtEl>
                                          <p:spTgt spid="44"/>
                                        </p:tgtEl>
                                      </p:cBhvr>
                                    </p:animEffect>
                                  </p:childTnLst>
                                </p:cTn>
                              </p:par>
                              <p:par>
                                <p:cTn id="112" presetID="3" presetClass="entr" presetSubtype="10" fill="hold" grpId="0" nodeType="withEffect">
                                  <p:stCondLst>
                                    <p:cond delay="0"/>
                                  </p:stCondLst>
                                  <p:childTnLst>
                                    <p:set>
                                      <p:cBhvr>
                                        <p:cTn id="113" dur="1" fill="hold">
                                          <p:stCondLst>
                                            <p:cond delay="0"/>
                                          </p:stCondLst>
                                        </p:cTn>
                                        <p:tgtEl>
                                          <p:spTgt spid="41"/>
                                        </p:tgtEl>
                                        <p:attrNameLst>
                                          <p:attrName>style.visibility</p:attrName>
                                        </p:attrNameLst>
                                      </p:cBhvr>
                                      <p:to>
                                        <p:strVal val="visible"/>
                                      </p:to>
                                    </p:set>
                                    <p:animEffect transition="in" filter="blinds(horizontal)">
                                      <p:cBhvr>
                                        <p:cTn id="114" dur="500"/>
                                        <p:tgtEl>
                                          <p:spTgt spid="41"/>
                                        </p:tgtEl>
                                      </p:cBhvr>
                                    </p:animEffect>
                                  </p:childTnLst>
                                </p:cTn>
                              </p:par>
                              <p:par>
                                <p:cTn id="115" presetID="3" presetClass="entr" presetSubtype="10" fill="hold" grpId="0" nodeType="withEffect">
                                  <p:stCondLst>
                                    <p:cond delay="0"/>
                                  </p:stCondLst>
                                  <p:childTnLst>
                                    <p:set>
                                      <p:cBhvr>
                                        <p:cTn id="116" dur="1" fill="hold">
                                          <p:stCondLst>
                                            <p:cond delay="0"/>
                                          </p:stCondLst>
                                        </p:cTn>
                                        <p:tgtEl>
                                          <p:spTgt spid="45"/>
                                        </p:tgtEl>
                                        <p:attrNameLst>
                                          <p:attrName>style.visibility</p:attrName>
                                        </p:attrNameLst>
                                      </p:cBhvr>
                                      <p:to>
                                        <p:strVal val="visible"/>
                                      </p:to>
                                    </p:set>
                                    <p:animEffect transition="in" filter="blinds(horizontal)">
                                      <p:cBhvr>
                                        <p:cTn id="117" dur="500"/>
                                        <p:tgtEl>
                                          <p:spTgt spid="45"/>
                                        </p:tgtEl>
                                      </p:cBhvr>
                                    </p:animEffect>
                                  </p:childTnLst>
                                </p:cTn>
                              </p:par>
                              <p:par>
                                <p:cTn id="118" presetID="3" presetClass="entr" presetSubtype="10" fill="hold" grpId="0" nodeType="withEffect">
                                  <p:stCondLst>
                                    <p:cond delay="0"/>
                                  </p:stCondLst>
                                  <p:childTnLst>
                                    <p:set>
                                      <p:cBhvr>
                                        <p:cTn id="119" dur="1" fill="hold">
                                          <p:stCondLst>
                                            <p:cond delay="0"/>
                                          </p:stCondLst>
                                        </p:cTn>
                                        <p:tgtEl>
                                          <p:spTgt spid="53"/>
                                        </p:tgtEl>
                                        <p:attrNameLst>
                                          <p:attrName>style.visibility</p:attrName>
                                        </p:attrNameLst>
                                      </p:cBhvr>
                                      <p:to>
                                        <p:strVal val="visible"/>
                                      </p:to>
                                    </p:set>
                                    <p:animEffect transition="in" filter="blinds(horizontal)">
                                      <p:cBhvr>
                                        <p:cTn id="120" dur="500"/>
                                        <p:tgtEl>
                                          <p:spTgt spid="53"/>
                                        </p:tgtEl>
                                      </p:cBhvr>
                                    </p:animEffect>
                                  </p:childTnLst>
                                </p:cTn>
                              </p:par>
                              <p:par>
                                <p:cTn id="121" presetID="5" presetClass="entr" presetSubtype="10" fill="hold" grpId="0" nodeType="withEffect">
                                  <p:stCondLst>
                                    <p:cond delay="0"/>
                                  </p:stCondLst>
                                  <p:childTnLst>
                                    <p:set>
                                      <p:cBhvr>
                                        <p:cTn id="122" dur="1" fill="hold">
                                          <p:stCondLst>
                                            <p:cond delay="0"/>
                                          </p:stCondLst>
                                        </p:cTn>
                                        <p:tgtEl>
                                          <p:spTgt spid="55"/>
                                        </p:tgtEl>
                                        <p:attrNameLst>
                                          <p:attrName>style.visibility</p:attrName>
                                        </p:attrNameLst>
                                      </p:cBhvr>
                                      <p:to>
                                        <p:strVal val="visible"/>
                                      </p:to>
                                    </p:set>
                                    <p:animEffect transition="in" filter="checkerboard(across)">
                                      <p:cBhvr>
                                        <p:cTn id="123" dur="5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P spid="9" grpId="0" animBg="1"/>
      <p:bldP spid="10" grpId="0" animBg="1"/>
      <p:bldP spid="14" grpId="0" animBg="1"/>
      <p:bldP spid="23" grpId="0" animBg="1"/>
      <p:bldP spid="24" grpId="0" animBg="1"/>
      <p:bldP spid="25" grpId="0" animBg="1"/>
      <p:bldP spid="39" grpId="0" animBg="1"/>
      <p:bldP spid="40" grpId="0" animBg="1"/>
      <p:bldP spid="42" grpId="0" animBg="1"/>
      <p:bldP spid="49" grpId="0" animBg="1"/>
      <p:bldP spid="50" grpId="0" animBg="1"/>
      <p:bldP spid="66" grpId="0" animBg="1"/>
      <p:bldP spid="68" grpId="0" animBg="1"/>
      <p:bldP spid="69" grpId="0" animBg="1"/>
      <p:bldP spid="71" grpId="0" animBg="1"/>
      <p:bldP spid="72" grpId="0" animBg="1"/>
      <p:bldP spid="73" grpId="0" animBg="1"/>
      <p:bldP spid="75" grpId="0" animBg="1"/>
      <p:bldP spid="79" grpId="0" animBg="1"/>
      <p:bldP spid="83" grpId="0" animBg="1"/>
      <p:bldP spid="85" grpId="0" animBg="1"/>
      <p:bldP spid="87" grpId="0" animBg="1"/>
      <p:bldP spid="41" grpId="0" animBg="1"/>
      <p:bldP spid="44" grpId="0" animBg="1"/>
      <p:bldP spid="45" grpId="0" animBg="1"/>
      <p:bldP spid="51" grpId="0" animBg="1"/>
      <p:bldP spid="46" grpId="0" animBg="1"/>
      <p:bldP spid="52" grpId="0" animBg="1"/>
      <p:bldP spid="53" grpId="0" animBg="1"/>
      <p:bldP spid="5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685800" y="228600"/>
            <a:ext cx="7696200" cy="487363"/>
          </a:xfrm>
          <a:ln>
            <a:noFill/>
          </a:ln>
          <a:effectLst>
            <a:outerShdw blurRad="190500" dist="228600" dir="2700000" algn="ctr">
              <a:srgbClr val="000000">
                <a:alpha val="30000"/>
              </a:srgbClr>
            </a:outerShdw>
          </a:effectLst>
          <a:scene3d>
            <a:camera prst="orthographicFront">
              <a:rot lat="0" lon="0" rev="0"/>
            </a:camera>
            <a:lightRig rig="glow" dir="b">
              <a:rot lat="0" lon="0" rev="4800000"/>
            </a:lightRig>
          </a:scene3d>
          <a:sp3d prstMaterial="matte">
            <a:bevelT w="127000" h="63500"/>
          </a:sp3d>
        </p:spPr>
        <p:style>
          <a:lnRef idx="0">
            <a:schemeClr val="accent3"/>
          </a:lnRef>
          <a:fillRef idx="3">
            <a:schemeClr val="accent3"/>
          </a:fillRef>
          <a:effectRef idx="3">
            <a:schemeClr val="accent3"/>
          </a:effectRef>
          <a:fontRef idx="minor">
            <a:schemeClr val="lt1"/>
          </a:fontRef>
        </p:style>
        <p:txBody>
          <a:bodyPr>
            <a:normAutofit fontScale="90000"/>
          </a:bodyPr>
          <a:lstStyle/>
          <a:p>
            <a:pPr algn="ctr"/>
            <a:r>
              <a:rPr lang="en-US" sz="2800" b="1" u="sng" dirty="0" smtClean="0">
                <a:solidFill>
                  <a:schemeClr val="bg1"/>
                </a:solidFill>
                <a:effectLst>
                  <a:outerShdw blurRad="38100" dist="38100" dir="2700000" algn="tl">
                    <a:srgbClr val="000000">
                      <a:alpha val="43137"/>
                    </a:srgbClr>
                  </a:outerShdw>
                </a:effectLst>
                <a:latin typeface="Basemic Times" pitchFamily="2" charset="0"/>
                <a:ea typeface="+mn-ea"/>
                <a:cs typeface="+mn-cs"/>
              </a:rPr>
              <a:t>Current Status &amp; Plan</a:t>
            </a:r>
          </a:p>
        </p:txBody>
      </p:sp>
      <p:sp>
        <p:nvSpPr>
          <p:cNvPr id="4" name="TextBox 3"/>
          <p:cNvSpPr txBox="1"/>
          <p:nvPr/>
        </p:nvSpPr>
        <p:spPr>
          <a:xfrm>
            <a:off x="228600" y="944225"/>
            <a:ext cx="8686800" cy="6278642"/>
          </a:xfrm>
          <a:prstGeom prst="rect">
            <a:avLst/>
          </a:prstGeom>
          <a:noFill/>
        </p:spPr>
        <p:txBody>
          <a:bodyPr wrap="square" rtlCol="0">
            <a:spAutoFit/>
          </a:bodyPr>
          <a:lstStyle/>
          <a:p>
            <a:pPr>
              <a:buFont typeface="Courier New" pitchFamily="49" charset="0"/>
              <a:buChar char="o"/>
            </a:pPr>
            <a:r>
              <a:rPr lang="en-US" sz="2400" dirty="0" smtClean="0">
                <a:latin typeface="Mongolian Baiti" pitchFamily="66" charset="0"/>
                <a:cs typeface="Mongolian Baiti" pitchFamily="66" charset="0"/>
              </a:rPr>
              <a:t> </a:t>
            </a:r>
            <a:r>
              <a:rPr lang="en-US" sz="2000" dirty="0" smtClean="0">
                <a:solidFill>
                  <a:srgbClr val="0070C0"/>
                </a:solidFill>
                <a:latin typeface="Lucida Fax" pitchFamily="18" charset="0"/>
                <a:cs typeface="Mongolian Baiti" pitchFamily="66" charset="0"/>
              </a:rPr>
              <a:t>We are currently working on precise calibration of all detectors.</a:t>
            </a:r>
          </a:p>
          <a:p>
            <a:pPr>
              <a:buFont typeface="Courier New" pitchFamily="49" charset="0"/>
              <a:buChar char="o"/>
            </a:pPr>
            <a:endParaRPr lang="en-US" dirty="0" smtClean="0">
              <a:latin typeface="Mongolian Baiti" pitchFamily="66" charset="0"/>
              <a:cs typeface="Mongolian Baiti" pitchFamily="66" charset="0"/>
            </a:endParaRPr>
          </a:p>
          <a:p>
            <a:pPr>
              <a:buFont typeface="Courier New" pitchFamily="49" charset="0"/>
              <a:buChar char="o"/>
            </a:pPr>
            <a:endParaRPr lang="en-US" dirty="0" smtClean="0">
              <a:latin typeface="Mongolian Baiti" pitchFamily="66" charset="0"/>
              <a:cs typeface="Mongolian Baiti" pitchFamily="66" charset="0"/>
            </a:endParaRPr>
          </a:p>
          <a:p>
            <a:pPr>
              <a:buFont typeface="Courier New" pitchFamily="49" charset="0"/>
              <a:buChar char="o"/>
            </a:pPr>
            <a:endParaRPr lang="en-US" dirty="0" smtClean="0">
              <a:latin typeface="Mongolian Baiti" pitchFamily="66" charset="0"/>
              <a:cs typeface="Mongolian Baiti" pitchFamily="66" charset="0"/>
            </a:endParaRPr>
          </a:p>
          <a:p>
            <a:pPr>
              <a:buFont typeface="Courier New" pitchFamily="49" charset="0"/>
              <a:buChar char="o"/>
            </a:pPr>
            <a:endParaRPr lang="en-US" dirty="0" smtClean="0">
              <a:latin typeface="Mongolian Baiti" pitchFamily="66" charset="0"/>
              <a:cs typeface="Mongolian Baiti" pitchFamily="66" charset="0"/>
            </a:endParaRPr>
          </a:p>
          <a:p>
            <a:pPr>
              <a:buFont typeface="Courier New" pitchFamily="49" charset="0"/>
              <a:buChar char="o"/>
            </a:pPr>
            <a:endParaRPr lang="en-US" dirty="0" smtClean="0">
              <a:latin typeface="Mongolian Baiti" pitchFamily="66" charset="0"/>
              <a:cs typeface="Mongolian Baiti" pitchFamily="66" charset="0"/>
            </a:endParaRPr>
          </a:p>
          <a:p>
            <a:pPr>
              <a:buFont typeface="Courier New" pitchFamily="49" charset="0"/>
              <a:buChar char="o"/>
            </a:pPr>
            <a:endParaRPr lang="en-US" dirty="0" smtClean="0">
              <a:latin typeface="Mongolian Baiti" pitchFamily="66" charset="0"/>
              <a:cs typeface="Mongolian Baiti" pitchFamily="66" charset="0"/>
            </a:endParaRPr>
          </a:p>
          <a:p>
            <a:pPr>
              <a:buFont typeface="Courier New" pitchFamily="49" charset="0"/>
              <a:buChar char="o"/>
            </a:pPr>
            <a:endParaRPr lang="en-US" dirty="0" smtClean="0">
              <a:latin typeface="Mongolian Baiti" pitchFamily="66" charset="0"/>
              <a:cs typeface="Mongolian Baiti" pitchFamily="66" charset="0"/>
            </a:endParaRPr>
          </a:p>
          <a:p>
            <a:pPr>
              <a:buFont typeface="Courier New" pitchFamily="49" charset="0"/>
              <a:buChar char="o"/>
            </a:pPr>
            <a:endParaRPr lang="en-US" dirty="0" smtClean="0">
              <a:latin typeface="Mongolian Baiti" pitchFamily="66" charset="0"/>
              <a:cs typeface="Mongolian Baiti" pitchFamily="66" charset="0"/>
            </a:endParaRPr>
          </a:p>
          <a:p>
            <a:pPr>
              <a:buFont typeface="Courier New" pitchFamily="49" charset="0"/>
              <a:buChar char="o"/>
            </a:pPr>
            <a:endParaRPr lang="en-US" dirty="0" smtClean="0">
              <a:latin typeface="Mongolian Baiti" pitchFamily="66" charset="0"/>
              <a:cs typeface="Mongolian Baiti" pitchFamily="66" charset="0"/>
            </a:endParaRPr>
          </a:p>
          <a:p>
            <a:pPr>
              <a:buFont typeface="Courier New" pitchFamily="49" charset="0"/>
              <a:buChar char="o"/>
            </a:pPr>
            <a:endParaRPr lang="en-US" dirty="0" smtClean="0">
              <a:latin typeface="Mongolian Baiti" pitchFamily="66" charset="0"/>
              <a:cs typeface="Mongolian Baiti" pitchFamily="66" charset="0"/>
            </a:endParaRPr>
          </a:p>
          <a:p>
            <a:pPr>
              <a:buFont typeface="Courier New" pitchFamily="49" charset="0"/>
              <a:buChar char="o"/>
            </a:pPr>
            <a:endParaRPr lang="en-US" dirty="0" smtClean="0">
              <a:latin typeface="Mongolian Baiti" pitchFamily="66" charset="0"/>
              <a:cs typeface="Mongolian Baiti" pitchFamily="66" charset="0"/>
            </a:endParaRPr>
          </a:p>
          <a:p>
            <a:pPr>
              <a:lnSpc>
                <a:spcPct val="150000"/>
              </a:lnSpc>
            </a:pPr>
            <a:r>
              <a:rPr lang="en-US" b="1" u="sng" dirty="0" smtClean="0">
                <a:latin typeface="Mongolian Baiti" pitchFamily="66" charset="0"/>
                <a:cs typeface="Mongolian Baiti" pitchFamily="66" charset="0"/>
              </a:rPr>
              <a:t>To Do:</a:t>
            </a:r>
          </a:p>
          <a:p>
            <a:pPr>
              <a:buFont typeface="Courier New" pitchFamily="49" charset="0"/>
              <a:buChar char="o"/>
            </a:pPr>
            <a:r>
              <a:rPr lang="en-US" dirty="0" smtClean="0">
                <a:latin typeface="Mongolian Baiti" pitchFamily="66" charset="0"/>
                <a:cs typeface="Mongolian Baiti" pitchFamily="66" charset="0"/>
              </a:rPr>
              <a:t> </a:t>
            </a:r>
            <a:r>
              <a:rPr lang="en-US" b="1" dirty="0" smtClean="0">
                <a:latin typeface="Mongolian Baiti" pitchFamily="66" charset="0"/>
                <a:cs typeface="Mongolian Baiti" pitchFamily="66" charset="0"/>
              </a:rPr>
              <a:t>Tracking:  </a:t>
            </a:r>
            <a:r>
              <a:rPr lang="en-US" dirty="0" smtClean="0">
                <a:latin typeface="Mongolian Baiti" pitchFamily="66" charset="0"/>
                <a:cs typeface="Mongolian Baiti" pitchFamily="66" charset="0"/>
              </a:rPr>
              <a:t>     Solve HES y’ problem. </a:t>
            </a:r>
          </a:p>
          <a:p>
            <a:pPr>
              <a:lnSpc>
                <a:spcPct val="150000"/>
              </a:lnSpc>
              <a:buFont typeface="Courier New" pitchFamily="49" charset="0"/>
              <a:buChar char="o"/>
            </a:pPr>
            <a:r>
              <a:rPr lang="en-US" b="1" dirty="0" smtClean="0">
                <a:latin typeface="Mongolian Baiti" pitchFamily="66" charset="0"/>
                <a:cs typeface="Mongolian Baiti" pitchFamily="66" charset="0"/>
              </a:rPr>
              <a:t> Timing:      </a:t>
            </a:r>
            <a:r>
              <a:rPr lang="en-US" dirty="0" smtClean="0">
                <a:latin typeface="Mongolian Baiti" pitchFamily="66" charset="0"/>
                <a:cs typeface="Mongolian Baiti" pitchFamily="66" charset="0"/>
              </a:rPr>
              <a:t>    Improve timing and TOF resolution. </a:t>
            </a:r>
          </a:p>
          <a:p>
            <a:pPr>
              <a:lnSpc>
                <a:spcPct val="150000"/>
              </a:lnSpc>
              <a:buFont typeface="Courier New" pitchFamily="49" charset="0"/>
              <a:buChar char="o"/>
            </a:pPr>
            <a:r>
              <a:rPr lang="en-US" b="1" dirty="0" smtClean="0">
                <a:latin typeface="Mongolian Baiti" pitchFamily="66" charset="0"/>
                <a:cs typeface="Mongolian Baiti" pitchFamily="66" charset="0"/>
              </a:rPr>
              <a:t>  PID:          </a:t>
            </a:r>
            <a:r>
              <a:rPr lang="en-US" dirty="0" smtClean="0">
                <a:latin typeface="Mongolian Baiti" pitchFamily="66" charset="0"/>
                <a:cs typeface="Mongolian Baiti" pitchFamily="66" charset="0"/>
              </a:rPr>
              <a:t>    Standardize  AC, WC cutting values for different targets. </a:t>
            </a:r>
          </a:p>
          <a:p>
            <a:pPr>
              <a:lnSpc>
                <a:spcPct val="150000"/>
              </a:lnSpc>
              <a:buFont typeface="Courier New" pitchFamily="49" charset="0"/>
              <a:buChar char="o"/>
            </a:pPr>
            <a:r>
              <a:rPr lang="en-US" dirty="0" smtClean="0">
                <a:latin typeface="Mongolian Baiti" pitchFamily="66" charset="0"/>
                <a:cs typeface="Mongolian Baiti" pitchFamily="66" charset="0"/>
              </a:rPr>
              <a:t>  </a:t>
            </a:r>
            <a:r>
              <a:rPr lang="en-US" b="1" dirty="0" smtClean="0">
                <a:latin typeface="Mongolian Baiti" pitchFamily="66" charset="0"/>
                <a:cs typeface="Mongolian Baiti" pitchFamily="66" charset="0"/>
              </a:rPr>
              <a:t>Optics:     </a:t>
            </a:r>
            <a:r>
              <a:rPr lang="en-US" dirty="0" smtClean="0">
                <a:latin typeface="Mongolian Baiti" pitchFamily="66" charset="0"/>
                <a:cs typeface="Mongolian Baiti" pitchFamily="66" charset="0"/>
              </a:rPr>
              <a:t>     Optimizing matrices using Sieve Slit data</a:t>
            </a:r>
          </a:p>
          <a:p>
            <a:pPr>
              <a:lnSpc>
                <a:spcPct val="150000"/>
              </a:lnSpc>
              <a:buFont typeface="Courier New" pitchFamily="49" charset="0"/>
              <a:buChar char="o"/>
            </a:pPr>
            <a:r>
              <a:rPr lang="en-US" dirty="0" smtClean="0">
                <a:latin typeface="Mongolian Baiti" pitchFamily="66" charset="0"/>
                <a:cs typeface="Mongolian Baiti" pitchFamily="66" charset="0"/>
              </a:rPr>
              <a:t>  </a:t>
            </a:r>
            <a:r>
              <a:rPr lang="en-US" b="1" dirty="0" smtClean="0">
                <a:latin typeface="Mongolian Baiti" pitchFamily="66" charset="0"/>
                <a:cs typeface="Mongolian Baiti" pitchFamily="66" charset="0"/>
              </a:rPr>
              <a:t>Kinematics:  </a:t>
            </a:r>
            <a:r>
              <a:rPr lang="en-US" dirty="0" smtClean="0">
                <a:latin typeface="Mongolian Baiti" pitchFamily="66" charset="0"/>
                <a:cs typeface="Mongolian Baiti" pitchFamily="66" charset="0"/>
              </a:rPr>
              <a:t>Improving minimization method.</a:t>
            </a:r>
          </a:p>
          <a:p>
            <a:pPr>
              <a:lnSpc>
                <a:spcPct val="150000"/>
              </a:lnSpc>
            </a:pPr>
            <a:r>
              <a:rPr lang="en-US" b="1" dirty="0" smtClean="0">
                <a:latin typeface="Mongolian Baiti" pitchFamily="66" charset="0"/>
                <a:cs typeface="Mongolian Baiti" pitchFamily="66" charset="0"/>
              </a:rPr>
              <a:t>     </a:t>
            </a:r>
            <a:endParaRPr lang="en-US" b="1" dirty="0">
              <a:latin typeface="Mongolian Baiti" pitchFamily="66" charset="0"/>
              <a:cs typeface="Mongolian Baiti" pitchFamily="66" charset="0"/>
            </a:endParaRPr>
          </a:p>
        </p:txBody>
      </p:sp>
      <p:pic>
        <p:nvPicPr>
          <p:cNvPr id="40963" name="Picture 3"/>
          <p:cNvPicPr>
            <a:picLocks noChangeAspect="1" noChangeArrowheads="1"/>
          </p:cNvPicPr>
          <p:nvPr/>
        </p:nvPicPr>
        <p:blipFill>
          <a:blip r:embed="rId4" cstate="print">
            <a:lum contrast="40000"/>
          </a:blip>
          <a:srcRect b="5405"/>
          <a:stretch>
            <a:fillRect/>
          </a:stretch>
        </p:blipFill>
        <p:spPr bwMode="auto">
          <a:xfrm>
            <a:off x="3962400" y="1524000"/>
            <a:ext cx="5020089" cy="2667000"/>
          </a:xfrm>
          <a:prstGeom prst="rect">
            <a:avLst/>
          </a:prstGeom>
          <a:noFill/>
          <a:ln w="9525">
            <a:noFill/>
            <a:miter lim="800000"/>
            <a:headEnd/>
            <a:tailEnd/>
          </a:ln>
          <a:effectLst>
            <a:outerShdw blurRad="50800" dist="38100" dir="2700000" algn="tl" rotWithShape="0">
              <a:prstClr val="black">
                <a:alpha val="40000"/>
              </a:prstClr>
            </a:outerShdw>
          </a:effectLst>
        </p:spPr>
      </p:pic>
      <p:pic>
        <p:nvPicPr>
          <p:cNvPr id="40964" name="Picture 4"/>
          <p:cNvPicPr>
            <a:picLocks noChangeAspect="1" noChangeArrowheads="1"/>
          </p:cNvPicPr>
          <p:nvPr/>
        </p:nvPicPr>
        <p:blipFill>
          <a:blip r:embed="rId5" cstate="print">
            <a:lum contrast="40000"/>
          </a:blip>
          <a:srcRect b="5039"/>
          <a:stretch>
            <a:fillRect/>
          </a:stretch>
        </p:blipFill>
        <p:spPr bwMode="auto">
          <a:xfrm>
            <a:off x="152400" y="1582192"/>
            <a:ext cx="3723791" cy="2608808"/>
          </a:xfrm>
          <a:prstGeom prst="rect">
            <a:avLst/>
          </a:prstGeom>
          <a:noFill/>
          <a:ln w="9525">
            <a:noFill/>
            <a:miter lim="800000"/>
            <a:headEnd/>
            <a:tailEnd/>
          </a:ln>
          <a:effectLst>
            <a:outerShdw blurRad="50800" dist="38100" dir="2700000" algn="tl" rotWithShape="0">
              <a:prstClr val="black">
                <a:alpha val="40000"/>
              </a:prstClr>
            </a:outerShdw>
          </a:effectLst>
        </p:spPr>
      </p:pic>
      <p:sp>
        <p:nvSpPr>
          <p:cNvPr id="6" name="TextBox 5"/>
          <p:cNvSpPr txBox="1"/>
          <p:nvPr/>
        </p:nvSpPr>
        <p:spPr>
          <a:xfrm>
            <a:off x="1523999" y="2783385"/>
            <a:ext cx="1828800" cy="369332"/>
          </a:xfrm>
          <a:prstGeom prst="rect">
            <a:avLst/>
          </a:prstGeom>
          <a:noFill/>
        </p:spPr>
        <p:txBody>
          <a:bodyPr wrap="square" rtlCol="0">
            <a:spAutoFit/>
          </a:bodyPr>
          <a:lstStyle/>
          <a:p>
            <a:r>
              <a:rPr lang="en-US" b="1" dirty="0" smtClean="0">
                <a:solidFill>
                  <a:srgbClr val="7030A0"/>
                </a:solidFill>
              </a:rPr>
              <a:t>  </a:t>
            </a:r>
            <a:r>
              <a:rPr lang="en-US" b="1" dirty="0" smtClean="0">
                <a:solidFill>
                  <a:srgbClr val="7030A0"/>
                </a:solidFill>
                <a:sym typeface="Symbol"/>
              </a:rPr>
              <a:t>~1 </a:t>
            </a:r>
            <a:r>
              <a:rPr lang="en-US" b="1" i="1" dirty="0" smtClean="0">
                <a:solidFill>
                  <a:srgbClr val="7030A0"/>
                </a:solidFill>
                <a:sym typeface="Symbol"/>
              </a:rPr>
              <a:t>MeV</a:t>
            </a:r>
            <a:endParaRPr lang="en-US" b="1" i="1" dirty="0">
              <a:solidFill>
                <a:srgbClr val="7030A0"/>
              </a:solidFill>
            </a:endParaRPr>
          </a:p>
        </p:txBody>
      </p:sp>
      <p:sp>
        <p:nvSpPr>
          <p:cNvPr id="10" name="TextBox 9"/>
          <p:cNvSpPr txBox="1"/>
          <p:nvPr/>
        </p:nvSpPr>
        <p:spPr>
          <a:xfrm>
            <a:off x="2514600" y="3200400"/>
            <a:ext cx="457200" cy="369332"/>
          </a:xfrm>
          <a:prstGeom prst="rect">
            <a:avLst/>
          </a:prstGeom>
          <a:noFill/>
        </p:spPr>
        <p:txBody>
          <a:bodyPr wrap="square" rtlCol="0">
            <a:spAutoFit/>
          </a:bodyPr>
          <a:lstStyle/>
          <a:p>
            <a:r>
              <a:rPr lang="en-US" dirty="0" smtClean="0">
                <a:sym typeface="Symbol"/>
              </a:rPr>
              <a:t></a:t>
            </a:r>
            <a:endParaRPr lang="en-US" dirty="0"/>
          </a:p>
        </p:txBody>
      </p:sp>
      <p:sp>
        <p:nvSpPr>
          <p:cNvPr id="11" name="TextBox 10"/>
          <p:cNvSpPr txBox="1"/>
          <p:nvPr/>
        </p:nvSpPr>
        <p:spPr>
          <a:xfrm>
            <a:off x="990600" y="1981200"/>
            <a:ext cx="609600" cy="369332"/>
          </a:xfrm>
          <a:prstGeom prst="rect">
            <a:avLst/>
          </a:prstGeom>
          <a:noFill/>
        </p:spPr>
        <p:txBody>
          <a:bodyPr wrap="square" rtlCol="0">
            <a:spAutoFit/>
          </a:bodyPr>
          <a:lstStyle/>
          <a:p>
            <a:r>
              <a:rPr lang="en-US" dirty="0" smtClean="0">
                <a:sym typeface="Symbol"/>
              </a:rPr>
              <a:t></a:t>
            </a:r>
            <a:endParaRPr lang="en-US" dirty="0"/>
          </a:p>
        </p:txBody>
      </p:sp>
      <p:sp>
        <p:nvSpPr>
          <p:cNvPr id="12" name="Rounded Rectangular Callout 11"/>
          <p:cNvSpPr/>
          <p:nvPr/>
        </p:nvSpPr>
        <p:spPr>
          <a:xfrm>
            <a:off x="4419600" y="2209800"/>
            <a:ext cx="685800" cy="152400"/>
          </a:xfrm>
          <a:prstGeom prst="wedgeRoundRectCallout">
            <a:avLst>
              <a:gd name="adj1" fmla="val 68796"/>
              <a:gd name="adj2" fmla="val 9863"/>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P Shell?</a:t>
            </a:r>
            <a:endParaRPr lang="en-US" sz="1200" dirty="0"/>
          </a:p>
        </p:txBody>
      </p:sp>
      <p:sp>
        <p:nvSpPr>
          <p:cNvPr id="13" name="Rounded Rectangular Callout 12"/>
          <p:cNvSpPr/>
          <p:nvPr/>
        </p:nvSpPr>
        <p:spPr>
          <a:xfrm>
            <a:off x="4419600" y="2572793"/>
            <a:ext cx="457200" cy="228600"/>
          </a:xfrm>
          <a:prstGeom prst="wedgeRoundRectCallout">
            <a:avLst>
              <a:gd name="adj1" fmla="val 66555"/>
              <a:gd name="adj2" fmla="val 708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t>G.S?</a:t>
            </a:r>
            <a:endParaRPr lang="en-US" sz="1200" dirty="0"/>
          </a:p>
        </p:txBody>
      </p:sp>
      <p:sp>
        <p:nvSpPr>
          <p:cNvPr id="14" name="Rounded Rectangle 13"/>
          <p:cNvSpPr/>
          <p:nvPr/>
        </p:nvSpPr>
        <p:spPr>
          <a:xfrm>
            <a:off x="6172200" y="4495800"/>
            <a:ext cx="2514600" cy="609600"/>
          </a:xfrm>
          <a:prstGeom prst="roundRect">
            <a:avLst/>
          </a:prstGeom>
          <a:solidFill>
            <a:srgbClr val="7030A0">
              <a:alpha val="85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Need a lot of work to reach 350 KeV!</a:t>
            </a:r>
            <a:endParaRPr lang="en-US" dirty="0"/>
          </a:p>
        </p:txBody>
      </p:sp>
      <p:sp>
        <p:nvSpPr>
          <p:cNvPr id="15" name="Rounded Rectangle 14"/>
          <p:cNvSpPr/>
          <p:nvPr/>
        </p:nvSpPr>
        <p:spPr>
          <a:xfrm rot="20394607">
            <a:off x="3212518" y="3337413"/>
            <a:ext cx="1752600" cy="381000"/>
          </a:xfrm>
          <a:prstGeom prst="roundRect">
            <a:avLst/>
          </a:prstGeom>
          <a:solidFill>
            <a:schemeClr val="tx2">
              <a:alpha val="47000"/>
            </a:schemeClr>
          </a:solidFill>
          <a:ln>
            <a:solidFill>
              <a:schemeClr val="tx2">
                <a:lumMod val="40000"/>
                <a:lumOff val="6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solidFill>
                  <a:schemeClr val="bg1"/>
                </a:solidFill>
              </a:rPr>
              <a:t>Very Preliminary</a:t>
            </a:r>
            <a:endParaRPr lang="en-US" dirty="0">
              <a:solidFill>
                <a:schemeClr val="bg1"/>
              </a:solidFill>
            </a:endParaRPr>
          </a:p>
        </p:txBody>
      </p:sp>
      <p:graphicFrame>
        <p:nvGraphicFramePr>
          <p:cNvPr id="16" name="Object 15"/>
          <p:cNvGraphicFramePr>
            <a:graphicFrameLocks noChangeAspect="1"/>
          </p:cNvGraphicFramePr>
          <p:nvPr/>
        </p:nvGraphicFramePr>
        <p:xfrm>
          <a:off x="4434840" y="1862609"/>
          <a:ext cx="1144184" cy="270991"/>
        </p:xfrm>
        <a:graphic>
          <a:graphicData uri="http://schemas.openxmlformats.org/presentationml/2006/ole">
            <p:oleObj spid="_x0000_s92162" name="Equation" r:id="rId6" imgW="965160" imgH="228600" progId="Equation.3">
              <p:embed/>
            </p:oleObj>
          </a:graphicData>
        </a:graphic>
      </p:graphicFrame>
      <p:graphicFrame>
        <p:nvGraphicFramePr>
          <p:cNvPr id="92163" name="Object 3"/>
          <p:cNvGraphicFramePr>
            <a:graphicFrameLocks noChangeAspect="1"/>
          </p:cNvGraphicFramePr>
          <p:nvPr/>
        </p:nvGraphicFramePr>
        <p:xfrm>
          <a:off x="1600200" y="1905000"/>
          <a:ext cx="1295400" cy="303313"/>
        </p:xfrm>
        <a:graphic>
          <a:graphicData uri="http://schemas.openxmlformats.org/presentationml/2006/ole">
            <p:oleObj spid="_x0000_s92163" name="Equation" r:id="rId7" imgW="977760" imgH="228600" progId="Equation.3">
              <p:embed/>
            </p:oleObj>
          </a:graphicData>
        </a:graphic>
      </p:graphicFrame>
      <p:sp>
        <p:nvSpPr>
          <p:cNvPr id="17" name="Title 1"/>
          <p:cNvSpPr txBox="1">
            <a:spLocks/>
          </p:cNvSpPr>
          <p:nvPr/>
        </p:nvSpPr>
        <p:spPr bwMode="auto">
          <a:xfrm>
            <a:off x="7010400" y="6019800"/>
            <a:ext cx="2057400" cy="6096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4000" b="1" i="0" u="none" strike="noStrike" kern="1200" cap="none" spc="0" normalizeH="0" baseline="0" noProof="0" dirty="0" smtClean="0">
                <a:ln>
                  <a:noFill/>
                </a:ln>
                <a:solidFill>
                  <a:srgbClr val="00B050"/>
                </a:solidFill>
                <a:effectLst/>
                <a:uLnTx/>
                <a:uFillTx/>
                <a:latin typeface="Algerian" pitchFamily="82" charset="0"/>
                <a:ea typeface="+mj-ea"/>
                <a:cs typeface="+mj-cs"/>
              </a:rPr>
              <a:t>Thank you!</a:t>
            </a:r>
            <a:endParaRPr kumimoji="0" lang="en-US" sz="4000" b="1" i="0" u="none" strike="noStrike" kern="1200" cap="none" spc="0" normalizeH="0" baseline="0" noProof="0" dirty="0">
              <a:ln>
                <a:noFill/>
              </a:ln>
              <a:solidFill>
                <a:srgbClr val="00B050"/>
              </a:solidFill>
              <a:effectLst/>
              <a:uLnTx/>
              <a:uFillTx/>
              <a:latin typeface="Algerian" pitchFamily="82" charset="0"/>
              <a:ea typeface="+mj-ea"/>
              <a:cs typeface="+mj-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animEffect transition="in" filter="fade">
                                      <p:cBhvr>
                                        <p:cTn id="9" dur="500"/>
                                        <p:tgtEl>
                                          <p:spTgt spid="1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 calcmode="lin" valueType="num">
                                      <p:cBhvr>
                                        <p:cTn id="14" dur="500" fill="hold"/>
                                        <p:tgtEl>
                                          <p:spTgt spid="17"/>
                                        </p:tgtEl>
                                        <p:attrNameLst>
                                          <p:attrName>ppt_w</p:attrName>
                                        </p:attrNameLst>
                                      </p:cBhvr>
                                      <p:tavLst>
                                        <p:tav tm="0">
                                          <p:val>
                                            <p:fltVal val="0"/>
                                          </p:val>
                                        </p:tav>
                                        <p:tav tm="100000">
                                          <p:val>
                                            <p:strVal val="#ppt_w"/>
                                          </p:val>
                                        </p:tav>
                                      </p:tavLst>
                                    </p:anim>
                                    <p:anim calcmode="lin" valueType="num">
                                      <p:cBhvr>
                                        <p:cTn id="15" dur="500" fill="hold"/>
                                        <p:tgtEl>
                                          <p:spTgt spid="17"/>
                                        </p:tgtEl>
                                        <p:attrNameLst>
                                          <p:attrName>ppt_h</p:attrName>
                                        </p:attrNameLst>
                                      </p:cBhvr>
                                      <p:tavLst>
                                        <p:tav tm="0">
                                          <p:val>
                                            <p:fltVal val="0"/>
                                          </p:val>
                                        </p:tav>
                                        <p:tav tm="100000">
                                          <p:val>
                                            <p:strVal val="#ppt_h"/>
                                          </p:val>
                                        </p:tav>
                                      </p:tavLst>
                                    </p:anim>
                                    <p:animEffect transition="in" filter="fade">
                                      <p:cBhvr>
                                        <p:cTn id="16" dur="500"/>
                                        <p:tgtEl>
                                          <p:spTgt spid="17"/>
                                        </p:tgtEl>
                                      </p:cBhvr>
                                    </p:animEffect>
                                  </p:childTnLst>
                                </p:cTn>
                              </p:par>
                              <p:par>
                                <p:cTn id="17" presetID="8" presetClass="emph" presetSubtype="0" fill="hold" grpId="1" nodeType="withEffect">
                                  <p:stCondLst>
                                    <p:cond delay="0"/>
                                  </p:stCondLst>
                                  <p:childTnLst>
                                    <p:animRot by="21600000">
                                      <p:cBhvr>
                                        <p:cTn id="18" dur="2000" fill="hold"/>
                                        <p:tgtEl>
                                          <p:spTgt spid="1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7"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85800" y="228600"/>
            <a:ext cx="7696200" cy="487363"/>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3">
            <a:schemeClr val="accent3"/>
          </a:fillRef>
          <a:effectRef idx="2">
            <a:schemeClr val="accent3"/>
          </a:effectRef>
          <a:fontRef idx="minor">
            <a:schemeClr val="lt1"/>
          </a:fontRef>
        </p:style>
        <p:txBody>
          <a:bodyPr>
            <a:normAutofit fontScale="90000"/>
          </a:bodyPr>
          <a:lstStyle/>
          <a:p>
            <a:pPr algn="ctr"/>
            <a:r>
              <a:rPr lang="en-US" sz="2800" b="1" u="sng" dirty="0" smtClean="0">
                <a:solidFill>
                  <a:schemeClr val="bg1"/>
                </a:solidFill>
                <a:effectLst>
                  <a:outerShdw blurRad="38100" dist="38100" dir="2700000" algn="tl">
                    <a:srgbClr val="000000">
                      <a:alpha val="43137"/>
                    </a:srgbClr>
                  </a:outerShdw>
                </a:effectLst>
                <a:latin typeface="Basemic Times" pitchFamily="2" charset="0"/>
                <a:ea typeface="+mn-ea"/>
                <a:cs typeface="+mn-cs"/>
              </a:rPr>
              <a:t>Outline</a:t>
            </a:r>
          </a:p>
        </p:txBody>
      </p:sp>
      <p:sp>
        <p:nvSpPr>
          <p:cNvPr id="5" name="TextBox 4"/>
          <p:cNvSpPr txBox="1"/>
          <p:nvPr/>
        </p:nvSpPr>
        <p:spPr>
          <a:xfrm>
            <a:off x="304800" y="1447800"/>
            <a:ext cx="7620000" cy="4093428"/>
          </a:xfrm>
          <a:prstGeom prst="rect">
            <a:avLst/>
          </a:prstGeom>
          <a:noFill/>
        </p:spPr>
        <p:txBody>
          <a:bodyPr wrap="square" rtlCol="0">
            <a:spAutoFit/>
          </a:bodyPr>
          <a:lstStyle/>
          <a:p>
            <a:pPr>
              <a:buFont typeface="Wingdings" pitchFamily="2" charset="2"/>
              <a:buChar char="Ø"/>
            </a:pPr>
            <a:r>
              <a:rPr lang="en-US" sz="2400" dirty="0" smtClean="0">
                <a:latin typeface="Lucida Fax" pitchFamily="18" charset="0"/>
              </a:rPr>
              <a:t>   </a:t>
            </a:r>
            <a:r>
              <a:rPr lang="en-US" sz="2400" b="1" dirty="0" smtClean="0">
                <a:latin typeface="Lucida Sans" pitchFamily="34" charset="0"/>
              </a:rPr>
              <a:t>Detector Calibration:</a:t>
            </a:r>
          </a:p>
          <a:p>
            <a:r>
              <a:rPr lang="en-US" sz="2400" b="1" dirty="0" smtClean="0">
                <a:solidFill>
                  <a:srgbClr val="002060"/>
                </a:solidFill>
                <a:latin typeface="Lucida Sans" pitchFamily="34" charset="0"/>
              </a:rPr>
              <a:t>        </a:t>
            </a:r>
            <a:r>
              <a:rPr lang="en-US" sz="2000" dirty="0" smtClean="0">
                <a:solidFill>
                  <a:srgbClr val="002060"/>
                </a:solidFill>
                <a:latin typeface="Arial" pitchFamily="34" charset="0"/>
                <a:cs typeface="Arial" pitchFamily="34" charset="0"/>
              </a:rPr>
              <a:t>Tracking, Timing, Particle Identification</a:t>
            </a:r>
          </a:p>
          <a:p>
            <a:pPr>
              <a:lnSpc>
                <a:spcPct val="150000"/>
              </a:lnSpc>
              <a:buFont typeface="Wingdings" pitchFamily="2" charset="2"/>
              <a:buChar char="Ø"/>
            </a:pPr>
            <a:r>
              <a:rPr lang="en-US" sz="2400" b="1" dirty="0" smtClean="0">
                <a:latin typeface="Lucida Sans" pitchFamily="34" charset="0"/>
              </a:rPr>
              <a:t>   Optics Calibration:</a:t>
            </a:r>
          </a:p>
          <a:p>
            <a:r>
              <a:rPr lang="en-US" sz="2400" dirty="0" smtClean="0">
                <a:solidFill>
                  <a:srgbClr val="002060"/>
                </a:solidFill>
                <a:latin typeface="Lucida Sans" pitchFamily="34" charset="0"/>
              </a:rPr>
              <a:t>        </a:t>
            </a:r>
            <a:r>
              <a:rPr lang="en-US" sz="2000" dirty="0" smtClean="0">
                <a:solidFill>
                  <a:srgbClr val="002060"/>
                </a:solidFill>
                <a:latin typeface="Arial" pitchFamily="34" charset="0"/>
                <a:cs typeface="Arial" pitchFamily="34" charset="0"/>
              </a:rPr>
              <a:t>Splitter, HKS, HES (Angle, Momentum, Time)</a:t>
            </a:r>
          </a:p>
          <a:p>
            <a:pPr>
              <a:lnSpc>
                <a:spcPct val="150000"/>
              </a:lnSpc>
              <a:buFont typeface="Wingdings" pitchFamily="2" charset="2"/>
              <a:buChar char="Ø"/>
            </a:pPr>
            <a:r>
              <a:rPr lang="en-US" sz="2400" b="1" dirty="0" smtClean="0">
                <a:latin typeface="Lucida Sans" pitchFamily="34" charset="0"/>
              </a:rPr>
              <a:t>   Kinematics Calibration:</a:t>
            </a:r>
          </a:p>
          <a:p>
            <a:r>
              <a:rPr lang="en-US" sz="2400" b="1" dirty="0" smtClean="0">
                <a:solidFill>
                  <a:srgbClr val="002060"/>
                </a:solidFill>
                <a:latin typeface="Lucida Sans" pitchFamily="34" charset="0"/>
              </a:rPr>
              <a:t>        </a:t>
            </a:r>
            <a:r>
              <a:rPr lang="en-US" sz="2000" dirty="0" smtClean="0">
                <a:solidFill>
                  <a:srgbClr val="002060"/>
                </a:solidFill>
                <a:latin typeface="Arial" pitchFamily="34" charset="0"/>
                <a:cs typeface="Arial" pitchFamily="34" charset="0"/>
              </a:rPr>
              <a:t>Beam energy offset, target effect, center momentum and center angle deviation.</a:t>
            </a:r>
          </a:p>
          <a:p>
            <a:pPr>
              <a:lnSpc>
                <a:spcPct val="150000"/>
              </a:lnSpc>
              <a:buFont typeface="Wingdings" pitchFamily="2" charset="2"/>
              <a:buChar char="Ø"/>
            </a:pPr>
            <a:r>
              <a:rPr lang="en-US" sz="2400" b="1" dirty="0" smtClean="0">
                <a:latin typeface="Lucida Sans" pitchFamily="34" charset="0"/>
              </a:rPr>
              <a:t>   Flow Chart</a:t>
            </a:r>
          </a:p>
          <a:p>
            <a:pPr>
              <a:lnSpc>
                <a:spcPct val="150000"/>
              </a:lnSpc>
              <a:buFont typeface="Wingdings" pitchFamily="2" charset="2"/>
              <a:buChar char="Ø"/>
            </a:pPr>
            <a:r>
              <a:rPr lang="en-US" sz="2400" b="1" dirty="0" smtClean="0">
                <a:latin typeface="Lucida Sans" pitchFamily="34" charset="0"/>
              </a:rPr>
              <a:t>   Current Status</a:t>
            </a:r>
            <a:endParaRPr lang="en-US" sz="2400" b="1" dirty="0">
              <a:latin typeface="Lucida Sans" pitchFamily="34" charset="0"/>
            </a:endParaRP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Rounded Rectangle 58"/>
          <p:cNvSpPr/>
          <p:nvPr/>
        </p:nvSpPr>
        <p:spPr>
          <a:xfrm>
            <a:off x="5791200" y="2057400"/>
            <a:ext cx="2743200" cy="914400"/>
          </a:xfrm>
          <a:prstGeom prst="round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ounded Rectangle 57"/>
          <p:cNvSpPr/>
          <p:nvPr/>
        </p:nvSpPr>
        <p:spPr>
          <a:xfrm>
            <a:off x="5562600" y="914400"/>
            <a:ext cx="3200400" cy="914400"/>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ounded Rectangle 56"/>
          <p:cNvSpPr/>
          <p:nvPr/>
        </p:nvSpPr>
        <p:spPr>
          <a:xfrm>
            <a:off x="5486400" y="4876800"/>
            <a:ext cx="3124200" cy="762000"/>
          </a:xfrm>
          <a:prstGeom prst="round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a:off x="5001064" y="3886200"/>
            <a:ext cx="4038600" cy="914400"/>
          </a:xfrm>
          <a:prstGeom prst="roundRec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18" name="Title 1"/>
          <p:cNvSpPr>
            <a:spLocks noGrp="1"/>
          </p:cNvSpPr>
          <p:nvPr>
            <p:ph type="title"/>
          </p:nvPr>
        </p:nvSpPr>
        <p:spPr>
          <a:xfrm>
            <a:off x="685800" y="228600"/>
            <a:ext cx="7696200" cy="487363"/>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3">
            <a:schemeClr val="accent3"/>
          </a:fillRef>
          <a:effectRef idx="2">
            <a:schemeClr val="accent3"/>
          </a:effectRef>
          <a:fontRef idx="minor">
            <a:schemeClr val="lt1"/>
          </a:fontRef>
        </p:style>
        <p:txBody>
          <a:bodyPr>
            <a:normAutofit fontScale="90000"/>
          </a:bodyPr>
          <a:lstStyle/>
          <a:p>
            <a:pPr algn="ctr"/>
            <a:r>
              <a:rPr lang="en-US" sz="2800" b="1" u="sng" dirty="0" smtClean="0">
                <a:solidFill>
                  <a:schemeClr val="bg1"/>
                </a:solidFill>
                <a:effectLst>
                  <a:outerShdw blurRad="38100" dist="38100" dir="2700000" algn="tl">
                    <a:srgbClr val="000000">
                      <a:alpha val="43137"/>
                    </a:srgbClr>
                  </a:outerShdw>
                </a:effectLst>
                <a:latin typeface="Basemic Times" pitchFamily="2" charset="0"/>
                <a:ea typeface="+mn-ea"/>
                <a:cs typeface="+mn-cs"/>
              </a:rPr>
              <a:t>Detectors Calibration</a:t>
            </a:r>
          </a:p>
        </p:txBody>
      </p:sp>
      <p:sp>
        <p:nvSpPr>
          <p:cNvPr id="6" name="TextBox 5"/>
          <p:cNvSpPr txBox="1"/>
          <p:nvPr/>
        </p:nvSpPr>
        <p:spPr>
          <a:xfrm>
            <a:off x="228600" y="914400"/>
            <a:ext cx="8382000" cy="1200329"/>
          </a:xfrm>
          <a:prstGeom prst="rect">
            <a:avLst/>
          </a:prstGeom>
          <a:noFill/>
        </p:spPr>
        <p:txBody>
          <a:bodyPr wrap="square" rtlCol="0">
            <a:spAutoFit/>
          </a:bodyPr>
          <a:lstStyle/>
          <a:p>
            <a:pPr>
              <a:buFont typeface="Wingdings" pitchFamily="2" charset="2"/>
              <a:buChar char="v"/>
            </a:pPr>
            <a:r>
              <a:rPr lang="en-US" sz="2400" b="1" dirty="0">
                <a:latin typeface="Mongolian Baiti" pitchFamily="66" charset="0"/>
                <a:cs typeface="Mongolian Baiti" pitchFamily="66" charset="0"/>
              </a:rPr>
              <a:t> Tracking</a:t>
            </a:r>
            <a:r>
              <a:rPr lang="en-US" sz="2400" b="1" dirty="0" smtClean="0">
                <a:latin typeface="Mongolian Baiti" pitchFamily="66" charset="0"/>
                <a:cs typeface="Mongolian Baiti" pitchFamily="66" charset="0"/>
              </a:rPr>
              <a:t>:      </a:t>
            </a:r>
            <a:r>
              <a:rPr lang="en-US" sz="2400" dirty="0" smtClean="0">
                <a:latin typeface="Mongolian Baiti" pitchFamily="66" charset="0"/>
                <a:cs typeface="Mongolian Baiti" pitchFamily="66" charset="0"/>
              </a:rPr>
              <a:t>--- Focal Plan Info</a:t>
            </a:r>
          </a:p>
          <a:p>
            <a:r>
              <a:rPr lang="en-US" sz="2400" b="1" dirty="0" smtClean="0">
                <a:latin typeface="Basemic Times" pitchFamily="2" charset="0"/>
              </a:rPr>
              <a:t>       </a:t>
            </a:r>
          </a:p>
          <a:p>
            <a:endParaRPr lang="en-US" sz="2400" b="1" dirty="0" smtClean="0">
              <a:latin typeface="Basemic Times" pitchFamily="2" charset="0"/>
            </a:endParaRPr>
          </a:p>
        </p:txBody>
      </p:sp>
      <p:sp>
        <p:nvSpPr>
          <p:cNvPr id="20" name="TextBox 19"/>
          <p:cNvSpPr txBox="1"/>
          <p:nvPr/>
        </p:nvSpPr>
        <p:spPr>
          <a:xfrm>
            <a:off x="152400" y="1470123"/>
            <a:ext cx="8763000" cy="1077218"/>
          </a:xfrm>
          <a:prstGeom prst="rect">
            <a:avLst/>
          </a:prstGeom>
          <a:noFill/>
        </p:spPr>
        <p:txBody>
          <a:bodyPr wrap="square" rtlCol="0">
            <a:spAutoFit/>
          </a:bodyPr>
          <a:lstStyle/>
          <a:p>
            <a:pPr>
              <a:buFont typeface="Wingdings" pitchFamily="2" charset="2"/>
              <a:buChar char="§"/>
            </a:pPr>
            <a:r>
              <a:rPr lang="en-US" sz="2400" b="1" dirty="0" smtClean="0">
                <a:latin typeface="Mongolian Baiti" pitchFamily="66" charset="0"/>
                <a:cs typeface="Mongolian Baiti" pitchFamily="66" charset="0"/>
              </a:rPr>
              <a:t>  HKS</a:t>
            </a:r>
            <a:r>
              <a:rPr lang="en-US" sz="2000" b="1" dirty="0" smtClean="0">
                <a:latin typeface="Mongolian Baiti" pitchFamily="66" charset="0"/>
                <a:cs typeface="Mongolian Baiti" pitchFamily="66" charset="0"/>
              </a:rPr>
              <a:t>:     </a:t>
            </a:r>
            <a:r>
              <a:rPr lang="en-US" sz="2000" dirty="0" smtClean="0">
                <a:latin typeface="Mongolian Baiti" pitchFamily="66" charset="0"/>
                <a:cs typeface="Mongolian Baiti" pitchFamily="66" charset="0"/>
              </a:rPr>
              <a:t>Two identical Wire Chambers</a:t>
            </a:r>
          </a:p>
          <a:p>
            <a:r>
              <a:rPr lang="en-US" sz="2000" dirty="0" smtClean="0">
                <a:latin typeface="Mongolian Baiti" pitchFamily="66" charset="0"/>
                <a:cs typeface="Mongolian Baiti" pitchFamily="66" charset="0"/>
              </a:rPr>
              <a:t>        </a:t>
            </a:r>
            <a:r>
              <a:rPr lang="en-US" sz="2000" u="sng" dirty="0" smtClean="0">
                <a:latin typeface="Mongolian Baiti" pitchFamily="66" charset="0"/>
                <a:cs typeface="Mongolian Baiti" pitchFamily="66" charset="0"/>
              </a:rPr>
              <a:t>Resolution:</a:t>
            </a:r>
            <a:r>
              <a:rPr lang="en-US" sz="2000" dirty="0" smtClean="0">
                <a:latin typeface="Mongolian Baiti" pitchFamily="66" charset="0"/>
                <a:cs typeface="Mongolian Baiti" pitchFamily="66" charset="0"/>
              </a:rPr>
              <a:t>     </a:t>
            </a:r>
            <a:r>
              <a:rPr lang="en-US" sz="2000" dirty="0" smtClean="0">
                <a:latin typeface="Estrangelo Edessa" pitchFamily="66" charset="0"/>
                <a:cs typeface="Estrangelo Edessa" pitchFamily="66" charset="0"/>
              </a:rPr>
              <a:t>Position:        x,   y  ~  0.015 cm, </a:t>
            </a:r>
          </a:p>
          <a:p>
            <a:r>
              <a:rPr lang="en-US" sz="2000" dirty="0" smtClean="0">
                <a:latin typeface="Estrangelo Edessa" pitchFamily="66" charset="0"/>
                <a:cs typeface="Estrangelo Edessa" pitchFamily="66" charset="0"/>
              </a:rPr>
              <a:t>                                      Angle:            x’,  y’ ~  0.3 mrad</a:t>
            </a:r>
          </a:p>
        </p:txBody>
      </p:sp>
      <p:sp>
        <p:nvSpPr>
          <p:cNvPr id="21" name="TextBox 20"/>
          <p:cNvSpPr txBox="1"/>
          <p:nvPr/>
        </p:nvSpPr>
        <p:spPr>
          <a:xfrm>
            <a:off x="152400" y="2689323"/>
            <a:ext cx="8686800" cy="1077218"/>
          </a:xfrm>
          <a:prstGeom prst="rect">
            <a:avLst/>
          </a:prstGeom>
          <a:noFill/>
        </p:spPr>
        <p:txBody>
          <a:bodyPr wrap="square" rtlCol="0">
            <a:spAutoFit/>
          </a:bodyPr>
          <a:lstStyle/>
          <a:p>
            <a:pPr>
              <a:buFont typeface="Wingdings" pitchFamily="2" charset="2"/>
              <a:buChar char="§"/>
            </a:pPr>
            <a:r>
              <a:rPr lang="en-US" sz="2400" b="1" dirty="0" smtClean="0">
                <a:latin typeface="Andalus" pitchFamily="18" charset="-78"/>
                <a:cs typeface="Andalus" pitchFamily="18" charset="-78"/>
              </a:rPr>
              <a:t>  </a:t>
            </a:r>
            <a:r>
              <a:rPr lang="en-US" sz="2400" b="1" dirty="0" smtClean="0">
                <a:latin typeface="Mongolian Baiti" pitchFamily="66" charset="0"/>
                <a:cs typeface="Mongolian Baiti" pitchFamily="66" charset="0"/>
              </a:rPr>
              <a:t>HES</a:t>
            </a:r>
            <a:r>
              <a:rPr lang="en-US" sz="2400" b="1" dirty="0" smtClean="0">
                <a:latin typeface="Andalus" pitchFamily="18" charset="-78"/>
                <a:cs typeface="Andalus" pitchFamily="18" charset="-78"/>
              </a:rPr>
              <a:t>:    </a:t>
            </a:r>
            <a:r>
              <a:rPr lang="en-US" sz="2000" dirty="0" smtClean="0">
                <a:latin typeface="Mongolian Baiti" pitchFamily="66" charset="0"/>
                <a:cs typeface="Mongolian Baiti" pitchFamily="66" charset="0"/>
              </a:rPr>
              <a:t>Honeycomb Chamber  + Wire Chamber</a:t>
            </a:r>
          </a:p>
          <a:p>
            <a:r>
              <a:rPr lang="en-US" sz="2000" dirty="0" smtClean="0">
                <a:latin typeface="Mongolian Baiti" pitchFamily="66" charset="0"/>
                <a:cs typeface="Mongolian Baiti" pitchFamily="66" charset="0"/>
              </a:rPr>
              <a:t>        </a:t>
            </a:r>
            <a:r>
              <a:rPr lang="en-US" sz="2000" u="sng" dirty="0" smtClean="0">
                <a:latin typeface="Mongolian Baiti" pitchFamily="66" charset="0"/>
                <a:cs typeface="Mongolian Baiti" pitchFamily="66" charset="0"/>
              </a:rPr>
              <a:t>Resolution:</a:t>
            </a:r>
            <a:r>
              <a:rPr lang="en-US" sz="2000" dirty="0" smtClean="0">
                <a:latin typeface="Mongolian Baiti" pitchFamily="66" charset="0"/>
                <a:cs typeface="Mongolian Baiti" pitchFamily="66" charset="0"/>
              </a:rPr>
              <a:t>     </a:t>
            </a:r>
            <a:r>
              <a:rPr lang="en-US" sz="2000" dirty="0" smtClean="0">
                <a:latin typeface="Estrangelo Edessa" pitchFamily="66" charset="0"/>
                <a:cs typeface="Estrangelo Edessa" pitchFamily="66" charset="0"/>
              </a:rPr>
              <a:t>Position:      x  ~ 0.007 cm,    y  ~  0.015 cm,</a:t>
            </a:r>
          </a:p>
          <a:p>
            <a:r>
              <a:rPr lang="en-US" sz="2000" dirty="0" smtClean="0">
                <a:latin typeface="Estrangelo Edessa" pitchFamily="66" charset="0"/>
                <a:cs typeface="Estrangelo Edessa" pitchFamily="66" charset="0"/>
              </a:rPr>
              <a:t>                                      Angle:          x’ ~ 0.5 mrad,     y’ ~  0.9 mrad</a:t>
            </a:r>
          </a:p>
        </p:txBody>
      </p:sp>
      <p:sp>
        <p:nvSpPr>
          <p:cNvPr id="7" name="TextBox 6"/>
          <p:cNvSpPr txBox="1"/>
          <p:nvPr/>
        </p:nvSpPr>
        <p:spPr>
          <a:xfrm>
            <a:off x="228600" y="3962400"/>
            <a:ext cx="8382000" cy="1938992"/>
          </a:xfrm>
          <a:prstGeom prst="rect">
            <a:avLst/>
          </a:prstGeom>
          <a:noFill/>
        </p:spPr>
        <p:txBody>
          <a:bodyPr wrap="square" rtlCol="0">
            <a:spAutoFit/>
          </a:bodyPr>
          <a:lstStyle/>
          <a:p>
            <a:pPr>
              <a:buFont typeface="Wingdings" pitchFamily="2" charset="2"/>
              <a:buChar char="v"/>
            </a:pPr>
            <a:r>
              <a:rPr lang="en-US" sz="2400" b="1" dirty="0" smtClean="0">
                <a:latin typeface="Mongolian Baiti" pitchFamily="66" charset="0"/>
                <a:cs typeface="Mongolian Baiti" pitchFamily="66" charset="0"/>
              </a:rPr>
              <a:t> </a:t>
            </a:r>
            <a:r>
              <a:rPr lang="en-US" sz="2400" b="1" dirty="0">
                <a:latin typeface="Mongolian Baiti" pitchFamily="66" charset="0"/>
                <a:cs typeface="Mongolian Baiti" pitchFamily="66" charset="0"/>
              </a:rPr>
              <a:t>Timing</a:t>
            </a:r>
            <a:r>
              <a:rPr lang="en-US" sz="2400" b="1" dirty="0" smtClean="0">
                <a:latin typeface="Mongolian Baiti" pitchFamily="66" charset="0"/>
                <a:cs typeface="Mongolian Baiti" pitchFamily="66" charset="0"/>
              </a:rPr>
              <a:t>:   </a:t>
            </a:r>
            <a:r>
              <a:rPr lang="en-US" sz="2400" dirty="0" smtClean="0">
                <a:latin typeface="Mongolian Baiti" pitchFamily="66" charset="0"/>
                <a:cs typeface="Mongolian Baiti" pitchFamily="66" charset="0"/>
              </a:rPr>
              <a:t>-- Trigger, TOF</a:t>
            </a:r>
          </a:p>
          <a:p>
            <a:pPr>
              <a:lnSpc>
                <a:spcPct val="150000"/>
              </a:lnSpc>
              <a:buFont typeface="Arial" pitchFamily="34" charset="0"/>
              <a:buChar char="•"/>
            </a:pPr>
            <a:r>
              <a:rPr lang="en-US" sz="2400" dirty="0" smtClean="0">
                <a:latin typeface="Andalus" pitchFamily="18" charset="-78"/>
                <a:cs typeface="Andalus" pitchFamily="18" charset="-78"/>
              </a:rPr>
              <a:t>    </a:t>
            </a:r>
            <a:r>
              <a:rPr lang="en-US" sz="2000" u="sng" dirty="0" smtClean="0">
                <a:latin typeface="Andalus" pitchFamily="18" charset="-78"/>
                <a:cs typeface="Andalus" pitchFamily="18" charset="-78"/>
              </a:rPr>
              <a:t>HKS Hodoscopes:</a:t>
            </a:r>
            <a:r>
              <a:rPr lang="en-US" sz="2000" dirty="0" smtClean="0">
                <a:latin typeface="Andalus" pitchFamily="18" charset="-78"/>
                <a:cs typeface="Andalus" pitchFamily="18" charset="-78"/>
              </a:rPr>
              <a:t>    </a:t>
            </a:r>
            <a:r>
              <a:rPr lang="en-US" sz="2000" dirty="0" smtClean="0">
                <a:latin typeface="Estrangelo Edessa" pitchFamily="66" charset="0"/>
                <a:cs typeface="Estrangelo Edessa" pitchFamily="66" charset="0"/>
              </a:rPr>
              <a:t>1X(17)+1Y(9)+2X(18)</a:t>
            </a:r>
          </a:p>
          <a:p>
            <a:pPr>
              <a:lnSpc>
                <a:spcPct val="150000"/>
              </a:lnSpc>
              <a:buFont typeface="Arial" pitchFamily="34" charset="0"/>
              <a:buChar char="•"/>
            </a:pPr>
            <a:r>
              <a:rPr lang="en-US" sz="2000" dirty="0" smtClean="0">
                <a:latin typeface="Andalus" pitchFamily="18" charset="-78"/>
                <a:cs typeface="Andalus" pitchFamily="18" charset="-78"/>
              </a:rPr>
              <a:t>     </a:t>
            </a:r>
            <a:r>
              <a:rPr lang="en-US" sz="2000" u="sng" dirty="0" smtClean="0">
                <a:latin typeface="Andalus" pitchFamily="18" charset="-78"/>
                <a:cs typeface="Andalus" pitchFamily="18" charset="-78"/>
              </a:rPr>
              <a:t>HES Hodoscopes:</a:t>
            </a:r>
            <a:r>
              <a:rPr lang="en-US" sz="2000" dirty="0" smtClean="0">
                <a:latin typeface="Andalus" pitchFamily="18" charset="-78"/>
                <a:cs typeface="Andalus" pitchFamily="18" charset="-78"/>
              </a:rPr>
              <a:t>    </a:t>
            </a:r>
            <a:r>
              <a:rPr lang="en-US" sz="2000" dirty="0" smtClean="0">
                <a:latin typeface="Estrangelo Edessa" pitchFamily="66" charset="0"/>
                <a:cs typeface="Estrangelo Edessa" pitchFamily="66" charset="0"/>
              </a:rPr>
              <a:t>1X(25)+2X(25)</a:t>
            </a:r>
          </a:p>
          <a:p>
            <a:pPr>
              <a:lnSpc>
                <a:spcPct val="150000"/>
              </a:lnSpc>
            </a:pPr>
            <a:endParaRPr lang="en-US" sz="2000" dirty="0" smtClean="0">
              <a:latin typeface="Andalus" pitchFamily="18" charset="-78"/>
              <a:cs typeface="Andalus" pitchFamily="18" charset="-78"/>
            </a:endParaRPr>
          </a:p>
        </p:txBody>
      </p:sp>
      <p:sp>
        <p:nvSpPr>
          <p:cNvPr id="32" name="TextBox 31"/>
          <p:cNvSpPr txBox="1"/>
          <p:nvPr/>
        </p:nvSpPr>
        <p:spPr>
          <a:xfrm>
            <a:off x="228600" y="5461337"/>
            <a:ext cx="8382000" cy="1107996"/>
          </a:xfrm>
          <a:prstGeom prst="rect">
            <a:avLst/>
          </a:prstGeom>
          <a:noFill/>
        </p:spPr>
        <p:txBody>
          <a:bodyPr wrap="square" rtlCol="0">
            <a:spAutoFit/>
          </a:bodyPr>
          <a:lstStyle/>
          <a:p>
            <a:pPr>
              <a:lnSpc>
                <a:spcPct val="150000"/>
              </a:lnSpc>
              <a:buFont typeface="Arial" pitchFamily="34" charset="0"/>
              <a:buChar char="•"/>
            </a:pPr>
            <a:r>
              <a:rPr lang="en-US" sz="2400" dirty="0" smtClean="0">
                <a:latin typeface="Andalus" pitchFamily="18" charset="-78"/>
                <a:cs typeface="Andalus" pitchFamily="18" charset="-78"/>
              </a:rPr>
              <a:t>    </a:t>
            </a:r>
            <a:r>
              <a:rPr lang="en-US" sz="2000" u="sng" dirty="0" smtClean="0">
                <a:latin typeface="Andalus" pitchFamily="18" charset="-78"/>
                <a:cs typeface="Andalus" pitchFamily="18" charset="-78"/>
              </a:rPr>
              <a:t>Time Correction:</a:t>
            </a:r>
            <a:r>
              <a:rPr lang="en-US" sz="2000" dirty="0" smtClean="0">
                <a:latin typeface="Andalus" pitchFamily="18" charset="-78"/>
                <a:cs typeface="Andalus" pitchFamily="18" charset="-78"/>
              </a:rPr>
              <a:t>     </a:t>
            </a:r>
            <a:r>
              <a:rPr lang="en-US" altLang="zh-CN" sz="2000" dirty="0" smtClean="0">
                <a:latin typeface="Estrangelo Edessa" pitchFamily="66" charset="0"/>
                <a:cs typeface="Estrangelo Edessa" pitchFamily="66" charset="0"/>
              </a:rPr>
              <a:t>Pulse High Correction, </a:t>
            </a:r>
            <a:r>
              <a:rPr lang="en-US" sz="2000" dirty="0" smtClean="0">
                <a:latin typeface="Estrangelo Edessa" pitchFamily="66" charset="0"/>
                <a:cs typeface="Estrangelo Edessa" pitchFamily="66" charset="0"/>
              </a:rPr>
              <a:t>Alignment, Offsets</a:t>
            </a:r>
            <a:r>
              <a:rPr lang="en-US" sz="2000" dirty="0" smtClean="0">
                <a:latin typeface="Andalus" pitchFamily="18" charset="-78"/>
                <a:cs typeface="Andalus" pitchFamily="18" charset="-78"/>
              </a:rPr>
              <a:t>.</a:t>
            </a:r>
          </a:p>
          <a:p>
            <a:pPr>
              <a:lnSpc>
                <a:spcPct val="150000"/>
              </a:lnSpc>
              <a:buFont typeface="Arial" pitchFamily="34" charset="0"/>
              <a:buChar char="•"/>
            </a:pPr>
            <a:r>
              <a:rPr lang="en-US" sz="2000" dirty="0" smtClean="0">
                <a:latin typeface="Andalus" pitchFamily="18" charset="-78"/>
                <a:cs typeface="Andalus" pitchFamily="18" charset="-78"/>
              </a:rPr>
              <a:t>     </a:t>
            </a:r>
            <a:r>
              <a:rPr lang="en-US" sz="2000" u="sng" dirty="0" smtClean="0">
                <a:latin typeface="Andalus" pitchFamily="18" charset="-78"/>
                <a:cs typeface="Andalus" pitchFamily="18" charset="-78"/>
              </a:rPr>
              <a:t>Resolution</a:t>
            </a:r>
            <a:r>
              <a:rPr lang="en-US" sz="2000" dirty="0" smtClean="0">
                <a:latin typeface="Andalus" pitchFamily="18" charset="-78"/>
                <a:cs typeface="Andalus" pitchFamily="18" charset="-78"/>
              </a:rPr>
              <a:t>:               </a:t>
            </a:r>
            <a:r>
              <a:rPr lang="en-US" sz="2000" dirty="0" smtClean="0">
                <a:latin typeface="Estrangelo Edessa" pitchFamily="66" charset="0"/>
                <a:cs typeface="Estrangelo Edessa" pitchFamily="66" charset="0"/>
              </a:rPr>
              <a:t>Single PMT ~ 110 </a:t>
            </a:r>
            <a:r>
              <a:rPr lang="en-US" sz="2000" dirty="0" err="1" smtClean="0">
                <a:latin typeface="Estrangelo Edessa" pitchFamily="66" charset="0"/>
                <a:cs typeface="Estrangelo Edessa" pitchFamily="66" charset="0"/>
              </a:rPr>
              <a:t>ps</a:t>
            </a:r>
            <a:r>
              <a:rPr lang="en-US" sz="2000" dirty="0" smtClean="0">
                <a:latin typeface="Estrangelo Edessa" pitchFamily="66" charset="0"/>
                <a:cs typeface="Estrangelo Edessa" pitchFamily="66" charset="0"/>
              </a:rPr>
              <a:t>,   </a:t>
            </a:r>
            <a:r>
              <a:rPr lang="en-US" sz="2000" dirty="0" smtClean="0">
                <a:latin typeface="Estrangelo Edessa" pitchFamily="66" charset="0"/>
                <a:cs typeface="Estrangelo Edessa" pitchFamily="66" charset="0"/>
                <a:sym typeface="Symbol"/>
              </a:rPr>
              <a:t></a:t>
            </a:r>
            <a:r>
              <a:rPr lang="en-US" sz="2000" dirty="0" smtClean="0">
                <a:latin typeface="Estrangelo Edessa" pitchFamily="66" charset="0"/>
                <a:cs typeface="Estrangelo Edessa" pitchFamily="66" charset="0"/>
              </a:rPr>
              <a:t> ~ 0.025</a:t>
            </a:r>
            <a:endParaRPr lang="en-US" sz="2000" dirty="0">
              <a:latin typeface="Estrangelo Edessa" pitchFamily="66" charset="0"/>
              <a:cs typeface="Estrangelo Edessa" pitchFamily="66" charset="0"/>
            </a:endParaRPr>
          </a:p>
        </p:txBody>
      </p:sp>
      <p:cxnSp>
        <p:nvCxnSpPr>
          <p:cNvPr id="8" name="Straight Arrow Connector 7"/>
          <p:cNvCxnSpPr/>
          <p:nvPr/>
        </p:nvCxnSpPr>
        <p:spPr>
          <a:xfrm>
            <a:off x="5105400" y="4495800"/>
            <a:ext cx="3657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5105402" y="4492822"/>
            <a:ext cx="457197" cy="1"/>
          </a:xfrm>
          <a:prstGeom prst="line">
            <a:avLst/>
          </a:prstGeom>
        </p:spPr>
        <p:style>
          <a:lnRef idx="3">
            <a:schemeClr val="dk1"/>
          </a:lnRef>
          <a:fillRef idx="0">
            <a:schemeClr val="dk1"/>
          </a:fillRef>
          <a:effectRef idx="2">
            <a:schemeClr val="dk1"/>
          </a:effectRef>
          <a:fontRef idx="minor">
            <a:schemeClr val="tx1"/>
          </a:fontRef>
        </p:style>
      </p:cxnSp>
      <p:cxnSp>
        <p:nvCxnSpPr>
          <p:cNvPr id="10" name="Straight Connector 9"/>
          <p:cNvCxnSpPr/>
          <p:nvPr/>
        </p:nvCxnSpPr>
        <p:spPr>
          <a:xfrm rot="5400000">
            <a:off x="6021289" y="4494311"/>
            <a:ext cx="454223"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11" name="Straight Connector 10"/>
          <p:cNvCxnSpPr/>
          <p:nvPr/>
        </p:nvCxnSpPr>
        <p:spPr>
          <a:xfrm rot="16200000" flipH="1">
            <a:off x="8307289" y="4494311"/>
            <a:ext cx="454225" cy="2"/>
          </a:xfrm>
          <a:prstGeom prst="line">
            <a:avLst/>
          </a:prstGeom>
        </p:spPr>
        <p:style>
          <a:lnRef idx="3">
            <a:schemeClr val="dk1"/>
          </a:lnRef>
          <a:fillRef idx="0">
            <a:schemeClr val="dk1"/>
          </a:fillRef>
          <a:effectRef idx="2">
            <a:schemeClr val="dk1"/>
          </a:effectRef>
          <a:fontRef idx="minor">
            <a:schemeClr val="tx1"/>
          </a:fontRef>
        </p:style>
      </p:cxnSp>
      <p:sp>
        <p:nvSpPr>
          <p:cNvPr id="12" name="TextBox 11"/>
          <p:cNvSpPr txBox="1"/>
          <p:nvPr/>
        </p:nvSpPr>
        <p:spPr>
          <a:xfrm>
            <a:off x="4800600" y="3959423"/>
            <a:ext cx="4267200" cy="307777"/>
          </a:xfrm>
          <a:prstGeom prst="rect">
            <a:avLst/>
          </a:prstGeom>
          <a:noFill/>
        </p:spPr>
        <p:txBody>
          <a:bodyPr wrap="square" rtlCol="0">
            <a:spAutoFit/>
          </a:bodyPr>
          <a:lstStyle/>
          <a:p>
            <a:r>
              <a:rPr lang="en-US" sz="1400" i="1" dirty="0" smtClean="0"/>
              <a:t>   K1X(17)         K1Y (9)                                K2X(18) </a:t>
            </a:r>
            <a:endParaRPr lang="en-US" sz="1400" i="1" dirty="0"/>
          </a:p>
        </p:txBody>
      </p:sp>
      <p:sp>
        <p:nvSpPr>
          <p:cNvPr id="13" name="TextBox 12"/>
          <p:cNvSpPr txBox="1"/>
          <p:nvPr/>
        </p:nvSpPr>
        <p:spPr>
          <a:xfrm>
            <a:off x="5257800" y="4492823"/>
            <a:ext cx="3048000" cy="307777"/>
          </a:xfrm>
          <a:prstGeom prst="rect">
            <a:avLst/>
          </a:prstGeom>
          <a:noFill/>
        </p:spPr>
        <p:txBody>
          <a:bodyPr wrap="square" rtlCol="0">
            <a:spAutoFit/>
          </a:bodyPr>
          <a:lstStyle/>
          <a:p>
            <a:r>
              <a:rPr lang="en-US" sz="1400" dirty="0" smtClean="0"/>
              <a:t>   15.9 cm                   133.6 cm</a:t>
            </a:r>
            <a:endParaRPr lang="en-US" sz="1400" dirty="0"/>
          </a:p>
        </p:txBody>
      </p:sp>
      <p:cxnSp>
        <p:nvCxnSpPr>
          <p:cNvPr id="14" name="Straight Arrow Connector 13"/>
          <p:cNvCxnSpPr/>
          <p:nvPr/>
        </p:nvCxnSpPr>
        <p:spPr>
          <a:xfrm>
            <a:off x="5638800" y="5334000"/>
            <a:ext cx="2667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5600702" y="5372100"/>
            <a:ext cx="380998" cy="3"/>
          </a:xfrm>
          <a:prstGeom prst="line">
            <a:avLst/>
          </a:prstGeom>
        </p:spPr>
        <p:style>
          <a:lnRef idx="3">
            <a:schemeClr val="accent2"/>
          </a:lnRef>
          <a:fillRef idx="0">
            <a:schemeClr val="accent2"/>
          </a:fillRef>
          <a:effectRef idx="2">
            <a:schemeClr val="accent2"/>
          </a:effectRef>
          <a:fontRef idx="minor">
            <a:schemeClr val="tx1"/>
          </a:fontRef>
        </p:style>
      </p:cxnSp>
      <p:cxnSp>
        <p:nvCxnSpPr>
          <p:cNvPr id="16" name="Straight Connector 15"/>
          <p:cNvCxnSpPr/>
          <p:nvPr/>
        </p:nvCxnSpPr>
        <p:spPr>
          <a:xfrm rot="5400000">
            <a:off x="7848600" y="5334000"/>
            <a:ext cx="457200" cy="0"/>
          </a:xfrm>
          <a:prstGeom prst="line">
            <a:avLst/>
          </a:prstGeom>
        </p:spPr>
        <p:style>
          <a:lnRef idx="3">
            <a:schemeClr val="dk1"/>
          </a:lnRef>
          <a:fillRef idx="0">
            <a:schemeClr val="dk1"/>
          </a:fillRef>
          <a:effectRef idx="2">
            <a:schemeClr val="dk1"/>
          </a:effectRef>
          <a:fontRef idx="minor">
            <a:schemeClr val="tx1"/>
          </a:fontRef>
        </p:style>
      </p:cxnSp>
      <p:sp>
        <p:nvSpPr>
          <p:cNvPr id="17" name="TextBox 16"/>
          <p:cNvSpPr txBox="1"/>
          <p:nvPr/>
        </p:nvSpPr>
        <p:spPr>
          <a:xfrm>
            <a:off x="4800600" y="4876800"/>
            <a:ext cx="4191000" cy="304800"/>
          </a:xfrm>
          <a:prstGeom prst="rect">
            <a:avLst/>
          </a:prstGeom>
          <a:noFill/>
        </p:spPr>
        <p:txBody>
          <a:bodyPr wrap="square" rtlCol="0">
            <a:spAutoFit/>
          </a:bodyPr>
          <a:lstStyle/>
          <a:p>
            <a:r>
              <a:rPr lang="en-US" sz="1400" i="1" dirty="0" smtClean="0"/>
              <a:t>              E1X (25)                                E2X(25) </a:t>
            </a:r>
            <a:endParaRPr lang="en-US" sz="1400" i="1" dirty="0"/>
          </a:p>
        </p:txBody>
      </p:sp>
      <p:sp>
        <p:nvSpPr>
          <p:cNvPr id="18" name="TextBox 17"/>
          <p:cNvSpPr txBox="1"/>
          <p:nvPr/>
        </p:nvSpPr>
        <p:spPr>
          <a:xfrm>
            <a:off x="5943600" y="5331023"/>
            <a:ext cx="1828800" cy="307777"/>
          </a:xfrm>
          <a:prstGeom prst="rect">
            <a:avLst/>
          </a:prstGeom>
          <a:noFill/>
        </p:spPr>
        <p:txBody>
          <a:bodyPr wrap="square" rtlCol="0">
            <a:spAutoFit/>
          </a:bodyPr>
          <a:lstStyle/>
          <a:p>
            <a:r>
              <a:rPr lang="en-US" sz="1400" dirty="0" smtClean="0"/>
              <a:t>              30.0 cm</a:t>
            </a:r>
            <a:endParaRPr lang="en-US" sz="1400" dirty="0"/>
          </a:p>
        </p:txBody>
      </p:sp>
      <p:cxnSp>
        <p:nvCxnSpPr>
          <p:cNvPr id="19" name="Straight Arrow Connector 18"/>
          <p:cNvCxnSpPr/>
          <p:nvPr/>
        </p:nvCxnSpPr>
        <p:spPr>
          <a:xfrm>
            <a:off x="8077200" y="4646613"/>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7620000" y="5484813"/>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6096000" y="4648201"/>
            <a:ext cx="1524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10800000">
            <a:off x="6248401" y="4646612"/>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10800000">
            <a:off x="5791201" y="5484812"/>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rot="10800000">
            <a:off x="5334002" y="4648201"/>
            <a:ext cx="152399"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5638800" y="1371600"/>
            <a:ext cx="2743200" cy="0"/>
          </a:xfrm>
          <a:prstGeom prst="line">
            <a:avLst/>
          </a:prstGeom>
          <a:ln>
            <a:tailEnd type="stealth"/>
          </a:ln>
        </p:spPr>
        <p:style>
          <a:lnRef idx="3">
            <a:schemeClr val="accent1"/>
          </a:lnRef>
          <a:fillRef idx="0">
            <a:schemeClr val="accent1"/>
          </a:fillRef>
          <a:effectRef idx="2">
            <a:schemeClr val="accent1"/>
          </a:effectRef>
          <a:fontRef idx="minor">
            <a:schemeClr val="tx1"/>
          </a:fontRef>
        </p:style>
      </p:cxnSp>
      <p:cxnSp>
        <p:nvCxnSpPr>
          <p:cNvPr id="28" name="Straight Connector 27"/>
          <p:cNvCxnSpPr/>
          <p:nvPr/>
        </p:nvCxnSpPr>
        <p:spPr>
          <a:xfrm rot="5400000">
            <a:off x="5715000" y="1371600"/>
            <a:ext cx="76200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29" name="Straight Connector 28"/>
          <p:cNvCxnSpPr/>
          <p:nvPr/>
        </p:nvCxnSpPr>
        <p:spPr>
          <a:xfrm rot="5400000">
            <a:off x="7391400" y="1371600"/>
            <a:ext cx="762000" cy="0"/>
          </a:xfrm>
          <a:prstGeom prst="line">
            <a:avLst/>
          </a:prstGeom>
        </p:spPr>
        <p:style>
          <a:lnRef idx="3">
            <a:schemeClr val="accent6"/>
          </a:lnRef>
          <a:fillRef idx="0">
            <a:schemeClr val="accent6"/>
          </a:fillRef>
          <a:effectRef idx="2">
            <a:schemeClr val="accent6"/>
          </a:effectRef>
          <a:fontRef idx="minor">
            <a:schemeClr val="tx1"/>
          </a:fontRef>
        </p:style>
      </p:cxnSp>
      <p:sp>
        <p:nvSpPr>
          <p:cNvPr id="30" name="TextBox 29"/>
          <p:cNvSpPr txBox="1"/>
          <p:nvPr/>
        </p:nvSpPr>
        <p:spPr>
          <a:xfrm>
            <a:off x="6096000" y="990600"/>
            <a:ext cx="838200" cy="276999"/>
          </a:xfrm>
          <a:prstGeom prst="rect">
            <a:avLst/>
          </a:prstGeom>
          <a:noFill/>
        </p:spPr>
        <p:txBody>
          <a:bodyPr wrap="square" rtlCol="0">
            <a:spAutoFit/>
          </a:bodyPr>
          <a:lstStyle/>
          <a:p>
            <a:r>
              <a:rPr lang="en-US" sz="1200" dirty="0" smtClean="0"/>
              <a:t>KDC1(6)</a:t>
            </a:r>
            <a:endParaRPr lang="en-US" sz="1200" dirty="0"/>
          </a:p>
        </p:txBody>
      </p:sp>
      <p:sp>
        <p:nvSpPr>
          <p:cNvPr id="31" name="TextBox 30"/>
          <p:cNvSpPr txBox="1"/>
          <p:nvPr/>
        </p:nvSpPr>
        <p:spPr>
          <a:xfrm>
            <a:off x="7772400" y="990601"/>
            <a:ext cx="914400" cy="276999"/>
          </a:xfrm>
          <a:prstGeom prst="rect">
            <a:avLst/>
          </a:prstGeom>
          <a:noFill/>
        </p:spPr>
        <p:txBody>
          <a:bodyPr wrap="square" rtlCol="0">
            <a:spAutoFit/>
          </a:bodyPr>
          <a:lstStyle/>
          <a:p>
            <a:r>
              <a:rPr lang="en-US" sz="1200" dirty="0" smtClean="0"/>
              <a:t>KDC2(6)</a:t>
            </a:r>
            <a:endParaRPr lang="en-US" sz="1200" dirty="0"/>
          </a:p>
        </p:txBody>
      </p:sp>
      <p:cxnSp>
        <p:nvCxnSpPr>
          <p:cNvPr id="33" name="Straight Arrow Connector 32"/>
          <p:cNvCxnSpPr/>
          <p:nvPr/>
        </p:nvCxnSpPr>
        <p:spPr>
          <a:xfrm>
            <a:off x="7315200" y="1525588"/>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10800000">
            <a:off x="6096000" y="1524000"/>
            <a:ext cx="457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6553200" y="1399401"/>
            <a:ext cx="914400" cy="276999"/>
          </a:xfrm>
          <a:prstGeom prst="rect">
            <a:avLst/>
          </a:prstGeom>
          <a:noFill/>
        </p:spPr>
        <p:txBody>
          <a:bodyPr wrap="square" rtlCol="0">
            <a:spAutoFit/>
          </a:bodyPr>
          <a:lstStyle/>
          <a:p>
            <a:r>
              <a:rPr lang="en-US" sz="1200" dirty="0" smtClean="0"/>
              <a:t>100.2 cm</a:t>
            </a:r>
            <a:endParaRPr lang="en-US" sz="1200" dirty="0"/>
          </a:p>
        </p:txBody>
      </p:sp>
      <p:cxnSp>
        <p:nvCxnSpPr>
          <p:cNvPr id="36" name="Straight Connector 35"/>
          <p:cNvCxnSpPr/>
          <p:nvPr/>
        </p:nvCxnSpPr>
        <p:spPr>
          <a:xfrm>
            <a:off x="5867400" y="2514600"/>
            <a:ext cx="2438400" cy="0"/>
          </a:xfrm>
          <a:prstGeom prst="line">
            <a:avLst/>
          </a:prstGeom>
          <a:ln>
            <a:tailEnd type="stealth"/>
          </a:ln>
        </p:spPr>
        <p:style>
          <a:lnRef idx="3">
            <a:schemeClr val="accent1"/>
          </a:lnRef>
          <a:fillRef idx="0">
            <a:schemeClr val="accent1"/>
          </a:fillRef>
          <a:effectRef idx="2">
            <a:schemeClr val="accent1"/>
          </a:effectRef>
          <a:fontRef idx="minor">
            <a:schemeClr val="tx1"/>
          </a:fontRef>
        </p:style>
      </p:cxnSp>
      <p:cxnSp>
        <p:nvCxnSpPr>
          <p:cNvPr id="37" name="Straight Connector 36"/>
          <p:cNvCxnSpPr/>
          <p:nvPr/>
        </p:nvCxnSpPr>
        <p:spPr>
          <a:xfrm rot="5400000">
            <a:off x="6019800" y="2514600"/>
            <a:ext cx="76200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38" name="Straight Connector 37"/>
          <p:cNvCxnSpPr/>
          <p:nvPr/>
        </p:nvCxnSpPr>
        <p:spPr>
          <a:xfrm rot="5400000">
            <a:off x="7162800" y="2514600"/>
            <a:ext cx="762000" cy="0"/>
          </a:xfrm>
          <a:prstGeom prst="line">
            <a:avLst/>
          </a:prstGeom>
        </p:spPr>
        <p:style>
          <a:lnRef idx="3">
            <a:schemeClr val="accent6"/>
          </a:lnRef>
          <a:fillRef idx="0">
            <a:schemeClr val="accent6"/>
          </a:fillRef>
          <a:effectRef idx="2">
            <a:schemeClr val="accent6"/>
          </a:effectRef>
          <a:fontRef idx="minor">
            <a:schemeClr val="tx1"/>
          </a:fontRef>
        </p:style>
      </p:cxnSp>
      <p:sp>
        <p:nvSpPr>
          <p:cNvPr id="39" name="TextBox 38"/>
          <p:cNvSpPr txBox="1"/>
          <p:nvPr/>
        </p:nvSpPr>
        <p:spPr>
          <a:xfrm>
            <a:off x="6400800" y="2057400"/>
            <a:ext cx="914400" cy="276999"/>
          </a:xfrm>
          <a:prstGeom prst="rect">
            <a:avLst/>
          </a:prstGeom>
          <a:noFill/>
        </p:spPr>
        <p:txBody>
          <a:bodyPr wrap="square" rtlCol="0">
            <a:spAutoFit/>
          </a:bodyPr>
          <a:lstStyle/>
          <a:p>
            <a:r>
              <a:rPr lang="en-US" sz="1200" dirty="0" smtClean="0"/>
              <a:t>EDC1(10)</a:t>
            </a:r>
            <a:endParaRPr lang="en-US" sz="1200" dirty="0"/>
          </a:p>
        </p:txBody>
      </p:sp>
      <p:sp>
        <p:nvSpPr>
          <p:cNvPr id="40" name="TextBox 39"/>
          <p:cNvSpPr txBox="1"/>
          <p:nvPr/>
        </p:nvSpPr>
        <p:spPr>
          <a:xfrm>
            <a:off x="7543800" y="2057400"/>
            <a:ext cx="914400" cy="276999"/>
          </a:xfrm>
          <a:prstGeom prst="rect">
            <a:avLst/>
          </a:prstGeom>
          <a:noFill/>
        </p:spPr>
        <p:txBody>
          <a:bodyPr wrap="square" rtlCol="0">
            <a:spAutoFit/>
          </a:bodyPr>
          <a:lstStyle/>
          <a:p>
            <a:r>
              <a:rPr lang="en-US" sz="1200" dirty="0" smtClean="0"/>
              <a:t>EDC2(6)</a:t>
            </a:r>
            <a:endParaRPr lang="en-US" sz="1200" dirty="0"/>
          </a:p>
        </p:txBody>
      </p:sp>
      <p:cxnSp>
        <p:nvCxnSpPr>
          <p:cNvPr id="41" name="Straight Arrow Connector 40"/>
          <p:cNvCxnSpPr/>
          <p:nvPr/>
        </p:nvCxnSpPr>
        <p:spPr>
          <a:xfrm>
            <a:off x="7315200" y="26670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rot="10800000">
            <a:off x="6400800" y="26670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6553200" y="2542401"/>
            <a:ext cx="838200" cy="276999"/>
          </a:xfrm>
          <a:prstGeom prst="rect">
            <a:avLst/>
          </a:prstGeom>
          <a:noFill/>
        </p:spPr>
        <p:txBody>
          <a:bodyPr wrap="square" rtlCol="0">
            <a:spAutoFit/>
          </a:bodyPr>
          <a:lstStyle/>
          <a:p>
            <a:r>
              <a:rPr lang="en-US" sz="1200" dirty="0" smtClean="0"/>
              <a:t>~30.0 cm</a:t>
            </a:r>
            <a:endParaRPr lang="en-US" sz="1200" dirty="0"/>
          </a:p>
        </p:txBody>
      </p:sp>
      <p:sp>
        <p:nvSpPr>
          <p:cNvPr id="44" name="TextBox 43"/>
          <p:cNvSpPr txBox="1"/>
          <p:nvPr/>
        </p:nvSpPr>
        <p:spPr>
          <a:xfrm>
            <a:off x="8382000" y="1143000"/>
            <a:ext cx="609600" cy="369332"/>
          </a:xfrm>
          <a:prstGeom prst="rect">
            <a:avLst/>
          </a:prstGeom>
          <a:noFill/>
        </p:spPr>
        <p:txBody>
          <a:bodyPr wrap="square" rtlCol="0">
            <a:spAutoFit/>
          </a:bodyPr>
          <a:lstStyle/>
          <a:p>
            <a:r>
              <a:rPr lang="en-US" dirty="0" smtClean="0"/>
              <a:t>K+</a:t>
            </a:r>
            <a:endParaRPr lang="en-US" dirty="0"/>
          </a:p>
        </p:txBody>
      </p:sp>
      <p:sp>
        <p:nvSpPr>
          <p:cNvPr id="45" name="TextBox 44"/>
          <p:cNvSpPr txBox="1"/>
          <p:nvPr/>
        </p:nvSpPr>
        <p:spPr>
          <a:xfrm>
            <a:off x="8229600" y="2286000"/>
            <a:ext cx="381000" cy="369332"/>
          </a:xfrm>
          <a:prstGeom prst="rect">
            <a:avLst/>
          </a:prstGeom>
          <a:noFill/>
        </p:spPr>
        <p:txBody>
          <a:bodyPr wrap="square" rtlCol="0">
            <a:spAutoFit/>
          </a:bodyPr>
          <a:lstStyle/>
          <a:p>
            <a:r>
              <a:rPr lang="en-US" dirty="0" smtClean="0"/>
              <a:t>e’</a:t>
            </a:r>
            <a:endParaRPr lang="en-US" dirty="0"/>
          </a:p>
        </p:txBody>
      </p:sp>
      <p:sp>
        <p:nvSpPr>
          <p:cNvPr id="62" name="TextBox 61"/>
          <p:cNvSpPr txBox="1"/>
          <p:nvPr/>
        </p:nvSpPr>
        <p:spPr>
          <a:xfrm>
            <a:off x="8686800" y="4278868"/>
            <a:ext cx="609600" cy="338554"/>
          </a:xfrm>
          <a:prstGeom prst="rect">
            <a:avLst/>
          </a:prstGeom>
          <a:noFill/>
        </p:spPr>
        <p:txBody>
          <a:bodyPr wrap="square" rtlCol="0">
            <a:spAutoFit/>
          </a:bodyPr>
          <a:lstStyle/>
          <a:p>
            <a:r>
              <a:rPr lang="en-US" sz="1600" dirty="0" smtClean="0"/>
              <a:t>K+</a:t>
            </a:r>
            <a:endParaRPr lang="en-US" sz="1600" dirty="0"/>
          </a:p>
        </p:txBody>
      </p:sp>
      <p:sp>
        <p:nvSpPr>
          <p:cNvPr id="63" name="TextBox 62"/>
          <p:cNvSpPr txBox="1"/>
          <p:nvPr/>
        </p:nvSpPr>
        <p:spPr>
          <a:xfrm>
            <a:off x="8305800" y="5105400"/>
            <a:ext cx="381000" cy="369332"/>
          </a:xfrm>
          <a:prstGeom prst="rect">
            <a:avLst/>
          </a:prstGeom>
          <a:noFill/>
        </p:spPr>
        <p:txBody>
          <a:bodyPr wrap="square" rtlCol="0">
            <a:spAutoFit/>
          </a:bodyPr>
          <a:lstStyle/>
          <a:p>
            <a:r>
              <a:rPr lang="en-US" dirty="0" smtClean="0"/>
              <a:t>e’</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anim calcmode="lin" valueType="num">
                                      <p:cBhvr>
                                        <p:cTn id="7" dur="500" fill="hold"/>
                                        <p:tgtEl>
                                          <p:spTgt spid="57"/>
                                        </p:tgtEl>
                                        <p:attrNameLst>
                                          <p:attrName>ppt_w</p:attrName>
                                        </p:attrNameLst>
                                      </p:cBhvr>
                                      <p:tavLst>
                                        <p:tav tm="0">
                                          <p:val>
                                            <p:fltVal val="0"/>
                                          </p:val>
                                        </p:tav>
                                        <p:tav tm="100000">
                                          <p:val>
                                            <p:strVal val="#ppt_w"/>
                                          </p:val>
                                        </p:tav>
                                      </p:tavLst>
                                    </p:anim>
                                    <p:anim calcmode="lin" valueType="num">
                                      <p:cBhvr>
                                        <p:cTn id="8" dur="500" fill="hold"/>
                                        <p:tgtEl>
                                          <p:spTgt spid="57"/>
                                        </p:tgtEl>
                                        <p:attrNameLst>
                                          <p:attrName>ppt_h</p:attrName>
                                        </p:attrNameLst>
                                      </p:cBhvr>
                                      <p:tavLst>
                                        <p:tav tm="0">
                                          <p:val>
                                            <p:fltVal val="0"/>
                                          </p:val>
                                        </p:tav>
                                        <p:tav tm="100000">
                                          <p:val>
                                            <p:strVal val="#ppt_h"/>
                                          </p:val>
                                        </p:tav>
                                      </p:tavLst>
                                    </p:anim>
                                    <p:animEffect transition="in" filter="fade">
                                      <p:cBhvr>
                                        <p:cTn id="9" dur="500"/>
                                        <p:tgtEl>
                                          <p:spTgt spid="57"/>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56"/>
                                        </p:tgtEl>
                                        <p:attrNameLst>
                                          <p:attrName>style.visibility</p:attrName>
                                        </p:attrNameLst>
                                      </p:cBhvr>
                                      <p:to>
                                        <p:strVal val="visible"/>
                                      </p:to>
                                    </p:set>
                                    <p:anim calcmode="lin" valueType="num">
                                      <p:cBhvr>
                                        <p:cTn id="12" dur="500" fill="hold"/>
                                        <p:tgtEl>
                                          <p:spTgt spid="56"/>
                                        </p:tgtEl>
                                        <p:attrNameLst>
                                          <p:attrName>ppt_w</p:attrName>
                                        </p:attrNameLst>
                                      </p:cBhvr>
                                      <p:tavLst>
                                        <p:tav tm="0">
                                          <p:val>
                                            <p:fltVal val="0"/>
                                          </p:val>
                                        </p:tav>
                                        <p:tav tm="100000">
                                          <p:val>
                                            <p:strVal val="#ppt_w"/>
                                          </p:val>
                                        </p:tav>
                                      </p:tavLst>
                                    </p:anim>
                                    <p:anim calcmode="lin" valueType="num">
                                      <p:cBhvr>
                                        <p:cTn id="13" dur="500" fill="hold"/>
                                        <p:tgtEl>
                                          <p:spTgt spid="56"/>
                                        </p:tgtEl>
                                        <p:attrNameLst>
                                          <p:attrName>ppt_h</p:attrName>
                                        </p:attrNameLst>
                                      </p:cBhvr>
                                      <p:tavLst>
                                        <p:tav tm="0">
                                          <p:val>
                                            <p:fltVal val="0"/>
                                          </p:val>
                                        </p:tav>
                                        <p:tav tm="100000">
                                          <p:val>
                                            <p:strVal val="#ppt_h"/>
                                          </p:val>
                                        </p:tav>
                                      </p:tavLst>
                                    </p:anim>
                                    <p:animEffect transition="in" filter="fade">
                                      <p:cBhvr>
                                        <p:cTn id="14" dur="500"/>
                                        <p:tgtEl>
                                          <p:spTgt spid="56"/>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32"/>
                                        </p:tgtEl>
                                        <p:attrNameLst>
                                          <p:attrName>style.visibility</p:attrName>
                                        </p:attrNameLst>
                                      </p:cBhvr>
                                      <p:to>
                                        <p:strVal val="visible"/>
                                      </p:to>
                                    </p:set>
                                    <p:anim calcmode="lin" valueType="num">
                                      <p:cBhvr>
                                        <p:cTn id="22" dur="500" fill="hold"/>
                                        <p:tgtEl>
                                          <p:spTgt spid="32"/>
                                        </p:tgtEl>
                                        <p:attrNameLst>
                                          <p:attrName>ppt_w</p:attrName>
                                        </p:attrNameLst>
                                      </p:cBhvr>
                                      <p:tavLst>
                                        <p:tav tm="0">
                                          <p:val>
                                            <p:fltVal val="0"/>
                                          </p:val>
                                        </p:tav>
                                        <p:tav tm="100000">
                                          <p:val>
                                            <p:strVal val="#ppt_w"/>
                                          </p:val>
                                        </p:tav>
                                      </p:tavLst>
                                    </p:anim>
                                    <p:anim calcmode="lin" valueType="num">
                                      <p:cBhvr>
                                        <p:cTn id="23" dur="500" fill="hold"/>
                                        <p:tgtEl>
                                          <p:spTgt spid="32"/>
                                        </p:tgtEl>
                                        <p:attrNameLst>
                                          <p:attrName>ppt_h</p:attrName>
                                        </p:attrNameLst>
                                      </p:cBhvr>
                                      <p:tavLst>
                                        <p:tav tm="0">
                                          <p:val>
                                            <p:fltVal val="0"/>
                                          </p:val>
                                        </p:tav>
                                        <p:tav tm="100000">
                                          <p:val>
                                            <p:strVal val="#ppt_h"/>
                                          </p:val>
                                        </p:tav>
                                      </p:tavLst>
                                    </p:anim>
                                    <p:animEffect transition="in" filter="fade">
                                      <p:cBhvr>
                                        <p:cTn id="24" dur="500"/>
                                        <p:tgtEl>
                                          <p:spTgt spid="32"/>
                                        </p:tgtEl>
                                      </p:cBhvr>
                                    </p:animEffect>
                                  </p:childTnLst>
                                </p:cTn>
                              </p:par>
                              <p:par>
                                <p:cTn id="25" presetID="53" presetClass="entr" presetSubtype="0" fill="hold"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500" fill="hold"/>
                                        <p:tgtEl>
                                          <p:spTgt spid="8"/>
                                        </p:tgtEl>
                                        <p:attrNameLst>
                                          <p:attrName>ppt_w</p:attrName>
                                        </p:attrNameLst>
                                      </p:cBhvr>
                                      <p:tavLst>
                                        <p:tav tm="0">
                                          <p:val>
                                            <p:fltVal val="0"/>
                                          </p:val>
                                        </p:tav>
                                        <p:tav tm="100000">
                                          <p:val>
                                            <p:strVal val="#ppt_w"/>
                                          </p:val>
                                        </p:tav>
                                      </p:tavLst>
                                    </p:anim>
                                    <p:anim calcmode="lin" valueType="num">
                                      <p:cBhvr>
                                        <p:cTn id="28" dur="500" fill="hold"/>
                                        <p:tgtEl>
                                          <p:spTgt spid="8"/>
                                        </p:tgtEl>
                                        <p:attrNameLst>
                                          <p:attrName>ppt_h</p:attrName>
                                        </p:attrNameLst>
                                      </p:cBhvr>
                                      <p:tavLst>
                                        <p:tav tm="0">
                                          <p:val>
                                            <p:fltVal val="0"/>
                                          </p:val>
                                        </p:tav>
                                        <p:tav tm="100000">
                                          <p:val>
                                            <p:strVal val="#ppt_h"/>
                                          </p:val>
                                        </p:tav>
                                      </p:tavLst>
                                    </p:anim>
                                    <p:animEffect transition="in" filter="fade">
                                      <p:cBhvr>
                                        <p:cTn id="29" dur="500"/>
                                        <p:tgtEl>
                                          <p:spTgt spid="8"/>
                                        </p:tgtEl>
                                      </p:cBhvr>
                                    </p:animEffect>
                                  </p:childTnLst>
                                </p:cTn>
                              </p:par>
                              <p:par>
                                <p:cTn id="30" presetID="53"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 calcmode="lin" valueType="num">
                                      <p:cBhvr>
                                        <p:cTn id="32" dur="500" fill="hold"/>
                                        <p:tgtEl>
                                          <p:spTgt spid="9"/>
                                        </p:tgtEl>
                                        <p:attrNameLst>
                                          <p:attrName>ppt_w</p:attrName>
                                        </p:attrNameLst>
                                      </p:cBhvr>
                                      <p:tavLst>
                                        <p:tav tm="0">
                                          <p:val>
                                            <p:fltVal val="0"/>
                                          </p:val>
                                        </p:tav>
                                        <p:tav tm="100000">
                                          <p:val>
                                            <p:strVal val="#ppt_w"/>
                                          </p:val>
                                        </p:tav>
                                      </p:tavLst>
                                    </p:anim>
                                    <p:anim calcmode="lin" valueType="num">
                                      <p:cBhvr>
                                        <p:cTn id="33" dur="500" fill="hold"/>
                                        <p:tgtEl>
                                          <p:spTgt spid="9"/>
                                        </p:tgtEl>
                                        <p:attrNameLst>
                                          <p:attrName>ppt_h</p:attrName>
                                        </p:attrNameLst>
                                      </p:cBhvr>
                                      <p:tavLst>
                                        <p:tav tm="0">
                                          <p:val>
                                            <p:fltVal val="0"/>
                                          </p:val>
                                        </p:tav>
                                        <p:tav tm="100000">
                                          <p:val>
                                            <p:strVal val="#ppt_h"/>
                                          </p:val>
                                        </p:tav>
                                      </p:tavLst>
                                    </p:anim>
                                    <p:animEffect transition="in" filter="fade">
                                      <p:cBhvr>
                                        <p:cTn id="34" dur="500"/>
                                        <p:tgtEl>
                                          <p:spTgt spid="9"/>
                                        </p:tgtEl>
                                      </p:cBhvr>
                                    </p:animEffect>
                                  </p:childTnLst>
                                </p:cTn>
                              </p:par>
                              <p:par>
                                <p:cTn id="35" presetID="53" presetClass="entr" presetSubtype="0" fill="hold"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500" fill="hold"/>
                                        <p:tgtEl>
                                          <p:spTgt spid="10"/>
                                        </p:tgtEl>
                                        <p:attrNameLst>
                                          <p:attrName>ppt_w</p:attrName>
                                        </p:attrNameLst>
                                      </p:cBhvr>
                                      <p:tavLst>
                                        <p:tav tm="0">
                                          <p:val>
                                            <p:fltVal val="0"/>
                                          </p:val>
                                        </p:tav>
                                        <p:tav tm="100000">
                                          <p:val>
                                            <p:strVal val="#ppt_w"/>
                                          </p:val>
                                        </p:tav>
                                      </p:tavLst>
                                    </p:anim>
                                    <p:anim calcmode="lin" valueType="num">
                                      <p:cBhvr>
                                        <p:cTn id="38" dur="500" fill="hold"/>
                                        <p:tgtEl>
                                          <p:spTgt spid="10"/>
                                        </p:tgtEl>
                                        <p:attrNameLst>
                                          <p:attrName>ppt_h</p:attrName>
                                        </p:attrNameLst>
                                      </p:cBhvr>
                                      <p:tavLst>
                                        <p:tav tm="0">
                                          <p:val>
                                            <p:fltVal val="0"/>
                                          </p:val>
                                        </p:tav>
                                        <p:tav tm="100000">
                                          <p:val>
                                            <p:strVal val="#ppt_h"/>
                                          </p:val>
                                        </p:tav>
                                      </p:tavLst>
                                    </p:anim>
                                    <p:animEffect transition="in" filter="fade">
                                      <p:cBhvr>
                                        <p:cTn id="39" dur="500"/>
                                        <p:tgtEl>
                                          <p:spTgt spid="10"/>
                                        </p:tgtEl>
                                      </p:cBhvr>
                                    </p:animEffect>
                                  </p:childTnLst>
                                </p:cTn>
                              </p:par>
                              <p:par>
                                <p:cTn id="40" presetID="53" presetClass="entr" presetSubtype="0" fill="hold" nodeType="withEffect">
                                  <p:stCondLst>
                                    <p:cond delay="0"/>
                                  </p:stCondLst>
                                  <p:childTnLst>
                                    <p:set>
                                      <p:cBhvr>
                                        <p:cTn id="41" dur="1" fill="hold">
                                          <p:stCondLst>
                                            <p:cond delay="0"/>
                                          </p:stCondLst>
                                        </p:cTn>
                                        <p:tgtEl>
                                          <p:spTgt spid="11"/>
                                        </p:tgtEl>
                                        <p:attrNameLst>
                                          <p:attrName>style.visibility</p:attrName>
                                        </p:attrNameLst>
                                      </p:cBhvr>
                                      <p:to>
                                        <p:strVal val="visible"/>
                                      </p:to>
                                    </p:set>
                                    <p:anim calcmode="lin" valueType="num">
                                      <p:cBhvr>
                                        <p:cTn id="42" dur="500" fill="hold"/>
                                        <p:tgtEl>
                                          <p:spTgt spid="11"/>
                                        </p:tgtEl>
                                        <p:attrNameLst>
                                          <p:attrName>ppt_w</p:attrName>
                                        </p:attrNameLst>
                                      </p:cBhvr>
                                      <p:tavLst>
                                        <p:tav tm="0">
                                          <p:val>
                                            <p:fltVal val="0"/>
                                          </p:val>
                                        </p:tav>
                                        <p:tav tm="100000">
                                          <p:val>
                                            <p:strVal val="#ppt_w"/>
                                          </p:val>
                                        </p:tav>
                                      </p:tavLst>
                                    </p:anim>
                                    <p:anim calcmode="lin" valueType="num">
                                      <p:cBhvr>
                                        <p:cTn id="43" dur="500" fill="hold"/>
                                        <p:tgtEl>
                                          <p:spTgt spid="11"/>
                                        </p:tgtEl>
                                        <p:attrNameLst>
                                          <p:attrName>ppt_h</p:attrName>
                                        </p:attrNameLst>
                                      </p:cBhvr>
                                      <p:tavLst>
                                        <p:tav tm="0">
                                          <p:val>
                                            <p:fltVal val="0"/>
                                          </p:val>
                                        </p:tav>
                                        <p:tav tm="100000">
                                          <p:val>
                                            <p:strVal val="#ppt_h"/>
                                          </p:val>
                                        </p:tav>
                                      </p:tavLst>
                                    </p:anim>
                                    <p:animEffect transition="in" filter="fade">
                                      <p:cBhvr>
                                        <p:cTn id="44" dur="500"/>
                                        <p:tgtEl>
                                          <p:spTgt spid="11"/>
                                        </p:tgtEl>
                                      </p:cBhvr>
                                    </p:animEffect>
                                  </p:childTnLst>
                                </p:cTn>
                              </p:par>
                              <p:par>
                                <p:cTn id="45" presetID="53" presetClass="entr" presetSubtype="0" fill="hold" grpId="0"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p:cTn id="47" dur="500" fill="hold"/>
                                        <p:tgtEl>
                                          <p:spTgt spid="12"/>
                                        </p:tgtEl>
                                        <p:attrNameLst>
                                          <p:attrName>ppt_w</p:attrName>
                                        </p:attrNameLst>
                                      </p:cBhvr>
                                      <p:tavLst>
                                        <p:tav tm="0">
                                          <p:val>
                                            <p:fltVal val="0"/>
                                          </p:val>
                                        </p:tav>
                                        <p:tav tm="100000">
                                          <p:val>
                                            <p:strVal val="#ppt_w"/>
                                          </p:val>
                                        </p:tav>
                                      </p:tavLst>
                                    </p:anim>
                                    <p:anim calcmode="lin" valueType="num">
                                      <p:cBhvr>
                                        <p:cTn id="48" dur="500" fill="hold"/>
                                        <p:tgtEl>
                                          <p:spTgt spid="12"/>
                                        </p:tgtEl>
                                        <p:attrNameLst>
                                          <p:attrName>ppt_h</p:attrName>
                                        </p:attrNameLst>
                                      </p:cBhvr>
                                      <p:tavLst>
                                        <p:tav tm="0">
                                          <p:val>
                                            <p:fltVal val="0"/>
                                          </p:val>
                                        </p:tav>
                                        <p:tav tm="100000">
                                          <p:val>
                                            <p:strVal val="#ppt_h"/>
                                          </p:val>
                                        </p:tav>
                                      </p:tavLst>
                                    </p:anim>
                                    <p:animEffect transition="in" filter="fade">
                                      <p:cBhvr>
                                        <p:cTn id="49" dur="500"/>
                                        <p:tgtEl>
                                          <p:spTgt spid="12"/>
                                        </p:tgtEl>
                                      </p:cBhvr>
                                    </p:animEffect>
                                  </p:childTnLst>
                                </p:cTn>
                              </p:par>
                              <p:par>
                                <p:cTn id="50" presetID="53" presetClass="entr" presetSubtype="0" fill="hold" grpId="0" nodeType="withEffect">
                                  <p:stCondLst>
                                    <p:cond delay="0"/>
                                  </p:stCondLst>
                                  <p:childTnLst>
                                    <p:set>
                                      <p:cBhvr>
                                        <p:cTn id="51" dur="1" fill="hold">
                                          <p:stCondLst>
                                            <p:cond delay="0"/>
                                          </p:stCondLst>
                                        </p:cTn>
                                        <p:tgtEl>
                                          <p:spTgt spid="13"/>
                                        </p:tgtEl>
                                        <p:attrNameLst>
                                          <p:attrName>style.visibility</p:attrName>
                                        </p:attrNameLst>
                                      </p:cBhvr>
                                      <p:to>
                                        <p:strVal val="visible"/>
                                      </p:to>
                                    </p:set>
                                    <p:anim calcmode="lin" valueType="num">
                                      <p:cBhvr>
                                        <p:cTn id="52" dur="500" fill="hold"/>
                                        <p:tgtEl>
                                          <p:spTgt spid="13"/>
                                        </p:tgtEl>
                                        <p:attrNameLst>
                                          <p:attrName>ppt_w</p:attrName>
                                        </p:attrNameLst>
                                      </p:cBhvr>
                                      <p:tavLst>
                                        <p:tav tm="0">
                                          <p:val>
                                            <p:fltVal val="0"/>
                                          </p:val>
                                        </p:tav>
                                        <p:tav tm="100000">
                                          <p:val>
                                            <p:strVal val="#ppt_w"/>
                                          </p:val>
                                        </p:tav>
                                      </p:tavLst>
                                    </p:anim>
                                    <p:anim calcmode="lin" valueType="num">
                                      <p:cBhvr>
                                        <p:cTn id="53" dur="500" fill="hold"/>
                                        <p:tgtEl>
                                          <p:spTgt spid="13"/>
                                        </p:tgtEl>
                                        <p:attrNameLst>
                                          <p:attrName>ppt_h</p:attrName>
                                        </p:attrNameLst>
                                      </p:cBhvr>
                                      <p:tavLst>
                                        <p:tav tm="0">
                                          <p:val>
                                            <p:fltVal val="0"/>
                                          </p:val>
                                        </p:tav>
                                        <p:tav tm="100000">
                                          <p:val>
                                            <p:strVal val="#ppt_h"/>
                                          </p:val>
                                        </p:tav>
                                      </p:tavLst>
                                    </p:anim>
                                    <p:animEffect transition="in" filter="fade">
                                      <p:cBhvr>
                                        <p:cTn id="54" dur="500"/>
                                        <p:tgtEl>
                                          <p:spTgt spid="13"/>
                                        </p:tgtEl>
                                      </p:cBhvr>
                                    </p:animEffect>
                                  </p:childTnLst>
                                </p:cTn>
                              </p:par>
                              <p:par>
                                <p:cTn id="55" presetID="53" presetClass="entr" presetSubtype="0" fill="hold" nodeType="withEffect">
                                  <p:stCondLst>
                                    <p:cond delay="0"/>
                                  </p:stCondLst>
                                  <p:childTnLst>
                                    <p:set>
                                      <p:cBhvr>
                                        <p:cTn id="56" dur="1" fill="hold">
                                          <p:stCondLst>
                                            <p:cond delay="0"/>
                                          </p:stCondLst>
                                        </p:cTn>
                                        <p:tgtEl>
                                          <p:spTgt spid="14"/>
                                        </p:tgtEl>
                                        <p:attrNameLst>
                                          <p:attrName>style.visibility</p:attrName>
                                        </p:attrNameLst>
                                      </p:cBhvr>
                                      <p:to>
                                        <p:strVal val="visible"/>
                                      </p:to>
                                    </p:set>
                                    <p:anim calcmode="lin" valueType="num">
                                      <p:cBhvr>
                                        <p:cTn id="57" dur="500" fill="hold"/>
                                        <p:tgtEl>
                                          <p:spTgt spid="14"/>
                                        </p:tgtEl>
                                        <p:attrNameLst>
                                          <p:attrName>ppt_w</p:attrName>
                                        </p:attrNameLst>
                                      </p:cBhvr>
                                      <p:tavLst>
                                        <p:tav tm="0">
                                          <p:val>
                                            <p:fltVal val="0"/>
                                          </p:val>
                                        </p:tav>
                                        <p:tav tm="100000">
                                          <p:val>
                                            <p:strVal val="#ppt_w"/>
                                          </p:val>
                                        </p:tav>
                                      </p:tavLst>
                                    </p:anim>
                                    <p:anim calcmode="lin" valueType="num">
                                      <p:cBhvr>
                                        <p:cTn id="58" dur="500" fill="hold"/>
                                        <p:tgtEl>
                                          <p:spTgt spid="14"/>
                                        </p:tgtEl>
                                        <p:attrNameLst>
                                          <p:attrName>ppt_h</p:attrName>
                                        </p:attrNameLst>
                                      </p:cBhvr>
                                      <p:tavLst>
                                        <p:tav tm="0">
                                          <p:val>
                                            <p:fltVal val="0"/>
                                          </p:val>
                                        </p:tav>
                                        <p:tav tm="100000">
                                          <p:val>
                                            <p:strVal val="#ppt_h"/>
                                          </p:val>
                                        </p:tav>
                                      </p:tavLst>
                                    </p:anim>
                                    <p:animEffect transition="in" filter="fade">
                                      <p:cBhvr>
                                        <p:cTn id="59" dur="500"/>
                                        <p:tgtEl>
                                          <p:spTgt spid="14"/>
                                        </p:tgtEl>
                                      </p:cBhvr>
                                    </p:animEffect>
                                  </p:childTnLst>
                                </p:cTn>
                              </p:par>
                              <p:par>
                                <p:cTn id="60" presetID="53" presetClass="entr" presetSubtype="0" fill="hold" nodeType="withEffect">
                                  <p:stCondLst>
                                    <p:cond delay="0"/>
                                  </p:stCondLst>
                                  <p:childTnLst>
                                    <p:set>
                                      <p:cBhvr>
                                        <p:cTn id="61" dur="1" fill="hold">
                                          <p:stCondLst>
                                            <p:cond delay="0"/>
                                          </p:stCondLst>
                                        </p:cTn>
                                        <p:tgtEl>
                                          <p:spTgt spid="15"/>
                                        </p:tgtEl>
                                        <p:attrNameLst>
                                          <p:attrName>style.visibility</p:attrName>
                                        </p:attrNameLst>
                                      </p:cBhvr>
                                      <p:to>
                                        <p:strVal val="visible"/>
                                      </p:to>
                                    </p:set>
                                    <p:anim calcmode="lin" valueType="num">
                                      <p:cBhvr>
                                        <p:cTn id="62" dur="500" fill="hold"/>
                                        <p:tgtEl>
                                          <p:spTgt spid="15"/>
                                        </p:tgtEl>
                                        <p:attrNameLst>
                                          <p:attrName>ppt_w</p:attrName>
                                        </p:attrNameLst>
                                      </p:cBhvr>
                                      <p:tavLst>
                                        <p:tav tm="0">
                                          <p:val>
                                            <p:fltVal val="0"/>
                                          </p:val>
                                        </p:tav>
                                        <p:tav tm="100000">
                                          <p:val>
                                            <p:strVal val="#ppt_w"/>
                                          </p:val>
                                        </p:tav>
                                      </p:tavLst>
                                    </p:anim>
                                    <p:anim calcmode="lin" valueType="num">
                                      <p:cBhvr>
                                        <p:cTn id="63" dur="500" fill="hold"/>
                                        <p:tgtEl>
                                          <p:spTgt spid="15"/>
                                        </p:tgtEl>
                                        <p:attrNameLst>
                                          <p:attrName>ppt_h</p:attrName>
                                        </p:attrNameLst>
                                      </p:cBhvr>
                                      <p:tavLst>
                                        <p:tav tm="0">
                                          <p:val>
                                            <p:fltVal val="0"/>
                                          </p:val>
                                        </p:tav>
                                        <p:tav tm="100000">
                                          <p:val>
                                            <p:strVal val="#ppt_h"/>
                                          </p:val>
                                        </p:tav>
                                      </p:tavLst>
                                    </p:anim>
                                    <p:animEffect transition="in" filter="fade">
                                      <p:cBhvr>
                                        <p:cTn id="64" dur="500"/>
                                        <p:tgtEl>
                                          <p:spTgt spid="15"/>
                                        </p:tgtEl>
                                      </p:cBhvr>
                                    </p:animEffect>
                                  </p:childTnLst>
                                </p:cTn>
                              </p:par>
                              <p:par>
                                <p:cTn id="65" presetID="53" presetClass="entr" presetSubtype="0" fill="hold" nodeType="with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p:cTn id="67" dur="500" fill="hold"/>
                                        <p:tgtEl>
                                          <p:spTgt spid="16"/>
                                        </p:tgtEl>
                                        <p:attrNameLst>
                                          <p:attrName>ppt_w</p:attrName>
                                        </p:attrNameLst>
                                      </p:cBhvr>
                                      <p:tavLst>
                                        <p:tav tm="0">
                                          <p:val>
                                            <p:fltVal val="0"/>
                                          </p:val>
                                        </p:tav>
                                        <p:tav tm="100000">
                                          <p:val>
                                            <p:strVal val="#ppt_w"/>
                                          </p:val>
                                        </p:tav>
                                      </p:tavLst>
                                    </p:anim>
                                    <p:anim calcmode="lin" valueType="num">
                                      <p:cBhvr>
                                        <p:cTn id="68" dur="500" fill="hold"/>
                                        <p:tgtEl>
                                          <p:spTgt spid="16"/>
                                        </p:tgtEl>
                                        <p:attrNameLst>
                                          <p:attrName>ppt_h</p:attrName>
                                        </p:attrNameLst>
                                      </p:cBhvr>
                                      <p:tavLst>
                                        <p:tav tm="0">
                                          <p:val>
                                            <p:fltVal val="0"/>
                                          </p:val>
                                        </p:tav>
                                        <p:tav tm="100000">
                                          <p:val>
                                            <p:strVal val="#ppt_h"/>
                                          </p:val>
                                        </p:tav>
                                      </p:tavLst>
                                    </p:anim>
                                    <p:animEffect transition="in" filter="fade">
                                      <p:cBhvr>
                                        <p:cTn id="69" dur="500"/>
                                        <p:tgtEl>
                                          <p:spTgt spid="16"/>
                                        </p:tgtEl>
                                      </p:cBhvr>
                                    </p:animEffect>
                                  </p:childTnLst>
                                </p:cTn>
                              </p:par>
                              <p:par>
                                <p:cTn id="70" presetID="53" presetClass="entr" presetSubtype="0" fill="hold" grpId="0" nodeType="withEffect">
                                  <p:stCondLst>
                                    <p:cond delay="0"/>
                                  </p:stCondLst>
                                  <p:childTnLst>
                                    <p:set>
                                      <p:cBhvr>
                                        <p:cTn id="71" dur="1" fill="hold">
                                          <p:stCondLst>
                                            <p:cond delay="0"/>
                                          </p:stCondLst>
                                        </p:cTn>
                                        <p:tgtEl>
                                          <p:spTgt spid="17"/>
                                        </p:tgtEl>
                                        <p:attrNameLst>
                                          <p:attrName>style.visibility</p:attrName>
                                        </p:attrNameLst>
                                      </p:cBhvr>
                                      <p:to>
                                        <p:strVal val="visible"/>
                                      </p:to>
                                    </p:set>
                                    <p:anim calcmode="lin" valueType="num">
                                      <p:cBhvr>
                                        <p:cTn id="72" dur="500" fill="hold"/>
                                        <p:tgtEl>
                                          <p:spTgt spid="17"/>
                                        </p:tgtEl>
                                        <p:attrNameLst>
                                          <p:attrName>ppt_w</p:attrName>
                                        </p:attrNameLst>
                                      </p:cBhvr>
                                      <p:tavLst>
                                        <p:tav tm="0">
                                          <p:val>
                                            <p:fltVal val="0"/>
                                          </p:val>
                                        </p:tav>
                                        <p:tav tm="100000">
                                          <p:val>
                                            <p:strVal val="#ppt_w"/>
                                          </p:val>
                                        </p:tav>
                                      </p:tavLst>
                                    </p:anim>
                                    <p:anim calcmode="lin" valueType="num">
                                      <p:cBhvr>
                                        <p:cTn id="73" dur="500" fill="hold"/>
                                        <p:tgtEl>
                                          <p:spTgt spid="17"/>
                                        </p:tgtEl>
                                        <p:attrNameLst>
                                          <p:attrName>ppt_h</p:attrName>
                                        </p:attrNameLst>
                                      </p:cBhvr>
                                      <p:tavLst>
                                        <p:tav tm="0">
                                          <p:val>
                                            <p:fltVal val="0"/>
                                          </p:val>
                                        </p:tav>
                                        <p:tav tm="100000">
                                          <p:val>
                                            <p:strVal val="#ppt_h"/>
                                          </p:val>
                                        </p:tav>
                                      </p:tavLst>
                                    </p:anim>
                                    <p:animEffect transition="in" filter="fade">
                                      <p:cBhvr>
                                        <p:cTn id="74" dur="500"/>
                                        <p:tgtEl>
                                          <p:spTgt spid="17"/>
                                        </p:tgtEl>
                                      </p:cBhvr>
                                    </p:animEffect>
                                  </p:childTnLst>
                                </p:cTn>
                              </p:par>
                              <p:par>
                                <p:cTn id="75" presetID="53" presetClass="entr" presetSubtype="0" fill="hold" grpId="0" nodeType="withEffect">
                                  <p:stCondLst>
                                    <p:cond delay="0"/>
                                  </p:stCondLst>
                                  <p:childTnLst>
                                    <p:set>
                                      <p:cBhvr>
                                        <p:cTn id="76" dur="1" fill="hold">
                                          <p:stCondLst>
                                            <p:cond delay="0"/>
                                          </p:stCondLst>
                                        </p:cTn>
                                        <p:tgtEl>
                                          <p:spTgt spid="18"/>
                                        </p:tgtEl>
                                        <p:attrNameLst>
                                          <p:attrName>style.visibility</p:attrName>
                                        </p:attrNameLst>
                                      </p:cBhvr>
                                      <p:to>
                                        <p:strVal val="visible"/>
                                      </p:to>
                                    </p:set>
                                    <p:anim calcmode="lin" valueType="num">
                                      <p:cBhvr>
                                        <p:cTn id="77" dur="500" fill="hold"/>
                                        <p:tgtEl>
                                          <p:spTgt spid="18"/>
                                        </p:tgtEl>
                                        <p:attrNameLst>
                                          <p:attrName>ppt_w</p:attrName>
                                        </p:attrNameLst>
                                      </p:cBhvr>
                                      <p:tavLst>
                                        <p:tav tm="0">
                                          <p:val>
                                            <p:fltVal val="0"/>
                                          </p:val>
                                        </p:tav>
                                        <p:tav tm="100000">
                                          <p:val>
                                            <p:strVal val="#ppt_w"/>
                                          </p:val>
                                        </p:tav>
                                      </p:tavLst>
                                    </p:anim>
                                    <p:anim calcmode="lin" valueType="num">
                                      <p:cBhvr>
                                        <p:cTn id="78" dur="500" fill="hold"/>
                                        <p:tgtEl>
                                          <p:spTgt spid="18"/>
                                        </p:tgtEl>
                                        <p:attrNameLst>
                                          <p:attrName>ppt_h</p:attrName>
                                        </p:attrNameLst>
                                      </p:cBhvr>
                                      <p:tavLst>
                                        <p:tav tm="0">
                                          <p:val>
                                            <p:fltVal val="0"/>
                                          </p:val>
                                        </p:tav>
                                        <p:tav tm="100000">
                                          <p:val>
                                            <p:strVal val="#ppt_h"/>
                                          </p:val>
                                        </p:tav>
                                      </p:tavLst>
                                    </p:anim>
                                    <p:animEffect transition="in" filter="fade">
                                      <p:cBhvr>
                                        <p:cTn id="79" dur="500"/>
                                        <p:tgtEl>
                                          <p:spTgt spid="18"/>
                                        </p:tgtEl>
                                      </p:cBhvr>
                                    </p:animEffect>
                                  </p:childTnLst>
                                </p:cTn>
                              </p:par>
                              <p:par>
                                <p:cTn id="80" presetID="53" presetClass="entr" presetSubtype="0" fill="hold" nodeType="withEffect">
                                  <p:stCondLst>
                                    <p:cond delay="0"/>
                                  </p:stCondLst>
                                  <p:childTnLst>
                                    <p:set>
                                      <p:cBhvr>
                                        <p:cTn id="81" dur="1" fill="hold">
                                          <p:stCondLst>
                                            <p:cond delay="0"/>
                                          </p:stCondLst>
                                        </p:cTn>
                                        <p:tgtEl>
                                          <p:spTgt spid="19"/>
                                        </p:tgtEl>
                                        <p:attrNameLst>
                                          <p:attrName>style.visibility</p:attrName>
                                        </p:attrNameLst>
                                      </p:cBhvr>
                                      <p:to>
                                        <p:strVal val="visible"/>
                                      </p:to>
                                    </p:set>
                                    <p:anim calcmode="lin" valueType="num">
                                      <p:cBhvr>
                                        <p:cTn id="82" dur="500" fill="hold"/>
                                        <p:tgtEl>
                                          <p:spTgt spid="19"/>
                                        </p:tgtEl>
                                        <p:attrNameLst>
                                          <p:attrName>ppt_w</p:attrName>
                                        </p:attrNameLst>
                                      </p:cBhvr>
                                      <p:tavLst>
                                        <p:tav tm="0">
                                          <p:val>
                                            <p:fltVal val="0"/>
                                          </p:val>
                                        </p:tav>
                                        <p:tav tm="100000">
                                          <p:val>
                                            <p:strVal val="#ppt_w"/>
                                          </p:val>
                                        </p:tav>
                                      </p:tavLst>
                                    </p:anim>
                                    <p:anim calcmode="lin" valueType="num">
                                      <p:cBhvr>
                                        <p:cTn id="83" dur="500" fill="hold"/>
                                        <p:tgtEl>
                                          <p:spTgt spid="19"/>
                                        </p:tgtEl>
                                        <p:attrNameLst>
                                          <p:attrName>ppt_h</p:attrName>
                                        </p:attrNameLst>
                                      </p:cBhvr>
                                      <p:tavLst>
                                        <p:tav tm="0">
                                          <p:val>
                                            <p:fltVal val="0"/>
                                          </p:val>
                                        </p:tav>
                                        <p:tav tm="100000">
                                          <p:val>
                                            <p:strVal val="#ppt_h"/>
                                          </p:val>
                                        </p:tav>
                                      </p:tavLst>
                                    </p:anim>
                                    <p:animEffect transition="in" filter="fade">
                                      <p:cBhvr>
                                        <p:cTn id="84" dur="500"/>
                                        <p:tgtEl>
                                          <p:spTgt spid="19"/>
                                        </p:tgtEl>
                                      </p:cBhvr>
                                    </p:animEffect>
                                  </p:childTnLst>
                                </p:cTn>
                              </p:par>
                              <p:par>
                                <p:cTn id="85" presetID="53" presetClass="entr" presetSubtype="0" fill="hold" nodeType="with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p:cTn id="87" dur="500" fill="hold"/>
                                        <p:tgtEl>
                                          <p:spTgt spid="22"/>
                                        </p:tgtEl>
                                        <p:attrNameLst>
                                          <p:attrName>ppt_w</p:attrName>
                                        </p:attrNameLst>
                                      </p:cBhvr>
                                      <p:tavLst>
                                        <p:tav tm="0">
                                          <p:val>
                                            <p:fltVal val="0"/>
                                          </p:val>
                                        </p:tav>
                                        <p:tav tm="100000">
                                          <p:val>
                                            <p:strVal val="#ppt_w"/>
                                          </p:val>
                                        </p:tav>
                                      </p:tavLst>
                                    </p:anim>
                                    <p:anim calcmode="lin" valueType="num">
                                      <p:cBhvr>
                                        <p:cTn id="88" dur="500" fill="hold"/>
                                        <p:tgtEl>
                                          <p:spTgt spid="22"/>
                                        </p:tgtEl>
                                        <p:attrNameLst>
                                          <p:attrName>ppt_h</p:attrName>
                                        </p:attrNameLst>
                                      </p:cBhvr>
                                      <p:tavLst>
                                        <p:tav tm="0">
                                          <p:val>
                                            <p:fltVal val="0"/>
                                          </p:val>
                                        </p:tav>
                                        <p:tav tm="100000">
                                          <p:val>
                                            <p:strVal val="#ppt_h"/>
                                          </p:val>
                                        </p:tav>
                                      </p:tavLst>
                                    </p:anim>
                                    <p:animEffect transition="in" filter="fade">
                                      <p:cBhvr>
                                        <p:cTn id="89" dur="500"/>
                                        <p:tgtEl>
                                          <p:spTgt spid="22"/>
                                        </p:tgtEl>
                                      </p:cBhvr>
                                    </p:animEffect>
                                  </p:childTnLst>
                                </p:cTn>
                              </p:par>
                              <p:par>
                                <p:cTn id="90" presetID="53" presetClass="entr" presetSubtype="0" fill="hold" nodeType="withEffect">
                                  <p:stCondLst>
                                    <p:cond delay="0"/>
                                  </p:stCondLst>
                                  <p:childTnLst>
                                    <p:set>
                                      <p:cBhvr>
                                        <p:cTn id="91" dur="1" fill="hold">
                                          <p:stCondLst>
                                            <p:cond delay="0"/>
                                          </p:stCondLst>
                                        </p:cTn>
                                        <p:tgtEl>
                                          <p:spTgt spid="23"/>
                                        </p:tgtEl>
                                        <p:attrNameLst>
                                          <p:attrName>style.visibility</p:attrName>
                                        </p:attrNameLst>
                                      </p:cBhvr>
                                      <p:to>
                                        <p:strVal val="visible"/>
                                      </p:to>
                                    </p:set>
                                    <p:anim calcmode="lin" valueType="num">
                                      <p:cBhvr>
                                        <p:cTn id="92" dur="500" fill="hold"/>
                                        <p:tgtEl>
                                          <p:spTgt spid="23"/>
                                        </p:tgtEl>
                                        <p:attrNameLst>
                                          <p:attrName>ppt_w</p:attrName>
                                        </p:attrNameLst>
                                      </p:cBhvr>
                                      <p:tavLst>
                                        <p:tav tm="0">
                                          <p:val>
                                            <p:fltVal val="0"/>
                                          </p:val>
                                        </p:tav>
                                        <p:tav tm="100000">
                                          <p:val>
                                            <p:strVal val="#ppt_w"/>
                                          </p:val>
                                        </p:tav>
                                      </p:tavLst>
                                    </p:anim>
                                    <p:anim calcmode="lin" valueType="num">
                                      <p:cBhvr>
                                        <p:cTn id="93" dur="500" fill="hold"/>
                                        <p:tgtEl>
                                          <p:spTgt spid="23"/>
                                        </p:tgtEl>
                                        <p:attrNameLst>
                                          <p:attrName>ppt_h</p:attrName>
                                        </p:attrNameLst>
                                      </p:cBhvr>
                                      <p:tavLst>
                                        <p:tav tm="0">
                                          <p:val>
                                            <p:fltVal val="0"/>
                                          </p:val>
                                        </p:tav>
                                        <p:tav tm="100000">
                                          <p:val>
                                            <p:strVal val="#ppt_h"/>
                                          </p:val>
                                        </p:tav>
                                      </p:tavLst>
                                    </p:anim>
                                    <p:animEffect transition="in" filter="fade">
                                      <p:cBhvr>
                                        <p:cTn id="94" dur="500"/>
                                        <p:tgtEl>
                                          <p:spTgt spid="23"/>
                                        </p:tgtEl>
                                      </p:cBhvr>
                                    </p:animEffect>
                                  </p:childTnLst>
                                </p:cTn>
                              </p:par>
                              <p:par>
                                <p:cTn id="95" presetID="53" presetClass="entr" presetSubtype="0" fill="hold" nodeType="withEffect">
                                  <p:stCondLst>
                                    <p:cond delay="0"/>
                                  </p:stCondLst>
                                  <p:childTnLst>
                                    <p:set>
                                      <p:cBhvr>
                                        <p:cTn id="96" dur="1" fill="hold">
                                          <p:stCondLst>
                                            <p:cond delay="0"/>
                                          </p:stCondLst>
                                        </p:cTn>
                                        <p:tgtEl>
                                          <p:spTgt spid="24"/>
                                        </p:tgtEl>
                                        <p:attrNameLst>
                                          <p:attrName>style.visibility</p:attrName>
                                        </p:attrNameLst>
                                      </p:cBhvr>
                                      <p:to>
                                        <p:strVal val="visible"/>
                                      </p:to>
                                    </p:set>
                                    <p:anim calcmode="lin" valueType="num">
                                      <p:cBhvr>
                                        <p:cTn id="97" dur="500" fill="hold"/>
                                        <p:tgtEl>
                                          <p:spTgt spid="24"/>
                                        </p:tgtEl>
                                        <p:attrNameLst>
                                          <p:attrName>ppt_w</p:attrName>
                                        </p:attrNameLst>
                                      </p:cBhvr>
                                      <p:tavLst>
                                        <p:tav tm="0">
                                          <p:val>
                                            <p:fltVal val="0"/>
                                          </p:val>
                                        </p:tav>
                                        <p:tav tm="100000">
                                          <p:val>
                                            <p:strVal val="#ppt_w"/>
                                          </p:val>
                                        </p:tav>
                                      </p:tavLst>
                                    </p:anim>
                                    <p:anim calcmode="lin" valueType="num">
                                      <p:cBhvr>
                                        <p:cTn id="98" dur="500" fill="hold"/>
                                        <p:tgtEl>
                                          <p:spTgt spid="24"/>
                                        </p:tgtEl>
                                        <p:attrNameLst>
                                          <p:attrName>ppt_h</p:attrName>
                                        </p:attrNameLst>
                                      </p:cBhvr>
                                      <p:tavLst>
                                        <p:tav tm="0">
                                          <p:val>
                                            <p:fltVal val="0"/>
                                          </p:val>
                                        </p:tav>
                                        <p:tav tm="100000">
                                          <p:val>
                                            <p:strVal val="#ppt_h"/>
                                          </p:val>
                                        </p:tav>
                                      </p:tavLst>
                                    </p:anim>
                                    <p:animEffect transition="in" filter="fade">
                                      <p:cBhvr>
                                        <p:cTn id="99" dur="500"/>
                                        <p:tgtEl>
                                          <p:spTgt spid="24"/>
                                        </p:tgtEl>
                                      </p:cBhvr>
                                    </p:animEffect>
                                  </p:childTnLst>
                                </p:cTn>
                              </p:par>
                              <p:par>
                                <p:cTn id="100" presetID="53" presetClass="entr" presetSubtype="0" fill="hold" nodeType="withEffect">
                                  <p:stCondLst>
                                    <p:cond delay="0"/>
                                  </p:stCondLst>
                                  <p:childTnLst>
                                    <p:set>
                                      <p:cBhvr>
                                        <p:cTn id="101" dur="1" fill="hold">
                                          <p:stCondLst>
                                            <p:cond delay="0"/>
                                          </p:stCondLst>
                                        </p:cTn>
                                        <p:tgtEl>
                                          <p:spTgt spid="25"/>
                                        </p:tgtEl>
                                        <p:attrNameLst>
                                          <p:attrName>style.visibility</p:attrName>
                                        </p:attrNameLst>
                                      </p:cBhvr>
                                      <p:to>
                                        <p:strVal val="visible"/>
                                      </p:to>
                                    </p:set>
                                    <p:anim calcmode="lin" valueType="num">
                                      <p:cBhvr>
                                        <p:cTn id="102" dur="500" fill="hold"/>
                                        <p:tgtEl>
                                          <p:spTgt spid="25"/>
                                        </p:tgtEl>
                                        <p:attrNameLst>
                                          <p:attrName>ppt_w</p:attrName>
                                        </p:attrNameLst>
                                      </p:cBhvr>
                                      <p:tavLst>
                                        <p:tav tm="0">
                                          <p:val>
                                            <p:fltVal val="0"/>
                                          </p:val>
                                        </p:tav>
                                        <p:tav tm="100000">
                                          <p:val>
                                            <p:strVal val="#ppt_w"/>
                                          </p:val>
                                        </p:tav>
                                      </p:tavLst>
                                    </p:anim>
                                    <p:anim calcmode="lin" valueType="num">
                                      <p:cBhvr>
                                        <p:cTn id="103" dur="500" fill="hold"/>
                                        <p:tgtEl>
                                          <p:spTgt spid="25"/>
                                        </p:tgtEl>
                                        <p:attrNameLst>
                                          <p:attrName>ppt_h</p:attrName>
                                        </p:attrNameLst>
                                      </p:cBhvr>
                                      <p:tavLst>
                                        <p:tav tm="0">
                                          <p:val>
                                            <p:fltVal val="0"/>
                                          </p:val>
                                        </p:tav>
                                        <p:tav tm="100000">
                                          <p:val>
                                            <p:strVal val="#ppt_h"/>
                                          </p:val>
                                        </p:tav>
                                      </p:tavLst>
                                    </p:anim>
                                    <p:animEffect transition="in" filter="fade">
                                      <p:cBhvr>
                                        <p:cTn id="104" dur="500"/>
                                        <p:tgtEl>
                                          <p:spTgt spid="25"/>
                                        </p:tgtEl>
                                      </p:cBhvr>
                                    </p:animEffect>
                                  </p:childTnLst>
                                </p:cTn>
                              </p:par>
                              <p:par>
                                <p:cTn id="105" presetID="53" presetClass="entr" presetSubtype="0" fill="hold" nodeType="withEffect">
                                  <p:stCondLst>
                                    <p:cond delay="0"/>
                                  </p:stCondLst>
                                  <p:childTnLst>
                                    <p:set>
                                      <p:cBhvr>
                                        <p:cTn id="106" dur="1" fill="hold">
                                          <p:stCondLst>
                                            <p:cond delay="0"/>
                                          </p:stCondLst>
                                        </p:cTn>
                                        <p:tgtEl>
                                          <p:spTgt spid="26"/>
                                        </p:tgtEl>
                                        <p:attrNameLst>
                                          <p:attrName>style.visibility</p:attrName>
                                        </p:attrNameLst>
                                      </p:cBhvr>
                                      <p:to>
                                        <p:strVal val="visible"/>
                                      </p:to>
                                    </p:set>
                                    <p:anim calcmode="lin" valueType="num">
                                      <p:cBhvr>
                                        <p:cTn id="107" dur="500" fill="hold"/>
                                        <p:tgtEl>
                                          <p:spTgt spid="26"/>
                                        </p:tgtEl>
                                        <p:attrNameLst>
                                          <p:attrName>ppt_w</p:attrName>
                                        </p:attrNameLst>
                                      </p:cBhvr>
                                      <p:tavLst>
                                        <p:tav tm="0">
                                          <p:val>
                                            <p:fltVal val="0"/>
                                          </p:val>
                                        </p:tav>
                                        <p:tav tm="100000">
                                          <p:val>
                                            <p:strVal val="#ppt_w"/>
                                          </p:val>
                                        </p:tav>
                                      </p:tavLst>
                                    </p:anim>
                                    <p:anim calcmode="lin" valueType="num">
                                      <p:cBhvr>
                                        <p:cTn id="108" dur="500" fill="hold"/>
                                        <p:tgtEl>
                                          <p:spTgt spid="26"/>
                                        </p:tgtEl>
                                        <p:attrNameLst>
                                          <p:attrName>ppt_h</p:attrName>
                                        </p:attrNameLst>
                                      </p:cBhvr>
                                      <p:tavLst>
                                        <p:tav tm="0">
                                          <p:val>
                                            <p:fltVal val="0"/>
                                          </p:val>
                                        </p:tav>
                                        <p:tav tm="100000">
                                          <p:val>
                                            <p:strVal val="#ppt_h"/>
                                          </p:val>
                                        </p:tav>
                                      </p:tavLst>
                                    </p:anim>
                                    <p:animEffect transition="in" filter="fade">
                                      <p:cBhvr>
                                        <p:cTn id="109" dur="500"/>
                                        <p:tgtEl>
                                          <p:spTgt spid="26"/>
                                        </p:tgtEl>
                                      </p:cBhvr>
                                    </p:animEffect>
                                  </p:childTnLst>
                                </p:cTn>
                              </p:par>
                              <p:par>
                                <p:cTn id="110" presetID="53" presetClass="entr" presetSubtype="0" fill="hold" grpId="0" nodeType="withEffect">
                                  <p:stCondLst>
                                    <p:cond delay="0"/>
                                  </p:stCondLst>
                                  <p:childTnLst>
                                    <p:set>
                                      <p:cBhvr>
                                        <p:cTn id="111" dur="1" fill="hold">
                                          <p:stCondLst>
                                            <p:cond delay="0"/>
                                          </p:stCondLst>
                                        </p:cTn>
                                        <p:tgtEl>
                                          <p:spTgt spid="62"/>
                                        </p:tgtEl>
                                        <p:attrNameLst>
                                          <p:attrName>style.visibility</p:attrName>
                                        </p:attrNameLst>
                                      </p:cBhvr>
                                      <p:to>
                                        <p:strVal val="visible"/>
                                      </p:to>
                                    </p:set>
                                    <p:anim calcmode="lin" valueType="num">
                                      <p:cBhvr>
                                        <p:cTn id="112" dur="500" fill="hold"/>
                                        <p:tgtEl>
                                          <p:spTgt spid="62"/>
                                        </p:tgtEl>
                                        <p:attrNameLst>
                                          <p:attrName>ppt_w</p:attrName>
                                        </p:attrNameLst>
                                      </p:cBhvr>
                                      <p:tavLst>
                                        <p:tav tm="0">
                                          <p:val>
                                            <p:fltVal val="0"/>
                                          </p:val>
                                        </p:tav>
                                        <p:tav tm="100000">
                                          <p:val>
                                            <p:strVal val="#ppt_w"/>
                                          </p:val>
                                        </p:tav>
                                      </p:tavLst>
                                    </p:anim>
                                    <p:anim calcmode="lin" valueType="num">
                                      <p:cBhvr>
                                        <p:cTn id="113" dur="500" fill="hold"/>
                                        <p:tgtEl>
                                          <p:spTgt spid="62"/>
                                        </p:tgtEl>
                                        <p:attrNameLst>
                                          <p:attrName>ppt_h</p:attrName>
                                        </p:attrNameLst>
                                      </p:cBhvr>
                                      <p:tavLst>
                                        <p:tav tm="0">
                                          <p:val>
                                            <p:fltVal val="0"/>
                                          </p:val>
                                        </p:tav>
                                        <p:tav tm="100000">
                                          <p:val>
                                            <p:strVal val="#ppt_h"/>
                                          </p:val>
                                        </p:tav>
                                      </p:tavLst>
                                    </p:anim>
                                    <p:animEffect transition="in" filter="fade">
                                      <p:cBhvr>
                                        <p:cTn id="114" dur="500"/>
                                        <p:tgtEl>
                                          <p:spTgt spid="62"/>
                                        </p:tgtEl>
                                      </p:cBhvr>
                                    </p:animEffect>
                                  </p:childTnLst>
                                </p:cTn>
                              </p:par>
                              <p:par>
                                <p:cTn id="115" presetID="53" presetClass="entr" presetSubtype="0" fill="hold" grpId="0" nodeType="withEffect">
                                  <p:stCondLst>
                                    <p:cond delay="0"/>
                                  </p:stCondLst>
                                  <p:childTnLst>
                                    <p:set>
                                      <p:cBhvr>
                                        <p:cTn id="116" dur="1" fill="hold">
                                          <p:stCondLst>
                                            <p:cond delay="0"/>
                                          </p:stCondLst>
                                        </p:cTn>
                                        <p:tgtEl>
                                          <p:spTgt spid="63"/>
                                        </p:tgtEl>
                                        <p:attrNameLst>
                                          <p:attrName>style.visibility</p:attrName>
                                        </p:attrNameLst>
                                      </p:cBhvr>
                                      <p:to>
                                        <p:strVal val="visible"/>
                                      </p:to>
                                    </p:set>
                                    <p:anim calcmode="lin" valueType="num">
                                      <p:cBhvr>
                                        <p:cTn id="117" dur="500" fill="hold"/>
                                        <p:tgtEl>
                                          <p:spTgt spid="63"/>
                                        </p:tgtEl>
                                        <p:attrNameLst>
                                          <p:attrName>ppt_w</p:attrName>
                                        </p:attrNameLst>
                                      </p:cBhvr>
                                      <p:tavLst>
                                        <p:tav tm="0">
                                          <p:val>
                                            <p:fltVal val="0"/>
                                          </p:val>
                                        </p:tav>
                                        <p:tav tm="100000">
                                          <p:val>
                                            <p:strVal val="#ppt_w"/>
                                          </p:val>
                                        </p:tav>
                                      </p:tavLst>
                                    </p:anim>
                                    <p:anim calcmode="lin" valueType="num">
                                      <p:cBhvr>
                                        <p:cTn id="118" dur="500" fill="hold"/>
                                        <p:tgtEl>
                                          <p:spTgt spid="63"/>
                                        </p:tgtEl>
                                        <p:attrNameLst>
                                          <p:attrName>ppt_h</p:attrName>
                                        </p:attrNameLst>
                                      </p:cBhvr>
                                      <p:tavLst>
                                        <p:tav tm="0">
                                          <p:val>
                                            <p:fltVal val="0"/>
                                          </p:val>
                                        </p:tav>
                                        <p:tav tm="100000">
                                          <p:val>
                                            <p:strVal val="#ppt_h"/>
                                          </p:val>
                                        </p:tav>
                                      </p:tavLst>
                                    </p:anim>
                                    <p:animEffect transition="in" filter="fade">
                                      <p:cBhvr>
                                        <p:cTn id="119"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56" grpId="0" animBg="1"/>
      <p:bldP spid="7" grpId="0"/>
      <p:bldP spid="32" grpId="0"/>
      <p:bldP spid="12" grpId="0"/>
      <p:bldP spid="13" grpId="0"/>
      <p:bldP spid="17" grpId="0"/>
      <p:bldP spid="18" grpId="0"/>
      <p:bldP spid="62" grpId="0"/>
      <p:bldP spid="6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609600"/>
            <a:ext cx="8686800" cy="2000548"/>
          </a:xfrm>
          <a:prstGeom prst="rect">
            <a:avLst/>
          </a:prstGeom>
        </p:spPr>
        <p:txBody>
          <a:bodyPr wrap="square">
            <a:spAutoFit/>
          </a:bodyPr>
          <a:lstStyle/>
          <a:p>
            <a:pPr>
              <a:buFont typeface="Wingdings" pitchFamily="2" charset="2"/>
              <a:buChar char="v"/>
            </a:pPr>
            <a:r>
              <a:rPr lang="en-US" sz="2400" b="1" dirty="0" smtClean="0">
                <a:latin typeface="Basemic Times" pitchFamily="2" charset="0"/>
              </a:rPr>
              <a:t> Particle ID: </a:t>
            </a:r>
            <a:endParaRPr lang="en-US" sz="2400" dirty="0" smtClean="0">
              <a:latin typeface="Basemic Times" pitchFamily="2" charset="0"/>
            </a:endParaRPr>
          </a:p>
          <a:p>
            <a:pPr>
              <a:lnSpc>
                <a:spcPct val="150000"/>
              </a:lnSpc>
              <a:buFont typeface="Wingdings" pitchFamily="2" charset="2"/>
              <a:buChar char="q"/>
            </a:pPr>
            <a:r>
              <a:rPr lang="en-US" sz="2400" dirty="0" smtClean="0">
                <a:latin typeface="Andalus" pitchFamily="18" charset="-78"/>
                <a:cs typeface="Andalus" pitchFamily="18" charset="-78"/>
              </a:rPr>
              <a:t> </a:t>
            </a:r>
            <a:r>
              <a:rPr lang="en-US" sz="2400" b="1" u="sng" dirty="0" smtClean="0">
                <a:latin typeface="Mongolian Baiti" pitchFamily="66" charset="0"/>
                <a:cs typeface="Mongolian Baiti" pitchFamily="66" charset="0"/>
              </a:rPr>
              <a:t>Online Trigger</a:t>
            </a:r>
            <a:r>
              <a:rPr lang="en-US" sz="2400" b="1" dirty="0" smtClean="0">
                <a:latin typeface="Mongolian Baiti" pitchFamily="66" charset="0"/>
                <a:cs typeface="Mongolian Baiti" pitchFamily="66" charset="0"/>
              </a:rPr>
              <a:t>:  </a:t>
            </a:r>
            <a:r>
              <a:rPr lang="en-US" sz="2000" b="1" dirty="0" smtClean="0">
                <a:latin typeface="Mongolian Baiti" pitchFamily="66" charset="0"/>
                <a:cs typeface="Mongolian Baiti" pitchFamily="66" charset="0"/>
              </a:rPr>
              <a:t>!(</a:t>
            </a:r>
            <a:r>
              <a:rPr lang="en-US" sz="2000" dirty="0" smtClean="0">
                <a:latin typeface="Mongolian Baiti" pitchFamily="66" charset="0"/>
                <a:cs typeface="Mongolian Baiti" pitchFamily="66" charset="0"/>
              </a:rPr>
              <a:t>AC1+AC2+AC3) &amp; (WC1+WC2)</a:t>
            </a:r>
          </a:p>
          <a:p>
            <a:r>
              <a:rPr lang="en-US" sz="2000" b="1" dirty="0" smtClean="0">
                <a:latin typeface="Mongolian Baiti" pitchFamily="66" charset="0"/>
                <a:cs typeface="Mongolian Baiti" pitchFamily="66" charset="0"/>
              </a:rPr>
              <a:t>                           </a:t>
            </a:r>
            <a:r>
              <a:rPr lang="en-US" sz="2000" dirty="0" smtClean="0">
                <a:latin typeface="Mongolian Baiti" pitchFamily="66" charset="0"/>
                <a:cs typeface="Mongolian Baiti" pitchFamily="66" charset="0"/>
              </a:rPr>
              <a:t>AC (</a:t>
            </a:r>
            <a:r>
              <a:rPr lang="en-US" sz="2000" dirty="0" smtClean="0">
                <a:latin typeface="Mongolian Baiti" pitchFamily="66" charset="0"/>
                <a:cs typeface="Mongolian Baiti" pitchFamily="66" charset="0"/>
                <a:sym typeface="Symbol"/>
              </a:rPr>
              <a:t></a:t>
            </a:r>
            <a:r>
              <a:rPr lang="en-US" sz="2000" baseline="30000" dirty="0" smtClean="0">
                <a:latin typeface="Mongolian Baiti" pitchFamily="66" charset="0"/>
                <a:cs typeface="Mongolian Baiti" pitchFamily="66" charset="0"/>
                <a:sym typeface="Symbol"/>
              </a:rPr>
              <a:t>+</a:t>
            </a:r>
            <a:r>
              <a:rPr lang="en-US" sz="2000" dirty="0" smtClean="0">
                <a:latin typeface="Mongolian Baiti" pitchFamily="66" charset="0"/>
                <a:cs typeface="Mongolian Baiti" pitchFamily="66" charset="0"/>
                <a:sym typeface="Symbol"/>
              </a:rPr>
              <a:t>&lt; 99%)</a:t>
            </a:r>
            <a:r>
              <a:rPr lang="en-US" sz="2000" dirty="0" smtClean="0">
                <a:latin typeface="Mongolian Baiti" pitchFamily="66" charset="0"/>
                <a:cs typeface="Mongolian Baiti" pitchFamily="66" charset="0"/>
              </a:rPr>
              <a:t>,   WC (p</a:t>
            </a:r>
            <a:r>
              <a:rPr lang="en-US" sz="2000" baseline="30000" dirty="0" smtClean="0">
                <a:latin typeface="Mongolian Baiti" pitchFamily="66" charset="0"/>
                <a:cs typeface="Mongolian Baiti" pitchFamily="66" charset="0"/>
              </a:rPr>
              <a:t>+</a:t>
            </a:r>
            <a:r>
              <a:rPr lang="en-US" sz="2000" dirty="0" smtClean="0">
                <a:latin typeface="Mongolian Baiti" pitchFamily="66" charset="0"/>
                <a:cs typeface="Mongolian Baiti" pitchFamily="66" charset="0"/>
              </a:rPr>
              <a:t>&lt; 99%), </a:t>
            </a:r>
          </a:p>
          <a:p>
            <a:pPr>
              <a:buFont typeface="Wingdings" pitchFamily="2" charset="2"/>
              <a:buChar char="q"/>
            </a:pPr>
            <a:r>
              <a:rPr lang="en-US" sz="2400" b="1" dirty="0" smtClean="0">
                <a:latin typeface="Mongolian Baiti" pitchFamily="66" charset="0"/>
                <a:cs typeface="Mongolian Baiti" pitchFamily="66" charset="0"/>
              </a:rPr>
              <a:t> </a:t>
            </a:r>
            <a:r>
              <a:rPr lang="en-US" sz="2400" b="1" u="sng" dirty="0" smtClean="0">
                <a:latin typeface="Mongolian Baiti" pitchFamily="66" charset="0"/>
                <a:cs typeface="Mongolian Baiti" pitchFamily="66" charset="0"/>
              </a:rPr>
              <a:t>Offline KID</a:t>
            </a:r>
            <a:r>
              <a:rPr lang="en-US" sz="2400" b="1" dirty="0" smtClean="0">
                <a:latin typeface="Mongolian Baiti" pitchFamily="66" charset="0"/>
                <a:cs typeface="Mongolian Baiti" pitchFamily="66" charset="0"/>
              </a:rPr>
              <a:t>:        </a:t>
            </a:r>
            <a:r>
              <a:rPr lang="en-US" sz="2000" dirty="0" smtClean="0">
                <a:latin typeface="Mongolian Baiti" pitchFamily="66" charset="0"/>
                <a:cs typeface="Mongolian Baiti" pitchFamily="66" charset="0"/>
              </a:rPr>
              <a:t>Cuts on number of photon electrons (NPE)</a:t>
            </a:r>
          </a:p>
          <a:p>
            <a:r>
              <a:rPr lang="en-US" sz="2000" dirty="0" smtClean="0">
                <a:latin typeface="Estrangelo Edessa" pitchFamily="66" charset="0"/>
                <a:cs typeface="Estrangelo Edessa" pitchFamily="66" charset="0"/>
              </a:rPr>
              <a:t>            Optimize Cutting values – More Kaon, less Pion &amp; Proton</a:t>
            </a:r>
          </a:p>
        </p:txBody>
      </p:sp>
      <p:pic>
        <p:nvPicPr>
          <p:cNvPr id="5" name="Picture 4" descr="betavsx.gif"/>
          <p:cNvPicPr>
            <a:picLocks noChangeAspect="1"/>
          </p:cNvPicPr>
          <p:nvPr/>
        </p:nvPicPr>
        <p:blipFill>
          <a:blip r:embed="rId4" cstate="print"/>
          <a:stretch>
            <a:fillRect/>
          </a:stretch>
        </p:blipFill>
        <p:spPr>
          <a:xfrm>
            <a:off x="368252" y="2743200"/>
            <a:ext cx="4304944" cy="3543300"/>
          </a:xfrm>
          <a:prstGeom prst="rect">
            <a:avLst/>
          </a:prstGeom>
        </p:spPr>
      </p:pic>
      <p:pic>
        <p:nvPicPr>
          <p:cNvPr id="6" name="Picture 5" descr="betavswc.gif"/>
          <p:cNvPicPr>
            <a:picLocks noChangeAspect="1"/>
          </p:cNvPicPr>
          <p:nvPr/>
        </p:nvPicPr>
        <p:blipFill>
          <a:blip r:embed="rId5" cstate="print"/>
          <a:stretch>
            <a:fillRect/>
          </a:stretch>
        </p:blipFill>
        <p:spPr>
          <a:xfrm>
            <a:off x="2703390" y="2743200"/>
            <a:ext cx="4265428" cy="3568354"/>
          </a:xfrm>
          <a:prstGeom prst="rect">
            <a:avLst/>
          </a:prstGeom>
        </p:spPr>
      </p:pic>
      <p:pic>
        <p:nvPicPr>
          <p:cNvPr id="7" name="Picture 6" descr="betavsac.gif"/>
          <p:cNvPicPr>
            <a:picLocks noChangeAspect="1"/>
          </p:cNvPicPr>
          <p:nvPr/>
        </p:nvPicPr>
        <p:blipFill>
          <a:blip r:embed="rId6" cstate="print"/>
          <a:stretch>
            <a:fillRect/>
          </a:stretch>
        </p:blipFill>
        <p:spPr>
          <a:xfrm>
            <a:off x="4836990" y="2734914"/>
            <a:ext cx="4202674" cy="3578365"/>
          </a:xfrm>
          <a:prstGeom prst="rect">
            <a:avLst/>
          </a:prstGeom>
        </p:spPr>
      </p:pic>
      <p:graphicFrame>
        <p:nvGraphicFramePr>
          <p:cNvPr id="11" name="Object 10"/>
          <p:cNvGraphicFramePr>
            <a:graphicFrameLocks noChangeAspect="1"/>
          </p:cNvGraphicFramePr>
          <p:nvPr/>
        </p:nvGraphicFramePr>
        <p:xfrm>
          <a:off x="4703640" y="3321050"/>
          <a:ext cx="114300" cy="215900"/>
        </p:xfrm>
        <a:graphic>
          <a:graphicData uri="http://schemas.openxmlformats.org/presentationml/2006/ole">
            <p:oleObj spid="_x0000_s22529" name="Equation" r:id="rId7" imgW="114120" imgH="215640" progId="Equation.3">
              <p:embed/>
            </p:oleObj>
          </a:graphicData>
        </a:graphic>
      </p:graphicFrame>
      <p:sp>
        <p:nvSpPr>
          <p:cNvPr id="8" name="TextBox 7"/>
          <p:cNvSpPr txBox="1"/>
          <p:nvPr/>
        </p:nvSpPr>
        <p:spPr>
          <a:xfrm>
            <a:off x="1828800" y="6107668"/>
            <a:ext cx="990600" cy="369332"/>
          </a:xfrm>
          <a:prstGeom prst="rect">
            <a:avLst/>
          </a:prstGeom>
          <a:noFill/>
        </p:spPr>
        <p:txBody>
          <a:bodyPr wrap="square" rtlCol="0">
            <a:spAutoFit/>
          </a:bodyPr>
          <a:lstStyle/>
          <a:p>
            <a:r>
              <a:rPr lang="en-US" dirty="0" smtClean="0">
                <a:latin typeface="Cambria" pitchFamily="18" charset="0"/>
              </a:rPr>
              <a:t>HKS X</a:t>
            </a:r>
            <a:endParaRPr lang="en-US" dirty="0">
              <a:latin typeface="Cambria" pitchFamily="18" charset="0"/>
            </a:endParaRPr>
          </a:p>
        </p:txBody>
      </p:sp>
      <p:sp>
        <p:nvSpPr>
          <p:cNvPr id="9" name="TextBox 8"/>
          <p:cNvSpPr txBox="1"/>
          <p:nvPr/>
        </p:nvSpPr>
        <p:spPr>
          <a:xfrm>
            <a:off x="76200" y="3886200"/>
            <a:ext cx="461665" cy="1447800"/>
          </a:xfrm>
          <a:prstGeom prst="rect">
            <a:avLst/>
          </a:prstGeom>
          <a:noFill/>
        </p:spPr>
        <p:txBody>
          <a:bodyPr vert="eaVert" wrap="square" rtlCol="0">
            <a:spAutoFit/>
          </a:bodyPr>
          <a:lstStyle/>
          <a:p>
            <a:r>
              <a:rPr lang="en-US" dirty="0" smtClean="0"/>
              <a:t>Kaon Beta</a:t>
            </a:r>
            <a:endParaRPr lang="en-US" dirty="0"/>
          </a:p>
        </p:txBody>
      </p:sp>
      <p:sp>
        <p:nvSpPr>
          <p:cNvPr id="10" name="TextBox 9"/>
          <p:cNvSpPr txBox="1"/>
          <p:nvPr/>
        </p:nvSpPr>
        <p:spPr>
          <a:xfrm>
            <a:off x="3962400" y="6107668"/>
            <a:ext cx="1447800" cy="369332"/>
          </a:xfrm>
          <a:prstGeom prst="rect">
            <a:avLst/>
          </a:prstGeom>
          <a:noFill/>
        </p:spPr>
        <p:txBody>
          <a:bodyPr wrap="square" rtlCol="0">
            <a:spAutoFit/>
          </a:bodyPr>
          <a:lstStyle/>
          <a:p>
            <a:r>
              <a:rPr lang="en-US" dirty="0" smtClean="0">
                <a:latin typeface="Cambria" pitchFamily="18" charset="0"/>
              </a:rPr>
              <a:t>WC NPE</a:t>
            </a:r>
            <a:endParaRPr lang="en-US" dirty="0">
              <a:latin typeface="Cambria" pitchFamily="18" charset="0"/>
            </a:endParaRPr>
          </a:p>
        </p:txBody>
      </p:sp>
      <p:sp>
        <p:nvSpPr>
          <p:cNvPr id="13" name="TextBox 12"/>
          <p:cNvSpPr txBox="1"/>
          <p:nvPr/>
        </p:nvSpPr>
        <p:spPr>
          <a:xfrm>
            <a:off x="6629400" y="6107668"/>
            <a:ext cx="990600" cy="369332"/>
          </a:xfrm>
          <a:prstGeom prst="rect">
            <a:avLst/>
          </a:prstGeom>
          <a:noFill/>
        </p:spPr>
        <p:txBody>
          <a:bodyPr wrap="square" rtlCol="0">
            <a:spAutoFit/>
          </a:bodyPr>
          <a:lstStyle/>
          <a:p>
            <a:r>
              <a:rPr lang="en-US" dirty="0" smtClean="0">
                <a:latin typeface="Cambria" pitchFamily="18" charset="0"/>
              </a:rPr>
              <a:t>AC NPE</a:t>
            </a:r>
            <a:endParaRPr lang="en-US" dirty="0">
              <a:latin typeface="Cambria" pitchFamily="18" charset="0"/>
            </a:endParaRPr>
          </a:p>
        </p:txBody>
      </p:sp>
      <p:pic>
        <p:nvPicPr>
          <p:cNvPr id="12" name="Picture 11" descr="beta_new.gif"/>
          <p:cNvPicPr>
            <a:picLocks noChangeAspect="1"/>
          </p:cNvPicPr>
          <p:nvPr/>
        </p:nvPicPr>
        <p:blipFill>
          <a:blip r:embed="rId8" cstate="print"/>
          <a:stretch>
            <a:fillRect/>
          </a:stretch>
        </p:blipFill>
        <p:spPr>
          <a:xfrm>
            <a:off x="228600" y="2703590"/>
            <a:ext cx="8610600" cy="4002010"/>
          </a:xfrm>
          <a:prstGeom prst="rect">
            <a:avLst/>
          </a:prstGeom>
        </p:spPr>
      </p:pic>
      <p:sp>
        <p:nvSpPr>
          <p:cNvPr id="14" name="TextBox 13"/>
          <p:cNvSpPr txBox="1"/>
          <p:nvPr/>
        </p:nvSpPr>
        <p:spPr>
          <a:xfrm>
            <a:off x="5562600" y="3505200"/>
            <a:ext cx="1219200" cy="369332"/>
          </a:xfrm>
          <a:prstGeom prst="rect">
            <a:avLst/>
          </a:prstGeom>
          <a:noFill/>
        </p:spPr>
        <p:txBody>
          <a:bodyPr wrap="square" rtlCol="0">
            <a:spAutoFit/>
          </a:bodyPr>
          <a:lstStyle/>
          <a:p>
            <a:r>
              <a:rPr lang="en-US" b="1" dirty="0" smtClean="0">
                <a:solidFill>
                  <a:srgbClr val="7030A0"/>
                </a:solidFill>
                <a:sym typeface="Symbol"/>
              </a:rPr>
              <a:t>=0.027</a:t>
            </a:r>
            <a:endParaRPr lang="en-US" b="1" dirty="0">
              <a:solidFill>
                <a:srgbClr val="7030A0"/>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par>
                                <p:cTn id="8" presetID="4" presetClass="entr" presetSubtype="16"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ox(in)">
                                      <p:cBhvr>
                                        <p:cTn id="10" dur="500"/>
                                        <p:tgtEl>
                                          <p:spTgt spid="5"/>
                                        </p:tgtEl>
                                      </p:cBhvr>
                                    </p:animEffect>
                                  </p:childTnLst>
                                </p:cTn>
                              </p:par>
                              <p:par>
                                <p:cTn id="11" presetID="4" presetClass="entr" presetSubtype="16"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ox(in)">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ox(in)">
                                      <p:cBhvr>
                                        <p:cTn id="18" dur="500"/>
                                        <p:tgtEl>
                                          <p:spTgt spid="10"/>
                                        </p:tgtEl>
                                      </p:cBhvr>
                                    </p:animEffect>
                                  </p:childTnLst>
                                </p:cTn>
                              </p:par>
                              <p:par>
                                <p:cTn id="19" presetID="4" presetClass="entr" presetSubtype="16" fill="hold"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box(in)">
                                      <p:cBhvr>
                                        <p:cTn id="21" dur="500"/>
                                        <p:tgtEl>
                                          <p:spTgt spid="6"/>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box(in)">
                                      <p:cBhvr>
                                        <p:cTn id="26" dur="500"/>
                                        <p:tgtEl>
                                          <p:spTgt spid="7"/>
                                        </p:tgtEl>
                                      </p:cBhvr>
                                    </p:animEffect>
                                  </p:childTnLst>
                                </p:cTn>
                              </p:par>
                              <p:par>
                                <p:cTn id="27" presetID="4" presetClass="entr" presetSubtype="16" fill="hold"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box(in)">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xit" presetSubtype="4" fill="hold" nodeType="clickEffect">
                                  <p:stCondLst>
                                    <p:cond delay="0"/>
                                  </p:stCondLst>
                                  <p:childTnLst>
                                    <p:anim calcmode="lin" valueType="num">
                                      <p:cBhvr additive="base">
                                        <p:cTn id="33" dur="500"/>
                                        <p:tgtEl>
                                          <p:spTgt spid="5"/>
                                        </p:tgtEl>
                                        <p:attrNameLst>
                                          <p:attrName>ppt_x</p:attrName>
                                        </p:attrNameLst>
                                      </p:cBhvr>
                                      <p:tavLst>
                                        <p:tav tm="0">
                                          <p:val>
                                            <p:strVal val="ppt_x"/>
                                          </p:val>
                                        </p:tav>
                                        <p:tav tm="100000">
                                          <p:val>
                                            <p:strVal val="ppt_x"/>
                                          </p:val>
                                        </p:tav>
                                      </p:tavLst>
                                    </p:anim>
                                    <p:anim calcmode="lin" valueType="num">
                                      <p:cBhvr additive="base">
                                        <p:cTn id="34" dur="500"/>
                                        <p:tgtEl>
                                          <p:spTgt spid="5"/>
                                        </p:tgtEl>
                                        <p:attrNameLst>
                                          <p:attrName>ppt_y</p:attrName>
                                        </p:attrNameLst>
                                      </p:cBhvr>
                                      <p:tavLst>
                                        <p:tav tm="0">
                                          <p:val>
                                            <p:strVal val="ppt_y"/>
                                          </p:val>
                                        </p:tav>
                                        <p:tav tm="100000">
                                          <p:val>
                                            <p:strVal val="1+ppt_h/2"/>
                                          </p:val>
                                        </p:tav>
                                      </p:tavLst>
                                    </p:anim>
                                    <p:set>
                                      <p:cBhvr>
                                        <p:cTn id="35" dur="1" fill="hold">
                                          <p:stCondLst>
                                            <p:cond delay="499"/>
                                          </p:stCondLst>
                                        </p:cTn>
                                        <p:tgtEl>
                                          <p:spTgt spid="5"/>
                                        </p:tgtEl>
                                        <p:attrNameLst>
                                          <p:attrName>style.visibility</p:attrName>
                                        </p:attrNameLst>
                                      </p:cBhvr>
                                      <p:to>
                                        <p:strVal val="hidden"/>
                                      </p:to>
                                    </p:set>
                                  </p:childTnLst>
                                </p:cTn>
                              </p:par>
                              <p:par>
                                <p:cTn id="36" presetID="2" presetClass="exit" presetSubtype="4" fill="hold" nodeType="withEffect">
                                  <p:stCondLst>
                                    <p:cond delay="0"/>
                                  </p:stCondLst>
                                  <p:childTnLst>
                                    <p:anim calcmode="lin" valueType="num">
                                      <p:cBhvr additive="base">
                                        <p:cTn id="37" dur="500"/>
                                        <p:tgtEl>
                                          <p:spTgt spid="6"/>
                                        </p:tgtEl>
                                        <p:attrNameLst>
                                          <p:attrName>ppt_x</p:attrName>
                                        </p:attrNameLst>
                                      </p:cBhvr>
                                      <p:tavLst>
                                        <p:tav tm="0">
                                          <p:val>
                                            <p:strVal val="ppt_x"/>
                                          </p:val>
                                        </p:tav>
                                        <p:tav tm="100000">
                                          <p:val>
                                            <p:strVal val="ppt_x"/>
                                          </p:val>
                                        </p:tav>
                                      </p:tavLst>
                                    </p:anim>
                                    <p:anim calcmode="lin" valueType="num">
                                      <p:cBhvr additive="base">
                                        <p:cTn id="38" dur="500"/>
                                        <p:tgtEl>
                                          <p:spTgt spid="6"/>
                                        </p:tgtEl>
                                        <p:attrNameLst>
                                          <p:attrName>ppt_y</p:attrName>
                                        </p:attrNameLst>
                                      </p:cBhvr>
                                      <p:tavLst>
                                        <p:tav tm="0">
                                          <p:val>
                                            <p:strVal val="ppt_y"/>
                                          </p:val>
                                        </p:tav>
                                        <p:tav tm="100000">
                                          <p:val>
                                            <p:strVal val="1+ppt_h/2"/>
                                          </p:val>
                                        </p:tav>
                                      </p:tavLst>
                                    </p:anim>
                                    <p:set>
                                      <p:cBhvr>
                                        <p:cTn id="39" dur="1" fill="hold">
                                          <p:stCondLst>
                                            <p:cond delay="499"/>
                                          </p:stCondLst>
                                        </p:cTn>
                                        <p:tgtEl>
                                          <p:spTgt spid="6"/>
                                        </p:tgtEl>
                                        <p:attrNameLst>
                                          <p:attrName>style.visibility</p:attrName>
                                        </p:attrNameLst>
                                      </p:cBhvr>
                                      <p:to>
                                        <p:strVal val="hidden"/>
                                      </p:to>
                                    </p:set>
                                  </p:childTnLst>
                                </p:cTn>
                              </p:par>
                              <p:par>
                                <p:cTn id="40" presetID="2" presetClass="exit" presetSubtype="4" fill="hold" nodeType="withEffect">
                                  <p:stCondLst>
                                    <p:cond delay="0"/>
                                  </p:stCondLst>
                                  <p:childTnLst>
                                    <p:anim calcmode="lin" valueType="num">
                                      <p:cBhvr additive="base">
                                        <p:cTn id="41" dur="500"/>
                                        <p:tgtEl>
                                          <p:spTgt spid="7"/>
                                        </p:tgtEl>
                                        <p:attrNameLst>
                                          <p:attrName>ppt_x</p:attrName>
                                        </p:attrNameLst>
                                      </p:cBhvr>
                                      <p:tavLst>
                                        <p:tav tm="0">
                                          <p:val>
                                            <p:strVal val="ppt_x"/>
                                          </p:val>
                                        </p:tav>
                                        <p:tav tm="100000">
                                          <p:val>
                                            <p:strVal val="ppt_x"/>
                                          </p:val>
                                        </p:tav>
                                      </p:tavLst>
                                    </p:anim>
                                    <p:anim calcmode="lin" valueType="num">
                                      <p:cBhvr additive="base">
                                        <p:cTn id="42" dur="500"/>
                                        <p:tgtEl>
                                          <p:spTgt spid="7"/>
                                        </p:tgtEl>
                                        <p:attrNameLst>
                                          <p:attrName>ppt_y</p:attrName>
                                        </p:attrNameLst>
                                      </p:cBhvr>
                                      <p:tavLst>
                                        <p:tav tm="0">
                                          <p:val>
                                            <p:strVal val="ppt_y"/>
                                          </p:val>
                                        </p:tav>
                                        <p:tav tm="100000">
                                          <p:val>
                                            <p:strVal val="1+ppt_h/2"/>
                                          </p:val>
                                        </p:tav>
                                      </p:tavLst>
                                    </p:anim>
                                    <p:set>
                                      <p:cBhvr>
                                        <p:cTn id="43" dur="1" fill="hold">
                                          <p:stCondLst>
                                            <p:cond delay="499"/>
                                          </p:stCondLst>
                                        </p:cTn>
                                        <p:tgtEl>
                                          <p:spTgt spid="7"/>
                                        </p:tgtEl>
                                        <p:attrNameLst>
                                          <p:attrName>style.visibility</p:attrName>
                                        </p:attrNameLst>
                                      </p:cBhvr>
                                      <p:to>
                                        <p:strVal val="hidden"/>
                                      </p:to>
                                    </p:set>
                                  </p:childTnLst>
                                </p:cTn>
                              </p:par>
                              <p:par>
                                <p:cTn id="44" presetID="2" presetClass="exit" presetSubtype="4" fill="hold" nodeType="withEffect">
                                  <p:stCondLst>
                                    <p:cond delay="0"/>
                                  </p:stCondLst>
                                  <p:childTnLst>
                                    <p:anim calcmode="lin" valueType="num">
                                      <p:cBhvr additive="base">
                                        <p:cTn id="45" dur="500"/>
                                        <p:tgtEl>
                                          <p:spTgt spid="11"/>
                                        </p:tgtEl>
                                        <p:attrNameLst>
                                          <p:attrName>ppt_x</p:attrName>
                                        </p:attrNameLst>
                                      </p:cBhvr>
                                      <p:tavLst>
                                        <p:tav tm="0">
                                          <p:val>
                                            <p:strVal val="ppt_x"/>
                                          </p:val>
                                        </p:tav>
                                        <p:tav tm="100000">
                                          <p:val>
                                            <p:strVal val="ppt_x"/>
                                          </p:val>
                                        </p:tav>
                                      </p:tavLst>
                                    </p:anim>
                                    <p:anim calcmode="lin" valueType="num">
                                      <p:cBhvr additive="base">
                                        <p:cTn id="46" dur="500"/>
                                        <p:tgtEl>
                                          <p:spTgt spid="11"/>
                                        </p:tgtEl>
                                        <p:attrNameLst>
                                          <p:attrName>ppt_y</p:attrName>
                                        </p:attrNameLst>
                                      </p:cBhvr>
                                      <p:tavLst>
                                        <p:tav tm="0">
                                          <p:val>
                                            <p:strVal val="ppt_y"/>
                                          </p:val>
                                        </p:tav>
                                        <p:tav tm="100000">
                                          <p:val>
                                            <p:strVal val="1+ppt_h/2"/>
                                          </p:val>
                                        </p:tav>
                                      </p:tavLst>
                                    </p:anim>
                                    <p:set>
                                      <p:cBhvr>
                                        <p:cTn id="47" dur="1" fill="hold">
                                          <p:stCondLst>
                                            <p:cond delay="499"/>
                                          </p:stCondLst>
                                        </p:cTn>
                                        <p:tgtEl>
                                          <p:spTgt spid="11"/>
                                        </p:tgtEl>
                                        <p:attrNameLst>
                                          <p:attrName>style.visibility</p:attrName>
                                        </p:attrNameLst>
                                      </p:cBhvr>
                                      <p:to>
                                        <p:strVal val="hidden"/>
                                      </p:to>
                                    </p:set>
                                  </p:childTnLst>
                                </p:cTn>
                              </p:par>
                              <p:par>
                                <p:cTn id="48" presetID="2" presetClass="exit" presetSubtype="4" fill="hold" nodeType="withEffect">
                                  <p:stCondLst>
                                    <p:cond delay="0"/>
                                  </p:stCondLst>
                                  <p:childTnLst>
                                    <p:anim calcmode="lin" valueType="num">
                                      <p:cBhvr additive="base">
                                        <p:cTn id="49" dur="500"/>
                                        <p:tgtEl>
                                          <p:spTgt spid="8"/>
                                        </p:tgtEl>
                                        <p:attrNameLst>
                                          <p:attrName>ppt_x</p:attrName>
                                        </p:attrNameLst>
                                      </p:cBhvr>
                                      <p:tavLst>
                                        <p:tav tm="0">
                                          <p:val>
                                            <p:strVal val="ppt_x"/>
                                          </p:val>
                                        </p:tav>
                                        <p:tav tm="100000">
                                          <p:val>
                                            <p:strVal val="ppt_x"/>
                                          </p:val>
                                        </p:tav>
                                      </p:tavLst>
                                    </p:anim>
                                    <p:anim calcmode="lin" valueType="num">
                                      <p:cBhvr additive="base">
                                        <p:cTn id="50" dur="500"/>
                                        <p:tgtEl>
                                          <p:spTgt spid="8"/>
                                        </p:tgtEl>
                                        <p:attrNameLst>
                                          <p:attrName>ppt_y</p:attrName>
                                        </p:attrNameLst>
                                      </p:cBhvr>
                                      <p:tavLst>
                                        <p:tav tm="0">
                                          <p:val>
                                            <p:strVal val="ppt_y"/>
                                          </p:val>
                                        </p:tav>
                                        <p:tav tm="100000">
                                          <p:val>
                                            <p:strVal val="1+ppt_h/2"/>
                                          </p:val>
                                        </p:tav>
                                      </p:tavLst>
                                    </p:anim>
                                    <p:set>
                                      <p:cBhvr>
                                        <p:cTn id="51" dur="1" fill="hold">
                                          <p:stCondLst>
                                            <p:cond delay="499"/>
                                          </p:stCondLst>
                                        </p:cTn>
                                        <p:tgtEl>
                                          <p:spTgt spid="8"/>
                                        </p:tgtEl>
                                        <p:attrNameLst>
                                          <p:attrName>style.visibility</p:attrName>
                                        </p:attrNameLst>
                                      </p:cBhvr>
                                      <p:to>
                                        <p:strVal val="hidden"/>
                                      </p:to>
                                    </p:set>
                                  </p:childTnLst>
                                </p:cTn>
                              </p:par>
                              <p:par>
                                <p:cTn id="52" presetID="2" presetClass="exit" presetSubtype="4" fill="hold" nodeType="withEffect">
                                  <p:stCondLst>
                                    <p:cond delay="0"/>
                                  </p:stCondLst>
                                  <p:childTnLst>
                                    <p:anim calcmode="lin" valueType="num">
                                      <p:cBhvr additive="base">
                                        <p:cTn id="53" dur="500"/>
                                        <p:tgtEl>
                                          <p:spTgt spid="9"/>
                                        </p:tgtEl>
                                        <p:attrNameLst>
                                          <p:attrName>ppt_x</p:attrName>
                                        </p:attrNameLst>
                                      </p:cBhvr>
                                      <p:tavLst>
                                        <p:tav tm="0">
                                          <p:val>
                                            <p:strVal val="ppt_x"/>
                                          </p:val>
                                        </p:tav>
                                        <p:tav tm="100000">
                                          <p:val>
                                            <p:strVal val="ppt_x"/>
                                          </p:val>
                                        </p:tav>
                                      </p:tavLst>
                                    </p:anim>
                                    <p:anim calcmode="lin" valueType="num">
                                      <p:cBhvr additive="base">
                                        <p:cTn id="54" dur="500"/>
                                        <p:tgtEl>
                                          <p:spTgt spid="9"/>
                                        </p:tgtEl>
                                        <p:attrNameLst>
                                          <p:attrName>ppt_y</p:attrName>
                                        </p:attrNameLst>
                                      </p:cBhvr>
                                      <p:tavLst>
                                        <p:tav tm="0">
                                          <p:val>
                                            <p:strVal val="ppt_y"/>
                                          </p:val>
                                        </p:tav>
                                        <p:tav tm="100000">
                                          <p:val>
                                            <p:strVal val="1+ppt_h/2"/>
                                          </p:val>
                                        </p:tav>
                                      </p:tavLst>
                                    </p:anim>
                                    <p:set>
                                      <p:cBhvr>
                                        <p:cTn id="55" dur="1" fill="hold">
                                          <p:stCondLst>
                                            <p:cond delay="499"/>
                                          </p:stCondLst>
                                        </p:cTn>
                                        <p:tgtEl>
                                          <p:spTgt spid="9"/>
                                        </p:tgtEl>
                                        <p:attrNameLst>
                                          <p:attrName>style.visibility</p:attrName>
                                        </p:attrNameLst>
                                      </p:cBhvr>
                                      <p:to>
                                        <p:strVal val="hidden"/>
                                      </p:to>
                                    </p:set>
                                  </p:childTnLst>
                                </p:cTn>
                              </p:par>
                              <p:par>
                                <p:cTn id="56" presetID="2" presetClass="exit" presetSubtype="4" fill="hold" nodeType="withEffect">
                                  <p:stCondLst>
                                    <p:cond delay="0"/>
                                  </p:stCondLst>
                                  <p:childTnLst>
                                    <p:anim calcmode="lin" valueType="num">
                                      <p:cBhvr additive="base">
                                        <p:cTn id="57" dur="500"/>
                                        <p:tgtEl>
                                          <p:spTgt spid="10"/>
                                        </p:tgtEl>
                                        <p:attrNameLst>
                                          <p:attrName>ppt_x</p:attrName>
                                        </p:attrNameLst>
                                      </p:cBhvr>
                                      <p:tavLst>
                                        <p:tav tm="0">
                                          <p:val>
                                            <p:strVal val="ppt_x"/>
                                          </p:val>
                                        </p:tav>
                                        <p:tav tm="100000">
                                          <p:val>
                                            <p:strVal val="ppt_x"/>
                                          </p:val>
                                        </p:tav>
                                      </p:tavLst>
                                    </p:anim>
                                    <p:anim calcmode="lin" valueType="num">
                                      <p:cBhvr additive="base">
                                        <p:cTn id="58" dur="500"/>
                                        <p:tgtEl>
                                          <p:spTgt spid="10"/>
                                        </p:tgtEl>
                                        <p:attrNameLst>
                                          <p:attrName>ppt_y</p:attrName>
                                        </p:attrNameLst>
                                      </p:cBhvr>
                                      <p:tavLst>
                                        <p:tav tm="0">
                                          <p:val>
                                            <p:strVal val="ppt_y"/>
                                          </p:val>
                                        </p:tav>
                                        <p:tav tm="100000">
                                          <p:val>
                                            <p:strVal val="1+ppt_h/2"/>
                                          </p:val>
                                        </p:tav>
                                      </p:tavLst>
                                    </p:anim>
                                    <p:set>
                                      <p:cBhvr>
                                        <p:cTn id="59" dur="1" fill="hold">
                                          <p:stCondLst>
                                            <p:cond delay="499"/>
                                          </p:stCondLst>
                                        </p:cTn>
                                        <p:tgtEl>
                                          <p:spTgt spid="10"/>
                                        </p:tgtEl>
                                        <p:attrNameLst>
                                          <p:attrName>style.visibility</p:attrName>
                                        </p:attrNameLst>
                                      </p:cBhvr>
                                      <p:to>
                                        <p:strVal val="hidden"/>
                                      </p:to>
                                    </p:set>
                                  </p:childTnLst>
                                </p:cTn>
                              </p:par>
                              <p:par>
                                <p:cTn id="60" presetID="2" presetClass="exit" presetSubtype="4" fill="hold" nodeType="withEffect">
                                  <p:stCondLst>
                                    <p:cond delay="0"/>
                                  </p:stCondLst>
                                  <p:childTnLst>
                                    <p:anim calcmode="lin" valueType="num">
                                      <p:cBhvr additive="base">
                                        <p:cTn id="61" dur="500"/>
                                        <p:tgtEl>
                                          <p:spTgt spid="13"/>
                                        </p:tgtEl>
                                        <p:attrNameLst>
                                          <p:attrName>ppt_x</p:attrName>
                                        </p:attrNameLst>
                                      </p:cBhvr>
                                      <p:tavLst>
                                        <p:tav tm="0">
                                          <p:val>
                                            <p:strVal val="ppt_x"/>
                                          </p:val>
                                        </p:tav>
                                        <p:tav tm="100000">
                                          <p:val>
                                            <p:strVal val="ppt_x"/>
                                          </p:val>
                                        </p:tav>
                                      </p:tavLst>
                                    </p:anim>
                                    <p:anim calcmode="lin" valueType="num">
                                      <p:cBhvr additive="base">
                                        <p:cTn id="62" dur="500"/>
                                        <p:tgtEl>
                                          <p:spTgt spid="13"/>
                                        </p:tgtEl>
                                        <p:attrNameLst>
                                          <p:attrName>ppt_y</p:attrName>
                                        </p:attrNameLst>
                                      </p:cBhvr>
                                      <p:tavLst>
                                        <p:tav tm="0">
                                          <p:val>
                                            <p:strVal val="ppt_y"/>
                                          </p:val>
                                        </p:tav>
                                        <p:tav tm="100000">
                                          <p:val>
                                            <p:strVal val="1+ppt_h/2"/>
                                          </p:val>
                                        </p:tav>
                                      </p:tavLst>
                                    </p:anim>
                                    <p:set>
                                      <p:cBhvr>
                                        <p:cTn id="63" dur="1" fill="hold">
                                          <p:stCondLst>
                                            <p:cond delay="499"/>
                                          </p:stCondLst>
                                        </p:cTn>
                                        <p:tgtEl>
                                          <p:spTgt spid="13"/>
                                        </p:tgtEl>
                                        <p:attrNameLst>
                                          <p:attrName>style.visibility</p:attrName>
                                        </p:attrNameLst>
                                      </p:cBhvr>
                                      <p:to>
                                        <p:strVal val="hidden"/>
                                      </p:to>
                                    </p:set>
                                  </p:childTnLst>
                                </p:cTn>
                              </p:par>
                              <p:par>
                                <p:cTn id="64" presetID="2" presetClass="entr" presetSubtype="4" fill="hold" nodeType="withEffect">
                                  <p:stCondLst>
                                    <p:cond delay="0"/>
                                  </p:stCondLst>
                                  <p:childTnLst>
                                    <p:set>
                                      <p:cBhvr>
                                        <p:cTn id="65" dur="1" fill="hold">
                                          <p:stCondLst>
                                            <p:cond delay="0"/>
                                          </p:stCondLst>
                                        </p:cTn>
                                        <p:tgtEl>
                                          <p:spTgt spid="12"/>
                                        </p:tgtEl>
                                        <p:attrNameLst>
                                          <p:attrName>style.visibility</p:attrName>
                                        </p:attrNameLst>
                                      </p:cBhvr>
                                      <p:to>
                                        <p:strVal val="visible"/>
                                      </p:to>
                                    </p:set>
                                    <p:anim calcmode="lin" valueType="num">
                                      <p:cBhvr additive="base">
                                        <p:cTn id="66" dur="500" fill="hold"/>
                                        <p:tgtEl>
                                          <p:spTgt spid="12"/>
                                        </p:tgtEl>
                                        <p:attrNameLst>
                                          <p:attrName>ppt_x</p:attrName>
                                        </p:attrNameLst>
                                      </p:cBhvr>
                                      <p:tavLst>
                                        <p:tav tm="0">
                                          <p:val>
                                            <p:strVal val="#ppt_x"/>
                                          </p:val>
                                        </p:tav>
                                        <p:tav tm="100000">
                                          <p:val>
                                            <p:strVal val="#ppt_x"/>
                                          </p:val>
                                        </p:tav>
                                      </p:tavLst>
                                    </p:anim>
                                    <p:anim calcmode="lin" valueType="num">
                                      <p:cBhvr additive="base">
                                        <p:cTn id="67" dur="500" fill="hold"/>
                                        <p:tgtEl>
                                          <p:spTgt spid="12"/>
                                        </p:tgtEl>
                                        <p:attrNameLst>
                                          <p:attrName>ppt_y</p:attrName>
                                        </p:attrNameLst>
                                      </p:cBhvr>
                                      <p:tavLst>
                                        <p:tav tm="0">
                                          <p:val>
                                            <p:strVal val="1+#ppt_h/2"/>
                                          </p:val>
                                        </p:tav>
                                        <p:tav tm="100000">
                                          <p:val>
                                            <p:strVal val="#ppt_y"/>
                                          </p:val>
                                        </p:tav>
                                      </p:tavLst>
                                    </p:anim>
                                  </p:childTnLst>
                                </p:cTn>
                              </p:par>
                              <p:par>
                                <p:cTn id="68" presetID="2" presetClass="entr" presetSubtype="4" fill="hold" grpId="0" nodeType="withEffect">
                                  <p:stCondLst>
                                    <p:cond delay="0"/>
                                  </p:stCondLst>
                                  <p:childTnLst>
                                    <p:set>
                                      <p:cBhvr>
                                        <p:cTn id="69" dur="1" fill="hold">
                                          <p:stCondLst>
                                            <p:cond delay="0"/>
                                          </p:stCondLst>
                                        </p:cTn>
                                        <p:tgtEl>
                                          <p:spTgt spid="14"/>
                                        </p:tgtEl>
                                        <p:attrNameLst>
                                          <p:attrName>style.visibility</p:attrName>
                                        </p:attrNameLst>
                                      </p:cBhvr>
                                      <p:to>
                                        <p:strVal val="visible"/>
                                      </p:to>
                                    </p:set>
                                    <p:anim calcmode="lin" valueType="num">
                                      <p:cBhvr additive="base">
                                        <p:cTn id="70" dur="500" fill="hold"/>
                                        <p:tgtEl>
                                          <p:spTgt spid="14"/>
                                        </p:tgtEl>
                                        <p:attrNameLst>
                                          <p:attrName>ppt_x</p:attrName>
                                        </p:attrNameLst>
                                      </p:cBhvr>
                                      <p:tavLst>
                                        <p:tav tm="0">
                                          <p:val>
                                            <p:strVal val="#ppt_x"/>
                                          </p:val>
                                        </p:tav>
                                        <p:tav tm="100000">
                                          <p:val>
                                            <p:strVal val="#ppt_x"/>
                                          </p:val>
                                        </p:tav>
                                      </p:tavLst>
                                    </p:anim>
                                    <p:anim calcmode="lin" valueType="num">
                                      <p:cBhvr additive="base">
                                        <p:cTn id="7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228600"/>
            <a:ext cx="7696200" cy="487363"/>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3">
            <a:schemeClr val="accent3"/>
          </a:fillRef>
          <a:effectRef idx="2">
            <a:schemeClr val="accent3"/>
          </a:effectRef>
          <a:fontRef idx="minor">
            <a:schemeClr val="lt1"/>
          </a:fontRef>
        </p:style>
        <p:txBody>
          <a:bodyPr>
            <a:normAutofit fontScale="90000"/>
          </a:bodyPr>
          <a:lstStyle/>
          <a:p>
            <a:pPr algn="ctr"/>
            <a:r>
              <a:rPr lang="en-US" sz="2800" b="1" u="sng" dirty="0" smtClean="0">
                <a:solidFill>
                  <a:schemeClr val="bg1"/>
                </a:solidFill>
                <a:effectLst>
                  <a:outerShdw blurRad="38100" dist="38100" dir="2700000" algn="tl">
                    <a:srgbClr val="000000">
                      <a:alpha val="43137"/>
                    </a:srgbClr>
                  </a:outerShdw>
                </a:effectLst>
                <a:latin typeface="Basemic Times" pitchFamily="2" charset="0"/>
                <a:ea typeface="+mn-ea"/>
                <a:cs typeface="+mn-cs"/>
              </a:rPr>
              <a:t>Optics Calibration</a:t>
            </a:r>
          </a:p>
        </p:txBody>
      </p:sp>
      <p:cxnSp>
        <p:nvCxnSpPr>
          <p:cNvPr id="57" name="Straight Arrow Connector 56"/>
          <p:cNvCxnSpPr/>
          <p:nvPr/>
        </p:nvCxnSpPr>
        <p:spPr>
          <a:xfrm>
            <a:off x="2582862" y="1447802"/>
            <a:ext cx="5029200" cy="1588"/>
          </a:xfrm>
          <a:prstGeom prst="straightConnector1">
            <a:avLst/>
          </a:prstGeom>
          <a:ln>
            <a:solidFill>
              <a:srgbClr val="0070C0"/>
            </a:solidFill>
            <a:tailEnd type="arrow"/>
          </a:ln>
        </p:spPr>
        <p:style>
          <a:lnRef idx="3">
            <a:schemeClr val="accent4"/>
          </a:lnRef>
          <a:fillRef idx="0">
            <a:schemeClr val="accent4"/>
          </a:fillRef>
          <a:effectRef idx="2">
            <a:schemeClr val="accent4"/>
          </a:effectRef>
          <a:fontRef idx="minor">
            <a:schemeClr val="tx1"/>
          </a:fontRef>
        </p:style>
      </p:cxnSp>
      <p:sp>
        <p:nvSpPr>
          <p:cNvPr id="59" name="Rounded Rectangle 58"/>
          <p:cNvSpPr/>
          <p:nvPr/>
        </p:nvSpPr>
        <p:spPr>
          <a:xfrm>
            <a:off x="3040062" y="1143002"/>
            <a:ext cx="1066800" cy="609600"/>
          </a:xfrm>
          <a:prstGeom prst="roundRect">
            <a:avLst/>
          </a:prstGeom>
          <a:solidFill>
            <a:srgbClr val="CD1D82"/>
          </a:solidFill>
          <a:ln>
            <a:solidFill>
              <a:srgbClr val="7030A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Splitter</a:t>
            </a:r>
            <a:endParaRPr lang="en-US" dirty="0"/>
          </a:p>
        </p:txBody>
      </p:sp>
      <p:sp>
        <p:nvSpPr>
          <p:cNvPr id="60" name="Rounded Rectangle 59"/>
          <p:cNvSpPr/>
          <p:nvPr/>
        </p:nvSpPr>
        <p:spPr>
          <a:xfrm>
            <a:off x="4945062" y="914402"/>
            <a:ext cx="1676400" cy="1066800"/>
          </a:xfrm>
          <a:prstGeom prst="roundRect">
            <a:avLst/>
          </a:prstGeom>
          <a:solidFill>
            <a:srgbClr val="00B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HKS / HES</a:t>
            </a:r>
            <a:endParaRPr lang="en-US" dirty="0"/>
          </a:p>
        </p:txBody>
      </p:sp>
      <p:cxnSp>
        <p:nvCxnSpPr>
          <p:cNvPr id="62" name="Straight Connector 61"/>
          <p:cNvCxnSpPr/>
          <p:nvPr/>
        </p:nvCxnSpPr>
        <p:spPr>
          <a:xfrm rot="5400000">
            <a:off x="2049462" y="1447802"/>
            <a:ext cx="1219200"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63" name="Straight Connector 62"/>
          <p:cNvCxnSpPr/>
          <p:nvPr/>
        </p:nvCxnSpPr>
        <p:spPr>
          <a:xfrm rot="5400000">
            <a:off x="4030662" y="1447802"/>
            <a:ext cx="91440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64" name="Straight Connector 63"/>
          <p:cNvCxnSpPr/>
          <p:nvPr/>
        </p:nvCxnSpPr>
        <p:spPr>
          <a:xfrm rot="5400000">
            <a:off x="6316662" y="1447802"/>
            <a:ext cx="1219200" cy="0"/>
          </a:xfrm>
          <a:prstGeom prst="line">
            <a:avLst/>
          </a:prstGeom>
        </p:spPr>
        <p:style>
          <a:lnRef idx="3">
            <a:schemeClr val="dk1"/>
          </a:lnRef>
          <a:fillRef idx="0">
            <a:schemeClr val="dk1"/>
          </a:fillRef>
          <a:effectRef idx="2">
            <a:schemeClr val="dk1"/>
          </a:effectRef>
          <a:fontRef idx="minor">
            <a:schemeClr val="tx1"/>
          </a:fontRef>
        </p:style>
      </p:cxnSp>
      <p:sp>
        <p:nvSpPr>
          <p:cNvPr id="67" name="TextBox 66"/>
          <p:cNvSpPr txBox="1"/>
          <p:nvPr/>
        </p:nvSpPr>
        <p:spPr>
          <a:xfrm>
            <a:off x="7535862" y="1230870"/>
            <a:ext cx="838200" cy="369332"/>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en-US" b="1" i="1" dirty="0" smtClean="0"/>
              <a:t>K</a:t>
            </a:r>
            <a:r>
              <a:rPr lang="en-US" b="1" i="1" baseline="30000" dirty="0" smtClean="0"/>
              <a:t>+</a:t>
            </a:r>
            <a:r>
              <a:rPr lang="en-US" b="1" i="1" dirty="0" smtClean="0"/>
              <a:t>/e’</a:t>
            </a:r>
            <a:endParaRPr lang="en-US" b="1" i="1" dirty="0"/>
          </a:p>
        </p:txBody>
      </p:sp>
      <p:sp>
        <p:nvSpPr>
          <p:cNvPr id="68" name="TextBox 67"/>
          <p:cNvSpPr txBox="1"/>
          <p:nvPr/>
        </p:nvSpPr>
        <p:spPr>
          <a:xfrm>
            <a:off x="1752600" y="1230870"/>
            <a:ext cx="990600" cy="369332"/>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en-US" b="1" i="1" dirty="0" smtClean="0"/>
              <a:t>Beam</a:t>
            </a:r>
            <a:endParaRPr lang="en-US" b="1" i="1" dirty="0"/>
          </a:p>
        </p:txBody>
      </p:sp>
      <p:sp>
        <p:nvSpPr>
          <p:cNvPr id="70" name="TextBox 69"/>
          <p:cNvSpPr txBox="1"/>
          <p:nvPr/>
        </p:nvSpPr>
        <p:spPr>
          <a:xfrm rot="5400000">
            <a:off x="2104935" y="1354724"/>
            <a:ext cx="1524001" cy="338554"/>
          </a:xfrm>
          <a:prstGeom prst="rect">
            <a:avLst/>
          </a:prstGeom>
          <a:noFill/>
        </p:spPr>
        <p:txBody>
          <a:bodyPr wrap="square" rtlCol="0">
            <a:spAutoFit/>
            <a:scene3d>
              <a:camera prst="obliqueTopRight"/>
              <a:lightRig rig="glow" dir="t">
                <a:rot lat="0" lon="0" rev="3600000"/>
              </a:lightRig>
            </a:scene3d>
            <a:sp3d prstMaterial="softEdge">
              <a:bevelT w="29210" h="16510"/>
              <a:contourClr>
                <a:schemeClr val="accent4">
                  <a:alpha val="95000"/>
                </a:schemeClr>
              </a:contourClr>
            </a:sp3d>
          </a:bodyPr>
          <a:lstStyle/>
          <a:p>
            <a:r>
              <a:rPr lang="en-US" sz="16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Target  Plane</a:t>
            </a:r>
            <a:endParaRPr lang="en-US" sz="16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74" name="TextBox 73"/>
          <p:cNvSpPr txBox="1"/>
          <p:nvPr/>
        </p:nvSpPr>
        <p:spPr>
          <a:xfrm rot="5400000">
            <a:off x="4085639" y="1316624"/>
            <a:ext cx="1143001" cy="338554"/>
          </a:xfrm>
          <a:prstGeom prst="rect">
            <a:avLst/>
          </a:prstGeom>
          <a:noFill/>
        </p:spPr>
        <p:txBody>
          <a:bodyPr wrap="square" rtlCol="0">
            <a:spAutoFit/>
            <a:scene3d>
              <a:camera prst="obliqueTopRight"/>
              <a:lightRig rig="glow" dir="t">
                <a:rot lat="0" lon="0" rev="3600000"/>
              </a:lightRig>
            </a:scene3d>
            <a:sp3d prstMaterial="softEdge">
              <a:bevelT w="29210" h="16510"/>
              <a:contourClr>
                <a:schemeClr val="accent4">
                  <a:alpha val="95000"/>
                </a:schemeClr>
              </a:contourClr>
            </a:sp3d>
          </a:bodyPr>
          <a:lstStyle/>
          <a:p>
            <a:r>
              <a:rPr lang="en-US" sz="16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Sieve Slit</a:t>
            </a:r>
            <a:endParaRPr lang="en-US" sz="16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75" name="TextBox 74"/>
          <p:cNvSpPr txBox="1"/>
          <p:nvPr/>
        </p:nvSpPr>
        <p:spPr>
          <a:xfrm rot="5400000">
            <a:off x="6333539" y="1354724"/>
            <a:ext cx="1524001" cy="338554"/>
          </a:xfrm>
          <a:prstGeom prst="rect">
            <a:avLst/>
          </a:prstGeom>
          <a:noFill/>
        </p:spPr>
        <p:txBody>
          <a:bodyPr wrap="square" rtlCol="0">
            <a:spAutoFit/>
            <a:scene3d>
              <a:camera prst="obliqueTopRight"/>
              <a:lightRig rig="glow" dir="t">
                <a:rot lat="0" lon="0" rev="3600000"/>
              </a:lightRig>
            </a:scene3d>
            <a:sp3d prstMaterial="softEdge">
              <a:bevelT w="29210" h="16510"/>
              <a:contourClr>
                <a:schemeClr val="accent4">
                  <a:alpha val="95000"/>
                </a:schemeClr>
              </a:contourClr>
            </a:sp3d>
          </a:bodyPr>
          <a:lstStyle/>
          <a:p>
            <a:r>
              <a:rPr lang="en-US" sz="16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Focal Plane</a:t>
            </a:r>
            <a:endParaRPr lang="en-US" sz="16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94" name="Rectangle 93"/>
          <p:cNvSpPr/>
          <p:nvPr/>
        </p:nvSpPr>
        <p:spPr>
          <a:xfrm>
            <a:off x="152400" y="838200"/>
            <a:ext cx="1196161" cy="461665"/>
          </a:xfrm>
          <a:prstGeom prst="rect">
            <a:avLst/>
          </a:prstGeom>
        </p:spPr>
        <p:txBody>
          <a:bodyPr wrap="none">
            <a:spAutoFit/>
          </a:bodyPr>
          <a:lstStyle/>
          <a:p>
            <a:pPr>
              <a:buFont typeface="Wingdings" pitchFamily="2" charset="2"/>
              <a:buChar char="§"/>
            </a:pPr>
            <a:r>
              <a:rPr lang="en-US" sz="2400" b="1" u="sng" dirty="0" smtClean="0">
                <a:latin typeface="Basemic Times" pitchFamily="2" charset="0"/>
              </a:rPr>
              <a:t>Optics:</a:t>
            </a: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228600"/>
            <a:ext cx="7696200" cy="487363"/>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3">
            <a:schemeClr val="accent3"/>
          </a:fillRef>
          <a:effectRef idx="2">
            <a:schemeClr val="accent3"/>
          </a:effectRef>
          <a:fontRef idx="minor">
            <a:schemeClr val="lt1"/>
          </a:fontRef>
        </p:style>
        <p:txBody>
          <a:bodyPr>
            <a:normAutofit fontScale="90000"/>
          </a:bodyPr>
          <a:lstStyle/>
          <a:p>
            <a:pPr algn="ctr"/>
            <a:r>
              <a:rPr lang="en-US" sz="2800" b="1" u="sng" dirty="0" smtClean="0">
                <a:solidFill>
                  <a:schemeClr val="bg1"/>
                </a:solidFill>
                <a:effectLst>
                  <a:outerShdw blurRad="38100" dist="38100" dir="2700000" algn="tl">
                    <a:srgbClr val="000000">
                      <a:alpha val="43137"/>
                    </a:srgbClr>
                  </a:outerShdw>
                </a:effectLst>
                <a:latin typeface="Basemic Times" pitchFamily="2" charset="0"/>
                <a:ea typeface="+mn-ea"/>
                <a:cs typeface="+mn-cs"/>
              </a:rPr>
              <a:t>Optics Calibration</a:t>
            </a:r>
          </a:p>
        </p:txBody>
      </p:sp>
      <p:sp>
        <p:nvSpPr>
          <p:cNvPr id="3" name="TextBox 2"/>
          <p:cNvSpPr txBox="1"/>
          <p:nvPr/>
        </p:nvSpPr>
        <p:spPr>
          <a:xfrm>
            <a:off x="152400" y="1985427"/>
            <a:ext cx="8382000" cy="1138773"/>
          </a:xfrm>
          <a:prstGeom prst="rect">
            <a:avLst/>
          </a:prstGeom>
          <a:noFill/>
        </p:spPr>
        <p:txBody>
          <a:bodyPr wrap="square" rtlCol="0">
            <a:spAutoFit/>
          </a:bodyPr>
          <a:lstStyle/>
          <a:p>
            <a:pPr>
              <a:buFont typeface="Wingdings" pitchFamily="2" charset="2"/>
              <a:buChar char="§"/>
            </a:pPr>
            <a:r>
              <a:rPr lang="en-US" sz="2400" b="1" u="sng" dirty="0" smtClean="0">
                <a:latin typeface="Basemic Times" pitchFamily="2" charset="0"/>
              </a:rPr>
              <a:t>Reconstruction:      </a:t>
            </a:r>
          </a:p>
          <a:p>
            <a:r>
              <a:rPr lang="en-US" sz="2400" dirty="0" smtClean="0">
                <a:latin typeface="Basemic Times" pitchFamily="2" charset="0"/>
              </a:rPr>
              <a:t>                                  </a:t>
            </a:r>
          </a:p>
          <a:p>
            <a:r>
              <a:rPr lang="en-US" sz="2000" dirty="0" smtClean="0">
                <a:latin typeface="Andalus" pitchFamily="18" charset="-78"/>
                <a:cs typeface="Andalus" pitchFamily="18" charset="-78"/>
              </a:rPr>
              <a:t>         </a:t>
            </a:r>
            <a:r>
              <a:rPr lang="en-US" sz="2000" u="sng" dirty="0" smtClean="0">
                <a:latin typeface="Andalus" pitchFamily="18" charset="-78"/>
                <a:cs typeface="Andalus" pitchFamily="18" charset="-78"/>
              </a:rPr>
              <a:t>Angle:</a:t>
            </a:r>
          </a:p>
        </p:txBody>
      </p:sp>
      <p:cxnSp>
        <p:nvCxnSpPr>
          <p:cNvPr id="57" name="Straight Arrow Connector 56"/>
          <p:cNvCxnSpPr/>
          <p:nvPr/>
        </p:nvCxnSpPr>
        <p:spPr>
          <a:xfrm>
            <a:off x="2582862" y="1447802"/>
            <a:ext cx="5029200" cy="1588"/>
          </a:xfrm>
          <a:prstGeom prst="straightConnector1">
            <a:avLst/>
          </a:prstGeom>
          <a:ln>
            <a:solidFill>
              <a:srgbClr val="0070C0"/>
            </a:solidFill>
            <a:tailEnd type="arrow"/>
          </a:ln>
        </p:spPr>
        <p:style>
          <a:lnRef idx="3">
            <a:schemeClr val="accent4"/>
          </a:lnRef>
          <a:fillRef idx="0">
            <a:schemeClr val="accent4"/>
          </a:fillRef>
          <a:effectRef idx="2">
            <a:schemeClr val="accent4"/>
          </a:effectRef>
          <a:fontRef idx="minor">
            <a:schemeClr val="tx1"/>
          </a:fontRef>
        </p:style>
      </p:cxnSp>
      <p:sp>
        <p:nvSpPr>
          <p:cNvPr id="59" name="Rounded Rectangle 58"/>
          <p:cNvSpPr/>
          <p:nvPr/>
        </p:nvSpPr>
        <p:spPr>
          <a:xfrm>
            <a:off x="3040062" y="1143002"/>
            <a:ext cx="1066800" cy="609600"/>
          </a:xfrm>
          <a:prstGeom prst="roundRect">
            <a:avLst/>
          </a:prstGeom>
          <a:solidFill>
            <a:srgbClr val="CD1D82"/>
          </a:solidFill>
          <a:ln>
            <a:solidFill>
              <a:srgbClr val="7030A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Splitter</a:t>
            </a:r>
            <a:endParaRPr lang="en-US" dirty="0"/>
          </a:p>
        </p:txBody>
      </p:sp>
      <p:sp>
        <p:nvSpPr>
          <p:cNvPr id="60" name="Rounded Rectangle 59"/>
          <p:cNvSpPr/>
          <p:nvPr/>
        </p:nvSpPr>
        <p:spPr>
          <a:xfrm>
            <a:off x="4945062" y="914402"/>
            <a:ext cx="1676400" cy="1066800"/>
          </a:xfrm>
          <a:prstGeom prst="roundRect">
            <a:avLst/>
          </a:prstGeom>
          <a:solidFill>
            <a:srgbClr val="00B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HKS / HES</a:t>
            </a:r>
            <a:endParaRPr lang="en-US" dirty="0"/>
          </a:p>
        </p:txBody>
      </p:sp>
      <p:cxnSp>
        <p:nvCxnSpPr>
          <p:cNvPr id="62" name="Straight Connector 61"/>
          <p:cNvCxnSpPr/>
          <p:nvPr/>
        </p:nvCxnSpPr>
        <p:spPr>
          <a:xfrm rot="5400000">
            <a:off x="2049462" y="1447802"/>
            <a:ext cx="1219200"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63" name="Straight Connector 62"/>
          <p:cNvCxnSpPr/>
          <p:nvPr/>
        </p:nvCxnSpPr>
        <p:spPr>
          <a:xfrm rot="5400000">
            <a:off x="4030662" y="1447802"/>
            <a:ext cx="91440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64" name="Straight Connector 63"/>
          <p:cNvCxnSpPr/>
          <p:nvPr/>
        </p:nvCxnSpPr>
        <p:spPr>
          <a:xfrm rot="5400000">
            <a:off x="6316662" y="1447802"/>
            <a:ext cx="1219200" cy="0"/>
          </a:xfrm>
          <a:prstGeom prst="line">
            <a:avLst/>
          </a:prstGeom>
        </p:spPr>
        <p:style>
          <a:lnRef idx="3">
            <a:schemeClr val="dk1"/>
          </a:lnRef>
          <a:fillRef idx="0">
            <a:schemeClr val="dk1"/>
          </a:fillRef>
          <a:effectRef idx="2">
            <a:schemeClr val="dk1"/>
          </a:effectRef>
          <a:fontRef idx="minor">
            <a:schemeClr val="tx1"/>
          </a:fontRef>
        </p:style>
      </p:cxnSp>
      <p:sp>
        <p:nvSpPr>
          <p:cNvPr id="67" name="TextBox 66"/>
          <p:cNvSpPr txBox="1"/>
          <p:nvPr/>
        </p:nvSpPr>
        <p:spPr>
          <a:xfrm>
            <a:off x="7535862" y="1230870"/>
            <a:ext cx="838200" cy="369332"/>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en-US" b="1" i="1" dirty="0" smtClean="0"/>
              <a:t>K</a:t>
            </a:r>
            <a:r>
              <a:rPr lang="en-US" b="1" i="1" baseline="30000" dirty="0" smtClean="0"/>
              <a:t>+</a:t>
            </a:r>
            <a:r>
              <a:rPr lang="en-US" b="1" i="1" dirty="0" smtClean="0"/>
              <a:t>/e’</a:t>
            </a:r>
            <a:endParaRPr lang="en-US" b="1" i="1" dirty="0"/>
          </a:p>
        </p:txBody>
      </p:sp>
      <p:sp>
        <p:nvSpPr>
          <p:cNvPr id="68" name="TextBox 67"/>
          <p:cNvSpPr txBox="1"/>
          <p:nvPr/>
        </p:nvSpPr>
        <p:spPr>
          <a:xfrm>
            <a:off x="1752600" y="1230870"/>
            <a:ext cx="990600" cy="369332"/>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en-US" b="1" i="1" dirty="0" smtClean="0"/>
              <a:t>Beam</a:t>
            </a:r>
            <a:endParaRPr lang="en-US" b="1" i="1" dirty="0"/>
          </a:p>
        </p:txBody>
      </p:sp>
      <p:sp>
        <p:nvSpPr>
          <p:cNvPr id="70" name="TextBox 69"/>
          <p:cNvSpPr txBox="1"/>
          <p:nvPr/>
        </p:nvSpPr>
        <p:spPr>
          <a:xfrm rot="5400000">
            <a:off x="2104935" y="1354724"/>
            <a:ext cx="1524001" cy="338554"/>
          </a:xfrm>
          <a:prstGeom prst="rect">
            <a:avLst/>
          </a:prstGeom>
          <a:noFill/>
        </p:spPr>
        <p:txBody>
          <a:bodyPr wrap="square" rtlCol="0">
            <a:spAutoFit/>
            <a:scene3d>
              <a:camera prst="obliqueTopRight"/>
              <a:lightRig rig="glow" dir="t">
                <a:rot lat="0" lon="0" rev="3600000"/>
              </a:lightRig>
            </a:scene3d>
            <a:sp3d prstMaterial="softEdge">
              <a:bevelT w="29210" h="16510"/>
              <a:contourClr>
                <a:schemeClr val="accent4">
                  <a:alpha val="95000"/>
                </a:schemeClr>
              </a:contourClr>
            </a:sp3d>
          </a:bodyPr>
          <a:lstStyle/>
          <a:p>
            <a:r>
              <a:rPr lang="en-US" sz="16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Target  Plane</a:t>
            </a:r>
            <a:endParaRPr lang="en-US" sz="16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74" name="TextBox 73"/>
          <p:cNvSpPr txBox="1"/>
          <p:nvPr/>
        </p:nvSpPr>
        <p:spPr>
          <a:xfrm rot="5400000">
            <a:off x="4085639" y="1316624"/>
            <a:ext cx="1143001" cy="338554"/>
          </a:xfrm>
          <a:prstGeom prst="rect">
            <a:avLst/>
          </a:prstGeom>
          <a:noFill/>
        </p:spPr>
        <p:txBody>
          <a:bodyPr wrap="square" rtlCol="0">
            <a:spAutoFit/>
            <a:scene3d>
              <a:camera prst="obliqueTopRight"/>
              <a:lightRig rig="glow" dir="t">
                <a:rot lat="0" lon="0" rev="3600000"/>
              </a:lightRig>
            </a:scene3d>
            <a:sp3d prstMaterial="softEdge">
              <a:bevelT w="29210" h="16510"/>
              <a:contourClr>
                <a:schemeClr val="accent4">
                  <a:alpha val="95000"/>
                </a:schemeClr>
              </a:contourClr>
            </a:sp3d>
          </a:bodyPr>
          <a:lstStyle/>
          <a:p>
            <a:r>
              <a:rPr lang="en-US" sz="16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Sieve Slit</a:t>
            </a:r>
            <a:endParaRPr lang="en-US" sz="16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75" name="TextBox 74"/>
          <p:cNvSpPr txBox="1"/>
          <p:nvPr/>
        </p:nvSpPr>
        <p:spPr>
          <a:xfrm rot="5400000">
            <a:off x="6333539" y="1354724"/>
            <a:ext cx="1524001" cy="338554"/>
          </a:xfrm>
          <a:prstGeom prst="rect">
            <a:avLst/>
          </a:prstGeom>
          <a:noFill/>
        </p:spPr>
        <p:txBody>
          <a:bodyPr wrap="square" rtlCol="0">
            <a:spAutoFit/>
            <a:scene3d>
              <a:camera prst="obliqueTopRight"/>
              <a:lightRig rig="glow" dir="t">
                <a:rot lat="0" lon="0" rev="3600000"/>
              </a:lightRig>
            </a:scene3d>
            <a:sp3d prstMaterial="softEdge">
              <a:bevelT w="29210" h="16510"/>
              <a:contourClr>
                <a:schemeClr val="accent4">
                  <a:alpha val="95000"/>
                </a:schemeClr>
              </a:contourClr>
            </a:sp3d>
          </a:bodyPr>
          <a:lstStyle/>
          <a:p>
            <a:r>
              <a:rPr lang="en-US" sz="16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Focal Plane</a:t>
            </a:r>
            <a:endParaRPr lang="en-US" sz="16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aphicFrame>
        <p:nvGraphicFramePr>
          <p:cNvPr id="82" name="Object 81"/>
          <p:cNvGraphicFramePr>
            <a:graphicFrameLocks noChangeAspect="1"/>
          </p:cNvGraphicFramePr>
          <p:nvPr/>
        </p:nvGraphicFramePr>
        <p:xfrm>
          <a:off x="2209801" y="2419290"/>
          <a:ext cx="838200" cy="838200"/>
        </p:xfrm>
        <a:graphic>
          <a:graphicData uri="http://schemas.openxmlformats.org/presentationml/2006/ole">
            <p:oleObj spid="_x0000_s86018" name="Equation" r:id="rId4" imgW="596880" imgH="482400" progId="Equation.3">
              <p:embed/>
            </p:oleObj>
          </a:graphicData>
        </a:graphic>
      </p:graphicFrame>
      <p:graphicFrame>
        <p:nvGraphicFramePr>
          <p:cNvPr id="21506" name="Object 2"/>
          <p:cNvGraphicFramePr>
            <a:graphicFrameLocks noChangeAspect="1"/>
          </p:cNvGraphicFramePr>
          <p:nvPr/>
        </p:nvGraphicFramePr>
        <p:xfrm>
          <a:off x="4254500" y="2343090"/>
          <a:ext cx="1003300" cy="914400"/>
        </p:xfrm>
        <a:graphic>
          <a:graphicData uri="http://schemas.openxmlformats.org/presentationml/2006/ole">
            <p:oleObj spid="_x0000_s86019" name="Equation" r:id="rId5" imgW="634680" imgH="482400" progId="Equation.3">
              <p:embed/>
            </p:oleObj>
          </a:graphicData>
        </a:graphic>
      </p:graphicFrame>
      <p:graphicFrame>
        <p:nvGraphicFramePr>
          <p:cNvPr id="21507" name="Object 3"/>
          <p:cNvGraphicFramePr>
            <a:graphicFrameLocks noChangeAspect="1"/>
          </p:cNvGraphicFramePr>
          <p:nvPr/>
        </p:nvGraphicFramePr>
        <p:xfrm>
          <a:off x="7086600" y="2079625"/>
          <a:ext cx="1018959" cy="1501775"/>
        </p:xfrm>
        <a:graphic>
          <a:graphicData uri="http://schemas.openxmlformats.org/presentationml/2006/ole">
            <p:oleObj spid="_x0000_s86020" name="Equation" r:id="rId6" imgW="647640" imgH="952200" progId="Equation.3">
              <p:embed/>
            </p:oleObj>
          </a:graphicData>
        </a:graphic>
      </p:graphicFrame>
      <p:graphicFrame>
        <p:nvGraphicFramePr>
          <p:cNvPr id="21508" name="Object 4"/>
          <p:cNvGraphicFramePr>
            <a:graphicFrameLocks noChangeAspect="1"/>
          </p:cNvGraphicFramePr>
          <p:nvPr/>
        </p:nvGraphicFramePr>
        <p:xfrm>
          <a:off x="2895600" y="2598678"/>
          <a:ext cx="1219200" cy="430212"/>
        </p:xfrm>
        <a:graphic>
          <a:graphicData uri="http://schemas.openxmlformats.org/presentationml/2006/ole">
            <p:oleObj spid="_x0000_s86021" name="Equation" r:id="rId7" imgW="558720" imgH="253800" progId="Equation.3">
              <p:embed/>
            </p:oleObj>
          </a:graphicData>
        </a:graphic>
      </p:graphicFrame>
      <p:graphicFrame>
        <p:nvGraphicFramePr>
          <p:cNvPr id="21509" name="Object 5"/>
          <p:cNvGraphicFramePr>
            <a:graphicFrameLocks noChangeAspect="1"/>
          </p:cNvGraphicFramePr>
          <p:nvPr/>
        </p:nvGraphicFramePr>
        <p:xfrm>
          <a:off x="5181600" y="2609790"/>
          <a:ext cx="1354137" cy="419100"/>
        </p:xfrm>
        <a:graphic>
          <a:graphicData uri="http://schemas.openxmlformats.org/presentationml/2006/ole">
            <p:oleObj spid="_x0000_s86022" name="Equation" r:id="rId8" imgW="685800" imgH="241200" progId="Equation.3">
              <p:embed/>
            </p:oleObj>
          </a:graphicData>
        </a:graphic>
      </p:graphicFrame>
      <p:sp>
        <p:nvSpPr>
          <p:cNvPr id="88" name="Down Arrow 87"/>
          <p:cNvSpPr/>
          <p:nvPr/>
        </p:nvSpPr>
        <p:spPr>
          <a:xfrm>
            <a:off x="3276600" y="2038290"/>
            <a:ext cx="533400" cy="381000"/>
          </a:xfrm>
          <a:prstGeom prst="downArrow">
            <a:avLst/>
          </a:prstGeom>
          <a:solidFill>
            <a:srgbClr val="C00000"/>
          </a:solidFill>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89" name="Down Arrow 88"/>
          <p:cNvSpPr/>
          <p:nvPr/>
        </p:nvSpPr>
        <p:spPr>
          <a:xfrm>
            <a:off x="5562600" y="2190690"/>
            <a:ext cx="533400" cy="304800"/>
          </a:xfrm>
          <a:prstGeom prst="downArrow">
            <a:avLst/>
          </a:prstGeom>
          <a:solidFill>
            <a:srgbClr val="C00000"/>
          </a:solidFill>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graphicFrame>
        <p:nvGraphicFramePr>
          <p:cNvPr id="21511" name="Object 7"/>
          <p:cNvGraphicFramePr>
            <a:graphicFrameLocks noChangeAspect="1"/>
          </p:cNvGraphicFramePr>
          <p:nvPr/>
        </p:nvGraphicFramePr>
        <p:xfrm>
          <a:off x="2201863" y="3409890"/>
          <a:ext cx="3589337" cy="381000"/>
        </p:xfrm>
        <a:graphic>
          <a:graphicData uri="http://schemas.openxmlformats.org/presentationml/2006/ole">
            <p:oleObj spid="_x0000_s86023" name="Equation" r:id="rId9" imgW="1892160" imgH="266400" progId="Equation.3">
              <p:embed/>
            </p:oleObj>
          </a:graphicData>
        </a:graphic>
      </p:graphicFrame>
      <p:sp>
        <p:nvSpPr>
          <p:cNvPr id="94" name="Rectangle 93"/>
          <p:cNvSpPr/>
          <p:nvPr/>
        </p:nvSpPr>
        <p:spPr>
          <a:xfrm>
            <a:off x="152400" y="838200"/>
            <a:ext cx="1196161" cy="461665"/>
          </a:xfrm>
          <a:prstGeom prst="rect">
            <a:avLst/>
          </a:prstGeom>
        </p:spPr>
        <p:txBody>
          <a:bodyPr wrap="none">
            <a:spAutoFit/>
          </a:bodyPr>
          <a:lstStyle/>
          <a:p>
            <a:pPr>
              <a:buFont typeface="Wingdings" pitchFamily="2" charset="2"/>
              <a:buChar char="§"/>
            </a:pPr>
            <a:r>
              <a:rPr lang="en-US" sz="2400" b="1" u="sng" dirty="0" smtClean="0">
                <a:latin typeface="Basemic Times" pitchFamily="2" charset="0"/>
              </a:rPr>
              <a:t>Optics:</a:t>
            </a:r>
          </a:p>
        </p:txBody>
      </p:sp>
      <p:graphicFrame>
        <p:nvGraphicFramePr>
          <p:cNvPr id="21513" name="Object 9"/>
          <p:cNvGraphicFramePr>
            <a:graphicFrameLocks noChangeAspect="1"/>
          </p:cNvGraphicFramePr>
          <p:nvPr/>
        </p:nvGraphicFramePr>
        <p:xfrm>
          <a:off x="2209800" y="3867090"/>
          <a:ext cx="4724400" cy="381000"/>
        </p:xfrm>
        <a:graphic>
          <a:graphicData uri="http://schemas.openxmlformats.org/presentationml/2006/ole">
            <p:oleObj spid="_x0000_s86024" name="Equation" r:id="rId10" imgW="2539800" imgH="266400" progId="Equation.3">
              <p:embed/>
            </p:oleObj>
          </a:graphicData>
        </a:graphic>
      </p:graphicFrame>
      <p:sp>
        <p:nvSpPr>
          <p:cNvPr id="47" name="TextBox 46"/>
          <p:cNvSpPr txBox="1"/>
          <p:nvPr/>
        </p:nvSpPr>
        <p:spPr>
          <a:xfrm>
            <a:off x="685800" y="3409890"/>
            <a:ext cx="1981200" cy="400110"/>
          </a:xfrm>
          <a:prstGeom prst="rect">
            <a:avLst/>
          </a:prstGeom>
          <a:noFill/>
        </p:spPr>
        <p:txBody>
          <a:bodyPr wrap="square" rtlCol="0">
            <a:spAutoFit/>
          </a:bodyPr>
          <a:lstStyle/>
          <a:p>
            <a:r>
              <a:rPr lang="en-US" sz="2000" u="sng" dirty="0" smtClean="0">
                <a:latin typeface="Andalus" pitchFamily="18" charset="-78"/>
                <a:cs typeface="Andalus" pitchFamily="18" charset="-78"/>
              </a:rPr>
              <a:t>Momentum:</a:t>
            </a:r>
            <a:endParaRPr lang="en-US" sz="2000" dirty="0" smtClean="0">
              <a:latin typeface="Comic Sans MS" pitchFamily="66" charset="0"/>
            </a:endParaRPr>
          </a:p>
        </p:txBody>
      </p:sp>
      <p:sp>
        <p:nvSpPr>
          <p:cNvPr id="48" name="TextBox 47"/>
          <p:cNvSpPr txBox="1"/>
          <p:nvPr/>
        </p:nvSpPr>
        <p:spPr>
          <a:xfrm>
            <a:off x="685800" y="3867090"/>
            <a:ext cx="2133600" cy="400110"/>
          </a:xfrm>
          <a:prstGeom prst="rect">
            <a:avLst/>
          </a:prstGeom>
          <a:noFill/>
        </p:spPr>
        <p:txBody>
          <a:bodyPr wrap="square" rtlCol="0">
            <a:spAutoFit/>
          </a:bodyPr>
          <a:lstStyle/>
          <a:p>
            <a:r>
              <a:rPr lang="en-US" sz="2000" u="sng" dirty="0" smtClean="0">
                <a:latin typeface="Andalus" pitchFamily="18" charset="-78"/>
                <a:cs typeface="Andalus" pitchFamily="18" charset="-78"/>
              </a:rPr>
              <a:t>Target Time:</a:t>
            </a:r>
            <a:endParaRPr lang="en-US" sz="2000" dirty="0" smtClean="0">
              <a:latin typeface="Comic Sans MS" pitchFamily="66" charset="0"/>
            </a:endParaRPr>
          </a:p>
        </p:txBody>
      </p:sp>
      <p:cxnSp>
        <p:nvCxnSpPr>
          <p:cNvPr id="44" name="Straight Arrow Connector 43"/>
          <p:cNvCxnSpPr/>
          <p:nvPr/>
        </p:nvCxnSpPr>
        <p:spPr>
          <a:xfrm flipV="1">
            <a:off x="2819400" y="3143310"/>
            <a:ext cx="1752600" cy="285690"/>
          </a:xfrm>
          <a:prstGeom prst="straightConnector1">
            <a:avLst/>
          </a:prstGeom>
          <a:ln>
            <a:prstDash val="sysDot"/>
            <a:tailEnd type="stealth"/>
          </a:ln>
        </p:spPr>
        <p:style>
          <a:lnRef idx="3">
            <a:schemeClr val="accent3"/>
          </a:lnRef>
          <a:fillRef idx="0">
            <a:schemeClr val="accent3"/>
          </a:fillRef>
          <a:effectRef idx="2">
            <a:schemeClr val="accent3"/>
          </a:effectRef>
          <a:fontRef idx="minor">
            <a:schemeClr val="tx1"/>
          </a:fontRef>
        </p:style>
      </p:cxn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85800" y="228600"/>
            <a:ext cx="7696200" cy="487363"/>
          </a:xfr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3">
            <a:schemeClr val="accent3"/>
          </a:fillRef>
          <a:effectRef idx="2">
            <a:schemeClr val="accent3"/>
          </a:effectRef>
          <a:fontRef idx="minor">
            <a:schemeClr val="lt1"/>
          </a:fontRef>
        </p:style>
        <p:txBody>
          <a:bodyPr>
            <a:normAutofit fontScale="90000"/>
          </a:bodyPr>
          <a:lstStyle/>
          <a:p>
            <a:pPr algn="ctr"/>
            <a:r>
              <a:rPr lang="en-US" sz="2800" b="1" u="sng" dirty="0" smtClean="0">
                <a:solidFill>
                  <a:schemeClr val="bg1"/>
                </a:solidFill>
                <a:effectLst>
                  <a:outerShdw blurRad="38100" dist="38100" dir="2700000" algn="tl">
                    <a:srgbClr val="000000">
                      <a:alpha val="43137"/>
                    </a:srgbClr>
                  </a:outerShdw>
                </a:effectLst>
                <a:latin typeface="Basemic Times" pitchFamily="2" charset="0"/>
                <a:ea typeface="+mn-ea"/>
                <a:cs typeface="+mn-cs"/>
              </a:rPr>
              <a:t>Optics Calibration</a:t>
            </a:r>
          </a:p>
        </p:txBody>
      </p:sp>
      <p:sp>
        <p:nvSpPr>
          <p:cNvPr id="3" name="TextBox 2"/>
          <p:cNvSpPr txBox="1"/>
          <p:nvPr/>
        </p:nvSpPr>
        <p:spPr>
          <a:xfrm>
            <a:off x="152400" y="1985427"/>
            <a:ext cx="8382000" cy="1138773"/>
          </a:xfrm>
          <a:prstGeom prst="rect">
            <a:avLst/>
          </a:prstGeom>
          <a:noFill/>
        </p:spPr>
        <p:txBody>
          <a:bodyPr wrap="square" rtlCol="0">
            <a:spAutoFit/>
          </a:bodyPr>
          <a:lstStyle/>
          <a:p>
            <a:pPr>
              <a:buFont typeface="Wingdings" pitchFamily="2" charset="2"/>
              <a:buChar char="§"/>
            </a:pPr>
            <a:r>
              <a:rPr lang="en-US" sz="2400" b="1" u="sng" dirty="0" smtClean="0">
                <a:latin typeface="Basemic Times" pitchFamily="2" charset="0"/>
              </a:rPr>
              <a:t>Reconstruction:      </a:t>
            </a:r>
          </a:p>
          <a:p>
            <a:r>
              <a:rPr lang="en-US" sz="2400" dirty="0" smtClean="0">
                <a:latin typeface="Basemic Times" pitchFamily="2" charset="0"/>
              </a:rPr>
              <a:t>                                  </a:t>
            </a:r>
          </a:p>
          <a:p>
            <a:r>
              <a:rPr lang="en-US" sz="2000" dirty="0" smtClean="0">
                <a:latin typeface="Andalus" pitchFamily="18" charset="-78"/>
                <a:cs typeface="Andalus" pitchFamily="18" charset="-78"/>
              </a:rPr>
              <a:t>         </a:t>
            </a:r>
            <a:r>
              <a:rPr lang="en-US" sz="2000" u="sng" dirty="0" smtClean="0">
                <a:latin typeface="Andalus" pitchFamily="18" charset="-78"/>
                <a:cs typeface="Andalus" pitchFamily="18" charset="-78"/>
              </a:rPr>
              <a:t>Angle:</a:t>
            </a:r>
          </a:p>
        </p:txBody>
      </p:sp>
      <p:cxnSp>
        <p:nvCxnSpPr>
          <p:cNvPr id="57" name="Straight Arrow Connector 56"/>
          <p:cNvCxnSpPr/>
          <p:nvPr/>
        </p:nvCxnSpPr>
        <p:spPr>
          <a:xfrm>
            <a:off x="2582862" y="1447802"/>
            <a:ext cx="5029200" cy="1588"/>
          </a:xfrm>
          <a:prstGeom prst="straightConnector1">
            <a:avLst/>
          </a:prstGeom>
          <a:ln>
            <a:solidFill>
              <a:srgbClr val="0070C0"/>
            </a:solidFill>
            <a:tailEnd type="arrow"/>
          </a:ln>
        </p:spPr>
        <p:style>
          <a:lnRef idx="3">
            <a:schemeClr val="accent4"/>
          </a:lnRef>
          <a:fillRef idx="0">
            <a:schemeClr val="accent4"/>
          </a:fillRef>
          <a:effectRef idx="2">
            <a:schemeClr val="accent4"/>
          </a:effectRef>
          <a:fontRef idx="minor">
            <a:schemeClr val="tx1"/>
          </a:fontRef>
        </p:style>
      </p:cxnSp>
      <p:sp>
        <p:nvSpPr>
          <p:cNvPr id="59" name="Rounded Rectangle 58"/>
          <p:cNvSpPr/>
          <p:nvPr/>
        </p:nvSpPr>
        <p:spPr>
          <a:xfrm>
            <a:off x="3040062" y="1143002"/>
            <a:ext cx="1066800" cy="609600"/>
          </a:xfrm>
          <a:prstGeom prst="roundRect">
            <a:avLst/>
          </a:prstGeom>
          <a:solidFill>
            <a:srgbClr val="CD1D82"/>
          </a:solidFill>
          <a:ln>
            <a:solidFill>
              <a:srgbClr val="7030A0"/>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Splitter</a:t>
            </a:r>
            <a:endParaRPr lang="en-US" dirty="0"/>
          </a:p>
        </p:txBody>
      </p:sp>
      <p:sp>
        <p:nvSpPr>
          <p:cNvPr id="60" name="Rounded Rectangle 59"/>
          <p:cNvSpPr/>
          <p:nvPr/>
        </p:nvSpPr>
        <p:spPr>
          <a:xfrm>
            <a:off x="4945062" y="914402"/>
            <a:ext cx="1676400" cy="1066800"/>
          </a:xfrm>
          <a:prstGeom prst="roundRect">
            <a:avLst/>
          </a:prstGeom>
          <a:solidFill>
            <a:srgbClr val="00B050"/>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rible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HKS / HES</a:t>
            </a:r>
            <a:endParaRPr lang="en-US" dirty="0"/>
          </a:p>
        </p:txBody>
      </p:sp>
      <p:cxnSp>
        <p:nvCxnSpPr>
          <p:cNvPr id="62" name="Straight Connector 61"/>
          <p:cNvCxnSpPr/>
          <p:nvPr/>
        </p:nvCxnSpPr>
        <p:spPr>
          <a:xfrm rot="5400000">
            <a:off x="2049462" y="1447802"/>
            <a:ext cx="1219200" cy="0"/>
          </a:xfrm>
          <a:prstGeom prst="line">
            <a:avLst/>
          </a:prstGeom>
        </p:spPr>
        <p:style>
          <a:lnRef idx="3">
            <a:schemeClr val="accent2"/>
          </a:lnRef>
          <a:fillRef idx="0">
            <a:schemeClr val="accent2"/>
          </a:fillRef>
          <a:effectRef idx="2">
            <a:schemeClr val="accent2"/>
          </a:effectRef>
          <a:fontRef idx="minor">
            <a:schemeClr val="tx1"/>
          </a:fontRef>
        </p:style>
      </p:cxnSp>
      <p:cxnSp>
        <p:nvCxnSpPr>
          <p:cNvPr id="63" name="Straight Connector 62"/>
          <p:cNvCxnSpPr/>
          <p:nvPr/>
        </p:nvCxnSpPr>
        <p:spPr>
          <a:xfrm rot="5400000">
            <a:off x="4030662" y="1447802"/>
            <a:ext cx="91440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64" name="Straight Connector 63"/>
          <p:cNvCxnSpPr/>
          <p:nvPr/>
        </p:nvCxnSpPr>
        <p:spPr>
          <a:xfrm rot="5400000">
            <a:off x="6316662" y="1447802"/>
            <a:ext cx="1219200" cy="0"/>
          </a:xfrm>
          <a:prstGeom prst="line">
            <a:avLst/>
          </a:prstGeom>
        </p:spPr>
        <p:style>
          <a:lnRef idx="3">
            <a:schemeClr val="dk1"/>
          </a:lnRef>
          <a:fillRef idx="0">
            <a:schemeClr val="dk1"/>
          </a:fillRef>
          <a:effectRef idx="2">
            <a:schemeClr val="dk1"/>
          </a:effectRef>
          <a:fontRef idx="minor">
            <a:schemeClr val="tx1"/>
          </a:fontRef>
        </p:style>
      </p:cxnSp>
      <p:sp>
        <p:nvSpPr>
          <p:cNvPr id="67" name="TextBox 66"/>
          <p:cNvSpPr txBox="1"/>
          <p:nvPr/>
        </p:nvSpPr>
        <p:spPr>
          <a:xfrm>
            <a:off x="7535862" y="1230870"/>
            <a:ext cx="838200" cy="369332"/>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en-US" b="1" i="1" dirty="0" smtClean="0"/>
              <a:t>K</a:t>
            </a:r>
            <a:r>
              <a:rPr lang="en-US" b="1" i="1" baseline="30000" dirty="0" smtClean="0"/>
              <a:t>+</a:t>
            </a:r>
            <a:r>
              <a:rPr lang="en-US" b="1" i="1" dirty="0" smtClean="0"/>
              <a:t>/e’</a:t>
            </a:r>
            <a:endParaRPr lang="en-US" b="1" i="1" dirty="0"/>
          </a:p>
        </p:txBody>
      </p:sp>
      <p:sp>
        <p:nvSpPr>
          <p:cNvPr id="68" name="TextBox 67"/>
          <p:cNvSpPr txBox="1"/>
          <p:nvPr/>
        </p:nvSpPr>
        <p:spPr>
          <a:xfrm>
            <a:off x="1752600" y="1230870"/>
            <a:ext cx="990600" cy="369332"/>
          </a:xfrm>
          <a:prstGeom prst="rect">
            <a:avLst/>
          </a:prstGeom>
          <a:no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rtlCol="0">
            <a:spAutoFit/>
          </a:bodyPr>
          <a:lstStyle/>
          <a:p>
            <a:r>
              <a:rPr lang="en-US" b="1" i="1" dirty="0" smtClean="0"/>
              <a:t>Beam</a:t>
            </a:r>
            <a:endParaRPr lang="en-US" b="1" i="1" dirty="0"/>
          </a:p>
        </p:txBody>
      </p:sp>
      <p:sp>
        <p:nvSpPr>
          <p:cNvPr id="70" name="TextBox 69"/>
          <p:cNvSpPr txBox="1"/>
          <p:nvPr/>
        </p:nvSpPr>
        <p:spPr>
          <a:xfrm rot="5400000">
            <a:off x="2104935" y="1354724"/>
            <a:ext cx="1524001" cy="338554"/>
          </a:xfrm>
          <a:prstGeom prst="rect">
            <a:avLst/>
          </a:prstGeom>
          <a:noFill/>
        </p:spPr>
        <p:txBody>
          <a:bodyPr wrap="square" rtlCol="0">
            <a:spAutoFit/>
            <a:scene3d>
              <a:camera prst="obliqueTopRight"/>
              <a:lightRig rig="glow" dir="t">
                <a:rot lat="0" lon="0" rev="3600000"/>
              </a:lightRig>
            </a:scene3d>
            <a:sp3d prstMaterial="softEdge">
              <a:bevelT w="29210" h="16510"/>
              <a:contourClr>
                <a:schemeClr val="accent4">
                  <a:alpha val="95000"/>
                </a:schemeClr>
              </a:contourClr>
            </a:sp3d>
          </a:bodyPr>
          <a:lstStyle/>
          <a:p>
            <a:r>
              <a:rPr lang="en-US" sz="16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Target  Plane</a:t>
            </a:r>
            <a:endParaRPr lang="en-US" sz="16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74" name="TextBox 73"/>
          <p:cNvSpPr txBox="1"/>
          <p:nvPr/>
        </p:nvSpPr>
        <p:spPr>
          <a:xfrm rot="5400000">
            <a:off x="4085639" y="1316624"/>
            <a:ext cx="1143001" cy="338554"/>
          </a:xfrm>
          <a:prstGeom prst="rect">
            <a:avLst/>
          </a:prstGeom>
          <a:noFill/>
        </p:spPr>
        <p:txBody>
          <a:bodyPr wrap="square" rtlCol="0">
            <a:spAutoFit/>
            <a:scene3d>
              <a:camera prst="obliqueTopRight"/>
              <a:lightRig rig="glow" dir="t">
                <a:rot lat="0" lon="0" rev="3600000"/>
              </a:lightRig>
            </a:scene3d>
            <a:sp3d prstMaterial="softEdge">
              <a:bevelT w="29210" h="16510"/>
              <a:contourClr>
                <a:schemeClr val="accent4">
                  <a:alpha val="95000"/>
                </a:schemeClr>
              </a:contourClr>
            </a:sp3d>
          </a:bodyPr>
          <a:lstStyle/>
          <a:p>
            <a:r>
              <a:rPr lang="en-US" sz="16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Sieve Slit</a:t>
            </a:r>
            <a:endParaRPr lang="en-US" sz="16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75" name="TextBox 74"/>
          <p:cNvSpPr txBox="1"/>
          <p:nvPr/>
        </p:nvSpPr>
        <p:spPr>
          <a:xfrm rot="5400000">
            <a:off x="6333539" y="1354724"/>
            <a:ext cx="1524001" cy="338554"/>
          </a:xfrm>
          <a:prstGeom prst="rect">
            <a:avLst/>
          </a:prstGeom>
          <a:noFill/>
        </p:spPr>
        <p:txBody>
          <a:bodyPr wrap="square" rtlCol="0">
            <a:spAutoFit/>
            <a:scene3d>
              <a:camera prst="obliqueTopRight"/>
              <a:lightRig rig="glow" dir="t">
                <a:rot lat="0" lon="0" rev="3600000"/>
              </a:lightRig>
            </a:scene3d>
            <a:sp3d prstMaterial="softEdge">
              <a:bevelT w="29210" h="16510"/>
              <a:contourClr>
                <a:schemeClr val="accent4">
                  <a:alpha val="95000"/>
                </a:schemeClr>
              </a:contourClr>
            </a:sp3d>
          </a:bodyPr>
          <a:lstStyle/>
          <a:p>
            <a:r>
              <a:rPr lang="en-US" sz="16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Focal Plane</a:t>
            </a:r>
            <a:endParaRPr lang="en-US" sz="16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graphicFrame>
        <p:nvGraphicFramePr>
          <p:cNvPr id="82" name="Object 81"/>
          <p:cNvGraphicFramePr>
            <a:graphicFrameLocks noChangeAspect="1"/>
          </p:cNvGraphicFramePr>
          <p:nvPr/>
        </p:nvGraphicFramePr>
        <p:xfrm>
          <a:off x="2209801" y="2419290"/>
          <a:ext cx="838200" cy="838200"/>
        </p:xfrm>
        <a:graphic>
          <a:graphicData uri="http://schemas.openxmlformats.org/presentationml/2006/ole">
            <p:oleObj spid="_x0000_s71682" name="Equation" r:id="rId4" imgW="596880" imgH="482400" progId="Equation.3">
              <p:embed/>
            </p:oleObj>
          </a:graphicData>
        </a:graphic>
      </p:graphicFrame>
      <p:graphicFrame>
        <p:nvGraphicFramePr>
          <p:cNvPr id="21506" name="Object 2"/>
          <p:cNvGraphicFramePr>
            <a:graphicFrameLocks noChangeAspect="1"/>
          </p:cNvGraphicFramePr>
          <p:nvPr/>
        </p:nvGraphicFramePr>
        <p:xfrm>
          <a:off x="4254500" y="2343090"/>
          <a:ext cx="1003300" cy="914400"/>
        </p:xfrm>
        <a:graphic>
          <a:graphicData uri="http://schemas.openxmlformats.org/presentationml/2006/ole">
            <p:oleObj spid="_x0000_s71683" name="Equation" r:id="rId5" imgW="634680" imgH="482400" progId="Equation.3">
              <p:embed/>
            </p:oleObj>
          </a:graphicData>
        </a:graphic>
      </p:graphicFrame>
      <p:graphicFrame>
        <p:nvGraphicFramePr>
          <p:cNvPr id="21507" name="Object 3"/>
          <p:cNvGraphicFramePr>
            <a:graphicFrameLocks noChangeAspect="1"/>
          </p:cNvGraphicFramePr>
          <p:nvPr/>
        </p:nvGraphicFramePr>
        <p:xfrm>
          <a:off x="7086600" y="2079625"/>
          <a:ext cx="1018959" cy="1501775"/>
        </p:xfrm>
        <a:graphic>
          <a:graphicData uri="http://schemas.openxmlformats.org/presentationml/2006/ole">
            <p:oleObj spid="_x0000_s71684" name="Equation" r:id="rId6" imgW="647640" imgH="952200" progId="Equation.3">
              <p:embed/>
            </p:oleObj>
          </a:graphicData>
        </a:graphic>
      </p:graphicFrame>
      <p:graphicFrame>
        <p:nvGraphicFramePr>
          <p:cNvPr id="21508" name="Object 4"/>
          <p:cNvGraphicFramePr>
            <a:graphicFrameLocks noChangeAspect="1"/>
          </p:cNvGraphicFramePr>
          <p:nvPr/>
        </p:nvGraphicFramePr>
        <p:xfrm>
          <a:off x="2895600" y="2598678"/>
          <a:ext cx="1219200" cy="430212"/>
        </p:xfrm>
        <a:graphic>
          <a:graphicData uri="http://schemas.openxmlformats.org/presentationml/2006/ole">
            <p:oleObj spid="_x0000_s71685" name="Equation" r:id="rId7" imgW="558720" imgH="253800" progId="Equation.3">
              <p:embed/>
            </p:oleObj>
          </a:graphicData>
        </a:graphic>
      </p:graphicFrame>
      <p:graphicFrame>
        <p:nvGraphicFramePr>
          <p:cNvPr id="21509" name="Object 5"/>
          <p:cNvGraphicFramePr>
            <a:graphicFrameLocks noChangeAspect="1"/>
          </p:cNvGraphicFramePr>
          <p:nvPr/>
        </p:nvGraphicFramePr>
        <p:xfrm>
          <a:off x="5181600" y="2609790"/>
          <a:ext cx="1354137" cy="419100"/>
        </p:xfrm>
        <a:graphic>
          <a:graphicData uri="http://schemas.openxmlformats.org/presentationml/2006/ole">
            <p:oleObj spid="_x0000_s71686" name="Equation" r:id="rId8" imgW="685800" imgH="241200" progId="Equation.3">
              <p:embed/>
            </p:oleObj>
          </a:graphicData>
        </a:graphic>
      </p:graphicFrame>
      <p:sp>
        <p:nvSpPr>
          <p:cNvPr id="88" name="Down Arrow 87"/>
          <p:cNvSpPr/>
          <p:nvPr/>
        </p:nvSpPr>
        <p:spPr>
          <a:xfrm>
            <a:off x="3276600" y="2038290"/>
            <a:ext cx="533400" cy="381000"/>
          </a:xfrm>
          <a:prstGeom prst="downArrow">
            <a:avLst/>
          </a:prstGeom>
          <a:solidFill>
            <a:srgbClr val="C00000"/>
          </a:solidFill>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89" name="Down Arrow 88"/>
          <p:cNvSpPr/>
          <p:nvPr/>
        </p:nvSpPr>
        <p:spPr>
          <a:xfrm>
            <a:off x="5562600" y="2190690"/>
            <a:ext cx="533400" cy="304800"/>
          </a:xfrm>
          <a:prstGeom prst="downArrow">
            <a:avLst/>
          </a:prstGeom>
          <a:solidFill>
            <a:srgbClr val="C00000"/>
          </a:solidFill>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graphicFrame>
        <p:nvGraphicFramePr>
          <p:cNvPr id="21511" name="Object 7"/>
          <p:cNvGraphicFramePr>
            <a:graphicFrameLocks noChangeAspect="1"/>
          </p:cNvGraphicFramePr>
          <p:nvPr/>
        </p:nvGraphicFramePr>
        <p:xfrm>
          <a:off x="2201863" y="3409890"/>
          <a:ext cx="3589337" cy="381000"/>
        </p:xfrm>
        <a:graphic>
          <a:graphicData uri="http://schemas.openxmlformats.org/presentationml/2006/ole">
            <p:oleObj spid="_x0000_s71687" name="Equation" r:id="rId9" imgW="1892160" imgH="266400" progId="Equation.3">
              <p:embed/>
            </p:oleObj>
          </a:graphicData>
        </a:graphic>
      </p:graphicFrame>
      <p:sp>
        <p:nvSpPr>
          <p:cNvPr id="94" name="Rectangle 93"/>
          <p:cNvSpPr/>
          <p:nvPr/>
        </p:nvSpPr>
        <p:spPr>
          <a:xfrm>
            <a:off x="152400" y="838200"/>
            <a:ext cx="1196161" cy="461665"/>
          </a:xfrm>
          <a:prstGeom prst="rect">
            <a:avLst/>
          </a:prstGeom>
        </p:spPr>
        <p:txBody>
          <a:bodyPr wrap="none">
            <a:spAutoFit/>
          </a:bodyPr>
          <a:lstStyle/>
          <a:p>
            <a:pPr>
              <a:buFont typeface="Wingdings" pitchFamily="2" charset="2"/>
              <a:buChar char="§"/>
            </a:pPr>
            <a:r>
              <a:rPr lang="en-US" sz="2400" b="1" u="sng" dirty="0" smtClean="0">
                <a:latin typeface="Basemic Times" pitchFamily="2" charset="0"/>
              </a:rPr>
              <a:t>Optics:</a:t>
            </a:r>
          </a:p>
        </p:txBody>
      </p:sp>
      <p:graphicFrame>
        <p:nvGraphicFramePr>
          <p:cNvPr id="21513" name="Object 9"/>
          <p:cNvGraphicFramePr>
            <a:graphicFrameLocks noChangeAspect="1"/>
          </p:cNvGraphicFramePr>
          <p:nvPr/>
        </p:nvGraphicFramePr>
        <p:xfrm>
          <a:off x="2209800" y="3867090"/>
          <a:ext cx="4724400" cy="381000"/>
        </p:xfrm>
        <a:graphic>
          <a:graphicData uri="http://schemas.openxmlformats.org/presentationml/2006/ole">
            <p:oleObj spid="_x0000_s71688" name="Equation" r:id="rId10" imgW="2539800" imgH="266400" progId="Equation.3">
              <p:embed/>
            </p:oleObj>
          </a:graphicData>
        </a:graphic>
      </p:graphicFrame>
      <p:sp>
        <p:nvSpPr>
          <p:cNvPr id="28" name="TextBox 27"/>
          <p:cNvSpPr txBox="1"/>
          <p:nvPr/>
        </p:nvSpPr>
        <p:spPr>
          <a:xfrm>
            <a:off x="152400" y="4338935"/>
            <a:ext cx="8382000" cy="461665"/>
          </a:xfrm>
          <a:prstGeom prst="rect">
            <a:avLst/>
          </a:prstGeom>
          <a:noFill/>
        </p:spPr>
        <p:txBody>
          <a:bodyPr wrap="square" rtlCol="0">
            <a:spAutoFit/>
          </a:bodyPr>
          <a:lstStyle/>
          <a:p>
            <a:pPr>
              <a:buFont typeface="Wingdings" pitchFamily="2" charset="2"/>
              <a:buChar char="§"/>
            </a:pPr>
            <a:r>
              <a:rPr lang="en-US" sz="2400" b="1" u="sng" dirty="0" smtClean="0">
                <a:latin typeface="Basemic Times" pitchFamily="2" charset="0"/>
              </a:rPr>
              <a:t>Matrices:</a:t>
            </a:r>
          </a:p>
        </p:txBody>
      </p:sp>
      <p:graphicFrame>
        <p:nvGraphicFramePr>
          <p:cNvPr id="21514" name="Object 10"/>
          <p:cNvGraphicFramePr>
            <a:graphicFrameLocks noChangeAspect="1"/>
          </p:cNvGraphicFramePr>
          <p:nvPr/>
        </p:nvGraphicFramePr>
        <p:xfrm>
          <a:off x="2133600" y="5284788"/>
          <a:ext cx="1371600" cy="430212"/>
        </p:xfrm>
        <a:graphic>
          <a:graphicData uri="http://schemas.openxmlformats.org/presentationml/2006/ole">
            <p:oleObj spid="_x0000_s71689" name="Equation" r:id="rId11" imgW="558720" imgH="253800" progId="Equation.3">
              <p:embed/>
            </p:oleObj>
          </a:graphicData>
        </a:graphic>
      </p:graphicFrame>
      <p:graphicFrame>
        <p:nvGraphicFramePr>
          <p:cNvPr id="21515" name="Object 11"/>
          <p:cNvGraphicFramePr>
            <a:graphicFrameLocks noChangeAspect="1"/>
          </p:cNvGraphicFramePr>
          <p:nvPr/>
        </p:nvGraphicFramePr>
        <p:xfrm>
          <a:off x="2151062" y="4762500"/>
          <a:ext cx="1354138" cy="419100"/>
        </p:xfrm>
        <a:graphic>
          <a:graphicData uri="http://schemas.openxmlformats.org/presentationml/2006/ole">
            <p:oleObj spid="_x0000_s71690" name="Equation" r:id="rId12" imgW="685800" imgH="241200" progId="Equation.3">
              <p:embed/>
            </p:oleObj>
          </a:graphicData>
        </a:graphic>
      </p:graphicFrame>
      <p:sp>
        <p:nvSpPr>
          <p:cNvPr id="32" name="TextBox 31"/>
          <p:cNvSpPr txBox="1"/>
          <p:nvPr/>
        </p:nvSpPr>
        <p:spPr>
          <a:xfrm>
            <a:off x="3962400" y="5224550"/>
            <a:ext cx="4343400" cy="400110"/>
          </a:xfrm>
          <a:prstGeom prst="rect">
            <a:avLst/>
          </a:prstGeom>
          <a:noFill/>
        </p:spPr>
        <p:txBody>
          <a:bodyPr wrap="square" rtlCol="0">
            <a:spAutoFit/>
          </a:bodyPr>
          <a:lstStyle/>
          <a:p>
            <a:r>
              <a:rPr lang="en-US" sz="2000" dirty="0" smtClean="0">
                <a:latin typeface="Mongolian Baiti" pitchFamily="66" charset="0"/>
                <a:cs typeface="Mongolian Baiti" pitchFamily="66" charset="0"/>
              </a:rPr>
              <a:t>Optimized using </a:t>
            </a:r>
            <a:r>
              <a:rPr lang="en-US" sz="2000" dirty="0" smtClean="0">
                <a:latin typeface="Mongolian Baiti" pitchFamily="66" charset="0"/>
                <a:cs typeface="Mongolian Baiti" pitchFamily="66" charset="0"/>
                <a:sym typeface="Symbol"/>
              </a:rPr>
              <a:t>&amp; Spectra.</a:t>
            </a:r>
            <a:endParaRPr lang="en-US" sz="2000" dirty="0" smtClean="0">
              <a:latin typeface="Mongolian Baiti" pitchFamily="66" charset="0"/>
              <a:cs typeface="Mongolian Baiti" pitchFamily="66" charset="0"/>
            </a:endParaRPr>
          </a:p>
        </p:txBody>
      </p:sp>
      <p:sp>
        <p:nvSpPr>
          <p:cNvPr id="33" name="TextBox 32"/>
          <p:cNvSpPr txBox="1"/>
          <p:nvPr/>
        </p:nvSpPr>
        <p:spPr>
          <a:xfrm>
            <a:off x="3962400" y="4774275"/>
            <a:ext cx="4572000" cy="400110"/>
          </a:xfrm>
          <a:prstGeom prst="rect">
            <a:avLst/>
          </a:prstGeom>
          <a:noFill/>
        </p:spPr>
        <p:txBody>
          <a:bodyPr wrap="square" rtlCol="0">
            <a:spAutoFit/>
          </a:bodyPr>
          <a:lstStyle/>
          <a:p>
            <a:r>
              <a:rPr lang="en-US" sz="2000" dirty="0" smtClean="0">
                <a:latin typeface="Mongolian Baiti" pitchFamily="66" charset="0"/>
                <a:cs typeface="Mongolian Baiti" pitchFamily="66" charset="0"/>
              </a:rPr>
              <a:t>Optimized using Sieve Slit data.</a:t>
            </a:r>
          </a:p>
        </p:txBody>
      </p:sp>
      <p:sp>
        <p:nvSpPr>
          <p:cNvPr id="34" name="TextBox 33"/>
          <p:cNvSpPr txBox="1"/>
          <p:nvPr/>
        </p:nvSpPr>
        <p:spPr>
          <a:xfrm>
            <a:off x="3962400" y="5670082"/>
            <a:ext cx="4419600" cy="400110"/>
          </a:xfrm>
          <a:prstGeom prst="rect">
            <a:avLst/>
          </a:prstGeom>
          <a:noFill/>
        </p:spPr>
        <p:txBody>
          <a:bodyPr wrap="square" rtlCol="0">
            <a:spAutoFit/>
          </a:bodyPr>
          <a:lstStyle/>
          <a:p>
            <a:r>
              <a:rPr lang="en-US" sz="2000" dirty="0" smtClean="0">
                <a:latin typeface="Mongolian Baiti" pitchFamily="66" charset="0"/>
                <a:cs typeface="Mongolian Baiti" pitchFamily="66" charset="0"/>
              </a:rPr>
              <a:t>Optimized using </a:t>
            </a:r>
            <a:r>
              <a:rPr lang="en-US" sz="2000" dirty="0" smtClean="0">
                <a:latin typeface="Mongolian Baiti" pitchFamily="66" charset="0"/>
                <a:cs typeface="Mongolian Baiti" pitchFamily="66" charset="0"/>
                <a:sym typeface="Symbol"/>
              </a:rPr>
              <a:t>&amp; Spectra.</a:t>
            </a:r>
            <a:endParaRPr lang="en-US" sz="2000" dirty="0" smtClean="0">
              <a:latin typeface="Mongolian Baiti" pitchFamily="66" charset="0"/>
              <a:cs typeface="Mongolian Baiti" pitchFamily="66" charset="0"/>
            </a:endParaRPr>
          </a:p>
        </p:txBody>
      </p:sp>
      <p:graphicFrame>
        <p:nvGraphicFramePr>
          <p:cNvPr id="21516" name="Object 12"/>
          <p:cNvGraphicFramePr>
            <a:graphicFrameLocks noChangeAspect="1"/>
          </p:cNvGraphicFramePr>
          <p:nvPr/>
        </p:nvGraphicFramePr>
        <p:xfrm>
          <a:off x="2133600" y="5734050"/>
          <a:ext cx="1371600" cy="361950"/>
        </p:xfrm>
        <a:graphic>
          <a:graphicData uri="http://schemas.openxmlformats.org/presentationml/2006/ole">
            <p:oleObj spid="_x0000_s71691" name="Equation" r:id="rId13" imgW="622080" imgH="241200" progId="Equation.3">
              <p:embed/>
            </p:oleObj>
          </a:graphicData>
        </a:graphic>
      </p:graphicFrame>
      <p:sp>
        <p:nvSpPr>
          <p:cNvPr id="36" name="Right Arrow 35"/>
          <p:cNvSpPr/>
          <p:nvPr/>
        </p:nvSpPr>
        <p:spPr>
          <a:xfrm>
            <a:off x="3581400" y="5257800"/>
            <a:ext cx="228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ight Arrow 36"/>
          <p:cNvSpPr/>
          <p:nvPr/>
        </p:nvSpPr>
        <p:spPr>
          <a:xfrm>
            <a:off x="3581400" y="5726668"/>
            <a:ext cx="228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p:cNvSpPr txBox="1"/>
          <p:nvPr/>
        </p:nvSpPr>
        <p:spPr>
          <a:xfrm>
            <a:off x="3962400" y="6133993"/>
            <a:ext cx="4876800" cy="400110"/>
          </a:xfrm>
          <a:prstGeom prst="rect">
            <a:avLst/>
          </a:prstGeom>
          <a:noFill/>
        </p:spPr>
        <p:txBody>
          <a:bodyPr wrap="square" rtlCol="0">
            <a:spAutoFit/>
          </a:bodyPr>
          <a:lstStyle/>
          <a:p>
            <a:r>
              <a:rPr lang="en-US" sz="2000" dirty="0" smtClean="0">
                <a:latin typeface="Mongolian Baiti" pitchFamily="66" charset="0"/>
                <a:cs typeface="Mongolian Baiti" pitchFamily="66" charset="0"/>
              </a:rPr>
              <a:t>Path length correction using RF time.</a:t>
            </a:r>
          </a:p>
        </p:txBody>
      </p:sp>
      <p:sp>
        <p:nvSpPr>
          <p:cNvPr id="42" name="Right Arrow 41"/>
          <p:cNvSpPr/>
          <p:nvPr/>
        </p:nvSpPr>
        <p:spPr>
          <a:xfrm>
            <a:off x="3581400" y="6172200"/>
            <a:ext cx="228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ight Arrow 42"/>
          <p:cNvSpPr/>
          <p:nvPr/>
        </p:nvSpPr>
        <p:spPr>
          <a:xfrm>
            <a:off x="3581400" y="4800600"/>
            <a:ext cx="228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1518" name="Object 14"/>
          <p:cNvGraphicFramePr>
            <a:graphicFrameLocks noChangeAspect="1"/>
          </p:cNvGraphicFramePr>
          <p:nvPr/>
        </p:nvGraphicFramePr>
        <p:xfrm>
          <a:off x="2133600" y="6172200"/>
          <a:ext cx="1371600" cy="381000"/>
        </p:xfrm>
        <a:graphic>
          <a:graphicData uri="http://schemas.openxmlformats.org/presentationml/2006/ole">
            <p:oleObj spid="_x0000_s71692" name="Equation" r:id="rId14" imgW="622080" imgH="241200" progId="Equation.3">
              <p:embed/>
            </p:oleObj>
          </a:graphicData>
        </a:graphic>
      </p:graphicFrame>
      <p:sp>
        <p:nvSpPr>
          <p:cNvPr id="45" name="Left Brace 44"/>
          <p:cNvSpPr/>
          <p:nvPr/>
        </p:nvSpPr>
        <p:spPr>
          <a:xfrm>
            <a:off x="1828800" y="4876800"/>
            <a:ext cx="304800" cy="1524000"/>
          </a:xfrm>
          <a:prstGeom prst="leftBrace">
            <a:avLst/>
          </a:prstGeom>
          <a:ln>
            <a:solidFill>
              <a:srgbClr val="0070C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TextBox 46"/>
          <p:cNvSpPr txBox="1"/>
          <p:nvPr/>
        </p:nvSpPr>
        <p:spPr>
          <a:xfrm>
            <a:off x="685800" y="3409890"/>
            <a:ext cx="1981200" cy="400110"/>
          </a:xfrm>
          <a:prstGeom prst="rect">
            <a:avLst/>
          </a:prstGeom>
          <a:noFill/>
        </p:spPr>
        <p:txBody>
          <a:bodyPr wrap="square" rtlCol="0">
            <a:spAutoFit/>
          </a:bodyPr>
          <a:lstStyle/>
          <a:p>
            <a:r>
              <a:rPr lang="en-US" sz="2000" u="sng" dirty="0" smtClean="0">
                <a:latin typeface="Andalus" pitchFamily="18" charset="-78"/>
                <a:cs typeface="Andalus" pitchFamily="18" charset="-78"/>
              </a:rPr>
              <a:t>Momentum:</a:t>
            </a:r>
            <a:endParaRPr lang="en-US" sz="2000" dirty="0" smtClean="0">
              <a:latin typeface="Comic Sans MS" pitchFamily="66" charset="0"/>
            </a:endParaRPr>
          </a:p>
        </p:txBody>
      </p:sp>
      <p:sp>
        <p:nvSpPr>
          <p:cNvPr id="48" name="TextBox 47"/>
          <p:cNvSpPr txBox="1"/>
          <p:nvPr/>
        </p:nvSpPr>
        <p:spPr>
          <a:xfrm>
            <a:off x="685800" y="3867090"/>
            <a:ext cx="2133600" cy="400110"/>
          </a:xfrm>
          <a:prstGeom prst="rect">
            <a:avLst/>
          </a:prstGeom>
          <a:noFill/>
        </p:spPr>
        <p:txBody>
          <a:bodyPr wrap="square" rtlCol="0">
            <a:spAutoFit/>
          </a:bodyPr>
          <a:lstStyle/>
          <a:p>
            <a:r>
              <a:rPr lang="en-US" sz="2000" u="sng" dirty="0" smtClean="0">
                <a:latin typeface="Andalus" pitchFamily="18" charset="-78"/>
                <a:cs typeface="Andalus" pitchFamily="18" charset="-78"/>
              </a:rPr>
              <a:t>Target Time:</a:t>
            </a:r>
            <a:endParaRPr lang="en-US" sz="2000" dirty="0" smtClean="0">
              <a:latin typeface="Comic Sans MS" pitchFamily="66" charset="0"/>
            </a:endParaRPr>
          </a:p>
        </p:txBody>
      </p:sp>
      <p:sp>
        <p:nvSpPr>
          <p:cNvPr id="41" name="TextBox 40"/>
          <p:cNvSpPr txBox="1"/>
          <p:nvPr/>
        </p:nvSpPr>
        <p:spPr>
          <a:xfrm>
            <a:off x="381000" y="5105400"/>
            <a:ext cx="1905000" cy="1015663"/>
          </a:xfrm>
          <a:prstGeom prst="rect">
            <a:avLst/>
          </a:prstGeom>
          <a:noFill/>
        </p:spPr>
        <p:txBody>
          <a:bodyPr wrap="square" rtlCol="0">
            <a:spAutoFit/>
          </a:bodyPr>
          <a:lstStyle/>
          <a:p>
            <a:r>
              <a:rPr lang="en-US" sz="2000" dirty="0" smtClean="0">
                <a:latin typeface="Mongolian Baiti" pitchFamily="66" charset="0"/>
                <a:cs typeface="Mongolian Baiti" pitchFamily="66" charset="0"/>
              </a:rPr>
              <a:t>Generated   from Geant4 simulation</a:t>
            </a:r>
            <a:endParaRPr lang="en-US" sz="2000" dirty="0">
              <a:latin typeface="Mongolian Baiti" pitchFamily="66" charset="0"/>
              <a:cs typeface="Mongolian Baiti" pitchFamily="66" charset="0"/>
            </a:endParaRPr>
          </a:p>
        </p:txBody>
      </p:sp>
      <p:cxnSp>
        <p:nvCxnSpPr>
          <p:cNvPr id="44" name="Straight Arrow Connector 43"/>
          <p:cNvCxnSpPr/>
          <p:nvPr/>
        </p:nvCxnSpPr>
        <p:spPr>
          <a:xfrm flipV="1">
            <a:off x="2819400" y="3143310"/>
            <a:ext cx="1752600" cy="285690"/>
          </a:xfrm>
          <a:prstGeom prst="straightConnector1">
            <a:avLst/>
          </a:prstGeom>
          <a:ln>
            <a:prstDash val="sysDot"/>
            <a:tailEnd type="stealth"/>
          </a:ln>
        </p:spPr>
        <p:style>
          <a:lnRef idx="3">
            <a:schemeClr val="accent3"/>
          </a:lnRef>
          <a:fillRef idx="0">
            <a:schemeClr val="accent3"/>
          </a:fillRef>
          <a:effectRef idx="2">
            <a:schemeClr val="accent3"/>
          </a:effectRef>
          <a:fontRef idx="minor">
            <a:schemeClr val="tx1"/>
          </a:fontRef>
        </p:style>
      </p:cxnSp>
      <p:pic>
        <p:nvPicPr>
          <p:cNvPr id="49" name="Picture 17"/>
          <p:cNvPicPr>
            <a:picLocks noChangeAspect="1" noChangeArrowheads="1"/>
          </p:cNvPicPr>
          <p:nvPr/>
        </p:nvPicPr>
        <p:blipFill>
          <a:blip r:embed="rId15" cstate="print"/>
          <a:srcRect/>
          <a:stretch>
            <a:fillRect/>
          </a:stretch>
        </p:blipFill>
        <p:spPr bwMode="auto">
          <a:xfrm>
            <a:off x="4519384" y="838200"/>
            <a:ext cx="4243615" cy="3429000"/>
          </a:xfrm>
          <a:prstGeom prst="rect">
            <a:avLst/>
          </a:prstGeom>
          <a:noFill/>
          <a:ln w="9525">
            <a:noFill/>
            <a:miter lim="800000"/>
            <a:headEnd/>
            <a:tailEnd/>
          </a:ln>
        </p:spPr>
      </p:pic>
      <p:sp>
        <p:nvSpPr>
          <p:cNvPr id="50" name="Rounded Rectangle 49"/>
          <p:cNvSpPr/>
          <p:nvPr/>
        </p:nvSpPr>
        <p:spPr>
          <a:xfrm>
            <a:off x="381000" y="4800600"/>
            <a:ext cx="8229600" cy="381000"/>
          </a:xfrm>
          <a:prstGeom prst="roundRect">
            <a:avLst/>
          </a:prstGeom>
          <a:solidFill>
            <a:srgbClr val="0070C0">
              <a:alpha val="39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Down Arrow 50"/>
          <p:cNvSpPr/>
          <p:nvPr/>
        </p:nvSpPr>
        <p:spPr>
          <a:xfrm rot="10012418">
            <a:off x="7010400" y="4213601"/>
            <a:ext cx="533400" cy="533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2" name="Picture 16"/>
          <p:cNvPicPr>
            <a:picLocks noChangeAspect="1" noChangeArrowheads="1"/>
          </p:cNvPicPr>
          <p:nvPr/>
        </p:nvPicPr>
        <p:blipFill>
          <a:blip r:embed="rId16" cstate="print"/>
          <a:srcRect/>
          <a:stretch>
            <a:fillRect/>
          </a:stretch>
        </p:blipFill>
        <p:spPr bwMode="auto">
          <a:xfrm>
            <a:off x="228600" y="838200"/>
            <a:ext cx="4290786" cy="3429000"/>
          </a:xfrm>
          <a:prstGeom prst="rect">
            <a:avLst/>
          </a:prstGeom>
          <a:noFill/>
          <a:ln w="9525">
            <a:noFill/>
            <a:miter lim="800000"/>
            <a:headEnd/>
            <a:tailEnd/>
          </a:ln>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0"/>
                                        </p:tgtEl>
                                        <p:attrNameLst>
                                          <p:attrName>style.visibility</p:attrName>
                                        </p:attrNameLst>
                                      </p:cBhvr>
                                      <p:to>
                                        <p:strVal val="visible"/>
                                      </p:to>
                                    </p:set>
                                    <p:animEffect transition="in" filter="diamond(in)">
                                      <p:cBhvr>
                                        <p:cTn id="7" dur="500"/>
                                        <p:tgtEl>
                                          <p:spTgt spid="50"/>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51"/>
                                        </p:tgtEl>
                                        <p:attrNameLst>
                                          <p:attrName>style.visibility</p:attrName>
                                        </p:attrNameLst>
                                      </p:cBhvr>
                                      <p:to>
                                        <p:strVal val="visible"/>
                                      </p:to>
                                    </p:set>
                                    <p:animEffect transition="in" filter="diamond(in)">
                                      <p:cBhvr>
                                        <p:cTn id="10" dur="500"/>
                                        <p:tgtEl>
                                          <p:spTgt spid="51"/>
                                        </p:tgtEl>
                                      </p:cBhvr>
                                    </p:animEffect>
                                  </p:childTnLst>
                                </p:cTn>
                              </p:par>
                              <p:par>
                                <p:cTn id="11" presetID="8" presetClass="entr" presetSubtype="16" fill="hold" nodeType="withEffect">
                                  <p:stCondLst>
                                    <p:cond delay="0"/>
                                  </p:stCondLst>
                                  <p:childTnLst>
                                    <p:set>
                                      <p:cBhvr>
                                        <p:cTn id="12" dur="1" fill="hold">
                                          <p:stCondLst>
                                            <p:cond delay="0"/>
                                          </p:stCondLst>
                                        </p:cTn>
                                        <p:tgtEl>
                                          <p:spTgt spid="49"/>
                                        </p:tgtEl>
                                        <p:attrNameLst>
                                          <p:attrName>style.visibility</p:attrName>
                                        </p:attrNameLst>
                                      </p:cBhvr>
                                      <p:to>
                                        <p:strVal val="visible"/>
                                      </p:to>
                                    </p:set>
                                    <p:animEffect transition="in" filter="diamond(in)">
                                      <p:cBhvr>
                                        <p:cTn id="13" dur="500"/>
                                        <p:tgtEl>
                                          <p:spTgt spid="49"/>
                                        </p:tgtEl>
                                      </p:cBhvr>
                                    </p:animEffect>
                                  </p:childTnLst>
                                </p:cTn>
                              </p:par>
                              <p:par>
                                <p:cTn id="14" presetID="8" presetClass="entr" presetSubtype="16" fill="hold" nodeType="withEffect">
                                  <p:stCondLst>
                                    <p:cond delay="0"/>
                                  </p:stCondLst>
                                  <p:childTnLst>
                                    <p:set>
                                      <p:cBhvr>
                                        <p:cTn id="15" dur="1" fill="hold">
                                          <p:stCondLst>
                                            <p:cond delay="0"/>
                                          </p:stCondLst>
                                        </p:cTn>
                                        <p:tgtEl>
                                          <p:spTgt spid="52"/>
                                        </p:tgtEl>
                                        <p:attrNameLst>
                                          <p:attrName>style.visibility</p:attrName>
                                        </p:attrNameLst>
                                      </p:cBhvr>
                                      <p:to>
                                        <p:strVal val="visible"/>
                                      </p:to>
                                    </p:set>
                                    <p:animEffect transition="in" filter="diamond(in)">
                                      <p:cBhvr>
                                        <p:cTn id="16" dur="500"/>
                                        <p:tgtEl>
                                          <p:spTgt spid="52"/>
                                        </p:tgtEl>
                                      </p:cBhvr>
                                    </p:animEffect>
                                  </p:childTnLst>
                                </p:cTn>
                              </p:par>
                            </p:childTnLst>
                          </p:cTn>
                        </p:par>
                      </p:childTnLst>
                    </p:cTn>
                  </p:par>
                  <p:par>
                    <p:cTn id="17" fill="hold">
                      <p:stCondLst>
                        <p:cond delay="indefinite"/>
                      </p:stCondLst>
                      <p:childTnLst>
                        <p:par>
                          <p:cTn id="18" fill="hold">
                            <p:stCondLst>
                              <p:cond delay="0"/>
                            </p:stCondLst>
                            <p:childTnLst>
                              <p:par>
                                <p:cTn id="19" presetID="5" presetClass="exit" presetSubtype="10" fill="hold" nodeType="clickEffect">
                                  <p:stCondLst>
                                    <p:cond delay="0"/>
                                  </p:stCondLst>
                                  <p:childTnLst>
                                    <p:animEffect transition="out" filter="checkerboard(across)">
                                      <p:cBhvr>
                                        <p:cTn id="20" dur="500"/>
                                        <p:tgtEl>
                                          <p:spTgt spid="52"/>
                                        </p:tgtEl>
                                      </p:cBhvr>
                                    </p:animEffect>
                                    <p:set>
                                      <p:cBhvr>
                                        <p:cTn id="21" dur="1" fill="hold">
                                          <p:stCondLst>
                                            <p:cond delay="499"/>
                                          </p:stCondLst>
                                        </p:cTn>
                                        <p:tgtEl>
                                          <p:spTgt spid="52"/>
                                        </p:tgtEl>
                                        <p:attrNameLst>
                                          <p:attrName>style.visibility</p:attrName>
                                        </p:attrNameLst>
                                      </p:cBhvr>
                                      <p:to>
                                        <p:strVal val="hidden"/>
                                      </p:to>
                                    </p:set>
                                  </p:childTnLst>
                                </p:cTn>
                              </p:par>
                              <p:par>
                                <p:cTn id="22" presetID="5" presetClass="exit" presetSubtype="10" fill="hold" nodeType="withEffect">
                                  <p:stCondLst>
                                    <p:cond delay="0"/>
                                  </p:stCondLst>
                                  <p:childTnLst>
                                    <p:animEffect transition="out" filter="checkerboard(across)">
                                      <p:cBhvr>
                                        <p:cTn id="23" dur="500"/>
                                        <p:tgtEl>
                                          <p:spTgt spid="49"/>
                                        </p:tgtEl>
                                      </p:cBhvr>
                                    </p:animEffect>
                                    <p:set>
                                      <p:cBhvr>
                                        <p:cTn id="24" dur="1" fill="hold">
                                          <p:stCondLst>
                                            <p:cond delay="499"/>
                                          </p:stCondLst>
                                        </p:cTn>
                                        <p:tgtEl>
                                          <p:spTgt spid="49"/>
                                        </p:tgtEl>
                                        <p:attrNameLst>
                                          <p:attrName>style.visibility</p:attrName>
                                        </p:attrNameLst>
                                      </p:cBhvr>
                                      <p:to>
                                        <p:strVal val="hidden"/>
                                      </p:to>
                                    </p:set>
                                  </p:childTnLst>
                                </p:cTn>
                              </p:par>
                              <p:par>
                                <p:cTn id="25" presetID="5" presetClass="exit" presetSubtype="10" fill="hold" grpId="1" nodeType="withEffect">
                                  <p:stCondLst>
                                    <p:cond delay="0"/>
                                  </p:stCondLst>
                                  <p:childTnLst>
                                    <p:animEffect transition="out" filter="checkerboard(across)">
                                      <p:cBhvr>
                                        <p:cTn id="26" dur="500"/>
                                        <p:tgtEl>
                                          <p:spTgt spid="51"/>
                                        </p:tgtEl>
                                      </p:cBhvr>
                                    </p:animEffect>
                                    <p:set>
                                      <p:cBhvr>
                                        <p:cTn id="27" dur="1" fill="hold">
                                          <p:stCondLst>
                                            <p:cond delay="499"/>
                                          </p:stCondLst>
                                        </p:cTn>
                                        <p:tgtEl>
                                          <p:spTgt spid="51"/>
                                        </p:tgtEl>
                                        <p:attrNameLst>
                                          <p:attrName>style.visibility</p:attrName>
                                        </p:attrNameLst>
                                      </p:cBhvr>
                                      <p:to>
                                        <p:strVal val="hidden"/>
                                      </p:to>
                                    </p:set>
                                  </p:childTnLst>
                                </p:cTn>
                              </p:par>
                              <p:par>
                                <p:cTn id="28" presetID="5" presetClass="exit" presetSubtype="10" fill="hold" grpId="1" nodeType="withEffect">
                                  <p:stCondLst>
                                    <p:cond delay="0"/>
                                  </p:stCondLst>
                                  <p:childTnLst>
                                    <p:animEffect transition="out" filter="checkerboard(across)">
                                      <p:cBhvr>
                                        <p:cTn id="29" dur="500"/>
                                        <p:tgtEl>
                                          <p:spTgt spid="50"/>
                                        </p:tgtEl>
                                      </p:cBhvr>
                                    </p:animEffect>
                                    <p:set>
                                      <p:cBhvr>
                                        <p:cTn id="30" dur="1" fill="hold">
                                          <p:stCondLst>
                                            <p:cond delay="499"/>
                                          </p:stCondLst>
                                        </p:cTn>
                                        <p:tgtEl>
                                          <p:spTgt spid="5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 grpId="0" animBg="1"/>
      <p:bldP spid="50" grpId="1" animBg="1"/>
      <p:bldP spid="51" grpId="0" animBg="1"/>
      <p:bldP spid="51"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685800" y="228600"/>
            <a:ext cx="7696200" cy="487363"/>
          </a:xfrm>
          <a:prstGeom prst="rect">
            <a:avLst/>
          </a:prstGeom>
          <a:ln w="9525" cap="flat" cmpd="sng" algn="ctr">
            <a:noFill/>
            <a:prstDash val="solid"/>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3">
            <a:schemeClr val="accent3"/>
          </a:fillRef>
          <a:effectRef idx="2">
            <a:schemeClr val="accent3"/>
          </a:effectRef>
          <a:fontRef idx="minor">
            <a:schemeClr val="lt1"/>
          </a:fontRef>
        </p:style>
        <p:txBody>
          <a:bodyPr vert="horz" wrap="square" lIns="91440" tIns="45720" rIns="91440" bIns="9144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sng"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Basemic Times" pitchFamily="2" charset="0"/>
                <a:ea typeface="+mn-ea"/>
                <a:cs typeface="+mn-cs"/>
              </a:rPr>
              <a:t>Coincident</a:t>
            </a:r>
          </a:p>
        </p:txBody>
      </p:sp>
      <p:cxnSp>
        <p:nvCxnSpPr>
          <p:cNvPr id="8" name="Straight Connector 7"/>
          <p:cNvCxnSpPr/>
          <p:nvPr/>
        </p:nvCxnSpPr>
        <p:spPr>
          <a:xfrm>
            <a:off x="2590800" y="1433393"/>
            <a:ext cx="3581400" cy="0"/>
          </a:xfrm>
          <a:prstGeom prst="line">
            <a:avLst/>
          </a:prstGeom>
          <a:ln>
            <a:tailEnd type="arrow"/>
          </a:ln>
        </p:spPr>
        <p:style>
          <a:lnRef idx="3">
            <a:schemeClr val="accent1"/>
          </a:lnRef>
          <a:fillRef idx="0">
            <a:schemeClr val="accent1"/>
          </a:fillRef>
          <a:effectRef idx="2">
            <a:schemeClr val="accent1"/>
          </a:effectRef>
          <a:fontRef idx="minor">
            <a:schemeClr val="tx1"/>
          </a:fontRef>
        </p:style>
      </p:cxnSp>
      <p:sp>
        <p:nvSpPr>
          <p:cNvPr id="11" name="TextBox 10"/>
          <p:cNvSpPr txBox="1"/>
          <p:nvPr/>
        </p:nvSpPr>
        <p:spPr>
          <a:xfrm>
            <a:off x="6096000" y="1143000"/>
            <a:ext cx="457200" cy="381000"/>
          </a:xfrm>
          <a:prstGeom prst="rect">
            <a:avLst/>
          </a:prstGeom>
          <a:noFill/>
        </p:spPr>
        <p:txBody>
          <a:bodyPr wrap="square" rtlCol="0">
            <a:spAutoFit/>
          </a:bodyPr>
          <a:lstStyle/>
          <a:p>
            <a:r>
              <a:rPr lang="en-US" dirty="0" smtClean="0"/>
              <a:t>t</a:t>
            </a:r>
            <a:endParaRPr lang="en-US" dirty="0"/>
          </a:p>
        </p:txBody>
      </p:sp>
      <p:cxnSp>
        <p:nvCxnSpPr>
          <p:cNvPr id="13" name="Straight Connector 12"/>
          <p:cNvCxnSpPr/>
          <p:nvPr/>
        </p:nvCxnSpPr>
        <p:spPr>
          <a:xfrm rot="5400000">
            <a:off x="2895600" y="1219200"/>
            <a:ext cx="45720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14" name="Straight Connector 13"/>
          <p:cNvCxnSpPr/>
          <p:nvPr/>
        </p:nvCxnSpPr>
        <p:spPr>
          <a:xfrm rot="5400000">
            <a:off x="3657600" y="1219200"/>
            <a:ext cx="45720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15" name="Straight Connector 14"/>
          <p:cNvCxnSpPr/>
          <p:nvPr/>
        </p:nvCxnSpPr>
        <p:spPr>
          <a:xfrm rot="5400000">
            <a:off x="4343400" y="1219200"/>
            <a:ext cx="45720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16" name="Straight Connector 15"/>
          <p:cNvCxnSpPr/>
          <p:nvPr/>
        </p:nvCxnSpPr>
        <p:spPr>
          <a:xfrm rot="5400000">
            <a:off x="5105400" y="1219200"/>
            <a:ext cx="45720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18" name="Straight Arrow Connector 17"/>
          <p:cNvCxnSpPr/>
          <p:nvPr/>
        </p:nvCxnSpPr>
        <p:spPr>
          <a:xfrm>
            <a:off x="3657600" y="12192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0800000">
            <a:off x="3124200" y="12192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276600" y="1063823"/>
            <a:ext cx="685800" cy="307777"/>
          </a:xfrm>
          <a:prstGeom prst="rect">
            <a:avLst/>
          </a:prstGeom>
          <a:noFill/>
        </p:spPr>
        <p:txBody>
          <a:bodyPr wrap="square" rtlCol="0">
            <a:spAutoFit/>
          </a:bodyPr>
          <a:lstStyle/>
          <a:p>
            <a:r>
              <a:rPr lang="en-US" sz="1400" dirty="0" smtClean="0"/>
              <a:t>2 ns</a:t>
            </a:r>
            <a:endParaRPr lang="en-US" sz="1400" dirty="0"/>
          </a:p>
        </p:txBody>
      </p:sp>
      <p:sp>
        <p:nvSpPr>
          <p:cNvPr id="25" name="TextBox 24"/>
          <p:cNvSpPr txBox="1"/>
          <p:nvPr/>
        </p:nvSpPr>
        <p:spPr>
          <a:xfrm>
            <a:off x="4343400" y="762000"/>
            <a:ext cx="1066800" cy="461665"/>
          </a:xfrm>
          <a:prstGeom prst="rect">
            <a:avLst/>
          </a:prstGeom>
          <a:noFill/>
        </p:spPr>
        <p:txBody>
          <a:bodyPr wrap="square" rtlCol="0">
            <a:spAutoFit/>
          </a:bodyPr>
          <a:lstStyle/>
          <a:p>
            <a:pPr algn="ctr"/>
            <a:r>
              <a:rPr lang="en-US" sz="1200" dirty="0" smtClean="0"/>
              <a:t>Electron pulse</a:t>
            </a:r>
            <a:endParaRPr lang="en-US" sz="1200" dirty="0"/>
          </a:p>
        </p:txBody>
      </p:sp>
      <p:pic>
        <p:nvPicPr>
          <p:cNvPr id="27" name="Picture 26" descr="rf.gif"/>
          <p:cNvPicPr>
            <a:picLocks noChangeAspect="1"/>
          </p:cNvPicPr>
          <p:nvPr/>
        </p:nvPicPr>
        <p:blipFill>
          <a:blip r:embed="rId4" cstate="print"/>
          <a:stretch>
            <a:fillRect/>
          </a:stretch>
        </p:blipFill>
        <p:spPr>
          <a:xfrm>
            <a:off x="3733800" y="2057400"/>
            <a:ext cx="5257800" cy="2514600"/>
          </a:xfrm>
          <a:prstGeom prst="rect">
            <a:avLst/>
          </a:prstGeom>
        </p:spPr>
      </p:pic>
      <p:sp>
        <p:nvSpPr>
          <p:cNvPr id="5" name="TextBox 4"/>
          <p:cNvSpPr txBox="1"/>
          <p:nvPr/>
        </p:nvSpPr>
        <p:spPr>
          <a:xfrm>
            <a:off x="304800" y="1005007"/>
            <a:ext cx="8382000" cy="1292662"/>
          </a:xfrm>
          <a:prstGeom prst="rect">
            <a:avLst/>
          </a:prstGeom>
          <a:noFill/>
        </p:spPr>
        <p:txBody>
          <a:bodyPr wrap="square" rtlCol="0">
            <a:spAutoFit/>
          </a:bodyPr>
          <a:lstStyle/>
          <a:p>
            <a:pPr>
              <a:buFont typeface="Wingdings" pitchFamily="2" charset="2"/>
              <a:buChar char="§"/>
            </a:pPr>
            <a:r>
              <a:rPr lang="en-US" sz="2400" b="1" dirty="0" smtClean="0">
                <a:latin typeface="Basemic Times" pitchFamily="2" charset="0"/>
              </a:rPr>
              <a:t> </a:t>
            </a:r>
            <a:r>
              <a:rPr lang="en-US" sz="2400" b="1" u="sng" dirty="0" smtClean="0">
                <a:latin typeface="Basemic Times" pitchFamily="2" charset="0"/>
              </a:rPr>
              <a:t>RF Structure:</a:t>
            </a:r>
          </a:p>
          <a:p>
            <a:pPr>
              <a:lnSpc>
                <a:spcPct val="150000"/>
              </a:lnSpc>
            </a:pPr>
            <a:r>
              <a:rPr lang="en-US" sz="2000" dirty="0" smtClean="0">
                <a:latin typeface="Andalus" pitchFamily="18" charset="-78"/>
                <a:cs typeface="Andalus" pitchFamily="18" charset="-78"/>
              </a:rPr>
              <a:t>     Jlab electron beam has a 2ns pulse pattern.</a:t>
            </a:r>
          </a:p>
          <a:p>
            <a:r>
              <a:rPr lang="en-US" sz="2400" b="1" u="sng" dirty="0" smtClean="0">
                <a:latin typeface="Basemic Times" pitchFamily="2" charset="0"/>
              </a:rPr>
              <a:t>   </a:t>
            </a:r>
          </a:p>
        </p:txBody>
      </p:sp>
      <p:sp>
        <p:nvSpPr>
          <p:cNvPr id="31" name="TextBox 30"/>
          <p:cNvSpPr txBox="1"/>
          <p:nvPr/>
        </p:nvSpPr>
        <p:spPr>
          <a:xfrm>
            <a:off x="7239000" y="4371201"/>
            <a:ext cx="1143000" cy="261610"/>
          </a:xfrm>
          <a:prstGeom prst="rect">
            <a:avLst/>
          </a:prstGeom>
          <a:noFill/>
        </p:spPr>
        <p:txBody>
          <a:bodyPr wrap="square" rtlCol="0">
            <a:spAutoFit/>
          </a:bodyPr>
          <a:lstStyle/>
          <a:p>
            <a:r>
              <a:rPr lang="en-US" sz="1100" b="1" dirty="0" smtClean="0">
                <a:solidFill>
                  <a:srgbClr val="7030A0"/>
                </a:solidFill>
              </a:rPr>
              <a:t>RF </a:t>
            </a:r>
            <a:r>
              <a:rPr lang="en-US" sz="1100" b="1" dirty="0" err="1" smtClean="0">
                <a:solidFill>
                  <a:srgbClr val="7030A0"/>
                </a:solidFill>
              </a:rPr>
              <a:t>vs</a:t>
            </a:r>
            <a:r>
              <a:rPr lang="en-US" sz="1100" b="1" dirty="0" smtClean="0">
                <a:solidFill>
                  <a:srgbClr val="7030A0"/>
                </a:solidFill>
              </a:rPr>
              <a:t> HES X</a:t>
            </a:r>
            <a:endParaRPr lang="en-US" sz="1100" b="1" dirty="0">
              <a:solidFill>
                <a:srgbClr val="7030A0"/>
              </a:solidFill>
            </a:endParaRPr>
          </a:p>
        </p:txBody>
      </p:sp>
      <p:sp>
        <p:nvSpPr>
          <p:cNvPr id="32" name="TextBox 31"/>
          <p:cNvSpPr txBox="1"/>
          <p:nvPr/>
        </p:nvSpPr>
        <p:spPr>
          <a:xfrm>
            <a:off x="4572000" y="4371201"/>
            <a:ext cx="1143000" cy="261610"/>
          </a:xfrm>
          <a:prstGeom prst="rect">
            <a:avLst/>
          </a:prstGeom>
          <a:noFill/>
        </p:spPr>
        <p:txBody>
          <a:bodyPr wrap="square" rtlCol="0">
            <a:spAutoFit/>
          </a:bodyPr>
          <a:lstStyle/>
          <a:p>
            <a:r>
              <a:rPr lang="en-US" sz="1100" b="1" dirty="0" smtClean="0">
                <a:solidFill>
                  <a:srgbClr val="7030A0"/>
                </a:solidFill>
              </a:rPr>
              <a:t>RF </a:t>
            </a:r>
            <a:r>
              <a:rPr lang="en-US" sz="1100" b="1" dirty="0" err="1" smtClean="0">
                <a:solidFill>
                  <a:srgbClr val="7030A0"/>
                </a:solidFill>
              </a:rPr>
              <a:t>vs</a:t>
            </a:r>
            <a:r>
              <a:rPr lang="en-US" sz="1100" b="1" dirty="0" smtClean="0">
                <a:solidFill>
                  <a:srgbClr val="7030A0"/>
                </a:solidFill>
              </a:rPr>
              <a:t> HKS X</a:t>
            </a:r>
            <a:endParaRPr lang="en-US" sz="1100" b="1" dirty="0">
              <a:solidFill>
                <a:srgbClr val="7030A0"/>
              </a:solidFill>
            </a:endParaRPr>
          </a:p>
        </p:txBody>
      </p:sp>
      <p:sp>
        <p:nvSpPr>
          <p:cNvPr id="38" name="TextBox 37"/>
          <p:cNvSpPr txBox="1"/>
          <p:nvPr/>
        </p:nvSpPr>
        <p:spPr>
          <a:xfrm>
            <a:off x="4800600" y="1916668"/>
            <a:ext cx="3352800" cy="369332"/>
          </a:xfrm>
          <a:prstGeom prst="rect">
            <a:avLst/>
          </a:prstGeom>
          <a:noFill/>
        </p:spPr>
        <p:txBody>
          <a:bodyPr wrap="square" rtlCol="0">
            <a:spAutoFit/>
          </a:bodyPr>
          <a:lstStyle/>
          <a:p>
            <a:r>
              <a:rPr lang="en-US" b="1" u="sng" dirty="0" smtClean="0">
                <a:solidFill>
                  <a:srgbClr val="00B0F0"/>
                </a:solidFill>
              </a:rPr>
              <a:t>After Path length correction</a:t>
            </a:r>
            <a:endParaRPr lang="en-US" b="1" u="sng" dirty="0">
              <a:solidFill>
                <a:srgbClr val="00B0F0"/>
              </a:solidFill>
            </a:endParaRPr>
          </a:p>
        </p:txBody>
      </p:sp>
      <p:graphicFrame>
        <p:nvGraphicFramePr>
          <p:cNvPr id="39939" name="Object 3"/>
          <p:cNvGraphicFramePr>
            <a:graphicFrameLocks noChangeAspect="1"/>
          </p:cNvGraphicFramePr>
          <p:nvPr/>
        </p:nvGraphicFramePr>
        <p:xfrm>
          <a:off x="844550" y="1814513"/>
          <a:ext cx="2584450" cy="471487"/>
        </p:xfrm>
        <a:graphic>
          <a:graphicData uri="http://schemas.openxmlformats.org/presentationml/2006/ole">
            <p:oleObj spid="_x0000_s39939" name="Equation" r:id="rId5" imgW="1460160" imgH="266400" progId="Equation.3">
              <p:embed/>
            </p:oleObj>
          </a:graphicData>
        </a:graphic>
      </p:graphicFrame>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Picture 32" descr="hks_rf.gif"/>
          <p:cNvPicPr>
            <a:picLocks noChangeAspect="1"/>
          </p:cNvPicPr>
          <p:nvPr/>
        </p:nvPicPr>
        <p:blipFill>
          <a:blip r:embed="rId4" cstate="print"/>
          <a:stretch>
            <a:fillRect/>
          </a:stretch>
        </p:blipFill>
        <p:spPr>
          <a:xfrm>
            <a:off x="152400" y="2209800"/>
            <a:ext cx="3704094" cy="2667000"/>
          </a:xfrm>
          <a:prstGeom prst="rect">
            <a:avLst/>
          </a:prstGeom>
        </p:spPr>
      </p:pic>
      <p:sp>
        <p:nvSpPr>
          <p:cNvPr id="4" name="Title 1"/>
          <p:cNvSpPr txBox="1">
            <a:spLocks/>
          </p:cNvSpPr>
          <p:nvPr/>
        </p:nvSpPr>
        <p:spPr bwMode="auto">
          <a:xfrm>
            <a:off x="685800" y="228600"/>
            <a:ext cx="7696200" cy="487363"/>
          </a:xfrm>
          <a:prstGeom prst="rect">
            <a:avLst/>
          </a:prstGeom>
          <a:ln w="9525" cap="flat" cmpd="sng" algn="ctr">
            <a:noFill/>
            <a:prstDash val="solid"/>
            <a:miter lim="800000"/>
            <a:headEnd/>
            <a:tailEnd/>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3"/>
          </a:lnRef>
          <a:fillRef idx="3">
            <a:schemeClr val="accent3"/>
          </a:fillRef>
          <a:effectRef idx="2">
            <a:schemeClr val="accent3"/>
          </a:effectRef>
          <a:fontRef idx="minor">
            <a:schemeClr val="lt1"/>
          </a:fontRef>
        </p:style>
        <p:txBody>
          <a:bodyPr vert="horz" wrap="square" lIns="91440" tIns="45720" rIns="91440" bIns="9144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800" b="1" i="0" u="sng" strike="noStrike" kern="1200" cap="none" spc="0" normalizeH="0" baseline="0" noProof="0" dirty="0" smtClean="0">
                <a:ln>
                  <a:noFill/>
                </a:ln>
                <a:solidFill>
                  <a:schemeClr val="bg1"/>
                </a:solidFill>
                <a:effectLst>
                  <a:outerShdw blurRad="38100" dist="38100" dir="2700000" algn="tl">
                    <a:srgbClr val="000000">
                      <a:alpha val="43137"/>
                    </a:srgbClr>
                  </a:outerShdw>
                </a:effectLst>
                <a:uLnTx/>
                <a:uFillTx/>
                <a:latin typeface="Basemic Times" pitchFamily="2" charset="0"/>
                <a:ea typeface="+mn-ea"/>
                <a:cs typeface="+mn-cs"/>
              </a:rPr>
              <a:t>Coincident</a:t>
            </a:r>
          </a:p>
        </p:txBody>
      </p:sp>
      <p:cxnSp>
        <p:nvCxnSpPr>
          <p:cNvPr id="8" name="Straight Connector 7"/>
          <p:cNvCxnSpPr/>
          <p:nvPr/>
        </p:nvCxnSpPr>
        <p:spPr>
          <a:xfrm>
            <a:off x="2590800" y="1433393"/>
            <a:ext cx="3581400" cy="0"/>
          </a:xfrm>
          <a:prstGeom prst="line">
            <a:avLst/>
          </a:prstGeom>
          <a:ln>
            <a:tailEnd type="arrow"/>
          </a:ln>
        </p:spPr>
        <p:style>
          <a:lnRef idx="3">
            <a:schemeClr val="accent1"/>
          </a:lnRef>
          <a:fillRef idx="0">
            <a:schemeClr val="accent1"/>
          </a:fillRef>
          <a:effectRef idx="2">
            <a:schemeClr val="accent1"/>
          </a:effectRef>
          <a:fontRef idx="minor">
            <a:schemeClr val="tx1"/>
          </a:fontRef>
        </p:style>
      </p:cxnSp>
      <p:sp>
        <p:nvSpPr>
          <p:cNvPr id="11" name="TextBox 10"/>
          <p:cNvSpPr txBox="1"/>
          <p:nvPr/>
        </p:nvSpPr>
        <p:spPr>
          <a:xfrm>
            <a:off x="6096000" y="1143000"/>
            <a:ext cx="457200" cy="381000"/>
          </a:xfrm>
          <a:prstGeom prst="rect">
            <a:avLst/>
          </a:prstGeom>
          <a:noFill/>
        </p:spPr>
        <p:txBody>
          <a:bodyPr wrap="square" rtlCol="0">
            <a:spAutoFit/>
          </a:bodyPr>
          <a:lstStyle/>
          <a:p>
            <a:r>
              <a:rPr lang="en-US" dirty="0" smtClean="0"/>
              <a:t>t</a:t>
            </a:r>
            <a:endParaRPr lang="en-US" dirty="0"/>
          </a:p>
        </p:txBody>
      </p:sp>
      <p:cxnSp>
        <p:nvCxnSpPr>
          <p:cNvPr id="13" name="Straight Connector 12"/>
          <p:cNvCxnSpPr/>
          <p:nvPr/>
        </p:nvCxnSpPr>
        <p:spPr>
          <a:xfrm rot="5400000">
            <a:off x="2895600" y="1219200"/>
            <a:ext cx="45720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14" name="Straight Connector 13"/>
          <p:cNvCxnSpPr/>
          <p:nvPr/>
        </p:nvCxnSpPr>
        <p:spPr>
          <a:xfrm rot="5400000">
            <a:off x="3657600" y="1219200"/>
            <a:ext cx="45720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15" name="Straight Connector 14"/>
          <p:cNvCxnSpPr/>
          <p:nvPr/>
        </p:nvCxnSpPr>
        <p:spPr>
          <a:xfrm rot="5400000">
            <a:off x="4343400" y="1219200"/>
            <a:ext cx="45720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16" name="Straight Connector 15"/>
          <p:cNvCxnSpPr/>
          <p:nvPr/>
        </p:nvCxnSpPr>
        <p:spPr>
          <a:xfrm rot="5400000">
            <a:off x="5105400" y="1219200"/>
            <a:ext cx="457200" cy="0"/>
          </a:xfrm>
          <a:prstGeom prst="line">
            <a:avLst/>
          </a:prstGeom>
        </p:spPr>
        <p:style>
          <a:lnRef idx="3">
            <a:schemeClr val="accent6"/>
          </a:lnRef>
          <a:fillRef idx="0">
            <a:schemeClr val="accent6"/>
          </a:fillRef>
          <a:effectRef idx="2">
            <a:schemeClr val="accent6"/>
          </a:effectRef>
          <a:fontRef idx="minor">
            <a:schemeClr val="tx1"/>
          </a:fontRef>
        </p:style>
      </p:cxnSp>
      <p:cxnSp>
        <p:nvCxnSpPr>
          <p:cNvPr id="18" name="Straight Arrow Connector 17"/>
          <p:cNvCxnSpPr/>
          <p:nvPr/>
        </p:nvCxnSpPr>
        <p:spPr>
          <a:xfrm>
            <a:off x="3657600" y="12192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0800000">
            <a:off x="3124200" y="1219200"/>
            <a:ext cx="228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3276600" y="1063823"/>
            <a:ext cx="685800" cy="307777"/>
          </a:xfrm>
          <a:prstGeom prst="rect">
            <a:avLst/>
          </a:prstGeom>
          <a:noFill/>
        </p:spPr>
        <p:txBody>
          <a:bodyPr wrap="square" rtlCol="0">
            <a:spAutoFit/>
          </a:bodyPr>
          <a:lstStyle/>
          <a:p>
            <a:r>
              <a:rPr lang="en-US" sz="1400" dirty="0" smtClean="0"/>
              <a:t>2 ns</a:t>
            </a:r>
            <a:endParaRPr lang="en-US" sz="1400" dirty="0"/>
          </a:p>
        </p:txBody>
      </p:sp>
      <p:sp>
        <p:nvSpPr>
          <p:cNvPr id="25" name="TextBox 24"/>
          <p:cNvSpPr txBox="1"/>
          <p:nvPr/>
        </p:nvSpPr>
        <p:spPr>
          <a:xfrm>
            <a:off x="4343400" y="762000"/>
            <a:ext cx="1066800" cy="461665"/>
          </a:xfrm>
          <a:prstGeom prst="rect">
            <a:avLst/>
          </a:prstGeom>
          <a:noFill/>
        </p:spPr>
        <p:txBody>
          <a:bodyPr wrap="square" rtlCol="0">
            <a:spAutoFit/>
          </a:bodyPr>
          <a:lstStyle/>
          <a:p>
            <a:pPr algn="ctr"/>
            <a:r>
              <a:rPr lang="en-US" sz="1200" dirty="0" smtClean="0"/>
              <a:t>Electron pulse</a:t>
            </a:r>
            <a:endParaRPr lang="en-US" sz="1200" dirty="0"/>
          </a:p>
        </p:txBody>
      </p:sp>
      <p:pic>
        <p:nvPicPr>
          <p:cNvPr id="27" name="Picture 26" descr="rf.gif"/>
          <p:cNvPicPr>
            <a:picLocks noChangeAspect="1"/>
          </p:cNvPicPr>
          <p:nvPr/>
        </p:nvPicPr>
        <p:blipFill>
          <a:blip r:embed="rId5" cstate="print"/>
          <a:stretch>
            <a:fillRect/>
          </a:stretch>
        </p:blipFill>
        <p:spPr>
          <a:xfrm>
            <a:off x="3733800" y="2057400"/>
            <a:ext cx="5257800" cy="2514600"/>
          </a:xfrm>
          <a:prstGeom prst="rect">
            <a:avLst/>
          </a:prstGeom>
        </p:spPr>
      </p:pic>
      <p:sp>
        <p:nvSpPr>
          <p:cNvPr id="5" name="TextBox 4"/>
          <p:cNvSpPr txBox="1"/>
          <p:nvPr/>
        </p:nvSpPr>
        <p:spPr>
          <a:xfrm>
            <a:off x="304800" y="1005007"/>
            <a:ext cx="8382000" cy="1292662"/>
          </a:xfrm>
          <a:prstGeom prst="rect">
            <a:avLst/>
          </a:prstGeom>
          <a:noFill/>
        </p:spPr>
        <p:txBody>
          <a:bodyPr wrap="square" rtlCol="0">
            <a:spAutoFit/>
          </a:bodyPr>
          <a:lstStyle/>
          <a:p>
            <a:pPr>
              <a:buFont typeface="Wingdings" pitchFamily="2" charset="2"/>
              <a:buChar char="§"/>
            </a:pPr>
            <a:r>
              <a:rPr lang="en-US" sz="2400" b="1" dirty="0" smtClean="0">
                <a:latin typeface="Basemic Times" pitchFamily="2" charset="0"/>
              </a:rPr>
              <a:t> </a:t>
            </a:r>
            <a:r>
              <a:rPr lang="en-US" sz="2400" b="1" u="sng" dirty="0" smtClean="0">
                <a:latin typeface="Basemic Times" pitchFamily="2" charset="0"/>
              </a:rPr>
              <a:t>RF Structure:</a:t>
            </a:r>
          </a:p>
          <a:p>
            <a:pPr>
              <a:lnSpc>
                <a:spcPct val="150000"/>
              </a:lnSpc>
            </a:pPr>
            <a:r>
              <a:rPr lang="en-US" sz="2000" dirty="0" smtClean="0">
                <a:latin typeface="Andalus" pitchFamily="18" charset="-78"/>
                <a:cs typeface="Andalus" pitchFamily="18" charset="-78"/>
              </a:rPr>
              <a:t>     Jlab electron beam has a 2ns pulse pattern.</a:t>
            </a:r>
          </a:p>
          <a:p>
            <a:r>
              <a:rPr lang="en-US" sz="2400" b="1" u="sng" dirty="0" smtClean="0">
                <a:latin typeface="Basemic Times" pitchFamily="2" charset="0"/>
              </a:rPr>
              <a:t>   </a:t>
            </a:r>
          </a:p>
        </p:txBody>
      </p:sp>
      <p:sp>
        <p:nvSpPr>
          <p:cNvPr id="31" name="TextBox 30"/>
          <p:cNvSpPr txBox="1"/>
          <p:nvPr/>
        </p:nvSpPr>
        <p:spPr>
          <a:xfrm>
            <a:off x="7239000" y="4371201"/>
            <a:ext cx="1143000" cy="261610"/>
          </a:xfrm>
          <a:prstGeom prst="rect">
            <a:avLst/>
          </a:prstGeom>
          <a:noFill/>
        </p:spPr>
        <p:txBody>
          <a:bodyPr wrap="square" rtlCol="0">
            <a:spAutoFit/>
          </a:bodyPr>
          <a:lstStyle/>
          <a:p>
            <a:r>
              <a:rPr lang="en-US" sz="1100" b="1" dirty="0" smtClean="0">
                <a:solidFill>
                  <a:srgbClr val="7030A0"/>
                </a:solidFill>
              </a:rPr>
              <a:t>RF </a:t>
            </a:r>
            <a:r>
              <a:rPr lang="en-US" sz="1100" b="1" dirty="0" err="1" smtClean="0">
                <a:solidFill>
                  <a:srgbClr val="7030A0"/>
                </a:solidFill>
              </a:rPr>
              <a:t>vs</a:t>
            </a:r>
            <a:r>
              <a:rPr lang="en-US" sz="1100" b="1" dirty="0" smtClean="0">
                <a:solidFill>
                  <a:srgbClr val="7030A0"/>
                </a:solidFill>
              </a:rPr>
              <a:t> HES X</a:t>
            </a:r>
            <a:endParaRPr lang="en-US" sz="1100" b="1" dirty="0">
              <a:solidFill>
                <a:srgbClr val="7030A0"/>
              </a:solidFill>
            </a:endParaRPr>
          </a:p>
        </p:txBody>
      </p:sp>
      <p:sp>
        <p:nvSpPr>
          <p:cNvPr id="32" name="TextBox 31"/>
          <p:cNvSpPr txBox="1"/>
          <p:nvPr/>
        </p:nvSpPr>
        <p:spPr>
          <a:xfrm>
            <a:off x="4572000" y="4371201"/>
            <a:ext cx="1143000" cy="261610"/>
          </a:xfrm>
          <a:prstGeom prst="rect">
            <a:avLst/>
          </a:prstGeom>
          <a:noFill/>
        </p:spPr>
        <p:txBody>
          <a:bodyPr wrap="square" rtlCol="0">
            <a:spAutoFit/>
          </a:bodyPr>
          <a:lstStyle/>
          <a:p>
            <a:r>
              <a:rPr lang="en-US" sz="1100" b="1" dirty="0" smtClean="0">
                <a:solidFill>
                  <a:srgbClr val="7030A0"/>
                </a:solidFill>
              </a:rPr>
              <a:t>RF </a:t>
            </a:r>
            <a:r>
              <a:rPr lang="en-US" sz="1100" b="1" dirty="0" err="1" smtClean="0">
                <a:solidFill>
                  <a:srgbClr val="7030A0"/>
                </a:solidFill>
              </a:rPr>
              <a:t>vs</a:t>
            </a:r>
            <a:r>
              <a:rPr lang="en-US" sz="1100" b="1" dirty="0" smtClean="0">
                <a:solidFill>
                  <a:srgbClr val="7030A0"/>
                </a:solidFill>
              </a:rPr>
              <a:t> HKS X</a:t>
            </a:r>
            <a:endParaRPr lang="en-US" sz="1100" b="1" dirty="0">
              <a:solidFill>
                <a:srgbClr val="7030A0"/>
              </a:solidFill>
            </a:endParaRPr>
          </a:p>
        </p:txBody>
      </p:sp>
      <p:sp>
        <p:nvSpPr>
          <p:cNvPr id="34" name="TextBox 33"/>
          <p:cNvSpPr txBox="1"/>
          <p:nvPr/>
        </p:nvSpPr>
        <p:spPr>
          <a:xfrm>
            <a:off x="2743200" y="2667000"/>
            <a:ext cx="762000" cy="276999"/>
          </a:xfrm>
          <a:prstGeom prst="rect">
            <a:avLst/>
          </a:prstGeom>
          <a:noFill/>
        </p:spPr>
        <p:txBody>
          <a:bodyPr wrap="square" rtlCol="0">
            <a:spAutoFit/>
          </a:bodyPr>
          <a:lstStyle/>
          <a:p>
            <a:r>
              <a:rPr lang="en-US" sz="1200" dirty="0" smtClean="0">
                <a:solidFill>
                  <a:srgbClr val="FF0000"/>
                </a:solidFill>
              </a:rPr>
              <a:t>2ns</a:t>
            </a:r>
            <a:endParaRPr lang="en-US" sz="1200" dirty="0">
              <a:solidFill>
                <a:srgbClr val="FF0000"/>
              </a:solidFill>
            </a:endParaRPr>
          </a:p>
        </p:txBody>
      </p:sp>
      <p:cxnSp>
        <p:nvCxnSpPr>
          <p:cNvPr id="36" name="Straight Connector 35"/>
          <p:cNvCxnSpPr/>
          <p:nvPr/>
        </p:nvCxnSpPr>
        <p:spPr>
          <a:xfrm rot="5400000">
            <a:off x="2744856" y="3009900"/>
            <a:ext cx="228600" cy="0"/>
          </a:xfrm>
          <a:prstGeom prst="line">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2986708" y="3009900"/>
            <a:ext cx="228600" cy="0"/>
          </a:xfrm>
          <a:prstGeom prst="line">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4800600" y="1916668"/>
            <a:ext cx="3352800" cy="369332"/>
          </a:xfrm>
          <a:prstGeom prst="rect">
            <a:avLst/>
          </a:prstGeom>
          <a:noFill/>
        </p:spPr>
        <p:txBody>
          <a:bodyPr wrap="square" rtlCol="0">
            <a:spAutoFit/>
          </a:bodyPr>
          <a:lstStyle/>
          <a:p>
            <a:r>
              <a:rPr lang="en-US" b="1" u="sng" dirty="0" smtClean="0">
                <a:solidFill>
                  <a:srgbClr val="00B0F0"/>
                </a:solidFill>
              </a:rPr>
              <a:t>After Path length correction</a:t>
            </a:r>
            <a:endParaRPr lang="en-US" b="1" u="sng" dirty="0">
              <a:solidFill>
                <a:srgbClr val="00B0F0"/>
              </a:solidFill>
            </a:endParaRPr>
          </a:p>
        </p:txBody>
      </p:sp>
      <p:sp>
        <p:nvSpPr>
          <p:cNvPr id="39" name="Down Arrow 38"/>
          <p:cNvSpPr/>
          <p:nvPr/>
        </p:nvSpPr>
        <p:spPr>
          <a:xfrm rot="4098527">
            <a:off x="3431500" y="3088141"/>
            <a:ext cx="457200" cy="304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6323" name="Object 3"/>
          <p:cNvGraphicFramePr>
            <a:graphicFrameLocks noChangeAspect="1"/>
          </p:cNvGraphicFramePr>
          <p:nvPr/>
        </p:nvGraphicFramePr>
        <p:xfrm>
          <a:off x="844550" y="1814513"/>
          <a:ext cx="2584450" cy="471487"/>
        </p:xfrm>
        <a:graphic>
          <a:graphicData uri="http://schemas.openxmlformats.org/presentationml/2006/ole">
            <p:oleObj spid="_x0000_s56323" name="Equation" r:id="rId6" imgW="1460160" imgH="266400" progId="Equation.3">
              <p:embed/>
            </p:oleObj>
          </a:graphicData>
        </a:graphic>
      </p:graphicFrame>
    </p:spTree>
  </p:cSld>
  <p:clrMapOvr>
    <a:masterClrMapping/>
  </p:clrMapOvr>
  <p:transition>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2960</TotalTime>
  <Words>3123</Words>
  <Application>Microsoft Office PowerPoint</Application>
  <PresentationFormat>On-screen Show (4:3)</PresentationFormat>
  <Paragraphs>303</Paragraphs>
  <Slides>18</Slides>
  <Notes>18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Equity</vt:lpstr>
      <vt:lpstr>Equation</vt:lpstr>
      <vt:lpstr>Data Analysis Strategy to Obtain High Precision Missing Mass Spectra</vt:lpstr>
      <vt:lpstr>Outline</vt:lpstr>
      <vt:lpstr>Detectors Calibration</vt:lpstr>
      <vt:lpstr>Slide 4</vt:lpstr>
      <vt:lpstr>Optics Calibration</vt:lpstr>
      <vt:lpstr>Optics Calibration</vt:lpstr>
      <vt:lpstr>Optics Calibration</vt:lpstr>
      <vt:lpstr>Slide 8</vt:lpstr>
      <vt:lpstr>Slide 9</vt:lpstr>
      <vt:lpstr>Slide 10</vt:lpstr>
      <vt:lpstr>Kinematics Calibration</vt:lpstr>
      <vt:lpstr>Kinematics Calibration</vt:lpstr>
      <vt:lpstr>Kinematics Calibration</vt:lpstr>
      <vt:lpstr>Slide 14</vt:lpstr>
      <vt:lpstr>Slide 15</vt:lpstr>
      <vt:lpstr>Slide 16</vt:lpstr>
      <vt:lpstr>Flow Chart</vt:lpstr>
      <vt:lpstr>Current Status &amp; Plan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Analysis Strategy of Spectroscopic investigation of Lambda hypernuclei in the  wide mass region using the (e,e’) reaction</dc:title>
  <dc:creator>yez</dc:creator>
  <cp:lastModifiedBy>yez</cp:lastModifiedBy>
  <cp:revision>967</cp:revision>
  <dcterms:created xsi:type="dcterms:W3CDTF">2006-08-16T00:00:00Z</dcterms:created>
  <dcterms:modified xsi:type="dcterms:W3CDTF">2010-02-16T15:06:26Z</dcterms:modified>
</cp:coreProperties>
</file>