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7"/>
  </p:notesMasterIdLst>
  <p:sldIdLst>
    <p:sldId id="288" r:id="rId2"/>
    <p:sldId id="265" r:id="rId3"/>
    <p:sldId id="304" r:id="rId4"/>
    <p:sldId id="316" r:id="rId5"/>
    <p:sldId id="317" r:id="rId6"/>
    <p:sldId id="323" r:id="rId7"/>
    <p:sldId id="326" r:id="rId8"/>
    <p:sldId id="321" r:id="rId9"/>
    <p:sldId id="324" r:id="rId10"/>
    <p:sldId id="307" r:id="rId11"/>
    <p:sldId id="325" r:id="rId12"/>
    <p:sldId id="285" r:id="rId13"/>
    <p:sldId id="322" r:id="rId14"/>
    <p:sldId id="328" r:id="rId15"/>
    <p:sldId id="327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B6029C"/>
    <a:srgbClr val="1C0BFB"/>
    <a:srgbClr val="FD55E5"/>
    <a:srgbClr val="008000"/>
    <a:srgbClr val="1CD1EA"/>
    <a:srgbClr val="003399"/>
    <a:srgbClr val="003300"/>
    <a:srgbClr val="6699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80" d="100"/>
          <a:sy n="80" d="100"/>
        </p:scale>
        <p:origin x="-87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DCC440-9964-4036-AF68-A959EC72C560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4BA1B1-2648-4BEA-996A-AC7FEAEB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A1B1-2648-4BEA-996A-AC7FEAEB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9ABE3-A068-483F-8F83-D265AE966210}" type="datetimeFigureOut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037630-76F8-4E94-BB44-3CEB343BB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42.gi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allcweb.jlab.org/experiments/sane/wiki/index.php/Image:Energylevel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gi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3505200"/>
            <a:ext cx="4343400" cy="2218730"/>
            <a:chOff x="381000" y="2685633"/>
            <a:chExt cx="4343400" cy="221873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2685633"/>
              <a:ext cx="4343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S</a:t>
              </a:r>
              <a:r>
                <a:rPr lang="en-US" sz="2800" dirty="0" smtClean="0">
                  <a:solidFill>
                    <a:srgbClr val="003399"/>
                  </a:solidFill>
                </a:rPr>
                <a:t>pin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2800" dirty="0" smtClean="0">
                  <a:solidFill>
                    <a:srgbClr val="003399"/>
                  </a:solidFill>
                </a:rPr>
                <a:t>symmetries of the 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2800" dirty="0" smtClean="0">
                  <a:solidFill>
                    <a:srgbClr val="003399"/>
                  </a:solidFill>
                </a:rPr>
                <a:t>ucleon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</a:rPr>
                <a:t>E</a:t>
              </a:r>
              <a:r>
                <a:rPr lang="en-US" sz="2800" dirty="0" smtClean="0">
                  <a:solidFill>
                    <a:srgbClr val="003399"/>
                  </a:solidFill>
                </a:rPr>
                <a:t>xperiment</a:t>
              </a:r>
              <a:endParaRPr lang="en-US" sz="2800" dirty="0">
                <a:solidFill>
                  <a:srgbClr val="003399"/>
                </a:solidFill>
                <a:latin typeface="Curlz MT" pitchFamily="8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4442698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( E07-003)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457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  </a:t>
            </a:r>
            <a:r>
              <a:rPr lang="en-US" sz="3600" i="1" dirty="0" smtClean="0">
                <a:solidFill>
                  <a:srgbClr val="008000"/>
                </a:solidFill>
              </a:rPr>
              <a:t>Proton Form Factor Ratio G</a:t>
            </a:r>
            <a:r>
              <a:rPr lang="en-US" sz="3600" i="1" baseline="-25000" dirty="0" smtClean="0">
                <a:solidFill>
                  <a:srgbClr val="008000"/>
                </a:solidFill>
              </a:rPr>
              <a:t>E</a:t>
            </a:r>
            <a:r>
              <a:rPr lang="en-US" sz="3600" i="1" dirty="0" smtClean="0">
                <a:solidFill>
                  <a:srgbClr val="008000"/>
                </a:solidFill>
              </a:rPr>
              <a:t>/G</a:t>
            </a:r>
            <a:r>
              <a:rPr lang="en-US" sz="3600" i="1" baseline="-25000" dirty="0" smtClean="0">
                <a:solidFill>
                  <a:srgbClr val="008000"/>
                </a:solidFill>
              </a:rPr>
              <a:t>M</a:t>
            </a:r>
            <a:endParaRPr lang="en-US" sz="3600" i="1" dirty="0" smtClean="0">
              <a:solidFill>
                <a:srgbClr val="008000"/>
              </a:solidFill>
            </a:endParaRP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 from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Double Spin Asymmetry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with </a:t>
            </a:r>
          </a:p>
          <a:p>
            <a:pPr algn="ctr"/>
            <a:r>
              <a:rPr lang="en-US" sz="3600" i="1" dirty="0" smtClean="0">
                <a:solidFill>
                  <a:srgbClr val="008000"/>
                </a:solidFill>
              </a:rPr>
              <a:t>Polarized Beam and Target</a:t>
            </a:r>
          </a:p>
        </p:txBody>
      </p:sp>
      <p:pic>
        <p:nvPicPr>
          <p:cNvPr id="12" name="Picture 11" descr="logo_h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2057400" cy="2057400"/>
          </a:xfrm>
          <a:prstGeom prst="rect">
            <a:avLst/>
          </a:prstGeom>
        </p:spPr>
      </p:pic>
      <p:pic>
        <p:nvPicPr>
          <p:cNvPr id="11" name="Picture 10" descr="JLab_logo_text_whi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429000"/>
            <a:ext cx="4587242" cy="1042555"/>
          </a:xfrm>
          <a:prstGeom prst="rect">
            <a:avLst/>
          </a:prstGeom>
        </p:spPr>
      </p:pic>
      <p:pic>
        <p:nvPicPr>
          <p:cNvPr id="10" name="Picture 9" descr="DNP 20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724400"/>
            <a:ext cx="4648200" cy="11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43600" y="5943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Anusha</a:t>
            </a:r>
            <a:r>
              <a:rPr lang="en-US" sz="2400" dirty="0" smtClean="0"/>
              <a:t> </a:t>
            </a:r>
            <a:r>
              <a:rPr lang="en-US" sz="2400" dirty="0" err="1" smtClean="0"/>
              <a:t>Liyanage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Momentum difference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816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6002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105400" y="848142"/>
            <a:ext cx="3886200" cy="5476458"/>
            <a:chOff x="5105400" y="912674"/>
            <a:chExt cx="3886200" cy="5476458"/>
          </a:xfrm>
        </p:grpSpPr>
        <p:grpSp>
          <p:nvGrpSpPr>
            <p:cNvPr id="60" name="Group 59"/>
            <p:cNvGrpSpPr/>
            <p:nvPr/>
          </p:nvGrpSpPr>
          <p:grpSpPr>
            <a:xfrm>
              <a:off x="5334000" y="2743200"/>
              <a:ext cx="3535967" cy="3200400"/>
              <a:chOff x="5334000" y="838200"/>
              <a:chExt cx="3535967" cy="32004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334000" y="838200"/>
                <a:ext cx="3535967" cy="3200400"/>
                <a:chOff x="5410200" y="1219200"/>
                <a:chExt cx="3535967" cy="3200400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620000" y="1219200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5410200" y="2438400"/>
                  <a:ext cx="3200400" cy="1981200"/>
                </a:xfrm>
                <a:prstGeom prst="round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Curved Left Arrow 77"/>
                <p:cNvSpPr/>
                <p:nvPr/>
              </p:nvSpPr>
              <p:spPr>
                <a:xfrm rot="20936526">
                  <a:off x="8360932" y="1298205"/>
                  <a:ext cx="585235" cy="1324970"/>
                </a:xfrm>
                <a:prstGeom prst="curved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5410200" y="914400"/>
              <a:ext cx="2711824" cy="762000"/>
            </p:xfrm>
            <a:graphic>
              <a:graphicData uri="http://schemas.openxmlformats.org/presentationml/2006/ole">
                <p:oleObj spid="_x0000_s3074" name="Equation" r:id="rId3" imgW="1536480" imgH="431640" progId="Equation.3">
                  <p:embed/>
                </p:oleObj>
              </a:graphicData>
            </a:graphic>
          </p:graphicFrame>
          <p:graphicFrame>
            <p:nvGraphicFramePr>
              <p:cNvPr id="57" name="Object 56"/>
              <p:cNvGraphicFramePr>
                <a:graphicFrameLocks noChangeAspect="1"/>
              </p:cNvGraphicFramePr>
              <p:nvPr/>
            </p:nvGraphicFramePr>
            <p:xfrm>
              <a:off x="5714999" y="2057400"/>
              <a:ext cx="2209801" cy="506413"/>
            </p:xfrm>
            <a:graphic>
              <a:graphicData uri="http://schemas.openxmlformats.org/presentationml/2006/ole">
                <p:oleObj spid="_x0000_s3075" name="Equation" r:id="rId4" imgW="1218960" imgH="279360" progId="Equation.3">
                  <p:embed/>
                </p:oleObj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/>
            </p:nvGraphicFramePr>
            <p:xfrm>
              <a:off x="6005945" y="2590800"/>
              <a:ext cx="775855" cy="609600"/>
            </p:xfrm>
            <a:graphic>
              <a:graphicData uri="http://schemas.openxmlformats.org/presentationml/2006/ole">
                <p:oleObj spid="_x0000_s3076" name="Equation" r:id="rId5" imgW="533160" imgH="419040" progId="Equation.3">
                  <p:embed/>
                </p:oleObj>
              </a:graphicData>
            </a:graphic>
          </p:graphicFrame>
          <p:graphicFrame>
            <p:nvGraphicFramePr>
              <p:cNvPr id="59" name="Object 58"/>
              <p:cNvGraphicFramePr>
                <a:graphicFrameLocks noChangeAspect="1"/>
              </p:cNvGraphicFramePr>
              <p:nvPr/>
            </p:nvGraphicFramePr>
            <p:xfrm>
              <a:off x="5546725" y="3199845"/>
              <a:ext cx="2789238" cy="668337"/>
            </p:xfrm>
            <a:graphic>
              <a:graphicData uri="http://schemas.openxmlformats.org/presentationml/2006/ole">
                <p:oleObj spid="_x0000_s3077" name="Equation" r:id="rId6" imgW="1752480" imgH="419040" progId="Equation.3">
                  <p:embed/>
                </p:oleObj>
              </a:graphicData>
            </a:graphic>
          </p:graphicFrame>
        </p:grpSp>
        <p:grpSp>
          <p:nvGrpSpPr>
            <p:cNvPr id="63" name="Group 62"/>
            <p:cNvGrpSpPr/>
            <p:nvPr/>
          </p:nvGrpSpPr>
          <p:grpSpPr>
            <a:xfrm>
              <a:off x="5105400" y="912674"/>
              <a:ext cx="3886200" cy="1754326"/>
              <a:chOff x="5105400" y="1066800"/>
              <a:chExt cx="3886200" cy="175432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105400" y="1066800"/>
                <a:ext cx="3886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aseline="-25000" dirty="0" smtClean="0"/>
                  <a:t>HMS</a:t>
                </a:r>
                <a:r>
                  <a:rPr lang="en-US" dirty="0" smtClean="0"/>
                  <a:t> – Measured Proton momentum by  </a:t>
                </a:r>
              </a:p>
              <a:p>
                <a:r>
                  <a:rPr lang="en-US" dirty="0" smtClean="0"/>
                  <a:t>            HMS</a:t>
                </a:r>
              </a:p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cal</a:t>
                </a:r>
                <a:r>
                  <a:rPr lang="en-US" baseline="-25000" dirty="0" smtClean="0"/>
                  <a:t>   </a:t>
                </a:r>
                <a:r>
                  <a:rPr lang="en-US" dirty="0" smtClean="0"/>
                  <a:t> – Calculated Proton momentum by </a:t>
                </a:r>
              </a:p>
              <a:p>
                <a:r>
                  <a:rPr lang="en-US" dirty="0" smtClean="0"/>
                  <a:t>            knowing the beam energy, E and the </a:t>
                </a:r>
              </a:p>
              <a:p>
                <a:r>
                  <a:rPr lang="en-US" dirty="0" smtClean="0"/>
                  <a:t>            Proton scattered angle, </a:t>
                </a:r>
              </a:p>
              <a:p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cent</a:t>
                </a:r>
                <a:r>
                  <a:rPr lang="en-US" dirty="0" smtClean="0"/>
                  <a:t> – HMS central momentum</a:t>
                </a:r>
                <a:endParaRPr lang="en-US" dirty="0"/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/>
            </p:nvGraphicFramePr>
            <p:xfrm>
              <a:off x="7782843" y="2209801"/>
              <a:ext cx="218157" cy="304800"/>
            </p:xfrm>
            <a:graphic>
              <a:graphicData uri="http://schemas.openxmlformats.org/presentationml/2006/ole">
                <p:oleObj spid="_x0000_s3078" name="Equation" r:id="rId7" imgW="126720" imgH="177480" progId="Equation.3">
                  <p:embed/>
                </p:oleObj>
              </a:graphicData>
            </a:graphic>
          </p:graphicFrame>
        </p:grpSp>
        <p:sp>
          <p:nvSpPr>
            <p:cNvPr id="64" name="TextBox 63"/>
            <p:cNvSpPr txBox="1"/>
            <p:nvPr/>
          </p:nvSpPr>
          <p:spPr>
            <a:xfrm>
              <a:off x="6477000" y="6019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Here , M is the Proton mass.</a:t>
              </a:r>
              <a:endParaRPr lang="en-US" i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8600" y="57822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final elastic events are selected by using,</a:t>
            </a:r>
          </a:p>
          <a:p>
            <a:r>
              <a:rPr lang="en-US" dirty="0" smtClean="0"/>
              <a:t>                                               • The Elliptic cut and</a:t>
            </a:r>
          </a:p>
          <a:p>
            <a:r>
              <a:rPr lang="en-US" dirty="0" smtClean="0"/>
              <a:t>                                               • The  ‘</a:t>
            </a:r>
            <a:r>
              <a:rPr lang="en-US" dirty="0" err="1" smtClean="0"/>
              <a:t>dpel_hms</a:t>
            </a:r>
            <a:r>
              <a:rPr lang="en-US" dirty="0" smtClean="0"/>
              <a:t>’ cut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295405" y="914400"/>
            <a:ext cx="4809995" cy="4800600"/>
            <a:chOff x="228600" y="1066800"/>
            <a:chExt cx="4809995" cy="4800600"/>
          </a:xfrm>
        </p:grpSpPr>
        <p:grpSp>
          <p:nvGrpSpPr>
            <p:cNvPr id="44" name="Group 43"/>
            <p:cNvGrpSpPr/>
            <p:nvPr/>
          </p:nvGrpSpPr>
          <p:grpSpPr>
            <a:xfrm>
              <a:off x="228600" y="1066800"/>
              <a:ext cx="4809995" cy="4800600"/>
              <a:chOff x="228600" y="685800"/>
              <a:chExt cx="4809995" cy="48006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28600" y="685800"/>
                <a:ext cx="4809995" cy="4800600"/>
                <a:chOff x="228600" y="685800"/>
                <a:chExt cx="4809995" cy="48006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228600" y="685800"/>
                  <a:ext cx="4809995" cy="4800600"/>
                  <a:chOff x="0" y="685800"/>
                  <a:chExt cx="4809995" cy="4800600"/>
                </a:xfrm>
              </p:grpSpPr>
              <p:pic>
                <p:nvPicPr>
                  <p:cNvPr id="65" name="Picture 64" descr="dpel_hms.gif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0" y="685800"/>
                    <a:ext cx="4809995" cy="4800600"/>
                  </a:xfrm>
                  <a:prstGeom prst="rect">
                    <a:avLst/>
                  </a:prstGeom>
                </p:spPr>
              </p:pic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057400" y="5181600"/>
                    <a:ext cx="7620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800" dirty="0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2133600" y="51054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rgbClr val="C00000"/>
                      </a:solidFill>
                    </a:rPr>
                    <a:t>dpel_hms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 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676400" y="4267200"/>
                <a:ext cx="2895600" cy="914400"/>
                <a:chOff x="2438400" y="2438400"/>
                <a:chExt cx="2895600" cy="9144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2133600" y="3048000"/>
                  <a:ext cx="6096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3657600" y="3048000"/>
                  <a:ext cx="6096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3505200" y="2438400"/>
                  <a:ext cx="1828800" cy="276999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C00000"/>
                      </a:solidFill>
                    </a:rPr>
                    <a:t>abs(dpel_hms+0.01)&lt;0.04</a:t>
                  </a:r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914400" y="1123890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C00000"/>
                  </a:solidFill>
                </a:rPr>
                <a:t>The Momentum Difference , </a:t>
              </a:r>
              <a:r>
                <a:rPr lang="en-US" sz="2000" i="1" dirty="0" err="1" smtClean="0">
                  <a:solidFill>
                    <a:srgbClr val="C00000"/>
                  </a:solidFill>
                </a:rPr>
                <a:t>dPel_hms</a:t>
              </a:r>
              <a:endParaRPr lang="en-US" sz="2000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60" y="304800"/>
            <a:ext cx="356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From The Experiment </a:t>
            </a:r>
            <a:endParaRPr lang="en-US" sz="3200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57200" y="1242359"/>
          <a:ext cx="1447801" cy="662641"/>
        </p:xfrm>
        <a:graphic>
          <a:graphicData uri="http://schemas.openxmlformats.org/presentationml/2006/ole">
            <p:oleObj spid="_x0000_s30724" name="Equation" r:id="rId3" imgW="914400" imgH="41904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162174" y="1219200"/>
          <a:ext cx="2714626" cy="762000"/>
        </p:xfrm>
        <a:graphic>
          <a:graphicData uri="http://schemas.openxmlformats.org/presentationml/2006/ole">
            <p:oleObj spid="_x0000_s30725" name="Equation" r:id="rId4" imgW="1854000" imgH="5205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raw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114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i="1" dirty="0" smtClean="0"/>
              <a:t>N</a:t>
            </a:r>
            <a:r>
              <a:rPr lang="en-US" i="1" baseline="30000" dirty="0" smtClean="0"/>
              <a:t>+</a:t>
            </a:r>
            <a:r>
              <a:rPr lang="en-US" i="1" dirty="0" smtClean="0"/>
              <a:t> = Counts for the + </a:t>
            </a:r>
            <a:r>
              <a:rPr lang="en-US" i="1" dirty="0" err="1" smtClean="0"/>
              <a:t>helicity</a:t>
            </a:r>
            <a:endParaRPr lang="en-US" i="1" dirty="0" smtClean="0"/>
          </a:p>
          <a:p>
            <a:r>
              <a:rPr lang="en-US" i="1" dirty="0" smtClean="0"/>
              <a:t>  N</a:t>
            </a:r>
            <a:r>
              <a:rPr lang="en-US" i="1" baseline="30000" dirty="0" smtClean="0"/>
              <a:t>-</a:t>
            </a:r>
            <a:r>
              <a:rPr lang="en-US" i="1" dirty="0" smtClean="0"/>
              <a:t>  = Counts for the – </a:t>
            </a:r>
            <a:r>
              <a:rPr lang="en-US" i="1" dirty="0" err="1" smtClean="0"/>
              <a:t>helicity</a:t>
            </a:r>
            <a:endParaRPr lang="en-US" i="1" dirty="0" smtClean="0"/>
          </a:p>
          <a:p>
            <a:r>
              <a:rPr lang="en-US" i="1" dirty="0" smtClean="0"/>
              <a:t>∆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 = Error on the raw asymmetry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916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elastic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11175" y="2279650"/>
          <a:ext cx="1735601" cy="692150"/>
        </p:xfrm>
        <a:graphic>
          <a:graphicData uri="http://schemas.openxmlformats.org/presentationml/2006/ole">
            <p:oleObj spid="_x0000_s30726" name="Equation" r:id="rId5" imgW="1079280" imgH="431640" progId="Equation.3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2780496" y="2286000"/>
          <a:ext cx="1334304" cy="685800"/>
        </p:xfrm>
        <a:graphic>
          <a:graphicData uri="http://schemas.openxmlformats.org/presentationml/2006/ole">
            <p:oleObj spid="_x0000_s30727" name="Equation" r:id="rId6" imgW="838080" imgH="4316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0" y="2159675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i="1" dirty="0" smtClean="0"/>
              <a:t>f  = Dilution Factor</a:t>
            </a:r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B</a:t>
            </a:r>
            <a:r>
              <a:rPr lang="en-US" i="1" dirty="0" smtClean="0"/>
              <a:t>,P</a:t>
            </a:r>
            <a:r>
              <a:rPr lang="en-US" i="1" baseline="-25000" dirty="0" smtClean="0"/>
              <a:t>T</a:t>
            </a:r>
            <a:r>
              <a:rPr lang="en-US" i="1" dirty="0" smtClean="0"/>
              <a:t>  = Beam and Target polarization</a:t>
            </a:r>
          </a:p>
          <a:p>
            <a:r>
              <a:rPr lang="en-US" i="1" dirty="0" smtClean="0"/>
              <a:t>  ∆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 </a:t>
            </a:r>
            <a:r>
              <a:rPr lang="en-US" i="1" dirty="0" smtClean="0"/>
              <a:t>= Error on the elastic asymmetry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2971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= A correction term to eliminates the contribution  from quasi-elastic  </a:t>
            </a:r>
            <a:r>
              <a:rPr lang="en-US" i="1" baseline="30000" dirty="0" smtClean="0"/>
              <a:t>15</a:t>
            </a:r>
            <a:r>
              <a:rPr lang="en-US" i="1" dirty="0" smtClean="0"/>
              <a:t>N scattering under the elastic peak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3276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beam - target asymmetry,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3400" y="3657600"/>
          <a:ext cx="3262313" cy="685800"/>
        </p:xfrm>
        <a:graphic>
          <a:graphicData uri="http://schemas.openxmlformats.org/presentationml/2006/ole">
            <p:oleObj spid="_x0000_s30728" name="Equation" r:id="rId7" imgW="1993680" imgH="419040" progId="Equation.3">
              <p:embed/>
            </p:oleObj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52400" y="5306104"/>
            <a:ext cx="3962400" cy="840696"/>
            <a:chOff x="914400" y="5788704"/>
            <a:chExt cx="3962400" cy="840696"/>
          </a:xfrm>
        </p:grpSpPr>
        <p:sp>
          <p:nvSpPr>
            <p:cNvPr id="39" name="TextBox 38"/>
            <p:cNvSpPr txBox="1"/>
            <p:nvPr/>
          </p:nvSpPr>
          <p:spPr>
            <a:xfrm>
              <a:off x="914400" y="5921514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i="1" dirty="0" smtClean="0">
                  <a:solidFill>
                    <a:srgbClr val="1C0BFB"/>
                  </a:solidFill>
                </a:rPr>
                <a:t>     ≈ 102° and      = 0</a:t>
              </a:r>
            </a:p>
            <a:p>
              <a:r>
                <a:rPr lang="en-US" sz="2000" i="1" dirty="0" smtClean="0">
                  <a:solidFill>
                    <a:srgbClr val="1C0BFB"/>
                  </a:solidFill>
                </a:rPr>
                <a:t>From the HMS kinematics, r</a:t>
              </a:r>
              <a:r>
                <a:rPr lang="en-US" sz="2000" i="1" baseline="30000" dirty="0" smtClean="0">
                  <a:solidFill>
                    <a:srgbClr val="1C0BFB"/>
                  </a:solidFill>
                </a:rPr>
                <a:t>2</a:t>
              </a:r>
              <a:r>
                <a:rPr lang="en-US" sz="2000" i="1" dirty="0" smtClean="0">
                  <a:solidFill>
                    <a:srgbClr val="1C0BFB"/>
                  </a:solidFill>
                </a:rPr>
                <a:t> &lt;&lt; c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 flipV="1">
            <a:off x="977900" y="5892800"/>
            <a:ext cx="393700" cy="355600"/>
          </p:xfrm>
          <a:graphic>
            <a:graphicData uri="http://schemas.openxmlformats.org/presentationml/2006/ole">
              <p:oleObj spid="_x0000_s30733" name="Equation" r:id="rId8" imgW="177480" imgH="203040" progId="Equation.3">
                <p:embed/>
              </p:oleObj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362200" y="5788704"/>
            <a:ext cx="436564" cy="561296"/>
          </p:xfrm>
          <a:graphic>
            <a:graphicData uri="http://schemas.openxmlformats.org/presentationml/2006/ole">
              <p:oleObj spid="_x0000_s30734" name="Equation" r:id="rId9" imgW="177480" imgH="228600" progId="Equation.3">
                <p:embed/>
              </p:oleObj>
            </a:graphicData>
          </a:graphic>
        </p:graphicFrame>
      </p:grpSp>
      <p:graphicFrame>
        <p:nvGraphicFramePr>
          <p:cNvPr id="4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86000" y="5791200"/>
          <a:ext cx="2838450" cy="914400"/>
        </p:xfrm>
        <a:graphic>
          <a:graphicData uri="http://schemas.openxmlformats.org/presentationml/2006/ole">
            <p:oleObj spid="_x0000_s30735" name="Equation" r:id="rId10" imgW="1143000" imgH="368280" progId="Equation.3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57200" y="4495800"/>
            <a:ext cx="5029200" cy="967013"/>
            <a:chOff x="1371600" y="4560332"/>
            <a:chExt cx="5029200" cy="967013"/>
          </a:xfrm>
        </p:grpSpPr>
        <p:grpSp>
          <p:nvGrpSpPr>
            <p:cNvPr id="24" name="Group 23"/>
            <p:cNvGrpSpPr/>
            <p:nvPr/>
          </p:nvGrpSpPr>
          <p:grpSpPr>
            <a:xfrm>
              <a:off x="1447800" y="4560332"/>
              <a:ext cx="4953000" cy="967013"/>
              <a:chOff x="1054100" y="4876800"/>
              <a:chExt cx="4953000" cy="967013"/>
            </a:xfrm>
          </p:grpSpPr>
          <p:grpSp>
            <p:nvGrpSpPr>
              <p:cNvPr id="25" name="Group 89"/>
              <p:cNvGrpSpPr/>
              <p:nvPr/>
            </p:nvGrpSpPr>
            <p:grpSpPr>
              <a:xfrm>
                <a:off x="1206500" y="4876800"/>
                <a:ext cx="4800600" cy="914400"/>
                <a:chOff x="1206500" y="4876800"/>
                <a:chExt cx="4800600" cy="91440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87500" y="4876800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r = G</a:t>
                  </a:r>
                  <a:r>
                    <a:rPr lang="en-US" i="1" baseline="-25000" dirty="0" smtClean="0"/>
                    <a:t>E</a:t>
                  </a:r>
                  <a:r>
                    <a:rPr lang="en-US" i="1" dirty="0" smtClean="0"/>
                    <a:t> /G</a:t>
                  </a:r>
                  <a:r>
                    <a:rPr lang="en-US" i="1" baseline="-25000" dirty="0" smtClean="0"/>
                    <a:t>M</a:t>
                  </a:r>
                  <a:endParaRPr lang="en-US" i="1" baseline="-25000" dirty="0"/>
                </a:p>
              </p:txBody>
            </p:sp>
            <p:grpSp>
              <p:nvGrpSpPr>
                <p:cNvPr id="29" name="Group 78"/>
                <p:cNvGrpSpPr/>
                <p:nvPr/>
              </p:nvGrpSpPr>
              <p:grpSpPr>
                <a:xfrm>
                  <a:off x="1206500" y="5144869"/>
                  <a:ext cx="4800600" cy="646331"/>
                  <a:chOff x="520700" y="5830669"/>
                  <a:chExt cx="4800600" cy="646331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20700" y="5830669"/>
                    <a:ext cx="48006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a, b, c  =  kinematic factors</a:t>
                    </a:r>
                  </a:p>
                  <a:p>
                    <a:r>
                      <a:rPr lang="en-US" i="1" dirty="0" smtClean="0"/>
                      <a:t>  ,       =  pol. and  </a:t>
                    </a:r>
                    <a:r>
                      <a:rPr lang="en-US" i="1" dirty="0" err="1" smtClean="0"/>
                      <a:t>azi</a:t>
                    </a:r>
                    <a:r>
                      <a:rPr lang="en-US" i="1" dirty="0" smtClean="0"/>
                      <a:t>. Angles between  q  and  S</a:t>
                    </a:r>
                    <a:endParaRPr lang="en-US" i="1" dirty="0"/>
                  </a:p>
                </p:txBody>
              </p:sp>
              <p:grpSp>
                <p:nvGrpSpPr>
                  <p:cNvPr id="31" name="Group 77"/>
                  <p:cNvGrpSpPr/>
                  <p:nvPr/>
                </p:nvGrpSpPr>
                <p:grpSpPr>
                  <a:xfrm>
                    <a:off x="3505200" y="6172200"/>
                    <a:ext cx="685800" cy="1588"/>
                    <a:chOff x="685800" y="6400800"/>
                    <a:chExt cx="685800" cy="1588"/>
                  </a:xfrm>
                </p:grpSpPr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685800" y="6400800"/>
                      <a:ext cx="1524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1219200" y="6400800"/>
                      <a:ext cx="152400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aphicFrame>
            <p:nvGraphicFramePr>
              <p:cNvPr id="26" name="Object 25"/>
              <p:cNvGraphicFramePr>
                <a:graphicFrameLocks noChangeAspect="1"/>
              </p:cNvGraphicFramePr>
              <p:nvPr/>
            </p:nvGraphicFramePr>
            <p:xfrm flipV="1">
              <a:off x="1054100" y="5410200"/>
              <a:ext cx="393700" cy="355600"/>
            </p:xfrm>
            <a:graphic>
              <a:graphicData uri="http://schemas.openxmlformats.org/presentationml/2006/ole">
                <p:oleObj spid="_x0000_s30729" name="Equation" r:id="rId11" imgW="177480" imgH="203040" progId="Equation.3">
                  <p:embed/>
                </p:oleObj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1495778" y="5334000"/>
              <a:ext cx="396522" cy="509813"/>
            </p:xfrm>
            <a:graphic>
              <a:graphicData uri="http://schemas.openxmlformats.org/presentationml/2006/ole">
                <p:oleObj spid="_x0000_s30730" name="Equation" r:id="rId12" imgW="177480" imgH="228600" progId="Equation.3">
                  <p:embed/>
                </p:oleObj>
              </a:graphicData>
            </a:graphic>
          </p:graphicFrame>
        </p:grpSp>
        <p:sp>
          <p:nvSpPr>
            <p:cNvPr id="43" name="TextBox 42"/>
            <p:cNvSpPr txBox="1"/>
            <p:nvPr/>
          </p:nvSpPr>
          <p:spPr>
            <a:xfrm>
              <a:off x="1371600" y="4560332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Here,</a:t>
              </a:r>
              <a:endParaRPr lang="en-US" dirty="0"/>
            </a:p>
          </p:txBody>
        </p:sp>
      </p:grpSp>
      <p:sp>
        <p:nvSpPr>
          <p:cNvPr id="50" name="Flowchart: Alternate Process 49"/>
          <p:cNvSpPr/>
          <p:nvPr/>
        </p:nvSpPr>
        <p:spPr>
          <a:xfrm>
            <a:off x="457200" y="1295400"/>
            <a:ext cx="15240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9050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Alternate Process 50"/>
          <p:cNvSpPr/>
          <p:nvPr/>
        </p:nvSpPr>
        <p:spPr>
          <a:xfrm>
            <a:off x="2133600" y="1219200"/>
            <a:ext cx="28194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Alternate Process 51"/>
          <p:cNvSpPr/>
          <p:nvPr/>
        </p:nvSpPr>
        <p:spPr>
          <a:xfrm>
            <a:off x="2743200" y="2286000"/>
            <a:ext cx="14478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Alternate Process 52"/>
          <p:cNvSpPr/>
          <p:nvPr/>
        </p:nvSpPr>
        <p:spPr>
          <a:xfrm>
            <a:off x="457200" y="2286000"/>
            <a:ext cx="19050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Alternate Process 53"/>
          <p:cNvSpPr/>
          <p:nvPr/>
        </p:nvSpPr>
        <p:spPr>
          <a:xfrm>
            <a:off x="457200" y="3657600"/>
            <a:ext cx="34290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Alternate Process 54"/>
          <p:cNvSpPr/>
          <p:nvPr/>
        </p:nvSpPr>
        <p:spPr>
          <a:xfrm>
            <a:off x="2133600" y="6096000"/>
            <a:ext cx="32004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410200" y="56973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0.0</a:t>
            </a:r>
            <a:endParaRPr lang="en-US" sz="10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5334000" y="3241342"/>
            <a:ext cx="3581400" cy="3467235"/>
            <a:chOff x="5334000" y="3241342"/>
            <a:chExt cx="3581400" cy="3467235"/>
          </a:xfrm>
        </p:grpSpPr>
        <p:grpSp>
          <p:nvGrpSpPr>
            <p:cNvPr id="107" name="Group 106"/>
            <p:cNvGrpSpPr/>
            <p:nvPr/>
          </p:nvGrpSpPr>
          <p:grpSpPr>
            <a:xfrm>
              <a:off x="5334000" y="3241342"/>
              <a:ext cx="3581400" cy="3467235"/>
              <a:chOff x="5334000" y="3241342"/>
              <a:chExt cx="3581400" cy="3467235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5410200" y="3241342"/>
                <a:ext cx="3505200" cy="3467235"/>
                <a:chOff x="5334000" y="3241342"/>
                <a:chExt cx="3505200" cy="346723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5336399" y="3241342"/>
                  <a:ext cx="3502801" cy="3467235"/>
                  <a:chOff x="5336399" y="3241342"/>
                  <a:chExt cx="3502801" cy="3467235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5336399" y="3241342"/>
                    <a:ext cx="3502801" cy="3464258"/>
                    <a:chOff x="5336399" y="3241342"/>
                    <a:chExt cx="3502801" cy="3464258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336399" y="3241342"/>
                      <a:ext cx="3502801" cy="3464258"/>
                      <a:chOff x="5336399" y="3241342"/>
                      <a:chExt cx="3502801" cy="3464258"/>
                    </a:xfrm>
                  </p:grpSpPr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5336399" y="3241342"/>
                        <a:ext cx="3502801" cy="3464258"/>
                        <a:chOff x="5336399" y="3241342"/>
                        <a:chExt cx="3502801" cy="3464258"/>
                      </a:xfrm>
                    </p:grpSpPr>
                    <p:grpSp>
                      <p:nvGrpSpPr>
                        <p:cNvPr id="48" name="Group 47"/>
                        <p:cNvGrpSpPr/>
                        <p:nvPr/>
                      </p:nvGrpSpPr>
                      <p:grpSpPr>
                        <a:xfrm>
                          <a:off x="5336399" y="3241342"/>
                          <a:ext cx="3502801" cy="3464258"/>
                          <a:chOff x="5336399" y="3241342"/>
                          <a:chExt cx="3502801" cy="3464258"/>
                        </a:xfrm>
                      </p:grpSpPr>
                      <p:pic>
                        <p:nvPicPr>
                          <p:cNvPr id="19" name="Picture 18" descr="plot_asym_vs_r.gif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5336399" y="3241342"/>
                            <a:ext cx="3502801" cy="3464258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20" name="TextBox 19"/>
                          <p:cNvSpPr txBox="1"/>
                          <p:nvPr/>
                        </p:nvSpPr>
                        <p:spPr>
                          <a:xfrm>
                            <a:off x="5562600" y="3276600"/>
                            <a:ext cx="32004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The calculated asymmetry </a:t>
                            </a:r>
                            <a:r>
                              <a:rPr lang="en-US" i="1" dirty="0" err="1" smtClean="0">
                                <a:solidFill>
                                  <a:srgbClr val="C00000"/>
                                </a:solidFill>
                              </a:rPr>
                              <a:t>vs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  </a:t>
                            </a:r>
                            <a:r>
                              <a:rPr lang="el-GR" i="1" dirty="0" smtClean="0">
                                <a:solidFill>
                                  <a:srgbClr val="C00000"/>
                                </a:solidFill>
                              </a:rPr>
                              <a:t>μ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G</a:t>
                            </a:r>
                            <a:r>
                              <a:rPr lang="en-US" i="1" baseline="-25000" dirty="0" smtClean="0">
                                <a:solidFill>
                                  <a:srgbClr val="C00000"/>
                                </a:solidFill>
                              </a:rPr>
                              <a:t>E</a:t>
                            </a:r>
                            <a:r>
                              <a:rPr lang="en-US" i="1" dirty="0" smtClean="0">
                                <a:solidFill>
                                  <a:srgbClr val="C00000"/>
                                </a:solidFill>
                              </a:rPr>
                              <a:t>/G</a:t>
                            </a:r>
                            <a:r>
                              <a:rPr lang="en-US" i="1" baseline="-25000" dirty="0" smtClean="0">
                                <a:solidFill>
                                  <a:srgbClr val="C00000"/>
                                </a:solidFill>
                              </a:rPr>
                              <a:t>M</a:t>
                            </a:r>
                            <a:endParaRPr lang="en-US" i="1" baseline="-25000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>
                          <a:off x="6858000" y="3657601"/>
                          <a:ext cx="1981200" cy="1200329"/>
                          <a:chOff x="6858000" y="3657601"/>
                          <a:chExt cx="1981200" cy="1200329"/>
                        </a:xfrm>
                      </p:grpSpPr>
                      <p:sp>
                        <p:nvSpPr>
                          <p:cNvPr id="21" name="TextBox 20"/>
                          <p:cNvSpPr txBox="1"/>
                          <p:nvPr/>
                        </p:nvSpPr>
                        <p:spPr>
                          <a:xfrm>
                            <a:off x="6858000" y="3657601"/>
                            <a:ext cx="1981200" cy="12003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At Q</a:t>
                            </a:r>
                            <a:r>
                              <a:rPr lang="en-US" sz="1400" baseline="30000" dirty="0" smtClean="0">
                                <a:solidFill>
                                  <a:srgbClr val="1C0BFB"/>
                                </a:solidFill>
                              </a:rPr>
                              <a:t>2</a:t>
                            </a:r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=6.26 (</a:t>
                            </a:r>
                            <a:r>
                              <a:rPr lang="en-US" sz="1400" dirty="0" err="1" smtClean="0">
                                <a:solidFill>
                                  <a:srgbClr val="1C0BFB"/>
                                </a:solidFill>
                              </a:rPr>
                              <a:t>GeV</a:t>
                            </a:r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/C)</a:t>
                            </a:r>
                            <a:r>
                              <a:rPr lang="en-US" sz="1400" baseline="30000" dirty="0" smtClean="0">
                                <a:solidFill>
                                  <a:srgbClr val="1C0BFB"/>
                                </a:solidFill>
                              </a:rPr>
                              <a:t>2</a:t>
                            </a:r>
                          </a:p>
                          <a:p>
                            <a:r>
                              <a:rPr lang="en-US" sz="1400" dirty="0" smtClean="0">
                                <a:solidFill>
                                  <a:srgbClr val="1C0BFB"/>
                                </a:solidFill>
                              </a:rPr>
                              <a:t>               and</a:t>
                            </a:r>
                          </a:p>
                          <a:p>
                            <a:r>
                              <a:rPr lang="en-US" sz="1400" i="1" dirty="0" smtClean="0">
                                <a:solidFill>
                                  <a:srgbClr val="1C0BFB"/>
                                </a:solidFill>
                              </a:rPr>
                              <a:t>    ≈ 102° and       = 0</a:t>
                            </a:r>
                          </a:p>
                          <a:p>
                            <a:endParaRPr lang="en-US" dirty="0" smtClean="0">
                              <a:solidFill>
                                <a:srgbClr val="1C0BFB"/>
                              </a:solidFill>
                            </a:endParaRPr>
                          </a:p>
                          <a:p>
                            <a:r>
                              <a:rPr lang="en-US" baseline="30000" dirty="0" smtClean="0">
                                <a:solidFill>
                                  <a:srgbClr val="1C0BFB"/>
                                </a:solidFill>
                              </a:rPr>
                              <a:t>     </a:t>
                            </a:r>
                          </a:p>
                        </p:txBody>
                      </p:sp>
                      <p:graphicFrame>
                        <p:nvGraphicFramePr>
                          <p:cNvPr id="45" name="Object 44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6934200" y="4056627"/>
                          <a:ext cx="317499" cy="286773"/>
                        </p:xfrm>
                        <a:graphic>
                          <a:graphicData uri="http://schemas.openxmlformats.org/presentationml/2006/ole">
                            <p:oleObj spid="_x0000_s30736" name="Equation" r:id="rId14" imgW="177480" imgH="203040" progId="Equation.3">
                              <p:embed/>
                            </p:oleObj>
                          </a:graphicData>
                        </a:graphic>
                      </p:graphicFrame>
                      <p:graphicFrame>
                        <p:nvGraphicFramePr>
                          <p:cNvPr id="46" name="Object 45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7924800" y="3962400"/>
                          <a:ext cx="361950" cy="465364"/>
                        </p:xfrm>
                        <a:graphic>
                          <a:graphicData uri="http://schemas.openxmlformats.org/presentationml/2006/ole">
                            <p:oleObj spid="_x0000_s30737" name="Equation" r:id="rId15" imgW="177480" imgH="228600" progId="Equation.3">
                              <p:embed/>
                            </p:oleObj>
                          </a:graphicData>
                        </a:graphic>
                      </p:graphicFrame>
                    </p:grpSp>
                  </p:grpSp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 rot="5400000">
                        <a:off x="5226278" y="3778478"/>
                        <a:ext cx="457200" cy="2154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en-US" sz="800" dirty="0"/>
                      </a:p>
                    </p:txBody>
                  </p:sp>
                </p:grp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7848600" y="6413956"/>
                      <a:ext cx="762000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7467600" y="6400800"/>
                    <a:ext cx="1219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400" dirty="0" smtClean="0">
                        <a:solidFill>
                          <a:srgbClr val="1C0BFB"/>
                        </a:solidFill>
                        <a:latin typeface="Calibri"/>
                      </a:rPr>
                      <a:t>μ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 G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E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/G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M</a:t>
                    </a:r>
                    <a:r>
                      <a:rPr lang="en-US" sz="1400" dirty="0" smtClean="0">
                        <a:solidFill>
                          <a:srgbClr val="1C0BFB"/>
                        </a:solidFill>
                        <a:latin typeface="Calibri"/>
                      </a:rPr>
                      <a:t> Ratio</a:t>
                    </a:r>
                    <a:r>
                      <a:rPr lang="en-US" sz="1400" baseline="-25000" dirty="0" smtClean="0">
                        <a:solidFill>
                          <a:srgbClr val="1C0BFB"/>
                        </a:solidFill>
                        <a:latin typeface="Calibri"/>
                      </a:rPr>
                      <a:t>  </a:t>
                    </a:r>
                    <a:endParaRPr lang="en-US" sz="1400" baseline="-25000" dirty="0">
                      <a:solidFill>
                        <a:srgbClr val="1C0BFB"/>
                      </a:solidFill>
                    </a:endParaRPr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5334000" y="3505200"/>
                  <a:ext cx="3276600" cy="2971800"/>
                  <a:chOff x="5334000" y="3505200"/>
                  <a:chExt cx="3276600" cy="2971800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5410200" y="5181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5410200" y="46482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5410200" y="41148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5410200" y="3505200"/>
                    <a:ext cx="2286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5410200" y="57150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5638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6019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65532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70104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74676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79248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8382000" y="6324600"/>
                    <a:ext cx="2286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5334000" y="62484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4" name="TextBox 93"/>
              <p:cNvSpPr txBox="1"/>
              <p:nvPr/>
            </p:nvSpPr>
            <p:spPr>
              <a:xfrm>
                <a:off x="55626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</a:t>
                </a:r>
                <a:endParaRPr lang="en-US" sz="10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0104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0.6</a:t>
                </a:r>
                <a:endParaRPr lang="en-US" sz="10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9248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1.0</a:t>
                </a:r>
                <a:endParaRPr 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3058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1.2</a:t>
                </a:r>
                <a:endParaRPr lang="en-US" sz="10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53200" y="6306979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0.4</a:t>
                </a:r>
                <a:endParaRPr lang="en-US" sz="10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0960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0.2</a:t>
                </a:r>
                <a:endParaRPr 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467600" y="6324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0.8</a:t>
                </a:r>
                <a:endParaRPr 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334000" y="61722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-0.05</a:t>
                </a:r>
                <a:endParaRPr lang="en-US" sz="10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410200" y="5163979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0.05</a:t>
                </a:r>
                <a:endParaRPr lang="en-US" sz="10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410200" y="45720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0.10</a:t>
                </a:r>
                <a:endParaRPr lang="en-US" sz="10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410200" y="40386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0.15</a:t>
                </a:r>
                <a:endParaRPr lang="en-US" sz="10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410200" y="35814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0.20</a:t>
                </a:r>
                <a:endParaRPr lang="en-US" sz="10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410200" y="5638800"/>
                <a:ext cx="457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0.00</a:t>
                </a:r>
                <a:endParaRPr lang="en-US" sz="1000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791200" y="5638800"/>
              <a:ext cx="2286000" cy="685800"/>
              <a:chOff x="5791200" y="5638800"/>
              <a:chExt cx="2286000" cy="6858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7886700" y="6134100"/>
                <a:ext cx="381000" cy="0"/>
              </a:xfrm>
              <a:prstGeom prst="line">
                <a:avLst/>
              </a:prstGeom>
              <a:ln w="19050" cmpd="sng">
                <a:solidFill>
                  <a:srgbClr val="B6029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rot="10800000">
                <a:off x="5791200" y="5943600"/>
                <a:ext cx="2286000" cy="1588"/>
              </a:xfrm>
              <a:prstGeom prst="straightConnector1">
                <a:avLst/>
              </a:prstGeom>
              <a:ln w="19050" cmpd="sng">
                <a:solidFill>
                  <a:srgbClr val="B6029C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6477000" y="5638800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B6029C"/>
                    </a:solidFill>
                  </a:rPr>
                  <a:t>Rosenbluth</a:t>
                </a:r>
                <a:r>
                  <a:rPr lang="en-US" sz="1400" dirty="0" smtClean="0">
                    <a:solidFill>
                      <a:srgbClr val="B6029C"/>
                    </a:solidFill>
                  </a:rPr>
                  <a:t> Tech.</a:t>
                </a:r>
                <a:endParaRPr lang="en-US" sz="1400" dirty="0">
                  <a:solidFill>
                    <a:srgbClr val="B6029C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791200" y="4495800"/>
              <a:ext cx="1752600" cy="1828800"/>
              <a:chOff x="5791200" y="4495800"/>
              <a:chExt cx="1752600" cy="18288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410200" y="5410200"/>
                <a:ext cx="1828800" cy="0"/>
              </a:xfrm>
              <a:prstGeom prst="line">
                <a:avLst/>
              </a:prstGeom>
              <a:ln w="19050" cmpd="sng">
                <a:solidFill>
                  <a:srgbClr val="00CC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10800000">
                <a:off x="5791200" y="4495800"/>
                <a:ext cx="533400" cy="1588"/>
              </a:xfrm>
              <a:prstGeom prst="straightConnector1">
                <a:avLst/>
              </a:prstGeom>
              <a:ln w="19050" cmpd="sng">
                <a:solidFill>
                  <a:srgbClr val="00CC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6324600" y="4645223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CC00"/>
                    </a:solidFill>
                  </a:rPr>
                  <a:t>Pol.  Tran. Tech</a:t>
                </a:r>
                <a:endParaRPr lang="en-US" sz="1400" dirty="0">
                  <a:solidFill>
                    <a:srgbClr val="00CC00"/>
                  </a:solidFill>
                </a:endParaRPr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 rot="16200000">
            <a:off x="4989611" y="39990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C0BFB"/>
                </a:solidFill>
              </a:rPr>
              <a:t>Asymmetry</a:t>
            </a:r>
            <a:endParaRPr lang="en-US" sz="1400" dirty="0">
              <a:solidFill>
                <a:srgbClr val="1C0B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	       Future Work ..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Extract </a:t>
            </a:r>
            <a:r>
              <a:rPr lang="en-US" sz="2800" smtClean="0">
                <a:solidFill>
                  <a:srgbClr val="00CC00"/>
                </a:solidFill>
              </a:rPr>
              <a:t>the </a:t>
            </a:r>
            <a:r>
              <a:rPr lang="en-US" sz="2800" smtClean="0">
                <a:solidFill>
                  <a:srgbClr val="00CC00"/>
                </a:solidFill>
              </a:rPr>
              <a:t>physics asymmetry </a:t>
            </a:r>
            <a:r>
              <a:rPr lang="en-US" sz="2800" dirty="0" smtClean="0">
                <a:solidFill>
                  <a:srgbClr val="00CC00"/>
                </a:solidFill>
              </a:rPr>
              <a:t>and the G</a:t>
            </a:r>
            <a:r>
              <a:rPr lang="en-US" sz="2800" baseline="-25000" dirty="0" smtClean="0">
                <a:solidFill>
                  <a:srgbClr val="00CC00"/>
                </a:solidFill>
              </a:rPr>
              <a:t>E</a:t>
            </a:r>
            <a:r>
              <a:rPr lang="en-US" sz="2800" dirty="0" smtClean="0">
                <a:solidFill>
                  <a:srgbClr val="00CC00"/>
                </a:solidFill>
              </a:rPr>
              <a:t>/G</a:t>
            </a:r>
            <a:r>
              <a:rPr lang="en-US" sz="2800" baseline="-25000" dirty="0" smtClean="0">
                <a:solidFill>
                  <a:srgbClr val="00CC00"/>
                </a:solidFill>
              </a:rPr>
              <a:t>M</a:t>
            </a:r>
            <a:r>
              <a:rPr lang="en-US" sz="2800" dirty="0" smtClean="0">
                <a:solidFill>
                  <a:srgbClr val="00CC00"/>
                </a:solidFill>
              </a:rPr>
              <a:t> ratio</a:t>
            </a:r>
          </a:p>
          <a:p>
            <a:r>
              <a:rPr lang="en-US" sz="2800" dirty="0" smtClean="0">
                <a:solidFill>
                  <a:srgbClr val="00CC00"/>
                </a:solidFill>
              </a:rPr>
              <a:t>Improve the MC/SIMC simulation and</a:t>
            </a:r>
          </a:p>
          <a:p>
            <a:pPr>
              <a:buNone/>
            </a:pPr>
            <a:r>
              <a:rPr lang="en-US" sz="2800" dirty="0" smtClean="0">
                <a:solidFill>
                  <a:srgbClr val="00CC00"/>
                </a:solidFill>
              </a:rPr>
              <a:t>                estimate the background</a:t>
            </a: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endParaRPr lang="en-US" sz="2800" dirty="0" smtClean="0">
              <a:solidFill>
                <a:srgbClr val="00CC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pPr lvl="5">
              <a:buNone/>
            </a:pPr>
            <a:endParaRPr lang="en-US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76600"/>
            <a:ext cx="8229600" cy="2971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</a:t>
            </a:r>
            <a:r>
              <a:rPr lang="en-US" sz="4100" dirty="0" smtClean="0"/>
              <a:t>..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 of the beam-target asymmetry in elastic electron-proton scattering offers an independent technique of determining </a:t>
            </a:r>
            <a:r>
              <a:rPr lang="en-US" sz="3600" dirty="0" smtClean="0">
                <a:solidFill>
                  <a:srgbClr val="00CC00"/>
                </a:solidFill>
              </a:rPr>
              <a:t>G</a:t>
            </a:r>
            <a:r>
              <a:rPr lang="en-US" sz="3600" baseline="-25000" dirty="0" smtClean="0">
                <a:solidFill>
                  <a:srgbClr val="00CC00"/>
                </a:solidFill>
              </a:rPr>
              <a:t>E</a:t>
            </a:r>
            <a:r>
              <a:rPr lang="en-US" sz="3600" dirty="0" smtClean="0">
                <a:solidFill>
                  <a:srgbClr val="00CC00"/>
                </a:solidFill>
              </a:rPr>
              <a:t>/G</a:t>
            </a:r>
            <a:r>
              <a:rPr lang="en-US" sz="3600" baseline="-25000" dirty="0" smtClean="0">
                <a:solidFill>
                  <a:srgbClr val="00CC00"/>
                </a:solidFill>
              </a:rPr>
              <a:t>M</a:t>
            </a:r>
            <a:r>
              <a:rPr lang="en-US" sz="3600" dirty="0" smtClean="0">
                <a:solidFill>
                  <a:srgbClr val="00CC00"/>
                </a:solidFill>
              </a:rPr>
              <a:t> ratio.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CC00"/>
                </a:solidFill>
              </a:rPr>
              <a:t> This is an ‘explorative’ measurement, as a by-product of the SANE experiment.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00CC00"/>
                </a:solidFill>
              </a:rPr>
              <a:t>Plan to submit a proposal to PAC for *dedicated*  experiment with higher statistics after the 12 GeV upgrade.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Lab_logo_text_whi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524500"/>
            <a:ext cx="4191000" cy="952500"/>
          </a:xfrm>
          <a:prstGeom prst="rect">
            <a:avLst/>
          </a:prstGeom>
        </p:spPr>
      </p:pic>
      <p:pic>
        <p:nvPicPr>
          <p:cNvPr id="5" name="Picture 4" descr="logo_h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447800"/>
          </a:xfrm>
          <a:prstGeom prst="rect">
            <a:avLst/>
          </a:prstGeom>
        </p:spPr>
      </p:pic>
      <p:sp>
        <p:nvSpPr>
          <p:cNvPr id="6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2133600" y="3810000"/>
            <a:ext cx="472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en-US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SANE Collaborators:</a:t>
            </a:r>
          </a:p>
          <a:p>
            <a:r>
              <a:rPr lang="en-US" sz="2000" dirty="0" smtClean="0"/>
              <a:t>Argonne National Laboratory, Christopher Newport U., Florida International U., Hampton U., Thomas Jefferson National Accelerator Facility, Mississippi State U., North Carolina A&amp;M, Norfolk S. U., Ohio U., Institute for High Energy Physics, U. of Regina, Rensselaer Polytechnic I., Rutgers U.,  Seoul National U., State University at New Orleans , Temple U., Tohoku U., U. of New Hampshire, U. of  Virginia, College of  William and Mary, Xavier University,  Yerevan Physics Inst.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Spokespersons:  </a:t>
            </a:r>
            <a:r>
              <a:rPr lang="en-US" sz="2000" dirty="0" smtClean="0"/>
              <a:t>S.  </a:t>
            </a:r>
            <a:r>
              <a:rPr lang="en-US" sz="2000" dirty="0" err="1" smtClean="0"/>
              <a:t>Choi</a:t>
            </a:r>
            <a:r>
              <a:rPr lang="en-US" sz="2000" dirty="0" smtClean="0"/>
              <a:t> (Seoul),  M. Jones (TJNAF),  Z-E.  </a:t>
            </a:r>
            <a:r>
              <a:rPr lang="en-US" sz="2000" dirty="0" err="1" smtClean="0"/>
              <a:t>Meziani</a:t>
            </a:r>
            <a:r>
              <a:rPr lang="en-US" sz="2000" dirty="0" smtClean="0"/>
              <a:t> (Temple),</a:t>
            </a:r>
          </a:p>
          <a:p>
            <a:r>
              <a:rPr lang="en-US" sz="2000" dirty="0" smtClean="0"/>
              <a:t>                               O. A. </a:t>
            </a:r>
            <a:r>
              <a:rPr lang="en-US" sz="2000" dirty="0" err="1" smtClean="0"/>
              <a:t>Rondon</a:t>
            </a:r>
            <a:r>
              <a:rPr lang="en-US" sz="2000" dirty="0" smtClean="0"/>
              <a:t> (UVA)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838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Backup Slide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800" y="2438400"/>
            <a:ext cx="4648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0BFB"/>
                </a:solidFill>
              </a:rPr>
              <a:t>Using the experiment data at </a:t>
            </a:r>
          </a:p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=6.26 (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,</a:t>
            </a:r>
          </a:p>
          <a:p>
            <a:r>
              <a:rPr lang="en-US" sz="2000" b="1" i="1" dirty="0" smtClean="0">
                <a:solidFill>
                  <a:srgbClr val="00CC00"/>
                </a:solidFill>
              </a:rPr>
              <a:t>with total </a:t>
            </a:r>
            <a:r>
              <a:rPr lang="en-US" sz="2000" b="1" i="1" dirty="0" err="1" smtClean="0">
                <a:solidFill>
                  <a:srgbClr val="00CC00"/>
                </a:solidFill>
              </a:rPr>
              <a:t>ep</a:t>
            </a:r>
            <a:r>
              <a:rPr lang="en-US" sz="2000" b="1" i="1" dirty="0" smtClean="0">
                <a:solidFill>
                  <a:srgbClr val="00CC00"/>
                </a:solidFill>
              </a:rPr>
              <a:t> events ~824, ∆</a:t>
            </a:r>
            <a:r>
              <a:rPr lang="en-US" sz="2000" b="1" i="1" dirty="0" err="1" smtClean="0">
                <a:solidFill>
                  <a:srgbClr val="00CC00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CC00"/>
                </a:solidFill>
              </a:rPr>
              <a:t>p</a:t>
            </a:r>
            <a:r>
              <a:rPr lang="en-US" sz="2000" b="1" i="1" dirty="0" smtClean="0">
                <a:solidFill>
                  <a:srgbClr val="00CC00"/>
                </a:solidFill>
              </a:rPr>
              <a:t>=0.11</a:t>
            </a:r>
            <a:endParaRPr lang="en-US" sz="2000" dirty="0" smtClean="0"/>
          </a:p>
          <a:p>
            <a:r>
              <a:rPr lang="en-US" sz="2000" dirty="0" smtClean="0"/>
              <a:t>                     ∆</a:t>
            </a:r>
            <a:r>
              <a:rPr lang="en-US" sz="2000" i="1" dirty="0" smtClean="0"/>
              <a:t>r</a:t>
            </a:r>
            <a:r>
              <a:rPr lang="en-US" sz="2000" dirty="0" smtClean="0"/>
              <a:t>   =  0.22</a:t>
            </a:r>
          </a:p>
          <a:p>
            <a:r>
              <a:rPr lang="en-US" sz="2000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2.79 x 0.22</a:t>
            </a:r>
          </a:p>
          <a:p>
            <a:r>
              <a:rPr lang="en-US" sz="2000" i="1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0.6</a:t>
            </a:r>
          </a:p>
          <a:p>
            <a:endParaRPr lang="en-US" sz="2000" i="1" dirty="0" smtClean="0"/>
          </a:p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=5.19 (</a:t>
            </a:r>
            <a:r>
              <a:rPr lang="en-US" sz="2000" dirty="0" err="1" smtClean="0"/>
              <a:t>GeV</a:t>
            </a:r>
            <a:r>
              <a:rPr lang="en-US" sz="2000" dirty="0" smtClean="0"/>
              <a:t>/C)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,</a:t>
            </a:r>
          </a:p>
          <a:p>
            <a:r>
              <a:rPr lang="en-US" sz="2000" b="1" i="1" dirty="0" smtClean="0">
                <a:solidFill>
                  <a:srgbClr val="00CC00"/>
                </a:solidFill>
              </a:rPr>
              <a:t>with total </a:t>
            </a:r>
            <a:r>
              <a:rPr lang="en-US" sz="2000" b="1" i="1" dirty="0" err="1" smtClean="0">
                <a:solidFill>
                  <a:srgbClr val="00CC00"/>
                </a:solidFill>
              </a:rPr>
              <a:t>ep</a:t>
            </a:r>
            <a:r>
              <a:rPr lang="en-US" sz="2000" b="1" i="1" dirty="0" smtClean="0">
                <a:solidFill>
                  <a:srgbClr val="00CC00"/>
                </a:solidFill>
              </a:rPr>
              <a:t> events ~113, ∆</a:t>
            </a:r>
            <a:r>
              <a:rPr lang="en-US" sz="2000" b="1" i="1" dirty="0" err="1" smtClean="0">
                <a:solidFill>
                  <a:srgbClr val="00CC00"/>
                </a:solidFill>
              </a:rPr>
              <a:t>A</a:t>
            </a:r>
            <a:r>
              <a:rPr lang="en-US" sz="2000" b="1" i="1" baseline="-25000" dirty="0" err="1" smtClean="0">
                <a:solidFill>
                  <a:srgbClr val="00CC00"/>
                </a:solidFill>
              </a:rPr>
              <a:t>p</a:t>
            </a:r>
            <a:r>
              <a:rPr lang="en-US" sz="2000" b="1" i="1" dirty="0" smtClean="0">
                <a:solidFill>
                  <a:srgbClr val="00CC00"/>
                </a:solidFill>
              </a:rPr>
              <a:t>=0.26</a:t>
            </a:r>
            <a:endParaRPr lang="en-US" sz="2000" dirty="0" smtClean="0"/>
          </a:p>
          <a:p>
            <a:r>
              <a:rPr lang="en-US" sz="2000" dirty="0" smtClean="0"/>
              <a:t>                     ∆</a:t>
            </a:r>
            <a:r>
              <a:rPr lang="en-US" sz="2000" i="1" dirty="0" smtClean="0"/>
              <a:t>r</a:t>
            </a:r>
            <a:r>
              <a:rPr lang="en-US" sz="2000" dirty="0" smtClean="0"/>
              <a:t>   =  0.46</a:t>
            </a:r>
          </a:p>
          <a:p>
            <a:r>
              <a:rPr lang="en-US" sz="2000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2.79 x 0.46</a:t>
            </a:r>
          </a:p>
          <a:p>
            <a:r>
              <a:rPr lang="en-US" sz="2000" i="1" dirty="0" smtClean="0"/>
              <a:t>                 </a:t>
            </a:r>
            <a:r>
              <a:rPr lang="el-GR" sz="2000" dirty="0" smtClean="0"/>
              <a:t>μ</a:t>
            </a:r>
            <a:r>
              <a:rPr lang="en-US" sz="2000" dirty="0" smtClean="0"/>
              <a:t> ∆</a:t>
            </a:r>
            <a:r>
              <a:rPr lang="en-US" sz="2000" i="1" dirty="0" smtClean="0"/>
              <a:t>r   = 1.29</a:t>
            </a:r>
          </a:p>
          <a:p>
            <a:r>
              <a:rPr lang="en-US" sz="2000" i="1" dirty="0" smtClean="0">
                <a:solidFill>
                  <a:srgbClr val="1C0BFB"/>
                </a:solidFill>
              </a:rPr>
              <a:t>Where ,</a:t>
            </a:r>
            <a:r>
              <a:rPr lang="en-US" sz="2000" i="1" dirty="0" smtClean="0"/>
              <a:t> </a:t>
            </a:r>
            <a:r>
              <a:rPr lang="el-GR" sz="2000" dirty="0" smtClean="0"/>
              <a:t>μ</a:t>
            </a:r>
            <a:r>
              <a:rPr lang="en-US" sz="2000" dirty="0" smtClean="0"/>
              <a:t> – Magnetic Moment of the   </a:t>
            </a:r>
          </a:p>
          <a:p>
            <a:r>
              <a:rPr lang="en-US" sz="2000" dirty="0" smtClean="0"/>
              <a:t>                      Proton</a:t>
            </a:r>
            <a:endParaRPr lang="en-US" sz="2000" i="1" dirty="0" smtClean="0"/>
          </a:p>
          <a:p>
            <a:r>
              <a:rPr lang="en-US" i="1" dirty="0" smtClean="0"/>
              <a:t>               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57600" y="838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833438" y="533400"/>
            <a:ext cx="2873375" cy="1828800"/>
            <a:chOff x="833438" y="818874"/>
            <a:chExt cx="2873375" cy="182880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69950" y="818874"/>
            <a:ext cx="2836863" cy="914400"/>
          </p:xfrm>
          <a:graphic>
            <a:graphicData uri="http://schemas.openxmlformats.org/presentationml/2006/ole">
              <p:oleObj spid="_x0000_s54274" name="Equation" r:id="rId3" imgW="1143000" imgH="368280" progId="Equation.3">
                <p:embed/>
              </p:oleObj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833438" y="1961874"/>
            <a:ext cx="2128837" cy="685800"/>
          </p:xfrm>
          <a:graphic>
            <a:graphicData uri="http://schemas.openxmlformats.org/presentationml/2006/ole">
              <p:oleObj spid="_x0000_s54275" name="Equation" r:id="rId4" imgW="1498320" imgH="482400" progId="Equation.3">
                <p:embed/>
              </p:oleObj>
            </a:graphicData>
          </a:graphic>
        </p:graphicFrame>
      </p:grpSp>
      <p:sp>
        <p:nvSpPr>
          <p:cNvPr id="23" name="Flowchart: Alternate Process 22"/>
          <p:cNvSpPr/>
          <p:nvPr/>
        </p:nvSpPr>
        <p:spPr>
          <a:xfrm>
            <a:off x="762000" y="762000"/>
            <a:ext cx="30480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762000" y="1600200"/>
            <a:ext cx="2819400" cy="7620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epgmp_ratio_linQ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73324"/>
            <a:ext cx="4876800" cy="6156076"/>
          </a:xfrm>
          <a:prstGeom prst="rect">
            <a:avLst/>
          </a:prstGeom>
        </p:spPr>
      </p:pic>
      <p:grpSp>
        <p:nvGrpSpPr>
          <p:cNvPr id="3" name="Group 24"/>
          <p:cNvGrpSpPr/>
          <p:nvPr/>
        </p:nvGrpSpPr>
        <p:grpSpPr>
          <a:xfrm>
            <a:off x="5638800" y="5486400"/>
            <a:ext cx="1600200" cy="457200"/>
            <a:chOff x="6019800" y="5562600"/>
            <a:chExt cx="1600200" cy="4572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7391400" y="5791200"/>
              <a:ext cx="457200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791200" y="5791200"/>
              <a:ext cx="457200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934200" y="5791200"/>
              <a:ext cx="457200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216115" y="177225"/>
            <a:ext cx="731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Error Propagation From The Experiment…..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82562"/>
            <a:ext cx="1600200" cy="8080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1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Physics Motivation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Experiment Setup</a:t>
            </a:r>
          </a:p>
          <a:p>
            <a:pPr>
              <a:buNone/>
            </a:pPr>
            <a:endParaRPr lang="en-US" sz="3000" dirty="0" smtClean="0">
              <a:solidFill>
                <a:srgbClr val="003399"/>
              </a:solidFill>
            </a:endParaRPr>
          </a:p>
          <a:p>
            <a:r>
              <a:rPr lang="en-US" sz="3000" dirty="0" smtClean="0">
                <a:solidFill>
                  <a:srgbClr val="003399"/>
                </a:solidFill>
              </a:rPr>
              <a:t>Elastic Kinematics </a:t>
            </a:r>
          </a:p>
          <a:p>
            <a:r>
              <a:rPr lang="en-US" sz="3000" dirty="0" smtClean="0">
                <a:solidFill>
                  <a:srgbClr val="003399"/>
                </a:solidFill>
              </a:rPr>
              <a:t>Data Analysis </a:t>
            </a:r>
          </a:p>
          <a:p>
            <a:pPr>
              <a:buNone/>
            </a:pPr>
            <a:r>
              <a:rPr lang="en-US" sz="3000" dirty="0" smtClean="0">
                <a:solidFill>
                  <a:srgbClr val="003399"/>
                </a:solidFill>
              </a:rPr>
              <a:t>       • </a:t>
            </a:r>
            <a:r>
              <a:rPr lang="en-US" sz="2400" dirty="0" smtClean="0">
                <a:solidFill>
                  <a:srgbClr val="003399"/>
                </a:solidFill>
              </a:rPr>
              <a:t>Electrons in HMS</a:t>
            </a:r>
          </a:p>
          <a:p>
            <a:pPr>
              <a:buNone/>
            </a:pPr>
            <a:r>
              <a:rPr lang="en-US" sz="3000" dirty="0" smtClean="0">
                <a:solidFill>
                  <a:srgbClr val="003399"/>
                </a:solidFill>
              </a:rPr>
              <a:t>       • </a:t>
            </a:r>
            <a:r>
              <a:rPr lang="en-US" sz="2400" dirty="0" smtClean="0">
                <a:solidFill>
                  <a:srgbClr val="003399"/>
                </a:solidFill>
              </a:rPr>
              <a:t>Protons in HMS</a:t>
            </a:r>
          </a:p>
          <a:p>
            <a:r>
              <a:rPr lang="en-US" sz="3000" smtClean="0">
                <a:solidFill>
                  <a:srgbClr val="003399"/>
                </a:solidFill>
              </a:rPr>
              <a:t>Future </a:t>
            </a:r>
            <a:r>
              <a:rPr lang="en-US" sz="3000" dirty="0" smtClean="0">
                <a:solidFill>
                  <a:srgbClr val="003399"/>
                </a:solidFill>
              </a:rPr>
              <a:t>Work/Conclusion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4" descr="nuc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3711">
            <a:off x="4714132" y="1129579"/>
            <a:ext cx="3649662" cy="46127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3399"/>
                </a:solidFill>
              </a:rPr>
              <a:t> Polarized Target</a:t>
            </a:r>
            <a:endParaRPr lang="en-US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29200" y="541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8" name="Picture 47" descr="gepgmp_ratio_linQ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22" y="152400"/>
            <a:ext cx="5546678" cy="6477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24200" y="152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Physics Motivation 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410200" y="91267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Dramatic discrepancy between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Rosenbluth and recoil polarization  </a:t>
            </a:r>
          </a:p>
          <a:p>
            <a:r>
              <a:rPr lang="en-US" dirty="0" smtClean="0"/>
              <a:t>   technique.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Multi-photon exchange considered the  </a:t>
            </a:r>
          </a:p>
          <a:p>
            <a:r>
              <a:rPr lang="en-US" dirty="0" smtClean="0"/>
              <a:t>   best candidate for the explanation</a:t>
            </a:r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066800" y="1219200"/>
            <a:ext cx="4038600" cy="2305110"/>
            <a:chOff x="914400" y="1276290"/>
            <a:chExt cx="4038600" cy="2305110"/>
          </a:xfrm>
        </p:grpSpPr>
        <p:sp>
          <p:nvSpPr>
            <p:cNvPr id="52" name="Isosceles Triangle 51"/>
            <p:cNvSpPr/>
            <p:nvPr/>
          </p:nvSpPr>
          <p:spPr>
            <a:xfrm>
              <a:off x="1447800" y="3429000"/>
              <a:ext cx="76200" cy="152400"/>
            </a:xfrm>
            <a:prstGeom prst="triangl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28800" y="1733490"/>
              <a:ext cx="2590800" cy="1084660"/>
            </a:xfrm>
            <a:prstGeom prst="ellipse">
              <a:avLst/>
            </a:prstGeom>
            <a:solidFill>
              <a:srgbClr val="00CC00">
                <a:alpha val="20000"/>
              </a:srgbClr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ightning Bolt 54"/>
            <p:cNvSpPr/>
            <p:nvPr/>
          </p:nvSpPr>
          <p:spPr>
            <a:xfrm rot="5608363">
              <a:off x="1069191" y="2678200"/>
              <a:ext cx="1275268" cy="381000"/>
            </a:xfrm>
            <a:prstGeom prst="lightningBol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69674" y="1828800"/>
              <a:ext cx="2830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CC00"/>
                  </a:solidFill>
                </a:rPr>
                <a:t>RSS (</a:t>
              </a:r>
              <a:r>
                <a:rPr lang="en-US" sz="2400" dirty="0" err="1" smtClean="0">
                  <a:solidFill>
                    <a:srgbClr val="00CC00"/>
                  </a:solidFill>
                </a:rPr>
                <a:t>Jlab</a:t>
              </a:r>
              <a:r>
                <a:rPr lang="en-US" sz="2400" dirty="0" smtClean="0">
                  <a:solidFill>
                    <a:srgbClr val="00CC00"/>
                  </a:solidFill>
                </a:rPr>
                <a:t>)</a:t>
              </a:r>
            </a:p>
            <a:p>
              <a:r>
                <a:rPr lang="en-US" sz="2400" dirty="0" smtClean="0">
                  <a:solidFill>
                    <a:srgbClr val="00CC00"/>
                  </a:solidFill>
                </a:rPr>
                <a:t>Q</a:t>
              </a:r>
              <a:r>
                <a:rPr lang="en-US" sz="2400" baseline="30000" dirty="0" smtClean="0">
                  <a:solidFill>
                    <a:srgbClr val="00CC00"/>
                  </a:solidFill>
                </a:rPr>
                <a:t>2</a:t>
              </a:r>
              <a:r>
                <a:rPr lang="en-US" sz="2400" dirty="0" smtClean="0">
                  <a:solidFill>
                    <a:srgbClr val="00CC00"/>
                  </a:solidFill>
                </a:rPr>
                <a:t> = 1.50 (</a:t>
              </a:r>
              <a:r>
                <a:rPr lang="en-US" sz="2400" dirty="0" err="1" smtClean="0">
                  <a:solidFill>
                    <a:srgbClr val="00CC00"/>
                  </a:solidFill>
                </a:rPr>
                <a:t>GeV</a:t>
              </a:r>
              <a:r>
                <a:rPr lang="en-US" sz="2400" dirty="0" smtClean="0">
                  <a:solidFill>
                    <a:srgbClr val="00CC00"/>
                  </a:solidFill>
                </a:rPr>
                <a:t>/c)</a:t>
              </a:r>
              <a:r>
                <a:rPr lang="en-US" sz="2400" baseline="30000" dirty="0" smtClean="0">
                  <a:solidFill>
                    <a:srgbClr val="00CC00"/>
                  </a:solidFill>
                </a:rPr>
                <a:t>2</a:t>
              </a:r>
              <a:endParaRPr lang="en-US" sz="2400" baseline="30000" dirty="0">
                <a:solidFill>
                  <a:srgbClr val="00CC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14400" y="1276290"/>
              <a:ext cx="4038600" cy="400110"/>
            </a:xfrm>
            <a:prstGeom prst="rect">
              <a:avLst/>
            </a:prstGeom>
            <a:solidFill>
              <a:srgbClr val="00CC00">
                <a:alpha val="20000"/>
              </a:srgbClr>
            </a:solidFill>
            <a:ln w="31750">
              <a:solidFill>
                <a:srgbClr val="00C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M. Jones et al., PRC74 (2006) 035201</a:t>
              </a:r>
              <a:endParaRPr lang="en-US" sz="2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029200" y="3276600"/>
            <a:ext cx="3124200" cy="2438400"/>
            <a:chOff x="3962400" y="3417795"/>
            <a:chExt cx="3124200" cy="2079812"/>
          </a:xfrm>
        </p:grpSpPr>
        <p:sp>
          <p:nvSpPr>
            <p:cNvPr id="61" name="Up-Down Arrow 60"/>
            <p:cNvSpPr/>
            <p:nvPr/>
          </p:nvSpPr>
          <p:spPr>
            <a:xfrm>
              <a:off x="3962400" y="3417795"/>
              <a:ext cx="228600" cy="1949824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67200" y="4962076"/>
              <a:ext cx="28194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Dramatic discrepancy </a:t>
              </a:r>
              <a:r>
                <a:rPr lang="en-US" dirty="0" smtClean="0">
                  <a:solidFill>
                    <a:srgbClr val="FF0000"/>
                  </a:solidFill>
                </a:rPr>
                <a:t>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28800" y="5257800"/>
            <a:ext cx="2362200" cy="990600"/>
            <a:chOff x="1676400" y="5334000"/>
            <a:chExt cx="2362200" cy="990600"/>
          </a:xfrm>
        </p:grpSpPr>
        <p:grpSp>
          <p:nvGrpSpPr>
            <p:cNvPr id="64" name="Group 87"/>
            <p:cNvGrpSpPr/>
            <p:nvPr/>
          </p:nvGrpSpPr>
          <p:grpSpPr>
            <a:xfrm>
              <a:off x="2209800" y="5334000"/>
              <a:ext cx="1828800" cy="990600"/>
              <a:chOff x="2209800" y="5334000"/>
              <a:chExt cx="1828800" cy="990600"/>
            </a:xfrm>
          </p:grpSpPr>
          <p:grpSp>
            <p:nvGrpSpPr>
              <p:cNvPr id="72" name="Group 82"/>
              <p:cNvGrpSpPr/>
              <p:nvPr/>
            </p:nvGrpSpPr>
            <p:grpSpPr>
              <a:xfrm>
                <a:off x="2895600" y="5562600"/>
                <a:ext cx="1143000" cy="762000"/>
                <a:chOff x="2895600" y="5562600"/>
                <a:chExt cx="1143000" cy="762000"/>
              </a:xfrm>
            </p:grpSpPr>
            <p:grpSp>
              <p:nvGrpSpPr>
                <p:cNvPr id="84" name="Group 80"/>
                <p:cNvGrpSpPr/>
                <p:nvPr/>
              </p:nvGrpSpPr>
              <p:grpSpPr>
                <a:xfrm>
                  <a:off x="2895600" y="5562600"/>
                  <a:ext cx="533400" cy="762000"/>
                  <a:chOff x="2895600" y="5562600"/>
                  <a:chExt cx="533400" cy="762000"/>
                </a:xfrm>
              </p:grpSpPr>
              <p:sp>
                <p:nvSpPr>
                  <p:cNvPr id="92" name="Up Arrow 91"/>
                  <p:cNvSpPr/>
                  <p:nvPr/>
                </p:nvSpPr>
                <p:spPr>
                  <a:xfrm>
                    <a:off x="31242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8956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5.17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89" name="Group 81"/>
                <p:cNvGrpSpPr/>
                <p:nvPr/>
              </p:nvGrpSpPr>
              <p:grpSpPr>
                <a:xfrm>
                  <a:off x="3505200" y="5562600"/>
                  <a:ext cx="533400" cy="762000"/>
                  <a:chOff x="3505200" y="5562600"/>
                  <a:chExt cx="533400" cy="762000"/>
                </a:xfrm>
              </p:grpSpPr>
              <p:sp>
                <p:nvSpPr>
                  <p:cNvPr id="90" name="Up Arrow 89"/>
                  <p:cNvSpPr/>
                  <p:nvPr/>
                </p:nvSpPr>
                <p:spPr>
                  <a:xfrm>
                    <a:off x="3581400" y="5562600"/>
                    <a:ext cx="76200" cy="457200"/>
                  </a:xfrm>
                  <a:prstGeom prst="upArrow">
                    <a:avLst/>
                  </a:prstGeom>
                  <a:solidFill>
                    <a:srgbClr val="0000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3505200" y="5986046"/>
                    <a:ext cx="533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00FF"/>
                        </a:solidFill>
                      </a:rPr>
                      <a:t>6.25</a:t>
                    </a:r>
                    <a:endParaRPr lang="en-US" sz="16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grpSp>
            <p:nvGrpSpPr>
              <p:cNvPr id="73" name="Group 86"/>
              <p:cNvGrpSpPr/>
              <p:nvPr/>
            </p:nvGrpSpPr>
            <p:grpSpPr>
              <a:xfrm>
                <a:off x="2209800" y="5334000"/>
                <a:ext cx="990600" cy="533400"/>
                <a:chOff x="2362200" y="5257800"/>
                <a:chExt cx="990600" cy="5334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2362200" y="5257800"/>
                  <a:ext cx="914400" cy="533400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438400" y="5345668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FF"/>
                      </a:solidFill>
                    </a:rPr>
                    <a:t>SANE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66" name="Group 41"/>
            <p:cNvGrpSpPr/>
            <p:nvPr/>
          </p:nvGrpSpPr>
          <p:grpSpPr>
            <a:xfrm>
              <a:off x="1676400" y="5562600"/>
              <a:ext cx="533400" cy="762000"/>
              <a:chOff x="1676400" y="5562600"/>
              <a:chExt cx="533400" cy="762000"/>
            </a:xfrm>
          </p:grpSpPr>
          <p:sp>
            <p:nvSpPr>
              <p:cNvPr id="68" name="Up Arrow 67"/>
              <p:cNvSpPr/>
              <p:nvPr/>
            </p:nvSpPr>
            <p:spPr>
              <a:xfrm>
                <a:off x="1828800" y="5562600"/>
                <a:ext cx="76200" cy="457200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76400" y="5986046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FF"/>
                    </a:solidFill>
                  </a:rPr>
                  <a:t>2.20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5029200" y="3276600"/>
            <a:ext cx="3124200" cy="2286000"/>
            <a:chOff x="3962400" y="3417795"/>
            <a:chExt cx="3124200" cy="1949824"/>
          </a:xfrm>
          <a:solidFill>
            <a:schemeClr val="bg1"/>
          </a:solidFill>
        </p:grpSpPr>
        <p:sp>
          <p:nvSpPr>
            <p:cNvPr id="104" name="Up-Down Arrow 103"/>
            <p:cNvSpPr/>
            <p:nvPr/>
          </p:nvSpPr>
          <p:spPr>
            <a:xfrm>
              <a:off x="3962400" y="3417795"/>
              <a:ext cx="228600" cy="1949824"/>
            </a:xfrm>
            <a:prstGeom prst="up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67200" y="4962076"/>
              <a:ext cx="2819400" cy="31501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Dramatic discrepancy </a:t>
              </a:r>
              <a:r>
                <a:rPr lang="en-US" dirty="0" smtClean="0">
                  <a:solidFill>
                    <a:schemeClr val="bg1"/>
                  </a:solidFill>
                </a:rPr>
                <a:t>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276600" y="2895600"/>
            <a:ext cx="5715000" cy="2430655"/>
            <a:chOff x="3276600" y="2952690"/>
            <a:chExt cx="5715000" cy="2430655"/>
          </a:xfrm>
        </p:grpSpPr>
        <p:grpSp>
          <p:nvGrpSpPr>
            <p:cNvPr id="107" name="Group 99"/>
            <p:cNvGrpSpPr/>
            <p:nvPr/>
          </p:nvGrpSpPr>
          <p:grpSpPr>
            <a:xfrm>
              <a:off x="3276600" y="3429000"/>
              <a:ext cx="5334000" cy="1954345"/>
              <a:chOff x="3276600" y="3429000"/>
              <a:chExt cx="5334000" cy="1954345"/>
            </a:xfrm>
            <a:solidFill>
              <a:srgbClr val="FD55E5"/>
            </a:solidFill>
          </p:grpSpPr>
          <p:grpSp>
            <p:nvGrpSpPr>
              <p:cNvPr id="109" name="Group 98"/>
              <p:cNvGrpSpPr/>
              <p:nvPr/>
            </p:nvGrpSpPr>
            <p:grpSpPr>
              <a:xfrm>
                <a:off x="3276600" y="3429000"/>
                <a:ext cx="5334000" cy="1066800"/>
                <a:chOff x="3276600" y="3429000"/>
                <a:chExt cx="5334000" cy="1066800"/>
              </a:xfrm>
              <a:grpFill/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3429000" y="3620869"/>
                  <a:ext cx="5181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AF4B9A"/>
                      </a:solidFill>
                    </a:rPr>
                    <a:t>GeP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-III (</a:t>
                  </a:r>
                  <a:r>
                    <a:rPr lang="en-US" b="1" dirty="0" err="1" smtClean="0">
                      <a:solidFill>
                        <a:srgbClr val="AF4B9A"/>
                      </a:solidFill>
                    </a:rPr>
                    <a:t>Jlab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)</a:t>
                  </a:r>
                </a:p>
                <a:p>
                  <a:r>
                    <a:rPr lang="en-US" b="1" dirty="0" smtClean="0">
                      <a:solidFill>
                        <a:srgbClr val="AF4B9A"/>
                      </a:solidFill>
                    </a:rPr>
                    <a:t>Q</a:t>
                  </a:r>
                  <a:r>
                    <a:rPr lang="en-US" b="1" baseline="30000" dirty="0" smtClean="0">
                      <a:solidFill>
                        <a:srgbClr val="AF4B9A"/>
                      </a:solidFill>
                    </a:rPr>
                    <a:t>2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 = 5.2 (</a:t>
                  </a:r>
                  <a:r>
                    <a:rPr lang="en-US" b="1" dirty="0" err="1" smtClean="0">
                      <a:solidFill>
                        <a:srgbClr val="AF4B9A"/>
                      </a:solidFill>
                    </a:rPr>
                    <a:t>GeV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/c)</a:t>
                  </a:r>
                  <a:r>
                    <a:rPr lang="en-US" b="1" baseline="30000" dirty="0" smtClean="0">
                      <a:solidFill>
                        <a:srgbClr val="AF4B9A"/>
                      </a:solidFill>
                    </a:rPr>
                    <a:t>2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 , 6.7 (</a:t>
                  </a:r>
                  <a:r>
                    <a:rPr lang="en-US" b="1" dirty="0" err="1" smtClean="0">
                      <a:solidFill>
                        <a:srgbClr val="AF4B9A"/>
                      </a:solidFill>
                    </a:rPr>
                    <a:t>GeV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/c)</a:t>
                  </a:r>
                  <a:r>
                    <a:rPr lang="en-US" b="1" baseline="30000" dirty="0" smtClean="0">
                      <a:solidFill>
                        <a:srgbClr val="AF4B9A"/>
                      </a:solidFill>
                    </a:rPr>
                    <a:t>2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 and  8.5 (</a:t>
                  </a:r>
                  <a:r>
                    <a:rPr lang="en-US" b="1" dirty="0" err="1" smtClean="0">
                      <a:solidFill>
                        <a:srgbClr val="AF4B9A"/>
                      </a:solidFill>
                    </a:rPr>
                    <a:t>GeV</a:t>
                  </a:r>
                  <a:r>
                    <a:rPr lang="en-US" b="1" dirty="0" smtClean="0">
                      <a:solidFill>
                        <a:srgbClr val="AF4B9A"/>
                      </a:solidFill>
                    </a:rPr>
                    <a:t>/c)</a:t>
                  </a:r>
                  <a:r>
                    <a:rPr lang="en-US" b="1" baseline="30000" dirty="0" smtClean="0">
                      <a:solidFill>
                        <a:srgbClr val="AF4B9A"/>
                      </a:solidFill>
                    </a:rPr>
                    <a:t>2</a:t>
                  </a: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76600" y="3429000"/>
                  <a:ext cx="5181600" cy="1066800"/>
                </a:xfrm>
                <a:prstGeom prst="ellipse">
                  <a:avLst/>
                </a:prstGeom>
                <a:solidFill>
                  <a:srgbClr val="FD55E5">
                    <a:alpha val="40000"/>
                  </a:srgbClr>
                </a:solidFill>
                <a:ln w="31750">
                  <a:solidFill>
                    <a:srgbClr val="B602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Curved Down Arrow 109"/>
              <p:cNvSpPr/>
              <p:nvPr/>
            </p:nvSpPr>
            <p:spPr>
              <a:xfrm rot="8351575">
                <a:off x="3998444" y="4740058"/>
                <a:ext cx="766112" cy="162076"/>
              </a:xfrm>
              <a:prstGeom prst="curvedDownArrow">
                <a:avLst/>
              </a:prstGeom>
              <a:grpFill/>
              <a:ln w="19050">
                <a:solidFill>
                  <a:srgbClr val="B602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Curved Down Arrow 110"/>
              <p:cNvSpPr/>
              <p:nvPr/>
            </p:nvSpPr>
            <p:spPr>
              <a:xfrm rot="8967304">
                <a:off x="3318974" y="4490318"/>
                <a:ext cx="713044" cy="220598"/>
              </a:xfrm>
              <a:prstGeom prst="curvedDownArrow">
                <a:avLst/>
              </a:prstGeom>
              <a:grpFill/>
              <a:ln w="19050">
                <a:solidFill>
                  <a:srgbClr val="B602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Curved Down Arrow 111"/>
              <p:cNvSpPr/>
              <p:nvPr/>
            </p:nvSpPr>
            <p:spPr>
              <a:xfrm rot="5081580">
                <a:off x="4413905" y="4829539"/>
                <a:ext cx="898500" cy="209112"/>
              </a:xfrm>
              <a:prstGeom prst="curvedDownArrow">
                <a:avLst/>
              </a:prstGeom>
              <a:grpFill/>
              <a:ln w="19050">
                <a:solidFill>
                  <a:srgbClr val="B602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505200" y="2952690"/>
              <a:ext cx="5486400" cy="400110"/>
            </a:xfrm>
            <a:prstGeom prst="rect">
              <a:avLst/>
            </a:prstGeom>
            <a:solidFill>
              <a:srgbClr val="FD55E5">
                <a:alpha val="40000"/>
              </a:srgbClr>
            </a:solidFill>
            <a:ln w="31750">
              <a:solidFill>
                <a:srgbClr val="B6029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A.J.R. Puckett et al., Phys. Rev. Lett. 104 (2010) 242301 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177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Experiment SANE </a:t>
            </a:r>
            <a:endParaRPr lang="en-US" sz="3200" dirty="0">
              <a:solidFill>
                <a:srgbClr val="1C0BFB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2400" y="914400"/>
            <a:ext cx="9067800" cy="6172200"/>
            <a:chOff x="152400" y="914400"/>
            <a:chExt cx="9067800" cy="6172200"/>
          </a:xfrm>
        </p:grpSpPr>
        <p:grpSp>
          <p:nvGrpSpPr>
            <p:cNvPr id="33" name="Group 32"/>
            <p:cNvGrpSpPr/>
            <p:nvPr/>
          </p:nvGrpSpPr>
          <p:grpSpPr>
            <a:xfrm>
              <a:off x="152400" y="914400"/>
              <a:ext cx="9067800" cy="6172200"/>
              <a:chOff x="152400" y="914400"/>
              <a:chExt cx="9067800" cy="617220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8600" y="4847272"/>
                <a:ext cx="3962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Elastic (e , </a:t>
                </a:r>
                <a:r>
                  <a:rPr lang="en-US" sz="2000" dirty="0" err="1" smtClean="0"/>
                  <a:t>e’p</a:t>
                </a:r>
                <a:r>
                  <a:rPr lang="en-US" sz="2000" dirty="0" smtClean="0"/>
                  <a:t>) scattering from </a:t>
                </a:r>
              </a:p>
              <a:p>
                <a:r>
                  <a:rPr lang="en-US" sz="2000" dirty="0" smtClean="0"/>
                  <a:t>the polarized NH</a:t>
                </a:r>
                <a:r>
                  <a:rPr lang="en-US" sz="2000" baseline="-25000" dirty="0" smtClean="0"/>
                  <a:t>3 </a:t>
                </a:r>
                <a:r>
                  <a:rPr lang="en-US" sz="2000" dirty="0" smtClean="0"/>
                  <a:t>target using a longitudinally polarized electron</a:t>
                </a:r>
              </a:p>
              <a:p>
                <a:r>
                  <a:rPr lang="en-US" sz="2000" dirty="0" smtClean="0"/>
                  <a:t>beam</a:t>
                </a:r>
              </a:p>
              <a:p>
                <a:r>
                  <a:rPr lang="en-US" sz="2000" dirty="0" smtClean="0"/>
                  <a:t>(Data collected from Jan – March ,2009)</a:t>
                </a:r>
                <a:endParaRPr lang="en-US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05600" y="4562832"/>
                <a:ext cx="25146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2000" dirty="0" smtClean="0"/>
                  <a:t>HMS for the scattered </a:t>
                </a:r>
              </a:p>
              <a:p>
                <a:r>
                  <a:rPr lang="en-US" sz="2000" dirty="0" smtClean="0"/>
                  <a:t>  proton detection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Single arm electron   </a:t>
                </a:r>
              </a:p>
              <a:p>
                <a:r>
                  <a:rPr lang="en-US" sz="2000" dirty="0" smtClean="0"/>
                  <a:t>  detection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Central angles are     </a:t>
                </a:r>
              </a:p>
              <a:p>
                <a:r>
                  <a:rPr lang="en-US" sz="2000" dirty="0" smtClean="0"/>
                  <a:t>  22.3° and 22.0°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 Solid angle ~10 </a:t>
                </a:r>
                <a:r>
                  <a:rPr lang="en-US" sz="2000" dirty="0" err="1" smtClean="0"/>
                  <a:t>msr</a:t>
                </a:r>
                <a:endParaRPr lang="en-US" sz="2000" dirty="0" smtClean="0"/>
              </a:p>
              <a:p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62400" y="5511225"/>
                <a:ext cx="26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</a:rPr>
                  <a:t>e</a:t>
                </a:r>
                <a:r>
                  <a:rPr lang="en-US" sz="3200" baseline="30000" dirty="0" smtClean="0">
                    <a:latin typeface="Calibri" pitchFamily="34" charset="0"/>
                  </a:rPr>
                  <a:t>-  </a:t>
                </a:r>
                <a:r>
                  <a:rPr lang="en-US" sz="3200" dirty="0" smtClean="0">
                    <a:latin typeface="Calibri" pitchFamily="34" charset="0"/>
                  </a:rPr>
                  <a:t>p 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Calibri"/>
                  </a:rPr>
                  <a:t>       e</a:t>
                </a:r>
                <a:r>
                  <a:rPr lang="en-US" sz="3200" baseline="30000" dirty="0" smtClean="0">
                    <a:latin typeface="Calibri"/>
                  </a:rPr>
                  <a:t>-  </a:t>
                </a:r>
                <a:r>
                  <a:rPr lang="en-US" sz="3200" dirty="0" smtClean="0">
                    <a:latin typeface="Calibri"/>
                  </a:rPr>
                  <a:t>p</a:t>
                </a:r>
                <a:endParaRPr lang="en-US" sz="32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52400" y="914400"/>
                <a:ext cx="8991600" cy="4343400"/>
                <a:chOff x="152400" y="914400"/>
                <a:chExt cx="8991600" cy="43434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52400" y="914400"/>
                  <a:ext cx="8839200" cy="4343400"/>
                  <a:chOff x="152400" y="762000"/>
                  <a:chExt cx="8839200" cy="4343400"/>
                </a:xfrm>
              </p:grpSpPr>
              <p:pic>
                <p:nvPicPr>
                  <p:cNvPr id="3076" name="Picture 4" descr="E:\new\HALC_37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781800" y="2590800"/>
                    <a:ext cx="2209800" cy="1742585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52400" y="762000"/>
                    <a:ext cx="3048000" cy="3886200"/>
                    <a:chOff x="152400" y="762000"/>
                    <a:chExt cx="3048000" cy="3886200"/>
                  </a:xfrm>
                </p:grpSpPr>
                <p:pic>
                  <p:nvPicPr>
                    <p:cNvPr id="3075" name="Picture 3" descr="E:\new\ACC_18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2400" y="762000"/>
                      <a:ext cx="3048000" cy="2873829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4" name="Oval Callout 13"/>
                    <p:cNvSpPr/>
                    <p:nvPr/>
                  </p:nvSpPr>
                  <p:spPr>
                    <a:xfrm rot="384046">
                      <a:off x="2209800" y="2627365"/>
                      <a:ext cx="685800" cy="533400"/>
                    </a:xfrm>
                    <a:prstGeom prst="wedgeEllipseCallout">
                      <a:avLst>
                        <a:gd name="adj1" fmla="val -45134"/>
                        <a:gd name="adj2" fmla="val 174651"/>
                      </a:avLst>
                    </a:prstGeom>
                    <a:noFill/>
                    <a:ln w="254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914400" y="3733800"/>
                      <a:ext cx="1524000" cy="914400"/>
                      <a:chOff x="990600" y="3733800"/>
                      <a:chExt cx="1524000" cy="914400"/>
                    </a:xfrm>
                  </p:grpSpPr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1066800" y="3886200"/>
                        <a:ext cx="13716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    </a:t>
                        </a:r>
                        <a:r>
                          <a:rPr lang="en-US" dirty="0" smtClean="0">
                            <a:solidFill>
                              <a:srgbClr val="008000"/>
                            </a:solidFill>
                          </a:rPr>
                          <a:t>Hall C at Jefferson Lab</a:t>
                        </a:r>
                        <a:endParaRPr lang="en-US" dirty="0">
                          <a:solidFill>
                            <a:srgbClr val="008000"/>
                          </a:solidFill>
                        </a:endParaRPr>
                      </a:p>
                    </p:txBody>
                  </p: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990600" y="3733800"/>
                        <a:ext cx="1524000" cy="9144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276600" y="2590800"/>
                    <a:ext cx="3429000" cy="2514600"/>
                    <a:chOff x="3276600" y="2590800"/>
                    <a:chExt cx="3429000" cy="2514600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3276600" y="2590800"/>
                      <a:ext cx="3429000" cy="2489439"/>
                      <a:chOff x="2971800" y="2588490"/>
                      <a:chExt cx="3733800" cy="2718039"/>
                    </a:xfrm>
                  </p:grpSpPr>
                  <p:pic>
                    <p:nvPicPr>
                      <p:cNvPr id="3078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88490"/>
                        <a:ext cx="3733800" cy="27180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3080" name="Picture 8" descr="E:\new\Copy of bigcal.bm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 rot="21173544">
                        <a:off x="4191000" y="2743200"/>
                        <a:ext cx="703263" cy="842646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19" name="Rectangular Callout 18"/>
                    <p:cNvSpPr/>
                    <p:nvPr/>
                  </p:nvSpPr>
                  <p:spPr>
                    <a:xfrm rot="5400000">
                      <a:off x="3733800" y="2133600"/>
                      <a:ext cx="2514600" cy="3429000"/>
                    </a:xfrm>
                    <a:prstGeom prst="wedgeRectCallout">
                      <a:avLst>
                        <a:gd name="adj1" fmla="val 17988"/>
                        <a:gd name="adj2" fmla="val 74449"/>
                      </a:avLst>
                    </a:prstGeom>
                    <a:noFill/>
                    <a:ln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5943600" y="990600"/>
                  <a:ext cx="320040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Arial" pitchFamily="34" charset="0"/>
                    <a:buChar char="•"/>
                  </a:pPr>
                  <a:r>
                    <a:rPr lang="en-US" dirty="0" smtClean="0"/>
                    <a:t> </a:t>
                  </a:r>
                  <a:r>
                    <a:rPr lang="en-US" sz="2000" dirty="0" smtClean="0"/>
                    <a:t>BETA for coincidence electron  </a:t>
                  </a:r>
                </a:p>
                <a:p>
                  <a:r>
                    <a:rPr lang="en-US" sz="2000" dirty="0" smtClean="0"/>
                    <a:t>   detection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Central scattering angle :40 °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000" dirty="0" smtClean="0"/>
                    <a:t> Over 200 </a:t>
                  </a:r>
                  <a:r>
                    <a:rPr lang="en-US" sz="2000" dirty="0" err="1" smtClean="0"/>
                    <a:t>msr</a:t>
                  </a:r>
                  <a:r>
                    <a:rPr lang="en-US" sz="2000" dirty="0" smtClean="0"/>
                    <a:t> solid angle  </a:t>
                  </a:r>
                </a:p>
                <a:p>
                  <a:r>
                    <a:rPr lang="en-US" sz="2000" dirty="0" smtClean="0"/>
                    <a:t>   coverage</a:t>
                  </a:r>
                </a:p>
                <a:p>
                  <a:endParaRPr lang="en-US" sz="2000" dirty="0"/>
                </a:p>
              </p:txBody>
            </p:sp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276600" y="914400"/>
                  <a:ext cx="2556214" cy="1758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36" name="Right Arrow 35"/>
            <p:cNvSpPr/>
            <p:nvPr/>
          </p:nvSpPr>
          <p:spPr>
            <a:xfrm rot="16200000">
              <a:off x="4305300" y="26289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6400800" y="3581400"/>
              <a:ext cx="685800" cy="152400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29000" y="3048000"/>
            <a:ext cx="2895600" cy="2133600"/>
            <a:chOff x="3429000" y="3048000"/>
            <a:chExt cx="2895600" cy="2133600"/>
          </a:xfrm>
        </p:grpSpPr>
        <p:grpSp>
          <p:nvGrpSpPr>
            <p:cNvPr id="57" name="Group 56"/>
            <p:cNvGrpSpPr/>
            <p:nvPr/>
          </p:nvGrpSpPr>
          <p:grpSpPr>
            <a:xfrm>
              <a:off x="3429000" y="3048000"/>
              <a:ext cx="2895600" cy="2133600"/>
              <a:chOff x="3429000" y="3048000"/>
              <a:chExt cx="2895600" cy="21336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3429000" y="4191000"/>
                <a:ext cx="1066800" cy="99060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55"/>
              <p:cNvGrpSpPr/>
              <p:nvPr/>
            </p:nvGrpSpPr>
            <p:grpSpPr>
              <a:xfrm>
                <a:off x="4495800" y="3048000"/>
                <a:ext cx="1828800" cy="1143000"/>
                <a:chOff x="4495800" y="3048000"/>
                <a:chExt cx="1828800" cy="11430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4495800" y="3048000"/>
                  <a:ext cx="609600" cy="1143000"/>
                  <a:chOff x="4495800" y="3048000"/>
                  <a:chExt cx="609600" cy="1143000"/>
                </a:xfrm>
              </p:grpSpPr>
              <p:cxnSp>
                <p:nvCxnSpPr>
                  <p:cNvPr id="40" name="Straight Arrow Connector 39"/>
                  <p:cNvCxnSpPr/>
                  <p:nvPr/>
                </p:nvCxnSpPr>
                <p:spPr>
                  <a:xfrm rot="5400000" flipH="1" flipV="1">
                    <a:off x="4076700" y="3619500"/>
                    <a:ext cx="990600" cy="152400"/>
                  </a:xfrm>
                  <a:prstGeom prst="straightConnector1">
                    <a:avLst/>
                  </a:prstGeom>
                  <a:ln w="22225">
                    <a:solidFill>
                      <a:srgbClr val="1CD1EA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648200" y="3048000"/>
                    <a:ext cx="4572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solidFill>
                          <a:srgbClr val="1CD1EA"/>
                        </a:solidFill>
                      </a:rPr>
                      <a:t>e</a:t>
                    </a:r>
                    <a:r>
                      <a:rPr lang="en-US" sz="2800" b="1" baseline="30000" dirty="0" smtClean="0">
                        <a:solidFill>
                          <a:srgbClr val="1CD1EA"/>
                        </a:solidFill>
                      </a:rPr>
                      <a:t>-</a:t>
                    </a:r>
                    <a:endParaRPr lang="en-US" sz="2800" b="1" baseline="30000" dirty="0">
                      <a:solidFill>
                        <a:srgbClr val="1CD1EA"/>
                      </a:solidFill>
                    </a:endParaRPr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4495800" y="3439180"/>
                  <a:ext cx="1828800" cy="751820"/>
                  <a:chOff x="4495800" y="3439180"/>
                  <a:chExt cx="1828800" cy="751820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4495800" y="3886200"/>
                    <a:ext cx="1524000" cy="304800"/>
                    <a:chOff x="4495800" y="3886200"/>
                    <a:chExt cx="1524000" cy="304800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flipV="1">
                      <a:off x="4495800" y="4038600"/>
                      <a:ext cx="914400" cy="152400"/>
                    </a:xfrm>
                    <a:prstGeom prst="line">
                      <a:avLst/>
                    </a:prstGeom>
                    <a:ln w="22225">
                      <a:solidFill>
                        <a:srgbClr val="1CD1EA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V="1">
                      <a:off x="5410200" y="3886200"/>
                      <a:ext cx="609600" cy="152400"/>
                    </a:xfrm>
                    <a:prstGeom prst="straightConnector1">
                      <a:avLst/>
                    </a:prstGeom>
                    <a:ln w="22225">
                      <a:solidFill>
                        <a:srgbClr val="1CD1EA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486400" y="3439180"/>
                    <a:ext cx="8382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solidFill>
                          <a:srgbClr val="1CD1EA"/>
                        </a:solidFill>
                      </a:rPr>
                      <a:t>p/e</a:t>
                    </a:r>
                    <a:r>
                      <a:rPr lang="en-US" sz="2800" b="1" baseline="30000" dirty="0" smtClean="0">
                        <a:solidFill>
                          <a:srgbClr val="1CD1EA"/>
                        </a:solidFill>
                      </a:rPr>
                      <a:t>-</a:t>
                    </a:r>
                    <a:endParaRPr lang="en-US" sz="2800" b="1" baseline="30000" dirty="0">
                      <a:solidFill>
                        <a:srgbClr val="1CD1EA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41" name="Straight Connector 40"/>
            <p:cNvCxnSpPr/>
            <p:nvPr/>
          </p:nvCxnSpPr>
          <p:spPr>
            <a:xfrm flipV="1">
              <a:off x="4572000" y="3200400"/>
              <a:ext cx="990600" cy="914400"/>
            </a:xfrm>
            <a:prstGeom prst="line">
              <a:avLst/>
            </a:prstGeom>
            <a:ln w="19050">
              <a:solidFill>
                <a:srgbClr val="1CD1E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8600" y="5637212"/>
            <a:ext cx="2057400" cy="153988"/>
            <a:chOff x="4419600" y="5562600"/>
            <a:chExt cx="2057400" cy="153988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5105400" y="5715000"/>
              <a:ext cx="685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419600" y="5562600"/>
              <a:ext cx="2286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800600" y="5562600"/>
              <a:ext cx="2286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867400" y="5562600"/>
              <a:ext cx="2286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248400" y="5562600"/>
              <a:ext cx="228600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4168676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Used perpendicular Magnetic    </a:t>
            </a:r>
          </a:p>
          <a:p>
            <a:r>
              <a:rPr lang="en-US" sz="2400" dirty="0" smtClean="0"/>
              <a:t>   field 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Average target polarization is  </a:t>
            </a:r>
          </a:p>
          <a:p>
            <a:r>
              <a:rPr lang="en-US" sz="2400" dirty="0" smtClean="0"/>
              <a:t>  ~ 70 %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Beam polarization is ~ 73 %</a:t>
            </a:r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4" descr="Energy levels for electron spin (S) and nucleon spin (I) coupling in a magnetic field. The microwaves drive the &quot;forbidden transitions&quot;, then the electron spin decays, leaving the nuclear spin flipped.">
            <a:hlinkClick r:id="rId2" tooltip="Energy levels for electron spin (S) and nucleon spin (I) coupling in a magnetic field. The microwaves drive the &quot;forbidden transitions&quot;, then the electron spin decays, leaving the nuclear spin flipped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30" y="2808732"/>
            <a:ext cx="3313970" cy="2601468"/>
          </a:xfrm>
          <a:prstGeom prst="rect">
            <a:avLst/>
          </a:prstGeom>
          <a:noFill/>
        </p:spPr>
      </p:pic>
      <p:pic>
        <p:nvPicPr>
          <p:cNvPr id="21" name="Picture 2" descr="http://hallcweb.jlab.org/experiments/sane/wiki/images/f/f9/500pxTargetLad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0"/>
            <a:ext cx="1905610" cy="2869894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88075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C ,CH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and NH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Dynamic Nuclear Polarization (DNP)  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polarized the protons in the  NH</a:t>
            </a:r>
            <a:r>
              <a:rPr lang="en-US" baseline="-25000" dirty="0" smtClean="0">
                <a:solidFill>
                  <a:srgbClr val="008000"/>
                </a:solidFill>
              </a:rPr>
              <a:t>3  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target up to 90%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Used microwaves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to  excite spin flip  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   transitions</a:t>
            </a: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 • Polarization measured using NMR coils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" y="5410200"/>
            <a:ext cx="426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• Refrigerator -  1 K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Magnetic Field - 5 T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• NMR system</a:t>
            </a:r>
          </a:p>
          <a:p>
            <a:r>
              <a:rPr lang="fr-FR" sz="2000" dirty="0" smtClean="0">
                <a:solidFill>
                  <a:srgbClr val="0000FF"/>
                </a:solidFill>
              </a:rPr>
              <a:t>• </a:t>
            </a:r>
            <a:r>
              <a:rPr lang="fr-FR" sz="2000" dirty="0" err="1" smtClean="0">
                <a:solidFill>
                  <a:srgbClr val="0000FF"/>
                </a:solidFill>
              </a:rPr>
              <a:t>Microwaves</a:t>
            </a:r>
            <a:r>
              <a:rPr lang="fr-FR" sz="2000" dirty="0" smtClean="0">
                <a:solidFill>
                  <a:srgbClr val="0000FF"/>
                </a:solidFill>
              </a:rPr>
              <a:t> - 55 GHz - 165 GHz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819400" y="-76200"/>
            <a:ext cx="26670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Polarized Target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43400" y="838200"/>
            <a:ext cx="4572000" cy="2776954"/>
            <a:chOff x="4343400" y="838200"/>
            <a:chExt cx="4572000" cy="2776954"/>
          </a:xfrm>
        </p:grpSpPr>
        <p:grpSp>
          <p:nvGrpSpPr>
            <p:cNvPr id="29" name="Group 28"/>
            <p:cNvGrpSpPr/>
            <p:nvPr/>
          </p:nvGrpSpPr>
          <p:grpSpPr>
            <a:xfrm>
              <a:off x="4343400" y="838200"/>
              <a:ext cx="4572000" cy="2743200"/>
              <a:chOff x="3657600" y="3422262"/>
              <a:chExt cx="5307504" cy="3258528"/>
            </a:xfrm>
          </p:grpSpPr>
          <p:pic>
            <p:nvPicPr>
              <p:cNvPr id="20" name="Picture 19" descr="san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57600" y="3422262"/>
                <a:ext cx="5307504" cy="3258528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4788707" y="4569023"/>
                <a:ext cx="1612093" cy="1237032"/>
                <a:chOff x="4712507" y="4337446"/>
                <a:chExt cx="1612093" cy="1237032"/>
              </a:xfrm>
            </p:grpSpPr>
            <p:grpSp>
              <p:nvGrpSpPr>
                <p:cNvPr id="23" name="Group 13"/>
                <p:cNvGrpSpPr/>
                <p:nvPr/>
              </p:nvGrpSpPr>
              <p:grpSpPr>
                <a:xfrm>
                  <a:off x="5360176" y="4353155"/>
                  <a:ext cx="835232" cy="778584"/>
                  <a:chOff x="5638800" y="4498434"/>
                  <a:chExt cx="787161" cy="728885"/>
                </a:xfrm>
              </p:grpSpPr>
              <p:sp>
                <p:nvSpPr>
                  <p:cNvPr id="26" name="Left Arrow 25"/>
                  <p:cNvSpPr/>
                  <p:nvPr/>
                </p:nvSpPr>
                <p:spPr>
                  <a:xfrm>
                    <a:off x="5638800" y="5105400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Left Arrow 26"/>
                  <p:cNvSpPr/>
                  <p:nvPr/>
                </p:nvSpPr>
                <p:spPr>
                  <a:xfrm rot="5920667">
                    <a:off x="6022102" y="4780374"/>
                    <a:ext cx="685800" cy="121919"/>
                  </a:xfrm>
                  <a:prstGeom prst="leftArrow">
                    <a:avLst/>
                  </a:prstGeom>
                  <a:solidFill>
                    <a:srgbClr val="00B0F0"/>
                  </a:solidFill>
                  <a:ln>
                    <a:solidFill>
                      <a:srgbClr val="1C0BF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4712507" y="5175647"/>
                  <a:ext cx="1078692" cy="39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180°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10200" y="4337446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1400" baseline="-25000" dirty="0" smtClean="0">
                      <a:solidFill>
                        <a:srgbClr val="1CD1EA"/>
                      </a:solidFill>
                      <a:latin typeface="Calibri"/>
                    </a:rPr>
                    <a:t>B </a:t>
                  </a:r>
                  <a:r>
                    <a:rPr lang="en-US" sz="1400" dirty="0" smtClean="0">
                      <a:solidFill>
                        <a:srgbClr val="1CD1EA"/>
                      </a:solidFill>
                      <a:latin typeface="Calibri"/>
                    </a:rPr>
                    <a:t>= 80°</a:t>
                  </a:r>
                  <a:endParaRPr lang="en-US" sz="1400" dirty="0">
                    <a:solidFill>
                      <a:srgbClr val="1CD1EA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334000" y="32766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B6029C"/>
                  </a:solidFill>
                </a:rPr>
                <a:t>( 80 and 180 deg )</a:t>
              </a:r>
              <a:endParaRPr lang="en-US" sz="1600" b="1" dirty="0">
                <a:solidFill>
                  <a:srgbClr val="B6029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2286000"/>
          <a:ext cx="8229601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8"/>
                <a:gridCol w="1266092"/>
                <a:gridCol w="1503485"/>
                <a:gridCol w="2215661"/>
                <a:gridCol w="15034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Dates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 Orientation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Hours/</a:t>
                      </a:r>
                    </a:p>
                    <a:p>
                      <a:r>
                        <a:rPr lang="en-US" sz="1400" dirty="0" smtClean="0"/>
                        <a:t>Proposed PAC  hours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Beam Polarization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52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Elastic Kinematics</a:t>
            </a:r>
            <a:endParaRPr lang="en-US" sz="3200" dirty="0">
              <a:solidFill>
                <a:srgbClr val="1C0BFB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914400"/>
          <a:ext cx="5334000" cy="547507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7800"/>
                <a:gridCol w="1260231"/>
                <a:gridCol w="1254369"/>
                <a:gridCol w="1371600"/>
              </a:tblGrid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Spectrometer  </a:t>
                      </a:r>
                    </a:p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Arm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HMS Detects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Proton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 Beam</a:t>
                      </a:r>
                    </a:p>
                    <a:p>
                      <a:r>
                        <a:rPr lang="en-US" dirty="0" smtClean="0"/>
                        <a:t>GeV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4.72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5.89</a:t>
                      </a:r>
                    </a:p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</a:t>
                      </a:r>
                    </a:p>
                    <a:p>
                      <a:r>
                        <a:rPr lang="en-US" sz="1800" dirty="0" err="1" smtClean="0"/>
                        <a:t>GeV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l-GR" dirty="0" smtClean="0"/>
                        <a:t>Θ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(Deg)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22.30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22.00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2.20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0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Hours</a:t>
                      </a:r>
                    </a:p>
                    <a:p>
                      <a:r>
                        <a:rPr lang="en-US" baseline="0" dirty="0" smtClean="0"/>
                        <a:t>(h)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</a:t>
                      </a:r>
                    </a:p>
                    <a:p>
                      <a:r>
                        <a:rPr lang="en-US" dirty="0" smtClean="0"/>
                        <a:t>(~44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~155</a:t>
                      </a:r>
                    </a:p>
                    <a:p>
                      <a:r>
                        <a:rPr lang="en-US" dirty="0" smtClean="0"/>
                        <a:t>(~135 runs)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~12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  (~15 runs)   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139">
                <a:tc>
                  <a:txBody>
                    <a:bodyPr/>
                    <a:lstStyle/>
                    <a:p>
                      <a:r>
                        <a:rPr lang="en-US" dirty="0" smtClean="0"/>
                        <a:t>e-p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~824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816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3810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 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Electrons 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914400"/>
            <a:ext cx="4419600" cy="923330"/>
            <a:chOff x="533400" y="1066800"/>
            <a:chExt cx="4419600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1066800"/>
              <a:ext cx="441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 knowing the beam energy, E and the scattered electron angle,</a:t>
              </a:r>
            </a:p>
            <a:p>
              <a:r>
                <a:rPr lang="en-US" dirty="0" smtClean="0"/>
                <a:t>  </a:t>
              </a:r>
              <a:endParaRPr lang="en-US" dirty="0"/>
            </a:p>
          </p:txBody>
        </p:sp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1905000" y="1371600"/>
            <a:ext cx="184150" cy="258763"/>
          </p:xfrm>
          <a:graphic>
            <a:graphicData uri="http://schemas.openxmlformats.org/presentationml/2006/ole">
              <p:oleObj spid="_x0000_s31748" name="Equation" r:id="rId3" imgW="126720" imgH="177480" progId="Equation.3">
                <p:embed/>
              </p:oleObj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04800" y="1600200"/>
            <a:ext cx="2606675" cy="1219200"/>
            <a:chOff x="914400" y="1676400"/>
            <a:chExt cx="2606675" cy="12192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914400" y="1676400"/>
            <a:ext cx="2606675" cy="333375"/>
          </p:xfrm>
          <a:graphic>
            <a:graphicData uri="http://schemas.openxmlformats.org/presentationml/2006/ole">
              <p:oleObj spid="_x0000_s31746" name="Equation" r:id="rId4" imgW="1790640" imgH="228600" progId="Equation.3">
                <p:embed/>
              </p:oleObj>
            </a:graphicData>
          </a:graphic>
        </p:graphicFrame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914400" y="2266950"/>
            <a:ext cx="1755775" cy="628650"/>
          </p:xfrm>
          <a:graphic>
            <a:graphicData uri="http://schemas.openxmlformats.org/presentationml/2006/ole">
              <p:oleObj spid="_x0000_s31747" name="Equation" r:id="rId5" imgW="1206360" imgH="431640" progId="Equation.3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3200400" y="248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0BFB"/>
                </a:solidFill>
              </a:rPr>
              <a:t>Data Analysis </a:t>
            </a:r>
            <a:endParaRPr lang="en-US" sz="3200" dirty="0">
              <a:solidFill>
                <a:srgbClr val="1C0BFB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228600" y="1524000"/>
            <a:ext cx="2743200" cy="4572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228600" y="2209800"/>
            <a:ext cx="2057400" cy="6096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8" descr="E:\new\Copy of bigcal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3544">
            <a:off x="6090680" y="1256192"/>
            <a:ext cx="645854" cy="771775"/>
          </a:xfrm>
          <a:prstGeom prst="rect">
            <a:avLst/>
          </a:prstGeom>
          <a:noFill/>
        </p:spPr>
      </p:pic>
      <p:grpSp>
        <p:nvGrpSpPr>
          <p:cNvPr id="59" name="Group 58"/>
          <p:cNvGrpSpPr/>
          <p:nvPr/>
        </p:nvGrpSpPr>
        <p:grpSpPr>
          <a:xfrm>
            <a:off x="4373391" y="1219200"/>
            <a:ext cx="4618209" cy="3352800"/>
            <a:chOff x="4373391" y="990600"/>
            <a:chExt cx="4618209" cy="3352800"/>
          </a:xfrm>
        </p:grpSpPr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73391" y="990600"/>
              <a:ext cx="4618209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4953000" y="1676400"/>
              <a:ext cx="3048000" cy="2209800"/>
              <a:chOff x="4953000" y="1676400"/>
              <a:chExt cx="3048000" cy="22098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953000" y="1676400"/>
                <a:ext cx="3048000" cy="2209800"/>
                <a:chOff x="4953000" y="1676400"/>
                <a:chExt cx="3048000" cy="22098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953000" y="2524780"/>
                  <a:ext cx="3048000" cy="1361420"/>
                  <a:chOff x="3429000" y="3820180"/>
                  <a:chExt cx="3048000" cy="136142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3429000" y="4191000"/>
                    <a:ext cx="1066800" cy="990600"/>
                  </a:xfrm>
                  <a:prstGeom prst="line">
                    <a:avLst/>
                  </a:prstGeom>
                  <a:ln w="19050">
                    <a:solidFill>
                      <a:srgbClr val="00CC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53"/>
                  <p:cNvGrpSpPr/>
                  <p:nvPr/>
                </p:nvGrpSpPr>
                <p:grpSpPr>
                  <a:xfrm>
                    <a:off x="4495800" y="3820180"/>
                    <a:ext cx="1981200" cy="523220"/>
                    <a:chOff x="4495800" y="3820180"/>
                    <a:chExt cx="1981200" cy="523220"/>
                  </a:xfrm>
                </p:grpSpPr>
                <p:grpSp>
                  <p:nvGrpSpPr>
                    <p:cNvPr id="47" name="Group 52"/>
                    <p:cNvGrpSpPr/>
                    <p:nvPr/>
                  </p:nvGrpSpPr>
                  <p:grpSpPr>
                    <a:xfrm>
                      <a:off x="4495800" y="3886200"/>
                      <a:ext cx="1524000" cy="304800"/>
                      <a:chOff x="4495800" y="3886200"/>
                      <a:chExt cx="1524000" cy="304800"/>
                    </a:xfrm>
                  </p:grpSpPr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 flipV="1">
                        <a:off x="4495800" y="4038600"/>
                        <a:ext cx="914400" cy="152400"/>
                      </a:xfrm>
                      <a:prstGeom prst="line">
                        <a:avLst/>
                      </a:prstGeom>
                      <a:ln w="22225">
                        <a:solidFill>
                          <a:srgbClr val="00CC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Arrow Connector 49"/>
                      <p:cNvCxnSpPr/>
                      <p:nvPr/>
                    </p:nvCxnSpPr>
                    <p:spPr>
                      <a:xfrm flipV="1">
                        <a:off x="5410200" y="3886200"/>
                        <a:ext cx="609600" cy="152400"/>
                      </a:xfrm>
                      <a:prstGeom prst="straightConnector1">
                        <a:avLst/>
                      </a:prstGeom>
                      <a:ln w="22225">
                        <a:solidFill>
                          <a:srgbClr val="00CC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5638800" y="3820180"/>
                      <a:ext cx="838200" cy="52322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C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solidFill>
                            <a:srgbClr val="00CC00"/>
                          </a:solidFill>
                        </a:rPr>
                        <a:t>e</a:t>
                      </a:r>
                      <a:r>
                        <a:rPr lang="en-US" sz="2800" b="1" baseline="30000" dirty="0" smtClean="0">
                          <a:solidFill>
                            <a:srgbClr val="00CC00"/>
                          </a:solidFill>
                        </a:rPr>
                        <a:t>-</a:t>
                      </a:r>
                      <a:endParaRPr lang="en-US" sz="2800" b="1" baseline="30000" dirty="0">
                        <a:solidFill>
                          <a:srgbClr val="00CC00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6019800" y="1676400"/>
                  <a:ext cx="1371600" cy="1219200"/>
                </a:xfrm>
                <a:prstGeom prst="line">
                  <a:avLst/>
                </a:prstGeom>
                <a:ln w="19050">
                  <a:solidFill>
                    <a:srgbClr val="00CC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6400800" y="2372380"/>
                <a:ext cx="533400" cy="52322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CC00"/>
                    </a:solidFill>
                    <a:latin typeface="Calibri"/>
                  </a:rPr>
                  <a:t>Θ</a:t>
                </a:r>
                <a:endParaRPr lang="en-US" sz="2800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57" name="Arc 56"/>
              <p:cNvSpPr/>
              <p:nvPr/>
            </p:nvSpPr>
            <p:spPr>
              <a:xfrm rot="21123060">
                <a:off x="6510426" y="2333912"/>
                <a:ext cx="373715" cy="509384"/>
              </a:xfrm>
              <a:prstGeom prst="arc">
                <a:avLst/>
              </a:prstGeom>
              <a:ln w="254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Right Triangle 59"/>
          <p:cNvSpPr/>
          <p:nvPr/>
        </p:nvSpPr>
        <p:spPr>
          <a:xfrm rot="5400000">
            <a:off x="4267200" y="1066800"/>
            <a:ext cx="2590800" cy="2438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438400" y="2100263"/>
          <a:ext cx="2422525" cy="871537"/>
        </p:xfrm>
        <a:graphic>
          <a:graphicData uri="http://schemas.openxmlformats.org/presentationml/2006/ole">
            <p:oleObj spid="_x0000_s31750" name="Equation" r:id="rId8" imgW="1625400" imgH="583920" progId="Equation.3">
              <p:embed/>
            </p:oleObj>
          </a:graphicData>
        </a:graphic>
      </p:graphicFrame>
      <p:sp>
        <p:nvSpPr>
          <p:cNvPr id="61" name="Flowchart: Alternate Process 60"/>
          <p:cNvSpPr/>
          <p:nvPr/>
        </p:nvSpPr>
        <p:spPr>
          <a:xfrm>
            <a:off x="2438400" y="2057400"/>
            <a:ext cx="2438400" cy="914400"/>
          </a:xfrm>
          <a:prstGeom prst="flowChartAlternateProcess">
            <a:avLst/>
          </a:prstGeom>
          <a:solidFill>
            <a:srgbClr val="00B0F0">
              <a:alpha val="24000"/>
            </a:srgbClr>
          </a:solidFill>
          <a:ln w="15875">
            <a:solidFill>
              <a:srgbClr val="1C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4343400" y="1143000"/>
            <a:ext cx="4648200" cy="3429000"/>
            <a:chOff x="4343400" y="1143000"/>
            <a:chExt cx="4648200" cy="3429000"/>
          </a:xfrm>
          <a:solidFill>
            <a:schemeClr val="bg1"/>
          </a:solidFill>
        </p:grpSpPr>
        <p:sp>
          <p:nvSpPr>
            <p:cNvPr id="63" name="Snip Single Corner Rectangle 62"/>
            <p:cNvSpPr/>
            <p:nvPr/>
          </p:nvSpPr>
          <p:spPr>
            <a:xfrm rot="16200000">
              <a:off x="5219700" y="800100"/>
              <a:ext cx="3429000" cy="41148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43400" y="3048000"/>
              <a:ext cx="685800" cy="15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Triangle 64"/>
            <p:cNvSpPr/>
            <p:nvPr/>
          </p:nvSpPr>
          <p:spPr>
            <a:xfrm rot="16427135">
              <a:off x="4660528" y="2895600"/>
              <a:ext cx="3810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76800" y="994492"/>
            <a:ext cx="4114800" cy="4568108"/>
            <a:chOff x="4876800" y="906624"/>
            <a:chExt cx="4114800" cy="4568108"/>
          </a:xfrm>
        </p:grpSpPr>
        <p:sp>
          <p:nvSpPr>
            <p:cNvPr id="68" name="TextBox 67"/>
            <p:cNvSpPr txBox="1"/>
            <p:nvPr/>
          </p:nvSpPr>
          <p:spPr>
            <a:xfrm>
              <a:off x="4876800" y="51054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•  Used only the Electron selection cuts.</a:t>
              </a:r>
              <a:endParaRPr lang="en-US" dirty="0"/>
            </a:p>
          </p:txBody>
        </p:sp>
        <p:grpSp>
          <p:nvGrpSpPr>
            <p:cNvPr id="69" name="Group 30"/>
            <p:cNvGrpSpPr/>
            <p:nvPr/>
          </p:nvGrpSpPr>
          <p:grpSpPr>
            <a:xfrm>
              <a:off x="4953000" y="906624"/>
              <a:ext cx="4038600" cy="4219632"/>
              <a:chOff x="4953000" y="1363825"/>
              <a:chExt cx="4038600" cy="4219632"/>
            </a:xfrm>
          </p:grpSpPr>
          <p:grpSp>
            <p:nvGrpSpPr>
              <p:cNvPr id="70" name="Group 27"/>
              <p:cNvGrpSpPr/>
              <p:nvPr/>
            </p:nvGrpSpPr>
            <p:grpSpPr>
              <a:xfrm>
                <a:off x="4953000" y="1363825"/>
                <a:ext cx="4038600" cy="4219632"/>
                <a:chOff x="4953000" y="1363825"/>
                <a:chExt cx="4038600" cy="4219632"/>
              </a:xfrm>
            </p:grpSpPr>
            <p:grpSp>
              <p:nvGrpSpPr>
                <p:cNvPr id="73" name="Group 22"/>
                <p:cNvGrpSpPr/>
                <p:nvPr/>
              </p:nvGrpSpPr>
              <p:grpSpPr>
                <a:xfrm>
                  <a:off x="4953000" y="1363825"/>
                  <a:ext cx="4038600" cy="4219632"/>
                  <a:chOff x="5410200" y="1669473"/>
                  <a:chExt cx="3505200" cy="3759308"/>
                </a:xfrm>
              </p:grpSpPr>
              <p:grpSp>
                <p:nvGrpSpPr>
                  <p:cNvPr id="76" name="Group 20"/>
                  <p:cNvGrpSpPr/>
                  <p:nvPr/>
                </p:nvGrpSpPr>
                <p:grpSpPr>
                  <a:xfrm>
                    <a:off x="5410200" y="1801780"/>
                    <a:ext cx="3505200" cy="3627001"/>
                    <a:chOff x="5410200" y="1390182"/>
                    <a:chExt cx="3505200" cy="3627001"/>
                  </a:xfrm>
                </p:grpSpPr>
                <p:pic>
                  <p:nvPicPr>
                    <p:cNvPr id="78" name="Picture 77" descr="Invarmass_e_hms.gif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5410200" y="1390182"/>
                      <a:ext cx="3505200" cy="36270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Flowchart: Sequential Access Storage 78"/>
                    <p:cNvSpPr/>
                    <p:nvPr/>
                  </p:nvSpPr>
                  <p:spPr>
                    <a:xfrm rot="2444969">
                      <a:off x="6096000" y="2709470"/>
                      <a:ext cx="533400" cy="457200"/>
                    </a:xfrm>
                    <a:prstGeom prst="flowChartMagneticTape">
                      <a:avLst/>
                    </a:prstGeom>
                    <a:noFill/>
                    <a:ln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7" name="Title 1"/>
                  <p:cNvSpPr txBox="1">
                    <a:spLocks/>
                  </p:cNvSpPr>
                  <p:nvPr/>
                </p:nvSpPr>
                <p:spPr>
                  <a:xfrm>
                    <a:off x="5947913" y="1669473"/>
                    <a:ext cx="2438400" cy="685800"/>
                  </a:xfrm>
                  <a:prstGeom prst="rect">
                    <a:avLst/>
                  </a:prstGeom>
                </p:spPr>
                <p:txBody>
                  <a:bodyPr bIns="91440" anchor="b" anchorCtr="0">
                    <a:norm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C0BFB"/>
                        </a:solidFill>
                        <a:effectLst/>
                        <a:uLnTx/>
                        <a:uFillTx/>
                        <a:latin typeface="+mn-lt"/>
                        <a:ea typeface="+mj-ea"/>
                        <a:cs typeface="+mj-cs"/>
                      </a:rPr>
                      <a:t> </a:t>
                    </a:r>
                    <a:r>
                      <a:rPr lang="en-US" sz="2400" dirty="0" smtClean="0">
                        <a:solidFill>
                          <a:srgbClr val="C00000"/>
                        </a:solidFill>
                        <a:ea typeface="+mj-ea"/>
                        <a:cs typeface="+mj-cs"/>
                      </a:rPr>
                      <a:t>The Invariant mass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+mn-lt"/>
                      <a:ea typeface="+mj-ea"/>
                      <a:cs typeface="+mj-cs"/>
                    </a:endParaRPr>
                  </a:p>
                </p:txBody>
              </p: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6477000" y="3505200"/>
                  <a:ext cx="914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6477000" y="5257800"/>
                  <a:ext cx="914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6705600" y="34290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abs(W)&lt;4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29400" y="5209401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0.9&lt;(W)&lt;1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52400" y="2971800"/>
            <a:ext cx="7391400" cy="4114800"/>
            <a:chOff x="76200" y="2971800"/>
            <a:chExt cx="7391400" cy="4114800"/>
          </a:xfrm>
        </p:grpSpPr>
        <p:grpSp>
          <p:nvGrpSpPr>
            <p:cNvPr id="90" name="Group 89"/>
            <p:cNvGrpSpPr/>
            <p:nvPr/>
          </p:nvGrpSpPr>
          <p:grpSpPr>
            <a:xfrm>
              <a:off x="76200" y="2971800"/>
              <a:ext cx="4648200" cy="2655332"/>
              <a:chOff x="76200" y="2971800"/>
              <a:chExt cx="4648200" cy="265533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52399" y="2971800"/>
                <a:ext cx="4572001" cy="2655332"/>
                <a:chOff x="152399" y="2971800"/>
                <a:chExt cx="4572001" cy="2655332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152399" y="2983481"/>
                  <a:ext cx="4572001" cy="2643651"/>
                  <a:chOff x="152399" y="2983481"/>
                  <a:chExt cx="4572001" cy="2643651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152399" y="2983481"/>
                    <a:ext cx="4572001" cy="2643651"/>
                    <a:chOff x="152399" y="2983481"/>
                    <a:chExt cx="4572001" cy="264365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152399" y="2983481"/>
                      <a:ext cx="4572001" cy="2643651"/>
                      <a:chOff x="152399" y="2983481"/>
                      <a:chExt cx="4572001" cy="2643651"/>
                    </a:xfrm>
                  </p:grpSpPr>
                  <p:pic>
                    <p:nvPicPr>
                      <p:cNvPr id="19" name="Picture 18" descr="Pasym_Vs_W_weightedpol_ehms.gif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/>
                      <a:srcRect b="46357"/>
                      <a:stretch>
                        <a:fillRect/>
                      </a:stretch>
                    </p:blipFill>
                    <p:spPr>
                      <a:xfrm>
                        <a:off x="152399" y="2983481"/>
                        <a:ext cx="4572001" cy="257911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>
                        <a:off x="3276600" y="5257800"/>
                        <a:ext cx="1219200" cy="3693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 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2819400" y="5257800"/>
                      <a:ext cx="160020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rgbClr val="1C0BFB"/>
                          </a:solidFill>
                        </a:rPr>
                        <a:t>Invariant Mass, W</a:t>
                      </a:r>
                      <a:endParaRPr lang="en-US" sz="1400" b="1" dirty="0">
                        <a:solidFill>
                          <a:srgbClr val="1C0BFB"/>
                        </a:solidFill>
                      </a:endParaRPr>
                    </a:p>
                  </p:txBody>
                </p:sp>
              </p:grp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28600" y="3429000"/>
                    <a:ext cx="76200" cy="147732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p:txBody>
              </p:sp>
            </p:grpSp>
            <p:sp>
              <p:nvSpPr>
                <p:cNvPr id="86" name="Title 1"/>
                <p:cNvSpPr txBox="1">
                  <a:spLocks/>
                </p:cNvSpPr>
                <p:nvPr/>
              </p:nvSpPr>
              <p:spPr>
                <a:xfrm>
                  <a:off x="914400" y="2971800"/>
                  <a:ext cx="3276600" cy="685800"/>
                </a:xfrm>
                <a:prstGeom prst="rect">
                  <a:avLst/>
                </a:prstGeom>
              </p:spPr>
              <p:txBody>
                <a:bodyPr bIns="91440" anchor="b" anchorCtr="0">
                  <a:normAutofit/>
                </a:bodyPr>
                <a:lstStyle/>
                <a:p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1C0BFB"/>
                      </a:solidFill>
                      <a:effectLst/>
                      <a:uLnTx/>
                      <a:uFillTx/>
                      <a:latin typeface="+mn-lt"/>
                      <a:ea typeface="+mj-ea"/>
                      <a:cs typeface="+mj-cs"/>
                    </a:rPr>
                    <a:t> </a:t>
                  </a:r>
                  <a:r>
                    <a:rPr lang="en-US" sz="2400" dirty="0" smtClean="0">
                      <a:solidFill>
                        <a:srgbClr val="C00000"/>
                      </a:solidFill>
                      <a:ea typeface="+mj-ea"/>
                      <a:cs typeface="+mj-cs"/>
                    </a:rPr>
                    <a:t>The Raw Asymmetries 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 rot="16200000">
                <a:off x="-760511" y="4113312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1C0BFB"/>
                    </a:solidFill>
                  </a:rPr>
                  <a:t>The Raw Asymmetry, </a:t>
                </a:r>
                <a:r>
                  <a:rPr lang="en-US" sz="1400" b="1" dirty="0" err="1" smtClean="0">
                    <a:solidFill>
                      <a:srgbClr val="1C0BFB"/>
                    </a:solidFill>
                  </a:rPr>
                  <a:t>A</a:t>
                </a:r>
                <a:r>
                  <a:rPr lang="en-US" sz="1400" b="1" baseline="-25000" dirty="0" err="1" smtClean="0">
                    <a:solidFill>
                      <a:srgbClr val="1C0BFB"/>
                    </a:solidFill>
                  </a:rPr>
                  <a:t>r</a:t>
                </a:r>
                <a:endParaRPr lang="en-US" sz="1400" b="1" baseline="-25000" dirty="0">
                  <a:solidFill>
                    <a:srgbClr val="1C0BFB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57200" y="5455384"/>
              <a:ext cx="7010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8000"/>
                  </a:solidFill>
                </a:rPr>
                <a:t>Further analysis requires a </a:t>
              </a:r>
            </a:p>
            <a:p>
              <a:r>
                <a:rPr lang="en-US" sz="2000" i="1" dirty="0" smtClean="0">
                  <a:solidFill>
                    <a:srgbClr val="008000"/>
                  </a:solidFill>
                </a:rPr>
                <a:t>    </a:t>
              </a:r>
              <a:r>
                <a:rPr lang="en-US" sz="2000" b="1" i="1" dirty="0" smtClean="0">
                  <a:solidFill>
                    <a:srgbClr val="008000"/>
                  </a:solidFill>
                </a:rPr>
                <a:t>study of the dilution factor and backgrounds </a:t>
              </a:r>
            </a:p>
            <a:p>
              <a:r>
                <a:rPr lang="en-US" sz="2000" i="1" dirty="0" smtClean="0">
                  <a:solidFill>
                    <a:srgbClr val="008000"/>
                  </a:solidFill>
                </a:rPr>
                <a:t>in order to determine the </a:t>
              </a:r>
            </a:p>
            <a:p>
              <a:r>
                <a:rPr lang="en-US" sz="2000" i="1" dirty="0" smtClean="0">
                  <a:solidFill>
                    <a:srgbClr val="008000"/>
                  </a:solidFill>
                </a:rPr>
                <a:t>    </a:t>
              </a:r>
              <a:r>
                <a:rPr lang="en-US" sz="2000" b="1" i="1" dirty="0" smtClean="0">
                  <a:solidFill>
                    <a:srgbClr val="008000"/>
                  </a:solidFill>
                </a:rPr>
                <a:t>physics asymmetry and G</a:t>
              </a:r>
              <a:r>
                <a:rPr lang="en-US" sz="2000" b="1" i="1" baseline="-25000" dirty="0" smtClean="0">
                  <a:solidFill>
                    <a:srgbClr val="008000"/>
                  </a:solidFill>
                </a:rPr>
                <a:t>E</a:t>
              </a:r>
              <a:r>
                <a:rPr lang="en-US" sz="2000" b="1" i="1" dirty="0" smtClean="0">
                  <a:solidFill>
                    <a:srgbClr val="008000"/>
                  </a:solidFill>
                </a:rPr>
                <a:t>/G</a:t>
              </a:r>
              <a:r>
                <a:rPr lang="en-US" sz="2000" b="1" i="1" baseline="-25000" dirty="0" smtClean="0">
                  <a:solidFill>
                    <a:srgbClr val="008000"/>
                  </a:solidFill>
                </a:rPr>
                <a:t>M</a:t>
              </a:r>
              <a:r>
                <a:rPr lang="en-US" sz="2000" b="1" i="1" dirty="0" smtClean="0">
                  <a:solidFill>
                    <a:srgbClr val="008000"/>
                  </a:solidFill>
                </a:rPr>
                <a:t>. (at 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Q</a:t>
              </a:r>
              <a:r>
                <a:rPr lang="en-US" sz="2000" b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=2.2 (</a:t>
              </a:r>
              <a:r>
                <a:rPr lang="en-US" sz="2000" b="1" dirty="0" err="1" smtClean="0">
                  <a:solidFill>
                    <a:srgbClr val="008000"/>
                  </a:solidFill>
                </a:rPr>
                <a:t>GeV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/C)</a:t>
              </a:r>
              <a:r>
                <a:rPr lang="en-US" sz="2000" b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sz="2000" b="1" dirty="0" smtClean="0">
                  <a:solidFill>
                    <a:srgbClr val="008000"/>
                  </a:solidFill>
                </a:rPr>
                <a:t> )</a:t>
              </a:r>
              <a:endParaRPr lang="en-US" sz="2000" b="1" baseline="30000" dirty="0" smtClean="0">
                <a:solidFill>
                  <a:srgbClr val="008000"/>
                </a:solidFill>
              </a:endParaRPr>
            </a:p>
            <a:p>
              <a:endParaRPr lang="en-US" sz="2000" i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C0BFB"/>
                </a:solidFill>
                <a:latin typeface="+mn-lt"/>
              </a:rPr>
              <a:t>Extracting the elastic events</a:t>
            </a:r>
            <a:endParaRPr lang="en-US" sz="3200" dirty="0">
              <a:solidFill>
                <a:srgbClr val="1C0BFB"/>
              </a:solidFill>
              <a:latin typeface="+mn-lt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657600" y="1371600"/>
            <a:ext cx="5410200" cy="3886200"/>
            <a:chOff x="3505200" y="1066800"/>
            <a:chExt cx="5334000" cy="4114800"/>
          </a:xfrm>
        </p:grpSpPr>
        <p:grpSp>
          <p:nvGrpSpPr>
            <p:cNvPr id="89" name="Group 88"/>
            <p:cNvGrpSpPr/>
            <p:nvPr/>
          </p:nvGrpSpPr>
          <p:grpSpPr>
            <a:xfrm>
              <a:off x="3505200" y="1066800"/>
              <a:ext cx="5334000" cy="4114800"/>
              <a:chOff x="3276600" y="1143001"/>
              <a:chExt cx="5334000" cy="4114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276600" y="1143001"/>
                <a:ext cx="5334000" cy="4114800"/>
                <a:chOff x="3276600" y="2768361"/>
                <a:chExt cx="3429000" cy="2489439"/>
              </a:xfrm>
            </p:grpSpPr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76600" y="2768361"/>
                  <a:ext cx="3429000" cy="2489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8" descr="E:\new\Copy of bigcal.bm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21173544">
                  <a:off x="4396273" y="2884899"/>
                  <a:ext cx="645854" cy="7717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8" name="Group 87"/>
              <p:cNvGrpSpPr/>
              <p:nvPr/>
            </p:nvGrpSpPr>
            <p:grpSpPr>
              <a:xfrm>
                <a:off x="3886200" y="1447800"/>
                <a:ext cx="3733800" cy="3276600"/>
                <a:chOff x="3886200" y="1447800"/>
                <a:chExt cx="3733800" cy="32766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flipV="1">
                  <a:off x="5181600" y="2209800"/>
                  <a:ext cx="1371600" cy="1295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 flipH="1" flipV="1">
                  <a:off x="4381500" y="2552700"/>
                  <a:ext cx="1752600" cy="152400"/>
                </a:xfrm>
                <a:prstGeom prst="straightConnector1">
                  <a:avLst/>
                </a:prstGeom>
                <a:ln w="31750">
                  <a:solidFill>
                    <a:srgbClr val="B6029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5181600" y="3276601"/>
                  <a:ext cx="1524000" cy="2286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7162800" y="2895601"/>
                  <a:ext cx="457200" cy="228600"/>
                </a:xfrm>
                <a:prstGeom prst="straightConnector1">
                  <a:avLst/>
                </a:prstGeom>
                <a:ln w="31750">
                  <a:solidFill>
                    <a:srgbClr val="1CD1EA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6705600" y="3124201"/>
                  <a:ext cx="457200" cy="152400"/>
                </a:xfrm>
                <a:prstGeom prst="line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Arc 66"/>
                <p:cNvSpPr/>
                <p:nvPr/>
              </p:nvSpPr>
              <p:spPr>
                <a:xfrm>
                  <a:off x="5562600" y="2743200"/>
                  <a:ext cx="838200" cy="1219200"/>
                </a:xfrm>
                <a:prstGeom prst="arc">
                  <a:avLst/>
                </a:prstGeom>
                <a:ln w="31750">
                  <a:solidFill>
                    <a:srgbClr val="1CD1E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21307701">
                  <a:off x="5772835" y="2862848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rgbClr val="1CD1EA"/>
                      </a:solidFill>
                      <a:latin typeface="Calibri"/>
                    </a:rPr>
                    <a:t>Θ</a:t>
                  </a:r>
                  <a:r>
                    <a:rPr lang="en-US" sz="2400" b="1" baseline="-25000" dirty="0" smtClean="0">
                      <a:solidFill>
                        <a:srgbClr val="1CD1EA"/>
                      </a:solidFill>
                      <a:latin typeface="Calibri"/>
                    </a:rPr>
                    <a:t>P</a:t>
                  </a:r>
                  <a:endParaRPr lang="en-US" sz="2400" b="1" baseline="-25000" dirty="0">
                    <a:solidFill>
                      <a:srgbClr val="1CD1EA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886200" y="3505200"/>
                  <a:ext cx="1295400" cy="1219200"/>
                </a:xfrm>
                <a:prstGeom prst="line">
                  <a:avLst/>
                </a:prstGeom>
                <a:ln w="31750">
                  <a:solidFill>
                    <a:srgbClr val="B602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5181600" y="2209800"/>
                  <a:ext cx="5334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5181600" y="2206823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Xclust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rot="16200000" flipH="1">
                  <a:off x="4724400" y="1752600"/>
                  <a:ext cx="762000" cy="15240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/>
                <p:cNvSpPr txBox="1"/>
                <p:nvPr/>
              </p:nvSpPr>
              <p:spPr>
                <a:xfrm>
                  <a:off x="4572000" y="1676400"/>
                  <a:ext cx="609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C000"/>
                      </a:solidFill>
                    </a:rPr>
                    <a:t>Yclust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4038600" y="3733800"/>
                  <a:ext cx="304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endParaRPr lang="en-US" sz="4000" b="1" dirty="0">
                    <a:solidFill>
                      <a:srgbClr val="AF4B9A"/>
                    </a:solidFill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800600" y="2492514"/>
                  <a:ext cx="533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AF4B9A"/>
                      </a:solidFill>
                    </a:rPr>
                    <a:t>e</a:t>
                  </a:r>
                  <a:r>
                    <a:rPr lang="en-US" sz="3200" b="1" dirty="0" smtClean="0">
                      <a:solidFill>
                        <a:srgbClr val="AF4B9A"/>
                      </a:solidFill>
                    </a:rPr>
                    <a:t>’</a:t>
                  </a:r>
                  <a:endParaRPr lang="en-US" sz="3200" b="1" dirty="0">
                    <a:solidFill>
                      <a:srgbClr val="AF4B9A"/>
                    </a:solidFill>
                  </a:endParaRPr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70104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1CD1EA"/>
                  </a:solidFill>
                </a:rPr>
                <a:t>P</a:t>
              </a:r>
              <a:endParaRPr lang="en-US" sz="2400" b="1" dirty="0">
                <a:solidFill>
                  <a:srgbClr val="1CD1EA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6200" y="14433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Definitions :</a:t>
            </a:r>
            <a:endParaRPr lang="en-US" sz="2400" u="sng" dirty="0"/>
          </a:p>
        </p:txBody>
      </p:sp>
      <p:sp>
        <p:nvSpPr>
          <p:cNvPr id="106" name="TextBox 105"/>
          <p:cNvSpPr txBox="1"/>
          <p:nvPr/>
        </p:nvSpPr>
        <p:spPr>
          <a:xfrm>
            <a:off x="76200" y="19050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</a:rPr>
              <a:t> X/</a:t>
            </a:r>
            <a:r>
              <a:rPr lang="en-US" sz="2000" i="1" dirty="0" err="1" smtClean="0">
                <a:solidFill>
                  <a:srgbClr val="003399"/>
                </a:solidFill>
              </a:rPr>
              <a:t>Yclust</a:t>
            </a:r>
            <a:r>
              <a:rPr lang="en-US" sz="2000" i="1" dirty="0" smtClean="0">
                <a:solidFill>
                  <a:srgbClr val="003399"/>
                </a:solidFill>
              </a:rPr>
              <a:t>   -  Measured X/Y positions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         on </a:t>
            </a:r>
            <a:r>
              <a:rPr lang="en-US" sz="2000" i="1" dirty="0" err="1" smtClean="0">
                <a:solidFill>
                  <a:srgbClr val="003399"/>
                </a:solidFill>
              </a:rPr>
              <a:t>BigCal</a:t>
            </a:r>
            <a:endParaRPr lang="en-US" sz="2000" i="1" dirty="0" smtClean="0">
              <a:solidFill>
                <a:srgbClr val="003399"/>
              </a:solidFill>
            </a:endParaRP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X = horizontal /in-plane coordinate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Y = vertical / out – of – plane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coordinate  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</a:rPr>
              <a:t> </a:t>
            </a:r>
            <a:r>
              <a:rPr lang="en-US" sz="2000" i="1" dirty="0" err="1" smtClean="0">
                <a:solidFill>
                  <a:srgbClr val="003399"/>
                </a:solidFill>
              </a:rPr>
              <a:t>Eclust</a:t>
            </a:r>
            <a:r>
              <a:rPr lang="en-US" sz="2000" i="1" dirty="0" smtClean="0">
                <a:solidFill>
                  <a:srgbClr val="003399"/>
                </a:solidFill>
              </a:rPr>
              <a:t> - Measured electron energy at </a:t>
            </a:r>
          </a:p>
          <a:p>
            <a:r>
              <a:rPr lang="en-US" sz="2000" i="1" dirty="0" smtClean="0">
                <a:solidFill>
                  <a:srgbClr val="003399"/>
                </a:solidFill>
              </a:rPr>
              <a:t>              </a:t>
            </a:r>
            <a:r>
              <a:rPr lang="en-US" sz="2000" i="1" dirty="0" err="1" smtClean="0">
                <a:solidFill>
                  <a:srgbClr val="003399"/>
                </a:solidFill>
              </a:rPr>
              <a:t>BigCal</a:t>
            </a:r>
            <a:endParaRPr lang="en-US" sz="2000" i="1" dirty="0">
              <a:solidFill>
                <a:srgbClr val="003399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76200" y="3962400"/>
            <a:ext cx="3810000" cy="2667000"/>
            <a:chOff x="76200" y="3962400"/>
            <a:chExt cx="3810000" cy="2667000"/>
          </a:xfrm>
        </p:grpSpPr>
        <p:sp>
          <p:nvSpPr>
            <p:cNvPr id="113" name="Horizontal Scroll 112"/>
            <p:cNvSpPr/>
            <p:nvPr/>
          </p:nvSpPr>
          <p:spPr>
            <a:xfrm>
              <a:off x="76200" y="3962400"/>
              <a:ext cx="3657600" cy="2667000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8600" y="4492585"/>
              <a:ext cx="365760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By knowing </a:t>
              </a:r>
            </a:p>
            <a:p>
              <a:pPr algn="ctr"/>
              <a:r>
                <a:rPr lang="en-US" sz="2000" dirty="0" smtClean="0"/>
                <a:t>the energy of the polarized electron beam, E</a:t>
              </a:r>
              <a:r>
                <a:rPr lang="en-US" sz="2000" baseline="-25000" dirty="0" smtClean="0"/>
                <a:t>B</a:t>
              </a:r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and </a:t>
              </a:r>
            </a:p>
            <a:p>
              <a:pPr algn="ctr"/>
              <a:r>
                <a:rPr lang="en-US" sz="2000" dirty="0" smtClean="0"/>
                <a:t>the scattered proton angle,</a:t>
              </a:r>
              <a:r>
                <a:rPr lang="el-GR" sz="2000" b="1" dirty="0" smtClean="0">
                  <a:solidFill>
                    <a:srgbClr val="1CD1EA"/>
                  </a:solidFill>
                  <a:latin typeface="Calibri"/>
                </a:rPr>
                <a:t> </a:t>
              </a:r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baseline="-25000" dirty="0" smtClean="0">
                  <a:latin typeface="Calibri"/>
                </a:rPr>
                <a:t>P</a:t>
              </a:r>
              <a:endParaRPr lang="en-US" sz="2000" baseline="-25000" dirty="0" smtClean="0"/>
            </a:p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53000" y="5257800"/>
            <a:ext cx="4495800" cy="1477328"/>
            <a:chOff x="5105400" y="5228272"/>
            <a:chExt cx="4495800" cy="1477328"/>
          </a:xfrm>
        </p:grpSpPr>
        <p:sp>
          <p:nvSpPr>
            <p:cNvPr id="109" name="TextBox 108"/>
            <p:cNvSpPr txBox="1"/>
            <p:nvPr/>
          </p:nvSpPr>
          <p:spPr>
            <a:xfrm>
              <a:off x="5257800" y="5228272"/>
              <a:ext cx="4343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can predict the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X/Y coordinates  - X_HMS,  Y_HMS and</a:t>
              </a:r>
            </a:p>
            <a:p>
              <a:r>
                <a:rPr lang="en-US" dirty="0" smtClean="0"/>
                <a:t>   ( Target Magnetic Field Corrected)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The Energy  - E_HMS</a:t>
              </a:r>
            </a:p>
            <a:p>
              <a:r>
                <a:rPr lang="en-US" dirty="0" smtClean="0"/>
                <a:t>  of the coincidence electron on </a:t>
              </a:r>
              <a:r>
                <a:rPr lang="en-US" dirty="0" err="1" smtClean="0"/>
                <a:t>BigCal</a:t>
              </a:r>
              <a:endParaRPr lang="en-US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105400" y="5257800"/>
              <a:ext cx="3962400" cy="1447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Right Arrow 115"/>
          <p:cNvSpPr/>
          <p:nvPr/>
        </p:nvSpPr>
        <p:spPr>
          <a:xfrm>
            <a:off x="3962400" y="5943600"/>
            <a:ext cx="914400" cy="3810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38400" y="152400"/>
            <a:ext cx="5105400" cy="685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II: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1C0BF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Protons in HMS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288498" y="16916431"/>
            <a:ext cx="4610102" cy="4510277"/>
            <a:chOff x="22288498" y="16916431"/>
            <a:chExt cx="4610102" cy="4510277"/>
          </a:xfrm>
        </p:grpSpPr>
        <p:grpSp>
          <p:nvGrpSpPr>
            <p:cNvPr id="16" name="Group 243"/>
            <p:cNvGrpSpPr/>
            <p:nvPr/>
          </p:nvGrpSpPr>
          <p:grpSpPr>
            <a:xfrm>
              <a:off x="22288498" y="16916431"/>
              <a:ext cx="4610102" cy="4510277"/>
              <a:chOff x="22288498" y="16916431"/>
              <a:chExt cx="4610102" cy="4510277"/>
            </a:xfrm>
          </p:grpSpPr>
          <p:grpSp>
            <p:nvGrpSpPr>
              <p:cNvPr id="18" name="Group 313"/>
              <p:cNvGrpSpPr/>
              <p:nvPr/>
            </p:nvGrpSpPr>
            <p:grpSpPr>
              <a:xfrm>
                <a:off x="22288498" y="16916431"/>
                <a:ext cx="4610102" cy="4510277"/>
                <a:chOff x="22288500" y="16916400"/>
                <a:chExt cx="4610100" cy="4510275"/>
              </a:xfrm>
            </p:grpSpPr>
            <p:grpSp>
              <p:nvGrpSpPr>
                <p:cNvPr id="21" name="Group 200"/>
                <p:cNvGrpSpPr/>
                <p:nvPr/>
              </p:nvGrpSpPr>
              <p:grpSpPr>
                <a:xfrm>
                  <a:off x="22288500" y="16916400"/>
                  <a:ext cx="4610100" cy="4510275"/>
                  <a:chOff x="22288500" y="16916400"/>
                  <a:chExt cx="4610100" cy="4510275"/>
                </a:xfrm>
              </p:grpSpPr>
              <p:pic>
                <p:nvPicPr>
                  <p:cNvPr id="24" name="Picture 19" descr="E:\ydiff.gi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2288500" y="16916400"/>
                    <a:ext cx="4610100" cy="451027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3241002" y="16916400"/>
                    <a:ext cx="29717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>
                        <a:solidFill>
                          <a:srgbClr val="C00000"/>
                        </a:solidFill>
                      </a:rPr>
                      <a:t> y position difference</a:t>
                    </a:r>
                    <a:endParaRPr lang="en-US" sz="2400" i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3507684" y="20612083"/>
                  <a:ext cx="838235" cy="4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24650685" y="20612083"/>
                  <a:ext cx="838234" cy="2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4765000" y="19735800"/>
                <a:ext cx="2133600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abs(Y_HMS-</a:t>
                </a:r>
                <a:r>
                  <a:rPr lang="en-US" sz="1600" dirty="0" err="1" smtClean="0">
                    <a:solidFill>
                      <a:srgbClr val="FF0000"/>
                    </a:solidFill>
                  </a:rPr>
                  <a:t>yclust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 &lt; 10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155400" y="21183600"/>
                <a:ext cx="838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850600" y="211074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2A16A2"/>
                  </a:solidFill>
                </a:rPr>
                <a:t>Y_HMS-</a:t>
              </a:r>
              <a:r>
                <a:rPr lang="en-US" sz="1400" dirty="0" err="1" smtClean="0">
                  <a:solidFill>
                    <a:srgbClr val="2A16A2"/>
                  </a:solidFill>
                </a:rPr>
                <a:t>yclust</a:t>
              </a:r>
              <a:r>
                <a:rPr lang="en-US" sz="1400" dirty="0" smtClean="0">
                  <a:solidFill>
                    <a:srgbClr val="2A16A2"/>
                  </a:solidFill>
                </a:rPr>
                <a:t> (cm)</a:t>
              </a:r>
              <a:endParaRPr lang="en-US" sz="1400" dirty="0">
                <a:solidFill>
                  <a:srgbClr val="2A16A2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" y="31200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0BFB"/>
                </a:solidFill>
              </a:rPr>
              <a:t>Extracting the Elastic</a:t>
            </a:r>
          </a:p>
          <a:p>
            <a:r>
              <a:rPr lang="en-US" sz="2400" dirty="0" smtClean="0">
                <a:solidFill>
                  <a:srgbClr val="1C0BFB"/>
                </a:solidFill>
              </a:rPr>
              <a:t>Events…</a:t>
            </a:r>
            <a:endParaRPr lang="en-US" sz="2400" dirty="0">
              <a:solidFill>
                <a:srgbClr val="1C0BFB"/>
              </a:solidFill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962400" y="4267200"/>
          <a:ext cx="2509838" cy="920750"/>
        </p:xfrm>
        <a:graphic>
          <a:graphicData uri="http://schemas.openxmlformats.org/presentationml/2006/ole">
            <p:oleObj spid="_x0000_s29701" name="Equation" r:id="rId4" imgW="1384200" imgH="507960" progId="Equation.3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8100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Elliptic cut,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705600" y="4419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Suppresses background most effectively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648200" y="53806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Here,          ∆X = X_HMS – </a:t>
            </a:r>
            <a:r>
              <a:rPr lang="en-US" i="1" dirty="0" err="1" smtClean="0"/>
              <a:t>xclust</a:t>
            </a:r>
            <a:endParaRPr lang="en-US" i="1" dirty="0" smtClean="0"/>
          </a:p>
          <a:p>
            <a:r>
              <a:rPr lang="en-US" i="1" dirty="0" smtClean="0"/>
              <a:t>                  ∆Y =  Y_HMS – </a:t>
            </a:r>
            <a:r>
              <a:rPr lang="en-US" i="1" dirty="0" err="1" smtClean="0"/>
              <a:t>yclust</a:t>
            </a:r>
            <a:endParaRPr lang="en-US" i="1" dirty="0" smtClean="0"/>
          </a:p>
          <a:p>
            <a:r>
              <a:rPr lang="en-US" i="1" dirty="0" smtClean="0"/>
              <a:t>           X(Y)</a:t>
            </a:r>
            <a:r>
              <a:rPr lang="en-US" i="1" baseline="-25000" dirty="0" smtClean="0"/>
              <a:t>max </a:t>
            </a:r>
            <a:r>
              <a:rPr lang="en-US" i="1" dirty="0" smtClean="0"/>
              <a:t> = The effective area cut</a:t>
            </a:r>
            <a:endParaRPr lang="en-US" i="1" baseline="-25000" dirty="0" smtClean="0"/>
          </a:p>
          <a:p>
            <a:r>
              <a:rPr lang="en-US" dirty="0" smtClean="0"/>
              <a:t>          </a:t>
            </a:r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16200000">
            <a:off x="-547301" y="4357300"/>
            <a:ext cx="182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Y_HMS-</a:t>
            </a:r>
            <a:r>
              <a:rPr lang="en-US" sz="1200" dirty="0" err="1" smtClean="0">
                <a:solidFill>
                  <a:srgbClr val="C00000"/>
                </a:solidFill>
              </a:rPr>
              <a:t>Yclust</a:t>
            </a:r>
            <a:r>
              <a:rPr lang="en-US" sz="1200" dirty="0" smtClean="0">
                <a:solidFill>
                  <a:srgbClr val="C00000"/>
                </a:solidFill>
              </a:rPr>
              <a:t>             (cm)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371600" y="6456402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X_HMS-</a:t>
            </a:r>
            <a:r>
              <a:rPr lang="en-US" sz="1200" b="1" dirty="0" err="1" smtClean="0">
                <a:solidFill>
                  <a:srgbClr val="C00000"/>
                </a:solidFill>
              </a:rPr>
              <a:t>Xclust</a:t>
            </a:r>
            <a:r>
              <a:rPr lang="en-US" sz="1200" b="1" dirty="0" smtClean="0">
                <a:solidFill>
                  <a:srgbClr val="C00000"/>
                </a:solidFill>
              </a:rPr>
              <a:t>             (cm)</a:t>
            </a:r>
            <a:endParaRPr lang="en-US" sz="1200" dirty="0" smtClean="0"/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867400" y="457200"/>
            <a:ext cx="3276600" cy="3048000"/>
            <a:chOff x="5867400" y="457200"/>
            <a:chExt cx="3276600" cy="3048000"/>
          </a:xfrm>
        </p:grpSpPr>
        <p:grpSp>
          <p:nvGrpSpPr>
            <p:cNvPr id="42" name="Group 41"/>
            <p:cNvGrpSpPr/>
            <p:nvPr/>
          </p:nvGrpSpPr>
          <p:grpSpPr>
            <a:xfrm>
              <a:off x="5867400" y="457200"/>
              <a:ext cx="3276600" cy="3048000"/>
              <a:chOff x="5867400" y="457200"/>
              <a:chExt cx="3276600" cy="3048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867400" y="457200"/>
                <a:ext cx="2971800" cy="3048000"/>
                <a:chOff x="5867400" y="457200"/>
                <a:chExt cx="2971800" cy="30480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5867400" y="457200"/>
                  <a:ext cx="2971800" cy="3048000"/>
                  <a:chOff x="4876800" y="685800"/>
                  <a:chExt cx="2813817" cy="2819400"/>
                </a:xfrm>
              </p:grpSpPr>
              <p:pic>
                <p:nvPicPr>
                  <p:cNvPr id="64" name="Picture 63" descr="ydiff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876800" y="685800"/>
                    <a:ext cx="2813817" cy="2819400"/>
                  </a:xfrm>
                  <a:prstGeom prst="rect">
                    <a:avLst/>
                  </a:prstGeom>
                </p:spPr>
              </p:pic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638800" y="2447925"/>
                    <a:ext cx="1979668" cy="904875"/>
                    <a:chOff x="2362200" y="2447925"/>
                    <a:chExt cx="1979668" cy="904875"/>
                  </a:xfrm>
                </p:grpSpPr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5400000">
                      <a:off x="2057400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>
                      <a:off x="2954831" y="3034666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2590800" y="2447925"/>
                      <a:ext cx="1751068" cy="2562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abs(Y_HMS-Yclust+5.7)&lt;12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7086600" y="3276600"/>
                  <a:ext cx="533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858000" y="3228201"/>
                <a:ext cx="228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Y_HMS-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Yclust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             (cm) </a:t>
                </a:r>
                <a:endParaRPr lang="en-US" sz="12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77000" y="457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Y position difference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90800" y="457200"/>
            <a:ext cx="3048000" cy="3053606"/>
            <a:chOff x="2590800" y="457200"/>
            <a:chExt cx="3048000" cy="3053606"/>
          </a:xfrm>
        </p:grpSpPr>
        <p:grpSp>
          <p:nvGrpSpPr>
            <p:cNvPr id="43" name="Group 42"/>
            <p:cNvGrpSpPr/>
            <p:nvPr/>
          </p:nvGrpSpPr>
          <p:grpSpPr>
            <a:xfrm>
              <a:off x="2590800" y="457200"/>
              <a:ext cx="3048000" cy="3053606"/>
              <a:chOff x="2590800" y="457200"/>
              <a:chExt cx="3048000" cy="305360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590800" y="457200"/>
                <a:ext cx="3048000" cy="3053606"/>
                <a:chOff x="2590800" y="457200"/>
                <a:chExt cx="3048000" cy="305360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590800" y="457200"/>
                  <a:ext cx="3048000" cy="3053606"/>
                  <a:chOff x="1524000" y="685800"/>
                  <a:chExt cx="2891692" cy="2825006"/>
                </a:xfrm>
              </p:grpSpPr>
              <p:pic>
                <p:nvPicPr>
                  <p:cNvPr id="62" name="Picture 61" descr="Xdiff.gif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524000" y="685800"/>
                    <a:ext cx="2819400" cy="2825006"/>
                  </a:xfrm>
                  <a:prstGeom prst="rect">
                    <a:avLst/>
                  </a:prstGeom>
                </p:spPr>
              </p:pic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2438400" y="2448187"/>
                    <a:ext cx="1977292" cy="904613"/>
                    <a:chOff x="2438400" y="2448187"/>
                    <a:chExt cx="1977292" cy="904613"/>
                  </a:xfrm>
                </p:grpSpPr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5400000">
                      <a:off x="2133600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2954215" y="3048000"/>
                      <a:ext cx="6096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2743200" y="2448187"/>
                      <a:ext cx="1672492" cy="25626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>
                          <a:shade val="50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abs(X_HMS-Xclust+1.6)&lt;7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3810000" y="3276600"/>
                  <a:ext cx="533400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800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3581400" y="3228201"/>
                <a:ext cx="2057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X_HMS-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Xclust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            (cm)</a:t>
                </a:r>
                <a:endParaRPr lang="en-US" sz="12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200400" y="457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X position difference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6400" y="3138101"/>
            <a:ext cx="3553600" cy="3567499"/>
            <a:chOff x="256400" y="3138101"/>
            <a:chExt cx="3553600" cy="3567499"/>
          </a:xfrm>
        </p:grpSpPr>
        <p:grpSp>
          <p:nvGrpSpPr>
            <p:cNvPr id="55" name="Group 54"/>
            <p:cNvGrpSpPr/>
            <p:nvPr/>
          </p:nvGrpSpPr>
          <p:grpSpPr>
            <a:xfrm>
              <a:off x="304801" y="3352800"/>
              <a:ext cx="3505199" cy="3352800"/>
              <a:chOff x="304801" y="3352800"/>
              <a:chExt cx="3505199" cy="33528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4801" y="3352800"/>
                <a:ext cx="3339601" cy="3352800"/>
                <a:chOff x="304801" y="3352800"/>
                <a:chExt cx="3339601" cy="335280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04801" y="3352800"/>
                  <a:ext cx="3339601" cy="3352800"/>
                  <a:chOff x="304801" y="3352800"/>
                  <a:chExt cx="3339601" cy="3352800"/>
                </a:xfrm>
              </p:grpSpPr>
              <p:pic>
                <p:nvPicPr>
                  <p:cNvPr id="65" name="Picture 64" descr="ydiff_vs_xdiff_no2dcut.gif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1" y="3352800"/>
                    <a:ext cx="3339601" cy="33528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219200" y="6477000"/>
                    <a:ext cx="13716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800" dirty="0"/>
                  </a:p>
                </p:txBody>
              </p:sp>
            </p:grpSp>
            <p:sp>
              <p:nvSpPr>
                <p:cNvPr id="47" name="Oval 46"/>
                <p:cNvSpPr/>
                <p:nvPr/>
              </p:nvSpPr>
              <p:spPr>
                <a:xfrm>
                  <a:off x="1371600" y="4267200"/>
                  <a:ext cx="1371600" cy="1447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762000" y="3352800"/>
                <a:ext cx="30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Y position diff. Vs X position diff.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371600" y="6428601"/>
              <a:ext cx="2057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X_HMS-</a:t>
              </a:r>
              <a:r>
                <a:rPr lang="en-US" sz="1200" dirty="0" err="1" smtClean="0">
                  <a:solidFill>
                    <a:srgbClr val="C00000"/>
                  </a:solidFill>
                </a:rPr>
                <a:t>Xclust</a:t>
              </a:r>
              <a:r>
                <a:rPr lang="en-US" sz="1200" dirty="0" smtClean="0">
                  <a:solidFill>
                    <a:srgbClr val="C00000"/>
                  </a:solidFill>
                </a:rPr>
                <a:t>            (cm)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748100" y="4142601"/>
              <a:ext cx="228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Y_HMS-</a:t>
              </a:r>
              <a:r>
                <a:rPr lang="en-US" sz="1200" dirty="0" err="1" smtClean="0">
                  <a:solidFill>
                    <a:srgbClr val="C00000"/>
                  </a:solidFill>
                </a:rPr>
                <a:t>Yclust</a:t>
              </a:r>
              <a:r>
                <a:rPr lang="en-US" sz="1200" dirty="0" smtClean="0">
                  <a:solidFill>
                    <a:srgbClr val="C00000"/>
                  </a:solidFill>
                </a:rPr>
                <a:t>             (cm) 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23076</TotalTime>
  <Words>1183</Words>
  <Application>Microsoft Office PowerPoint</Application>
  <PresentationFormat>On-screen Show (4:3)</PresentationFormat>
  <Paragraphs>292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Equity</vt:lpstr>
      <vt:lpstr>Equation</vt:lpstr>
      <vt:lpstr>Slide 1</vt:lpstr>
      <vt:lpstr>Outline</vt:lpstr>
      <vt:lpstr>Slide 3</vt:lpstr>
      <vt:lpstr>Slide 4</vt:lpstr>
      <vt:lpstr>Polarized Target</vt:lpstr>
      <vt:lpstr>Slide 6</vt:lpstr>
      <vt:lpstr>Slide 7</vt:lpstr>
      <vt:lpstr>Extracting the elastic events</vt:lpstr>
      <vt:lpstr>Slide 9</vt:lpstr>
      <vt:lpstr>Momentum difference</vt:lpstr>
      <vt:lpstr>Slide 11</vt:lpstr>
      <vt:lpstr>Slide 12</vt:lpstr>
      <vt:lpstr>Slide 13</vt:lpstr>
      <vt:lpstr>Slide 14</vt:lpstr>
      <vt:lpstr>Slide 15</vt:lpstr>
    </vt:vector>
  </TitlesOfParts>
  <Company>Hampton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SANE Spin Asymmetries on the Nucleon Experiment (TJNAF E07-003) Readiness Review July 2, 2007 Jefferson Lab SANE Collaboration</dc:title>
  <dc:creator>anusha</dc:creator>
  <cp:lastModifiedBy>anusha</cp:lastModifiedBy>
  <cp:revision>285</cp:revision>
  <dcterms:created xsi:type="dcterms:W3CDTF">2009-05-01T19:21:52Z</dcterms:created>
  <dcterms:modified xsi:type="dcterms:W3CDTF">2010-11-06T14:13:20Z</dcterms:modified>
</cp:coreProperties>
</file>