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6" r:id="rId2"/>
    <p:sldId id="257" r:id="rId3"/>
    <p:sldId id="258" r:id="rId4"/>
    <p:sldId id="259" r:id="rId5"/>
    <p:sldId id="288" r:id="rId6"/>
    <p:sldId id="298" r:id="rId7"/>
    <p:sldId id="291" r:id="rId8"/>
    <p:sldId id="274" r:id="rId9"/>
    <p:sldId id="293" r:id="rId10"/>
    <p:sldId id="264" r:id="rId11"/>
    <p:sldId id="277" r:id="rId12"/>
    <p:sldId id="278" r:id="rId13"/>
    <p:sldId id="280" r:id="rId14"/>
    <p:sldId id="282" r:id="rId15"/>
    <p:sldId id="284" r:id="rId16"/>
    <p:sldId id="283" r:id="rId17"/>
    <p:sldId id="294" r:id="rId18"/>
    <p:sldId id="295" r:id="rId19"/>
    <p:sldId id="260" r:id="rId20"/>
    <p:sldId id="281" r:id="rId21"/>
    <p:sldId id="296" r:id="rId22"/>
    <p:sldId id="297"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89" autoAdjust="0"/>
  </p:normalViewPr>
  <p:slideViewPr>
    <p:cSldViewPr>
      <p:cViewPr>
        <p:scale>
          <a:sx n="75" d="100"/>
          <a:sy n="75" d="100"/>
        </p:scale>
        <p:origin x="-366"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49371-4287-4B62-B762-84DB5C967774}" type="datetimeFigureOut">
              <a:rPr lang="zh-CN" altLang="en-US" smtClean="0"/>
              <a:pPr/>
              <a:t>2010/11/5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95E0D-DA2A-43F3-B225-E38F92FD712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I am going to talk about our measurement of lambda </a:t>
            </a:r>
            <a:r>
              <a:rPr lang="en-US" altLang="zh-CN" baseline="0" dirty="0" err="1" smtClean="0"/>
              <a:t>hypernuclear</a:t>
            </a:r>
            <a:r>
              <a:rPr lang="en-US" altLang="zh-CN" baseline="0" dirty="0" smtClean="0"/>
              <a:t> spectroscopy, the experiment was done at the end of 2009 in JLAB HALLC</a:t>
            </a:r>
            <a:endParaRPr lang="en-US" altLang="zh-CN" dirty="0" smtClean="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a:t>
            </a:r>
            <a:r>
              <a:rPr lang="en-US" altLang="zh-CN" baseline="0" dirty="0" smtClean="0"/>
              <a:t> are show our detector package, the above one is the HKS detector package. We have two drift chambers, three layers of timing counter, three layers of </a:t>
            </a:r>
            <a:r>
              <a:rPr lang="en-US" altLang="zh-CN" baseline="0" dirty="0" err="1" smtClean="0"/>
              <a:t>Algerol</a:t>
            </a:r>
            <a:r>
              <a:rPr lang="en-US" altLang="zh-CN" baseline="0" dirty="0" smtClean="0"/>
              <a:t> Cherenkov detectors, two layers water </a:t>
            </a:r>
            <a:r>
              <a:rPr lang="en-US" altLang="zh-CN" baseline="0" dirty="0" err="1" smtClean="0"/>
              <a:t>Chernkov</a:t>
            </a:r>
            <a:r>
              <a:rPr lang="en-US" altLang="zh-CN" baseline="0" dirty="0" smtClean="0"/>
              <a:t> detectors and one layer of </a:t>
            </a:r>
            <a:r>
              <a:rPr lang="en-US" altLang="zh-CN" baseline="0" dirty="0" err="1" smtClean="0"/>
              <a:t>lucite</a:t>
            </a:r>
            <a:r>
              <a:rPr lang="en-US" altLang="zh-CN" baseline="0" dirty="0" smtClean="0"/>
              <a:t> </a:t>
            </a:r>
            <a:r>
              <a:rPr lang="en-US" altLang="zh-CN" baseline="0" dirty="0" err="1" smtClean="0"/>
              <a:t>Cherenkove</a:t>
            </a:r>
            <a:r>
              <a:rPr lang="en-US" altLang="zh-CN" baseline="0" dirty="0" smtClean="0"/>
              <a:t>. Since particle type in HES side is easy, only electron, what we need is only time and position, so we have two wire chambers and two layers of </a:t>
            </a:r>
            <a:r>
              <a:rPr lang="en-US" altLang="zh-CN" baseline="0" dirty="0" err="1" smtClean="0"/>
              <a:t>timin</a:t>
            </a:r>
            <a:r>
              <a:rPr lang="en-US" altLang="zh-CN" baseline="0" dirty="0" smtClean="0"/>
              <a:t> counter.</a:t>
            </a:r>
            <a:endParaRPr lang="zh-CN" altLang="en-US" dirty="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21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66746BD-74B4-4510-8A09-E7C3DEAADDD0}" type="slidenum">
              <a:rPr lang="zh-CN" altLang="en-US" smtClean="0"/>
              <a:pPr/>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It is my outline</a:t>
            </a:r>
          </a:p>
          <a:p>
            <a:r>
              <a:rPr lang="en-US" altLang="zh-CN" dirty="0" smtClean="0"/>
              <a:t>First</a:t>
            </a:r>
            <a:r>
              <a:rPr lang="en-US" altLang="zh-CN" baseline="0" dirty="0" smtClean="0"/>
              <a:t> is our experiment goal, which is the base for our target option;</a:t>
            </a:r>
          </a:p>
          <a:p>
            <a:r>
              <a:rPr lang="en-US" altLang="zh-CN" baseline="0" dirty="0" smtClean="0"/>
              <a:t>Second, I am going to remind our experimental setup	</a:t>
            </a:r>
          </a:p>
          <a:p>
            <a:r>
              <a:rPr lang="en-US" altLang="zh-CN" baseline="0" dirty="0" smtClean="0"/>
              <a:t>The dominant part of my talk is the analysis</a:t>
            </a:r>
          </a:p>
          <a:p>
            <a:r>
              <a:rPr lang="en-US" altLang="zh-CN" baseline="0" dirty="0" smtClean="0"/>
              <a:t>Here I am going to show you the analysis flow chart, and then I would like to discuss about the challenge part of our analysis and the status</a:t>
            </a:r>
          </a:p>
          <a:p>
            <a:r>
              <a:rPr lang="en-US" altLang="zh-CN" baseline="0" dirty="0" smtClean="0"/>
              <a:t>Finally, I would show my conclusions  and what need to do</a:t>
            </a:r>
          </a:p>
          <a:p>
            <a:endParaRPr lang="en-US" altLang="zh-CN" baseline="0" dirty="0" smtClean="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plan to determine high-precision binding energies of lambda single particle states with various l from the excitation spectra of lambda </a:t>
            </a:r>
            <a:r>
              <a:rPr lang="en-US" altLang="zh-CN" baseline="0" dirty="0" err="1" smtClean="0"/>
              <a:t>hpernuclei</a:t>
            </a:r>
            <a:r>
              <a:rPr lang="en-US" altLang="zh-CN" baseline="0" dirty="0" smtClean="0"/>
              <a:t> up to A=52</a:t>
            </a:r>
          </a:p>
          <a:p>
            <a:endParaRPr lang="zh-CN" altLang="en-US" dirty="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order to</a:t>
            </a:r>
            <a:r>
              <a:rPr lang="en-US" altLang="zh-CN" baseline="0" dirty="0" smtClean="0"/>
              <a:t> avoid the high rate of </a:t>
            </a:r>
            <a:r>
              <a:rPr lang="en-US" altLang="zh-CN" baseline="0" dirty="0" err="1" smtClean="0"/>
              <a:t>Blau</a:t>
            </a:r>
            <a:r>
              <a:rPr lang="en-US" altLang="zh-CN" baseline="0" dirty="0" smtClean="0"/>
              <a:t> and </a:t>
            </a:r>
            <a:r>
              <a:rPr lang="en-US" altLang="zh-CN" baseline="0" dirty="0" err="1" smtClean="0"/>
              <a:t>moller</a:t>
            </a:r>
            <a:r>
              <a:rPr lang="en-US" altLang="zh-CN" baseline="0" dirty="0" smtClean="0"/>
              <a:t>, we used title </a:t>
            </a:r>
            <a:r>
              <a:rPr lang="en-US" altLang="zh-CN" baseline="0" dirty="0" err="1" smtClean="0"/>
              <a:t>hes</a:t>
            </a:r>
            <a:r>
              <a:rPr lang="en-US" altLang="zh-CN" baseline="0" dirty="0" smtClean="0"/>
              <a:t> by 6.5 degree similar as the experiment in 2005.Here, our new spectrometer HES and the new Splitter enlarge the acceptance of angle and momentum, which allow us to get higher beam energy, at the same time improve the signal to noise ratio. At this case, we are able to run the heavy target.  </a:t>
            </a:r>
            <a:endParaRPr lang="zh-CN" altLang="en-US" dirty="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a:t>
            </a:r>
            <a:r>
              <a:rPr lang="en-US" altLang="zh-CN" baseline="0" dirty="0" smtClean="0"/>
              <a:t> are show our detector package, the above one is the HKS detector package. We have two drift chambers, three layers of timing counter, three layers of </a:t>
            </a:r>
            <a:r>
              <a:rPr lang="en-US" altLang="zh-CN" baseline="0" dirty="0" err="1" smtClean="0"/>
              <a:t>Algerol</a:t>
            </a:r>
            <a:r>
              <a:rPr lang="en-US" altLang="zh-CN" baseline="0" dirty="0" smtClean="0"/>
              <a:t> Cherenkov detectors, two layers water </a:t>
            </a:r>
            <a:r>
              <a:rPr lang="en-US" altLang="zh-CN" baseline="0" dirty="0" err="1" smtClean="0"/>
              <a:t>Chernkov</a:t>
            </a:r>
            <a:r>
              <a:rPr lang="en-US" altLang="zh-CN" baseline="0" dirty="0" smtClean="0"/>
              <a:t> detectors and one layer of </a:t>
            </a:r>
            <a:r>
              <a:rPr lang="en-US" altLang="zh-CN" baseline="0" dirty="0" err="1" smtClean="0"/>
              <a:t>lucite</a:t>
            </a:r>
            <a:r>
              <a:rPr lang="en-US" altLang="zh-CN" baseline="0" dirty="0" smtClean="0"/>
              <a:t> </a:t>
            </a:r>
            <a:r>
              <a:rPr lang="en-US" altLang="zh-CN" baseline="0" dirty="0" err="1" smtClean="0"/>
              <a:t>Cherenkove</a:t>
            </a:r>
            <a:r>
              <a:rPr lang="en-US" altLang="zh-CN" baseline="0" dirty="0" smtClean="0"/>
              <a:t>. Since particle type in HES side is easy, only electron, what we need is only time and position, so we have two wire chambers and two layers of </a:t>
            </a:r>
            <a:r>
              <a:rPr lang="en-US" altLang="zh-CN" baseline="0" dirty="0" err="1" smtClean="0"/>
              <a:t>timin</a:t>
            </a:r>
            <a:r>
              <a:rPr lang="en-US" altLang="zh-CN" baseline="0" dirty="0" smtClean="0"/>
              <a:t> counter.</a:t>
            </a:r>
            <a:endParaRPr lang="zh-CN" altLang="en-US" dirty="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have two arms</a:t>
            </a:r>
            <a:r>
              <a:rPr lang="en-US" altLang="zh-CN" baseline="0" dirty="0" smtClean="0"/>
              <a:t>, and take the raw data.</a:t>
            </a:r>
          </a:p>
          <a:p>
            <a:r>
              <a:rPr lang="en-US" altLang="zh-CN" baseline="0" dirty="0" smtClean="0"/>
              <a:t>After doing TOF, particle ID and tracking, we can get focal plane position and time. At help of geant4 simulation, and also the sieve slit data, we can get the initial optics matrices, also do preliminary Kinematics Corrections. With the optics matrices, we can reconstruct from focal plane to target plane. With the coincident data, the Missing mass is calculated. We use lambda and Sigma spectra to do the iteration of optical tuning and kinematics tuning.  </a:t>
            </a:r>
            <a:endParaRPr lang="zh-CN" altLang="en-US" dirty="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en-US" altLang="zh-CN" baseline="0" dirty="0" smtClean="0"/>
              <a:t> left figure is the </a:t>
            </a:r>
            <a:r>
              <a:rPr lang="en-US" altLang="zh-CN" baseline="0" dirty="0" err="1" smtClean="0"/>
              <a:t>xp</a:t>
            </a:r>
            <a:r>
              <a:rPr lang="en-US" altLang="zh-CN" baseline="0" dirty="0" smtClean="0"/>
              <a:t> </a:t>
            </a:r>
            <a:r>
              <a:rPr lang="en-US" altLang="zh-CN" baseline="0" dirty="0" err="1" smtClean="0"/>
              <a:t>vs</a:t>
            </a:r>
            <a:r>
              <a:rPr lang="en-US" altLang="zh-CN" baseline="0" dirty="0" smtClean="0"/>
              <a:t> x on focal plane of sieve slit data, the purple markers are from geant4 simulation and the blue markers are real sieve slit data. The right figure shows the sieve slit plane correlation which is reconstructed from focal plane, where the matrix is fitted by geant4 simulation data. The circles are the positions where the real sieve slit located. Here we can see, the difference between the real position of the hole and the reconstructed correlation is at percentage level, but our purpose for the optics tune is at the level of 10</a:t>
            </a:r>
            <a:r>
              <a:rPr lang="en-US" altLang="zh-CN" baseline="30000" dirty="0" smtClean="0"/>
              <a:t>-4</a:t>
            </a:r>
            <a:r>
              <a:rPr lang="en-US" altLang="zh-CN" baseline="0" dirty="0" smtClean="0"/>
              <a:t>.</a:t>
            </a:r>
            <a:r>
              <a:rPr lang="zh-CN" altLang="en-US" baseline="0" dirty="0" smtClean="0"/>
              <a:t> </a:t>
            </a:r>
            <a:r>
              <a:rPr lang="en-US" altLang="zh-CN" baseline="0" dirty="0" smtClean="0"/>
              <a:t>We</a:t>
            </a:r>
            <a:r>
              <a:rPr lang="en-US" altLang="zh-CN" dirty="0" smtClean="0"/>
              <a:t> rel</a:t>
            </a:r>
            <a:r>
              <a:rPr lang="en-US" altLang="zh-CN" baseline="0" dirty="0" smtClean="0"/>
              <a:t>y one geant4 simulation to create the first hand optical matrices. So if the simulation data is far away from the real data, we are not able to get the initial reconstruction parameters. In addition, the optical field is used to choose the angle and momentum of the particles. If the initial optics matrices is not correct, which would cause overloading either on angular matrices or momentum matrices when we do optics iteration tuning by physical data. For this case we are not able to get high resolution spectroscopy, or even the spectroscopy might be shifted. So our purpose for the optics tune is to get the uncertainty at the level of 10-4, however, from the sieve slit plane, we can see, the difference not is at percentage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Here I would like to decide my </a:t>
            </a:r>
            <a:r>
              <a:rPr lang="en-US" altLang="zh-CN" baseline="0" dirty="0" err="1" smtClean="0"/>
              <a:t>gcut</a:t>
            </a:r>
            <a:r>
              <a:rPr lang="en-US" altLang="zh-CN" baseline="0" dirty="0" smtClean="0"/>
              <a:t>, the middle band I defined as br1, goes down is to br5 which is to high momentum side, and goes up is from br6 to br10, which is to low momentum side. On sieve slit plane, which is reconstructed by the optics from geant4 simulation, we have the matched data groups. </a:t>
            </a:r>
            <a:endParaRPr lang="zh-CN" altLang="en-US" dirty="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B995E0D-DA2A-43F3-B225-E38F92FD712A}"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2010/11/5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alpha val="0"/>
              </a:srgbClr>
            </a:gs>
            <a:gs pos="53000">
              <a:srgbClr val="D4DEFF"/>
            </a:gs>
            <a:gs pos="83000">
              <a:srgbClr val="D4DEFF"/>
            </a:gs>
            <a:gs pos="100000">
              <a:srgbClr val="96AB94"/>
            </a:gs>
          </a:gsLst>
          <a:lin ang="162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2010/11/5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ctrTitle"/>
          </p:nvPr>
        </p:nvSpPr>
        <p:spPr>
          <a:xfrm>
            <a:off x="395536" y="1916832"/>
            <a:ext cx="8136904" cy="1008112"/>
          </a:xfrm>
        </p:spPr>
        <p:txBody>
          <a:bodyPr>
            <a:normAutofit fontScale="90000"/>
          </a:bodyPr>
          <a:lstStyle/>
          <a:p>
            <a:r>
              <a:rPr lang="en-US" altLang="zh-CN" b="1" dirty="0" smtClean="0">
                <a:solidFill>
                  <a:srgbClr val="002060"/>
                </a:solidFill>
              </a:rPr>
              <a:t>Spectroscopic Investigation of </a:t>
            </a:r>
            <a:r>
              <a:rPr lang="en-US" altLang="zh-CN" b="1" dirty="0" smtClean="0">
                <a:solidFill>
                  <a:srgbClr val="002060"/>
                </a:solidFill>
                <a:sym typeface="Symbol"/>
              </a:rPr>
              <a:t></a:t>
            </a:r>
            <a:r>
              <a:rPr lang="en-US" altLang="zh-CN" b="1" dirty="0" smtClean="0">
                <a:solidFill>
                  <a:srgbClr val="002060"/>
                </a:solidFill>
              </a:rPr>
              <a:t> </a:t>
            </a:r>
            <a:r>
              <a:rPr lang="en-US" altLang="zh-CN" b="1" dirty="0" err="1" smtClean="0">
                <a:solidFill>
                  <a:srgbClr val="002060"/>
                </a:solidFill>
              </a:rPr>
              <a:t>Hypernuclei</a:t>
            </a:r>
            <a:r>
              <a:rPr lang="en-US" altLang="zh-CN" b="1" dirty="0" smtClean="0">
                <a:solidFill>
                  <a:srgbClr val="002060"/>
                </a:solidFill>
              </a:rPr>
              <a:t> in the </a:t>
            </a:r>
            <a:r>
              <a:rPr lang="en-US" altLang="zh-CN" b="1" dirty="0">
                <a:solidFill>
                  <a:srgbClr val="002060"/>
                </a:solidFill>
              </a:rPr>
              <a:t>W</a:t>
            </a:r>
            <a:r>
              <a:rPr lang="en-US" altLang="zh-CN" b="1" dirty="0" smtClean="0">
                <a:solidFill>
                  <a:srgbClr val="002060"/>
                </a:solidFill>
              </a:rPr>
              <a:t>ide Mass Region by the (</a:t>
            </a:r>
            <a:r>
              <a:rPr lang="en-US" altLang="zh-CN" b="1" dirty="0" err="1" smtClean="0">
                <a:solidFill>
                  <a:srgbClr val="002060"/>
                </a:solidFill>
              </a:rPr>
              <a:t>e,e’K</a:t>
            </a:r>
            <a:r>
              <a:rPr lang="en-US" altLang="zh-CN" b="1" baseline="30000" dirty="0" smtClean="0">
                <a:solidFill>
                  <a:srgbClr val="002060"/>
                </a:solidFill>
              </a:rPr>
              <a:t>+</a:t>
            </a:r>
            <a:r>
              <a:rPr lang="en-US" altLang="zh-CN" b="1" dirty="0" smtClean="0">
                <a:solidFill>
                  <a:srgbClr val="002060"/>
                </a:solidFill>
              </a:rPr>
              <a:t>) Reaction</a:t>
            </a:r>
            <a:endParaRPr lang="zh-CN" altLang="en-US" b="1" dirty="0">
              <a:solidFill>
                <a:srgbClr val="002060"/>
              </a:solidFill>
            </a:endParaRPr>
          </a:p>
        </p:txBody>
      </p:sp>
      <p:sp>
        <p:nvSpPr>
          <p:cNvPr id="10" name="副标题 9"/>
          <p:cNvSpPr>
            <a:spLocks noGrp="1"/>
          </p:cNvSpPr>
          <p:nvPr>
            <p:ph type="subTitle" idx="1"/>
          </p:nvPr>
        </p:nvSpPr>
        <p:spPr/>
        <p:txBody>
          <a:bodyPr>
            <a:normAutofit/>
          </a:bodyPr>
          <a:lstStyle/>
          <a:p>
            <a:pPr algn="ctr"/>
            <a:r>
              <a:rPr lang="en-US" altLang="zh-CN" dirty="0" err="1" smtClean="0">
                <a:solidFill>
                  <a:srgbClr val="7030A0"/>
                </a:solidFill>
              </a:rPr>
              <a:t>Chunhua</a:t>
            </a:r>
            <a:r>
              <a:rPr lang="en-US" altLang="zh-CN" dirty="0" smtClean="0">
                <a:solidFill>
                  <a:srgbClr val="7030A0"/>
                </a:solidFill>
              </a:rPr>
              <a:t> Chen</a:t>
            </a:r>
          </a:p>
          <a:p>
            <a:pPr algn="ctr"/>
            <a:r>
              <a:rPr lang="en-US" altLang="zh-CN" dirty="0" smtClean="0">
                <a:solidFill>
                  <a:srgbClr val="7030A0"/>
                </a:solidFill>
              </a:rPr>
              <a:t>Hampton University</a:t>
            </a:r>
          </a:p>
        </p:txBody>
      </p:sp>
      <p:grpSp>
        <p:nvGrpSpPr>
          <p:cNvPr id="12" name="组合 11"/>
          <p:cNvGrpSpPr/>
          <p:nvPr/>
        </p:nvGrpSpPr>
        <p:grpSpPr>
          <a:xfrm>
            <a:off x="8028384" y="6309320"/>
            <a:ext cx="1115616" cy="548680"/>
            <a:chOff x="8028384" y="6309320"/>
            <a:chExt cx="1115616" cy="548680"/>
          </a:xfrm>
        </p:grpSpPr>
        <p:pic>
          <p:nvPicPr>
            <p:cNvPr id="7" name="Picture 348" descr="Hampton_University_logo.gif"/>
            <p:cNvPicPr>
              <a:picLocks noChangeAspect="1"/>
            </p:cNvPicPr>
            <p:nvPr/>
          </p:nvPicPr>
          <p:blipFill>
            <a:blip r:embed="rId3" cstate="print"/>
            <a:srcRect/>
            <a:stretch>
              <a:fillRect/>
            </a:stretch>
          </p:blipFill>
          <p:spPr bwMode="auto">
            <a:xfrm>
              <a:off x="8028384" y="6309320"/>
              <a:ext cx="1115616" cy="262789"/>
            </a:xfrm>
            <a:prstGeom prst="rect">
              <a:avLst/>
            </a:prstGeom>
            <a:ln>
              <a:noFill/>
            </a:ln>
            <a:effectLst>
              <a:outerShdw blurRad="292100" dist="139700" dir="2700000" algn="tl" rotWithShape="0">
                <a:srgbClr val="333333">
                  <a:alpha val="65000"/>
                </a:srgbClr>
              </a:outerShdw>
            </a:effectLst>
          </p:spPr>
        </p:pic>
        <p:pic>
          <p:nvPicPr>
            <p:cNvPr id="8" name="Picture 111" descr="JLab_logo_text_black1.jpg"/>
            <p:cNvPicPr>
              <a:picLocks noChangeAspect="1"/>
            </p:cNvPicPr>
            <p:nvPr/>
          </p:nvPicPr>
          <p:blipFill>
            <a:blip r:embed="rId4" cstate="print"/>
            <a:srcRect/>
            <a:stretch>
              <a:fillRect/>
            </a:stretch>
          </p:blipFill>
          <p:spPr bwMode="auto">
            <a:xfrm>
              <a:off x="8063880" y="6587517"/>
              <a:ext cx="1080120" cy="27048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pic>
        <p:nvPicPr>
          <p:cNvPr id="9" name="Picture 37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6309320"/>
            <a:ext cx="1403648" cy="548680"/>
          </a:xfrm>
          <a:prstGeom prst="rect">
            <a:avLst/>
          </a:prstGeom>
          <a:ln>
            <a:noFill/>
          </a:ln>
          <a:effectLst/>
        </p:spPr>
      </p:pic>
      <p:cxnSp>
        <p:nvCxnSpPr>
          <p:cNvPr id="15" name="直接连接符 14"/>
          <p:cNvCxnSpPr/>
          <p:nvPr/>
        </p:nvCxnSpPr>
        <p:spPr>
          <a:xfrm>
            <a:off x="0" y="6237312"/>
            <a:ext cx="9144000" cy="0"/>
          </a:xfrm>
          <a:prstGeom prst="line">
            <a:avLst/>
          </a:prstGeom>
          <a:ln w="3175">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1800" y="6237312"/>
            <a:ext cx="3672408" cy="461665"/>
          </a:xfrm>
          <a:prstGeom prst="rect">
            <a:avLst/>
          </a:prstGeom>
          <a:noFill/>
        </p:spPr>
        <p:txBody>
          <a:bodyPr wrap="square" rtlCol="0">
            <a:spAutoFit/>
          </a:bodyPr>
          <a:lstStyle/>
          <a:p>
            <a:pPr algn="ctr"/>
            <a:r>
              <a:rPr lang="en-US" altLang="zh-CN" sz="2400" dirty="0" smtClean="0">
                <a:solidFill>
                  <a:srgbClr val="00B050"/>
                </a:solidFill>
              </a:rPr>
              <a:t>Nov.6,2010/DNP</a:t>
            </a:r>
            <a:endParaRPr lang="zh-CN" altLang="en-US" sz="2400" dirty="0" smtClean="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6312_starttime_compare.gif"/>
          <p:cNvPicPr>
            <a:picLocks noGrp="1" noChangeAspect="1"/>
          </p:cNvPicPr>
          <p:nvPr>
            <p:ph idx="1"/>
          </p:nvPr>
        </p:nvPicPr>
        <p:blipFill>
          <a:blip r:embed="rId2" cstate="print"/>
          <a:stretch>
            <a:fillRect/>
          </a:stretch>
        </p:blipFill>
        <p:spPr>
          <a:xfrm>
            <a:off x="251520" y="1628800"/>
            <a:ext cx="5042618" cy="4104456"/>
          </a:xfrm>
        </p:spPr>
      </p:pic>
      <p:sp>
        <p:nvSpPr>
          <p:cNvPr id="5" name="Title 1"/>
          <p:cNvSpPr>
            <a:spLocks noGrp="1"/>
          </p:cNvSpPr>
          <p:nvPr>
            <p:ph type="title"/>
          </p:nvPr>
        </p:nvSpPr>
        <p:spPr/>
        <p:txBody>
          <a:bodyPr>
            <a:normAutofit/>
          </a:bodyPr>
          <a:lstStyle/>
          <a:p>
            <a:r>
              <a:rPr lang="en-US" altLang="zh-CN" dirty="0" smtClean="0"/>
              <a:t>Analysis Difficulty 1-HKS Tracking</a:t>
            </a:r>
            <a:endParaRPr lang="en-US" dirty="0"/>
          </a:p>
        </p:txBody>
      </p:sp>
      <p:sp>
        <p:nvSpPr>
          <p:cNvPr id="6" name="TextBox 5"/>
          <p:cNvSpPr txBox="1"/>
          <p:nvPr/>
        </p:nvSpPr>
        <p:spPr>
          <a:xfrm>
            <a:off x="5436096" y="1772816"/>
            <a:ext cx="3456384" cy="4154984"/>
          </a:xfrm>
          <a:prstGeom prst="rect">
            <a:avLst/>
          </a:prstGeom>
          <a:noFill/>
        </p:spPr>
        <p:txBody>
          <a:bodyPr wrap="square" rtlCol="0">
            <a:spAutoFit/>
          </a:bodyPr>
          <a:lstStyle/>
          <a:p>
            <a:pPr algn="ctr"/>
            <a:r>
              <a:rPr lang="en-US" altLang="zh-CN" sz="2400" dirty="0" smtClean="0"/>
              <a:t>The newest tracking algorithm works  well for light target. However, for the heavy target (</a:t>
            </a:r>
            <a:r>
              <a:rPr lang="en-US" altLang="zh-CN" sz="2400" baseline="30000" dirty="0" smtClean="0"/>
              <a:t>52</a:t>
            </a:r>
            <a:r>
              <a:rPr lang="en-US" altLang="zh-CN" sz="2400" dirty="0" smtClean="0"/>
              <a:t>Cr), the cut which I used would cause event lost. We are still working for it. </a:t>
            </a:r>
          </a:p>
          <a:p>
            <a:pPr algn="ctr"/>
            <a:r>
              <a:rPr lang="en-US" altLang="zh-CN" sz="2400" dirty="0" smtClean="0">
                <a:latin typeface="Calibri" pitchFamily="34" charset="0"/>
              </a:rPr>
              <a:t>Completely new tracking code which can handle high multiplicity may need to be developed.</a:t>
            </a:r>
            <a:endParaRPr lang="zh-CN" altLang="en-US" sz="2400" dirty="0"/>
          </a:p>
        </p:txBody>
      </p:sp>
      <p:sp>
        <p:nvSpPr>
          <p:cNvPr id="7" name="TextBox 6"/>
          <p:cNvSpPr txBox="1"/>
          <p:nvPr/>
        </p:nvSpPr>
        <p:spPr>
          <a:xfrm>
            <a:off x="1547664" y="1916832"/>
            <a:ext cx="2088232" cy="57708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050" dirty="0" smtClean="0">
                <a:solidFill>
                  <a:srgbClr val="FF0000"/>
                </a:solidFill>
              </a:rPr>
              <a:t>Original  </a:t>
            </a:r>
            <a:r>
              <a:rPr lang="en-US" altLang="zh-CN" sz="1050" b="1" dirty="0" smtClean="0">
                <a:solidFill>
                  <a:schemeClr val="tx1"/>
                </a:solidFill>
              </a:rPr>
              <a:t>(Target: CH</a:t>
            </a:r>
            <a:r>
              <a:rPr lang="en-US" altLang="zh-CN" sz="1050" b="1" baseline="-25000" dirty="0" smtClean="0">
                <a:solidFill>
                  <a:schemeClr val="tx1"/>
                </a:solidFill>
              </a:rPr>
              <a:t>2</a:t>
            </a:r>
            <a:r>
              <a:rPr lang="en-US" altLang="zh-CN" sz="1050" b="1" dirty="0" smtClean="0">
                <a:solidFill>
                  <a:schemeClr val="tx1"/>
                </a:solidFill>
              </a:rPr>
              <a:t>)</a:t>
            </a:r>
          </a:p>
          <a:p>
            <a:r>
              <a:rPr lang="en-US" altLang="zh-CN" sz="1050" dirty="0" smtClean="0">
                <a:solidFill>
                  <a:schemeClr val="accent1">
                    <a:lumMod val="75000"/>
                  </a:schemeClr>
                </a:solidFill>
              </a:rPr>
              <a:t>After projecting cut</a:t>
            </a:r>
          </a:p>
          <a:p>
            <a:r>
              <a:rPr lang="en-US" altLang="zh-CN" sz="1050" dirty="0" smtClean="0">
                <a:solidFill>
                  <a:srgbClr val="FF33CC"/>
                </a:solidFill>
              </a:rPr>
              <a:t>Individual start time is calculated</a:t>
            </a:r>
            <a:endParaRPr lang="zh-CN" altLang="en-US" sz="1050" dirty="0">
              <a:solidFill>
                <a:srgbClr val="FF33CC"/>
              </a:solidFill>
            </a:endParaRPr>
          </a:p>
        </p:txBody>
      </p:sp>
      <p:sp>
        <p:nvSpPr>
          <p:cNvPr id="8" name="TextBox 7"/>
          <p:cNvSpPr txBox="1"/>
          <p:nvPr/>
        </p:nvSpPr>
        <p:spPr>
          <a:xfrm rot="10800000">
            <a:off x="698956" y="1652845"/>
            <a:ext cx="400110" cy="419346"/>
          </a:xfrm>
          <a:prstGeom prst="rect">
            <a:avLst/>
          </a:prstGeom>
          <a:noFill/>
        </p:spPr>
        <p:txBody>
          <a:bodyPr vert="eaVert" wrap="none" rtlCol="0">
            <a:spAutoFit/>
          </a:bodyPr>
          <a:lstStyle/>
          <a:p>
            <a:r>
              <a:rPr lang="en-US" altLang="zh-CN" sz="1400" dirty="0" smtClean="0">
                <a:solidFill>
                  <a:schemeClr val="tx2"/>
                </a:solidFill>
              </a:rPr>
              <a:t>(cm)</a:t>
            </a:r>
            <a:endParaRPr lang="zh-CN" altLang="en-US" sz="1400"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altLang="zh-CN" sz="3600" b="1" dirty="0" smtClean="0"/>
              <a:t>Analysis Difficulty 2-Unsymmetrical Forward Optics</a:t>
            </a:r>
            <a:br>
              <a:rPr lang="en-US" altLang="zh-CN" sz="3600" b="1" dirty="0" smtClean="0"/>
            </a:br>
            <a:r>
              <a:rPr lang="en-US" altLang="zh-CN" sz="3600" b="1" dirty="0" smtClean="0">
                <a:solidFill>
                  <a:srgbClr val="FF0000"/>
                </a:solidFill>
              </a:rPr>
              <a:t>-HKS-</a:t>
            </a:r>
            <a:endParaRPr lang="en-US" sz="3600" b="1" dirty="0">
              <a:solidFill>
                <a:srgbClr val="FF0000"/>
              </a:solidFill>
            </a:endParaRPr>
          </a:p>
        </p:txBody>
      </p:sp>
      <p:pic>
        <p:nvPicPr>
          <p:cNvPr id="4" name="Content Placeholder 3" descr="ss_startpoint_fp_xpx.jpg"/>
          <p:cNvPicPr>
            <a:picLocks noGrp="1" noChangeAspect="1"/>
          </p:cNvPicPr>
          <p:nvPr>
            <p:ph idx="1"/>
          </p:nvPr>
        </p:nvPicPr>
        <p:blipFill>
          <a:blip r:embed="rId4" cstate="print"/>
          <a:stretch>
            <a:fillRect/>
          </a:stretch>
        </p:blipFill>
        <p:spPr>
          <a:xfrm>
            <a:off x="323528" y="2060848"/>
            <a:ext cx="4453703" cy="3200400"/>
          </a:xfrm>
        </p:spPr>
      </p:pic>
      <p:sp>
        <p:nvSpPr>
          <p:cNvPr id="7" name="TextBox 6"/>
          <p:cNvSpPr txBox="1"/>
          <p:nvPr/>
        </p:nvSpPr>
        <p:spPr>
          <a:xfrm>
            <a:off x="1043608" y="5445224"/>
            <a:ext cx="2952328" cy="646331"/>
          </a:xfrm>
          <a:prstGeom prst="rect">
            <a:avLst/>
          </a:prstGeom>
          <a:noFill/>
        </p:spPr>
        <p:txBody>
          <a:bodyPr wrap="square" rtlCol="0">
            <a:spAutoFit/>
          </a:bodyPr>
          <a:lstStyle/>
          <a:p>
            <a:r>
              <a:rPr lang="en-US" b="1" dirty="0" smtClean="0"/>
              <a:t>The survey result has been included in the geant4 code</a:t>
            </a:r>
          </a:p>
        </p:txBody>
      </p:sp>
      <p:sp>
        <p:nvSpPr>
          <p:cNvPr id="21" name="TextBox 20"/>
          <p:cNvSpPr txBox="1"/>
          <p:nvPr/>
        </p:nvSpPr>
        <p:spPr>
          <a:xfrm>
            <a:off x="1043608" y="1412776"/>
            <a:ext cx="3124200" cy="646331"/>
          </a:xfrm>
          <a:prstGeom prst="rect">
            <a:avLst/>
          </a:prstGeom>
          <a:noFill/>
        </p:spPr>
        <p:txBody>
          <a:bodyPr wrap="square" rtlCol="0">
            <a:spAutoFit/>
          </a:bodyPr>
          <a:lstStyle/>
          <a:p>
            <a:r>
              <a:rPr lang="en-US" b="1" dirty="0" smtClean="0">
                <a:solidFill>
                  <a:srgbClr val="FF33CC"/>
                </a:solidFill>
              </a:rPr>
              <a:t>Purple: Simulation</a:t>
            </a:r>
          </a:p>
          <a:p>
            <a:r>
              <a:rPr lang="en-US" b="1" dirty="0" smtClean="0">
                <a:solidFill>
                  <a:srgbClr val="060BD4"/>
                </a:solidFill>
              </a:rPr>
              <a:t>Blue: Real SS data </a:t>
            </a:r>
            <a:endParaRPr lang="en-US" b="1" dirty="0">
              <a:solidFill>
                <a:srgbClr val="060BD4"/>
              </a:solidFill>
            </a:endParaRPr>
          </a:p>
        </p:txBody>
      </p:sp>
      <p:grpSp>
        <p:nvGrpSpPr>
          <p:cNvPr id="3" name="组合 17"/>
          <p:cNvGrpSpPr/>
          <p:nvPr/>
        </p:nvGrpSpPr>
        <p:grpSpPr>
          <a:xfrm>
            <a:off x="4788024" y="2060848"/>
            <a:ext cx="3886200" cy="3769028"/>
            <a:chOff x="4800600" y="1828800"/>
            <a:chExt cx="3886200" cy="3769028"/>
          </a:xfrm>
        </p:grpSpPr>
        <p:pic>
          <p:nvPicPr>
            <p:cNvPr id="6" name="Picture 5" descr="ss_re_gentar_ori.jpg"/>
            <p:cNvPicPr>
              <a:picLocks noChangeAspect="1"/>
            </p:cNvPicPr>
            <p:nvPr/>
          </p:nvPicPr>
          <p:blipFill>
            <a:blip r:embed="rId5" cstate="print"/>
            <a:stretch>
              <a:fillRect/>
            </a:stretch>
          </p:blipFill>
          <p:spPr>
            <a:xfrm>
              <a:off x="4800600" y="1828800"/>
              <a:ext cx="3886200" cy="3769028"/>
            </a:xfrm>
            <a:prstGeom prst="rect">
              <a:avLst/>
            </a:prstGeom>
          </p:spPr>
        </p:pic>
        <p:sp>
          <p:nvSpPr>
            <p:cNvPr id="9" name="TextBox 8"/>
            <p:cNvSpPr txBox="1"/>
            <p:nvPr/>
          </p:nvSpPr>
          <p:spPr>
            <a:xfrm>
              <a:off x="5257800" y="4648200"/>
              <a:ext cx="609600" cy="307777"/>
            </a:xfrm>
            <a:prstGeom prst="rect">
              <a:avLst/>
            </a:prstGeom>
            <a:noFill/>
          </p:spPr>
          <p:txBody>
            <a:bodyPr wrap="square" rtlCol="0">
              <a:spAutoFit/>
            </a:bodyPr>
            <a:lstStyle/>
            <a:p>
              <a:r>
                <a:rPr lang="en-US" sz="1400" b="1" dirty="0" smtClean="0"/>
                <a:t>br10</a:t>
              </a:r>
              <a:endParaRPr lang="en-US" sz="1400" b="1" dirty="0"/>
            </a:p>
          </p:txBody>
        </p:sp>
        <p:sp>
          <p:nvSpPr>
            <p:cNvPr id="10" name="Right Arrow 9"/>
            <p:cNvSpPr/>
            <p:nvPr/>
          </p:nvSpPr>
          <p:spPr>
            <a:xfrm rot="10623301">
              <a:off x="5791099" y="4800603"/>
              <a:ext cx="457200" cy="72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72200" y="4648200"/>
              <a:ext cx="609600" cy="369332"/>
            </a:xfrm>
            <a:prstGeom prst="rect">
              <a:avLst/>
            </a:prstGeom>
          </p:spPr>
          <p:txBody>
            <a:bodyPr wrap="square">
              <a:spAutoFit/>
            </a:bodyPr>
            <a:lstStyle/>
            <a:p>
              <a:r>
                <a:rPr lang="en-US" b="1" dirty="0" smtClean="0"/>
                <a:t>br6</a:t>
              </a:r>
              <a:endParaRPr lang="en-US" b="1" dirty="0"/>
            </a:p>
          </p:txBody>
        </p:sp>
        <p:sp>
          <p:nvSpPr>
            <p:cNvPr id="12" name="Rectangle 11"/>
            <p:cNvSpPr/>
            <p:nvPr/>
          </p:nvSpPr>
          <p:spPr>
            <a:xfrm>
              <a:off x="6553200" y="2286000"/>
              <a:ext cx="510076" cy="369332"/>
            </a:xfrm>
            <a:prstGeom prst="rect">
              <a:avLst/>
            </a:prstGeom>
          </p:spPr>
          <p:txBody>
            <a:bodyPr wrap="none">
              <a:spAutoFit/>
            </a:bodyPr>
            <a:lstStyle/>
            <a:p>
              <a:r>
                <a:rPr lang="en-US" b="1" dirty="0" smtClean="0"/>
                <a:t>br1</a:t>
              </a:r>
              <a:endParaRPr lang="en-US" b="1" dirty="0"/>
            </a:p>
          </p:txBody>
        </p:sp>
        <p:sp>
          <p:nvSpPr>
            <p:cNvPr id="13" name="Rectangle 12"/>
            <p:cNvSpPr/>
            <p:nvPr/>
          </p:nvSpPr>
          <p:spPr>
            <a:xfrm>
              <a:off x="7696200" y="4572000"/>
              <a:ext cx="510076" cy="369332"/>
            </a:xfrm>
            <a:prstGeom prst="rect">
              <a:avLst/>
            </a:prstGeom>
          </p:spPr>
          <p:txBody>
            <a:bodyPr wrap="none">
              <a:spAutoFit/>
            </a:bodyPr>
            <a:lstStyle/>
            <a:p>
              <a:r>
                <a:rPr lang="en-US" b="1" dirty="0" smtClean="0"/>
                <a:t>br5</a:t>
              </a:r>
              <a:endParaRPr lang="en-US" b="1" dirty="0"/>
            </a:p>
          </p:txBody>
        </p:sp>
        <p:sp>
          <p:nvSpPr>
            <p:cNvPr id="14" name="Left Arrow 13"/>
            <p:cNvSpPr/>
            <p:nvPr/>
          </p:nvSpPr>
          <p:spPr>
            <a:xfrm rot="10800000" flipV="1">
              <a:off x="7315200" y="4724400"/>
              <a:ext cx="457200" cy="1219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58000" y="4572000"/>
              <a:ext cx="506870" cy="369332"/>
            </a:xfrm>
            <a:prstGeom prst="rect">
              <a:avLst/>
            </a:prstGeom>
          </p:spPr>
          <p:txBody>
            <a:bodyPr wrap="none">
              <a:spAutoFit/>
            </a:bodyPr>
            <a:lstStyle/>
            <a:p>
              <a:r>
                <a:rPr lang="en-US" b="1" dirty="0" smtClean="0"/>
                <a:t>br2</a:t>
              </a:r>
              <a:endParaRPr lang="en-US" b="1" dirty="0"/>
            </a:p>
          </p:txBody>
        </p:sp>
        <p:sp>
          <p:nvSpPr>
            <p:cNvPr id="23" name="Rectangle 22"/>
            <p:cNvSpPr/>
            <p:nvPr/>
          </p:nvSpPr>
          <p:spPr>
            <a:xfrm>
              <a:off x="6705600" y="2590800"/>
              <a:ext cx="152400" cy="2209800"/>
            </a:xfrm>
            <a:prstGeom prst="rect">
              <a:avLst/>
            </a:prstGeom>
            <a:noFill/>
            <a:ln w="285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050" name="Object 2"/>
          <p:cNvGraphicFramePr>
            <a:graphicFrameLocks noChangeAspect="1"/>
          </p:cNvGraphicFramePr>
          <p:nvPr/>
        </p:nvGraphicFramePr>
        <p:xfrm>
          <a:off x="5724128" y="5805264"/>
          <a:ext cx="2184400" cy="576262"/>
        </p:xfrm>
        <a:graphic>
          <a:graphicData uri="http://schemas.openxmlformats.org/presentationml/2006/ole">
            <p:oleObj spid="_x0000_s2050" name="Equation" r:id="rId6" imgW="1155600" imgH="304560" progId="Equation.DSMT4">
              <p:embed/>
            </p:oleObj>
          </a:graphicData>
        </a:graphic>
      </p:graphicFrame>
      <p:grpSp>
        <p:nvGrpSpPr>
          <p:cNvPr id="50" name="组合 49"/>
          <p:cNvGrpSpPr/>
          <p:nvPr/>
        </p:nvGrpSpPr>
        <p:grpSpPr>
          <a:xfrm>
            <a:off x="755576" y="2204864"/>
            <a:ext cx="3819238" cy="2592288"/>
            <a:chOff x="755576" y="2204864"/>
            <a:chExt cx="3819238" cy="2592288"/>
          </a:xfrm>
        </p:grpSpPr>
        <p:grpSp>
          <p:nvGrpSpPr>
            <p:cNvPr id="42" name="组合 41"/>
            <p:cNvGrpSpPr/>
            <p:nvPr/>
          </p:nvGrpSpPr>
          <p:grpSpPr>
            <a:xfrm>
              <a:off x="755576" y="2708920"/>
              <a:ext cx="3456384" cy="2088232"/>
              <a:chOff x="755576" y="2708920"/>
              <a:chExt cx="3456384" cy="2088232"/>
            </a:xfrm>
          </p:grpSpPr>
          <p:cxnSp>
            <p:nvCxnSpPr>
              <p:cNvPr id="32" name="直接连接符 31"/>
              <p:cNvCxnSpPr/>
              <p:nvPr/>
            </p:nvCxnSpPr>
            <p:spPr>
              <a:xfrm flipV="1">
                <a:off x="755576" y="2708920"/>
                <a:ext cx="3384376" cy="20162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827584" y="2780928"/>
                <a:ext cx="3384376" cy="20162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flipH="1">
                <a:off x="4139952" y="2708920"/>
                <a:ext cx="72008" cy="7200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6200000" flipH="1">
                <a:off x="755576" y="4725144"/>
                <a:ext cx="72008" cy="7200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3275856" y="2204864"/>
              <a:ext cx="1298958" cy="1377444"/>
              <a:chOff x="3275856" y="2204864"/>
              <a:chExt cx="1298958" cy="1377444"/>
            </a:xfrm>
          </p:grpSpPr>
          <p:sp>
            <p:nvSpPr>
              <p:cNvPr id="15" name="Rectangle 14"/>
              <p:cNvSpPr/>
              <p:nvPr/>
            </p:nvSpPr>
            <p:spPr>
              <a:xfrm>
                <a:off x="3275856" y="2204864"/>
                <a:ext cx="615874" cy="369332"/>
              </a:xfrm>
              <a:prstGeom prst="rect">
                <a:avLst/>
              </a:prstGeom>
            </p:spPr>
            <p:txBody>
              <a:bodyPr wrap="none">
                <a:spAutoFit/>
              </a:bodyPr>
              <a:lstStyle/>
              <a:p>
                <a:r>
                  <a:rPr lang="en-US" b="1" dirty="0" smtClean="0"/>
                  <a:t>br10</a:t>
                </a:r>
                <a:endParaRPr lang="en-US" b="1" dirty="0"/>
              </a:p>
            </p:txBody>
          </p:sp>
          <p:sp>
            <p:nvSpPr>
              <p:cNvPr id="20" name="Rectangle 19"/>
              <p:cNvSpPr/>
              <p:nvPr/>
            </p:nvSpPr>
            <p:spPr>
              <a:xfrm>
                <a:off x="3995936" y="3212976"/>
                <a:ext cx="510076" cy="369332"/>
              </a:xfrm>
              <a:prstGeom prst="rect">
                <a:avLst/>
              </a:prstGeom>
            </p:spPr>
            <p:txBody>
              <a:bodyPr wrap="none">
                <a:spAutoFit/>
              </a:bodyPr>
              <a:lstStyle/>
              <a:p>
                <a:r>
                  <a:rPr lang="en-US" b="1" dirty="0" smtClean="0"/>
                  <a:t>br5</a:t>
                </a:r>
                <a:endParaRPr lang="en-US" b="1" dirty="0"/>
              </a:p>
            </p:txBody>
          </p:sp>
          <p:sp>
            <p:nvSpPr>
              <p:cNvPr id="43" name="Rectangle 19"/>
              <p:cNvSpPr/>
              <p:nvPr/>
            </p:nvSpPr>
            <p:spPr>
              <a:xfrm>
                <a:off x="4067944" y="2492896"/>
                <a:ext cx="506870" cy="369332"/>
              </a:xfrm>
              <a:prstGeom prst="rect">
                <a:avLst/>
              </a:prstGeom>
            </p:spPr>
            <p:txBody>
              <a:bodyPr wrap="none">
                <a:spAutoFit/>
              </a:bodyPr>
              <a:lstStyle/>
              <a:p>
                <a:r>
                  <a:rPr lang="en-US" b="1" dirty="0" smtClean="0">
                    <a:solidFill>
                      <a:srgbClr val="FF0000"/>
                    </a:solidFill>
                  </a:rPr>
                  <a:t>br1</a:t>
                </a:r>
                <a:endParaRPr lang="en-US" b="1" dirty="0">
                  <a:solidFill>
                    <a:srgbClr val="FF0000"/>
                  </a:solidFill>
                </a:endParaRPr>
              </a:p>
            </p:txBody>
          </p:sp>
          <p:sp>
            <p:nvSpPr>
              <p:cNvPr id="44" name="Rectangle 19"/>
              <p:cNvSpPr/>
              <p:nvPr/>
            </p:nvSpPr>
            <p:spPr>
              <a:xfrm>
                <a:off x="3923928" y="2780928"/>
                <a:ext cx="506870" cy="369332"/>
              </a:xfrm>
              <a:prstGeom prst="rect">
                <a:avLst/>
              </a:prstGeom>
            </p:spPr>
            <p:txBody>
              <a:bodyPr wrap="none">
                <a:spAutoFit/>
              </a:bodyPr>
              <a:lstStyle/>
              <a:p>
                <a:r>
                  <a:rPr lang="en-US" b="1" dirty="0" smtClean="0"/>
                  <a:t>br2</a:t>
                </a:r>
                <a:endParaRPr lang="en-US" b="1" dirty="0"/>
              </a:p>
            </p:txBody>
          </p:sp>
          <p:sp>
            <p:nvSpPr>
              <p:cNvPr id="46" name="右箭头 45"/>
              <p:cNvSpPr/>
              <p:nvPr/>
            </p:nvSpPr>
            <p:spPr>
              <a:xfrm rot="4314363">
                <a:off x="4003057" y="3168248"/>
                <a:ext cx="273789" cy="8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19"/>
              <p:cNvSpPr/>
              <p:nvPr/>
            </p:nvSpPr>
            <p:spPr>
              <a:xfrm>
                <a:off x="3707904" y="2492896"/>
                <a:ext cx="506870" cy="369332"/>
              </a:xfrm>
              <a:prstGeom prst="rect">
                <a:avLst/>
              </a:prstGeom>
            </p:spPr>
            <p:txBody>
              <a:bodyPr wrap="none">
                <a:spAutoFit/>
              </a:bodyPr>
              <a:lstStyle/>
              <a:p>
                <a:r>
                  <a:rPr lang="en-US" b="1" dirty="0" smtClean="0"/>
                  <a:t>br6</a:t>
                </a:r>
                <a:endParaRPr lang="en-US" b="1" dirty="0"/>
              </a:p>
            </p:txBody>
          </p:sp>
          <p:sp>
            <p:nvSpPr>
              <p:cNvPr id="48" name="右箭头 47"/>
              <p:cNvSpPr/>
              <p:nvPr/>
            </p:nvSpPr>
            <p:spPr>
              <a:xfrm rot="14252594" flipV="1">
                <a:off x="3766937" y="2427310"/>
                <a:ext cx="241973" cy="10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990600"/>
          </a:xfrm>
        </p:spPr>
        <p:txBody>
          <a:bodyPr>
            <a:normAutofit fontScale="90000"/>
          </a:bodyPr>
          <a:lstStyle/>
          <a:p>
            <a:r>
              <a:rPr lang="en-US" altLang="zh-CN" sz="3600" b="1" dirty="0" smtClean="0"/>
              <a:t>Analysis Difficulty 2-Unsymmetrical Forward Optics</a:t>
            </a:r>
            <a:br>
              <a:rPr lang="en-US" altLang="zh-CN" sz="3600" b="1" dirty="0" smtClean="0"/>
            </a:br>
            <a:r>
              <a:rPr lang="en-US" altLang="zh-CN" sz="3600" b="1" dirty="0" smtClean="0">
                <a:solidFill>
                  <a:srgbClr val="FF0000"/>
                </a:solidFill>
              </a:rPr>
              <a:t>-HKS-</a:t>
            </a:r>
            <a:r>
              <a:rPr lang="en-US" sz="3600" dirty="0" smtClean="0"/>
              <a:t>	</a:t>
            </a:r>
            <a:endParaRPr lang="en-US" sz="3600" dirty="0"/>
          </a:p>
        </p:txBody>
      </p:sp>
      <p:pic>
        <p:nvPicPr>
          <p:cNvPr id="4" name="Content Placeholder 3" descr="ss_startpoint_fp_yx.jpg"/>
          <p:cNvPicPr>
            <a:picLocks noGrp="1" noChangeAspect="1"/>
          </p:cNvPicPr>
          <p:nvPr>
            <p:ph idx="1"/>
          </p:nvPr>
        </p:nvPicPr>
        <p:blipFill>
          <a:blip r:embed="rId3" cstate="print"/>
          <a:stretch>
            <a:fillRect/>
          </a:stretch>
        </p:blipFill>
        <p:spPr>
          <a:xfrm>
            <a:off x="0" y="1340768"/>
            <a:ext cx="4600317" cy="4176464"/>
          </a:xfrm>
        </p:spPr>
      </p:pic>
      <p:sp>
        <p:nvSpPr>
          <p:cNvPr id="6" name="TextBox 5"/>
          <p:cNvSpPr txBox="1"/>
          <p:nvPr/>
        </p:nvSpPr>
        <p:spPr>
          <a:xfrm>
            <a:off x="0" y="5517232"/>
            <a:ext cx="4644008" cy="338554"/>
          </a:xfrm>
          <a:prstGeom prst="rect">
            <a:avLst/>
          </a:prstGeom>
          <a:noFill/>
        </p:spPr>
        <p:txBody>
          <a:bodyPr wrap="square" rtlCol="0">
            <a:spAutoFit/>
          </a:bodyPr>
          <a:lstStyle/>
          <a:p>
            <a:pPr algn="ctr"/>
            <a:r>
              <a:rPr lang="en-US" sz="1600" b="1" dirty="0" smtClean="0">
                <a:solidFill>
                  <a:srgbClr val="FF33CC"/>
                </a:solidFill>
              </a:rPr>
              <a:t>Purple: Real HKS SS data    </a:t>
            </a:r>
            <a:r>
              <a:rPr lang="en-US" sz="1600" b="1" dirty="0" smtClean="0">
                <a:solidFill>
                  <a:srgbClr val="060BD4"/>
                </a:solidFill>
              </a:rPr>
              <a:t>Blue: Geant4 Simulation</a:t>
            </a:r>
            <a:endParaRPr lang="en-US" sz="1600" b="1" dirty="0">
              <a:solidFill>
                <a:srgbClr val="060BD4"/>
              </a:solidFill>
            </a:endParaRPr>
          </a:p>
        </p:txBody>
      </p:sp>
      <p:grpSp>
        <p:nvGrpSpPr>
          <p:cNvPr id="27" name="组合 26"/>
          <p:cNvGrpSpPr/>
          <p:nvPr/>
        </p:nvGrpSpPr>
        <p:grpSpPr>
          <a:xfrm>
            <a:off x="4572000" y="1340768"/>
            <a:ext cx="4572000" cy="4240868"/>
            <a:chOff x="4572000" y="1340768"/>
            <a:chExt cx="4572000" cy="4240868"/>
          </a:xfrm>
        </p:grpSpPr>
        <p:pic>
          <p:nvPicPr>
            <p:cNvPr id="5" name="图片 4" descr="spl_feild_region_single.png"/>
            <p:cNvPicPr>
              <a:picLocks noChangeAspect="1"/>
            </p:cNvPicPr>
            <p:nvPr/>
          </p:nvPicPr>
          <p:blipFill>
            <a:blip r:embed="rId4" cstate="print"/>
            <a:stretch>
              <a:fillRect/>
            </a:stretch>
          </p:blipFill>
          <p:spPr>
            <a:xfrm>
              <a:off x="4572000" y="1340768"/>
              <a:ext cx="4572000" cy="4240868"/>
            </a:xfrm>
            <a:prstGeom prst="rect">
              <a:avLst/>
            </a:prstGeom>
          </p:spPr>
        </p:pic>
        <p:cxnSp>
          <p:nvCxnSpPr>
            <p:cNvPr id="8" name="直接连接符 7"/>
            <p:cNvCxnSpPr/>
            <p:nvPr/>
          </p:nvCxnSpPr>
          <p:spPr>
            <a:xfrm rot="16200000" flipV="1">
              <a:off x="5904148" y="3465004"/>
              <a:ext cx="2448272" cy="72008"/>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580112" y="2420888"/>
              <a:ext cx="3340702" cy="2673588"/>
              <a:chOff x="5580112" y="2420888"/>
              <a:chExt cx="3340702" cy="2673588"/>
            </a:xfrm>
          </p:grpSpPr>
          <p:cxnSp>
            <p:nvCxnSpPr>
              <p:cNvPr id="10" name="直接连接符 9"/>
              <p:cNvCxnSpPr/>
              <p:nvPr/>
            </p:nvCxnSpPr>
            <p:spPr>
              <a:xfrm rot="5400000" flipH="1" flipV="1">
                <a:off x="6552220" y="3032956"/>
                <a:ext cx="2232248" cy="1008112"/>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380312" y="2996952"/>
                <a:ext cx="792088" cy="504056"/>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80112" y="4725144"/>
                <a:ext cx="79208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smtClean="0"/>
                  <a:t>Target</a:t>
                </a:r>
                <a:endParaRPr lang="zh-CN" altLang="en-US" b="1" dirty="0"/>
              </a:p>
            </p:txBody>
          </p:sp>
          <p:cxnSp>
            <p:nvCxnSpPr>
              <p:cNvPr id="17" name="直接箭头连接符 16"/>
              <p:cNvCxnSpPr>
                <a:stCxn id="15" idx="3"/>
              </p:cNvCxnSpPr>
              <p:nvPr/>
            </p:nvCxnSpPr>
            <p:spPr>
              <a:xfrm flipV="1">
                <a:off x="6372200" y="4653136"/>
                <a:ext cx="792088" cy="2566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44208" y="2420888"/>
                <a:ext cx="792088"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b="1" dirty="0" smtClean="0">
                    <a:solidFill>
                      <a:srgbClr val="FF0000"/>
                    </a:solidFill>
                  </a:rPr>
                  <a:t>Beam</a:t>
                </a:r>
                <a:endParaRPr lang="zh-CN" altLang="en-US" b="1" dirty="0">
                  <a:solidFill>
                    <a:srgbClr val="FF0000"/>
                  </a:solidFill>
                </a:endParaRPr>
              </a:p>
            </p:txBody>
          </p:sp>
          <p:sp>
            <p:nvSpPr>
              <p:cNvPr id="19" name="TextBox 18"/>
              <p:cNvSpPr txBox="1"/>
              <p:nvPr/>
            </p:nvSpPr>
            <p:spPr>
              <a:xfrm>
                <a:off x="8100392" y="2420888"/>
                <a:ext cx="720080" cy="369332"/>
              </a:xfrm>
              <a:prstGeom prst="rect">
                <a:avLst/>
              </a:prstGeom>
              <a:noFill/>
            </p:spPr>
            <p:txBody>
              <a:bodyPr wrap="square" rtlCol="0">
                <a:spAutoFit/>
              </a:bodyPr>
              <a:lstStyle/>
              <a:p>
                <a:r>
                  <a:rPr lang="en-US" altLang="zh-CN" b="1" dirty="0" err="1" smtClean="0"/>
                  <a:t>Kaon</a:t>
                </a:r>
                <a:r>
                  <a:rPr lang="en-US" altLang="zh-CN" dirty="0" smtClean="0"/>
                  <a:t> </a:t>
                </a:r>
                <a:endParaRPr lang="zh-CN" altLang="en-US" dirty="0"/>
              </a:p>
            </p:txBody>
          </p:sp>
          <p:cxnSp>
            <p:nvCxnSpPr>
              <p:cNvPr id="20" name="直接连接符 19"/>
              <p:cNvCxnSpPr/>
              <p:nvPr/>
            </p:nvCxnSpPr>
            <p:spPr>
              <a:xfrm>
                <a:off x="7668344" y="2564904"/>
                <a:ext cx="792088" cy="5040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72400" y="3356992"/>
                <a:ext cx="648072" cy="369332"/>
              </a:xfrm>
              <a:prstGeom prst="rect">
                <a:avLst/>
              </a:prstGeom>
              <a:noFill/>
            </p:spPr>
            <p:txBody>
              <a:bodyPr wrap="square" rtlCol="0">
                <a:spAutoFit/>
              </a:bodyPr>
              <a:lstStyle/>
              <a:p>
                <a:r>
                  <a:rPr lang="en-US" altLang="zh-CN" b="1" dirty="0" smtClean="0">
                    <a:solidFill>
                      <a:srgbClr val="FF0000"/>
                    </a:solidFill>
                  </a:rPr>
                  <a:t>Q1</a:t>
                </a:r>
                <a:endParaRPr lang="zh-CN" altLang="en-US" b="1" dirty="0">
                  <a:solidFill>
                    <a:srgbClr val="FF0000"/>
                  </a:solidFill>
                </a:endParaRPr>
              </a:p>
            </p:txBody>
          </p:sp>
          <p:sp>
            <p:nvSpPr>
              <p:cNvPr id="23" name="矩形 22"/>
              <p:cNvSpPr/>
              <p:nvPr/>
            </p:nvSpPr>
            <p:spPr>
              <a:xfrm>
                <a:off x="8460432" y="2996952"/>
                <a:ext cx="460382" cy="369332"/>
              </a:xfrm>
              <a:prstGeom prst="rect">
                <a:avLst/>
              </a:prstGeom>
            </p:spPr>
            <p:txBody>
              <a:bodyPr wrap="square">
                <a:spAutoFit/>
              </a:bodyPr>
              <a:lstStyle/>
              <a:p>
                <a:r>
                  <a:rPr lang="en-US" altLang="zh-CN" b="1" dirty="0" smtClean="0">
                    <a:solidFill>
                      <a:srgbClr val="FF0000"/>
                    </a:solidFill>
                  </a:rPr>
                  <a:t>Q2</a:t>
                </a:r>
                <a:endParaRPr lang="zh-CN" altLang="en-US" b="1" dirty="0">
                  <a:solidFill>
                    <a:srgbClr val="FF0000"/>
                  </a:solidFill>
                </a:endParaRPr>
              </a:p>
            </p:txBody>
          </p:sp>
        </p:grpSp>
      </p:grpSp>
      <p:sp>
        <p:nvSpPr>
          <p:cNvPr id="28" name="TextBox 27"/>
          <p:cNvSpPr txBox="1"/>
          <p:nvPr/>
        </p:nvSpPr>
        <p:spPr>
          <a:xfrm>
            <a:off x="5076056" y="5517232"/>
            <a:ext cx="3888432" cy="400110"/>
          </a:xfrm>
          <a:prstGeom prst="rect">
            <a:avLst/>
          </a:prstGeom>
          <a:noFill/>
        </p:spPr>
        <p:txBody>
          <a:bodyPr wrap="square" rtlCol="0">
            <a:spAutoFit/>
          </a:bodyPr>
          <a:lstStyle/>
          <a:p>
            <a:r>
              <a:rPr lang="en-US" altLang="zh-CN" sz="2000" b="1" dirty="0" smtClean="0"/>
              <a:t> Splitter field contour on </a:t>
            </a:r>
            <a:r>
              <a:rPr lang="en-US" altLang="zh-CN" sz="2000" b="1" dirty="0" err="1" smtClean="0"/>
              <a:t>xoz</a:t>
            </a:r>
            <a:r>
              <a:rPr lang="en-US" altLang="zh-CN" sz="2000" b="1" dirty="0" smtClean="0"/>
              <a:t> plane</a:t>
            </a:r>
            <a:endParaRPr lang="zh-CN" altLang="en-US" sz="2000" b="1" dirty="0"/>
          </a:p>
        </p:txBody>
      </p:sp>
      <p:sp>
        <p:nvSpPr>
          <p:cNvPr id="29" name="椭圆 28"/>
          <p:cNvSpPr/>
          <p:nvPr/>
        </p:nvSpPr>
        <p:spPr>
          <a:xfrm>
            <a:off x="6732240" y="2780928"/>
            <a:ext cx="1296144" cy="936104"/>
          </a:xfrm>
          <a:prstGeom prst="ellipse">
            <a:avLst/>
          </a:prstGeom>
          <a:noFill/>
          <a:ln>
            <a:solidFill>
              <a:srgbClr val="C00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7" name="TextBox 36"/>
          <p:cNvSpPr txBox="1"/>
          <p:nvPr/>
        </p:nvSpPr>
        <p:spPr>
          <a:xfrm>
            <a:off x="683568" y="5949280"/>
            <a:ext cx="734481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2400" b="1" dirty="0" smtClean="0">
                <a:solidFill>
                  <a:schemeClr val="tx2">
                    <a:lumMod val="50000"/>
                  </a:schemeClr>
                </a:solidFill>
              </a:rPr>
              <a:t> The leakage of splitter fringe field causes the </a:t>
            </a:r>
            <a:r>
              <a:rPr lang="en-US" altLang="zh-CN" sz="2400" b="1" dirty="0" smtClean="0">
                <a:solidFill>
                  <a:srgbClr val="FF0000"/>
                </a:solidFill>
              </a:rPr>
              <a:t>cross talk between the splitter and </a:t>
            </a:r>
            <a:r>
              <a:rPr lang="en-US" altLang="zh-CN" sz="2400" b="1" dirty="0" err="1" smtClean="0">
                <a:solidFill>
                  <a:srgbClr val="FF0000"/>
                </a:solidFill>
              </a:rPr>
              <a:t>quadrupole</a:t>
            </a:r>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435280" cy="1143000"/>
          </a:xfrm>
        </p:spPr>
        <p:txBody>
          <a:bodyPr>
            <a:noAutofit/>
          </a:bodyPr>
          <a:lstStyle/>
          <a:p>
            <a:r>
              <a:rPr lang="en-US" altLang="zh-CN" sz="2800" b="1" dirty="0" smtClean="0"/>
              <a:t>Analysis Difficulty 2-Unsymmetrical Forward Optics</a:t>
            </a:r>
            <a:r>
              <a:rPr lang="en-US" altLang="zh-CN" sz="3200" b="1" dirty="0" smtClean="0"/>
              <a:t/>
            </a:r>
            <a:br>
              <a:rPr lang="en-US" altLang="zh-CN" sz="3200" b="1" dirty="0" smtClean="0"/>
            </a:br>
            <a:r>
              <a:rPr lang="en-US" altLang="zh-CN" sz="3200" b="1" dirty="0" smtClean="0">
                <a:solidFill>
                  <a:srgbClr val="FF0000"/>
                </a:solidFill>
              </a:rPr>
              <a:t>-HKS-</a:t>
            </a:r>
            <a:endParaRPr lang="zh-CN" altLang="en-US" sz="3200" dirty="0"/>
          </a:p>
        </p:txBody>
      </p:sp>
      <p:pic>
        <p:nvPicPr>
          <p:cNvPr id="4" name="Content Placeholder 3" descr="ss_fp_yx_yf11.jpg"/>
          <p:cNvPicPr>
            <a:picLocks noGrp="1" noChangeAspect="1"/>
          </p:cNvPicPr>
          <p:nvPr>
            <p:ph idx="1"/>
          </p:nvPr>
        </p:nvPicPr>
        <p:blipFill>
          <a:blip r:embed="rId2" cstate="print"/>
          <a:stretch>
            <a:fillRect/>
          </a:stretch>
        </p:blipFill>
        <p:spPr>
          <a:xfrm>
            <a:off x="1331640" y="2393504"/>
            <a:ext cx="6768753" cy="4464496"/>
          </a:xfrm>
        </p:spPr>
      </p:pic>
      <p:sp>
        <p:nvSpPr>
          <p:cNvPr id="5" name="TextBox 4"/>
          <p:cNvSpPr txBox="1"/>
          <p:nvPr/>
        </p:nvSpPr>
        <p:spPr>
          <a:xfrm>
            <a:off x="251520" y="1484784"/>
            <a:ext cx="864096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2400" b="1" dirty="0" smtClean="0">
                <a:solidFill>
                  <a:srgbClr val="00B050"/>
                </a:solidFill>
              </a:rPr>
              <a:t>The asymmetry functions are introduced and tuned  for HKS </a:t>
            </a:r>
            <a:r>
              <a:rPr lang="en-US" altLang="zh-CN" sz="2400" b="1" dirty="0" err="1" smtClean="0">
                <a:solidFill>
                  <a:srgbClr val="00B050"/>
                </a:solidFill>
              </a:rPr>
              <a:t>quadrupole</a:t>
            </a:r>
            <a:r>
              <a:rPr lang="en-US" altLang="zh-CN" sz="2400" b="1" dirty="0" smtClean="0">
                <a:solidFill>
                  <a:srgbClr val="00B050"/>
                </a:solidFill>
              </a:rPr>
              <a:t> field </a:t>
            </a:r>
            <a:r>
              <a:rPr lang="en-US" altLang="zh-CN" sz="2400" b="1" dirty="0" err="1" smtClean="0">
                <a:solidFill>
                  <a:srgbClr val="00B050"/>
                </a:solidFill>
              </a:rPr>
              <a:t>Bx</a:t>
            </a:r>
            <a:r>
              <a:rPr lang="en-US" altLang="zh-CN" sz="2400" b="1" dirty="0" smtClean="0">
                <a:solidFill>
                  <a:srgbClr val="00B050"/>
                </a:solidFill>
              </a:rPr>
              <a:t> and By, independently.</a:t>
            </a:r>
            <a:endParaRPr lang="zh-CN" altLang="en-US" sz="2400" b="1" dirty="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altLang="zh-CN" sz="3600" b="1" dirty="0" smtClean="0"/>
              <a:t>Analysis Difficulty 2-Unsymmetrical Forward Optics</a:t>
            </a:r>
            <a:r>
              <a:rPr lang="en-US" altLang="zh-CN" sz="5400" b="1" dirty="0" smtClean="0"/>
              <a:t/>
            </a:r>
            <a:br>
              <a:rPr lang="en-US" altLang="zh-CN" sz="5400" b="1" dirty="0" smtClean="0"/>
            </a:br>
            <a:r>
              <a:rPr lang="en-US" altLang="zh-CN" sz="4000" b="1" dirty="0" smtClean="0">
                <a:solidFill>
                  <a:srgbClr val="FF0000"/>
                </a:solidFill>
              </a:rPr>
              <a:t>-HKS-</a:t>
            </a:r>
            <a:endParaRPr lang="en-US" sz="4000" dirty="0"/>
          </a:p>
        </p:txBody>
      </p:sp>
      <p:pic>
        <p:nvPicPr>
          <p:cNvPr id="4" name="Content Placeholder 3" descr="ss_fp_xpx_yf11.jpg"/>
          <p:cNvPicPr>
            <a:picLocks noGrp="1" noChangeAspect="1"/>
          </p:cNvPicPr>
          <p:nvPr>
            <p:ph idx="1"/>
          </p:nvPr>
        </p:nvPicPr>
        <p:blipFill>
          <a:blip r:embed="rId2" cstate="print"/>
          <a:stretch>
            <a:fillRect/>
          </a:stretch>
        </p:blipFill>
        <p:spPr>
          <a:xfrm>
            <a:off x="179512" y="2204864"/>
            <a:ext cx="4302029" cy="3456384"/>
          </a:xfrm>
        </p:spPr>
      </p:pic>
      <p:pic>
        <p:nvPicPr>
          <p:cNvPr id="5" name="Picture 4" descr="ss_yf11.jpg"/>
          <p:cNvPicPr>
            <a:picLocks noChangeAspect="1"/>
          </p:cNvPicPr>
          <p:nvPr/>
        </p:nvPicPr>
        <p:blipFill>
          <a:blip r:embed="rId3" cstate="print"/>
          <a:stretch>
            <a:fillRect/>
          </a:stretch>
        </p:blipFill>
        <p:spPr>
          <a:xfrm>
            <a:off x="4343400" y="1981200"/>
            <a:ext cx="4495800" cy="4114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9144000" cy="1143000"/>
          </a:xfrm>
        </p:spPr>
        <p:txBody>
          <a:bodyPr>
            <a:noAutofit/>
          </a:bodyPr>
          <a:lstStyle/>
          <a:p>
            <a:r>
              <a:rPr lang="en-US" altLang="zh-CN" sz="3200" b="1" dirty="0" smtClean="0"/>
              <a:t>Analysis Difficulty 2-Unsymmetrical Forward Optics</a:t>
            </a:r>
            <a:br>
              <a:rPr lang="en-US" altLang="zh-CN" sz="3200" b="1" dirty="0" smtClean="0"/>
            </a:br>
            <a:r>
              <a:rPr lang="en-US" altLang="zh-CN" sz="3200" b="1" dirty="0" smtClean="0">
                <a:solidFill>
                  <a:srgbClr val="FF0000"/>
                </a:solidFill>
              </a:rPr>
              <a:t>-HES-</a:t>
            </a:r>
            <a:endParaRPr lang="zh-CN" altLang="en-US" sz="3200" dirty="0"/>
          </a:p>
        </p:txBody>
      </p:sp>
      <p:pic>
        <p:nvPicPr>
          <p:cNvPr id="12" name="内容占位符 11" descr="startpoint_hes_yx.jpg"/>
          <p:cNvPicPr>
            <a:picLocks noGrp="1" noChangeAspect="1"/>
          </p:cNvPicPr>
          <p:nvPr>
            <p:ph idx="1"/>
          </p:nvPr>
        </p:nvPicPr>
        <p:blipFill>
          <a:blip r:embed="rId2" cstate="print"/>
          <a:stretch>
            <a:fillRect/>
          </a:stretch>
        </p:blipFill>
        <p:spPr>
          <a:xfrm>
            <a:off x="1403648" y="1556792"/>
            <a:ext cx="5213654" cy="4896544"/>
          </a:xfrm>
        </p:spPr>
      </p:pic>
      <p:sp>
        <p:nvSpPr>
          <p:cNvPr id="4" name="矩形 3"/>
          <p:cNvSpPr/>
          <p:nvPr/>
        </p:nvSpPr>
        <p:spPr>
          <a:xfrm>
            <a:off x="6876256" y="2852936"/>
            <a:ext cx="1944216" cy="2246769"/>
          </a:xfrm>
          <a:prstGeom prst="rect">
            <a:avLst/>
          </a:prstGeom>
        </p:spPr>
        <p:txBody>
          <a:bodyPr wrap="square">
            <a:spAutoFit/>
          </a:bodyPr>
          <a:lstStyle/>
          <a:p>
            <a:pPr algn="ctr"/>
            <a:r>
              <a:rPr lang="en-US" altLang="zh-CN" sz="2800" b="1" dirty="0" smtClean="0">
                <a:solidFill>
                  <a:srgbClr val="FF33CC"/>
                </a:solidFill>
              </a:rPr>
              <a:t>Purple: Geant4 Simulation</a:t>
            </a:r>
          </a:p>
          <a:p>
            <a:pPr algn="ctr"/>
            <a:r>
              <a:rPr lang="en-US" altLang="zh-CN" sz="2800" b="1" dirty="0" smtClean="0">
                <a:solidFill>
                  <a:srgbClr val="00B050"/>
                </a:solidFill>
              </a:rPr>
              <a:t>Green: Real HES SS data</a:t>
            </a:r>
            <a:endParaRPr lang="en-US" altLang="zh-CN" sz="2800" b="1" dirty="0">
              <a:solidFill>
                <a:srgbClr val="00B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Conclusion And To Do</a:t>
            </a:r>
            <a:endParaRPr lang="zh-CN" altLang="en-US" dirty="0"/>
          </a:p>
        </p:txBody>
      </p:sp>
      <p:sp>
        <p:nvSpPr>
          <p:cNvPr id="4" name="内容占位符 3"/>
          <p:cNvSpPr txBox="1">
            <a:spLocks noGrp="1"/>
          </p:cNvSpPr>
          <p:nvPr>
            <p:ph idx="1"/>
          </p:nvPr>
        </p:nvSpPr>
        <p:spPr>
          <a:xfrm>
            <a:off x="457200" y="1600200"/>
            <a:ext cx="8229600" cy="1717393"/>
          </a:xfrm>
          <a:prstGeom prst="rect">
            <a:avLst/>
          </a:prstGeom>
          <a:noFill/>
        </p:spPr>
        <p:txBody>
          <a:bodyPr wrap="square" rtlCol="0">
            <a:spAutoFit/>
          </a:bodyPr>
          <a:lstStyle/>
          <a:p>
            <a:pPr>
              <a:buFont typeface="Wingdings" pitchFamily="2" charset="2"/>
              <a:buChar char="ü"/>
            </a:pPr>
            <a:r>
              <a:rPr lang="en-US" altLang="zh-CN" sz="2400" b="1" dirty="0" smtClean="0">
                <a:solidFill>
                  <a:srgbClr val="00B050"/>
                </a:solidFill>
              </a:rPr>
              <a:t>   The third-generation (</a:t>
            </a:r>
            <a:r>
              <a:rPr lang="en-US" altLang="zh-CN" sz="2400" b="1" dirty="0" err="1" smtClean="0">
                <a:solidFill>
                  <a:srgbClr val="00B050"/>
                </a:solidFill>
              </a:rPr>
              <a:t>e,e’k</a:t>
            </a:r>
            <a:r>
              <a:rPr lang="en-US" altLang="zh-CN" sz="2400" b="1" baseline="30000" dirty="0" smtClean="0">
                <a:solidFill>
                  <a:srgbClr val="00B050"/>
                </a:solidFill>
              </a:rPr>
              <a:t>+</a:t>
            </a:r>
            <a:r>
              <a:rPr lang="en-US" altLang="zh-CN" sz="2400" b="1" dirty="0" smtClean="0">
                <a:solidFill>
                  <a:srgbClr val="00B050"/>
                </a:solidFill>
              </a:rPr>
              <a:t>)at </a:t>
            </a:r>
            <a:r>
              <a:rPr lang="en-US" altLang="zh-CN" sz="2400" b="1" dirty="0" err="1" smtClean="0">
                <a:solidFill>
                  <a:srgbClr val="00B050"/>
                </a:solidFill>
              </a:rPr>
              <a:t>Jlab</a:t>
            </a:r>
            <a:r>
              <a:rPr lang="en-US" altLang="zh-CN" sz="2400" b="1" dirty="0" smtClean="0">
                <a:solidFill>
                  <a:srgbClr val="00B050"/>
                </a:solidFill>
              </a:rPr>
              <a:t> </a:t>
            </a:r>
            <a:r>
              <a:rPr lang="en-US" altLang="zh-CN" sz="2400" b="1" dirty="0" err="1" smtClean="0">
                <a:solidFill>
                  <a:srgbClr val="00B050"/>
                </a:solidFill>
              </a:rPr>
              <a:t>hallC</a:t>
            </a:r>
            <a:r>
              <a:rPr lang="en-US" altLang="zh-CN" sz="2400" b="1" dirty="0" smtClean="0">
                <a:solidFill>
                  <a:srgbClr val="00B050"/>
                </a:solidFill>
              </a:rPr>
              <a:t>  data taking has  been successfully done at the end of 2009 ;</a:t>
            </a:r>
          </a:p>
          <a:p>
            <a:pPr>
              <a:buFont typeface="Wingdings" pitchFamily="2" charset="2"/>
              <a:buChar char="ü"/>
            </a:pPr>
            <a:r>
              <a:rPr lang="en-US" altLang="zh-CN" sz="2400" b="1" dirty="0" smtClean="0">
                <a:solidFill>
                  <a:srgbClr val="00B050"/>
                </a:solidFill>
              </a:rPr>
              <a:t>The detector calibration of the experiment has almost done;</a:t>
            </a:r>
          </a:p>
          <a:p>
            <a:pPr>
              <a:buFont typeface="Wingdings" pitchFamily="2" charset="2"/>
              <a:buChar char="ü"/>
            </a:pPr>
            <a:r>
              <a:rPr lang="en-US" altLang="zh-CN" sz="2400" b="1" dirty="0" smtClean="0">
                <a:solidFill>
                  <a:srgbClr val="00B050"/>
                </a:solidFill>
              </a:rPr>
              <a:t>The forward HKS optical matrices  are almost ready; </a:t>
            </a:r>
          </a:p>
        </p:txBody>
      </p:sp>
      <p:sp>
        <p:nvSpPr>
          <p:cNvPr id="6" name="内容占位符 3"/>
          <p:cNvSpPr txBox="1">
            <a:spLocks/>
          </p:cNvSpPr>
          <p:nvPr/>
        </p:nvSpPr>
        <p:spPr>
          <a:xfrm>
            <a:off x="179512" y="3515547"/>
            <a:ext cx="8964488" cy="2936188"/>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zh-CN" sz="2800" b="1" i="0" u="none" strike="noStrike" kern="1200" cap="none" spc="0" normalizeH="0" baseline="0" noProof="0" dirty="0" smtClean="0">
                <a:ln>
                  <a:noFill/>
                </a:ln>
                <a:solidFill>
                  <a:srgbClr val="7030A0"/>
                </a:solidFill>
                <a:effectLst/>
                <a:uLnTx/>
                <a:uFillTx/>
                <a:latin typeface="+mn-lt"/>
                <a:ea typeface="+mn-ea"/>
                <a:cs typeface="+mn-cs"/>
              </a:rPr>
              <a:t> The algorithm of HKS tracking for high luminosity target need to be improved;</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zh-CN" sz="2800" b="1" i="0" u="none" strike="noStrike" kern="1200" cap="none" spc="0" normalizeH="0" baseline="0" noProof="0" dirty="0" smtClean="0">
                <a:ln>
                  <a:noFill/>
                </a:ln>
                <a:solidFill>
                  <a:srgbClr val="7030A0"/>
                </a:solidFill>
                <a:effectLst/>
                <a:uLnTx/>
                <a:uFillTx/>
                <a:latin typeface="+mn-lt"/>
                <a:ea typeface="+mn-ea"/>
                <a:cs typeface="+mn-cs"/>
              </a:rPr>
              <a:t>HES forward optics needed to be done;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zh-CN" sz="2800" b="1" i="0" u="none" strike="noStrike" kern="1200" cap="none" spc="0" normalizeH="0" baseline="0" noProof="0" dirty="0" smtClean="0">
                <a:ln>
                  <a:noFill/>
                </a:ln>
                <a:solidFill>
                  <a:srgbClr val="7030A0"/>
                </a:solidFill>
                <a:effectLst/>
                <a:uLnTx/>
                <a:uFillTx/>
                <a:latin typeface="+mn-lt"/>
                <a:ea typeface="+mn-ea"/>
                <a:cs typeface="+mn-cs"/>
              </a:rPr>
              <a:t>Kinematics calibration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zh-CN" sz="2800" b="1" i="0" u="none" strike="noStrike" kern="1200" cap="none" spc="0" normalizeH="0" baseline="0" noProof="0" dirty="0" smtClean="0">
                <a:ln>
                  <a:noFill/>
                </a:ln>
                <a:solidFill>
                  <a:srgbClr val="7030A0"/>
                </a:solidFill>
                <a:effectLst/>
                <a:uLnTx/>
                <a:uFillTx/>
                <a:latin typeface="+mn-lt"/>
                <a:ea typeface="+mn-ea"/>
                <a:cs typeface="+mn-cs"/>
              </a:rPr>
              <a:t>Iteration of kinematics calibration and optical  calibration.</a:t>
            </a:r>
            <a:endParaRPr kumimoji="0" lang="zh-CN" altLang="en-US" sz="2800" b="1"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24862" y="2492896"/>
            <a:ext cx="4436792" cy="1200329"/>
          </a:xfrm>
          <a:prstGeom prst="rect">
            <a:avLst/>
          </a:prstGeom>
          <a:noFill/>
        </p:spPr>
        <p:txBody>
          <a:bodyPr wrap="none" lIns="91440" tIns="45720" rIns="91440" bIns="45720">
            <a:spAutoFit/>
            <a:scene3d>
              <a:camera prst="perspectiveLeft"/>
              <a:lightRig rig="glow" dir="tl">
                <a:rot lat="0" lon="0" rev="5400000"/>
              </a:lightRig>
            </a:scene3d>
            <a:sp3d contourW="12700">
              <a:bevelT w="25400" h="25400"/>
              <a:contourClr>
                <a:schemeClr val="accent6">
                  <a:shade val="73000"/>
                </a:schemeClr>
              </a:contourClr>
            </a:sp3d>
          </a:bodyPr>
          <a:lstStyle/>
          <a:p>
            <a:pPr algn="ctr"/>
            <a:r>
              <a:rPr lang="en-US" altLang="zh-CN" sz="7200" b="1" dirty="0" smtClean="0">
                <a:ln w="11430">
                  <a:noFill/>
                </a:ln>
                <a:solidFill>
                  <a:srgbClr val="FFC000"/>
                </a:solidFill>
                <a:effectLst>
                  <a:glow rad="228600">
                    <a:schemeClr val="accent2">
                      <a:satMod val="175000"/>
                      <a:alpha val="40000"/>
                    </a:schemeClr>
                  </a:glow>
                  <a:outerShdw blurRad="50800" dist="38100" dir="16200000" rotWithShape="0">
                    <a:prstClr val="black">
                      <a:alpha val="40000"/>
                    </a:prstClr>
                  </a:outerShdw>
                  <a:reflection blurRad="6350" stA="55000" endA="50" endPos="85000" dist="60007" dir="5400000" sy="-100000" algn="bl" rotWithShape="0"/>
                </a:effectLst>
              </a:rPr>
              <a:t>Thank You!</a:t>
            </a:r>
            <a:endParaRPr lang="zh-CN" altLang="en-US" sz="7200" b="1" dirty="0">
              <a:ln w="11430">
                <a:noFill/>
              </a:ln>
              <a:solidFill>
                <a:srgbClr val="FFC000"/>
              </a:solidFill>
              <a:effectLst>
                <a:glow rad="228600">
                  <a:schemeClr val="accent2">
                    <a:satMod val="175000"/>
                    <a:alpha val="40000"/>
                  </a:schemeClr>
                </a:glow>
                <a:outerShdw blurRad="50800" dist="38100" dir="16200000" rotWithShape="0">
                  <a:prstClr val="black">
                    <a:alpha val="40000"/>
                  </a:prstClr>
                </a:outerShdw>
                <a:reflection blurRad="6350" stA="55000" endA="50" endPos="85000" dist="60007" dir="5400000" sy="-100000" algn="bl" rotWithShape="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1571612"/>
            <a:ext cx="8229600" cy="4929222"/>
          </a:xfrm>
        </p:spPr>
        <p:style>
          <a:lnRef idx="2">
            <a:schemeClr val="accent6"/>
          </a:lnRef>
          <a:fillRef idx="1">
            <a:schemeClr val="lt1"/>
          </a:fillRef>
          <a:effectRef idx="0">
            <a:schemeClr val="accent6"/>
          </a:effectRef>
          <a:fontRef idx="minor">
            <a:schemeClr val="dk1"/>
          </a:fontRef>
        </p:style>
        <p:txBody>
          <a:bodyPr>
            <a:noAutofit/>
          </a:bodyPr>
          <a:lstStyle/>
          <a:p>
            <a:pPr>
              <a:buNone/>
            </a:pPr>
            <a:r>
              <a:rPr lang="en-US" altLang="zh-CN" sz="2000" b="1" dirty="0" smtClean="0">
                <a:cs typeface="Times New Roman" pitchFamily="18" charset="0"/>
              </a:rPr>
              <a:t>Cases:</a:t>
            </a:r>
          </a:p>
          <a:p>
            <a:pPr marL="578358" indent="-514350">
              <a:buClrTx/>
              <a:buFont typeface="+mj-lt"/>
              <a:buAutoNum type="arabicPeriod"/>
            </a:pPr>
            <a:r>
              <a:rPr lang="en-US" altLang="zh-CN" sz="2000" b="1" dirty="0" smtClean="0">
                <a:cs typeface="Times New Roman" pitchFamily="18" charset="0"/>
              </a:rPr>
              <a:t>If there are both hits inside and outside the timing </a:t>
            </a:r>
            <a:r>
              <a:rPr lang="en-US" altLang="zh-CN" sz="2000" b="1" dirty="0" smtClean="0">
                <a:solidFill>
                  <a:schemeClr val="bg1"/>
                </a:solidFill>
                <a:cs typeface="Times New Roman" pitchFamily="18" charset="0"/>
              </a:rPr>
              <a:t>window</a:t>
            </a:r>
            <a:r>
              <a:rPr lang="en-US" altLang="zh-CN" sz="2000" b="1" dirty="0" smtClean="0">
                <a:solidFill>
                  <a:srgbClr val="7030A0"/>
                </a:solidFill>
                <a:cs typeface="Times New Roman" pitchFamily="18" charset="0"/>
              </a:rPr>
              <a:t>-choose the  inside ones</a:t>
            </a:r>
          </a:p>
          <a:p>
            <a:pPr marL="578358" indent="-514350">
              <a:buClrTx/>
              <a:buFont typeface="+mj-lt"/>
              <a:buAutoNum type="arabicPeriod"/>
            </a:pPr>
            <a:r>
              <a:rPr lang="en-US" altLang="zh-CN" sz="2000" b="1" dirty="0" smtClean="0">
                <a:cs typeface="Times New Roman" pitchFamily="18" charset="0"/>
              </a:rPr>
              <a:t>If there are only hits which is later than the timing window- </a:t>
            </a:r>
            <a:r>
              <a:rPr lang="en-US" altLang="zh-CN" sz="2000" b="1" dirty="0" smtClean="0">
                <a:solidFill>
                  <a:srgbClr val="7030A0"/>
                </a:solidFill>
                <a:cs typeface="Times New Roman" pitchFamily="18" charset="0"/>
              </a:rPr>
              <a:t>choose the earliest one . (?’ hits across wire ‘) </a:t>
            </a:r>
          </a:p>
          <a:p>
            <a:pPr marL="578358" indent="-514350">
              <a:buClrTx/>
              <a:buFont typeface="+mj-lt"/>
              <a:buAutoNum type="arabicPeriod"/>
            </a:pPr>
            <a:r>
              <a:rPr lang="en-US" altLang="zh-CN" sz="2000" b="1" dirty="0" smtClean="0">
                <a:cs typeface="Times New Roman" pitchFamily="18" charset="0"/>
              </a:rPr>
              <a:t>If there are only hits before the timing window- </a:t>
            </a:r>
            <a:r>
              <a:rPr lang="en-US" altLang="zh-CN" sz="2000" b="1" dirty="0" smtClean="0">
                <a:solidFill>
                  <a:srgbClr val="7030A0"/>
                </a:solidFill>
                <a:cs typeface="Times New Roman" pitchFamily="18" charset="0"/>
              </a:rPr>
              <a:t>choose the  latest one</a:t>
            </a:r>
          </a:p>
          <a:p>
            <a:pPr marL="578358" indent="-514350">
              <a:buClrTx/>
              <a:buFont typeface="+mj-lt"/>
              <a:buAutoNum type="arabicPeriod"/>
            </a:pPr>
            <a:r>
              <a:rPr lang="en-US" altLang="zh-CN" sz="2000" b="1" dirty="0" smtClean="0">
                <a:solidFill>
                  <a:srgbClr val="FF0000"/>
                </a:solidFill>
                <a:cs typeface="Times New Roman" pitchFamily="18" charset="0"/>
              </a:rPr>
              <a:t>If there are several hits inside the timing window- combine all of them with the hits on other layers, decide “left or right” and fit them, choose the one with minchi2</a:t>
            </a:r>
          </a:p>
          <a:p>
            <a:pPr marL="578358" indent="-514350">
              <a:buClrTx/>
              <a:buNone/>
            </a:pPr>
            <a:r>
              <a:rPr lang="en-US" altLang="zh-CN" sz="2000" b="1" dirty="0" smtClean="0">
                <a:solidFill>
                  <a:srgbClr val="FF0000"/>
                </a:solidFill>
                <a:cs typeface="Times New Roman" pitchFamily="18" charset="0"/>
              </a:rPr>
              <a:t>        Precondition: (multiple combination).le.10 (98%)        </a:t>
            </a:r>
          </a:p>
          <a:p>
            <a:pPr marL="578358" indent="-514350">
              <a:buClrTx/>
              <a:buNone/>
            </a:pPr>
            <a:r>
              <a:rPr lang="en-US" altLang="zh-CN" sz="2000" b="1" dirty="0" smtClean="0">
                <a:solidFill>
                  <a:srgbClr val="FF0000"/>
                </a:solidFill>
                <a:cs typeface="Times New Roman" pitchFamily="18" charset="0"/>
              </a:rPr>
              <a:t>       (test by run76312:9.05%)      </a:t>
            </a:r>
          </a:p>
          <a:p>
            <a:pPr marL="578358" indent="-514350">
              <a:buClrTx/>
              <a:buNone/>
            </a:pPr>
            <a:r>
              <a:rPr lang="en-US" altLang="zh-CN" sz="2000" b="1" dirty="0" smtClean="0">
                <a:solidFill>
                  <a:schemeClr val="accent6"/>
                </a:solidFill>
                <a:cs typeface="Times New Roman" pitchFamily="18" charset="0"/>
              </a:rPr>
              <a:t>*  Timing window :Defined by the distribution of the Drift Time</a:t>
            </a:r>
          </a:p>
          <a:p>
            <a:pPr marL="578358" indent="-514350">
              <a:buClrTx/>
              <a:buNone/>
            </a:pPr>
            <a:r>
              <a:rPr lang="en-US" altLang="zh-CN" sz="2000" b="1" dirty="0" smtClean="0">
                <a:solidFill>
                  <a:schemeClr val="accent6"/>
                </a:solidFill>
                <a:cs typeface="Times New Roman" pitchFamily="18" charset="0"/>
              </a:rPr>
              <a:t>        (-5ns&lt;</a:t>
            </a:r>
            <a:r>
              <a:rPr lang="en-US" altLang="zh-CN" sz="2000" b="1" dirty="0" err="1" smtClean="0">
                <a:solidFill>
                  <a:schemeClr val="accent6"/>
                </a:solidFill>
                <a:cs typeface="Times New Roman" pitchFamily="18" charset="0"/>
              </a:rPr>
              <a:t>dt</a:t>
            </a:r>
            <a:r>
              <a:rPr lang="en-US" altLang="zh-CN" sz="2000" b="1" dirty="0" smtClean="0">
                <a:solidFill>
                  <a:schemeClr val="accent6"/>
                </a:solidFill>
                <a:cs typeface="Times New Roman" pitchFamily="18" charset="0"/>
              </a:rPr>
              <a:t>&lt;125ns)</a:t>
            </a:r>
          </a:p>
        </p:txBody>
      </p:sp>
      <p:sp>
        <p:nvSpPr>
          <p:cNvPr id="4" name="标题 1"/>
          <p:cNvSpPr txBox="1">
            <a:spLocks/>
          </p:cNvSpPr>
          <p:nvPr/>
        </p:nvSpPr>
        <p:spPr>
          <a:xfrm>
            <a:off x="428596" y="0"/>
            <a:ext cx="8229600" cy="1399032"/>
          </a:xfrm>
          <a:prstGeom prst="rect">
            <a:avLst/>
          </a:prstGeom>
        </p:spPr>
        <p:txBody>
          <a:bodyPr vert="horz" anchor="ctr">
            <a:normAutofit fontScale="90000" lnSpcReduction="1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8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Software</a:t>
            </a:r>
            <a:br>
              <a:rPr kumimoji="0" lang="en-US" altLang="zh-CN" sz="48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r>
              <a:rPr kumimoji="0" lang="en-US" altLang="zh-CN" sz="48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-Single Hit Selection</a:t>
            </a:r>
            <a:r>
              <a:rPr kumimoji="0" lang="en-US" altLang="zh-CN" sz="44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a:t>
            </a:r>
            <a:endParaRPr kumimoji="0" lang="zh-CN" altLang="en-US" sz="4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88640"/>
            <a:ext cx="8229600" cy="1143000"/>
          </a:xfrm>
        </p:spPr>
        <p:txBody>
          <a:bodyPr>
            <a:normAutofit/>
          </a:bodyPr>
          <a:lstStyle/>
          <a:p>
            <a:r>
              <a:rPr lang="en-US" altLang="zh-CN" dirty="0" smtClean="0"/>
              <a:t>Analysis Difficulty 1-HKS Tracking</a:t>
            </a:r>
            <a:endParaRPr lang="zh-CN" altLang="en-US" dirty="0"/>
          </a:p>
        </p:txBody>
      </p:sp>
      <p:sp>
        <p:nvSpPr>
          <p:cNvPr id="4" name="TextBox 3"/>
          <p:cNvSpPr txBox="1"/>
          <p:nvPr/>
        </p:nvSpPr>
        <p:spPr>
          <a:xfrm>
            <a:off x="395536" y="1484784"/>
            <a:ext cx="828680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Sources:</a:t>
            </a:r>
          </a:p>
          <a:p>
            <a:pPr marL="342900" indent="-342900">
              <a:buAutoNum type="arabicPeriod"/>
            </a:pPr>
            <a:r>
              <a:rPr lang="en-US" b="1" dirty="0" smtClean="0">
                <a:solidFill>
                  <a:srgbClr val="FF0000"/>
                </a:solidFill>
              </a:rPr>
              <a:t>High accidental background    </a:t>
            </a:r>
            <a:endParaRPr lang="en-US" dirty="0" smtClean="0"/>
          </a:p>
        </p:txBody>
      </p:sp>
      <p:pic>
        <p:nvPicPr>
          <p:cNvPr id="6" name="Content Placeholder 3" descr="76989_1x_timeing.gif"/>
          <p:cNvPicPr>
            <a:picLocks noChangeAspect="1"/>
          </p:cNvPicPr>
          <p:nvPr/>
        </p:nvPicPr>
        <p:blipFill>
          <a:blip r:embed="rId2" cstate="print"/>
          <a:stretch>
            <a:fillRect/>
          </a:stretch>
        </p:blipFill>
        <p:spPr>
          <a:xfrm>
            <a:off x="251520" y="2636912"/>
            <a:ext cx="3793950" cy="2572908"/>
          </a:xfrm>
          <a:prstGeom prst="rect">
            <a:avLst/>
          </a:prstGeom>
        </p:spPr>
      </p:pic>
      <p:sp>
        <p:nvSpPr>
          <p:cNvPr id="7" name="TextBox 6"/>
          <p:cNvSpPr txBox="1"/>
          <p:nvPr/>
        </p:nvSpPr>
        <p:spPr>
          <a:xfrm>
            <a:off x="899592" y="5373216"/>
            <a:ext cx="2304256" cy="738664"/>
          </a:xfrm>
          <a:prstGeom prst="rect">
            <a:avLst/>
          </a:prstGeom>
          <a:noFill/>
        </p:spPr>
        <p:txBody>
          <a:bodyPr wrap="square" rtlCol="0">
            <a:spAutoFit/>
          </a:bodyPr>
          <a:lstStyle/>
          <a:p>
            <a:pPr algn="ctr"/>
            <a:r>
              <a:rPr lang="en-US" sz="1400" b="1" dirty="0" smtClean="0">
                <a:solidFill>
                  <a:schemeClr val="accent2">
                    <a:lumMod val="50000"/>
                  </a:schemeClr>
                </a:solidFill>
              </a:rPr>
              <a:t>Mean time distribution of one layer of timing counter </a:t>
            </a:r>
          </a:p>
          <a:p>
            <a:pPr algn="ctr"/>
            <a:r>
              <a:rPr lang="en-US" sz="1400" b="1" dirty="0" smtClean="0">
                <a:solidFill>
                  <a:schemeClr val="accent2">
                    <a:lumMod val="50000"/>
                  </a:schemeClr>
                </a:solidFill>
              </a:rPr>
              <a:t>run#76989(</a:t>
            </a:r>
            <a:r>
              <a:rPr lang="en-US" sz="1400" b="1" baseline="30000" dirty="0" smtClean="0">
                <a:solidFill>
                  <a:schemeClr val="accent2">
                    <a:lumMod val="50000"/>
                  </a:schemeClr>
                </a:solidFill>
              </a:rPr>
              <a:t>52</a:t>
            </a:r>
            <a:r>
              <a:rPr lang="en-US" sz="1400" b="1" dirty="0" smtClean="0">
                <a:solidFill>
                  <a:schemeClr val="accent2">
                    <a:lumMod val="50000"/>
                  </a:schemeClr>
                </a:solidFill>
              </a:rPr>
              <a:t>Cr)</a:t>
            </a:r>
            <a:endParaRPr lang="en-US" sz="1400" b="1" dirty="0">
              <a:solidFill>
                <a:schemeClr val="accent2">
                  <a:lumMod val="50000"/>
                </a:schemeClr>
              </a:solidFill>
            </a:endParaRPr>
          </a:p>
        </p:txBody>
      </p:sp>
      <p:grpSp>
        <p:nvGrpSpPr>
          <p:cNvPr id="8" name="组合 7"/>
          <p:cNvGrpSpPr/>
          <p:nvPr/>
        </p:nvGrpSpPr>
        <p:grpSpPr>
          <a:xfrm>
            <a:off x="4139952" y="2276872"/>
            <a:ext cx="3857652" cy="3857628"/>
            <a:chOff x="0" y="3000372"/>
            <a:chExt cx="3857652" cy="3857628"/>
          </a:xfrm>
        </p:grpSpPr>
        <p:pic>
          <p:nvPicPr>
            <p:cNvPr id="9" name="图片 8" descr="76989_dt_show.eps"/>
            <p:cNvPicPr>
              <a:picLocks noChangeAspect="1"/>
            </p:cNvPicPr>
            <p:nvPr/>
          </p:nvPicPr>
          <p:blipFill>
            <a:blip r:embed="rId3" cstate="print"/>
            <a:stretch>
              <a:fillRect/>
            </a:stretch>
          </p:blipFill>
          <p:spPr>
            <a:xfrm>
              <a:off x="0" y="5072050"/>
              <a:ext cx="3857652" cy="1785950"/>
            </a:xfrm>
            <a:prstGeom prst="rect">
              <a:avLst/>
            </a:prstGeom>
          </p:spPr>
        </p:pic>
        <p:pic>
          <p:nvPicPr>
            <p:cNvPr id="10" name="图片 9" descr="76312_dt_show.eps"/>
            <p:cNvPicPr>
              <a:picLocks noChangeAspect="1"/>
            </p:cNvPicPr>
            <p:nvPr/>
          </p:nvPicPr>
          <p:blipFill>
            <a:blip r:embed="rId4" cstate="print"/>
            <a:stretch>
              <a:fillRect/>
            </a:stretch>
          </p:blipFill>
          <p:spPr>
            <a:xfrm>
              <a:off x="0" y="3000372"/>
              <a:ext cx="3857652" cy="1819221"/>
            </a:xfrm>
            <a:prstGeom prst="rect">
              <a:avLst/>
            </a:prstGeom>
          </p:spPr>
        </p:pic>
      </p:grpSp>
      <p:sp>
        <p:nvSpPr>
          <p:cNvPr id="12" name="矩形 11"/>
          <p:cNvSpPr/>
          <p:nvPr/>
        </p:nvSpPr>
        <p:spPr>
          <a:xfrm>
            <a:off x="5364088" y="4725144"/>
            <a:ext cx="200026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b="1" dirty="0" smtClean="0">
                <a:solidFill>
                  <a:schemeClr val="accent2"/>
                </a:solidFill>
                <a:effectLst>
                  <a:outerShdw blurRad="38100" dist="38100" dir="2700000" algn="tl">
                    <a:srgbClr val="000000">
                      <a:alpha val="43137"/>
                    </a:srgbClr>
                  </a:outerShdw>
                </a:effectLst>
              </a:rPr>
              <a:t>Run76989(</a:t>
            </a:r>
            <a:r>
              <a:rPr lang="en-US" altLang="zh-CN" b="1" baseline="30000" dirty="0" smtClean="0">
                <a:solidFill>
                  <a:schemeClr val="accent2"/>
                </a:solidFill>
                <a:effectLst>
                  <a:outerShdw blurRad="38100" dist="38100" dir="2700000" algn="tl">
                    <a:srgbClr val="000000">
                      <a:alpha val="43137"/>
                    </a:srgbClr>
                  </a:outerShdw>
                </a:effectLst>
              </a:rPr>
              <a:t>52</a:t>
            </a:r>
            <a:r>
              <a:rPr lang="en-US" altLang="zh-CN" b="1" dirty="0" smtClean="0">
                <a:solidFill>
                  <a:schemeClr val="accent2"/>
                </a:solidFill>
                <a:effectLst>
                  <a:outerShdw blurRad="38100" dist="38100" dir="2700000" algn="tl">
                    <a:srgbClr val="000000">
                      <a:alpha val="43137"/>
                    </a:srgbClr>
                  </a:outerShdw>
                </a:effectLst>
              </a:rPr>
              <a:t>Cr)</a:t>
            </a:r>
            <a:endParaRPr lang="zh-CN" altLang="en-US" b="1" dirty="0">
              <a:solidFill>
                <a:schemeClr val="accent2"/>
              </a:solidFill>
              <a:effectLst>
                <a:outerShdw blurRad="38100" dist="38100" dir="2700000" algn="tl">
                  <a:srgbClr val="000000">
                    <a:alpha val="43137"/>
                  </a:srgbClr>
                </a:outerShdw>
              </a:effectLst>
            </a:endParaRPr>
          </a:p>
        </p:txBody>
      </p:sp>
      <p:sp>
        <p:nvSpPr>
          <p:cNvPr id="13" name="TextBox 12"/>
          <p:cNvSpPr txBox="1"/>
          <p:nvPr/>
        </p:nvSpPr>
        <p:spPr>
          <a:xfrm>
            <a:off x="5292080" y="2852936"/>
            <a:ext cx="178595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b="1" dirty="0" smtClean="0">
                <a:solidFill>
                  <a:schemeClr val="accent2"/>
                </a:solidFill>
                <a:effectLst>
                  <a:outerShdw blurRad="38100" dist="38100" dir="2700000" algn="tl">
                    <a:srgbClr val="000000">
                      <a:alpha val="43137"/>
                    </a:srgbClr>
                  </a:outerShdw>
                </a:effectLst>
              </a:rPr>
              <a:t>Run76312(CH</a:t>
            </a:r>
            <a:r>
              <a:rPr lang="en-US" altLang="zh-CN" b="1" baseline="-25000" dirty="0" smtClean="0">
                <a:solidFill>
                  <a:schemeClr val="accent2"/>
                </a:solidFill>
                <a:effectLst>
                  <a:outerShdw blurRad="38100" dist="38100" dir="2700000" algn="tl">
                    <a:srgbClr val="000000">
                      <a:alpha val="43137"/>
                    </a:srgbClr>
                  </a:outerShdw>
                </a:effectLst>
              </a:rPr>
              <a:t>2</a:t>
            </a:r>
            <a:r>
              <a:rPr lang="en-US" altLang="zh-CN" b="1" dirty="0" smtClean="0">
                <a:solidFill>
                  <a:schemeClr val="accent2"/>
                </a:solidFill>
                <a:effectLst>
                  <a:outerShdw blurRad="38100" dist="38100" dir="2700000" algn="tl">
                    <a:srgbClr val="000000">
                      <a:alpha val="43137"/>
                    </a:srgbClr>
                  </a:outerShdw>
                </a:effectLst>
              </a:rPr>
              <a:t>)</a:t>
            </a:r>
            <a:endParaRPr lang="zh-CN" altLang="en-US" b="1" dirty="0">
              <a:solidFill>
                <a:schemeClr val="accent2"/>
              </a:solidFill>
              <a:effectLst>
                <a:outerShdw blurRad="38100" dist="38100" dir="2700000" algn="tl">
                  <a:srgbClr val="000000">
                    <a:alpha val="43137"/>
                  </a:srgbClr>
                </a:outerShdw>
              </a:effectLst>
            </a:endParaRPr>
          </a:p>
        </p:txBody>
      </p:sp>
      <p:sp>
        <p:nvSpPr>
          <p:cNvPr id="14" name="TextBox 13"/>
          <p:cNvSpPr txBox="1"/>
          <p:nvPr/>
        </p:nvSpPr>
        <p:spPr>
          <a:xfrm>
            <a:off x="4716016" y="6237312"/>
            <a:ext cx="2592288" cy="369332"/>
          </a:xfrm>
          <a:prstGeom prst="rect">
            <a:avLst/>
          </a:prstGeom>
          <a:noFill/>
        </p:spPr>
        <p:txBody>
          <a:bodyPr wrap="square" rtlCol="0">
            <a:spAutoFit/>
          </a:bodyPr>
          <a:lstStyle/>
          <a:p>
            <a:r>
              <a:rPr lang="en-US" altLang="zh-CN" dirty="0" smtClean="0">
                <a:solidFill>
                  <a:srgbClr val="660066"/>
                </a:solidFill>
              </a:rPr>
              <a:t>Drift timing distribution</a:t>
            </a:r>
            <a:endParaRPr lang="zh-CN" altLang="en-US" dirty="0">
              <a:solidFill>
                <a:srgbClr val="660066"/>
              </a:solidFill>
            </a:endParaRPr>
          </a:p>
        </p:txBody>
      </p:sp>
      <p:cxnSp>
        <p:nvCxnSpPr>
          <p:cNvPr id="16" name="直接连接符 15"/>
          <p:cNvCxnSpPr/>
          <p:nvPr/>
        </p:nvCxnSpPr>
        <p:spPr>
          <a:xfrm rot="5400000">
            <a:off x="2843808" y="4293096"/>
            <a:ext cx="3744416" cy="0"/>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3419872" y="4221088"/>
            <a:ext cx="3744416" cy="0"/>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4716016" y="4221088"/>
            <a:ext cx="3744416" cy="0"/>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364088" y="4221088"/>
            <a:ext cx="3744416" cy="0"/>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dirty="0" smtClean="0"/>
              <a:t>Outline</a:t>
            </a:r>
            <a:endParaRPr lang="zh-CN" altLang="en-US" b="1" dirty="0"/>
          </a:p>
        </p:txBody>
      </p:sp>
      <p:sp>
        <p:nvSpPr>
          <p:cNvPr id="8" name="内容占位符 7"/>
          <p:cNvSpPr>
            <a:spLocks noGrp="1"/>
          </p:cNvSpPr>
          <p:nvPr>
            <p:ph idx="1"/>
          </p:nvPr>
        </p:nvSpPr>
        <p:spPr/>
        <p:txBody>
          <a:bodyPr/>
          <a:lstStyle/>
          <a:p>
            <a:pPr>
              <a:buSzPct val="100000"/>
              <a:buFont typeface="Wingdings" pitchFamily="2" charset="2"/>
              <a:buChar char="l"/>
            </a:pPr>
            <a:r>
              <a:rPr lang="en-US" altLang="zh-CN" b="1" dirty="0" smtClean="0">
                <a:solidFill>
                  <a:srgbClr val="C00000"/>
                </a:solidFill>
              </a:rPr>
              <a:t>Experimental Goal</a:t>
            </a:r>
          </a:p>
          <a:p>
            <a:pPr>
              <a:buSzPct val="100000"/>
              <a:buFont typeface="Wingdings" pitchFamily="2" charset="2"/>
              <a:buChar char="l"/>
            </a:pPr>
            <a:r>
              <a:rPr lang="en-US" altLang="zh-CN" b="1" dirty="0" smtClean="0">
                <a:solidFill>
                  <a:srgbClr val="C00000"/>
                </a:solidFill>
              </a:rPr>
              <a:t>Experimental Setup</a:t>
            </a:r>
          </a:p>
          <a:p>
            <a:pPr>
              <a:buSzPct val="100000"/>
              <a:buFont typeface="Wingdings" pitchFamily="2" charset="2"/>
              <a:buChar char="l"/>
            </a:pPr>
            <a:r>
              <a:rPr lang="en-US" altLang="zh-CN" b="1" dirty="0" smtClean="0">
                <a:solidFill>
                  <a:srgbClr val="C00000"/>
                </a:solidFill>
              </a:rPr>
              <a:t>Analysis</a:t>
            </a:r>
          </a:p>
          <a:p>
            <a:pPr lvl="1">
              <a:buSzPct val="100000"/>
              <a:buFont typeface="Wingdings" pitchFamily="2" charset="2"/>
              <a:buChar char="l"/>
            </a:pPr>
            <a:r>
              <a:rPr lang="en-US" altLang="zh-CN" sz="2400" b="1" dirty="0" smtClean="0">
                <a:solidFill>
                  <a:srgbClr val="7030A0"/>
                </a:solidFill>
              </a:rPr>
              <a:t>Analysis flow chart</a:t>
            </a:r>
          </a:p>
          <a:p>
            <a:pPr lvl="1">
              <a:buSzPct val="100000"/>
              <a:buFont typeface="Wingdings" pitchFamily="2" charset="2"/>
              <a:buChar char="l"/>
            </a:pPr>
            <a:r>
              <a:rPr lang="en-US" altLang="zh-CN" sz="2400" b="1" dirty="0" smtClean="0">
                <a:solidFill>
                  <a:srgbClr val="7030A0"/>
                </a:solidFill>
              </a:rPr>
              <a:t> Analysis difficulties and status</a:t>
            </a:r>
          </a:p>
          <a:p>
            <a:pPr>
              <a:buSzPct val="100000"/>
              <a:buFont typeface="Wingdings" pitchFamily="2" charset="2"/>
              <a:buChar char="l"/>
            </a:pPr>
            <a:r>
              <a:rPr lang="en-US" altLang="zh-CN" b="1" dirty="0" smtClean="0">
                <a:solidFill>
                  <a:srgbClr val="C00000"/>
                </a:solidFill>
              </a:rPr>
              <a:t>Conclusion and to do</a:t>
            </a:r>
          </a:p>
          <a:p>
            <a:pPr>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2800" b="1" dirty="0" smtClean="0"/>
              <a:t>Analysis Difficulty 2-Unsymmetrical Forward Optics</a:t>
            </a:r>
            <a:r>
              <a:rPr lang="en-US" altLang="zh-CN" sz="3600" b="1" dirty="0" smtClean="0"/>
              <a:t/>
            </a:r>
            <a:br>
              <a:rPr lang="en-US" altLang="zh-CN" sz="3600" b="1" dirty="0" smtClean="0"/>
            </a:br>
            <a:r>
              <a:rPr lang="en-US" altLang="zh-CN" sz="3600" b="1" dirty="0" smtClean="0">
                <a:solidFill>
                  <a:srgbClr val="FF0000"/>
                </a:solidFill>
              </a:rPr>
              <a:t>-HKS-</a:t>
            </a:r>
            <a:endParaRPr lang="en-US" sz="3600" dirty="0"/>
          </a:p>
        </p:txBody>
      </p:sp>
      <p:sp>
        <p:nvSpPr>
          <p:cNvPr id="3" name="Content Placeholder 2"/>
          <p:cNvSpPr>
            <a:spLocks noGrp="1"/>
          </p:cNvSpPr>
          <p:nvPr>
            <p:ph idx="1"/>
          </p:nvPr>
        </p:nvSpPr>
        <p:spPr>
          <a:xfrm>
            <a:off x="457200" y="1600200"/>
            <a:ext cx="8153400" cy="4925144"/>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buNone/>
            </a:pPr>
            <a:r>
              <a:rPr lang="en-US" b="1" dirty="0" smtClean="0">
                <a:solidFill>
                  <a:schemeClr val="tx1"/>
                </a:solidFill>
              </a:rPr>
              <a:t>My improvement:</a:t>
            </a:r>
          </a:p>
          <a:p>
            <a:pPr>
              <a:buFont typeface="Wingdings" pitchFamily="2" charset="2"/>
              <a:buChar char="q"/>
            </a:pPr>
            <a:r>
              <a:rPr lang="en-US" dirty="0" smtClean="0">
                <a:solidFill>
                  <a:srgbClr val="C00000"/>
                </a:solidFill>
              </a:rPr>
              <a:t>Q1 X-Asymmetry Factor Functions</a:t>
            </a:r>
          </a:p>
          <a:p>
            <a:pPr lvl="1">
              <a:buFont typeface="Wingdings" pitchFamily="2" charset="2"/>
              <a:buChar char="v"/>
            </a:pPr>
            <a:r>
              <a:rPr lang="en-US" sz="2900" b="1" dirty="0" err="1" smtClean="0"/>
              <a:t>Bx</a:t>
            </a:r>
            <a:r>
              <a:rPr lang="en-US" sz="2900" b="1" dirty="0" smtClean="0"/>
              <a:t>: F(x)=1.0+0.12/17.0*(x+7)+0.0075*(x+7)</a:t>
            </a:r>
            <a:r>
              <a:rPr lang="en-US" sz="2900" b="1" baseline="30000" dirty="0" smtClean="0"/>
              <a:t>2</a:t>
            </a:r>
            <a:r>
              <a:rPr lang="en-US" sz="2900" b="1" dirty="0" smtClean="0"/>
              <a:t>/17</a:t>
            </a:r>
            <a:r>
              <a:rPr lang="en-US" sz="2900" b="1" baseline="30000" dirty="0" smtClean="0"/>
              <a:t>2 </a:t>
            </a:r>
            <a:r>
              <a:rPr lang="en-US" sz="2900" b="1" dirty="0" smtClean="0"/>
              <a:t> ,(</a:t>
            </a:r>
            <a:r>
              <a:rPr lang="en-US" sz="2900" b="1" dirty="0" smtClean="0">
                <a:solidFill>
                  <a:srgbClr val="FF0000"/>
                </a:solidFill>
              </a:rPr>
              <a:t>X&gt;-15</a:t>
            </a:r>
            <a:r>
              <a:rPr lang="en-US" sz="2900" b="1" dirty="0" smtClean="0"/>
              <a:t>)</a:t>
            </a:r>
          </a:p>
          <a:p>
            <a:pPr lvl="1">
              <a:buFont typeface="Wingdings" pitchFamily="2" charset="2"/>
              <a:buChar char="v"/>
            </a:pPr>
            <a:r>
              <a:rPr lang="en-US" sz="2900" b="1" dirty="0" smtClean="0"/>
              <a:t>By: F(x)=1.0+0.2/17.0*(x+7)-0.004*(x+7)</a:t>
            </a:r>
            <a:r>
              <a:rPr lang="en-US" sz="2900" b="1" baseline="30000" dirty="0" smtClean="0"/>
              <a:t>2</a:t>
            </a:r>
            <a:r>
              <a:rPr lang="en-US" sz="2900" b="1" dirty="0" smtClean="0"/>
              <a:t>/17</a:t>
            </a:r>
            <a:r>
              <a:rPr lang="en-US" sz="2900" b="1" baseline="30000" dirty="0" smtClean="0"/>
              <a:t>2</a:t>
            </a:r>
            <a:r>
              <a:rPr lang="en-US" sz="2900" b="1" dirty="0" smtClean="0"/>
              <a:t> ,(</a:t>
            </a:r>
            <a:r>
              <a:rPr lang="en-US" sz="2900" b="1" dirty="0" smtClean="0">
                <a:solidFill>
                  <a:srgbClr val="FF0000"/>
                </a:solidFill>
              </a:rPr>
              <a:t>x&gt;-7</a:t>
            </a:r>
            <a:r>
              <a:rPr lang="en-US" sz="2900" b="1" dirty="0" smtClean="0"/>
              <a:t>)</a:t>
            </a:r>
          </a:p>
          <a:p>
            <a:pPr>
              <a:buFont typeface="Wingdings" pitchFamily="2" charset="2"/>
              <a:buChar char="q"/>
            </a:pPr>
            <a:r>
              <a:rPr lang="en-US" dirty="0" smtClean="0">
                <a:solidFill>
                  <a:srgbClr val="C00000"/>
                </a:solidFill>
              </a:rPr>
              <a:t>Q1 Y-Asymmetry Scaling Factor</a:t>
            </a:r>
          </a:p>
          <a:p>
            <a:pPr lvl="1">
              <a:buFont typeface="Wingdings" pitchFamily="2" charset="2"/>
              <a:buChar char="v"/>
            </a:pPr>
            <a:r>
              <a:rPr lang="en-US" sz="2900" b="1" dirty="0" smtClean="0"/>
              <a:t>If y&gt;=0,Bx=</a:t>
            </a:r>
            <a:r>
              <a:rPr lang="en-US" sz="2900" b="1" dirty="0" err="1" smtClean="0"/>
              <a:t>Bx</a:t>
            </a:r>
            <a:r>
              <a:rPr lang="en-US" sz="2900" b="1" dirty="0" smtClean="0"/>
              <a:t>*0.994; if y&lt;0, </a:t>
            </a:r>
            <a:r>
              <a:rPr lang="en-US" sz="2900" b="1" dirty="0" err="1" smtClean="0"/>
              <a:t>Bx</a:t>
            </a:r>
            <a:r>
              <a:rPr lang="en-US" sz="2900" b="1" dirty="0" smtClean="0"/>
              <a:t>=</a:t>
            </a:r>
            <a:r>
              <a:rPr lang="en-US" sz="2900" b="1" dirty="0" err="1" smtClean="0"/>
              <a:t>Bx</a:t>
            </a:r>
            <a:endParaRPr lang="en-US" sz="2900" b="1" dirty="0" smtClean="0"/>
          </a:p>
          <a:p>
            <a:pPr>
              <a:buFont typeface="Wingdings" pitchFamily="2" charset="2"/>
              <a:buChar char="q"/>
            </a:pPr>
            <a:r>
              <a:rPr lang="en-US" dirty="0" smtClean="0">
                <a:solidFill>
                  <a:srgbClr val="C00000"/>
                </a:solidFill>
              </a:rPr>
              <a:t>Scaling Factor</a:t>
            </a:r>
          </a:p>
          <a:p>
            <a:pPr lvl="1">
              <a:buFont typeface="Wingdings" pitchFamily="2" charset="2"/>
              <a:buChar char="ü"/>
            </a:pPr>
            <a:r>
              <a:rPr lang="en-US" sz="2900" dirty="0" smtClean="0"/>
              <a:t>Spl:0.9852916     Q1: 0.969024   Dipole:0.98678</a:t>
            </a:r>
          </a:p>
          <a:p>
            <a:pPr lvl="1">
              <a:buFont typeface="Wingdings" pitchFamily="2" charset="2"/>
              <a:buChar char="v"/>
            </a:pPr>
            <a:r>
              <a:rPr lang="en-US" sz="2900" b="1" dirty="0">
                <a:solidFill>
                  <a:srgbClr val="00B050"/>
                </a:solidFill>
              </a:rPr>
              <a:t> </a:t>
            </a:r>
            <a:r>
              <a:rPr lang="en-US" sz="2900" b="1" dirty="0" smtClean="0">
                <a:solidFill>
                  <a:srgbClr val="00B050"/>
                </a:solidFill>
              </a:rPr>
              <a:t>Q2:0.933256</a:t>
            </a:r>
          </a:p>
          <a:p>
            <a:pPr>
              <a:buFont typeface="Wingdings" pitchFamily="2" charset="2"/>
              <a:buChar char="q"/>
            </a:pPr>
            <a:r>
              <a:rPr lang="en-US" sz="3500" dirty="0" smtClean="0">
                <a:solidFill>
                  <a:srgbClr val="C00000"/>
                </a:solidFill>
              </a:rPr>
              <a:t>Focal Plane residual Y and </a:t>
            </a:r>
            <a:r>
              <a:rPr lang="en-US" sz="3500" dirty="0" err="1" smtClean="0">
                <a:solidFill>
                  <a:srgbClr val="C00000"/>
                </a:solidFill>
              </a:rPr>
              <a:t>Yp</a:t>
            </a:r>
            <a:r>
              <a:rPr lang="en-US" sz="3500" dirty="0" smtClean="0">
                <a:solidFill>
                  <a:srgbClr val="C00000"/>
                </a:solidFill>
              </a:rPr>
              <a:t> correction</a:t>
            </a:r>
          </a:p>
          <a:p>
            <a:pPr lvl="1">
              <a:buFont typeface="Wingdings" pitchFamily="2" charset="2"/>
              <a:buChar char="v"/>
            </a:pPr>
            <a:r>
              <a:rPr lang="en-US" sz="2900" b="1" dirty="0" smtClean="0"/>
              <a:t> </a:t>
            </a:r>
            <a:r>
              <a:rPr lang="en-US" sz="2900" b="1" dirty="0" err="1" smtClean="0"/>
              <a:t>Yfp</a:t>
            </a:r>
            <a:r>
              <a:rPr lang="en-US" sz="2900" b="1" dirty="0" smtClean="0"/>
              <a:t>=(Yfp-1.0)*F(</a:t>
            </a:r>
            <a:r>
              <a:rPr lang="en-US" sz="2900" b="1" dirty="0" err="1" smtClean="0"/>
              <a:t>Xpfp</a:t>
            </a:r>
            <a:r>
              <a:rPr lang="en-US" sz="2900" b="1" dirty="0" smtClean="0"/>
              <a:t>)+1.0</a:t>
            </a:r>
          </a:p>
          <a:p>
            <a:pPr lvl="1">
              <a:buNone/>
            </a:pPr>
            <a:r>
              <a:rPr lang="en-US" sz="2900" b="1" dirty="0" smtClean="0"/>
              <a:t>   </a:t>
            </a:r>
            <a:r>
              <a:rPr lang="en-US" sz="2900" b="1" dirty="0" smtClean="0">
                <a:solidFill>
                  <a:srgbClr val="00B0F0"/>
                </a:solidFill>
              </a:rPr>
              <a:t>F(</a:t>
            </a:r>
            <a:r>
              <a:rPr lang="en-US" sz="2900" b="1" dirty="0" err="1" smtClean="0">
                <a:solidFill>
                  <a:srgbClr val="00B0F0"/>
                </a:solidFill>
              </a:rPr>
              <a:t>Xpfp</a:t>
            </a:r>
            <a:r>
              <a:rPr lang="en-US" sz="2900" b="1" dirty="0" smtClean="0">
                <a:solidFill>
                  <a:srgbClr val="00B0F0"/>
                </a:solidFill>
              </a:rPr>
              <a:t>)=1.0+0.25/300.0*(Xpfp+150)-0.10*(</a:t>
            </a:r>
            <a:r>
              <a:rPr lang="en-US" sz="2900" b="1" dirty="0" err="1" smtClean="0">
                <a:solidFill>
                  <a:srgbClr val="00B0F0"/>
                </a:solidFill>
              </a:rPr>
              <a:t>pow</a:t>
            </a:r>
            <a:r>
              <a:rPr lang="en-US" sz="2900" b="1" dirty="0" smtClean="0">
                <a:solidFill>
                  <a:srgbClr val="00B0F0"/>
                </a:solidFill>
              </a:rPr>
              <a:t>(Xpfp+150),2))/</a:t>
            </a:r>
            <a:r>
              <a:rPr lang="en-US" sz="2900" b="1" dirty="0" err="1" smtClean="0">
                <a:solidFill>
                  <a:srgbClr val="00B0F0"/>
                </a:solidFill>
              </a:rPr>
              <a:t>pow</a:t>
            </a:r>
            <a:r>
              <a:rPr lang="en-US" sz="2900" b="1" dirty="0" smtClean="0">
                <a:solidFill>
                  <a:srgbClr val="00B0F0"/>
                </a:solidFill>
              </a:rPr>
              <a:t>(300,2)</a:t>
            </a:r>
            <a:endParaRPr lang="en-US" sz="2900" b="1" dirty="0" smtClean="0"/>
          </a:p>
          <a:p>
            <a:pPr lvl="1">
              <a:buFont typeface="Wingdings" pitchFamily="2" charset="2"/>
              <a:buChar char="v"/>
            </a:pPr>
            <a:r>
              <a:rPr lang="en-US" sz="2900" b="1" dirty="0" smtClean="0"/>
              <a:t> </a:t>
            </a:r>
            <a:r>
              <a:rPr lang="en-US" sz="2900" b="1" dirty="0" err="1" smtClean="0"/>
              <a:t>Ypfp</a:t>
            </a:r>
            <a:r>
              <a:rPr lang="en-US" sz="2900" b="1" dirty="0" smtClean="0"/>
              <a:t>= (Ypfp+1.0)*G(</a:t>
            </a:r>
            <a:r>
              <a:rPr lang="en-US" sz="2900" b="1" dirty="0" err="1" smtClean="0"/>
              <a:t>Xfp</a:t>
            </a:r>
            <a:r>
              <a:rPr lang="en-US" sz="2900" b="1" dirty="0" smtClean="0"/>
              <a:t>)-1.0</a:t>
            </a:r>
            <a:endParaRPr lang="en-US" sz="2900" dirty="0" smtClean="0">
              <a:solidFill>
                <a:srgbClr val="C00000"/>
              </a:solidFill>
            </a:endParaRPr>
          </a:p>
          <a:p>
            <a:pPr algn="ctr">
              <a:buNone/>
            </a:pPr>
            <a:r>
              <a:rPr lang="en-US" sz="2900" b="1" dirty="0" smtClean="0">
                <a:solidFill>
                  <a:srgbClr val="00B0F0"/>
                </a:solidFill>
              </a:rPr>
              <a:t>G(</a:t>
            </a:r>
            <a:r>
              <a:rPr lang="en-US" sz="2900" b="1" dirty="0" err="1" smtClean="0">
                <a:solidFill>
                  <a:srgbClr val="00B0F0"/>
                </a:solidFill>
              </a:rPr>
              <a:t>Xfp</a:t>
            </a:r>
            <a:r>
              <a:rPr lang="en-US" sz="2900" b="1" dirty="0" smtClean="0">
                <a:solidFill>
                  <a:srgbClr val="00B0F0"/>
                </a:solidFill>
              </a:rPr>
              <a:t>)=1.0+0.19/300.0*(Xfp+150)-0.10*(</a:t>
            </a:r>
            <a:r>
              <a:rPr lang="en-US" sz="2900" b="1" dirty="0" err="1" smtClean="0">
                <a:solidFill>
                  <a:srgbClr val="00B0F0"/>
                </a:solidFill>
              </a:rPr>
              <a:t>pow</a:t>
            </a:r>
            <a:r>
              <a:rPr lang="en-US" sz="2900" b="1" dirty="0" smtClean="0">
                <a:solidFill>
                  <a:srgbClr val="00B0F0"/>
                </a:solidFill>
              </a:rPr>
              <a:t>(Xfp+150),2))/</a:t>
            </a:r>
            <a:r>
              <a:rPr lang="en-US" sz="2900" b="1" dirty="0" err="1" smtClean="0">
                <a:solidFill>
                  <a:srgbClr val="00B0F0"/>
                </a:solidFill>
              </a:rPr>
              <a:t>pow</a:t>
            </a:r>
            <a:r>
              <a:rPr lang="en-US" sz="2900" b="1" dirty="0" smtClean="0">
                <a:solidFill>
                  <a:srgbClr val="00B0F0"/>
                </a:solidFill>
              </a:rPr>
              <a:t>(300,2)</a:t>
            </a:r>
            <a:endParaRPr lang="en-US" sz="2900" b="1" dirty="0" smtClean="0"/>
          </a:p>
          <a:p>
            <a:pPr>
              <a:buNone/>
            </a:pPr>
            <a:endParaRPr lang="en-US" sz="29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Experimental Setup</a:t>
            </a:r>
            <a:br>
              <a:rPr lang="en-US" altLang="zh-CN" dirty="0" smtClean="0"/>
            </a:br>
            <a:endParaRPr lang="zh-CN" altLang="en-US" dirty="0"/>
          </a:p>
        </p:txBody>
      </p:sp>
      <p:grpSp>
        <p:nvGrpSpPr>
          <p:cNvPr id="3" name="Group 161"/>
          <p:cNvGrpSpPr>
            <a:grpSpLocks/>
          </p:cNvGrpSpPr>
          <p:nvPr/>
        </p:nvGrpSpPr>
        <p:grpSpPr bwMode="auto">
          <a:xfrm>
            <a:off x="1259632" y="1124744"/>
            <a:ext cx="5688632" cy="2736304"/>
            <a:chOff x="298" y="0"/>
            <a:chExt cx="3656" cy="2632"/>
          </a:xfrm>
        </p:grpSpPr>
        <p:pic>
          <p:nvPicPr>
            <p:cNvPr id="33" name="Picture 162"/>
            <p:cNvPicPr>
              <a:picLocks noChangeAspect="1" noChangeArrowheads="1"/>
            </p:cNvPicPr>
            <p:nvPr/>
          </p:nvPicPr>
          <p:blipFill>
            <a:blip r:embed="rId3" cstate="print"/>
            <a:srcRect/>
            <a:stretch>
              <a:fillRect/>
            </a:stretch>
          </p:blipFill>
          <p:spPr bwMode="auto">
            <a:xfrm>
              <a:off x="850" y="0"/>
              <a:ext cx="2955" cy="26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4" name="Line 163"/>
            <p:cNvSpPr>
              <a:spLocks noChangeShapeType="1"/>
            </p:cNvSpPr>
            <p:nvPr/>
          </p:nvSpPr>
          <p:spPr bwMode="auto">
            <a:xfrm flipH="1">
              <a:off x="530" y="1400"/>
              <a:ext cx="3387" cy="0"/>
            </a:xfrm>
            <a:prstGeom prst="line">
              <a:avLst/>
            </a:prstGeom>
            <a:noFill/>
            <a:ln w="38100">
              <a:solidFill>
                <a:srgbClr val="003796"/>
              </a:solidFill>
              <a:prstDash val="sysDot"/>
              <a:miter lim="800000"/>
              <a:headEnd type="stealth" w="med" len="med"/>
              <a:tailEnd/>
            </a:ln>
          </p:spPr>
          <p:txBody>
            <a:bodyPr lIns="0" tIns="0" rIns="0" bIns="0"/>
            <a:lstStyle/>
            <a:p>
              <a:endParaRPr lang="zh-CN" altLang="en-US"/>
            </a:p>
          </p:txBody>
        </p:sp>
        <p:sp>
          <p:nvSpPr>
            <p:cNvPr id="35" name="Rectangle 164"/>
            <p:cNvSpPr>
              <a:spLocks/>
            </p:cNvSpPr>
            <p:nvPr/>
          </p:nvSpPr>
          <p:spPr bwMode="auto">
            <a:xfrm rot="16200000">
              <a:off x="-355" y="1238"/>
              <a:ext cx="1608" cy="301"/>
            </a:xfrm>
            <a:prstGeom prst="rect">
              <a:avLst/>
            </a:prstGeom>
            <a:noFill/>
            <a:ln w="38100">
              <a:solidFill>
                <a:srgbClr val="003796"/>
              </a:solidFill>
              <a:miter lim="800000"/>
              <a:headEnd/>
              <a:tailEnd/>
            </a:ln>
          </p:spPr>
          <p:txBody>
            <a:bodyPr wrap="square" lIns="0" tIns="0" rIns="0" bIns="0" anchor="ctr">
              <a:spAutoFit/>
            </a:bodyPr>
            <a:lstStyle/>
            <a:p>
              <a:pPr algn="ctr"/>
              <a:r>
                <a:rPr lang="en-US" altLang="zh-CN" sz="2000" dirty="0">
                  <a:solidFill>
                    <a:schemeClr val="tx1"/>
                  </a:solidFill>
                  <a:latin typeface="Helvetica" pitchFamily="34" charset="0"/>
                  <a:ea typeface="宋体" pitchFamily="2" charset="-122"/>
                  <a:cs typeface="Helvetica" pitchFamily="34" charset="0"/>
                  <a:sym typeface="Helvetica" pitchFamily="34" charset="0"/>
                </a:rPr>
                <a:t>HKS-D</a:t>
              </a:r>
            </a:p>
          </p:txBody>
        </p:sp>
        <p:sp>
          <p:nvSpPr>
            <p:cNvPr id="36" name="Rectangle 165"/>
            <p:cNvSpPr>
              <a:spLocks/>
            </p:cNvSpPr>
            <p:nvPr/>
          </p:nvSpPr>
          <p:spPr bwMode="auto">
            <a:xfrm>
              <a:off x="722" y="492"/>
              <a:ext cx="456"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KDC1</a:t>
              </a:r>
            </a:p>
          </p:txBody>
        </p:sp>
        <p:sp>
          <p:nvSpPr>
            <p:cNvPr id="37" name="Rectangle 166"/>
            <p:cNvSpPr>
              <a:spLocks/>
            </p:cNvSpPr>
            <p:nvPr/>
          </p:nvSpPr>
          <p:spPr bwMode="auto">
            <a:xfrm>
              <a:off x="1542" y="472"/>
              <a:ext cx="456"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KDC2</a:t>
              </a:r>
            </a:p>
          </p:txBody>
        </p:sp>
        <p:sp>
          <p:nvSpPr>
            <p:cNvPr id="38" name="Rectangle 167"/>
            <p:cNvSpPr>
              <a:spLocks/>
            </p:cNvSpPr>
            <p:nvPr/>
          </p:nvSpPr>
          <p:spPr bwMode="auto">
            <a:xfrm>
              <a:off x="1486" y="2368"/>
              <a:ext cx="520"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KTF1X</a:t>
              </a:r>
            </a:p>
          </p:txBody>
        </p:sp>
        <p:sp>
          <p:nvSpPr>
            <p:cNvPr id="39" name="Rectangle 168"/>
            <p:cNvSpPr>
              <a:spLocks/>
            </p:cNvSpPr>
            <p:nvPr/>
          </p:nvSpPr>
          <p:spPr bwMode="auto">
            <a:xfrm>
              <a:off x="1810" y="288"/>
              <a:ext cx="520"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KTF1Y</a:t>
              </a:r>
            </a:p>
          </p:txBody>
        </p:sp>
        <p:sp>
          <p:nvSpPr>
            <p:cNvPr id="40" name="Rectangle 169"/>
            <p:cNvSpPr>
              <a:spLocks/>
            </p:cNvSpPr>
            <p:nvPr/>
          </p:nvSpPr>
          <p:spPr bwMode="auto">
            <a:xfrm>
              <a:off x="2778" y="288"/>
              <a:ext cx="520"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KTF2X</a:t>
              </a:r>
            </a:p>
          </p:txBody>
        </p:sp>
        <p:sp>
          <p:nvSpPr>
            <p:cNvPr id="41" name="Rectangle 170"/>
            <p:cNvSpPr>
              <a:spLocks/>
            </p:cNvSpPr>
            <p:nvPr/>
          </p:nvSpPr>
          <p:spPr bwMode="auto">
            <a:xfrm>
              <a:off x="2382" y="2368"/>
              <a:ext cx="368"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KAC</a:t>
              </a:r>
            </a:p>
          </p:txBody>
        </p:sp>
        <p:sp>
          <p:nvSpPr>
            <p:cNvPr id="42" name="Rectangle 171"/>
            <p:cNvSpPr>
              <a:spLocks/>
            </p:cNvSpPr>
            <p:nvPr/>
          </p:nvSpPr>
          <p:spPr bwMode="auto">
            <a:xfrm>
              <a:off x="3110" y="2368"/>
              <a:ext cx="408"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KWC</a:t>
              </a:r>
            </a:p>
          </p:txBody>
        </p:sp>
        <p:sp>
          <p:nvSpPr>
            <p:cNvPr id="43" name="Rectangle 172"/>
            <p:cNvSpPr>
              <a:spLocks/>
            </p:cNvSpPr>
            <p:nvPr/>
          </p:nvSpPr>
          <p:spPr bwMode="auto">
            <a:xfrm>
              <a:off x="3602" y="368"/>
              <a:ext cx="352"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KLC</a:t>
              </a:r>
            </a:p>
          </p:txBody>
        </p:sp>
        <p:sp>
          <p:nvSpPr>
            <p:cNvPr id="44" name="Line 173"/>
            <p:cNvSpPr>
              <a:spLocks noChangeShapeType="1"/>
            </p:cNvSpPr>
            <p:nvPr/>
          </p:nvSpPr>
          <p:spPr bwMode="auto">
            <a:xfrm flipH="1">
              <a:off x="1755" y="1982"/>
              <a:ext cx="141" cy="384"/>
            </a:xfrm>
            <a:prstGeom prst="line">
              <a:avLst/>
            </a:prstGeom>
            <a:noFill/>
            <a:ln w="25400">
              <a:solidFill>
                <a:schemeClr val="tx1"/>
              </a:solidFill>
              <a:miter lim="800000"/>
              <a:headEnd type="stealth" w="med" len="med"/>
              <a:tailEnd/>
            </a:ln>
          </p:spPr>
          <p:txBody>
            <a:bodyPr lIns="0" tIns="0" rIns="0" bIns="0"/>
            <a:lstStyle/>
            <a:p>
              <a:endParaRPr lang="zh-CN" altLang="en-US"/>
            </a:p>
          </p:txBody>
        </p:sp>
      </p:grpSp>
      <p:grpSp>
        <p:nvGrpSpPr>
          <p:cNvPr id="4" name="组合 44"/>
          <p:cNvGrpSpPr/>
          <p:nvPr/>
        </p:nvGrpSpPr>
        <p:grpSpPr>
          <a:xfrm>
            <a:off x="1475656" y="4149080"/>
            <a:ext cx="5328592" cy="2520280"/>
            <a:chOff x="4312311" y="533400"/>
            <a:chExt cx="4222089" cy="3810000"/>
          </a:xfrm>
        </p:grpSpPr>
        <p:grpSp>
          <p:nvGrpSpPr>
            <p:cNvPr id="5" name="组合 12"/>
            <p:cNvGrpSpPr/>
            <p:nvPr/>
          </p:nvGrpSpPr>
          <p:grpSpPr>
            <a:xfrm>
              <a:off x="4312311" y="533400"/>
              <a:ext cx="4222089" cy="3810000"/>
              <a:chOff x="6359305" y="1003300"/>
              <a:chExt cx="5808883" cy="4521200"/>
            </a:xfrm>
          </p:grpSpPr>
          <p:pic>
            <p:nvPicPr>
              <p:cNvPr id="49" name="Picture 3"/>
              <p:cNvPicPr>
                <a:picLocks noChangeArrowheads="1"/>
              </p:cNvPicPr>
              <p:nvPr/>
            </p:nvPicPr>
            <p:blipFill>
              <a:blip r:embed="rId4" cstate="print"/>
              <a:srcRect/>
              <a:stretch>
                <a:fillRect/>
              </a:stretch>
            </p:blipFill>
            <p:spPr bwMode="auto">
              <a:xfrm>
                <a:off x="7035800" y="1003300"/>
                <a:ext cx="5029200" cy="452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0" name="Rectangle 63"/>
              <p:cNvSpPr>
                <a:spLocks/>
              </p:cNvSpPr>
              <p:nvPr/>
            </p:nvSpPr>
            <p:spPr bwMode="auto">
              <a:xfrm rot="16200000">
                <a:off x="10913269" y="2609057"/>
                <a:ext cx="1773237" cy="736600"/>
              </a:xfrm>
              <a:prstGeom prst="rect">
                <a:avLst/>
              </a:prstGeom>
              <a:noFill/>
              <a:ln w="12700">
                <a:noFill/>
                <a:miter lim="800000"/>
                <a:headEnd/>
                <a:tailEnd/>
              </a:ln>
            </p:spPr>
            <p:txBody>
              <a:bodyPr wrap="none" lIns="0" tIns="0" rIns="0" bIns="0" anchor="ctr">
                <a:spAutoFit/>
              </a:bodyPr>
              <a:lstStyle/>
              <a:p>
                <a:pPr algn="ctr"/>
                <a:r>
                  <a:rPr lang="en-US" altLang="zh-CN" dirty="0">
                    <a:solidFill>
                      <a:schemeClr val="tx1"/>
                    </a:solidFill>
                    <a:latin typeface="Helvetica" pitchFamily="34" charset="0"/>
                    <a:ea typeface="宋体" pitchFamily="2" charset="-122"/>
                    <a:cs typeface="Helvetica" pitchFamily="34" charset="0"/>
                    <a:sym typeface="Helvetica" pitchFamily="34" charset="0"/>
                  </a:rPr>
                  <a:t>HES-D</a:t>
                </a:r>
              </a:p>
            </p:txBody>
          </p:sp>
          <p:sp>
            <p:nvSpPr>
              <p:cNvPr id="51" name="Rectangle 65"/>
              <p:cNvSpPr>
                <a:spLocks/>
              </p:cNvSpPr>
              <p:nvPr/>
            </p:nvSpPr>
            <p:spPr bwMode="auto">
              <a:xfrm>
                <a:off x="6845727" y="2768084"/>
                <a:ext cx="207108" cy="369332"/>
              </a:xfrm>
              <a:prstGeom prst="rect">
                <a:avLst/>
              </a:prstGeom>
              <a:noFill/>
              <a:ln w="12700">
                <a:noFill/>
                <a:miter lim="800000"/>
                <a:headEnd/>
                <a:tailEnd/>
              </a:ln>
            </p:spPr>
            <p:txBody>
              <a:bodyPr wrap="none" lIns="0" tIns="0" rIns="0" bIns="0" anchor="ctr">
                <a:spAutoFit/>
              </a:bodyPr>
              <a:lstStyle/>
              <a:p>
                <a:pPr algn="ctr"/>
                <a:r>
                  <a:rPr lang="en-US" altLang="zh-CN" sz="2400" dirty="0">
                    <a:solidFill>
                      <a:srgbClr val="FF0000"/>
                    </a:solidFill>
                    <a:ea typeface="宋体" pitchFamily="2" charset="-122"/>
                  </a:rPr>
                  <a:t>e’</a:t>
                </a:r>
              </a:p>
            </p:txBody>
          </p:sp>
          <p:sp>
            <p:nvSpPr>
              <p:cNvPr id="52" name="Rectangle 69"/>
              <p:cNvSpPr>
                <a:spLocks/>
              </p:cNvSpPr>
              <p:nvPr/>
            </p:nvSpPr>
            <p:spPr bwMode="auto">
              <a:xfrm>
                <a:off x="6359305" y="3740108"/>
                <a:ext cx="970404" cy="292182"/>
              </a:xfrm>
              <a:prstGeom prst="rect">
                <a:avLst/>
              </a:prstGeom>
              <a:noFill/>
              <a:ln w="38100">
                <a:noFill/>
                <a:miter lim="800000"/>
                <a:headEnd/>
                <a:tailEnd/>
              </a:ln>
            </p:spPr>
            <p:txBody>
              <a:bodyPr wrap="none" lIns="0" tIns="0" rIns="0" bIns="0" anchor="ctr">
                <a:spAutoFit/>
              </a:bodyPr>
              <a:lstStyle/>
              <a:p>
                <a:pPr algn="ctr"/>
                <a:r>
                  <a:rPr lang="en-US" altLang="zh-CN" sz="1600" dirty="0" smtClean="0">
                    <a:solidFill>
                      <a:schemeClr val="tx1"/>
                    </a:solidFill>
                    <a:latin typeface="Helvetica" pitchFamily="34" charset="0"/>
                    <a:ea typeface="宋体" pitchFamily="2" charset="-122"/>
                    <a:cs typeface="Helvetica" pitchFamily="34" charset="0"/>
                    <a:sym typeface="Helvetica" pitchFamily="34" charset="0"/>
                  </a:rPr>
                  <a:t>EHOD2</a:t>
                </a:r>
                <a:endParaRPr lang="en-US" altLang="zh-CN" sz="1600" dirty="0">
                  <a:solidFill>
                    <a:schemeClr val="tx1"/>
                  </a:solidFill>
                  <a:latin typeface="Helvetica" pitchFamily="34" charset="0"/>
                  <a:ea typeface="宋体" pitchFamily="2" charset="-122"/>
                  <a:cs typeface="Helvetica" pitchFamily="34" charset="0"/>
                  <a:sym typeface="Helvetica" pitchFamily="34" charset="0"/>
                </a:endParaRPr>
              </a:p>
            </p:txBody>
          </p:sp>
          <p:sp>
            <p:nvSpPr>
              <p:cNvPr id="53" name="Line 64"/>
              <p:cNvSpPr>
                <a:spLocks noChangeShapeType="1"/>
              </p:cNvSpPr>
              <p:nvPr/>
            </p:nvSpPr>
            <p:spPr bwMode="auto">
              <a:xfrm>
                <a:off x="7543800" y="2971800"/>
                <a:ext cx="3733800" cy="0"/>
              </a:xfrm>
              <a:prstGeom prst="line">
                <a:avLst/>
              </a:prstGeom>
              <a:noFill/>
              <a:ln w="38100">
                <a:solidFill>
                  <a:schemeClr val="tx1"/>
                </a:solidFill>
                <a:prstDash val="sysDot"/>
                <a:miter lim="800000"/>
                <a:headEnd type="stealth" w="med" len="med"/>
                <a:tailEnd/>
              </a:ln>
            </p:spPr>
            <p:txBody>
              <a:bodyPr lIns="0" tIns="0" rIns="0" bIns="0"/>
              <a:lstStyle/>
              <a:p>
                <a:endParaRPr lang="zh-CN" altLang="en-US"/>
              </a:p>
            </p:txBody>
          </p:sp>
          <p:sp>
            <p:nvSpPr>
              <p:cNvPr id="54" name="Rectangle 69"/>
              <p:cNvSpPr>
                <a:spLocks/>
              </p:cNvSpPr>
              <p:nvPr/>
            </p:nvSpPr>
            <p:spPr bwMode="auto">
              <a:xfrm>
                <a:off x="7302201" y="4314674"/>
                <a:ext cx="910857" cy="365229"/>
              </a:xfrm>
              <a:prstGeom prst="rect">
                <a:avLst/>
              </a:prstGeom>
              <a:noFill/>
              <a:ln w="38100">
                <a:noFill/>
                <a:miter lim="800000"/>
                <a:headEnd/>
                <a:tailEnd/>
              </a:ln>
            </p:spPr>
            <p:txBody>
              <a:bodyPr wrap="none" lIns="0" tIns="0" rIns="0" bIns="0" anchor="ctr">
                <a:spAutoFit/>
              </a:bodyPr>
              <a:lstStyle/>
              <a:p>
                <a:pPr algn="ctr"/>
                <a:r>
                  <a:rPr lang="en-US" altLang="zh-CN" sz="1400" dirty="0" smtClean="0">
                    <a:solidFill>
                      <a:schemeClr val="tx1"/>
                    </a:solidFill>
                    <a:latin typeface="Helvetica" pitchFamily="34" charset="0"/>
                    <a:ea typeface="宋体" pitchFamily="2" charset="-122"/>
                    <a:cs typeface="Helvetica" pitchFamily="34" charset="0"/>
                    <a:sym typeface="Helvetica" pitchFamily="34" charset="0"/>
                  </a:rPr>
                  <a:t>EHOD</a:t>
                </a:r>
                <a:r>
                  <a:rPr lang="en-US" altLang="zh-CN" sz="2000" dirty="0" smtClean="0">
                    <a:solidFill>
                      <a:schemeClr val="tx1"/>
                    </a:solidFill>
                    <a:latin typeface="Helvetica" pitchFamily="34" charset="0"/>
                    <a:ea typeface="宋体" pitchFamily="2" charset="-122"/>
                    <a:cs typeface="Helvetica" pitchFamily="34" charset="0"/>
                    <a:sym typeface="Helvetica" pitchFamily="34" charset="0"/>
                  </a:rPr>
                  <a:t>1</a:t>
                </a:r>
                <a:endParaRPr lang="en-US" altLang="zh-CN" sz="2000" dirty="0">
                  <a:solidFill>
                    <a:schemeClr val="tx1"/>
                  </a:solidFill>
                  <a:latin typeface="Helvetica" pitchFamily="34" charset="0"/>
                  <a:ea typeface="宋体" pitchFamily="2" charset="-122"/>
                  <a:cs typeface="Helvetica" pitchFamily="34" charset="0"/>
                  <a:sym typeface="Helvetica" pitchFamily="34" charset="0"/>
                </a:endParaRPr>
              </a:p>
            </p:txBody>
          </p:sp>
        </p:grpSp>
        <p:sp>
          <p:nvSpPr>
            <p:cNvPr id="47" name="Rectangle 67"/>
            <p:cNvSpPr>
              <a:spLocks/>
            </p:cNvSpPr>
            <p:nvPr/>
          </p:nvSpPr>
          <p:spPr bwMode="auto">
            <a:xfrm>
              <a:off x="5334000" y="609600"/>
              <a:ext cx="615553" cy="276999"/>
            </a:xfrm>
            <a:prstGeom prst="rect">
              <a:avLst/>
            </a:prstGeom>
            <a:noFill/>
            <a:ln w="38100">
              <a:noFill/>
              <a:miter lim="800000"/>
              <a:headEnd/>
              <a:tailEnd/>
            </a:ln>
          </p:spPr>
          <p:txBody>
            <a:bodyPr wrap="none" lIns="0" tIns="0" rIns="0" bIns="0" anchor="ctr">
              <a:spAutoFit/>
            </a:bodyPr>
            <a:lstStyle/>
            <a:p>
              <a:pPr algn="ctr"/>
              <a:r>
                <a:rPr lang="en-US" altLang="zh-CN" dirty="0">
                  <a:solidFill>
                    <a:schemeClr val="tx1"/>
                  </a:solidFill>
                  <a:latin typeface="Helvetica" pitchFamily="34" charset="0"/>
                  <a:ea typeface="宋体" pitchFamily="2" charset="-122"/>
                  <a:cs typeface="Helvetica" pitchFamily="34" charset="0"/>
                  <a:sym typeface="Helvetica" pitchFamily="34" charset="0"/>
                </a:rPr>
                <a:t>EDC2</a:t>
              </a:r>
            </a:p>
          </p:txBody>
        </p:sp>
        <p:sp>
          <p:nvSpPr>
            <p:cNvPr id="48" name="Rectangle 67"/>
            <p:cNvSpPr>
              <a:spLocks/>
            </p:cNvSpPr>
            <p:nvPr/>
          </p:nvSpPr>
          <p:spPr bwMode="auto">
            <a:xfrm>
              <a:off x="5943600" y="914400"/>
              <a:ext cx="686086" cy="307777"/>
            </a:xfrm>
            <a:prstGeom prst="rect">
              <a:avLst/>
            </a:prstGeom>
            <a:noFill/>
            <a:ln w="38100">
              <a:noFill/>
              <a:miter lim="800000"/>
              <a:headEnd/>
              <a:tailEnd/>
            </a:ln>
          </p:spPr>
          <p:txBody>
            <a:bodyPr wrap="none" lIns="0" tIns="0" rIns="0" bIns="0" anchor="ctr">
              <a:spAutoFit/>
            </a:bodyPr>
            <a:lstStyle/>
            <a:p>
              <a:pPr algn="ctr"/>
              <a:r>
                <a:rPr lang="en-US" altLang="zh-CN" sz="2000" dirty="0" smtClean="0">
                  <a:solidFill>
                    <a:schemeClr val="tx1"/>
                  </a:solidFill>
                  <a:latin typeface="Helvetica" pitchFamily="34" charset="0"/>
                  <a:ea typeface="宋体" pitchFamily="2" charset="-122"/>
                  <a:cs typeface="Helvetica" pitchFamily="34" charset="0"/>
                  <a:sym typeface="Helvetica" pitchFamily="34" charset="0"/>
                </a:rPr>
                <a:t>EDC1</a:t>
              </a:r>
              <a:endParaRPr lang="en-US" altLang="zh-CN" sz="2000" dirty="0">
                <a:solidFill>
                  <a:schemeClr val="tx1"/>
                </a:solidFill>
                <a:latin typeface="Helvetica" pitchFamily="34" charset="0"/>
                <a:ea typeface="宋体" pitchFamily="2" charset="-122"/>
                <a:cs typeface="Helvetica" pitchFamily="34" charset="0"/>
                <a:sym typeface="Helvetica" pitchFamily="34" charset="0"/>
              </a:endParaRPr>
            </a:p>
          </p:txBody>
        </p:sp>
      </p:grpSp>
      <p:sp>
        <p:nvSpPr>
          <p:cNvPr id="55" name="TextBox 54"/>
          <p:cNvSpPr txBox="1"/>
          <p:nvPr/>
        </p:nvSpPr>
        <p:spPr>
          <a:xfrm>
            <a:off x="7236296" y="1916832"/>
            <a:ext cx="1368152" cy="1200329"/>
          </a:xfrm>
          <a:prstGeom prst="rect">
            <a:avLst/>
          </a:prstGeom>
          <a:noFill/>
        </p:spPr>
        <p:txBody>
          <a:bodyPr wrap="square" rtlCol="0">
            <a:spAutoFit/>
          </a:bodyPr>
          <a:lstStyle/>
          <a:p>
            <a:pPr algn="ctr"/>
            <a:r>
              <a:rPr lang="en-US" altLang="zh-CN" sz="2400" b="1" dirty="0" smtClean="0"/>
              <a:t>HKS detector package</a:t>
            </a:r>
            <a:endParaRPr lang="zh-CN" altLang="en-US" sz="2400" b="1" dirty="0"/>
          </a:p>
        </p:txBody>
      </p:sp>
      <p:sp>
        <p:nvSpPr>
          <p:cNvPr id="56" name="TextBox 55"/>
          <p:cNvSpPr txBox="1"/>
          <p:nvPr/>
        </p:nvSpPr>
        <p:spPr>
          <a:xfrm>
            <a:off x="7164288" y="4581128"/>
            <a:ext cx="1368152" cy="1200329"/>
          </a:xfrm>
          <a:prstGeom prst="rect">
            <a:avLst/>
          </a:prstGeom>
          <a:noFill/>
        </p:spPr>
        <p:txBody>
          <a:bodyPr wrap="square" rtlCol="0">
            <a:spAutoFit/>
          </a:bodyPr>
          <a:lstStyle/>
          <a:p>
            <a:pPr algn="ctr"/>
            <a:r>
              <a:rPr lang="en-US" altLang="zh-CN" sz="2400" b="1" dirty="0" smtClean="0"/>
              <a:t>HES detector package</a:t>
            </a:r>
            <a:endParaRPr lang="zh-CN" alt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457200" y="228600"/>
            <a:ext cx="8410604" cy="785818"/>
          </a:xfrm>
        </p:spPr>
        <p:txBody>
          <a:bodyPr>
            <a:normAutofit fontScale="90000"/>
          </a:bodyPr>
          <a:lstStyle/>
          <a:p>
            <a:pPr eaLnBrk="1" fontAlgn="auto" hangingPunct="1">
              <a:spcAft>
                <a:spcPts val="0"/>
              </a:spcAft>
              <a:defRPr/>
            </a:pPr>
            <a:r>
              <a:rPr lang="en-US" altLang="ja-JP" sz="3600" dirty="0" smtClean="0">
                <a:effectLst>
                  <a:outerShdw blurRad="38100" dist="38100" dir="2700000" algn="tl">
                    <a:srgbClr val="000000">
                      <a:alpha val="43137"/>
                    </a:srgbClr>
                  </a:outerShdw>
                </a:effectLst>
                <a:cs typeface="+mj-cs"/>
              </a:rPr>
              <a:t>Data summary</a:t>
            </a:r>
            <a:r>
              <a:rPr lang="en-US" altLang="ja-JP" dirty="0" smtClean="0">
                <a:effectLst>
                  <a:outerShdw blurRad="38100" dist="38100" dir="2700000" algn="tl">
                    <a:srgbClr val="000000">
                      <a:alpha val="43137"/>
                    </a:srgbClr>
                  </a:outerShdw>
                </a:effectLst>
                <a:cs typeface="+mj-cs"/>
              </a:rPr>
              <a:t/>
            </a:r>
            <a:br>
              <a:rPr lang="en-US" altLang="ja-JP" dirty="0" smtClean="0">
                <a:effectLst>
                  <a:outerShdw blurRad="38100" dist="38100" dir="2700000" algn="tl">
                    <a:srgbClr val="000000">
                      <a:alpha val="43137"/>
                    </a:srgbClr>
                  </a:outerShdw>
                </a:effectLst>
                <a:cs typeface="+mj-cs"/>
              </a:rPr>
            </a:br>
            <a:r>
              <a:rPr lang="en-US" altLang="ja-JP" dirty="0" smtClean="0">
                <a:effectLst>
                  <a:outerShdw blurRad="38100" dist="38100" dir="2700000" algn="tl">
                    <a:srgbClr val="000000">
                      <a:alpha val="43137"/>
                    </a:srgbClr>
                  </a:outerShdw>
                </a:effectLst>
                <a:cs typeface="+mj-cs"/>
              </a:rPr>
              <a:t>Quasi-free </a:t>
            </a:r>
            <a:r>
              <a:rPr lang="en-US" altLang="ja-JP" dirty="0" smtClean="0">
                <a:effectLst>
                  <a:outerShdw blurRad="38100" dist="38100" dir="2700000" algn="tl">
                    <a:srgbClr val="000000">
                      <a:alpha val="43137"/>
                    </a:srgbClr>
                  </a:outerShdw>
                </a:effectLst>
                <a:latin typeface="Symbol" pitchFamily="18" charset="2"/>
                <a:cs typeface="+mj-cs"/>
              </a:rPr>
              <a:t>L</a:t>
            </a:r>
            <a:r>
              <a:rPr lang="en-US" altLang="ja-JP" dirty="0" smtClean="0">
                <a:effectLst>
                  <a:outerShdw blurRad="38100" dist="38100" dir="2700000" algn="tl">
                    <a:srgbClr val="000000">
                      <a:alpha val="43137"/>
                    </a:srgbClr>
                  </a:outerShdw>
                </a:effectLst>
                <a:cs typeface="+mj-cs"/>
              </a:rPr>
              <a:t> &amp; expected </a:t>
            </a:r>
            <a:r>
              <a:rPr lang="en-US" altLang="ja-JP" dirty="0" err="1" smtClean="0">
                <a:effectLst>
                  <a:outerShdw blurRad="38100" dist="38100" dir="2700000" algn="tl">
                    <a:srgbClr val="000000">
                      <a:alpha val="43137"/>
                    </a:srgbClr>
                  </a:outerShdw>
                </a:effectLst>
                <a:cs typeface="+mj-cs"/>
              </a:rPr>
              <a:t>g.s</a:t>
            </a:r>
            <a:r>
              <a:rPr lang="en-US" altLang="ja-JP" dirty="0" smtClean="0">
                <a:effectLst>
                  <a:outerShdw blurRad="38100" dist="38100" dir="2700000" algn="tl">
                    <a:srgbClr val="000000">
                      <a:alpha val="43137"/>
                    </a:srgbClr>
                  </a:outerShdw>
                </a:effectLst>
                <a:cs typeface="+mj-cs"/>
              </a:rPr>
              <a:t>. yields</a:t>
            </a:r>
            <a:endParaRPr lang="ja-JP" altLang="en-US" dirty="0">
              <a:effectLst>
                <a:outerShdw blurRad="38100" dist="38100" dir="2700000" algn="tl">
                  <a:srgbClr val="000000">
                    <a:alpha val="43137"/>
                  </a:srgbClr>
                </a:outerShdw>
              </a:effectLst>
              <a:cs typeface="+mj-cs"/>
            </a:endParaRPr>
          </a:p>
        </p:txBody>
      </p:sp>
      <p:sp>
        <p:nvSpPr>
          <p:cNvPr id="4" name="テキスト ボックス 6"/>
          <p:cNvSpPr txBox="1">
            <a:spLocks noGrp="1" noChangeArrowheads="1"/>
          </p:cNvSpPr>
          <p:nvPr>
            <p:ph idx="1"/>
          </p:nvPr>
        </p:nvSpPr>
        <p:spPr bwMode="auto">
          <a:xfrm>
            <a:off x="609600" y="5638800"/>
            <a:ext cx="8534400" cy="1680460"/>
          </a:xfrm>
          <a:prstGeom prst="rect">
            <a:avLst/>
          </a:prstGeom>
          <a:noFill/>
          <a:ln w="9525">
            <a:noFill/>
            <a:miter lim="800000"/>
            <a:headEnd/>
            <a:tailEnd/>
          </a:ln>
        </p:spPr>
        <p:txBody>
          <a:bodyPr wrap="square">
            <a:spAutoFit/>
          </a:bodyPr>
          <a:lstStyle/>
          <a:p>
            <a:pPr>
              <a:buFont typeface="Arial" pitchFamily="34" charset="0"/>
              <a:buChar char="•"/>
            </a:pPr>
            <a:r>
              <a:rPr lang="en-US" altLang="ja-JP" sz="1200" dirty="0" smtClean="0">
                <a:latin typeface="Consolas" pitchFamily="49" charset="0"/>
                <a:ea typeface="HGゴシックE"/>
                <a:cs typeface="HGゴシックE"/>
              </a:rPr>
              <a:t>Cross </a:t>
            </a:r>
            <a:r>
              <a:rPr lang="en-US" altLang="ja-JP" sz="1200" dirty="0">
                <a:latin typeface="Consolas" pitchFamily="49" charset="0"/>
                <a:ea typeface="HGゴシックE"/>
                <a:cs typeface="HGゴシックE"/>
              </a:rPr>
              <a:t>section of QF </a:t>
            </a:r>
            <a:r>
              <a:rPr lang="en-US" altLang="ja-JP" sz="1200" dirty="0">
                <a:latin typeface="Symbol" pitchFamily="18" charset="2"/>
                <a:ea typeface="HGゴシックE"/>
                <a:cs typeface="HGゴシックE"/>
              </a:rPr>
              <a:t>L</a:t>
            </a:r>
            <a:r>
              <a:rPr lang="en-US" altLang="ja-JP" sz="1200" dirty="0">
                <a:latin typeface="Consolas" pitchFamily="49" charset="0"/>
                <a:ea typeface="HGゴシックE"/>
                <a:cs typeface="HGゴシックE"/>
              </a:rPr>
              <a:t> is assumed as 0.2*A</a:t>
            </a:r>
            <a:r>
              <a:rPr lang="en-US" altLang="ja-JP" sz="1200" baseline="30000" dirty="0">
                <a:latin typeface="Consolas" pitchFamily="49" charset="0"/>
                <a:ea typeface="HGゴシックE"/>
                <a:cs typeface="HGゴシックE"/>
              </a:rPr>
              <a:t>0.8 </a:t>
            </a:r>
            <a:r>
              <a:rPr lang="en-US" altLang="ja-JP" sz="1200" dirty="0">
                <a:latin typeface="Consolas" pitchFamily="49" charset="0"/>
                <a:ea typeface="HGゴシックE"/>
                <a:cs typeface="HGゴシックE"/>
              </a:rPr>
              <a:t>[</a:t>
            </a:r>
            <a:r>
              <a:rPr lang="en-US" altLang="ja-JP" sz="1200" dirty="0" err="1">
                <a:latin typeface="Symbol" pitchFamily="18" charset="2"/>
                <a:ea typeface="HGゴシックE"/>
                <a:cs typeface="HGゴシックE"/>
              </a:rPr>
              <a:t>m</a:t>
            </a:r>
            <a:r>
              <a:rPr lang="en-US" altLang="ja-JP" sz="1200" dirty="0" err="1">
                <a:latin typeface="Consolas" pitchFamily="49" charset="0"/>
                <a:ea typeface="HGゴシックE"/>
                <a:cs typeface="HGゴシックE"/>
              </a:rPr>
              <a:t>b</a:t>
            </a:r>
            <a:r>
              <a:rPr lang="en-US" altLang="ja-JP" sz="1200" dirty="0">
                <a:latin typeface="Consolas" pitchFamily="49" charset="0"/>
                <a:ea typeface="HGゴシックE"/>
                <a:cs typeface="HGゴシックE"/>
              </a:rPr>
              <a:t>/</a:t>
            </a:r>
            <a:r>
              <a:rPr lang="en-US" altLang="ja-JP" sz="1200" dirty="0" err="1">
                <a:latin typeface="Consolas" pitchFamily="49" charset="0"/>
                <a:ea typeface="HGゴシックE"/>
                <a:cs typeface="HGゴシックE"/>
              </a:rPr>
              <a:t>sr</a:t>
            </a:r>
            <a:r>
              <a:rPr lang="en-US" altLang="ja-JP" sz="1200" dirty="0">
                <a:latin typeface="Consolas" pitchFamily="49" charset="0"/>
                <a:ea typeface="HGゴシックE"/>
                <a:cs typeface="HGゴシックE"/>
              </a:rPr>
              <a:t>]</a:t>
            </a:r>
          </a:p>
          <a:p>
            <a:pPr>
              <a:buFont typeface="Arial" pitchFamily="34" charset="0"/>
              <a:buChar char="•"/>
            </a:pPr>
            <a:r>
              <a:rPr lang="en-US" altLang="ja-JP" sz="1200" dirty="0">
                <a:latin typeface="Consolas" pitchFamily="49" charset="0"/>
                <a:ea typeface="HGゴシックE"/>
                <a:cs typeface="HGゴシックE"/>
              </a:rPr>
              <a:t> # of </a:t>
            </a:r>
            <a:r>
              <a:rPr lang="en-US" altLang="ja-JP" sz="1200" dirty="0" err="1">
                <a:latin typeface="Consolas" pitchFamily="49" charset="0"/>
                <a:ea typeface="HGゴシックE"/>
                <a:cs typeface="HGゴシックE"/>
              </a:rPr>
              <a:t>g.s</a:t>
            </a:r>
            <a:r>
              <a:rPr lang="en-US" altLang="ja-JP" sz="1200" dirty="0">
                <a:latin typeface="Consolas" pitchFamily="49" charset="0"/>
                <a:ea typeface="HGゴシックE"/>
                <a:cs typeface="HGゴシックE"/>
              </a:rPr>
              <a:t> is calculated as (# </a:t>
            </a:r>
            <a:r>
              <a:rPr lang="en-US" altLang="ja-JP" sz="1200" dirty="0" smtClean="0">
                <a:latin typeface="Consolas" pitchFamily="49" charset="0"/>
                <a:ea typeface="HGゴシックE"/>
                <a:cs typeface="HGゴシックE"/>
              </a:rPr>
              <a:t>of as </a:t>
            </a:r>
            <a:r>
              <a:rPr lang="en-US" altLang="ja-JP" sz="1200" dirty="0">
                <a:latin typeface="Symbol" pitchFamily="18" charset="2"/>
                <a:ea typeface="HGゴシックE"/>
                <a:cs typeface="HGゴシックE"/>
              </a:rPr>
              <a:t>L</a:t>
            </a:r>
            <a:r>
              <a:rPr lang="en-US" altLang="ja-JP" sz="1200" dirty="0">
                <a:latin typeface="Consolas" pitchFamily="49" charset="0"/>
                <a:ea typeface="HGゴシックE"/>
                <a:cs typeface="HGゴシックE"/>
              </a:rPr>
              <a:t>)*(</a:t>
            </a:r>
            <a:r>
              <a:rPr lang="en-US" altLang="ja-JP" sz="1200" dirty="0" err="1">
                <a:latin typeface="Consolas" pitchFamily="49" charset="0"/>
                <a:ea typeface="HGゴシックE"/>
                <a:cs typeface="HGゴシックE"/>
              </a:rPr>
              <a:t>g.s</a:t>
            </a:r>
            <a:r>
              <a:rPr lang="en-US" altLang="ja-JP" sz="1200" dirty="0">
                <a:latin typeface="Consolas" pitchFamily="49" charset="0"/>
                <a:ea typeface="HGゴシックE"/>
                <a:cs typeface="HGゴシックE"/>
              </a:rPr>
              <a:t> cross section)/(QF </a:t>
            </a:r>
            <a:r>
              <a:rPr lang="en-US" altLang="ja-JP" sz="1200" dirty="0">
                <a:latin typeface="Symbol" pitchFamily="18" charset="2"/>
                <a:ea typeface="HGゴシックE"/>
                <a:cs typeface="HGゴシックE"/>
              </a:rPr>
              <a:t>L</a:t>
            </a:r>
            <a:r>
              <a:rPr lang="en-US" altLang="ja-JP" sz="1200" dirty="0">
                <a:latin typeface="Consolas" pitchFamily="49" charset="0"/>
                <a:ea typeface="HGゴシックE"/>
                <a:cs typeface="HGゴシックE"/>
              </a:rPr>
              <a:t> cross section)</a:t>
            </a:r>
          </a:p>
          <a:p>
            <a:pPr>
              <a:buFont typeface="Arial" pitchFamily="34" charset="0"/>
              <a:buChar char="•"/>
            </a:pPr>
            <a:r>
              <a:rPr lang="en-US" altLang="ja-JP" sz="1200" dirty="0">
                <a:latin typeface="Consolas" pitchFamily="49" charset="0"/>
                <a:ea typeface="HGゴシックE"/>
                <a:cs typeface="HGゴシックE"/>
              </a:rPr>
              <a:t> Cross Section of </a:t>
            </a:r>
            <a:r>
              <a:rPr lang="en-US" altLang="ja-JP" sz="1200" baseline="30000" dirty="0">
                <a:latin typeface="Consolas" pitchFamily="49" charset="0"/>
                <a:ea typeface="HGゴシックE"/>
                <a:cs typeface="HGゴシックE"/>
              </a:rPr>
              <a:t>9</a:t>
            </a:r>
            <a:r>
              <a:rPr lang="en-US" altLang="ja-JP" sz="1200" dirty="0">
                <a:latin typeface="Consolas" pitchFamily="49" charset="0"/>
                <a:ea typeface="HGゴシックE"/>
                <a:cs typeface="HGゴシックE"/>
              </a:rPr>
              <a:t>Be is derived by Progress of Theoretical Physics Supplement No.117 (1994) pp. 151-175 (M. </a:t>
            </a:r>
            <a:r>
              <a:rPr lang="en-US" altLang="ja-JP" sz="1200" dirty="0" err="1">
                <a:latin typeface="Consolas" pitchFamily="49" charset="0"/>
                <a:ea typeface="HGゴシックE"/>
                <a:cs typeface="HGゴシックE"/>
              </a:rPr>
              <a:t>Sotona</a:t>
            </a:r>
            <a:r>
              <a:rPr lang="en-US" altLang="ja-JP" sz="1200" dirty="0">
                <a:latin typeface="Consolas" pitchFamily="49" charset="0"/>
                <a:ea typeface="HGゴシックE"/>
                <a:cs typeface="HGゴシックE"/>
              </a:rPr>
              <a:t> and S. </a:t>
            </a:r>
            <a:r>
              <a:rPr lang="en-US" altLang="ja-JP" sz="1200" dirty="0" err="1">
                <a:latin typeface="Consolas" pitchFamily="49" charset="0"/>
                <a:ea typeface="HGゴシックE"/>
                <a:cs typeface="HGゴシックE"/>
              </a:rPr>
              <a:t>Frullani</a:t>
            </a:r>
            <a:r>
              <a:rPr lang="en-US" altLang="ja-JP" sz="1200" dirty="0">
                <a:latin typeface="Consolas" pitchFamily="49" charset="0"/>
                <a:ea typeface="HGゴシックE"/>
                <a:cs typeface="HGゴシックE"/>
              </a:rPr>
              <a:t>) and other cross sections are summarized in  E05-115 experiment proposal (</a:t>
            </a:r>
            <a:r>
              <a:rPr lang="en-US" altLang="ja-JP" sz="1200" dirty="0" err="1">
                <a:latin typeface="Consolas" pitchFamily="49" charset="0"/>
                <a:ea typeface="HGゴシックE"/>
                <a:cs typeface="HGゴシックE"/>
              </a:rPr>
              <a:t>JLab</a:t>
            </a:r>
            <a:r>
              <a:rPr lang="en-US" altLang="ja-JP" sz="1200" dirty="0">
                <a:latin typeface="Consolas" pitchFamily="49" charset="0"/>
                <a:ea typeface="HGゴシックE"/>
                <a:cs typeface="HGゴシックE"/>
              </a:rPr>
              <a:t> PAC 28 and 33).</a:t>
            </a:r>
            <a:endParaRPr lang="en-US" altLang="ja-JP" sz="1200" b="1" dirty="0">
              <a:latin typeface="Consolas" pitchFamily="49" charset="0"/>
              <a:ea typeface="HGゴシックE"/>
              <a:cs typeface="HGゴシックE"/>
            </a:endParaRPr>
          </a:p>
          <a:p>
            <a:pPr>
              <a:buFont typeface="Arial" pitchFamily="34" charset="0"/>
              <a:buChar char="•"/>
            </a:pPr>
            <a:endParaRPr lang="ja-JP" altLang="en-US" dirty="0">
              <a:latin typeface="Consolas" pitchFamily="49" charset="0"/>
              <a:ea typeface="HGゴシックE"/>
              <a:cs typeface="HGゴシックE"/>
            </a:endParaRPr>
          </a:p>
        </p:txBody>
      </p:sp>
      <p:graphicFrame>
        <p:nvGraphicFramePr>
          <p:cNvPr id="5" name="コンテンツ プレースホルダ 5"/>
          <p:cNvGraphicFramePr>
            <a:graphicFrameLocks/>
          </p:cNvGraphicFramePr>
          <p:nvPr/>
        </p:nvGraphicFramePr>
        <p:xfrm>
          <a:off x="304799" y="1143000"/>
          <a:ext cx="8534401" cy="4572000"/>
        </p:xfrm>
        <a:graphic>
          <a:graphicData uri="http://schemas.openxmlformats.org/drawingml/2006/table">
            <a:tbl>
              <a:tblPr firstRow="1" bandRow="1">
                <a:tableStyleId>{5C22544A-7EE6-4342-B048-85BDC9FD1C3A}</a:tableStyleId>
              </a:tblPr>
              <a:tblGrid>
                <a:gridCol w="1040008"/>
                <a:gridCol w="1758888"/>
                <a:gridCol w="1911835"/>
                <a:gridCol w="1911835"/>
                <a:gridCol w="1911835"/>
              </a:tblGrid>
              <a:tr h="1529915">
                <a:tc>
                  <a:txBody>
                    <a:bodyPr/>
                    <a:lstStyle/>
                    <a:p>
                      <a:r>
                        <a:rPr kumimoji="1" lang="en-US" altLang="ja-JP" dirty="0" smtClean="0"/>
                        <a:t>Target</a:t>
                      </a:r>
                      <a:endParaRPr kumimoji="1" lang="ja-JP" altLang="en-US" dirty="0"/>
                    </a:p>
                  </a:txBody>
                  <a:tcPr/>
                </a:tc>
                <a:tc>
                  <a:txBody>
                    <a:bodyPr/>
                    <a:lstStyle/>
                    <a:p>
                      <a:r>
                        <a:rPr kumimoji="1" lang="en-US" altLang="ja-JP" dirty="0" smtClean="0"/>
                        <a:t>Number of Quasi-Free </a:t>
                      </a:r>
                      <a:r>
                        <a:rPr kumimoji="1" lang="en-US" altLang="ja-JP" dirty="0" smtClean="0">
                          <a:latin typeface="Symbol" pitchFamily="18" charset="2"/>
                        </a:rPr>
                        <a:t>L</a:t>
                      </a:r>
                    </a:p>
                    <a:p>
                      <a:r>
                        <a:rPr kumimoji="1" lang="en-US" altLang="ja-JP" dirty="0" smtClean="0">
                          <a:latin typeface="+mn-lt"/>
                        </a:rPr>
                        <a:t>(observed)</a:t>
                      </a:r>
                      <a:endParaRPr kumimoji="1" lang="ja-JP" altLang="en-US" dirty="0">
                        <a:latin typeface="+mn-lt"/>
                      </a:endParaRPr>
                    </a:p>
                  </a:txBody>
                  <a:tcPr/>
                </a:tc>
                <a:tc>
                  <a:txBody>
                    <a:bodyPr/>
                    <a:lstStyle/>
                    <a:p>
                      <a:r>
                        <a:rPr kumimoji="1" lang="en-US" altLang="ja-JP" baseline="0" dirty="0" smtClean="0">
                          <a:latin typeface="+mn-lt"/>
                          <a:ea typeface="+mn-ea"/>
                        </a:rPr>
                        <a:t>Quasi-Free</a:t>
                      </a:r>
                      <a:r>
                        <a:rPr kumimoji="1" lang="en-US" altLang="ja-JP" dirty="0" smtClean="0">
                          <a:latin typeface="+mn-lt"/>
                          <a:ea typeface="+mn-ea"/>
                        </a:rPr>
                        <a:t> </a:t>
                      </a:r>
                      <a:r>
                        <a:rPr kumimoji="1" lang="en-US" altLang="ja-JP" dirty="0" smtClean="0">
                          <a:latin typeface="Symbol" pitchFamily="18" charset="2"/>
                          <a:ea typeface="+mn-ea"/>
                        </a:rPr>
                        <a:t>L</a:t>
                      </a:r>
                    </a:p>
                    <a:p>
                      <a:r>
                        <a:rPr kumimoji="1" lang="en-US" altLang="ja-JP" dirty="0" smtClean="0">
                          <a:latin typeface="+mn-lt"/>
                          <a:ea typeface="+mn-ea"/>
                        </a:rPr>
                        <a:t>Cross Section (assumed)</a:t>
                      </a:r>
                      <a:endParaRPr kumimoji="1" lang="ja-JP" altLang="en-US" dirty="0">
                        <a:latin typeface="+mn-lt"/>
                        <a:ea typeface="+mn-ea"/>
                      </a:endParaRPr>
                    </a:p>
                  </a:txBody>
                  <a:tcPr/>
                </a:tc>
                <a:tc>
                  <a:txBody>
                    <a:bodyPr/>
                    <a:lstStyle/>
                    <a:p>
                      <a:r>
                        <a:rPr kumimoji="1" lang="en-US" altLang="ja-JP" dirty="0" err="1" smtClean="0">
                          <a:latin typeface="+mn-lt"/>
                          <a:ea typeface="+mn-ea"/>
                        </a:rPr>
                        <a:t>Hypernuclei</a:t>
                      </a:r>
                      <a:r>
                        <a:rPr kumimoji="1" lang="en-US" altLang="ja-JP" dirty="0" smtClean="0">
                          <a:latin typeface="+mn-lt"/>
                          <a:ea typeface="+mn-ea"/>
                        </a:rPr>
                        <a:t> (</a:t>
                      </a:r>
                      <a:r>
                        <a:rPr kumimoji="1" lang="en-US" altLang="ja-JP" dirty="0" err="1" smtClean="0">
                          <a:latin typeface="+mn-lt"/>
                          <a:ea typeface="+mn-ea"/>
                        </a:rPr>
                        <a:t>g.s</a:t>
                      </a:r>
                      <a:r>
                        <a:rPr kumimoji="1" lang="en-US" altLang="ja-JP" dirty="0" smtClean="0">
                          <a:latin typeface="+mn-lt"/>
                          <a:ea typeface="+mn-ea"/>
                        </a:rPr>
                        <a:t>)</a:t>
                      </a:r>
                    </a:p>
                    <a:p>
                      <a:r>
                        <a:rPr kumimoji="1" lang="en-US" altLang="ja-JP" dirty="0" smtClean="0">
                          <a:latin typeface="+mn-lt"/>
                          <a:ea typeface="+mn-ea"/>
                        </a:rPr>
                        <a:t>Cross Section</a:t>
                      </a:r>
                    </a:p>
                    <a:p>
                      <a:r>
                        <a:rPr kumimoji="1" lang="en-US" altLang="ja-JP" dirty="0" smtClean="0">
                          <a:latin typeface="+mn-lt"/>
                          <a:ea typeface="+mn-ea"/>
                        </a:rPr>
                        <a:t>(assumed)</a:t>
                      </a:r>
                      <a:endParaRPr kumimoji="1" lang="ja-JP" altLang="en-US" dirty="0">
                        <a:latin typeface="+mn-lt"/>
                        <a:ea typeface="+mn-ea"/>
                      </a:endParaRPr>
                    </a:p>
                  </a:txBody>
                  <a:tcPr/>
                </a:tc>
                <a:tc>
                  <a:txBody>
                    <a:bodyPr/>
                    <a:lstStyle/>
                    <a:p>
                      <a:r>
                        <a:rPr kumimoji="1" lang="en-US" altLang="ja-JP" dirty="0" smtClean="0">
                          <a:latin typeface="+mn-lt"/>
                          <a:ea typeface="+mn-ea"/>
                        </a:rPr>
                        <a:t>Expected number</a:t>
                      </a:r>
                      <a:r>
                        <a:rPr kumimoji="1" lang="en-US" altLang="ja-JP" baseline="0" dirty="0" smtClean="0">
                          <a:latin typeface="+mn-lt"/>
                          <a:ea typeface="+mn-ea"/>
                        </a:rPr>
                        <a:t> of </a:t>
                      </a:r>
                      <a:r>
                        <a:rPr kumimoji="1" lang="en-US" altLang="ja-JP" baseline="0" dirty="0" err="1" smtClean="0">
                          <a:latin typeface="+mn-lt"/>
                          <a:ea typeface="+mn-ea"/>
                        </a:rPr>
                        <a:t>g.s</a:t>
                      </a:r>
                      <a:endParaRPr kumimoji="1" lang="ja-JP" altLang="en-US" dirty="0">
                        <a:latin typeface="+mn-lt"/>
                        <a:ea typeface="+mn-ea"/>
                      </a:endParaRPr>
                    </a:p>
                  </a:txBody>
                  <a:tcPr/>
                </a:tc>
              </a:tr>
              <a:tr h="608417">
                <a:tc>
                  <a:txBody>
                    <a:bodyPr/>
                    <a:lstStyle/>
                    <a:p>
                      <a:r>
                        <a:rPr kumimoji="1" lang="en-US" altLang="ja-JP" baseline="30000" dirty="0" smtClean="0">
                          <a:latin typeface="Arial" pitchFamily="34" charset="0"/>
                          <a:cs typeface="Arial" pitchFamily="34" charset="0"/>
                        </a:rPr>
                        <a:t>7</a:t>
                      </a:r>
                      <a:r>
                        <a:rPr kumimoji="1" lang="en-US" altLang="ja-JP" dirty="0" smtClean="0">
                          <a:latin typeface="Arial" pitchFamily="34" charset="0"/>
                          <a:cs typeface="Arial" pitchFamily="34" charset="0"/>
                        </a:rPr>
                        <a:t>Li</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6.4 x10</a:t>
                      </a:r>
                      <a:r>
                        <a:rPr kumimoji="1" lang="en-US" altLang="ja-JP" baseline="30000" dirty="0" smtClean="0">
                          <a:latin typeface="Arial" pitchFamily="34" charset="0"/>
                          <a:cs typeface="Arial" pitchFamily="34" charset="0"/>
                        </a:rPr>
                        <a:t>4</a:t>
                      </a:r>
                      <a:endParaRPr kumimoji="1" lang="ja-JP" altLang="en-US" baseline="30000" dirty="0">
                        <a:latin typeface="Arial" pitchFamily="34" charset="0"/>
                        <a:cs typeface="Arial" pitchFamily="34" charset="0"/>
                      </a:endParaRPr>
                    </a:p>
                  </a:txBody>
                  <a:tcPr/>
                </a:tc>
                <a:tc>
                  <a:txBody>
                    <a:bodyPr/>
                    <a:lstStyle/>
                    <a:p>
                      <a:r>
                        <a:rPr kumimoji="1" lang="en-US" altLang="ja-JP" baseline="0" dirty="0" smtClean="0">
                          <a:latin typeface="Arial" pitchFamily="34" charset="0"/>
                          <a:cs typeface="Arial" pitchFamily="34" charset="0"/>
                        </a:rPr>
                        <a:t>1.0 </a:t>
                      </a:r>
                      <a:r>
                        <a:rPr kumimoji="1" lang="en-US" altLang="ja-JP" baseline="0" dirty="0" err="1" smtClean="0">
                          <a:latin typeface="Symbol" pitchFamily="18" charset="2"/>
                          <a:cs typeface="Arial" pitchFamily="34" charset="0"/>
                        </a:rPr>
                        <a:t>m</a:t>
                      </a:r>
                      <a:r>
                        <a:rPr kumimoji="1" lang="en-US" altLang="ja-JP" baseline="0" dirty="0" err="1" smtClean="0">
                          <a:latin typeface="Arial" pitchFamily="34" charset="0"/>
                          <a:cs typeface="Arial" pitchFamily="34" charset="0"/>
                        </a:rPr>
                        <a:t>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baseline="0" dirty="0">
                        <a:latin typeface="Arial" pitchFamily="34" charset="0"/>
                        <a:cs typeface="Arial" pitchFamily="34" charset="0"/>
                      </a:endParaRPr>
                    </a:p>
                  </a:txBody>
                  <a:tcPr/>
                </a:tc>
                <a:tc>
                  <a:txBody>
                    <a:bodyPr/>
                    <a:lstStyle/>
                    <a:p>
                      <a:r>
                        <a:rPr kumimoji="1" lang="en-US" altLang="ja-JP" baseline="0" dirty="0" smtClean="0">
                          <a:latin typeface="Arial" pitchFamily="34" charset="0"/>
                          <a:cs typeface="Arial" pitchFamily="34" charset="0"/>
                        </a:rPr>
                        <a:t>21 </a:t>
                      </a:r>
                      <a:r>
                        <a:rPr kumimoji="1" lang="en-US" altLang="ja-JP" baseline="0" dirty="0" err="1" smtClean="0">
                          <a:latin typeface="Arial" pitchFamily="34" charset="0"/>
                          <a:cs typeface="Arial" pitchFamily="34" charset="0"/>
                        </a:rPr>
                        <a:t>nb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baseline="0" dirty="0">
                        <a:latin typeface="Arial" pitchFamily="34" charset="0"/>
                        <a:cs typeface="Arial" pitchFamily="34" charset="0"/>
                      </a:endParaRPr>
                    </a:p>
                  </a:txBody>
                  <a:tcPr/>
                </a:tc>
                <a:tc>
                  <a:txBody>
                    <a:bodyPr/>
                    <a:lstStyle/>
                    <a:p>
                      <a:r>
                        <a:rPr kumimoji="1" lang="en-US" altLang="ja-JP" baseline="0" dirty="0" smtClean="0">
                          <a:latin typeface="Arial" pitchFamily="34" charset="0"/>
                          <a:cs typeface="Arial" pitchFamily="34" charset="0"/>
                        </a:rPr>
                        <a:t>1300</a:t>
                      </a:r>
                      <a:endParaRPr kumimoji="1" lang="ja-JP" altLang="en-US" baseline="30000" dirty="0">
                        <a:latin typeface="Arial" pitchFamily="34" charset="0"/>
                        <a:cs typeface="Arial" pitchFamily="34" charset="0"/>
                      </a:endParaRPr>
                    </a:p>
                  </a:txBody>
                  <a:tcPr/>
                </a:tc>
              </a:tr>
              <a:tr h="608417">
                <a:tc>
                  <a:txBody>
                    <a:bodyPr/>
                    <a:lstStyle/>
                    <a:p>
                      <a:r>
                        <a:rPr kumimoji="1" lang="en-US" altLang="ja-JP" baseline="30000" dirty="0" smtClean="0">
                          <a:latin typeface="Arial" pitchFamily="34" charset="0"/>
                          <a:cs typeface="Arial" pitchFamily="34" charset="0"/>
                        </a:rPr>
                        <a:t>9</a:t>
                      </a:r>
                      <a:r>
                        <a:rPr kumimoji="1" lang="en-US" altLang="ja-JP" dirty="0" smtClean="0">
                          <a:latin typeface="Arial" pitchFamily="34" charset="0"/>
                          <a:cs typeface="Arial" pitchFamily="34" charset="0"/>
                        </a:rPr>
                        <a:t>Be</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4.5 x10</a:t>
                      </a:r>
                      <a:r>
                        <a:rPr kumimoji="1" lang="en-US" altLang="ja-JP" baseline="30000" dirty="0" smtClean="0">
                          <a:latin typeface="Arial" pitchFamily="34" charset="0"/>
                          <a:cs typeface="Arial" pitchFamily="34" charset="0"/>
                        </a:rPr>
                        <a:t>4</a:t>
                      </a:r>
                      <a:endParaRPr kumimoji="1" lang="ja-JP" altLang="en-US" baseline="30000" dirty="0">
                        <a:latin typeface="Arial" pitchFamily="34" charset="0"/>
                        <a:cs typeface="Arial" pitchFamily="34" charset="0"/>
                      </a:endParaRPr>
                    </a:p>
                  </a:txBody>
                  <a:tcPr/>
                </a:tc>
                <a:tc>
                  <a:txBody>
                    <a:bodyPr/>
                    <a:lstStyle/>
                    <a:p>
                      <a:r>
                        <a:rPr kumimoji="1" lang="en-US" altLang="ja-JP" baseline="0" dirty="0" smtClean="0">
                          <a:latin typeface="Arial" pitchFamily="34" charset="0"/>
                          <a:cs typeface="Arial" pitchFamily="34" charset="0"/>
                        </a:rPr>
                        <a:t>1.2 </a:t>
                      </a:r>
                      <a:r>
                        <a:rPr kumimoji="1" lang="en-US" altLang="ja-JP" baseline="0" dirty="0" err="1" smtClean="0">
                          <a:latin typeface="Symbol" pitchFamily="18" charset="2"/>
                          <a:cs typeface="Arial" pitchFamily="34" charset="0"/>
                        </a:rPr>
                        <a:t>m</a:t>
                      </a:r>
                      <a:r>
                        <a:rPr kumimoji="1" lang="en-US" altLang="ja-JP" baseline="0" dirty="0" err="1" smtClean="0">
                          <a:latin typeface="Arial" pitchFamily="34" charset="0"/>
                          <a:cs typeface="Arial" pitchFamily="34" charset="0"/>
                        </a:rPr>
                        <a:t>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baseline="0" dirty="0">
                        <a:latin typeface="Arial" pitchFamily="34" charset="0"/>
                        <a:cs typeface="Arial" pitchFamily="34" charset="0"/>
                      </a:endParaRPr>
                    </a:p>
                  </a:txBody>
                  <a:tcPr/>
                </a:tc>
                <a:tc>
                  <a:txBody>
                    <a:bodyPr/>
                    <a:lstStyle/>
                    <a:p>
                      <a:r>
                        <a:rPr kumimoji="1" lang="en-US" altLang="ja-JP" baseline="0" dirty="0" smtClean="0">
                          <a:latin typeface="Arial" pitchFamily="34" charset="0"/>
                          <a:cs typeface="Arial" pitchFamily="34" charset="0"/>
                        </a:rPr>
                        <a:t>4 </a:t>
                      </a:r>
                      <a:r>
                        <a:rPr kumimoji="1" lang="en-US" altLang="ja-JP" baseline="0" dirty="0" err="1" smtClean="0">
                          <a:latin typeface="Arial" pitchFamily="34" charset="0"/>
                          <a:cs typeface="Arial" pitchFamily="34" charset="0"/>
                        </a:rPr>
                        <a:t>nb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baseline="0" dirty="0">
                        <a:latin typeface="Arial" pitchFamily="34" charset="0"/>
                        <a:cs typeface="Arial" pitchFamily="34" charset="0"/>
                      </a:endParaRPr>
                    </a:p>
                  </a:txBody>
                  <a:tcPr/>
                </a:tc>
                <a:tc>
                  <a:txBody>
                    <a:bodyPr/>
                    <a:lstStyle/>
                    <a:p>
                      <a:r>
                        <a:rPr kumimoji="1" lang="en-US" altLang="ja-JP" baseline="0" dirty="0" smtClean="0">
                          <a:latin typeface="Arial" pitchFamily="34" charset="0"/>
                          <a:cs typeface="Arial" pitchFamily="34" charset="0"/>
                        </a:rPr>
                        <a:t>150</a:t>
                      </a:r>
                      <a:endParaRPr kumimoji="1" lang="ja-JP" altLang="en-US" baseline="30000" dirty="0">
                        <a:latin typeface="Arial" pitchFamily="34" charset="0"/>
                        <a:cs typeface="Arial" pitchFamily="34" charset="0"/>
                      </a:endParaRPr>
                    </a:p>
                  </a:txBody>
                  <a:tcPr/>
                </a:tc>
              </a:tr>
              <a:tr h="608417">
                <a:tc>
                  <a:txBody>
                    <a:bodyPr/>
                    <a:lstStyle/>
                    <a:p>
                      <a:r>
                        <a:rPr kumimoji="1" lang="en-US" altLang="ja-JP" baseline="30000" dirty="0" smtClean="0">
                          <a:latin typeface="Arial" pitchFamily="34" charset="0"/>
                          <a:cs typeface="Arial" pitchFamily="34" charset="0"/>
                        </a:rPr>
                        <a:t>10</a:t>
                      </a:r>
                      <a:r>
                        <a:rPr kumimoji="1" lang="en-US" altLang="ja-JP" dirty="0" smtClean="0">
                          <a:latin typeface="Arial" pitchFamily="34" charset="0"/>
                          <a:cs typeface="Arial" pitchFamily="34" charset="0"/>
                        </a:rPr>
                        <a:t>B</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4.8</a:t>
                      </a:r>
                      <a:r>
                        <a:rPr kumimoji="1" lang="en-US" altLang="ja-JP" baseline="0" dirty="0" smtClean="0">
                          <a:latin typeface="Arial" pitchFamily="34" charset="0"/>
                          <a:cs typeface="Arial" pitchFamily="34" charset="0"/>
                        </a:rPr>
                        <a:t> x</a:t>
                      </a:r>
                      <a:r>
                        <a:rPr kumimoji="1" lang="en-US" altLang="ja-JP" dirty="0" smtClean="0">
                          <a:latin typeface="Arial" pitchFamily="34" charset="0"/>
                          <a:cs typeface="Arial" pitchFamily="34" charset="0"/>
                        </a:rPr>
                        <a:t>10</a:t>
                      </a:r>
                      <a:r>
                        <a:rPr kumimoji="1" lang="en-US" altLang="ja-JP" baseline="30000" dirty="0" smtClean="0">
                          <a:latin typeface="Arial" pitchFamily="34" charset="0"/>
                          <a:cs typeface="Arial" pitchFamily="34" charset="0"/>
                        </a:rPr>
                        <a:t>4</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1.3</a:t>
                      </a:r>
                      <a:r>
                        <a:rPr kumimoji="1" lang="en-US" altLang="ja-JP" baseline="0" dirty="0" smtClean="0">
                          <a:latin typeface="Arial" pitchFamily="34" charset="0"/>
                          <a:cs typeface="Arial" pitchFamily="34" charset="0"/>
                        </a:rPr>
                        <a:t> </a:t>
                      </a:r>
                      <a:r>
                        <a:rPr kumimoji="1" lang="en-US" altLang="ja-JP" baseline="0" dirty="0" err="1" smtClean="0">
                          <a:latin typeface="Symbol" pitchFamily="18" charset="2"/>
                          <a:cs typeface="Arial" pitchFamily="34" charset="0"/>
                        </a:rPr>
                        <a:t>m</a:t>
                      </a:r>
                      <a:r>
                        <a:rPr kumimoji="1" lang="en-US" altLang="ja-JP" baseline="0" dirty="0" err="1" smtClean="0">
                          <a:latin typeface="Arial" pitchFamily="34" charset="0"/>
                          <a:cs typeface="Arial" pitchFamily="34" charset="0"/>
                        </a:rPr>
                        <a:t>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21 </a:t>
                      </a:r>
                      <a:r>
                        <a:rPr kumimoji="1" lang="en-US" altLang="ja-JP" baseline="0" dirty="0" err="1" smtClean="0">
                          <a:latin typeface="Arial" pitchFamily="34" charset="0"/>
                          <a:cs typeface="Arial" pitchFamily="34" charset="0"/>
                        </a:rPr>
                        <a:t>nb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780</a:t>
                      </a:r>
                      <a:endParaRPr kumimoji="1" lang="ja-JP" altLang="en-US" baseline="30000" dirty="0">
                        <a:latin typeface="Arial" pitchFamily="34" charset="0"/>
                        <a:cs typeface="Arial" pitchFamily="34" charset="0"/>
                      </a:endParaRPr>
                    </a:p>
                  </a:txBody>
                  <a:tcPr/>
                </a:tc>
              </a:tr>
              <a:tr h="608417">
                <a:tc>
                  <a:txBody>
                    <a:bodyPr/>
                    <a:lstStyle/>
                    <a:p>
                      <a:r>
                        <a:rPr kumimoji="1" lang="en-US" altLang="ja-JP" baseline="30000" dirty="0" smtClean="0">
                          <a:latin typeface="Arial" pitchFamily="34" charset="0"/>
                          <a:cs typeface="Arial" pitchFamily="34" charset="0"/>
                        </a:rPr>
                        <a:t>12</a:t>
                      </a:r>
                      <a:r>
                        <a:rPr kumimoji="1" lang="en-US" altLang="ja-JP" dirty="0" smtClean="0">
                          <a:latin typeface="Arial" pitchFamily="34" charset="0"/>
                          <a:cs typeface="Arial" pitchFamily="34" charset="0"/>
                        </a:rPr>
                        <a:t>C</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3.4 x10</a:t>
                      </a:r>
                      <a:r>
                        <a:rPr kumimoji="1" lang="en-US" altLang="ja-JP" baseline="30000" dirty="0" smtClean="0">
                          <a:latin typeface="Arial" pitchFamily="34" charset="0"/>
                          <a:cs typeface="Arial" pitchFamily="34" charset="0"/>
                        </a:rPr>
                        <a:t>4</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1.5</a:t>
                      </a:r>
                      <a:r>
                        <a:rPr kumimoji="1" lang="en-US" altLang="ja-JP" baseline="0" dirty="0" smtClean="0">
                          <a:latin typeface="Arial" pitchFamily="34" charset="0"/>
                          <a:cs typeface="Arial" pitchFamily="34" charset="0"/>
                        </a:rPr>
                        <a:t> </a:t>
                      </a:r>
                      <a:r>
                        <a:rPr kumimoji="1" lang="en-US" altLang="ja-JP" baseline="0" dirty="0" err="1" smtClean="0">
                          <a:latin typeface="Symbol" pitchFamily="18" charset="2"/>
                          <a:cs typeface="Arial" pitchFamily="34" charset="0"/>
                        </a:rPr>
                        <a:t>m</a:t>
                      </a:r>
                      <a:r>
                        <a:rPr kumimoji="1" lang="en-US" altLang="ja-JP" baseline="0" dirty="0" err="1" smtClean="0">
                          <a:latin typeface="Arial" pitchFamily="34" charset="0"/>
                          <a:cs typeface="Arial" pitchFamily="34" charset="0"/>
                        </a:rPr>
                        <a:t>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112 </a:t>
                      </a:r>
                      <a:r>
                        <a:rPr kumimoji="1" lang="en-US" altLang="ja-JP" baseline="0" dirty="0" err="1" smtClean="0">
                          <a:latin typeface="Arial" pitchFamily="34" charset="0"/>
                          <a:cs typeface="Arial" pitchFamily="34" charset="0"/>
                        </a:rPr>
                        <a:t>nb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2500</a:t>
                      </a:r>
                      <a:endParaRPr kumimoji="1" lang="ja-JP" altLang="en-US" baseline="30000" dirty="0">
                        <a:latin typeface="Arial" pitchFamily="34" charset="0"/>
                        <a:cs typeface="Arial" pitchFamily="34" charset="0"/>
                      </a:endParaRPr>
                    </a:p>
                  </a:txBody>
                  <a:tcPr/>
                </a:tc>
              </a:tr>
              <a:tr h="608417">
                <a:tc>
                  <a:txBody>
                    <a:bodyPr/>
                    <a:lstStyle/>
                    <a:p>
                      <a:r>
                        <a:rPr kumimoji="1" lang="en-US" altLang="ja-JP" baseline="30000" dirty="0" smtClean="0">
                          <a:latin typeface="Arial" pitchFamily="34" charset="0"/>
                          <a:cs typeface="Arial" pitchFamily="34" charset="0"/>
                        </a:rPr>
                        <a:t>52</a:t>
                      </a:r>
                      <a:r>
                        <a:rPr kumimoji="1" lang="en-US" altLang="ja-JP" dirty="0" smtClean="0">
                          <a:latin typeface="Arial" pitchFamily="34" charset="0"/>
                          <a:cs typeface="Arial" pitchFamily="34" charset="0"/>
                        </a:rPr>
                        <a:t>Cr</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1.4</a:t>
                      </a:r>
                      <a:r>
                        <a:rPr kumimoji="1" lang="en-US" altLang="ja-JP" baseline="0" dirty="0" smtClean="0">
                          <a:latin typeface="Arial" pitchFamily="34" charset="0"/>
                          <a:cs typeface="Arial" pitchFamily="34" charset="0"/>
                        </a:rPr>
                        <a:t> x</a:t>
                      </a:r>
                      <a:r>
                        <a:rPr kumimoji="1" lang="en-US" altLang="ja-JP" dirty="0" smtClean="0">
                          <a:latin typeface="Arial" pitchFamily="34" charset="0"/>
                          <a:cs typeface="Arial" pitchFamily="34" charset="0"/>
                        </a:rPr>
                        <a:t>10</a:t>
                      </a:r>
                      <a:r>
                        <a:rPr kumimoji="1" lang="en-US" altLang="ja-JP" baseline="30000" dirty="0" smtClean="0">
                          <a:latin typeface="Arial" pitchFamily="34" charset="0"/>
                          <a:cs typeface="Arial" pitchFamily="34" charset="0"/>
                        </a:rPr>
                        <a:t>4</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4.7</a:t>
                      </a:r>
                      <a:r>
                        <a:rPr kumimoji="1" lang="en-US" altLang="ja-JP" baseline="0" dirty="0" smtClean="0">
                          <a:latin typeface="Arial" pitchFamily="34" charset="0"/>
                          <a:cs typeface="Arial" pitchFamily="34" charset="0"/>
                        </a:rPr>
                        <a:t> </a:t>
                      </a:r>
                      <a:r>
                        <a:rPr kumimoji="1" lang="en-US" altLang="ja-JP" baseline="0" dirty="0" err="1" smtClean="0">
                          <a:latin typeface="Symbol" pitchFamily="18" charset="2"/>
                          <a:cs typeface="Arial" pitchFamily="34" charset="0"/>
                        </a:rPr>
                        <a:t>m</a:t>
                      </a:r>
                      <a:r>
                        <a:rPr kumimoji="1" lang="en-US" altLang="ja-JP" baseline="0" dirty="0" err="1" smtClean="0">
                          <a:latin typeface="Arial" pitchFamily="34" charset="0"/>
                          <a:cs typeface="Arial" pitchFamily="34" charset="0"/>
                        </a:rPr>
                        <a:t>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69 </a:t>
                      </a:r>
                      <a:r>
                        <a:rPr kumimoji="1" lang="en-US" altLang="ja-JP" baseline="0" dirty="0" err="1" smtClean="0">
                          <a:latin typeface="Arial" pitchFamily="34" charset="0"/>
                          <a:cs typeface="Arial" pitchFamily="34" charset="0"/>
                        </a:rPr>
                        <a:t>nb</a:t>
                      </a:r>
                      <a:r>
                        <a:rPr kumimoji="1" lang="en-US" altLang="ja-JP" baseline="0" dirty="0" smtClean="0">
                          <a:latin typeface="Arial" pitchFamily="34" charset="0"/>
                          <a:cs typeface="Arial" pitchFamily="34" charset="0"/>
                        </a:rPr>
                        <a:t>/</a:t>
                      </a:r>
                      <a:r>
                        <a:rPr kumimoji="1" lang="en-US" altLang="ja-JP" baseline="0" dirty="0" err="1" smtClean="0">
                          <a:latin typeface="Arial" pitchFamily="34" charset="0"/>
                          <a:cs typeface="Arial" pitchFamily="34" charset="0"/>
                        </a:rPr>
                        <a:t>sr</a:t>
                      </a:r>
                      <a:endParaRPr kumimoji="1" lang="ja-JP" altLang="en-US" dirty="0">
                        <a:latin typeface="Arial" pitchFamily="34" charset="0"/>
                        <a:cs typeface="Arial" pitchFamily="34" charset="0"/>
                      </a:endParaRPr>
                    </a:p>
                  </a:txBody>
                  <a:tcPr/>
                </a:tc>
                <a:tc>
                  <a:txBody>
                    <a:bodyPr/>
                    <a:lstStyle/>
                    <a:p>
                      <a:r>
                        <a:rPr kumimoji="1" lang="en-US" altLang="ja-JP" dirty="0" smtClean="0">
                          <a:latin typeface="Arial" pitchFamily="34" charset="0"/>
                          <a:cs typeface="Arial" pitchFamily="34" charset="0"/>
                        </a:rPr>
                        <a:t>210</a:t>
                      </a:r>
                      <a:endParaRPr kumimoji="1" lang="ja-JP" altLang="en-US" baseline="30000" dirty="0">
                        <a:latin typeface="Arial" pitchFamily="34" charset="0"/>
                        <a:cs typeface="Arial" pitchFamily="34" charset="0"/>
                      </a:endParaRPr>
                    </a:p>
                  </a:txBody>
                  <a:tcPr/>
                </a:tc>
              </a:tr>
            </a:tbl>
          </a:graphicData>
        </a:graphic>
      </p:graphicFrame>
      <p:graphicFrame>
        <p:nvGraphicFramePr>
          <p:cNvPr id="6" name="对象 5"/>
          <p:cNvGraphicFramePr>
            <a:graphicFrameLocks noChangeAspect="1"/>
          </p:cNvGraphicFramePr>
          <p:nvPr/>
        </p:nvGraphicFramePr>
        <p:xfrm>
          <a:off x="3302000" y="1854200"/>
          <a:ext cx="914400" cy="198438"/>
        </p:xfrm>
        <a:graphic>
          <a:graphicData uri="http://schemas.openxmlformats.org/presentationml/2006/ole">
            <p:oleObj spid="_x0000_s33794" name="Equation" r:id="rId4" imgW="914400" imgH="19872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48680"/>
            <a:ext cx="9144000" cy="1012974"/>
          </a:xfrm>
        </p:spPr>
        <p:txBody>
          <a:bodyPr>
            <a:normAutofit fontScale="90000"/>
          </a:bodyPr>
          <a:lstStyle/>
          <a:p>
            <a:r>
              <a:rPr lang="en-US" altLang="zh-CN" dirty="0" smtClean="0"/>
              <a:t>Experimental Goal</a:t>
            </a:r>
            <a:br>
              <a:rPr lang="en-US" altLang="zh-CN" dirty="0" smtClean="0"/>
            </a:br>
            <a:r>
              <a:rPr lang="en-US" altLang="ja-JP" b="1" dirty="0" smtClean="0"/>
              <a:t> </a:t>
            </a:r>
            <a:r>
              <a:rPr lang="en-US" altLang="ja-JP" sz="2700" b="1" dirty="0" smtClean="0"/>
              <a:t>The 3</a:t>
            </a:r>
            <a:r>
              <a:rPr lang="en-US" altLang="ja-JP" sz="2700" b="1" baseline="30000" dirty="0" smtClean="0"/>
              <a:t>rd</a:t>
            </a:r>
            <a:r>
              <a:rPr lang="en-US" altLang="ja-JP" sz="2700" b="1" dirty="0" smtClean="0"/>
              <a:t> Generation  (</a:t>
            </a:r>
            <a:r>
              <a:rPr lang="en-US" altLang="ja-JP" sz="2700" b="1" dirty="0" err="1" smtClean="0"/>
              <a:t>e,e’K</a:t>
            </a:r>
            <a:r>
              <a:rPr lang="en-US" altLang="ja-JP" sz="2700" b="1" baseline="30000" dirty="0" smtClean="0"/>
              <a:t>+</a:t>
            </a:r>
            <a:r>
              <a:rPr lang="en-US" altLang="ja-JP" sz="2700" b="1" dirty="0" smtClean="0"/>
              <a:t>) </a:t>
            </a:r>
            <a:r>
              <a:rPr lang="en-US" altLang="ja-JP" sz="2700" b="1" dirty="0" err="1" smtClean="0"/>
              <a:t>Hypernuclear</a:t>
            </a:r>
            <a:r>
              <a:rPr lang="en-US" altLang="ja-JP" sz="2700" b="1" dirty="0" smtClean="0"/>
              <a:t> Spectroscopy in </a:t>
            </a:r>
            <a:r>
              <a:rPr lang="en-US" altLang="ja-JP" sz="2700" b="1" dirty="0" err="1" smtClean="0"/>
              <a:t>JLab-HallC</a:t>
            </a:r>
            <a:endParaRPr lang="zh-CN" altLang="en-US" sz="2700" dirty="0"/>
          </a:p>
        </p:txBody>
      </p:sp>
      <p:sp>
        <p:nvSpPr>
          <p:cNvPr id="6" name="Rectangle 3"/>
          <p:cNvSpPr>
            <a:spLocks noGrp="1" noChangeArrowheads="1"/>
          </p:cNvSpPr>
          <p:nvPr>
            <p:ph idx="1"/>
          </p:nvPr>
        </p:nvSpPr>
        <p:spPr>
          <a:xfrm>
            <a:off x="395536" y="1988840"/>
            <a:ext cx="8229600" cy="4205064"/>
          </a:xfrm>
          <a:ln w="28575"/>
        </p:spPr>
        <p:txBody>
          <a:bodyPr rtlCol="0">
            <a:noAutofit/>
          </a:bodyPr>
          <a:lstStyle/>
          <a:p>
            <a:pPr marL="342900" lvl="2" indent="-342900" eaLnBrk="1" fontAlgn="auto" hangingPunct="1">
              <a:lnSpc>
                <a:spcPct val="120000"/>
              </a:lnSpc>
              <a:spcAft>
                <a:spcPts val="0"/>
              </a:spcAft>
              <a:buFont typeface="Wingdings" pitchFamily="2" charset="2"/>
              <a:buChar char="u"/>
              <a:defRPr/>
            </a:pPr>
            <a:r>
              <a:rPr lang="en-US" altLang="ja-JP" sz="2000" dirty="0" smtClean="0">
                <a:latin typeface="Times New Roman" pitchFamily="18" charset="0"/>
                <a:cs typeface="Times New Roman" pitchFamily="18" charset="0"/>
              </a:rPr>
              <a:t>Medium - </a:t>
            </a:r>
            <a:r>
              <a:rPr lang="en-US" altLang="ja-JP" sz="2000" dirty="0">
                <a:latin typeface="Times New Roman" pitchFamily="18" charset="0"/>
                <a:cs typeface="Times New Roman" pitchFamily="18" charset="0"/>
              </a:rPr>
              <a:t>heavy </a:t>
            </a:r>
            <a:r>
              <a:rPr lang="en-US" altLang="ja-JP" sz="2000" dirty="0" err="1">
                <a:latin typeface="Times New Roman" pitchFamily="18" charset="0"/>
                <a:cs typeface="Times New Roman" pitchFamily="18" charset="0"/>
              </a:rPr>
              <a:t>hypernuclear</a:t>
            </a:r>
            <a:r>
              <a:rPr lang="en-US" altLang="ja-JP" sz="2000" dirty="0">
                <a:latin typeface="Times New Roman" pitchFamily="18" charset="0"/>
                <a:cs typeface="Times New Roman" pitchFamily="18" charset="0"/>
              </a:rPr>
              <a:t> </a:t>
            </a:r>
            <a:r>
              <a:rPr lang="en-US" altLang="ja-JP" sz="2000" dirty="0" smtClean="0">
                <a:latin typeface="Times New Roman" pitchFamily="18" charset="0"/>
                <a:cs typeface="Times New Roman" pitchFamily="18" charset="0"/>
              </a:rPr>
              <a:t>spectroscopy</a:t>
            </a:r>
          </a:p>
          <a:p>
            <a:pPr marL="342900" lvl="2" indent="-342900" eaLnBrk="1" fontAlgn="auto" hangingPunct="1">
              <a:lnSpc>
                <a:spcPct val="120000"/>
              </a:lnSpc>
              <a:spcAft>
                <a:spcPts val="0"/>
              </a:spcAft>
              <a:buClr>
                <a:schemeClr val="accent4"/>
              </a:buClr>
              <a:buFont typeface="Wingdings"/>
              <a:buNone/>
              <a:defRPr/>
            </a:pPr>
            <a:r>
              <a:rPr lang="en-US" altLang="ja-JP" sz="2800" baseline="30000" dirty="0" smtClean="0">
                <a:solidFill>
                  <a:srgbClr val="FF0000"/>
                </a:solidFill>
                <a:latin typeface="Times New Roman" pitchFamily="18" charset="0"/>
                <a:cs typeface="Times New Roman" pitchFamily="18" charset="0"/>
              </a:rPr>
              <a:t>                    </a:t>
            </a:r>
            <a:r>
              <a:rPr lang="en-US" altLang="ja-JP" sz="2800" b="1" baseline="30000" dirty="0" smtClean="0">
                <a:solidFill>
                  <a:srgbClr val="FF0000"/>
                </a:solidFill>
                <a:latin typeface="Times New Roman" pitchFamily="18" charset="0"/>
                <a:cs typeface="Times New Roman" pitchFamily="18" charset="0"/>
              </a:rPr>
              <a:t>52</a:t>
            </a:r>
            <a:r>
              <a:rPr lang="en-US" altLang="ja-JP" sz="2800" b="1" dirty="0" smtClean="0">
                <a:solidFill>
                  <a:srgbClr val="FF0000"/>
                </a:solidFill>
                <a:latin typeface="Times New Roman" pitchFamily="18" charset="0"/>
                <a:cs typeface="Times New Roman" pitchFamily="18" charset="0"/>
              </a:rPr>
              <a:t>Cr(</a:t>
            </a:r>
            <a:r>
              <a:rPr lang="en-US" altLang="ja-JP" sz="2800" b="1" dirty="0" err="1" smtClean="0">
                <a:solidFill>
                  <a:srgbClr val="FF0000"/>
                </a:solidFill>
                <a:latin typeface="Times New Roman" pitchFamily="18" charset="0"/>
                <a:cs typeface="Times New Roman" pitchFamily="18" charset="0"/>
              </a:rPr>
              <a:t>e,e’K</a:t>
            </a:r>
            <a:r>
              <a:rPr lang="en-US" altLang="ja-JP" sz="2800" b="1" baseline="30000" dirty="0" smtClean="0">
                <a:solidFill>
                  <a:srgbClr val="FF0000"/>
                </a:solidFill>
                <a:latin typeface="Times New Roman" pitchFamily="18" charset="0"/>
                <a:cs typeface="Times New Roman" pitchFamily="18" charset="0"/>
              </a:rPr>
              <a:t>+</a:t>
            </a:r>
            <a:r>
              <a:rPr lang="en-US" altLang="ja-JP" sz="2800" b="1" dirty="0" smtClean="0">
                <a:solidFill>
                  <a:srgbClr val="FF0000"/>
                </a:solidFill>
                <a:latin typeface="Times New Roman" pitchFamily="18" charset="0"/>
                <a:cs typeface="Times New Roman" pitchFamily="18" charset="0"/>
              </a:rPr>
              <a:t>) </a:t>
            </a:r>
            <a:r>
              <a:rPr lang="en-US" altLang="ja-JP" sz="2800" b="1" baseline="30000" dirty="0" smtClean="0">
                <a:solidFill>
                  <a:srgbClr val="FF0000"/>
                </a:solidFill>
                <a:latin typeface="Times New Roman" pitchFamily="18" charset="0"/>
                <a:cs typeface="Times New Roman" pitchFamily="18" charset="0"/>
              </a:rPr>
              <a:t>52</a:t>
            </a:r>
            <a:r>
              <a:rPr lang="en-US" altLang="ja-JP" sz="2800" b="1" baseline="-25000" dirty="0" smtClean="0">
                <a:solidFill>
                  <a:srgbClr val="FF0000"/>
                </a:solidFill>
                <a:latin typeface="Symbol" pitchFamily="18" charset="2"/>
                <a:cs typeface="Times New Roman" pitchFamily="18" charset="0"/>
              </a:rPr>
              <a:t>L</a:t>
            </a:r>
            <a:r>
              <a:rPr lang="en-US" altLang="ja-JP" sz="2800" b="1" dirty="0" smtClean="0">
                <a:solidFill>
                  <a:srgbClr val="FF0000"/>
                </a:solidFill>
                <a:latin typeface="Times New Roman" pitchFamily="18" charset="0"/>
                <a:cs typeface="Times New Roman" pitchFamily="18" charset="0"/>
              </a:rPr>
              <a:t>V</a:t>
            </a:r>
            <a:endParaRPr lang="en-US" altLang="ja-JP" sz="2800" b="1" dirty="0">
              <a:solidFill>
                <a:srgbClr val="FF0000"/>
              </a:solidFill>
              <a:latin typeface="Times New Roman" pitchFamily="18" charset="0"/>
              <a:cs typeface="Times New Roman" pitchFamily="18" charset="0"/>
            </a:endParaRPr>
          </a:p>
          <a:p>
            <a:pPr lvl="1" eaLnBrk="1" fontAlgn="auto" hangingPunct="1">
              <a:lnSpc>
                <a:spcPct val="120000"/>
              </a:lnSpc>
              <a:spcAft>
                <a:spcPts val="0"/>
              </a:spcAft>
              <a:buClr>
                <a:schemeClr val="accent3"/>
              </a:buClr>
              <a:buFont typeface="Wingdings"/>
              <a:buChar char="p"/>
              <a:defRPr/>
            </a:pPr>
            <a:r>
              <a:rPr lang="en-US" altLang="ja-JP" sz="2000" dirty="0" smtClean="0">
                <a:latin typeface="Symbol" pitchFamily="18" charset="2"/>
                <a:cs typeface="Times New Roman" pitchFamily="18" charset="0"/>
              </a:rPr>
              <a:t>L </a:t>
            </a:r>
            <a:r>
              <a:rPr lang="en-US" altLang="ja-JP" sz="2000" dirty="0" err="1" smtClean="0">
                <a:latin typeface="Times New Roman" pitchFamily="18" charset="0"/>
                <a:cs typeface="Times New Roman" pitchFamily="18" charset="0"/>
              </a:rPr>
              <a:t>hyperon</a:t>
            </a:r>
            <a:r>
              <a:rPr lang="en-US" altLang="ja-JP" sz="2000" dirty="0" smtClean="0">
                <a:latin typeface="Times New Roman" pitchFamily="18" charset="0"/>
                <a:cs typeface="Times New Roman" pitchFamily="18" charset="0"/>
              </a:rPr>
              <a:t> bound in </a:t>
            </a:r>
            <a:r>
              <a:rPr lang="en-US" altLang="ja-JP" sz="2000" dirty="0">
                <a:latin typeface="Times New Roman" pitchFamily="18" charset="0"/>
                <a:cs typeface="Times New Roman" pitchFamily="18" charset="0"/>
              </a:rPr>
              <a:t>the mean </a:t>
            </a:r>
            <a:r>
              <a:rPr lang="en-US" altLang="ja-JP" sz="2000" dirty="0" smtClean="0">
                <a:latin typeface="Times New Roman" pitchFamily="18" charset="0"/>
                <a:cs typeface="Times New Roman" pitchFamily="18" charset="0"/>
              </a:rPr>
              <a:t>field</a:t>
            </a:r>
          </a:p>
          <a:p>
            <a:pPr lvl="1" eaLnBrk="1" fontAlgn="auto" hangingPunct="1">
              <a:lnSpc>
                <a:spcPct val="120000"/>
              </a:lnSpc>
              <a:spcAft>
                <a:spcPts val="0"/>
              </a:spcAft>
              <a:buClr>
                <a:schemeClr val="accent3"/>
              </a:buClr>
              <a:buFont typeface="Wingdings"/>
              <a:buChar char="p"/>
              <a:defRPr/>
            </a:pPr>
            <a:r>
              <a:rPr lang="en-US" altLang="ja-JP" sz="2000" dirty="0" smtClean="0">
                <a:latin typeface="Times New Roman" pitchFamily="18" charset="0"/>
                <a:cs typeface="Times New Roman" pitchFamily="18" charset="0"/>
              </a:rPr>
              <a:t>quark </a:t>
            </a:r>
            <a:r>
              <a:rPr lang="en-US" altLang="ja-JP" sz="2000" dirty="0">
                <a:latin typeface="Times New Roman" pitchFamily="18" charset="0"/>
                <a:cs typeface="Times New Roman" pitchFamily="18" charset="0"/>
              </a:rPr>
              <a:t>picture vs. conventional picture</a:t>
            </a:r>
          </a:p>
          <a:p>
            <a:pPr eaLnBrk="1" fontAlgn="auto" hangingPunct="1">
              <a:lnSpc>
                <a:spcPct val="120000"/>
              </a:lnSpc>
              <a:spcAft>
                <a:spcPts val="0"/>
              </a:spcAft>
              <a:buFont typeface="Wingdings" pitchFamily="2" charset="2"/>
              <a:buChar char="u"/>
              <a:defRPr/>
            </a:pPr>
            <a:r>
              <a:rPr lang="en-US" altLang="ja-JP" sz="2000" dirty="0" smtClean="0">
                <a:latin typeface="Times New Roman" pitchFamily="18" charset="0"/>
                <a:cs typeface="Times New Roman" pitchFamily="18" charset="0"/>
              </a:rPr>
              <a:t>Light </a:t>
            </a:r>
            <a:r>
              <a:rPr lang="en-US" altLang="ja-JP" sz="2000" dirty="0">
                <a:latin typeface="Symbol" pitchFamily="18" charset="2"/>
                <a:cs typeface="Times New Roman" pitchFamily="18" charset="0"/>
              </a:rPr>
              <a:t>L</a:t>
            </a:r>
            <a:r>
              <a:rPr lang="en-US" altLang="ja-JP" sz="2000" dirty="0">
                <a:latin typeface="Times New Roman" pitchFamily="18" charset="0"/>
                <a:cs typeface="Times New Roman" pitchFamily="18" charset="0"/>
              </a:rPr>
              <a:t> </a:t>
            </a:r>
            <a:r>
              <a:rPr lang="en-US" altLang="ja-JP" sz="2000" dirty="0" err="1">
                <a:latin typeface="Times New Roman" pitchFamily="18" charset="0"/>
                <a:cs typeface="Times New Roman" pitchFamily="18" charset="0"/>
              </a:rPr>
              <a:t>hypernuclear</a:t>
            </a:r>
            <a:r>
              <a:rPr lang="en-US" altLang="ja-JP" sz="2000" dirty="0">
                <a:latin typeface="Times New Roman" pitchFamily="18" charset="0"/>
                <a:cs typeface="Times New Roman" pitchFamily="18" charset="0"/>
              </a:rPr>
              <a:t> spectroscopy</a:t>
            </a:r>
          </a:p>
          <a:p>
            <a:pPr lvl="2" eaLnBrk="1" fontAlgn="auto" hangingPunct="1">
              <a:lnSpc>
                <a:spcPct val="120000"/>
              </a:lnSpc>
              <a:spcAft>
                <a:spcPts val="0"/>
              </a:spcAft>
              <a:buClr>
                <a:schemeClr val="accent3"/>
              </a:buClr>
              <a:buFont typeface="Wingdings"/>
              <a:buChar char="p"/>
              <a:defRPr/>
            </a:pPr>
            <a:r>
              <a:rPr lang="en-US" altLang="ja-JP" sz="2000" dirty="0">
                <a:latin typeface="Times New Roman" pitchFamily="18" charset="0"/>
                <a:cs typeface="Times New Roman" pitchFamily="18" charset="0"/>
              </a:rPr>
              <a:t> </a:t>
            </a:r>
            <a:r>
              <a:rPr lang="en-US" altLang="ja-JP" sz="2000" dirty="0">
                <a:latin typeface="Symbol" pitchFamily="18" charset="2"/>
                <a:cs typeface="Times New Roman" pitchFamily="18" charset="0"/>
              </a:rPr>
              <a:t>L</a:t>
            </a:r>
            <a:r>
              <a:rPr lang="en-US" altLang="ja-JP" sz="2000" dirty="0">
                <a:latin typeface="Times New Roman" pitchFamily="18" charset="0"/>
                <a:cs typeface="Times New Roman" pitchFamily="18" charset="0"/>
              </a:rPr>
              <a:t>N interaction, </a:t>
            </a:r>
            <a:r>
              <a:rPr lang="en-US" altLang="ja-JP" sz="2000" i="1" dirty="0" err="1" smtClean="0">
                <a:latin typeface="Times New Roman" pitchFamily="18" charset="0"/>
                <a:cs typeface="Times New Roman" pitchFamily="18" charset="0"/>
              </a:rPr>
              <a:t>ls</a:t>
            </a:r>
            <a:r>
              <a:rPr lang="en-US" altLang="ja-JP" sz="2000" dirty="0" smtClean="0">
                <a:latin typeface="Times New Roman" pitchFamily="18" charset="0"/>
                <a:cs typeface="Times New Roman" pitchFamily="18" charset="0"/>
              </a:rPr>
              <a:t> coupling, Charge Symmetry Breaking</a:t>
            </a:r>
          </a:p>
          <a:p>
            <a:pPr lvl="3">
              <a:lnSpc>
                <a:spcPct val="90000"/>
              </a:lnSpc>
              <a:buClr>
                <a:srgbClr val="00B0F0"/>
              </a:buClr>
              <a:buFont typeface="Wingdings" pitchFamily="2" charset="2"/>
              <a:buChar char="l"/>
            </a:pPr>
            <a:r>
              <a:rPr lang="en-US" altLang="ja-JP" dirty="0" smtClean="0">
                <a:latin typeface="Times New Roman" pitchFamily="18" charset="0"/>
                <a:cs typeface="Times New Roman" pitchFamily="18" charset="0"/>
              </a:rPr>
              <a:t> p shell </a:t>
            </a:r>
            <a:r>
              <a:rPr lang="en-US" altLang="ja-JP" dirty="0" err="1" smtClean="0">
                <a:latin typeface="Times New Roman" pitchFamily="18" charset="0"/>
                <a:cs typeface="Times New Roman" pitchFamily="18" charset="0"/>
              </a:rPr>
              <a:t>hypernuclei</a:t>
            </a:r>
            <a:r>
              <a:rPr lang="en-US" altLang="ja-JP" dirty="0" smtClean="0">
                <a:latin typeface="Times New Roman" pitchFamily="18" charset="0"/>
                <a:cs typeface="Times New Roman" pitchFamily="18" charset="0"/>
              </a:rPr>
              <a:t> :</a:t>
            </a:r>
            <a:r>
              <a:rPr lang="en-US" altLang="ja-JP" b="1" dirty="0" smtClean="0">
                <a:solidFill>
                  <a:srgbClr val="FF0000"/>
                </a:solidFill>
                <a:latin typeface="Times New Roman" pitchFamily="18" charset="0"/>
                <a:cs typeface="Times New Roman" pitchFamily="18" charset="0"/>
              </a:rPr>
              <a:t> </a:t>
            </a:r>
            <a:r>
              <a:rPr lang="en-US" altLang="ja-JP" b="1" baseline="30000" dirty="0" smtClean="0">
                <a:solidFill>
                  <a:srgbClr val="FF0000"/>
                </a:solidFill>
                <a:latin typeface="Times New Roman" pitchFamily="18" charset="0"/>
                <a:cs typeface="Times New Roman" pitchFamily="18" charset="0"/>
              </a:rPr>
              <a:t>12</a:t>
            </a:r>
            <a:r>
              <a:rPr lang="en-US" altLang="ja-JP" b="1" baseline="-25000" dirty="0" smtClean="0">
                <a:solidFill>
                  <a:srgbClr val="FF0000"/>
                </a:solidFill>
                <a:latin typeface="Times New Roman" pitchFamily="18" charset="0"/>
                <a:cs typeface="Times New Roman" pitchFamily="18" charset="0"/>
                <a:sym typeface="Symbol"/>
              </a:rPr>
              <a:t></a:t>
            </a:r>
            <a:r>
              <a:rPr lang="en-US" altLang="ja-JP" b="1" dirty="0" smtClean="0">
                <a:solidFill>
                  <a:srgbClr val="FF0000"/>
                </a:solidFill>
                <a:latin typeface="Times New Roman" pitchFamily="18" charset="0"/>
                <a:cs typeface="Times New Roman" pitchFamily="18" charset="0"/>
              </a:rPr>
              <a:t>B ,</a:t>
            </a:r>
            <a:r>
              <a:rPr lang="en-US" altLang="ja-JP" dirty="0" smtClean="0">
                <a:latin typeface="Times New Roman" pitchFamily="18" charset="0"/>
                <a:cs typeface="Times New Roman" pitchFamily="18" charset="0"/>
              </a:rPr>
              <a:t> </a:t>
            </a:r>
            <a:r>
              <a:rPr lang="en-US" altLang="ja-JP" b="1" baseline="30000" dirty="0" smtClean="0">
                <a:solidFill>
                  <a:srgbClr val="FF0000"/>
                </a:solidFill>
                <a:latin typeface="Times New Roman" pitchFamily="18" charset="0"/>
                <a:cs typeface="Times New Roman" pitchFamily="18" charset="0"/>
              </a:rPr>
              <a:t>7</a:t>
            </a:r>
            <a:r>
              <a:rPr lang="en-US" altLang="ja-JP" b="1" baseline="-25000" dirty="0" smtClean="0">
                <a:solidFill>
                  <a:srgbClr val="FF0000"/>
                </a:solidFill>
                <a:latin typeface="Times New Roman" pitchFamily="18" charset="0"/>
                <a:cs typeface="Times New Roman" pitchFamily="18" charset="0"/>
              </a:rPr>
              <a:t>Λ</a:t>
            </a:r>
            <a:r>
              <a:rPr lang="en-US" altLang="ja-JP" b="1" dirty="0" smtClean="0">
                <a:solidFill>
                  <a:srgbClr val="FF0000"/>
                </a:solidFill>
                <a:latin typeface="Times New Roman" pitchFamily="18" charset="0"/>
                <a:cs typeface="Times New Roman" pitchFamily="18" charset="0"/>
              </a:rPr>
              <a:t>He</a:t>
            </a:r>
            <a:r>
              <a:rPr lang="en-US" altLang="ja-JP" dirty="0" smtClean="0">
                <a:solidFill>
                  <a:srgbClr val="FF0000"/>
                </a:solidFill>
                <a:latin typeface="Times New Roman" pitchFamily="18" charset="0"/>
                <a:cs typeface="Times New Roman" pitchFamily="18" charset="0"/>
              </a:rPr>
              <a:t>,</a:t>
            </a:r>
            <a:r>
              <a:rPr lang="en-US" altLang="ja-JP" baseline="30000" dirty="0" smtClean="0">
                <a:solidFill>
                  <a:srgbClr val="FF0000"/>
                </a:solidFill>
                <a:latin typeface="Times New Roman" pitchFamily="18" charset="0"/>
                <a:cs typeface="Times New Roman" pitchFamily="18" charset="0"/>
              </a:rPr>
              <a:t>    </a:t>
            </a:r>
            <a:r>
              <a:rPr lang="en-US" altLang="ja-JP" b="1" baseline="30000" dirty="0" smtClean="0">
                <a:solidFill>
                  <a:srgbClr val="FF0000"/>
                </a:solidFill>
                <a:latin typeface="Times New Roman" pitchFamily="18" charset="0"/>
                <a:cs typeface="Times New Roman" pitchFamily="18" charset="0"/>
              </a:rPr>
              <a:t>10</a:t>
            </a:r>
            <a:r>
              <a:rPr lang="en-US" altLang="ja-JP" b="1" baseline="-25000" dirty="0" smtClean="0">
                <a:solidFill>
                  <a:srgbClr val="FF0000"/>
                </a:solidFill>
                <a:latin typeface="Times New Roman" pitchFamily="18" charset="0"/>
                <a:cs typeface="Times New Roman" pitchFamily="18" charset="0"/>
              </a:rPr>
              <a:t>Λ</a:t>
            </a:r>
            <a:r>
              <a:rPr lang="en-US" altLang="ja-JP" b="1" dirty="0" smtClean="0">
                <a:solidFill>
                  <a:srgbClr val="FF0000"/>
                </a:solidFill>
                <a:latin typeface="Times New Roman" pitchFamily="18" charset="0"/>
                <a:cs typeface="Times New Roman" pitchFamily="18" charset="0"/>
              </a:rPr>
              <a:t>Be ,</a:t>
            </a:r>
            <a:r>
              <a:rPr lang="en-US" altLang="ja-JP" b="1" dirty="0" smtClean="0">
                <a:solidFill>
                  <a:srgbClr val="FF0000"/>
                </a:solidFill>
              </a:rPr>
              <a:t>  and  </a:t>
            </a:r>
            <a:r>
              <a:rPr lang="en-US" altLang="ja-JP" b="1" baseline="30000" dirty="0" smtClean="0">
                <a:solidFill>
                  <a:srgbClr val="FF0000"/>
                </a:solidFill>
                <a:latin typeface="Times New Roman" pitchFamily="18" charset="0"/>
                <a:cs typeface="Times New Roman" pitchFamily="18" charset="0"/>
              </a:rPr>
              <a:t>9</a:t>
            </a:r>
            <a:r>
              <a:rPr lang="en-US" altLang="ja-JP" b="1" baseline="-25000" dirty="0" smtClean="0">
                <a:solidFill>
                  <a:srgbClr val="FF0000"/>
                </a:solidFill>
                <a:latin typeface="Times New Roman" pitchFamily="18" charset="0"/>
                <a:cs typeface="Times New Roman" pitchFamily="18" charset="0"/>
                <a:sym typeface="Symbol"/>
              </a:rPr>
              <a:t></a:t>
            </a:r>
            <a:r>
              <a:rPr lang="en-US" altLang="ja-JP" b="1" dirty="0" smtClean="0">
                <a:solidFill>
                  <a:srgbClr val="FF0000"/>
                </a:solidFill>
                <a:latin typeface="Times New Roman" pitchFamily="18" charset="0"/>
                <a:cs typeface="Times New Roman" pitchFamily="18" charset="0"/>
              </a:rPr>
              <a:t>B</a:t>
            </a:r>
          </a:p>
          <a:p>
            <a:pPr lvl="2" eaLnBrk="1" fontAlgn="auto" hangingPunct="1">
              <a:lnSpc>
                <a:spcPct val="120000"/>
              </a:lnSpc>
              <a:spcAft>
                <a:spcPts val="0"/>
              </a:spcAft>
              <a:buClr>
                <a:schemeClr val="accent3"/>
              </a:buClr>
              <a:buFont typeface="Wingdings"/>
              <a:buChar char="p"/>
              <a:defRPr/>
            </a:pPr>
            <a:r>
              <a:rPr lang="en-US" altLang="ja-JP" sz="2000" dirty="0" smtClean="0">
                <a:latin typeface="Times New Roman" pitchFamily="18" charset="0"/>
                <a:cs typeface="Times New Roman" pitchFamily="18" charset="0"/>
              </a:rPr>
              <a:t>Calibration by the elementary process p(</a:t>
            </a:r>
            <a:r>
              <a:rPr lang="en-US" altLang="ja-JP" sz="2000" dirty="0" err="1" smtClean="0">
                <a:latin typeface="Times New Roman" pitchFamily="18" charset="0"/>
                <a:cs typeface="Times New Roman" pitchFamily="18" charset="0"/>
              </a:rPr>
              <a:t>e,e’K</a:t>
            </a:r>
            <a:r>
              <a:rPr lang="en-US" altLang="ja-JP" sz="2000" baseline="30000" dirty="0" smtClean="0">
                <a:latin typeface="Times New Roman" pitchFamily="18" charset="0"/>
                <a:cs typeface="Times New Roman" pitchFamily="18" charset="0"/>
              </a:rPr>
              <a:t>+</a:t>
            </a:r>
            <a:r>
              <a:rPr lang="en-US" altLang="ja-JP" sz="2000" dirty="0" smtClean="0">
                <a:latin typeface="Times New Roman" pitchFamily="18" charset="0"/>
                <a:cs typeface="Times New Roman" pitchFamily="18" charset="0"/>
              </a:rPr>
              <a:t>)</a:t>
            </a:r>
            <a:r>
              <a:rPr lang="en-US" altLang="ja-JP" sz="2000" dirty="0" smtClean="0">
                <a:latin typeface="Times New Roman" pitchFamily="18" charset="0"/>
                <a:cs typeface="Times New Roman" pitchFamily="18" charset="0"/>
                <a:sym typeface="Symbol"/>
              </a:rPr>
              <a:t>or </a:t>
            </a:r>
            <a:r>
              <a:rPr lang="en-US" altLang="ja-JP" dirty="0" smtClean="0">
                <a:latin typeface="Times New Roman" pitchFamily="18" charset="0"/>
                <a:cs typeface="Times New Roman" pitchFamily="18" charset="0"/>
              </a:rPr>
              <a:t>: </a:t>
            </a:r>
            <a:r>
              <a:rPr lang="en-US" altLang="ja-JP" sz="2000" dirty="0" smtClean="0">
                <a:latin typeface="Times New Roman" pitchFamily="18" charset="0"/>
                <a:cs typeface="Times New Roman" pitchFamily="18" charset="0"/>
              </a:rPr>
              <a:t>H</a:t>
            </a:r>
            <a:r>
              <a:rPr lang="en-US" altLang="ja-JP" sz="2000" baseline="-25000" dirty="0" smtClean="0">
                <a:latin typeface="Times New Roman" pitchFamily="18" charset="0"/>
                <a:cs typeface="Times New Roman" pitchFamily="18" charset="0"/>
              </a:rPr>
              <a:t>2</a:t>
            </a:r>
            <a:r>
              <a:rPr lang="en-US" altLang="ja-JP" sz="2000" dirty="0" smtClean="0">
                <a:latin typeface="Times New Roman" pitchFamily="18" charset="0"/>
                <a:cs typeface="Times New Roman" pitchFamily="18" charset="0"/>
              </a:rPr>
              <a:t>O and CH</a:t>
            </a:r>
            <a:r>
              <a:rPr lang="en-US" altLang="ja-JP" sz="2000" baseline="-25000" dirty="0" smtClean="0">
                <a:latin typeface="Times New Roman" pitchFamily="18" charset="0"/>
                <a:cs typeface="Times New Roman" pitchFamily="18" charset="0"/>
              </a:rPr>
              <a:t>2 </a:t>
            </a:r>
            <a:endParaRPr lang="en-US" altLang="ja-JP" sz="20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Experimental Setup</a:t>
            </a:r>
            <a:br>
              <a:rPr lang="en-US" altLang="zh-CN" dirty="0" smtClean="0"/>
            </a:br>
            <a:endParaRPr lang="zh-CN" altLang="en-US" dirty="0"/>
          </a:p>
        </p:txBody>
      </p:sp>
      <p:grpSp>
        <p:nvGrpSpPr>
          <p:cNvPr id="4" name="内容占位符 3"/>
          <p:cNvGrpSpPr>
            <a:grpSpLocks noGrp="1"/>
          </p:cNvGrpSpPr>
          <p:nvPr>
            <p:ph idx="1"/>
          </p:nvPr>
        </p:nvGrpSpPr>
        <p:grpSpPr>
          <a:xfrm>
            <a:off x="611560" y="1700808"/>
            <a:ext cx="8158685" cy="4525963"/>
            <a:chOff x="-421816" y="1447800"/>
            <a:chExt cx="12499517" cy="7810493"/>
          </a:xfrm>
        </p:grpSpPr>
        <p:pic>
          <p:nvPicPr>
            <p:cNvPr id="5" name="Picture 3"/>
            <p:cNvPicPr>
              <a:picLocks noChangeArrowheads="1"/>
            </p:cNvPicPr>
            <p:nvPr/>
          </p:nvPicPr>
          <p:blipFill>
            <a:blip r:embed="rId2" cstate="print"/>
            <a:srcRect/>
            <a:stretch>
              <a:fillRect/>
            </a:stretch>
          </p:blipFill>
          <p:spPr bwMode="auto">
            <a:xfrm>
              <a:off x="647700" y="1447800"/>
              <a:ext cx="11430001" cy="7810493"/>
            </a:xfrm>
            <a:prstGeom prst="rect">
              <a:avLst/>
            </a:prstGeom>
            <a:noFill/>
            <a:ln w="12700">
              <a:noFill/>
              <a:miter lim="800000"/>
              <a:headEnd/>
              <a:tailEnd/>
            </a:ln>
          </p:spPr>
        </p:pic>
        <p:sp>
          <p:nvSpPr>
            <p:cNvPr id="6" name="AutoShape 4"/>
            <p:cNvSpPr>
              <a:spLocks/>
            </p:cNvSpPr>
            <p:nvPr/>
          </p:nvSpPr>
          <p:spPr bwMode="auto">
            <a:xfrm rot="21000000">
              <a:off x="4411664" y="5472110"/>
              <a:ext cx="1714501" cy="457199"/>
            </a:xfrm>
            <a:prstGeom prst="rightArrow">
              <a:avLst>
                <a:gd name="adj1" fmla="val 46907"/>
                <a:gd name="adj2" fmla="val 101024"/>
              </a:avLst>
            </a:prstGeom>
            <a:solidFill>
              <a:srgbClr val="003796"/>
            </a:solidFill>
            <a:ln w="25400">
              <a:solidFill>
                <a:srgbClr val="FFFFFF">
                  <a:alpha val="70979"/>
                </a:srgbClr>
              </a:solidFill>
              <a:miter lim="800000"/>
              <a:headEnd/>
              <a:tailEnd/>
            </a:ln>
          </p:spPr>
          <p:txBody>
            <a:bodyPr lIns="0" tIns="0" rIns="0" bIns="0"/>
            <a:lstStyle/>
            <a:p>
              <a:pPr algn="ctr"/>
              <a:endParaRPr lang="zh-CN" altLang="en-US"/>
            </a:p>
          </p:txBody>
        </p:sp>
        <p:sp>
          <p:nvSpPr>
            <p:cNvPr id="7" name="Rectangle 5"/>
            <p:cNvSpPr>
              <a:spLocks/>
            </p:cNvSpPr>
            <p:nvPr/>
          </p:nvSpPr>
          <p:spPr bwMode="auto">
            <a:xfrm>
              <a:off x="7190256" y="7909571"/>
              <a:ext cx="3079112" cy="1118382"/>
            </a:xfrm>
            <a:prstGeom prst="rect">
              <a:avLst/>
            </a:prstGeom>
            <a:noFill/>
            <a:ln w="12700">
              <a:noFill/>
              <a:miter lim="800000"/>
              <a:headEnd/>
              <a:tailEnd/>
            </a:ln>
          </p:spPr>
          <p:txBody>
            <a:bodyPr lIns="0" tIns="0" rIns="0" bIns="0" anchor="ctr"/>
            <a:lstStyle/>
            <a:p>
              <a:pPr algn="ctr"/>
              <a:r>
                <a:rPr lang="en-US" altLang="zh-CN" sz="3600" dirty="0">
                  <a:solidFill>
                    <a:schemeClr val="tx1"/>
                  </a:solidFill>
                  <a:ea typeface="宋体" pitchFamily="2" charset="-122"/>
                </a:rPr>
                <a:t>HKS detector</a:t>
              </a:r>
            </a:p>
          </p:txBody>
        </p:sp>
        <p:sp>
          <p:nvSpPr>
            <p:cNvPr id="8" name="Rectangle 6"/>
            <p:cNvSpPr>
              <a:spLocks/>
            </p:cNvSpPr>
            <p:nvPr/>
          </p:nvSpPr>
          <p:spPr bwMode="auto">
            <a:xfrm>
              <a:off x="-114300" y="2482849"/>
              <a:ext cx="2819400" cy="622299"/>
            </a:xfrm>
            <a:prstGeom prst="rect">
              <a:avLst/>
            </a:prstGeom>
            <a:noFill/>
            <a:ln w="12700">
              <a:noFill/>
              <a:miter lim="800000"/>
              <a:headEnd/>
              <a:tailEnd/>
            </a:ln>
          </p:spPr>
          <p:txBody>
            <a:bodyPr lIns="0" tIns="0" rIns="0" bIns="0" anchor="ctr"/>
            <a:lstStyle/>
            <a:p>
              <a:pPr algn="ctr"/>
              <a:r>
                <a:rPr lang="en-US" altLang="zh-CN" sz="3600" dirty="0">
                  <a:solidFill>
                    <a:schemeClr val="tx1"/>
                  </a:solidFill>
                  <a:ea typeface="宋体" pitchFamily="2" charset="-122"/>
                </a:rPr>
                <a:t>HES detector</a:t>
              </a:r>
            </a:p>
          </p:txBody>
        </p:sp>
        <p:sp>
          <p:nvSpPr>
            <p:cNvPr id="9" name="AutoShape 7"/>
            <p:cNvSpPr>
              <a:spLocks/>
            </p:cNvSpPr>
            <p:nvPr/>
          </p:nvSpPr>
          <p:spPr bwMode="auto">
            <a:xfrm rot="16680000">
              <a:off x="3054351" y="3938586"/>
              <a:ext cx="1714499" cy="431801"/>
            </a:xfrm>
            <a:prstGeom prst="rightArrow">
              <a:avLst>
                <a:gd name="adj1" fmla="val 48981"/>
                <a:gd name="adj2" fmla="val 118842"/>
              </a:avLst>
            </a:prstGeom>
            <a:solidFill>
              <a:srgbClr val="FF0000">
                <a:alpha val="70195"/>
              </a:srgbClr>
            </a:solidFill>
            <a:ln w="25400">
              <a:solidFill>
                <a:srgbClr val="FFFFFF">
                  <a:alpha val="70195"/>
                </a:srgbClr>
              </a:solidFill>
              <a:miter lim="800000"/>
              <a:headEnd/>
              <a:tailEnd/>
            </a:ln>
          </p:spPr>
          <p:txBody>
            <a:bodyPr lIns="0" tIns="0" rIns="0" bIns="0"/>
            <a:lstStyle/>
            <a:p>
              <a:pPr algn="ctr"/>
              <a:endParaRPr lang="zh-CN" altLang="en-US"/>
            </a:p>
          </p:txBody>
        </p:sp>
        <p:sp>
          <p:nvSpPr>
            <p:cNvPr id="10" name="AutoShape 8"/>
            <p:cNvSpPr>
              <a:spLocks/>
            </p:cNvSpPr>
            <p:nvPr/>
          </p:nvSpPr>
          <p:spPr bwMode="auto">
            <a:xfrm rot="19860001">
              <a:off x="1731963" y="6411910"/>
              <a:ext cx="1714501" cy="406399"/>
            </a:xfrm>
            <a:prstGeom prst="rightArrow">
              <a:avLst>
                <a:gd name="adj1" fmla="val 49852"/>
                <a:gd name="adj2" fmla="val 105547"/>
              </a:avLst>
            </a:prstGeom>
            <a:solidFill>
              <a:srgbClr val="FF0000"/>
            </a:solidFill>
            <a:ln w="25400">
              <a:solidFill>
                <a:srgbClr val="FFFFFF"/>
              </a:solidFill>
              <a:miter lim="800000"/>
              <a:headEnd/>
              <a:tailEnd/>
            </a:ln>
          </p:spPr>
          <p:txBody>
            <a:bodyPr lIns="0" tIns="0" rIns="0" bIns="0"/>
            <a:lstStyle/>
            <a:p>
              <a:pPr algn="ctr"/>
              <a:endParaRPr lang="zh-CN" altLang="en-US"/>
            </a:p>
          </p:txBody>
        </p:sp>
        <p:sp>
          <p:nvSpPr>
            <p:cNvPr id="11" name="Rectangle 9"/>
            <p:cNvSpPr>
              <a:spLocks/>
            </p:cNvSpPr>
            <p:nvPr/>
          </p:nvSpPr>
          <p:spPr bwMode="auto">
            <a:xfrm>
              <a:off x="-421816" y="7361460"/>
              <a:ext cx="2819400" cy="1142999"/>
            </a:xfrm>
            <a:prstGeom prst="rect">
              <a:avLst/>
            </a:prstGeom>
            <a:noFill/>
            <a:ln w="12700">
              <a:noFill/>
              <a:miter lim="800000"/>
              <a:headEnd/>
              <a:tailEnd/>
            </a:ln>
          </p:spPr>
          <p:txBody>
            <a:bodyPr lIns="0" tIns="0" rIns="0" bIns="0" anchor="ctr"/>
            <a:lstStyle/>
            <a:p>
              <a:pPr algn="ctr"/>
              <a:r>
                <a:rPr lang="en-US" altLang="zh-CN" sz="2400" dirty="0">
                  <a:solidFill>
                    <a:schemeClr val="tx1"/>
                  </a:solidFill>
                  <a:ea typeface="宋体" pitchFamily="2" charset="-122"/>
                </a:rPr>
                <a:t>2.344GeV</a:t>
              </a:r>
            </a:p>
            <a:p>
              <a:pPr algn="ctr"/>
              <a:r>
                <a:rPr lang="en-US" altLang="zh-CN" sz="2400" dirty="0">
                  <a:solidFill>
                    <a:schemeClr val="tx1"/>
                  </a:solidFill>
                  <a:ea typeface="宋体" pitchFamily="2" charset="-122"/>
                </a:rPr>
                <a:t>e beam</a:t>
              </a:r>
            </a:p>
          </p:txBody>
        </p:sp>
        <p:sp>
          <p:nvSpPr>
            <p:cNvPr id="12" name="Rectangle 10"/>
            <p:cNvSpPr>
              <a:spLocks/>
            </p:cNvSpPr>
            <p:nvPr/>
          </p:nvSpPr>
          <p:spPr bwMode="auto">
            <a:xfrm>
              <a:off x="3001938" y="3962399"/>
              <a:ext cx="571504" cy="647700"/>
            </a:xfrm>
            <a:prstGeom prst="rect">
              <a:avLst/>
            </a:prstGeom>
            <a:solidFill>
              <a:srgbClr val="FF0000">
                <a:alpha val="69803"/>
              </a:srgbClr>
            </a:solidFill>
            <a:ln w="25400">
              <a:solidFill>
                <a:srgbClr val="FFFFFF">
                  <a:alpha val="70195"/>
                </a:srgbClr>
              </a:solidFill>
              <a:miter lim="800000"/>
              <a:headEnd/>
              <a:tailEnd/>
            </a:ln>
          </p:spPr>
          <p:txBody>
            <a:bodyPr lIns="0" tIns="0" rIns="0" bIns="0" anchor="ctr"/>
            <a:lstStyle/>
            <a:p>
              <a:pPr algn="ctr"/>
              <a:r>
                <a:rPr lang="en-US" altLang="zh-CN" sz="3600" dirty="0" smtClean="0">
                  <a:solidFill>
                    <a:srgbClr val="FFFFFF"/>
                  </a:solidFill>
                  <a:ea typeface="宋体" pitchFamily="2" charset="-122"/>
                </a:rPr>
                <a:t> e</a:t>
              </a:r>
              <a:r>
                <a:rPr lang="en-US" altLang="zh-CN" sz="3600" dirty="0">
                  <a:solidFill>
                    <a:srgbClr val="FFFFFF"/>
                  </a:solidFill>
                  <a:ea typeface="宋体" pitchFamily="2" charset="-122"/>
                </a:rPr>
                <a:t>’</a:t>
              </a:r>
            </a:p>
          </p:txBody>
        </p:sp>
        <p:sp>
          <p:nvSpPr>
            <p:cNvPr id="13" name="Rectangle 11"/>
            <p:cNvSpPr>
              <a:spLocks/>
            </p:cNvSpPr>
            <p:nvPr/>
          </p:nvSpPr>
          <p:spPr bwMode="auto">
            <a:xfrm>
              <a:off x="5129214" y="5918197"/>
              <a:ext cx="617537" cy="647700"/>
            </a:xfrm>
            <a:prstGeom prst="rect">
              <a:avLst/>
            </a:prstGeom>
            <a:solidFill>
              <a:srgbClr val="003796">
                <a:alpha val="69803"/>
              </a:srgbClr>
            </a:solidFill>
            <a:ln w="25400">
              <a:solidFill>
                <a:srgbClr val="FFFFFF">
                  <a:alpha val="70195"/>
                </a:srgbClr>
              </a:solidFill>
              <a:miter lim="800000"/>
              <a:headEnd/>
              <a:tailEnd/>
            </a:ln>
          </p:spPr>
          <p:txBody>
            <a:bodyPr wrap="none" lIns="0" tIns="0" rIns="0" bIns="0" anchor="ctr">
              <a:spAutoFit/>
            </a:bodyPr>
            <a:lstStyle/>
            <a:p>
              <a:pPr algn="ctr"/>
              <a:r>
                <a:rPr lang="en-US" altLang="zh-CN" sz="3600">
                  <a:solidFill>
                    <a:srgbClr val="FFFFFF"/>
                  </a:solidFill>
                  <a:ea typeface="宋体" pitchFamily="2" charset="-122"/>
                </a:rPr>
                <a:t>K</a:t>
              </a:r>
              <a:r>
                <a:rPr lang="en-US" altLang="zh-CN" sz="3600" baseline="32000">
                  <a:solidFill>
                    <a:srgbClr val="FFFFFF"/>
                  </a:solidFill>
                  <a:ea typeface="宋体" pitchFamily="2" charset="-122"/>
                </a:rPr>
                <a:t>+</a:t>
              </a:r>
            </a:p>
          </p:txBody>
        </p:sp>
        <p:sp>
          <p:nvSpPr>
            <p:cNvPr id="14" name="Rectangle 12"/>
            <p:cNvSpPr>
              <a:spLocks/>
            </p:cNvSpPr>
            <p:nvPr/>
          </p:nvSpPr>
          <p:spPr bwMode="auto">
            <a:xfrm>
              <a:off x="4600948" y="2228849"/>
              <a:ext cx="1496690" cy="647700"/>
            </a:xfrm>
            <a:prstGeom prst="rect">
              <a:avLst/>
            </a:prstGeom>
            <a:solidFill>
              <a:srgbClr val="FF0000">
                <a:alpha val="69803"/>
              </a:srgbClr>
            </a:solidFill>
            <a:ln w="25400">
              <a:solidFill>
                <a:srgbClr val="FFFFFF">
                  <a:alpha val="70195"/>
                </a:srgbClr>
              </a:solidFill>
              <a:miter lim="800000"/>
              <a:headEnd/>
              <a:tailEnd/>
            </a:ln>
          </p:spPr>
          <p:txBody>
            <a:bodyPr lIns="0" tIns="0" rIns="0" bIns="0" anchor="ctr"/>
            <a:lstStyle/>
            <a:p>
              <a:pPr algn="ctr"/>
              <a:r>
                <a:rPr lang="en-US" altLang="zh-CN" sz="3600" dirty="0">
                  <a:solidFill>
                    <a:srgbClr val="FFFFFF"/>
                  </a:solidFill>
                  <a:ea typeface="宋体" pitchFamily="2" charset="-122"/>
                </a:rPr>
                <a:t>HES</a:t>
              </a:r>
            </a:p>
          </p:txBody>
        </p:sp>
        <p:sp>
          <p:nvSpPr>
            <p:cNvPr id="15" name="Rectangle 13"/>
            <p:cNvSpPr>
              <a:spLocks/>
            </p:cNvSpPr>
            <p:nvPr/>
          </p:nvSpPr>
          <p:spPr bwMode="auto">
            <a:xfrm>
              <a:off x="8393647" y="3009899"/>
              <a:ext cx="1557635" cy="811211"/>
            </a:xfrm>
            <a:prstGeom prst="rect">
              <a:avLst/>
            </a:prstGeom>
            <a:solidFill>
              <a:srgbClr val="003796">
                <a:alpha val="69803"/>
              </a:srgbClr>
            </a:solidFill>
            <a:ln w="25400">
              <a:solidFill>
                <a:srgbClr val="FFFFFF">
                  <a:alpha val="70195"/>
                </a:srgbClr>
              </a:solidFill>
              <a:miter lim="800000"/>
              <a:headEnd/>
              <a:tailEnd/>
            </a:ln>
          </p:spPr>
          <p:txBody>
            <a:bodyPr wrap="square" lIns="0" tIns="0" rIns="0" bIns="0" anchor="ctr">
              <a:spAutoFit/>
            </a:bodyPr>
            <a:lstStyle/>
            <a:p>
              <a:pPr algn="ctr"/>
              <a:r>
                <a:rPr lang="en-US" altLang="zh-CN" sz="3600" dirty="0">
                  <a:solidFill>
                    <a:srgbClr val="FFFFFF"/>
                  </a:solidFill>
                  <a:ea typeface="宋体" pitchFamily="2" charset="-122"/>
                </a:rPr>
                <a:t>HKS</a:t>
              </a:r>
            </a:p>
          </p:txBody>
        </p:sp>
        <p:sp>
          <p:nvSpPr>
            <p:cNvPr id="16" name="Rectangle 14"/>
            <p:cNvSpPr>
              <a:spLocks/>
            </p:cNvSpPr>
            <p:nvPr/>
          </p:nvSpPr>
          <p:spPr bwMode="auto">
            <a:xfrm>
              <a:off x="603238" y="4677038"/>
              <a:ext cx="1862150" cy="1352018"/>
            </a:xfrm>
            <a:prstGeom prst="rect">
              <a:avLst/>
            </a:prstGeom>
            <a:solidFill>
              <a:srgbClr val="003700">
                <a:alpha val="69803"/>
              </a:srgbClr>
            </a:solidFill>
            <a:ln w="25400">
              <a:solidFill>
                <a:srgbClr val="FFFFFF">
                  <a:alpha val="70195"/>
                </a:srgbClr>
              </a:solidFill>
              <a:miter lim="800000"/>
              <a:headEnd/>
              <a:tailEnd/>
            </a:ln>
          </p:spPr>
          <p:txBody>
            <a:bodyPr wrap="square" lIns="0" tIns="0" rIns="0" bIns="0" anchor="ctr">
              <a:spAutoFit/>
            </a:bodyPr>
            <a:lstStyle/>
            <a:p>
              <a:pPr algn="ctr"/>
              <a:r>
                <a:rPr lang="en-US" altLang="zh-CN" sz="3000" dirty="0">
                  <a:solidFill>
                    <a:srgbClr val="FFFFFF"/>
                  </a:solidFill>
                  <a:ea typeface="宋体" pitchFamily="2" charset="-122"/>
                </a:rPr>
                <a:t>New</a:t>
              </a:r>
            </a:p>
            <a:p>
              <a:pPr algn="ctr"/>
              <a:r>
                <a:rPr lang="en-US" altLang="zh-CN" sz="3000" dirty="0">
                  <a:solidFill>
                    <a:srgbClr val="FFFFFF"/>
                  </a:solidFill>
                  <a:ea typeface="宋体" pitchFamily="2" charset="-122"/>
                </a:rPr>
                <a:t>splitter</a:t>
              </a:r>
            </a:p>
          </p:txBody>
        </p:sp>
        <p:sp>
          <p:nvSpPr>
            <p:cNvPr id="17" name="Line 16"/>
            <p:cNvSpPr>
              <a:spLocks noChangeShapeType="1"/>
            </p:cNvSpPr>
            <p:nvPr/>
          </p:nvSpPr>
          <p:spPr bwMode="auto">
            <a:xfrm>
              <a:off x="3392489" y="6156320"/>
              <a:ext cx="406400" cy="1177925"/>
            </a:xfrm>
            <a:prstGeom prst="line">
              <a:avLst/>
            </a:prstGeom>
            <a:noFill/>
            <a:ln w="38100">
              <a:solidFill>
                <a:schemeClr val="tx1"/>
              </a:solidFill>
              <a:miter lim="800000"/>
              <a:headEnd type="stealth" w="med" len="med"/>
              <a:tailEnd/>
            </a:ln>
          </p:spPr>
          <p:txBody>
            <a:bodyPr lIns="0" tIns="0" rIns="0" bIns="0"/>
            <a:lstStyle/>
            <a:p>
              <a:endParaRPr lang="zh-CN" altLang="en-US"/>
            </a:p>
          </p:txBody>
        </p:sp>
        <p:sp>
          <p:nvSpPr>
            <p:cNvPr id="18" name="Rectangle 17"/>
            <p:cNvSpPr>
              <a:spLocks/>
            </p:cNvSpPr>
            <p:nvPr/>
          </p:nvSpPr>
          <p:spPr bwMode="auto">
            <a:xfrm>
              <a:off x="2243324" y="7249886"/>
              <a:ext cx="1947602" cy="622299"/>
            </a:xfrm>
            <a:prstGeom prst="rect">
              <a:avLst/>
            </a:prstGeom>
            <a:noFill/>
            <a:ln w="12700">
              <a:noFill/>
              <a:miter lim="800000"/>
              <a:headEnd/>
              <a:tailEnd/>
            </a:ln>
          </p:spPr>
          <p:txBody>
            <a:bodyPr lIns="0" tIns="0" rIns="0" bIns="0" anchor="ctr"/>
            <a:lstStyle/>
            <a:p>
              <a:pPr algn="ctr"/>
              <a:r>
                <a:rPr lang="en-US" altLang="zh-CN" sz="3200" dirty="0">
                  <a:solidFill>
                    <a:schemeClr val="tx1"/>
                  </a:solidFill>
                  <a:ea typeface="宋体" pitchFamily="2" charset="-122"/>
                </a:rPr>
                <a:t>Target</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Experimental Setup</a:t>
            </a:r>
            <a:br>
              <a:rPr lang="en-US" altLang="zh-CN" dirty="0" smtClean="0"/>
            </a:br>
            <a:endParaRPr lang="zh-CN" altLang="en-US" dirty="0"/>
          </a:p>
        </p:txBody>
      </p:sp>
      <p:grpSp>
        <p:nvGrpSpPr>
          <p:cNvPr id="3" name="内容占位符 3"/>
          <p:cNvGrpSpPr>
            <a:grpSpLocks noGrp="1"/>
          </p:cNvGrpSpPr>
          <p:nvPr>
            <p:ph idx="1"/>
          </p:nvPr>
        </p:nvGrpSpPr>
        <p:grpSpPr>
          <a:xfrm>
            <a:off x="611560" y="1700808"/>
            <a:ext cx="8158685" cy="4525963"/>
            <a:chOff x="-421816" y="1447800"/>
            <a:chExt cx="12499517" cy="7810493"/>
          </a:xfrm>
        </p:grpSpPr>
        <p:pic>
          <p:nvPicPr>
            <p:cNvPr id="5" name="Picture 3"/>
            <p:cNvPicPr>
              <a:picLocks noChangeArrowheads="1"/>
            </p:cNvPicPr>
            <p:nvPr/>
          </p:nvPicPr>
          <p:blipFill>
            <a:blip r:embed="rId3" cstate="print"/>
            <a:srcRect/>
            <a:stretch>
              <a:fillRect/>
            </a:stretch>
          </p:blipFill>
          <p:spPr bwMode="auto">
            <a:xfrm>
              <a:off x="647700" y="1447800"/>
              <a:ext cx="11430001" cy="7810493"/>
            </a:xfrm>
            <a:prstGeom prst="rect">
              <a:avLst/>
            </a:prstGeom>
            <a:noFill/>
            <a:ln w="12700">
              <a:noFill/>
              <a:miter lim="800000"/>
              <a:headEnd/>
              <a:tailEnd/>
            </a:ln>
          </p:spPr>
        </p:pic>
        <p:sp>
          <p:nvSpPr>
            <p:cNvPr id="6" name="AutoShape 4"/>
            <p:cNvSpPr>
              <a:spLocks/>
            </p:cNvSpPr>
            <p:nvPr/>
          </p:nvSpPr>
          <p:spPr bwMode="auto">
            <a:xfrm rot="21000000">
              <a:off x="4411664" y="5472110"/>
              <a:ext cx="1714501" cy="457199"/>
            </a:xfrm>
            <a:prstGeom prst="rightArrow">
              <a:avLst>
                <a:gd name="adj1" fmla="val 46907"/>
                <a:gd name="adj2" fmla="val 101024"/>
              </a:avLst>
            </a:prstGeom>
            <a:solidFill>
              <a:srgbClr val="003796"/>
            </a:solidFill>
            <a:ln w="25400">
              <a:solidFill>
                <a:srgbClr val="FFFFFF">
                  <a:alpha val="70979"/>
                </a:srgbClr>
              </a:solidFill>
              <a:miter lim="800000"/>
              <a:headEnd/>
              <a:tailEnd/>
            </a:ln>
          </p:spPr>
          <p:txBody>
            <a:bodyPr lIns="0" tIns="0" rIns="0" bIns="0"/>
            <a:lstStyle/>
            <a:p>
              <a:pPr algn="ctr"/>
              <a:endParaRPr lang="zh-CN" altLang="en-US"/>
            </a:p>
          </p:txBody>
        </p:sp>
        <p:sp>
          <p:nvSpPr>
            <p:cNvPr id="7" name="Rectangle 5"/>
            <p:cNvSpPr>
              <a:spLocks/>
            </p:cNvSpPr>
            <p:nvPr/>
          </p:nvSpPr>
          <p:spPr bwMode="auto">
            <a:xfrm>
              <a:off x="7190256" y="7909571"/>
              <a:ext cx="3079112" cy="1118382"/>
            </a:xfrm>
            <a:prstGeom prst="rect">
              <a:avLst/>
            </a:prstGeom>
            <a:noFill/>
            <a:ln w="12700">
              <a:noFill/>
              <a:miter lim="800000"/>
              <a:headEnd/>
              <a:tailEnd/>
            </a:ln>
          </p:spPr>
          <p:txBody>
            <a:bodyPr lIns="0" tIns="0" rIns="0" bIns="0" anchor="ctr"/>
            <a:lstStyle/>
            <a:p>
              <a:pPr algn="ctr"/>
              <a:r>
                <a:rPr lang="en-US" altLang="zh-CN" sz="3600" dirty="0">
                  <a:solidFill>
                    <a:schemeClr val="tx1"/>
                  </a:solidFill>
                  <a:ea typeface="宋体" pitchFamily="2" charset="-122"/>
                </a:rPr>
                <a:t>HKS detector</a:t>
              </a:r>
            </a:p>
          </p:txBody>
        </p:sp>
        <p:sp>
          <p:nvSpPr>
            <p:cNvPr id="8" name="Rectangle 6"/>
            <p:cNvSpPr>
              <a:spLocks/>
            </p:cNvSpPr>
            <p:nvPr/>
          </p:nvSpPr>
          <p:spPr bwMode="auto">
            <a:xfrm>
              <a:off x="-114300" y="2482849"/>
              <a:ext cx="2819400" cy="622299"/>
            </a:xfrm>
            <a:prstGeom prst="rect">
              <a:avLst/>
            </a:prstGeom>
            <a:noFill/>
            <a:ln w="12700">
              <a:noFill/>
              <a:miter lim="800000"/>
              <a:headEnd/>
              <a:tailEnd/>
            </a:ln>
          </p:spPr>
          <p:txBody>
            <a:bodyPr lIns="0" tIns="0" rIns="0" bIns="0" anchor="ctr"/>
            <a:lstStyle/>
            <a:p>
              <a:pPr algn="ctr"/>
              <a:r>
                <a:rPr lang="en-US" altLang="zh-CN" sz="3600" dirty="0">
                  <a:solidFill>
                    <a:schemeClr val="tx1"/>
                  </a:solidFill>
                  <a:ea typeface="宋体" pitchFamily="2" charset="-122"/>
                </a:rPr>
                <a:t>HES detector</a:t>
              </a:r>
            </a:p>
          </p:txBody>
        </p:sp>
        <p:sp>
          <p:nvSpPr>
            <p:cNvPr id="9" name="AutoShape 7"/>
            <p:cNvSpPr>
              <a:spLocks/>
            </p:cNvSpPr>
            <p:nvPr/>
          </p:nvSpPr>
          <p:spPr bwMode="auto">
            <a:xfrm rot="16680000">
              <a:off x="3054351" y="3938586"/>
              <a:ext cx="1714499" cy="431801"/>
            </a:xfrm>
            <a:prstGeom prst="rightArrow">
              <a:avLst>
                <a:gd name="adj1" fmla="val 48981"/>
                <a:gd name="adj2" fmla="val 118842"/>
              </a:avLst>
            </a:prstGeom>
            <a:solidFill>
              <a:srgbClr val="FF0000">
                <a:alpha val="70195"/>
              </a:srgbClr>
            </a:solidFill>
            <a:ln w="25400">
              <a:solidFill>
                <a:srgbClr val="FFFFFF">
                  <a:alpha val="70195"/>
                </a:srgbClr>
              </a:solidFill>
              <a:miter lim="800000"/>
              <a:headEnd/>
              <a:tailEnd/>
            </a:ln>
          </p:spPr>
          <p:txBody>
            <a:bodyPr lIns="0" tIns="0" rIns="0" bIns="0"/>
            <a:lstStyle/>
            <a:p>
              <a:pPr algn="ctr"/>
              <a:endParaRPr lang="zh-CN" altLang="en-US"/>
            </a:p>
          </p:txBody>
        </p:sp>
        <p:sp>
          <p:nvSpPr>
            <p:cNvPr id="10" name="AutoShape 8"/>
            <p:cNvSpPr>
              <a:spLocks/>
            </p:cNvSpPr>
            <p:nvPr/>
          </p:nvSpPr>
          <p:spPr bwMode="auto">
            <a:xfrm rot="19860001">
              <a:off x="1731963" y="6411910"/>
              <a:ext cx="1714501" cy="406399"/>
            </a:xfrm>
            <a:prstGeom prst="rightArrow">
              <a:avLst>
                <a:gd name="adj1" fmla="val 49852"/>
                <a:gd name="adj2" fmla="val 105547"/>
              </a:avLst>
            </a:prstGeom>
            <a:solidFill>
              <a:srgbClr val="FF0000"/>
            </a:solidFill>
            <a:ln w="25400">
              <a:solidFill>
                <a:srgbClr val="FFFFFF"/>
              </a:solidFill>
              <a:miter lim="800000"/>
              <a:headEnd/>
              <a:tailEnd/>
            </a:ln>
          </p:spPr>
          <p:txBody>
            <a:bodyPr lIns="0" tIns="0" rIns="0" bIns="0"/>
            <a:lstStyle/>
            <a:p>
              <a:pPr algn="ctr"/>
              <a:endParaRPr lang="zh-CN" altLang="en-US"/>
            </a:p>
          </p:txBody>
        </p:sp>
        <p:sp>
          <p:nvSpPr>
            <p:cNvPr id="11" name="Rectangle 9"/>
            <p:cNvSpPr>
              <a:spLocks/>
            </p:cNvSpPr>
            <p:nvPr/>
          </p:nvSpPr>
          <p:spPr bwMode="auto">
            <a:xfrm>
              <a:off x="-421816" y="7361460"/>
              <a:ext cx="2819400" cy="1142999"/>
            </a:xfrm>
            <a:prstGeom prst="rect">
              <a:avLst/>
            </a:prstGeom>
            <a:noFill/>
            <a:ln w="12700">
              <a:noFill/>
              <a:miter lim="800000"/>
              <a:headEnd/>
              <a:tailEnd/>
            </a:ln>
          </p:spPr>
          <p:txBody>
            <a:bodyPr lIns="0" tIns="0" rIns="0" bIns="0" anchor="ctr"/>
            <a:lstStyle/>
            <a:p>
              <a:pPr algn="ctr"/>
              <a:r>
                <a:rPr lang="en-US" altLang="zh-CN" sz="2400" dirty="0">
                  <a:solidFill>
                    <a:schemeClr val="tx1"/>
                  </a:solidFill>
                  <a:ea typeface="宋体" pitchFamily="2" charset="-122"/>
                </a:rPr>
                <a:t>2.344GeV</a:t>
              </a:r>
            </a:p>
            <a:p>
              <a:pPr algn="ctr"/>
              <a:r>
                <a:rPr lang="en-US" altLang="zh-CN" sz="2400" dirty="0">
                  <a:solidFill>
                    <a:schemeClr val="tx1"/>
                  </a:solidFill>
                  <a:ea typeface="宋体" pitchFamily="2" charset="-122"/>
                </a:rPr>
                <a:t>e beam</a:t>
              </a:r>
            </a:p>
          </p:txBody>
        </p:sp>
        <p:sp>
          <p:nvSpPr>
            <p:cNvPr id="12" name="Rectangle 10"/>
            <p:cNvSpPr>
              <a:spLocks/>
            </p:cNvSpPr>
            <p:nvPr/>
          </p:nvSpPr>
          <p:spPr bwMode="auto">
            <a:xfrm>
              <a:off x="3001938" y="3962399"/>
              <a:ext cx="571504" cy="647700"/>
            </a:xfrm>
            <a:prstGeom prst="rect">
              <a:avLst/>
            </a:prstGeom>
            <a:solidFill>
              <a:srgbClr val="FF0000">
                <a:alpha val="69803"/>
              </a:srgbClr>
            </a:solidFill>
            <a:ln w="25400">
              <a:solidFill>
                <a:srgbClr val="FFFFFF">
                  <a:alpha val="70195"/>
                </a:srgbClr>
              </a:solidFill>
              <a:miter lim="800000"/>
              <a:headEnd/>
              <a:tailEnd/>
            </a:ln>
          </p:spPr>
          <p:txBody>
            <a:bodyPr lIns="0" tIns="0" rIns="0" bIns="0" anchor="ctr"/>
            <a:lstStyle/>
            <a:p>
              <a:pPr algn="ctr"/>
              <a:r>
                <a:rPr lang="en-US" altLang="zh-CN" sz="3600" dirty="0" smtClean="0">
                  <a:solidFill>
                    <a:srgbClr val="FFFFFF"/>
                  </a:solidFill>
                  <a:ea typeface="宋体" pitchFamily="2" charset="-122"/>
                </a:rPr>
                <a:t> e</a:t>
              </a:r>
              <a:r>
                <a:rPr lang="en-US" altLang="zh-CN" sz="3600" dirty="0">
                  <a:solidFill>
                    <a:srgbClr val="FFFFFF"/>
                  </a:solidFill>
                  <a:ea typeface="宋体" pitchFamily="2" charset="-122"/>
                </a:rPr>
                <a:t>’</a:t>
              </a:r>
            </a:p>
          </p:txBody>
        </p:sp>
        <p:sp>
          <p:nvSpPr>
            <p:cNvPr id="13" name="Rectangle 11"/>
            <p:cNvSpPr>
              <a:spLocks/>
            </p:cNvSpPr>
            <p:nvPr/>
          </p:nvSpPr>
          <p:spPr bwMode="auto">
            <a:xfrm>
              <a:off x="5129214" y="5918197"/>
              <a:ext cx="617537" cy="647700"/>
            </a:xfrm>
            <a:prstGeom prst="rect">
              <a:avLst/>
            </a:prstGeom>
            <a:solidFill>
              <a:srgbClr val="003796">
                <a:alpha val="69803"/>
              </a:srgbClr>
            </a:solidFill>
            <a:ln w="25400">
              <a:solidFill>
                <a:srgbClr val="FFFFFF">
                  <a:alpha val="70195"/>
                </a:srgbClr>
              </a:solidFill>
              <a:miter lim="800000"/>
              <a:headEnd/>
              <a:tailEnd/>
            </a:ln>
          </p:spPr>
          <p:txBody>
            <a:bodyPr wrap="none" lIns="0" tIns="0" rIns="0" bIns="0" anchor="ctr">
              <a:spAutoFit/>
            </a:bodyPr>
            <a:lstStyle/>
            <a:p>
              <a:pPr algn="ctr"/>
              <a:r>
                <a:rPr lang="en-US" altLang="zh-CN" sz="3600">
                  <a:solidFill>
                    <a:srgbClr val="FFFFFF"/>
                  </a:solidFill>
                  <a:ea typeface="宋体" pitchFamily="2" charset="-122"/>
                </a:rPr>
                <a:t>K</a:t>
              </a:r>
              <a:r>
                <a:rPr lang="en-US" altLang="zh-CN" sz="3600" baseline="32000">
                  <a:solidFill>
                    <a:srgbClr val="FFFFFF"/>
                  </a:solidFill>
                  <a:ea typeface="宋体" pitchFamily="2" charset="-122"/>
                </a:rPr>
                <a:t>+</a:t>
              </a:r>
            </a:p>
          </p:txBody>
        </p:sp>
        <p:sp>
          <p:nvSpPr>
            <p:cNvPr id="14" name="Rectangle 12"/>
            <p:cNvSpPr>
              <a:spLocks/>
            </p:cNvSpPr>
            <p:nvPr/>
          </p:nvSpPr>
          <p:spPr bwMode="auto">
            <a:xfrm>
              <a:off x="4600948" y="2228849"/>
              <a:ext cx="1496690" cy="647700"/>
            </a:xfrm>
            <a:prstGeom prst="rect">
              <a:avLst/>
            </a:prstGeom>
            <a:solidFill>
              <a:srgbClr val="FF0000">
                <a:alpha val="69803"/>
              </a:srgbClr>
            </a:solidFill>
            <a:ln w="25400">
              <a:solidFill>
                <a:srgbClr val="FFFFFF">
                  <a:alpha val="70195"/>
                </a:srgbClr>
              </a:solidFill>
              <a:miter lim="800000"/>
              <a:headEnd/>
              <a:tailEnd/>
            </a:ln>
          </p:spPr>
          <p:txBody>
            <a:bodyPr lIns="0" tIns="0" rIns="0" bIns="0" anchor="ctr"/>
            <a:lstStyle/>
            <a:p>
              <a:pPr algn="ctr"/>
              <a:r>
                <a:rPr lang="en-US" altLang="zh-CN" sz="3600" dirty="0">
                  <a:solidFill>
                    <a:srgbClr val="FFFFFF"/>
                  </a:solidFill>
                  <a:ea typeface="宋体" pitchFamily="2" charset="-122"/>
                </a:rPr>
                <a:t>HES</a:t>
              </a:r>
            </a:p>
          </p:txBody>
        </p:sp>
        <p:sp>
          <p:nvSpPr>
            <p:cNvPr id="15" name="Rectangle 13"/>
            <p:cNvSpPr>
              <a:spLocks/>
            </p:cNvSpPr>
            <p:nvPr/>
          </p:nvSpPr>
          <p:spPr bwMode="auto">
            <a:xfrm>
              <a:off x="8393647" y="3009899"/>
              <a:ext cx="1557635" cy="811211"/>
            </a:xfrm>
            <a:prstGeom prst="rect">
              <a:avLst/>
            </a:prstGeom>
            <a:solidFill>
              <a:srgbClr val="003796">
                <a:alpha val="69803"/>
              </a:srgbClr>
            </a:solidFill>
            <a:ln w="25400">
              <a:solidFill>
                <a:srgbClr val="FFFFFF">
                  <a:alpha val="70195"/>
                </a:srgbClr>
              </a:solidFill>
              <a:miter lim="800000"/>
              <a:headEnd/>
              <a:tailEnd/>
            </a:ln>
          </p:spPr>
          <p:txBody>
            <a:bodyPr wrap="square" lIns="0" tIns="0" rIns="0" bIns="0" anchor="ctr">
              <a:spAutoFit/>
            </a:bodyPr>
            <a:lstStyle/>
            <a:p>
              <a:pPr algn="ctr"/>
              <a:r>
                <a:rPr lang="en-US" altLang="zh-CN" sz="3600" dirty="0">
                  <a:solidFill>
                    <a:srgbClr val="FFFFFF"/>
                  </a:solidFill>
                  <a:ea typeface="宋体" pitchFamily="2" charset="-122"/>
                </a:rPr>
                <a:t>HKS</a:t>
              </a:r>
            </a:p>
          </p:txBody>
        </p:sp>
        <p:sp>
          <p:nvSpPr>
            <p:cNvPr id="16" name="Rectangle 14"/>
            <p:cNvSpPr>
              <a:spLocks/>
            </p:cNvSpPr>
            <p:nvPr/>
          </p:nvSpPr>
          <p:spPr bwMode="auto">
            <a:xfrm>
              <a:off x="603238" y="4677038"/>
              <a:ext cx="1862150" cy="1352018"/>
            </a:xfrm>
            <a:prstGeom prst="rect">
              <a:avLst/>
            </a:prstGeom>
            <a:solidFill>
              <a:srgbClr val="003700">
                <a:alpha val="69803"/>
              </a:srgbClr>
            </a:solidFill>
            <a:ln w="25400">
              <a:solidFill>
                <a:srgbClr val="FFFFFF">
                  <a:alpha val="70195"/>
                </a:srgbClr>
              </a:solidFill>
              <a:miter lim="800000"/>
              <a:headEnd/>
              <a:tailEnd/>
            </a:ln>
          </p:spPr>
          <p:txBody>
            <a:bodyPr wrap="square" lIns="0" tIns="0" rIns="0" bIns="0" anchor="ctr">
              <a:spAutoFit/>
            </a:bodyPr>
            <a:lstStyle/>
            <a:p>
              <a:pPr algn="ctr"/>
              <a:r>
                <a:rPr lang="en-US" altLang="zh-CN" sz="3000" dirty="0">
                  <a:solidFill>
                    <a:srgbClr val="FFFFFF"/>
                  </a:solidFill>
                  <a:ea typeface="宋体" pitchFamily="2" charset="-122"/>
                </a:rPr>
                <a:t>New</a:t>
              </a:r>
            </a:p>
            <a:p>
              <a:pPr algn="ctr"/>
              <a:r>
                <a:rPr lang="en-US" altLang="zh-CN" sz="3000" dirty="0">
                  <a:solidFill>
                    <a:srgbClr val="FFFFFF"/>
                  </a:solidFill>
                  <a:ea typeface="宋体" pitchFamily="2" charset="-122"/>
                </a:rPr>
                <a:t>splitter</a:t>
              </a:r>
            </a:p>
          </p:txBody>
        </p:sp>
        <p:sp>
          <p:nvSpPr>
            <p:cNvPr id="17" name="Line 16"/>
            <p:cNvSpPr>
              <a:spLocks noChangeShapeType="1"/>
            </p:cNvSpPr>
            <p:nvPr/>
          </p:nvSpPr>
          <p:spPr bwMode="auto">
            <a:xfrm>
              <a:off x="3392489" y="6156320"/>
              <a:ext cx="406400" cy="1177925"/>
            </a:xfrm>
            <a:prstGeom prst="line">
              <a:avLst/>
            </a:prstGeom>
            <a:noFill/>
            <a:ln w="38100">
              <a:solidFill>
                <a:schemeClr val="tx1"/>
              </a:solidFill>
              <a:miter lim="800000"/>
              <a:headEnd type="stealth" w="med" len="med"/>
              <a:tailEnd/>
            </a:ln>
          </p:spPr>
          <p:txBody>
            <a:bodyPr lIns="0" tIns="0" rIns="0" bIns="0"/>
            <a:lstStyle/>
            <a:p>
              <a:endParaRPr lang="zh-CN" altLang="en-US"/>
            </a:p>
          </p:txBody>
        </p:sp>
        <p:sp>
          <p:nvSpPr>
            <p:cNvPr id="18" name="Rectangle 17"/>
            <p:cNvSpPr>
              <a:spLocks/>
            </p:cNvSpPr>
            <p:nvPr/>
          </p:nvSpPr>
          <p:spPr bwMode="auto">
            <a:xfrm>
              <a:off x="2243324" y="7249886"/>
              <a:ext cx="1947602" cy="622299"/>
            </a:xfrm>
            <a:prstGeom prst="rect">
              <a:avLst/>
            </a:prstGeom>
            <a:noFill/>
            <a:ln w="12700">
              <a:noFill/>
              <a:miter lim="800000"/>
              <a:headEnd/>
              <a:tailEnd/>
            </a:ln>
          </p:spPr>
          <p:txBody>
            <a:bodyPr lIns="0" tIns="0" rIns="0" bIns="0" anchor="ctr"/>
            <a:lstStyle/>
            <a:p>
              <a:pPr algn="ctr"/>
              <a:r>
                <a:rPr lang="en-US" altLang="zh-CN" sz="3200" dirty="0">
                  <a:solidFill>
                    <a:schemeClr val="tx1"/>
                  </a:solidFill>
                  <a:ea typeface="宋体" pitchFamily="2" charset="-122"/>
                </a:rPr>
                <a:t>Target</a:t>
              </a:r>
            </a:p>
          </p:txBody>
        </p:sp>
      </p:grpSp>
      <p:grpSp>
        <p:nvGrpSpPr>
          <p:cNvPr id="19" name="Group 18"/>
          <p:cNvGrpSpPr>
            <a:grpSpLocks/>
          </p:cNvGrpSpPr>
          <p:nvPr/>
        </p:nvGrpSpPr>
        <p:grpSpPr bwMode="auto">
          <a:xfrm>
            <a:off x="5004048" y="1124744"/>
            <a:ext cx="3884255" cy="2880320"/>
            <a:chOff x="0" y="117"/>
            <a:chExt cx="3120" cy="2337"/>
          </a:xfrm>
        </p:grpSpPr>
        <p:pic>
          <p:nvPicPr>
            <p:cNvPr id="20" name="Picture 19"/>
            <p:cNvPicPr>
              <a:picLocks noChangeAspect="1" noChangeArrowheads="1"/>
            </p:cNvPicPr>
            <p:nvPr/>
          </p:nvPicPr>
          <p:blipFill>
            <a:blip r:embed="rId4" cstate="print"/>
            <a:srcRect l="22557" t="4538" r="17090" b="27672"/>
            <a:stretch>
              <a:fillRect/>
            </a:stretch>
          </p:blipFill>
          <p:spPr bwMode="auto">
            <a:xfrm>
              <a:off x="0" y="117"/>
              <a:ext cx="3120" cy="23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 name="Line 20"/>
            <p:cNvSpPr>
              <a:spLocks noChangeShapeType="1"/>
            </p:cNvSpPr>
            <p:nvPr/>
          </p:nvSpPr>
          <p:spPr bwMode="auto">
            <a:xfrm>
              <a:off x="127" y="704"/>
              <a:ext cx="2480" cy="8"/>
            </a:xfrm>
            <a:prstGeom prst="line">
              <a:avLst/>
            </a:prstGeom>
            <a:noFill/>
            <a:ln w="38100">
              <a:solidFill>
                <a:schemeClr val="tx1"/>
              </a:solidFill>
              <a:miter lim="800000"/>
              <a:headEnd/>
              <a:tailEnd/>
            </a:ln>
          </p:spPr>
          <p:txBody>
            <a:bodyPr lIns="0" tIns="0" rIns="0" bIns="0"/>
            <a:lstStyle/>
            <a:p>
              <a:endParaRPr lang="zh-CN" altLang="en-US"/>
            </a:p>
          </p:txBody>
        </p:sp>
        <p:sp>
          <p:nvSpPr>
            <p:cNvPr id="22" name="Line 21"/>
            <p:cNvSpPr>
              <a:spLocks noChangeShapeType="1"/>
            </p:cNvSpPr>
            <p:nvPr/>
          </p:nvSpPr>
          <p:spPr bwMode="auto">
            <a:xfrm rot="10800000" flipH="1">
              <a:off x="116" y="1204"/>
              <a:ext cx="2495" cy="287"/>
            </a:xfrm>
            <a:prstGeom prst="line">
              <a:avLst/>
            </a:prstGeom>
            <a:noFill/>
            <a:ln w="38100">
              <a:solidFill>
                <a:schemeClr val="tx1"/>
              </a:solidFill>
              <a:miter lim="800000"/>
              <a:headEnd/>
              <a:tailEnd/>
            </a:ln>
          </p:spPr>
          <p:txBody>
            <a:bodyPr lIns="0" tIns="0" rIns="0" bIns="0"/>
            <a:lstStyle/>
            <a:p>
              <a:endParaRPr lang="zh-CN" altLang="en-US"/>
            </a:p>
          </p:txBody>
        </p:sp>
        <p:sp>
          <p:nvSpPr>
            <p:cNvPr id="23" name="Freeform 22"/>
            <p:cNvSpPr>
              <a:spLocks/>
            </p:cNvSpPr>
            <p:nvPr/>
          </p:nvSpPr>
          <p:spPr bwMode="auto">
            <a:xfrm>
              <a:off x="2079" y="720"/>
              <a:ext cx="64" cy="528"/>
            </a:xfrm>
            <a:custGeom>
              <a:avLst/>
              <a:gdLst>
                <a:gd name="T0" fmla="*/ 0 w 20321"/>
                <a:gd name="T1" fmla="*/ 13 h 21600"/>
                <a:gd name="T2" fmla="*/ 0 w 20321"/>
                <a:gd name="T3" fmla="*/ 7 h 21600"/>
                <a:gd name="T4" fmla="*/ 0 w 20321"/>
                <a:gd name="T5" fmla="*/ 0 h 21600"/>
                <a:gd name="T6" fmla="*/ 0 60000 65536"/>
                <a:gd name="T7" fmla="*/ 0 60000 65536"/>
                <a:gd name="T8" fmla="*/ 0 60000 65536"/>
                <a:gd name="T9" fmla="*/ 0 w 20321"/>
                <a:gd name="T10" fmla="*/ 0 h 21600"/>
                <a:gd name="T11" fmla="*/ 20321 w 20321"/>
                <a:gd name="T12" fmla="*/ 21600 h 21600"/>
              </a:gdLst>
              <a:ahLst/>
              <a:cxnLst>
                <a:cxn ang="T6">
                  <a:pos x="T0" y="T1"/>
                </a:cxn>
                <a:cxn ang="T7">
                  <a:pos x="T2" y="T3"/>
                </a:cxn>
                <a:cxn ang="T8">
                  <a:pos x="T4" y="T5"/>
                </a:cxn>
              </a:cxnLst>
              <a:rect l="T9" t="T10" r="T11" b="T12"/>
              <a:pathLst>
                <a:path w="20321" h="21600">
                  <a:moveTo>
                    <a:pt x="20321" y="21600"/>
                  </a:moveTo>
                  <a:cubicBezTo>
                    <a:pt x="20321" y="21600"/>
                    <a:pt x="2109" y="13650"/>
                    <a:pt x="319" y="11127"/>
                  </a:cubicBezTo>
                  <a:cubicBezTo>
                    <a:pt x="-1279" y="8875"/>
                    <a:pt x="3653" y="0"/>
                    <a:pt x="3653" y="0"/>
                  </a:cubicBezTo>
                </a:path>
              </a:pathLst>
            </a:custGeom>
            <a:noFill/>
            <a:ln w="38100" cap="flat">
              <a:solidFill>
                <a:schemeClr val="tx1"/>
              </a:solidFill>
              <a:prstDash val="solid"/>
              <a:miter lim="800000"/>
              <a:headEnd type="none" w="med" len="med"/>
              <a:tailEnd type="none" w="med" len="med"/>
            </a:ln>
          </p:spPr>
          <p:txBody>
            <a:bodyPr lIns="0" tIns="0" rIns="0" bIns="0"/>
            <a:lstStyle/>
            <a:p>
              <a:endParaRPr lang="zh-CN" altLang="en-US"/>
            </a:p>
          </p:txBody>
        </p:sp>
        <p:sp>
          <p:nvSpPr>
            <p:cNvPr id="24" name="Rectangle 23"/>
            <p:cNvSpPr>
              <a:spLocks/>
            </p:cNvSpPr>
            <p:nvPr/>
          </p:nvSpPr>
          <p:spPr bwMode="auto">
            <a:xfrm>
              <a:off x="1215" y="818"/>
              <a:ext cx="649" cy="325"/>
            </a:xfrm>
            <a:prstGeom prst="rect">
              <a:avLst/>
            </a:prstGeom>
            <a:solidFill>
              <a:srgbClr val="003796"/>
            </a:solidFill>
            <a:ln w="25400">
              <a:solidFill>
                <a:srgbClr val="FFFFFF"/>
              </a:solidFill>
              <a:miter lim="800000"/>
              <a:headEnd/>
              <a:tailEnd/>
            </a:ln>
          </p:spPr>
          <p:txBody>
            <a:bodyPr wrap="square" lIns="0" tIns="0" rIns="0" bIns="0" anchor="ctr">
              <a:spAutoFit/>
            </a:bodyPr>
            <a:lstStyle/>
            <a:p>
              <a:pPr algn="ctr"/>
              <a:r>
                <a:rPr lang="en-US" altLang="zh-CN" sz="2400" dirty="0">
                  <a:solidFill>
                    <a:srgbClr val="FFFFFF"/>
                  </a:solidFill>
                  <a:ea typeface="宋体" pitchFamily="2" charset="-122"/>
                </a:rPr>
                <a:t>6.5°</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Experimental Setup</a:t>
            </a:r>
            <a:br>
              <a:rPr lang="en-US" altLang="zh-CN" dirty="0" smtClean="0"/>
            </a:br>
            <a:endParaRPr lang="zh-CN" altLang="en-US" dirty="0"/>
          </a:p>
        </p:txBody>
      </p:sp>
      <p:grpSp>
        <p:nvGrpSpPr>
          <p:cNvPr id="3" name="Group 161"/>
          <p:cNvGrpSpPr>
            <a:grpSpLocks/>
          </p:cNvGrpSpPr>
          <p:nvPr/>
        </p:nvGrpSpPr>
        <p:grpSpPr bwMode="auto">
          <a:xfrm>
            <a:off x="1259632" y="1124744"/>
            <a:ext cx="5688632" cy="2736304"/>
            <a:chOff x="298" y="0"/>
            <a:chExt cx="3656" cy="2632"/>
          </a:xfrm>
        </p:grpSpPr>
        <p:pic>
          <p:nvPicPr>
            <p:cNvPr id="33" name="Picture 162"/>
            <p:cNvPicPr>
              <a:picLocks noChangeAspect="1" noChangeArrowheads="1"/>
            </p:cNvPicPr>
            <p:nvPr/>
          </p:nvPicPr>
          <p:blipFill>
            <a:blip r:embed="rId3" cstate="print"/>
            <a:srcRect/>
            <a:stretch>
              <a:fillRect/>
            </a:stretch>
          </p:blipFill>
          <p:spPr bwMode="auto">
            <a:xfrm>
              <a:off x="850" y="0"/>
              <a:ext cx="2955" cy="26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4" name="Line 163"/>
            <p:cNvSpPr>
              <a:spLocks noChangeShapeType="1"/>
            </p:cNvSpPr>
            <p:nvPr/>
          </p:nvSpPr>
          <p:spPr bwMode="auto">
            <a:xfrm flipH="1">
              <a:off x="530" y="1400"/>
              <a:ext cx="3387" cy="0"/>
            </a:xfrm>
            <a:prstGeom prst="line">
              <a:avLst/>
            </a:prstGeom>
            <a:noFill/>
            <a:ln w="38100">
              <a:solidFill>
                <a:srgbClr val="003796"/>
              </a:solidFill>
              <a:prstDash val="sysDot"/>
              <a:miter lim="800000"/>
              <a:headEnd type="stealth" w="med" len="med"/>
              <a:tailEnd/>
            </a:ln>
          </p:spPr>
          <p:txBody>
            <a:bodyPr lIns="0" tIns="0" rIns="0" bIns="0"/>
            <a:lstStyle/>
            <a:p>
              <a:endParaRPr lang="zh-CN" altLang="en-US"/>
            </a:p>
          </p:txBody>
        </p:sp>
        <p:sp>
          <p:nvSpPr>
            <p:cNvPr id="35" name="Rectangle 164"/>
            <p:cNvSpPr>
              <a:spLocks/>
            </p:cNvSpPr>
            <p:nvPr/>
          </p:nvSpPr>
          <p:spPr bwMode="auto">
            <a:xfrm rot="16200000">
              <a:off x="-355" y="1238"/>
              <a:ext cx="1608" cy="301"/>
            </a:xfrm>
            <a:prstGeom prst="rect">
              <a:avLst/>
            </a:prstGeom>
            <a:noFill/>
            <a:ln w="38100">
              <a:solidFill>
                <a:srgbClr val="003796"/>
              </a:solidFill>
              <a:miter lim="800000"/>
              <a:headEnd/>
              <a:tailEnd/>
            </a:ln>
          </p:spPr>
          <p:txBody>
            <a:bodyPr wrap="square" lIns="0" tIns="0" rIns="0" bIns="0" anchor="ctr">
              <a:spAutoFit/>
            </a:bodyPr>
            <a:lstStyle/>
            <a:p>
              <a:pPr algn="ctr"/>
              <a:r>
                <a:rPr lang="en-US" altLang="zh-CN" sz="2000" dirty="0">
                  <a:solidFill>
                    <a:schemeClr val="tx1"/>
                  </a:solidFill>
                  <a:latin typeface="Helvetica" pitchFamily="34" charset="0"/>
                  <a:ea typeface="宋体" pitchFamily="2" charset="-122"/>
                  <a:cs typeface="Helvetica" pitchFamily="34" charset="0"/>
                  <a:sym typeface="Helvetica" pitchFamily="34" charset="0"/>
                </a:rPr>
                <a:t>HKS-D</a:t>
              </a:r>
            </a:p>
          </p:txBody>
        </p:sp>
        <p:sp>
          <p:nvSpPr>
            <p:cNvPr id="36" name="Rectangle 165"/>
            <p:cNvSpPr>
              <a:spLocks/>
            </p:cNvSpPr>
            <p:nvPr/>
          </p:nvSpPr>
          <p:spPr bwMode="auto">
            <a:xfrm>
              <a:off x="722" y="492"/>
              <a:ext cx="456"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KDC1</a:t>
              </a:r>
            </a:p>
          </p:txBody>
        </p:sp>
        <p:sp>
          <p:nvSpPr>
            <p:cNvPr id="37" name="Rectangle 166"/>
            <p:cNvSpPr>
              <a:spLocks/>
            </p:cNvSpPr>
            <p:nvPr/>
          </p:nvSpPr>
          <p:spPr bwMode="auto">
            <a:xfrm>
              <a:off x="1542" y="472"/>
              <a:ext cx="456"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KDC2</a:t>
              </a:r>
            </a:p>
          </p:txBody>
        </p:sp>
        <p:sp>
          <p:nvSpPr>
            <p:cNvPr id="38" name="Rectangle 167"/>
            <p:cNvSpPr>
              <a:spLocks/>
            </p:cNvSpPr>
            <p:nvPr/>
          </p:nvSpPr>
          <p:spPr bwMode="auto">
            <a:xfrm>
              <a:off x="1486" y="2368"/>
              <a:ext cx="520"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KTF1X</a:t>
              </a:r>
            </a:p>
          </p:txBody>
        </p:sp>
        <p:sp>
          <p:nvSpPr>
            <p:cNvPr id="39" name="Rectangle 168"/>
            <p:cNvSpPr>
              <a:spLocks/>
            </p:cNvSpPr>
            <p:nvPr/>
          </p:nvSpPr>
          <p:spPr bwMode="auto">
            <a:xfrm>
              <a:off x="1810" y="288"/>
              <a:ext cx="520"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KTF1Y</a:t>
              </a:r>
            </a:p>
          </p:txBody>
        </p:sp>
        <p:sp>
          <p:nvSpPr>
            <p:cNvPr id="40" name="Rectangle 169"/>
            <p:cNvSpPr>
              <a:spLocks/>
            </p:cNvSpPr>
            <p:nvPr/>
          </p:nvSpPr>
          <p:spPr bwMode="auto">
            <a:xfrm>
              <a:off x="2778" y="288"/>
              <a:ext cx="520"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KTF2X</a:t>
              </a:r>
            </a:p>
          </p:txBody>
        </p:sp>
        <p:sp>
          <p:nvSpPr>
            <p:cNvPr id="41" name="Rectangle 170"/>
            <p:cNvSpPr>
              <a:spLocks/>
            </p:cNvSpPr>
            <p:nvPr/>
          </p:nvSpPr>
          <p:spPr bwMode="auto">
            <a:xfrm>
              <a:off x="2382" y="2368"/>
              <a:ext cx="368"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KAC</a:t>
              </a:r>
            </a:p>
          </p:txBody>
        </p:sp>
        <p:sp>
          <p:nvSpPr>
            <p:cNvPr id="42" name="Rectangle 171"/>
            <p:cNvSpPr>
              <a:spLocks/>
            </p:cNvSpPr>
            <p:nvPr/>
          </p:nvSpPr>
          <p:spPr bwMode="auto">
            <a:xfrm>
              <a:off x="3110" y="2368"/>
              <a:ext cx="408"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KWC</a:t>
              </a:r>
            </a:p>
          </p:txBody>
        </p:sp>
        <p:sp>
          <p:nvSpPr>
            <p:cNvPr id="43" name="Rectangle 172"/>
            <p:cNvSpPr>
              <a:spLocks/>
            </p:cNvSpPr>
            <p:nvPr/>
          </p:nvSpPr>
          <p:spPr bwMode="auto">
            <a:xfrm>
              <a:off x="3602" y="368"/>
              <a:ext cx="352" cy="240"/>
            </a:xfrm>
            <a:prstGeom prst="rect">
              <a:avLst/>
            </a:prstGeom>
            <a:noFill/>
            <a:ln w="12700">
              <a:noFill/>
              <a:miter lim="800000"/>
              <a:headEnd/>
              <a:tailEnd/>
            </a:ln>
          </p:spPr>
          <p:txBody>
            <a:bodyPr wrap="none" lIns="0" tIns="0" rIns="0" bIns="0" anchor="ctr">
              <a:spAutoFit/>
            </a:bodyPr>
            <a:lstStyle/>
            <a:p>
              <a:pPr algn="ctr"/>
              <a:r>
                <a:rPr lang="en-US" altLang="zh-CN" sz="1800">
                  <a:solidFill>
                    <a:schemeClr val="tx1"/>
                  </a:solidFill>
                  <a:latin typeface="Helvetica" pitchFamily="34" charset="0"/>
                  <a:ea typeface="宋体" pitchFamily="2" charset="-122"/>
                  <a:cs typeface="Helvetica" pitchFamily="34" charset="0"/>
                  <a:sym typeface="Helvetica" pitchFamily="34" charset="0"/>
                </a:rPr>
                <a:t>KLC</a:t>
              </a:r>
            </a:p>
          </p:txBody>
        </p:sp>
        <p:sp>
          <p:nvSpPr>
            <p:cNvPr id="44" name="Line 173"/>
            <p:cNvSpPr>
              <a:spLocks noChangeShapeType="1"/>
            </p:cNvSpPr>
            <p:nvPr/>
          </p:nvSpPr>
          <p:spPr bwMode="auto">
            <a:xfrm flipH="1">
              <a:off x="1755" y="1982"/>
              <a:ext cx="141" cy="384"/>
            </a:xfrm>
            <a:prstGeom prst="line">
              <a:avLst/>
            </a:prstGeom>
            <a:noFill/>
            <a:ln w="25400">
              <a:solidFill>
                <a:schemeClr val="tx1"/>
              </a:solidFill>
              <a:miter lim="800000"/>
              <a:headEnd type="stealth" w="med" len="med"/>
              <a:tailEnd/>
            </a:ln>
          </p:spPr>
          <p:txBody>
            <a:bodyPr lIns="0" tIns="0" rIns="0" bIns="0"/>
            <a:lstStyle/>
            <a:p>
              <a:endParaRPr lang="zh-CN" altLang="en-US"/>
            </a:p>
          </p:txBody>
        </p:sp>
      </p:grpSp>
      <p:grpSp>
        <p:nvGrpSpPr>
          <p:cNvPr id="4" name="组合 44"/>
          <p:cNvGrpSpPr/>
          <p:nvPr/>
        </p:nvGrpSpPr>
        <p:grpSpPr>
          <a:xfrm>
            <a:off x="1475656" y="4149080"/>
            <a:ext cx="5328592" cy="2520280"/>
            <a:chOff x="4312311" y="533400"/>
            <a:chExt cx="4222089" cy="3810000"/>
          </a:xfrm>
        </p:grpSpPr>
        <p:grpSp>
          <p:nvGrpSpPr>
            <p:cNvPr id="5" name="组合 12"/>
            <p:cNvGrpSpPr/>
            <p:nvPr/>
          </p:nvGrpSpPr>
          <p:grpSpPr>
            <a:xfrm>
              <a:off x="4312311" y="533400"/>
              <a:ext cx="4222089" cy="3810000"/>
              <a:chOff x="6359305" y="1003300"/>
              <a:chExt cx="5808883" cy="4521200"/>
            </a:xfrm>
          </p:grpSpPr>
          <p:pic>
            <p:nvPicPr>
              <p:cNvPr id="49" name="Picture 3"/>
              <p:cNvPicPr>
                <a:picLocks noChangeArrowheads="1"/>
              </p:cNvPicPr>
              <p:nvPr/>
            </p:nvPicPr>
            <p:blipFill>
              <a:blip r:embed="rId4" cstate="print"/>
              <a:srcRect/>
              <a:stretch>
                <a:fillRect/>
              </a:stretch>
            </p:blipFill>
            <p:spPr bwMode="auto">
              <a:xfrm>
                <a:off x="7035800" y="1003300"/>
                <a:ext cx="5029200" cy="452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0" name="Rectangle 63"/>
              <p:cNvSpPr>
                <a:spLocks/>
              </p:cNvSpPr>
              <p:nvPr/>
            </p:nvSpPr>
            <p:spPr bwMode="auto">
              <a:xfrm rot="16200000">
                <a:off x="10913269" y="2609057"/>
                <a:ext cx="1773237" cy="736600"/>
              </a:xfrm>
              <a:prstGeom prst="rect">
                <a:avLst/>
              </a:prstGeom>
              <a:noFill/>
              <a:ln w="12700">
                <a:noFill/>
                <a:miter lim="800000"/>
                <a:headEnd/>
                <a:tailEnd/>
              </a:ln>
            </p:spPr>
            <p:txBody>
              <a:bodyPr wrap="none" lIns="0" tIns="0" rIns="0" bIns="0" anchor="ctr">
                <a:spAutoFit/>
              </a:bodyPr>
              <a:lstStyle/>
              <a:p>
                <a:pPr algn="ctr"/>
                <a:r>
                  <a:rPr lang="en-US" altLang="zh-CN" dirty="0">
                    <a:solidFill>
                      <a:schemeClr val="tx1"/>
                    </a:solidFill>
                    <a:latin typeface="Helvetica" pitchFamily="34" charset="0"/>
                    <a:ea typeface="宋体" pitchFamily="2" charset="-122"/>
                    <a:cs typeface="Helvetica" pitchFamily="34" charset="0"/>
                    <a:sym typeface="Helvetica" pitchFamily="34" charset="0"/>
                  </a:rPr>
                  <a:t>HES-D</a:t>
                </a:r>
              </a:p>
            </p:txBody>
          </p:sp>
          <p:sp>
            <p:nvSpPr>
              <p:cNvPr id="51" name="Rectangle 65"/>
              <p:cNvSpPr>
                <a:spLocks/>
              </p:cNvSpPr>
              <p:nvPr/>
            </p:nvSpPr>
            <p:spPr bwMode="auto">
              <a:xfrm>
                <a:off x="6845727" y="2768084"/>
                <a:ext cx="207108" cy="369332"/>
              </a:xfrm>
              <a:prstGeom prst="rect">
                <a:avLst/>
              </a:prstGeom>
              <a:noFill/>
              <a:ln w="12700">
                <a:noFill/>
                <a:miter lim="800000"/>
                <a:headEnd/>
                <a:tailEnd/>
              </a:ln>
            </p:spPr>
            <p:txBody>
              <a:bodyPr wrap="none" lIns="0" tIns="0" rIns="0" bIns="0" anchor="ctr">
                <a:spAutoFit/>
              </a:bodyPr>
              <a:lstStyle/>
              <a:p>
                <a:pPr algn="ctr"/>
                <a:r>
                  <a:rPr lang="en-US" altLang="zh-CN" sz="2400" dirty="0">
                    <a:solidFill>
                      <a:srgbClr val="FF0000"/>
                    </a:solidFill>
                    <a:ea typeface="宋体" pitchFamily="2" charset="-122"/>
                  </a:rPr>
                  <a:t>e’</a:t>
                </a:r>
              </a:p>
            </p:txBody>
          </p:sp>
          <p:sp>
            <p:nvSpPr>
              <p:cNvPr id="52" name="Rectangle 69"/>
              <p:cNvSpPr>
                <a:spLocks/>
              </p:cNvSpPr>
              <p:nvPr/>
            </p:nvSpPr>
            <p:spPr bwMode="auto">
              <a:xfrm>
                <a:off x="6359305" y="3740108"/>
                <a:ext cx="970404" cy="292182"/>
              </a:xfrm>
              <a:prstGeom prst="rect">
                <a:avLst/>
              </a:prstGeom>
              <a:noFill/>
              <a:ln w="38100">
                <a:noFill/>
                <a:miter lim="800000"/>
                <a:headEnd/>
                <a:tailEnd/>
              </a:ln>
            </p:spPr>
            <p:txBody>
              <a:bodyPr wrap="none" lIns="0" tIns="0" rIns="0" bIns="0" anchor="ctr">
                <a:spAutoFit/>
              </a:bodyPr>
              <a:lstStyle/>
              <a:p>
                <a:pPr algn="ctr"/>
                <a:r>
                  <a:rPr lang="en-US" altLang="zh-CN" sz="1600" dirty="0" smtClean="0">
                    <a:solidFill>
                      <a:schemeClr val="tx1"/>
                    </a:solidFill>
                    <a:latin typeface="Helvetica" pitchFamily="34" charset="0"/>
                    <a:ea typeface="宋体" pitchFamily="2" charset="-122"/>
                    <a:cs typeface="Helvetica" pitchFamily="34" charset="0"/>
                    <a:sym typeface="Helvetica" pitchFamily="34" charset="0"/>
                  </a:rPr>
                  <a:t>EHOD2</a:t>
                </a:r>
                <a:endParaRPr lang="en-US" altLang="zh-CN" sz="1600" dirty="0">
                  <a:solidFill>
                    <a:schemeClr val="tx1"/>
                  </a:solidFill>
                  <a:latin typeface="Helvetica" pitchFamily="34" charset="0"/>
                  <a:ea typeface="宋体" pitchFamily="2" charset="-122"/>
                  <a:cs typeface="Helvetica" pitchFamily="34" charset="0"/>
                  <a:sym typeface="Helvetica" pitchFamily="34" charset="0"/>
                </a:endParaRPr>
              </a:p>
            </p:txBody>
          </p:sp>
          <p:sp>
            <p:nvSpPr>
              <p:cNvPr id="53" name="Line 64"/>
              <p:cNvSpPr>
                <a:spLocks noChangeShapeType="1"/>
              </p:cNvSpPr>
              <p:nvPr/>
            </p:nvSpPr>
            <p:spPr bwMode="auto">
              <a:xfrm>
                <a:off x="7543800" y="2971800"/>
                <a:ext cx="3733800" cy="0"/>
              </a:xfrm>
              <a:prstGeom prst="line">
                <a:avLst/>
              </a:prstGeom>
              <a:noFill/>
              <a:ln w="38100">
                <a:solidFill>
                  <a:schemeClr val="tx1"/>
                </a:solidFill>
                <a:prstDash val="sysDot"/>
                <a:miter lim="800000"/>
                <a:headEnd type="stealth" w="med" len="med"/>
                <a:tailEnd/>
              </a:ln>
            </p:spPr>
            <p:txBody>
              <a:bodyPr lIns="0" tIns="0" rIns="0" bIns="0"/>
              <a:lstStyle/>
              <a:p>
                <a:endParaRPr lang="zh-CN" altLang="en-US"/>
              </a:p>
            </p:txBody>
          </p:sp>
          <p:sp>
            <p:nvSpPr>
              <p:cNvPr id="54" name="Rectangle 69"/>
              <p:cNvSpPr>
                <a:spLocks/>
              </p:cNvSpPr>
              <p:nvPr/>
            </p:nvSpPr>
            <p:spPr bwMode="auto">
              <a:xfrm>
                <a:off x="7302201" y="4314674"/>
                <a:ext cx="910857" cy="365229"/>
              </a:xfrm>
              <a:prstGeom prst="rect">
                <a:avLst/>
              </a:prstGeom>
              <a:noFill/>
              <a:ln w="38100">
                <a:noFill/>
                <a:miter lim="800000"/>
                <a:headEnd/>
                <a:tailEnd/>
              </a:ln>
            </p:spPr>
            <p:txBody>
              <a:bodyPr wrap="none" lIns="0" tIns="0" rIns="0" bIns="0" anchor="ctr">
                <a:spAutoFit/>
              </a:bodyPr>
              <a:lstStyle/>
              <a:p>
                <a:pPr algn="ctr"/>
                <a:r>
                  <a:rPr lang="en-US" altLang="zh-CN" sz="1400" dirty="0" smtClean="0">
                    <a:solidFill>
                      <a:schemeClr val="tx1"/>
                    </a:solidFill>
                    <a:latin typeface="Helvetica" pitchFamily="34" charset="0"/>
                    <a:ea typeface="宋体" pitchFamily="2" charset="-122"/>
                    <a:cs typeface="Helvetica" pitchFamily="34" charset="0"/>
                    <a:sym typeface="Helvetica" pitchFamily="34" charset="0"/>
                  </a:rPr>
                  <a:t>EHOD</a:t>
                </a:r>
                <a:r>
                  <a:rPr lang="en-US" altLang="zh-CN" sz="2000" dirty="0" smtClean="0">
                    <a:solidFill>
                      <a:schemeClr val="tx1"/>
                    </a:solidFill>
                    <a:latin typeface="Helvetica" pitchFamily="34" charset="0"/>
                    <a:ea typeface="宋体" pitchFamily="2" charset="-122"/>
                    <a:cs typeface="Helvetica" pitchFamily="34" charset="0"/>
                    <a:sym typeface="Helvetica" pitchFamily="34" charset="0"/>
                  </a:rPr>
                  <a:t>1</a:t>
                </a:r>
                <a:endParaRPr lang="en-US" altLang="zh-CN" sz="2000" dirty="0">
                  <a:solidFill>
                    <a:schemeClr val="tx1"/>
                  </a:solidFill>
                  <a:latin typeface="Helvetica" pitchFamily="34" charset="0"/>
                  <a:ea typeface="宋体" pitchFamily="2" charset="-122"/>
                  <a:cs typeface="Helvetica" pitchFamily="34" charset="0"/>
                  <a:sym typeface="Helvetica" pitchFamily="34" charset="0"/>
                </a:endParaRPr>
              </a:p>
            </p:txBody>
          </p:sp>
        </p:grpSp>
        <p:sp>
          <p:nvSpPr>
            <p:cNvPr id="47" name="Rectangle 67"/>
            <p:cNvSpPr>
              <a:spLocks/>
            </p:cNvSpPr>
            <p:nvPr/>
          </p:nvSpPr>
          <p:spPr bwMode="auto">
            <a:xfrm>
              <a:off x="5334000" y="609600"/>
              <a:ext cx="615553" cy="276999"/>
            </a:xfrm>
            <a:prstGeom prst="rect">
              <a:avLst/>
            </a:prstGeom>
            <a:noFill/>
            <a:ln w="38100">
              <a:noFill/>
              <a:miter lim="800000"/>
              <a:headEnd/>
              <a:tailEnd/>
            </a:ln>
          </p:spPr>
          <p:txBody>
            <a:bodyPr wrap="none" lIns="0" tIns="0" rIns="0" bIns="0" anchor="ctr">
              <a:spAutoFit/>
            </a:bodyPr>
            <a:lstStyle/>
            <a:p>
              <a:pPr algn="ctr"/>
              <a:r>
                <a:rPr lang="en-US" altLang="zh-CN" dirty="0">
                  <a:solidFill>
                    <a:schemeClr val="tx1"/>
                  </a:solidFill>
                  <a:latin typeface="Helvetica" pitchFamily="34" charset="0"/>
                  <a:ea typeface="宋体" pitchFamily="2" charset="-122"/>
                  <a:cs typeface="Helvetica" pitchFamily="34" charset="0"/>
                  <a:sym typeface="Helvetica" pitchFamily="34" charset="0"/>
                </a:rPr>
                <a:t>EDC2</a:t>
              </a:r>
            </a:p>
          </p:txBody>
        </p:sp>
        <p:sp>
          <p:nvSpPr>
            <p:cNvPr id="48" name="Rectangle 67"/>
            <p:cNvSpPr>
              <a:spLocks/>
            </p:cNvSpPr>
            <p:nvPr/>
          </p:nvSpPr>
          <p:spPr bwMode="auto">
            <a:xfrm>
              <a:off x="5943600" y="914400"/>
              <a:ext cx="686086" cy="307777"/>
            </a:xfrm>
            <a:prstGeom prst="rect">
              <a:avLst/>
            </a:prstGeom>
            <a:noFill/>
            <a:ln w="38100">
              <a:noFill/>
              <a:miter lim="800000"/>
              <a:headEnd/>
              <a:tailEnd/>
            </a:ln>
          </p:spPr>
          <p:txBody>
            <a:bodyPr wrap="none" lIns="0" tIns="0" rIns="0" bIns="0" anchor="ctr">
              <a:spAutoFit/>
            </a:bodyPr>
            <a:lstStyle/>
            <a:p>
              <a:pPr algn="ctr"/>
              <a:r>
                <a:rPr lang="en-US" altLang="zh-CN" sz="2000" dirty="0" smtClean="0">
                  <a:solidFill>
                    <a:schemeClr val="tx1"/>
                  </a:solidFill>
                  <a:latin typeface="Helvetica" pitchFamily="34" charset="0"/>
                  <a:ea typeface="宋体" pitchFamily="2" charset="-122"/>
                  <a:cs typeface="Helvetica" pitchFamily="34" charset="0"/>
                  <a:sym typeface="Helvetica" pitchFamily="34" charset="0"/>
                </a:rPr>
                <a:t>EDC1</a:t>
              </a:r>
              <a:endParaRPr lang="en-US" altLang="zh-CN" sz="2000" dirty="0">
                <a:solidFill>
                  <a:schemeClr val="tx1"/>
                </a:solidFill>
                <a:latin typeface="Helvetica" pitchFamily="34" charset="0"/>
                <a:ea typeface="宋体" pitchFamily="2" charset="-122"/>
                <a:cs typeface="Helvetica" pitchFamily="34" charset="0"/>
                <a:sym typeface="Helvetica" pitchFamily="34" charset="0"/>
              </a:endParaRPr>
            </a:p>
          </p:txBody>
        </p:sp>
      </p:grpSp>
      <p:sp>
        <p:nvSpPr>
          <p:cNvPr id="55" name="TextBox 54"/>
          <p:cNvSpPr txBox="1"/>
          <p:nvPr/>
        </p:nvSpPr>
        <p:spPr>
          <a:xfrm>
            <a:off x="7236296" y="1916832"/>
            <a:ext cx="1368152" cy="1200329"/>
          </a:xfrm>
          <a:prstGeom prst="rect">
            <a:avLst/>
          </a:prstGeom>
          <a:noFill/>
        </p:spPr>
        <p:txBody>
          <a:bodyPr wrap="square" rtlCol="0">
            <a:spAutoFit/>
          </a:bodyPr>
          <a:lstStyle/>
          <a:p>
            <a:pPr algn="ctr"/>
            <a:r>
              <a:rPr lang="en-US" altLang="zh-CN" sz="2400" b="1" dirty="0" smtClean="0"/>
              <a:t>HKS detector package</a:t>
            </a:r>
            <a:endParaRPr lang="zh-CN" altLang="en-US" sz="2400" b="1" dirty="0"/>
          </a:p>
        </p:txBody>
      </p:sp>
      <p:sp>
        <p:nvSpPr>
          <p:cNvPr id="56" name="TextBox 55"/>
          <p:cNvSpPr txBox="1"/>
          <p:nvPr/>
        </p:nvSpPr>
        <p:spPr>
          <a:xfrm>
            <a:off x="7164288" y="4581128"/>
            <a:ext cx="1368152" cy="1200329"/>
          </a:xfrm>
          <a:prstGeom prst="rect">
            <a:avLst/>
          </a:prstGeom>
          <a:noFill/>
        </p:spPr>
        <p:txBody>
          <a:bodyPr wrap="square" rtlCol="0">
            <a:spAutoFit/>
          </a:bodyPr>
          <a:lstStyle/>
          <a:p>
            <a:pPr algn="ctr"/>
            <a:r>
              <a:rPr lang="en-US" altLang="zh-CN" sz="2400" b="1" dirty="0" smtClean="0"/>
              <a:t>HES detector package</a:t>
            </a:r>
            <a:endParaRPr lang="zh-CN" alt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rot="5400000">
            <a:off x="3543300" y="3848100"/>
            <a:ext cx="5562600" cy="0"/>
          </a:xfrm>
          <a:prstGeom prst="line">
            <a:avLst/>
          </a:prstGeom>
          <a:ln cmpd="sng">
            <a:solidFill>
              <a:schemeClr val="accent5">
                <a:alpha val="51000"/>
              </a:schemeClr>
            </a:solidFill>
            <a:prstDash val="sysDot"/>
          </a:ln>
        </p:spPr>
        <p:style>
          <a:lnRef idx="3">
            <a:schemeClr val="accent5"/>
          </a:lnRef>
          <a:fillRef idx="0">
            <a:schemeClr val="accent5"/>
          </a:fillRef>
          <a:effectRef idx="2">
            <a:schemeClr val="accent5"/>
          </a:effectRef>
          <a:fontRef idx="minor">
            <a:schemeClr val="tx1"/>
          </a:fontRef>
        </p:style>
      </p:cxnSp>
      <p:cxnSp>
        <p:nvCxnSpPr>
          <p:cNvPr id="47" name="Straight Connector 46"/>
          <p:cNvCxnSpPr/>
          <p:nvPr/>
        </p:nvCxnSpPr>
        <p:spPr>
          <a:xfrm rot="5400000">
            <a:off x="190499" y="3848100"/>
            <a:ext cx="5562600" cy="0"/>
          </a:xfrm>
          <a:prstGeom prst="line">
            <a:avLst/>
          </a:prstGeom>
          <a:ln cmpd="sng">
            <a:solidFill>
              <a:schemeClr val="accent5">
                <a:alpha val="51000"/>
              </a:schemeClr>
            </a:solidFill>
            <a:prstDash val="sysDot"/>
          </a:ln>
        </p:spPr>
        <p:style>
          <a:lnRef idx="3">
            <a:schemeClr val="accent5"/>
          </a:lnRef>
          <a:fillRef idx="0">
            <a:schemeClr val="accent5"/>
          </a:fillRef>
          <a:effectRef idx="2">
            <a:schemeClr val="accent5"/>
          </a:effectRef>
          <a:fontRef idx="minor">
            <a:schemeClr val="tx1"/>
          </a:fontRef>
        </p:style>
      </p:cxnSp>
      <p:cxnSp>
        <p:nvCxnSpPr>
          <p:cNvPr id="54" name="Straight Connector 53"/>
          <p:cNvCxnSpPr/>
          <p:nvPr/>
        </p:nvCxnSpPr>
        <p:spPr>
          <a:xfrm flipV="1">
            <a:off x="228600" y="3962400"/>
            <a:ext cx="8915400" cy="76200"/>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sp>
        <p:nvSpPr>
          <p:cNvPr id="13314" name="Title 1"/>
          <p:cNvSpPr>
            <a:spLocks noGrp="1"/>
          </p:cNvSpPr>
          <p:nvPr>
            <p:ph type="title"/>
          </p:nvPr>
        </p:nvSpPr>
        <p:spPr>
          <a:xfrm>
            <a:off x="685800" y="228600"/>
            <a:ext cx="7696200" cy="4873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en-US" sz="2800" b="1" u="sng" dirty="0" smtClean="0">
                <a:effectLst>
                  <a:outerShdw blurRad="38100" dist="38100" dir="2700000" algn="tl">
                    <a:srgbClr val="000000">
                      <a:alpha val="43137"/>
                    </a:srgbClr>
                  </a:outerShdw>
                </a:effectLst>
                <a:latin typeface="Basemic Times" pitchFamily="2" charset="0"/>
              </a:rPr>
              <a:t>Analysis </a:t>
            </a:r>
            <a:r>
              <a:rPr lang="en-US" sz="2800" b="1" u="sng" dirty="0" smtClean="0">
                <a:solidFill>
                  <a:schemeClr val="lt1"/>
                </a:solidFill>
                <a:effectLst>
                  <a:outerShdw blurRad="38100" dist="38100" dir="2700000" algn="tl">
                    <a:srgbClr val="000000">
                      <a:alpha val="43137"/>
                    </a:srgbClr>
                  </a:outerShdw>
                </a:effectLst>
                <a:latin typeface="Basemic Times" pitchFamily="2" charset="0"/>
                <a:ea typeface="+mn-ea"/>
                <a:cs typeface="+mn-cs"/>
              </a:rPr>
              <a:t>Flow Chart</a:t>
            </a:r>
          </a:p>
        </p:txBody>
      </p:sp>
      <p:sp>
        <p:nvSpPr>
          <p:cNvPr id="6" name="Rounded Rectangle 5"/>
          <p:cNvSpPr/>
          <p:nvPr/>
        </p:nvSpPr>
        <p:spPr>
          <a:xfrm>
            <a:off x="685800" y="1066800"/>
            <a:ext cx="1676399" cy="6096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FF0000"/>
                </a:solidFill>
              </a:rPr>
              <a:t>Tracking</a:t>
            </a:r>
          </a:p>
          <a:p>
            <a:pPr algn="ctr"/>
            <a:r>
              <a:rPr lang="en-US" b="1" dirty="0" smtClean="0">
                <a:solidFill>
                  <a:srgbClr val="FF0000"/>
                </a:solidFill>
                <a:latin typeface="Times New Roman" pitchFamily="18" charset="0"/>
                <a:ea typeface="Batang" pitchFamily="18" charset="-127"/>
                <a:cs typeface="Times New Roman" pitchFamily="18" charset="0"/>
              </a:rPr>
              <a:t>(KDC</a:t>
            </a:r>
            <a:r>
              <a:rPr lang="en-US" b="1" dirty="0">
                <a:solidFill>
                  <a:srgbClr val="FF0000"/>
                </a:solidFill>
                <a:latin typeface="Times New Roman" pitchFamily="18" charset="0"/>
                <a:ea typeface="Batang" pitchFamily="18" charset="-127"/>
                <a:cs typeface="Times New Roman" pitchFamily="18" charset="0"/>
              </a:rPr>
              <a:t>)</a:t>
            </a:r>
          </a:p>
        </p:txBody>
      </p:sp>
      <p:sp>
        <p:nvSpPr>
          <p:cNvPr id="8" name="Rounded Rectangle 7"/>
          <p:cNvSpPr/>
          <p:nvPr/>
        </p:nvSpPr>
        <p:spPr>
          <a:xfrm>
            <a:off x="685801" y="2057400"/>
            <a:ext cx="1676400" cy="6858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002060"/>
                </a:solidFill>
              </a:rPr>
              <a:t>TOF</a:t>
            </a:r>
          </a:p>
          <a:p>
            <a:pPr algn="ctr"/>
            <a:r>
              <a:rPr lang="en-US" b="1" dirty="0" smtClean="0">
                <a:solidFill>
                  <a:srgbClr val="002060"/>
                </a:solidFill>
                <a:latin typeface="Times New Roman" pitchFamily="18" charset="0"/>
                <a:ea typeface="Batang" pitchFamily="18" charset="-127"/>
                <a:cs typeface="Times New Roman" pitchFamily="18" charset="0"/>
              </a:rPr>
              <a:t>(Hodoscopes)</a:t>
            </a:r>
            <a:endParaRPr lang="en-US" b="1" dirty="0">
              <a:solidFill>
                <a:srgbClr val="002060"/>
              </a:solidFill>
              <a:latin typeface="Times New Roman" pitchFamily="18" charset="0"/>
              <a:ea typeface="Batang" pitchFamily="18" charset="-127"/>
              <a:cs typeface="Times New Roman" pitchFamily="18" charset="0"/>
            </a:endParaRPr>
          </a:p>
        </p:txBody>
      </p:sp>
      <p:sp>
        <p:nvSpPr>
          <p:cNvPr id="9" name="Rounded Rectangle 8"/>
          <p:cNvSpPr/>
          <p:nvPr/>
        </p:nvSpPr>
        <p:spPr>
          <a:xfrm>
            <a:off x="685801" y="3124200"/>
            <a:ext cx="1676400" cy="5334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002060"/>
                </a:solidFill>
              </a:rPr>
              <a:t>KID</a:t>
            </a:r>
          </a:p>
          <a:p>
            <a:pPr algn="ctr"/>
            <a:r>
              <a:rPr lang="en-US" b="1" dirty="0">
                <a:solidFill>
                  <a:srgbClr val="002060"/>
                </a:solidFill>
                <a:latin typeface="Times New Roman" pitchFamily="18" charset="0"/>
                <a:ea typeface="Batang" pitchFamily="18" charset="-127"/>
                <a:cs typeface="Times New Roman" pitchFamily="18" charset="0"/>
              </a:rPr>
              <a:t>(</a:t>
            </a:r>
            <a:r>
              <a:rPr lang="en-US" b="1" dirty="0" smtClean="0">
                <a:solidFill>
                  <a:srgbClr val="002060"/>
                </a:solidFill>
                <a:latin typeface="Times New Roman" pitchFamily="18" charset="0"/>
                <a:ea typeface="Batang" pitchFamily="18" charset="-127"/>
                <a:cs typeface="Times New Roman" pitchFamily="18" charset="0"/>
              </a:rPr>
              <a:t>AC,WC,LC)</a:t>
            </a:r>
            <a:endParaRPr lang="en-US" b="1" dirty="0">
              <a:solidFill>
                <a:srgbClr val="002060"/>
              </a:solidFill>
              <a:latin typeface="Times New Roman" pitchFamily="18" charset="0"/>
              <a:ea typeface="Batang" pitchFamily="18" charset="-127"/>
              <a:cs typeface="Times New Roman" pitchFamily="18" charset="0"/>
            </a:endParaRPr>
          </a:p>
        </p:txBody>
      </p:sp>
      <p:sp>
        <p:nvSpPr>
          <p:cNvPr id="10" name="Rounded Rectangle 9"/>
          <p:cNvSpPr/>
          <p:nvPr/>
        </p:nvSpPr>
        <p:spPr>
          <a:xfrm>
            <a:off x="2438400" y="1676400"/>
            <a:ext cx="16764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FF0000"/>
                </a:solidFill>
              </a:rPr>
              <a:t>HKS             Focal Plane </a:t>
            </a:r>
          </a:p>
          <a:p>
            <a:pPr algn="ctr"/>
            <a:r>
              <a:rPr lang="en-US" sz="1600" b="1" dirty="0" smtClean="0">
                <a:solidFill>
                  <a:srgbClr val="FF0000"/>
                </a:solidFill>
              </a:rPr>
              <a:t>(X,X’,Y,Y’,T</a:t>
            </a:r>
            <a:r>
              <a:rPr lang="en-US" sz="1600" b="1" baseline="-25000" dirty="0" smtClean="0">
                <a:solidFill>
                  <a:srgbClr val="FF0000"/>
                </a:solidFill>
              </a:rPr>
              <a:t>fp</a:t>
            </a:r>
            <a:r>
              <a:rPr lang="en-US" sz="1600" b="1" dirty="0" smtClean="0">
                <a:solidFill>
                  <a:srgbClr val="FF0000"/>
                </a:solidFill>
              </a:rPr>
              <a:t>)</a:t>
            </a:r>
            <a:endParaRPr lang="en-US" sz="1600" b="1" dirty="0">
              <a:solidFill>
                <a:srgbClr val="FF0000"/>
              </a:solidFill>
            </a:endParaRPr>
          </a:p>
        </p:txBody>
      </p:sp>
      <p:sp>
        <p:nvSpPr>
          <p:cNvPr id="11" name="Rounded Rectangle 10"/>
          <p:cNvSpPr/>
          <p:nvPr/>
        </p:nvSpPr>
        <p:spPr>
          <a:xfrm rot="16200000">
            <a:off x="-266700" y="2324100"/>
            <a:ext cx="1295400" cy="304800"/>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solidFill>
                  <a:srgbClr val="002060"/>
                </a:solidFill>
              </a:rPr>
              <a:t>HKS</a:t>
            </a:r>
            <a:endParaRPr lang="en-US" b="1" dirty="0">
              <a:solidFill>
                <a:srgbClr val="002060"/>
              </a:solidFill>
            </a:endParaRPr>
          </a:p>
        </p:txBody>
      </p:sp>
      <p:sp>
        <p:nvSpPr>
          <p:cNvPr id="14" name="Up-Down Arrow 13"/>
          <p:cNvSpPr/>
          <p:nvPr/>
        </p:nvSpPr>
        <p:spPr>
          <a:xfrm>
            <a:off x="1447800" y="1752600"/>
            <a:ext cx="228600" cy="304800"/>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3" name="Rounded Rectangle 22"/>
          <p:cNvSpPr/>
          <p:nvPr/>
        </p:nvSpPr>
        <p:spPr>
          <a:xfrm>
            <a:off x="4191000" y="1981200"/>
            <a:ext cx="1752600" cy="6858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FF0000"/>
                </a:solidFill>
              </a:rPr>
              <a:t>Optics</a:t>
            </a:r>
          </a:p>
          <a:p>
            <a:pPr algn="ctr"/>
            <a:r>
              <a:rPr lang="en-US" b="1" dirty="0">
                <a:solidFill>
                  <a:srgbClr val="FF0000"/>
                </a:solidFill>
                <a:latin typeface="Times New Roman" pitchFamily="18" charset="0"/>
                <a:ea typeface="Batang" pitchFamily="18" charset="-127"/>
                <a:cs typeface="Times New Roman" pitchFamily="18" charset="0"/>
              </a:rPr>
              <a:t>(HKS+Splitter)</a:t>
            </a:r>
          </a:p>
        </p:txBody>
      </p:sp>
      <p:sp>
        <p:nvSpPr>
          <p:cNvPr id="24" name="Rounded Rectangle 23"/>
          <p:cNvSpPr/>
          <p:nvPr/>
        </p:nvSpPr>
        <p:spPr>
          <a:xfrm>
            <a:off x="6172200" y="2209800"/>
            <a:ext cx="15240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002060"/>
                </a:solidFill>
              </a:rPr>
              <a:t>HKS        Target Plane </a:t>
            </a:r>
          </a:p>
          <a:p>
            <a:pPr algn="ctr"/>
            <a:r>
              <a:rPr lang="en-US" sz="1600" b="1" dirty="0" smtClean="0">
                <a:solidFill>
                  <a:srgbClr val="002060"/>
                </a:solidFill>
              </a:rPr>
              <a:t>(X’, Y’, P, T</a:t>
            </a:r>
            <a:r>
              <a:rPr lang="en-US" sz="1600" b="1" baseline="-25000" dirty="0" smtClean="0">
                <a:solidFill>
                  <a:srgbClr val="002060"/>
                </a:solidFill>
              </a:rPr>
              <a:t>tar</a:t>
            </a:r>
            <a:r>
              <a:rPr lang="en-US" sz="1600" b="1" dirty="0" smtClean="0">
                <a:solidFill>
                  <a:srgbClr val="002060"/>
                </a:solidFill>
              </a:rPr>
              <a:t>)</a:t>
            </a:r>
            <a:endParaRPr lang="en-US" sz="1600" b="1" dirty="0">
              <a:solidFill>
                <a:srgbClr val="002060"/>
              </a:solidFill>
            </a:endParaRPr>
          </a:p>
        </p:txBody>
      </p:sp>
      <p:sp>
        <p:nvSpPr>
          <p:cNvPr id="25" name="Curved Down Arrow 24"/>
          <p:cNvSpPr/>
          <p:nvPr/>
        </p:nvSpPr>
        <p:spPr>
          <a:xfrm rot="575317">
            <a:off x="4047041" y="1669515"/>
            <a:ext cx="2344951" cy="3221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ounded Rectangle 38"/>
          <p:cNvSpPr/>
          <p:nvPr/>
        </p:nvSpPr>
        <p:spPr>
          <a:xfrm>
            <a:off x="827584" y="5805264"/>
            <a:ext cx="1600200" cy="6096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FF0000"/>
                </a:solidFill>
              </a:rPr>
              <a:t>Tracking</a:t>
            </a:r>
          </a:p>
          <a:p>
            <a:pPr algn="ctr"/>
            <a:r>
              <a:rPr lang="en-US" b="1" dirty="0" smtClean="0">
                <a:solidFill>
                  <a:srgbClr val="FF0000"/>
                </a:solidFill>
                <a:latin typeface="Times New Roman" pitchFamily="18" charset="0"/>
                <a:ea typeface="Batang" pitchFamily="18" charset="-127"/>
                <a:cs typeface="Times New Roman" pitchFamily="18" charset="0"/>
              </a:rPr>
              <a:t>(EDC</a:t>
            </a:r>
            <a:r>
              <a:rPr lang="en-US" b="1" dirty="0">
                <a:solidFill>
                  <a:srgbClr val="FF0000"/>
                </a:solidFill>
                <a:latin typeface="Times New Roman" pitchFamily="18" charset="0"/>
                <a:ea typeface="Batang" pitchFamily="18" charset="-127"/>
                <a:cs typeface="Times New Roman" pitchFamily="18" charset="0"/>
              </a:rPr>
              <a:t>)</a:t>
            </a:r>
          </a:p>
        </p:txBody>
      </p:sp>
      <p:sp>
        <p:nvSpPr>
          <p:cNvPr id="40" name="Rounded Rectangle 39"/>
          <p:cNvSpPr/>
          <p:nvPr/>
        </p:nvSpPr>
        <p:spPr>
          <a:xfrm>
            <a:off x="827584" y="4725144"/>
            <a:ext cx="1676400" cy="6858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002060"/>
                </a:solidFill>
              </a:rPr>
              <a:t>TOF</a:t>
            </a:r>
          </a:p>
          <a:p>
            <a:pPr algn="ctr"/>
            <a:r>
              <a:rPr lang="en-US" b="1" dirty="0" smtClean="0">
                <a:solidFill>
                  <a:srgbClr val="002060"/>
                </a:solidFill>
                <a:latin typeface="Times New Roman" pitchFamily="18" charset="0"/>
                <a:ea typeface="Batang" pitchFamily="18" charset="-127"/>
                <a:cs typeface="Times New Roman" pitchFamily="18" charset="0"/>
              </a:rPr>
              <a:t>(Hodoscopes)</a:t>
            </a:r>
            <a:endParaRPr lang="en-US" b="1" dirty="0">
              <a:solidFill>
                <a:srgbClr val="002060"/>
              </a:solidFill>
              <a:latin typeface="Times New Roman" pitchFamily="18" charset="0"/>
              <a:ea typeface="Batang" pitchFamily="18" charset="-127"/>
              <a:cs typeface="Times New Roman" pitchFamily="18" charset="0"/>
            </a:endParaRPr>
          </a:p>
        </p:txBody>
      </p:sp>
      <p:sp>
        <p:nvSpPr>
          <p:cNvPr id="42" name="Rounded Rectangle 41"/>
          <p:cNvSpPr/>
          <p:nvPr/>
        </p:nvSpPr>
        <p:spPr>
          <a:xfrm>
            <a:off x="2438400" y="5486400"/>
            <a:ext cx="16002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FF0000"/>
                </a:solidFill>
              </a:rPr>
              <a:t>HES            Focal Plane </a:t>
            </a:r>
          </a:p>
          <a:p>
            <a:pPr algn="ctr"/>
            <a:r>
              <a:rPr lang="en-US" sz="1600" b="1" dirty="0" smtClean="0">
                <a:solidFill>
                  <a:srgbClr val="FF0000"/>
                </a:solidFill>
              </a:rPr>
              <a:t>(X,X’,Y,Y’, T</a:t>
            </a:r>
            <a:r>
              <a:rPr lang="en-US" sz="1600" b="1" baseline="-25000" dirty="0" smtClean="0">
                <a:solidFill>
                  <a:srgbClr val="FF0000"/>
                </a:solidFill>
              </a:rPr>
              <a:t>fp</a:t>
            </a:r>
            <a:r>
              <a:rPr lang="en-US" sz="1600" b="1" dirty="0" smtClean="0">
                <a:solidFill>
                  <a:srgbClr val="FF0000"/>
                </a:solidFill>
              </a:rPr>
              <a:t>)</a:t>
            </a:r>
            <a:endParaRPr lang="en-US" sz="1600" b="1" dirty="0">
              <a:solidFill>
                <a:srgbClr val="FF0000"/>
              </a:solidFill>
            </a:endParaRPr>
          </a:p>
        </p:txBody>
      </p:sp>
      <p:sp>
        <p:nvSpPr>
          <p:cNvPr id="43" name="Rounded Rectangle 42"/>
          <p:cNvSpPr/>
          <p:nvPr/>
        </p:nvSpPr>
        <p:spPr>
          <a:xfrm rot="16200000">
            <a:off x="-266700" y="5448300"/>
            <a:ext cx="1295400" cy="304800"/>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solidFill>
                  <a:srgbClr val="002060"/>
                </a:solidFill>
              </a:rPr>
              <a:t>HES</a:t>
            </a:r>
            <a:endParaRPr lang="en-US" b="1" dirty="0">
              <a:solidFill>
                <a:srgbClr val="002060"/>
              </a:solidFill>
            </a:endParaRPr>
          </a:p>
        </p:txBody>
      </p:sp>
      <p:sp>
        <p:nvSpPr>
          <p:cNvPr id="49" name="Rounded Rectangle 48"/>
          <p:cNvSpPr/>
          <p:nvPr/>
        </p:nvSpPr>
        <p:spPr>
          <a:xfrm>
            <a:off x="4191000" y="5257800"/>
            <a:ext cx="1752600" cy="6858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FF0000"/>
                </a:solidFill>
              </a:rPr>
              <a:t>Optics</a:t>
            </a:r>
          </a:p>
          <a:p>
            <a:pPr algn="ctr"/>
            <a:r>
              <a:rPr lang="en-US" b="1" dirty="0">
                <a:solidFill>
                  <a:srgbClr val="FF0000"/>
                </a:solidFill>
                <a:latin typeface="Times New Roman" pitchFamily="18" charset="0"/>
                <a:ea typeface="Batang" pitchFamily="18" charset="-127"/>
                <a:cs typeface="Times New Roman" pitchFamily="18" charset="0"/>
              </a:rPr>
              <a:t>(</a:t>
            </a:r>
            <a:r>
              <a:rPr lang="en-US" b="1" dirty="0" smtClean="0">
                <a:solidFill>
                  <a:srgbClr val="FF0000"/>
                </a:solidFill>
                <a:latin typeface="Times New Roman" pitchFamily="18" charset="0"/>
                <a:ea typeface="Batang" pitchFamily="18" charset="-127"/>
                <a:cs typeface="Times New Roman" pitchFamily="18" charset="0"/>
              </a:rPr>
              <a:t>HES+Splitter</a:t>
            </a:r>
            <a:r>
              <a:rPr lang="en-US" b="1" dirty="0">
                <a:solidFill>
                  <a:srgbClr val="FF0000"/>
                </a:solidFill>
                <a:latin typeface="Times New Roman" pitchFamily="18" charset="0"/>
                <a:ea typeface="Batang" pitchFamily="18" charset="-127"/>
                <a:cs typeface="Times New Roman" pitchFamily="18" charset="0"/>
              </a:rPr>
              <a:t>)</a:t>
            </a:r>
          </a:p>
        </p:txBody>
      </p:sp>
      <p:sp>
        <p:nvSpPr>
          <p:cNvPr id="50" name="Rounded Rectangle 49"/>
          <p:cNvSpPr/>
          <p:nvPr/>
        </p:nvSpPr>
        <p:spPr>
          <a:xfrm>
            <a:off x="6172200" y="5562600"/>
            <a:ext cx="16002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002060"/>
                </a:solidFill>
              </a:rPr>
              <a:t>HES           Target Plane </a:t>
            </a:r>
          </a:p>
          <a:p>
            <a:pPr algn="ctr"/>
            <a:r>
              <a:rPr lang="en-US" sz="1600" b="1" dirty="0" smtClean="0">
                <a:solidFill>
                  <a:srgbClr val="002060"/>
                </a:solidFill>
              </a:rPr>
              <a:t>(X’, Y’, P, T</a:t>
            </a:r>
            <a:r>
              <a:rPr lang="en-US" sz="1600" b="1" baseline="-25000" dirty="0" smtClean="0">
                <a:solidFill>
                  <a:srgbClr val="002060"/>
                </a:solidFill>
              </a:rPr>
              <a:t>tar</a:t>
            </a:r>
            <a:r>
              <a:rPr lang="en-US" sz="1600" b="1" dirty="0" smtClean="0">
                <a:solidFill>
                  <a:srgbClr val="002060"/>
                </a:solidFill>
              </a:rPr>
              <a:t>)</a:t>
            </a:r>
            <a:endParaRPr lang="en-US" sz="1600" b="1" dirty="0">
              <a:solidFill>
                <a:srgbClr val="002060"/>
              </a:solidFill>
            </a:endParaRPr>
          </a:p>
        </p:txBody>
      </p:sp>
      <p:sp>
        <p:nvSpPr>
          <p:cNvPr id="66" name="Rounded Rectangle 65"/>
          <p:cNvSpPr/>
          <p:nvPr/>
        </p:nvSpPr>
        <p:spPr>
          <a:xfrm>
            <a:off x="6400800" y="3505200"/>
            <a:ext cx="1371600" cy="6858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002060"/>
                </a:solidFill>
              </a:rPr>
              <a:t>Coincident</a:t>
            </a:r>
          </a:p>
          <a:p>
            <a:pPr algn="ctr"/>
            <a:r>
              <a:rPr lang="en-US" b="1" dirty="0" smtClean="0">
                <a:solidFill>
                  <a:srgbClr val="002060"/>
                </a:solidFill>
                <a:latin typeface="Times New Roman" pitchFamily="18" charset="0"/>
                <a:ea typeface="Batang" pitchFamily="18" charset="-127"/>
                <a:cs typeface="Times New Roman" pitchFamily="18" charset="0"/>
              </a:rPr>
              <a:t>(RF )</a:t>
            </a:r>
            <a:endParaRPr lang="en-US" b="1" dirty="0">
              <a:solidFill>
                <a:srgbClr val="002060"/>
              </a:solidFill>
              <a:latin typeface="Times New Roman" pitchFamily="18" charset="0"/>
              <a:ea typeface="Batang" pitchFamily="18" charset="-127"/>
              <a:cs typeface="Times New Roman" pitchFamily="18" charset="0"/>
            </a:endParaRPr>
          </a:p>
        </p:txBody>
      </p:sp>
      <p:sp>
        <p:nvSpPr>
          <p:cNvPr id="68" name="Rounded Rectangle 67"/>
          <p:cNvSpPr/>
          <p:nvPr/>
        </p:nvSpPr>
        <p:spPr>
          <a:xfrm>
            <a:off x="3048000" y="3505200"/>
            <a:ext cx="3048000" cy="9144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002060"/>
                </a:solidFill>
                <a:latin typeface="Times New Roman" pitchFamily="18" charset="0"/>
                <a:ea typeface="Batang" pitchFamily="18" charset="-127"/>
                <a:cs typeface="Times New Roman" pitchFamily="18" charset="0"/>
              </a:rPr>
              <a:t>Kinematics Correction</a:t>
            </a:r>
            <a:endParaRPr lang="en-US" b="1" dirty="0" smtClean="0">
              <a:solidFill>
                <a:srgbClr val="002060"/>
              </a:solidFill>
            </a:endParaRPr>
          </a:p>
          <a:p>
            <a:pPr algn="ctr"/>
            <a:r>
              <a:rPr lang="en-US" b="1" dirty="0" smtClean="0">
                <a:solidFill>
                  <a:srgbClr val="002060"/>
                </a:solidFill>
                <a:latin typeface="Times New Roman" pitchFamily="18" charset="0"/>
                <a:ea typeface="Batang" pitchFamily="18" charset="-127"/>
                <a:cs typeface="Times New Roman" pitchFamily="18" charset="0"/>
              </a:rPr>
              <a:t>(Beam, Target effects, Momentum, Angular)</a:t>
            </a:r>
            <a:endParaRPr lang="en-US" b="1" dirty="0">
              <a:solidFill>
                <a:srgbClr val="002060"/>
              </a:solidFill>
              <a:latin typeface="Times New Roman" pitchFamily="18" charset="0"/>
              <a:ea typeface="Batang" pitchFamily="18" charset="-127"/>
              <a:cs typeface="Times New Roman" pitchFamily="18" charset="0"/>
            </a:endParaRPr>
          </a:p>
        </p:txBody>
      </p:sp>
      <p:sp>
        <p:nvSpPr>
          <p:cNvPr id="69" name="Left-Right Arrow 68"/>
          <p:cNvSpPr/>
          <p:nvPr/>
        </p:nvSpPr>
        <p:spPr>
          <a:xfrm rot="19206202">
            <a:off x="4362825" y="2975210"/>
            <a:ext cx="827500" cy="273132"/>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1" name="Left-Right Arrow 70"/>
          <p:cNvSpPr/>
          <p:nvPr/>
        </p:nvSpPr>
        <p:spPr>
          <a:xfrm rot="13581026">
            <a:off x="4403569" y="4725499"/>
            <a:ext cx="754130" cy="278522"/>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2" name="Up-Down Arrow 71"/>
          <p:cNvSpPr/>
          <p:nvPr/>
        </p:nvSpPr>
        <p:spPr>
          <a:xfrm>
            <a:off x="1447800" y="2819400"/>
            <a:ext cx="228600" cy="304800"/>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3" name="Up-Down Arrow 72"/>
          <p:cNvSpPr/>
          <p:nvPr/>
        </p:nvSpPr>
        <p:spPr>
          <a:xfrm>
            <a:off x="1475656" y="5445224"/>
            <a:ext cx="228600" cy="304800"/>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5" name="Rounded Rectangle 74"/>
          <p:cNvSpPr/>
          <p:nvPr/>
        </p:nvSpPr>
        <p:spPr>
          <a:xfrm>
            <a:off x="7924800" y="3429000"/>
            <a:ext cx="10668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002060"/>
                </a:solidFill>
              </a:rPr>
              <a:t>Missing Mass</a:t>
            </a:r>
          </a:p>
        </p:txBody>
      </p:sp>
      <p:sp>
        <p:nvSpPr>
          <p:cNvPr id="79" name="Curved Up Arrow 78"/>
          <p:cNvSpPr/>
          <p:nvPr/>
        </p:nvSpPr>
        <p:spPr>
          <a:xfrm>
            <a:off x="3895532" y="6280716"/>
            <a:ext cx="2286000" cy="304800"/>
          </a:xfrm>
          <a:prstGeom prst="curvedUpArrow">
            <a:avLst>
              <a:gd name="adj1" fmla="val 25000"/>
              <a:gd name="adj2" fmla="val 50000"/>
              <a:gd name="adj3" fmla="val 28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Rounded Rectangle 81"/>
          <p:cNvSpPr/>
          <p:nvPr/>
        </p:nvSpPr>
        <p:spPr>
          <a:xfrm>
            <a:off x="914400" y="3886200"/>
            <a:ext cx="12954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002060"/>
                </a:solidFill>
              </a:rPr>
              <a:t>Raw Data</a:t>
            </a:r>
          </a:p>
        </p:txBody>
      </p:sp>
      <p:sp>
        <p:nvSpPr>
          <p:cNvPr id="83" name="Curved Down Arrow 82"/>
          <p:cNvSpPr/>
          <p:nvPr/>
        </p:nvSpPr>
        <p:spPr>
          <a:xfrm rot="3424135">
            <a:off x="7745381" y="2780633"/>
            <a:ext cx="929538" cy="259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Curved Up Arrow 84"/>
          <p:cNvSpPr/>
          <p:nvPr/>
        </p:nvSpPr>
        <p:spPr>
          <a:xfrm rot="18285063">
            <a:off x="7837258" y="4867747"/>
            <a:ext cx="1485214" cy="39910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Left-Right-Up Arrow 86"/>
          <p:cNvSpPr/>
          <p:nvPr/>
        </p:nvSpPr>
        <p:spPr>
          <a:xfrm rot="16200000">
            <a:off x="1219202" y="3810000"/>
            <a:ext cx="2743198" cy="457199"/>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ounded Rectangle 87"/>
          <p:cNvSpPr/>
          <p:nvPr/>
        </p:nvSpPr>
        <p:spPr>
          <a:xfrm>
            <a:off x="7162800" y="1524000"/>
            <a:ext cx="3810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smtClean="0">
              <a:solidFill>
                <a:srgbClr val="002060"/>
              </a:solidFill>
            </a:endParaRPr>
          </a:p>
        </p:txBody>
      </p:sp>
      <p:sp>
        <p:nvSpPr>
          <p:cNvPr id="89" name="Rounded Rectangle 88"/>
          <p:cNvSpPr/>
          <p:nvPr/>
        </p:nvSpPr>
        <p:spPr>
          <a:xfrm>
            <a:off x="7162801" y="1066800"/>
            <a:ext cx="380999" cy="30480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b="1" dirty="0">
              <a:solidFill>
                <a:srgbClr val="002060"/>
              </a:solidFill>
              <a:latin typeface="Times New Roman" pitchFamily="18" charset="0"/>
              <a:ea typeface="Batang" pitchFamily="18" charset="-127"/>
              <a:cs typeface="Times New Roman" pitchFamily="18" charset="0"/>
            </a:endParaRPr>
          </a:p>
        </p:txBody>
      </p:sp>
      <p:sp>
        <p:nvSpPr>
          <p:cNvPr id="90" name="TextBox 89"/>
          <p:cNvSpPr txBox="1"/>
          <p:nvPr/>
        </p:nvSpPr>
        <p:spPr>
          <a:xfrm>
            <a:off x="7620000" y="1002268"/>
            <a:ext cx="1371600" cy="369332"/>
          </a:xfrm>
          <a:prstGeom prst="rect">
            <a:avLst/>
          </a:prstGeom>
          <a:noFill/>
        </p:spPr>
        <p:txBody>
          <a:bodyPr wrap="square" rtlCol="0">
            <a:spAutoFit/>
          </a:bodyPr>
          <a:lstStyle/>
          <a:p>
            <a:r>
              <a:rPr lang="en-US" u="sng" dirty="0" smtClean="0"/>
              <a:t>Need to do</a:t>
            </a:r>
            <a:endParaRPr lang="en-US" u="sng" dirty="0"/>
          </a:p>
        </p:txBody>
      </p:sp>
      <p:sp>
        <p:nvSpPr>
          <p:cNvPr id="91" name="TextBox 90"/>
          <p:cNvSpPr txBox="1"/>
          <p:nvPr/>
        </p:nvSpPr>
        <p:spPr>
          <a:xfrm>
            <a:off x="7620000" y="1447800"/>
            <a:ext cx="1371600" cy="369332"/>
          </a:xfrm>
          <a:prstGeom prst="rect">
            <a:avLst/>
          </a:prstGeom>
          <a:noFill/>
        </p:spPr>
        <p:txBody>
          <a:bodyPr wrap="square" rtlCol="0">
            <a:spAutoFit/>
          </a:bodyPr>
          <a:lstStyle/>
          <a:p>
            <a:r>
              <a:rPr lang="en-US" u="sng" dirty="0" smtClean="0"/>
              <a:t>Data &amp; Info</a:t>
            </a:r>
            <a:endParaRPr lang="en-US" u="sng" dirty="0"/>
          </a:p>
        </p:txBody>
      </p:sp>
      <p:sp>
        <p:nvSpPr>
          <p:cNvPr id="41" name="Rounded Rectangle 40"/>
          <p:cNvSpPr/>
          <p:nvPr/>
        </p:nvSpPr>
        <p:spPr>
          <a:xfrm>
            <a:off x="5867400" y="4495800"/>
            <a:ext cx="18288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002060"/>
                </a:solidFill>
              </a:rPr>
              <a:t>Lambda&amp;Sigma</a:t>
            </a:r>
          </a:p>
          <a:p>
            <a:pPr algn="ctr"/>
            <a:r>
              <a:rPr lang="en-US" b="1" dirty="0" smtClean="0">
                <a:solidFill>
                  <a:srgbClr val="002060"/>
                </a:solidFill>
              </a:rPr>
              <a:t>Spectra</a:t>
            </a:r>
            <a:endParaRPr lang="en-US" b="1" dirty="0">
              <a:solidFill>
                <a:srgbClr val="002060"/>
              </a:solidFill>
            </a:endParaRPr>
          </a:p>
        </p:txBody>
      </p:sp>
      <p:sp>
        <p:nvSpPr>
          <p:cNvPr id="44" name="Striped Right Arrow 43"/>
          <p:cNvSpPr/>
          <p:nvPr/>
        </p:nvSpPr>
        <p:spPr>
          <a:xfrm rot="9371066">
            <a:off x="7741518" y="4407346"/>
            <a:ext cx="381000"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Notched Right Arrow 44"/>
          <p:cNvSpPr/>
          <p:nvPr/>
        </p:nvSpPr>
        <p:spPr>
          <a:xfrm rot="12421398">
            <a:off x="5244753" y="4566723"/>
            <a:ext cx="408647" cy="312297"/>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1" name="Rounded Rectangle 50"/>
          <p:cNvSpPr/>
          <p:nvPr/>
        </p:nvSpPr>
        <p:spPr>
          <a:xfrm>
            <a:off x="3276600" y="1066800"/>
            <a:ext cx="2743200" cy="3810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Geant4 Simulation</a:t>
            </a:r>
            <a:endParaRPr lang="en-US" b="1" dirty="0"/>
          </a:p>
        </p:txBody>
      </p:sp>
      <p:sp>
        <p:nvSpPr>
          <p:cNvPr id="46" name="Rounded Rectangle 45"/>
          <p:cNvSpPr/>
          <p:nvPr/>
        </p:nvSpPr>
        <p:spPr>
          <a:xfrm>
            <a:off x="2895600" y="2743200"/>
            <a:ext cx="12954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002060"/>
                </a:solidFill>
              </a:rPr>
              <a:t>HKS   Sieve Slit</a:t>
            </a:r>
          </a:p>
        </p:txBody>
      </p:sp>
      <p:sp>
        <p:nvSpPr>
          <p:cNvPr id="52" name="Rounded Rectangle 51"/>
          <p:cNvSpPr/>
          <p:nvPr/>
        </p:nvSpPr>
        <p:spPr>
          <a:xfrm>
            <a:off x="2895600" y="4648200"/>
            <a:ext cx="12954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002060"/>
                </a:solidFill>
              </a:rPr>
              <a:t>HES    Sieve Slit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P spid="23" grpId="0" animBg="1"/>
      <p:bldP spid="24" grpId="0" animBg="1"/>
      <p:bldP spid="25" grpId="0" animBg="1"/>
      <p:bldP spid="39" grpId="0" animBg="1"/>
      <p:bldP spid="40" grpId="0" animBg="1"/>
      <p:bldP spid="42" grpId="0" animBg="1"/>
      <p:bldP spid="43" grpId="0" animBg="1"/>
      <p:bldP spid="49" grpId="0" animBg="1"/>
      <p:bldP spid="50" grpId="0" animBg="1"/>
      <p:bldP spid="50" grpId="1" animBg="1"/>
      <p:bldP spid="66" grpId="0" animBg="1"/>
      <p:bldP spid="68" grpId="0" animBg="1"/>
      <p:bldP spid="69" grpId="0" animBg="1"/>
      <p:bldP spid="71" grpId="0" animBg="1"/>
      <p:bldP spid="72" grpId="0" animBg="1"/>
      <p:bldP spid="73" grpId="0" animBg="1"/>
      <p:bldP spid="75" grpId="0" animBg="1"/>
      <p:bldP spid="79" grpId="0" animBg="1"/>
      <p:bldP spid="82" grpId="0" animBg="1"/>
      <p:bldP spid="83" grpId="0" animBg="1"/>
      <p:bldP spid="85" grpId="0" animBg="1"/>
      <p:bldP spid="87" grpId="0" animBg="1"/>
      <p:bldP spid="41" grpId="0" animBg="1"/>
      <p:bldP spid="44" grpId="0" animBg="1"/>
      <p:bldP spid="45" grpId="0" animBg="1"/>
      <p:bldP spid="51" grpId="0" animBg="1"/>
      <p:bldP spid="46"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080120"/>
          </a:xfrm>
        </p:spPr>
        <p:txBody>
          <a:bodyPr/>
          <a:lstStyle/>
          <a:p>
            <a:r>
              <a:rPr lang="en-US" altLang="zh-CN" dirty="0" smtClean="0"/>
              <a:t>Analysis Difficulty 1-HKS Tracking</a:t>
            </a:r>
            <a:endParaRPr lang="zh-CN" altLang="en-US" dirty="0"/>
          </a:p>
        </p:txBody>
      </p:sp>
      <p:sp>
        <p:nvSpPr>
          <p:cNvPr id="4" name="TextBox 3"/>
          <p:cNvSpPr txBox="1"/>
          <p:nvPr/>
        </p:nvSpPr>
        <p:spPr>
          <a:xfrm>
            <a:off x="827584" y="1196752"/>
            <a:ext cx="727280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chemeClr val="tx1"/>
                </a:solidFill>
              </a:rPr>
              <a:t>  Sources: </a:t>
            </a:r>
            <a:r>
              <a:rPr lang="en-US" b="1" dirty="0" smtClean="0">
                <a:solidFill>
                  <a:srgbClr val="FF0000"/>
                </a:solidFill>
              </a:rPr>
              <a:t>High multiplicity</a:t>
            </a:r>
          </a:p>
          <a:p>
            <a:r>
              <a:rPr lang="en-US" b="1" dirty="0" smtClean="0">
                <a:solidFill>
                  <a:srgbClr val="0070C0"/>
                </a:solidFill>
              </a:rPr>
              <a:t>*Multiple hit TDCs are used for both drift chambers and timing counters;</a:t>
            </a:r>
          </a:p>
          <a:p>
            <a:r>
              <a:rPr lang="en-US" b="1" dirty="0" smtClean="0">
                <a:solidFill>
                  <a:srgbClr val="0070C0"/>
                </a:solidFill>
              </a:rPr>
              <a:t>*Because of the high rate of background particles, there might be several kinds of particles among those hits;</a:t>
            </a:r>
          </a:p>
        </p:txBody>
      </p:sp>
      <p:grpSp>
        <p:nvGrpSpPr>
          <p:cNvPr id="5" name="组合 4"/>
          <p:cNvGrpSpPr/>
          <p:nvPr/>
        </p:nvGrpSpPr>
        <p:grpSpPr>
          <a:xfrm>
            <a:off x="251520" y="2506521"/>
            <a:ext cx="4176464" cy="4351478"/>
            <a:chOff x="0" y="2164058"/>
            <a:chExt cx="4132589" cy="3973862"/>
          </a:xfrm>
        </p:grpSpPr>
        <p:pic>
          <p:nvPicPr>
            <p:cNvPr id="8" name="图片 7" descr="hitperpln_HDC_1u.png"/>
            <p:cNvPicPr>
              <a:picLocks noChangeAspect="1"/>
            </p:cNvPicPr>
            <p:nvPr/>
          </p:nvPicPr>
          <p:blipFill>
            <a:blip r:embed="rId2" cstate="print"/>
            <a:stretch>
              <a:fillRect/>
            </a:stretch>
          </p:blipFill>
          <p:spPr>
            <a:xfrm>
              <a:off x="0" y="2164058"/>
              <a:ext cx="4132589" cy="2993132"/>
            </a:xfrm>
            <a:prstGeom prst="rect">
              <a:avLst/>
            </a:prstGeom>
          </p:spPr>
        </p:pic>
        <p:sp>
          <p:nvSpPr>
            <p:cNvPr id="9" name="矩形 8"/>
            <p:cNvSpPr/>
            <p:nvPr/>
          </p:nvSpPr>
          <p:spPr>
            <a:xfrm>
              <a:off x="587893" y="5214590"/>
              <a:ext cx="3220369" cy="923330"/>
            </a:xfrm>
            <a:prstGeom prst="rect">
              <a:avLst/>
            </a:prstGeom>
          </p:spPr>
          <p:txBody>
            <a:bodyPr wrap="none">
              <a:spAutoFit/>
            </a:bodyPr>
            <a:lstStyle/>
            <a:p>
              <a:pPr algn="ctr"/>
              <a:r>
                <a:rPr lang="en-US" altLang="zh-CN" b="1" dirty="0" smtClean="0">
                  <a:solidFill>
                    <a:srgbClr val="7030A0"/>
                  </a:solidFill>
                </a:rPr>
                <a:t>Number of hits per trigger on</a:t>
              </a:r>
            </a:p>
            <a:p>
              <a:pPr algn="ctr"/>
              <a:r>
                <a:rPr lang="en-US" altLang="zh-CN" b="1" dirty="0" smtClean="0">
                  <a:solidFill>
                    <a:srgbClr val="7030A0"/>
                  </a:solidFill>
                </a:rPr>
                <a:t> one layer of HKS drift chamber</a:t>
              </a:r>
              <a:r>
                <a:rPr lang="zh-CN" altLang="en-US" b="1" dirty="0" smtClean="0">
                  <a:solidFill>
                    <a:srgbClr val="7030A0"/>
                  </a:solidFill>
                </a:rPr>
                <a:t> </a:t>
              </a:r>
              <a:endParaRPr lang="en-US" altLang="zh-CN" b="1" dirty="0" smtClean="0">
                <a:solidFill>
                  <a:srgbClr val="7030A0"/>
                </a:solidFill>
              </a:endParaRPr>
            </a:p>
            <a:p>
              <a:pPr algn="ctr"/>
              <a:r>
                <a:rPr lang="en-US" altLang="zh-CN" b="1" dirty="0" smtClean="0">
                  <a:solidFill>
                    <a:srgbClr val="7030A0"/>
                  </a:solidFill>
                </a:rPr>
                <a:t>for different target</a:t>
              </a:r>
            </a:p>
          </p:txBody>
        </p:sp>
      </p:grpSp>
      <p:grpSp>
        <p:nvGrpSpPr>
          <p:cNvPr id="13" name="组合 12"/>
          <p:cNvGrpSpPr/>
          <p:nvPr/>
        </p:nvGrpSpPr>
        <p:grpSpPr>
          <a:xfrm>
            <a:off x="4716015" y="2492896"/>
            <a:ext cx="4176463" cy="4149080"/>
            <a:chOff x="4644008" y="2060848"/>
            <a:chExt cx="4247253" cy="4379713"/>
          </a:xfrm>
        </p:grpSpPr>
        <p:pic>
          <p:nvPicPr>
            <p:cNvPr id="11" name="Picture 10" descr="76989_nhits1x.gif"/>
            <p:cNvPicPr>
              <a:picLocks noChangeAspect="1"/>
            </p:cNvPicPr>
            <p:nvPr/>
          </p:nvPicPr>
          <p:blipFill>
            <a:blip r:embed="rId3" cstate="print"/>
            <a:stretch>
              <a:fillRect/>
            </a:stretch>
          </p:blipFill>
          <p:spPr>
            <a:xfrm>
              <a:off x="4644008" y="2060848"/>
              <a:ext cx="4247253" cy="3312368"/>
            </a:xfrm>
            <a:prstGeom prst="rect">
              <a:avLst/>
            </a:prstGeom>
          </p:spPr>
        </p:pic>
        <p:sp>
          <p:nvSpPr>
            <p:cNvPr id="12" name="矩形 11"/>
            <p:cNvSpPr/>
            <p:nvPr/>
          </p:nvSpPr>
          <p:spPr>
            <a:xfrm>
              <a:off x="4860033" y="5517231"/>
              <a:ext cx="3888432" cy="923330"/>
            </a:xfrm>
            <a:prstGeom prst="rect">
              <a:avLst/>
            </a:prstGeom>
          </p:spPr>
          <p:txBody>
            <a:bodyPr wrap="square">
              <a:spAutoFit/>
            </a:bodyPr>
            <a:lstStyle/>
            <a:p>
              <a:pPr algn="ctr"/>
              <a:r>
                <a:rPr lang="en-US" altLang="zh-CN" b="1" dirty="0" smtClean="0">
                  <a:solidFill>
                    <a:srgbClr val="7030A0"/>
                  </a:solidFill>
                </a:rPr>
                <a:t>Number of hits per trigger on</a:t>
              </a:r>
            </a:p>
            <a:p>
              <a:pPr algn="ctr"/>
              <a:r>
                <a:rPr lang="en-US" altLang="zh-CN" b="1" dirty="0" smtClean="0">
                  <a:solidFill>
                    <a:srgbClr val="7030A0"/>
                  </a:solidFill>
                </a:rPr>
                <a:t> one layer of timing counter</a:t>
              </a:r>
              <a:r>
                <a:rPr lang="zh-CN" altLang="en-US" b="1" dirty="0" smtClean="0">
                  <a:solidFill>
                    <a:srgbClr val="7030A0"/>
                  </a:solidFill>
                </a:rPr>
                <a:t> </a:t>
              </a:r>
              <a:endParaRPr lang="en-US" altLang="zh-CN" b="1" dirty="0" smtClean="0">
                <a:solidFill>
                  <a:srgbClr val="7030A0"/>
                </a:solidFill>
              </a:endParaRPr>
            </a:p>
            <a:p>
              <a:pPr algn="ctr"/>
              <a:r>
                <a:rPr lang="en-US" altLang="zh-CN" b="1" dirty="0" smtClean="0">
                  <a:solidFill>
                    <a:srgbClr val="7030A0"/>
                  </a:solidFill>
                </a:rPr>
                <a:t>For target </a:t>
              </a:r>
              <a:r>
                <a:rPr lang="en-US" altLang="zh-CN" b="1" baseline="30000" dirty="0" smtClean="0">
                  <a:solidFill>
                    <a:srgbClr val="7030A0"/>
                  </a:solidFill>
                </a:rPr>
                <a:t>52</a:t>
              </a:r>
              <a:r>
                <a:rPr lang="en-US" altLang="zh-CN" b="1" dirty="0" smtClean="0">
                  <a:solidFill>
                    <a:srgbClr val="7030A0"/>
                  </a:solidFill>
                </a:rPr>
                <a:t>Cr</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229600" cy="1008112"/>
          </a:xfrm>
        </p:spPr>
        <p:txBody>
          <a:bodyPr/>
          <a:lstStyle/>
          <a:p>
            <a:r>
              <a:rPr lang="en-US" altLang="zh-CN" dirty="0" smtClean="0"/>
              <a:t>Analysis Difficulty 1-HKS Tracking</a:t>
            </a:r>
            <a:endParaRPr lang="zh-CN" altLang="en-US" dirty="0"/>
          </a:p>
        </p:txBody>
      </p:sp>
      <p:sp>
        <p:nvSpPr>
          <p:cNvPr id="147" name="TextBox 146"/>
          <p:cNvSpPr txBox="1"/>
          <p:nvPr/>
        </p:nvSpPr>
        <p:spPr>
          <a:xfrm>
            <a:off x="1187624" y="1340768"/>
            <a:ext cx="6768752"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2400" dirty="0" smtClean="0"/>
              <a:t>* </a:t>
            </a:r>
            <a:r>
              <a:rPr lang="en-US" altLang="zh-CN" sz="2000" dirty="0" smtClean="0"/>
              <a:t>Original tracking code do too much </a:t>
            </a:r>
            <a:r>
              <a:rPr lang="en-US" altLang="zh-CN" sz="2000" dirty="0" smtClean="0">
                <a:solidFill>
                  <a:srgbClr val="FF0000"/>
                </a:solidFill>
              </a:rPr>
              <a:t>“average”, </a:t>
            </a:r>
            <a:r>
              <a:rPr lang="en-US" altLang="zh-CN" sz="2000" dirty="0" smtClean="0"/>
              <a:t>which is unable to handle our special case .</a:t>
            </a:r>
            <a:endParaRPr lang="zh-CN" altLang="en-US" sz="2000" dirty="0"/>
          </a:p>
        </p:txBody>
      </p:sp>
      <p:sp>
        <p:nvSpPr>
          <p:cNvPr id="148" name="TextBox 147"/>
          <p:cNvSpPr txBox="1"/>
          <p:nvPr/>
        </p:nvSpPr>
        <p:spPr>
          <a:xfrm>
            <a:off x="323528" y="4941168"/>
            <a:ext cx="4464496"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r>
              <a:rPr lang="en-US" altLang="zh-CN" sz="2000" b="1" dirty="0" smtClean="0">
                <a:solidFill>
                  <a:srgbClr val="C00000"/>
                </a:solidFill>
              </a:rPr>
              <a:t>3.  Individual start time is calculated for almost every track  by linear projection</a:t>
            </a:r>
          </a:p>
          <a:p>
            <a:pPr marL="342900" indent="-342900"/>
            <a:r>
              <a:rPr lang="en-US" altLang="zh-CN" sz="2000" dirty="0" smtClean="0"/>
              <a:t>Example:</a:t>
            </a:r>
          </a:p>
          <a:p>
            <a:pPr marL="342900" indent="-342900"/>
            <a:r>
              <a:rPr lang="en-US" altLang="zh-CN" sz="2000" dirty="0" smtClean="0"/>
              <a:t> t0</a:t>
            </a:r>
            <a:r>
              <a:rPr lang="en-US" altLang="zh-CN" sz="2000" baseline="-25000" dirty="0" smtClean="0"/>
              <a:t>11</a:t>
            </a:r>
            <a:r>
              <a:rPr lang="en-US" altLang="zh-CN" sz="2000" dirty="0" smtClean="0"/>
              <a:t> =  t</a:t>
            </a:r>
            <a:r>
              <a:rPr lang="en-US" altLang="zh-CN" sz="2000" baseline="-25000" dirty="0" smtClean="0"/>
              <a:t>11</a:t>
            </a:r>
            <a:r>
              <a:rPr lang="en-US" altLang="zh-CN" sz="2000" dirty="0" smtClean="0"/>
              <a:t>-(t</a:t>
            </a:r>
            <a:r>
              <a:rPr lang="en-US" altLang="zh-CN" sz="2000" baseline="-25000" dirty="0" smtClean="0"/>
              <a:t>21</a:t>
            </a:r>
            <a:r>
              <a:rPr lang="en-US" altLang="zh-CN" sz="2000" dirty="0" smtClean="0"/>
              <a:t>-t</a:t>
            </a:r>
            <a:r>
              <a:rPr lang="en-US" altLang="zh-CN" sz="2000" baseline="-25000" dirty="0" smtClean="0"/>
              <a:t>11</a:t>
            </a:r>
            <a:r>
              <a:rPr lang="en-US" altLang="zh-CN" sz="2000" dirty="0" smtClean="0"/>
              <a:t>)*d2/d1</a:t>
            </a:r>
          </a:p>
        </p:txBody>
      </p:sp>
      <p:grpSp>
        <p:nvGrpSpPr>
          <p:cNvPr id="56" name="组合 55"/>
          <p:cNvGrpSpPr/>
          <p:nvPr/>
        </p:nvGrpSpPr>
        <p:grpSpPr>
          <a:xfrm>
            <a:off x="5148064" y="2204864"/>
            <a:ext cx="3429024" cy="4392488"/>
            <a:chOff x="5148064" y="2204864"/>
            <a:chExt cx="3429024" cy="4392488"/>
          </a:xfrm>
        </p:grpSpPr>
        <p:grpSp>
          <p:nvGrpSpPr>
            <p:cNvPr id="159" name="组合 158"/>
            <p:cNvGrpSpPr/>
            <p:nvPr/>
          </p:nvGrpSpPr>
          <p:grpSpPr>
            <a:xfrm>
              <a:off x="5148064" y="2204864"/>
              <a:ext cx="3429024" cy="4392488"/>
              <a:chOff x="323528" y="2276871"/>
              <a:chExt cx="3429024" cy="4392488"/>
            </a:xfrm>
          </p:grpSpPr>
          <p:grpSp>
            <p:nvGrpSpPr>
              <p:cNvPr id="158" name="组合 157"/>
              <p:cNvGrpSpPr/>
              <p:nvPr/>
            </p:nvGrpSpPr>
            <p:grpSpPr>
              <a:xfrm>
                <a:off x="323528" y="2276871"/>
                <a:ext cx="3429024" cy="4392488"/>
                <a:chOff x="323528" y="2276871"/>
                <a:chExt cx="3429024" cy="4392488"/>
              </a:xfrm>
            </p:grpSpPr>
            <p:grpSp>
              <p:nvGrpSpPr>
                <p:cNvPr id="103" name="组合 102"/>
                <p:cNvGrpSpPr/>
                <p:nvPr/>
              </p:nvGrpSpPr>
              <p:grpSpPr>
                <a:xfrm>
                  <a:off x="323528" y="2276871"/>
                  <a:ext cx="3429024" cy="4392488"/>
                  <a:chOff x="467544" y="2134567"/>
                  <a:chExt cx="3429024" cy="4357694"/>
                </a:xfrm>
              </p:grpSpPr>
              <p:grpSp>
                <p:nvGrpSpPr>
                  <p:cNvPr id="100" name="组合 99"/>
                  <p:cNvGrpSpPr/>
                  <p:nvPr/>
                </p:nvGrpSpPr>
                <p:grpSpPr>
                  <a:xfrm>
                    <a:off x="467544" y="2134567"/>
                    <a:ext cx="3429024" cy="4357694"/>
                    <a:chOff x="5714976" y="1643051"/>
                    <a:chExt cx="3429024" cy="4357694"/>
                  </a:xfrm>
                </p:grpSpPr>
                <p:grpSp>
                  <p:nvGrpSpPr>
                    <p:cNvPr id="35" name="组合 34"/>
                    <p:cNvGrpSpPr/>
                    <p:nvPr/>
                  </p:nvGrpSpPr>
                  <p:grpSpPr>
                    <a:xfrm>
                      <a:off x="5714976" y="1643051"/>
                      <a:ext cx="3429024" cy="4357694"/>
                      <a:chOff x="5714976" y="1643051"/>
                      <a:chExt cx="3429024" cy="4357694"/>
                    </a:xfrm>
                  </p:grpSpPr>
                  <p:sp>
                    <p:nvSpPr>
                      <p:cNvPr id="36" name="矩形 35"/>
                      <p:cNvSpPr/>
                      <p:nvPr/>
                    </p:nvSpPr>
                    <p:spPr>
                      <a:xfrm>
                        <a:off x="5714976" y="1643051"/>
                        <a:ext cx="3429024" cy="4357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nvGrpSpPr>
                      <p:cNvPr id="37" name="组合 53"/>
                      <p:cNvGrpSpPr/>
                      <p:nvPr/>
                    </p:nvGrpSpPr>
                    <p:grpSpPr>
                      <a:xfrm>
                        <a:off x="5857853" y="1923306"/>
                        <a:ext cx="3239808" cy="4022486"/>
                        <a:chOff x="1006054" y="1928802"/>
                        <a:chExt cx="4994706" cy="4357718"/>
                      </a:xfrm>
                    </p:grpSpPr>
                    <p:sp>
                      <p:nvSpPr>
                        <p:cNvPr id="38" name="TextBox 37"/>
                        <p:cNvSpPr txBox="1"/>
                        <p:nvPr/>
                      </p:nvSpPr>
                      <p:spPr>
                        <a:xfrm>
                          <a:off x="1226369" y="2399106"/>
                          <a:ext cx="881067" cy="333427"/>
                        </a:xfrm>
                        <a:prstGeom prst="rect">
                          <a:avLst/>
                        </a:prstGeom>
                        <a:noFill/>
                      </p:spPr>
                      <p:txBody>
                        <a:bodyPr wrap="square" rtlCol="0">
                          <a:spAutoFit/>
                        </a:bodyPr>
                        <a:lstStyle/>
                        <a:p>
                          <a:r>
                            <a:rPr lang="en-US" altLang="zh-CN" sz="1400" b="1" dirty="0" smtClean="0">
                              <a:solidFill>
                                <a:srgbClr val="0070C0"/>
                              </a:solidFill>
                            </a:rPr>
                            <a:t>DC1</a:t>
                          </a:r>
                          <a:endParaRPr lang="zh-CN" altLang="en-US" sz="1400" b="1" dirty="0">
                            <a:solidFill>
                              <a:srgbClr val="0070C0"/>
                            </a:solidFill>
                          </a:endParaRPr>
                        </a:p>
                      </p:txBody>
                    </p:sp>
                    <p:sp>
                      <p:nvSpPr>
                        <p:cNvPr id="39" name="矩形 38"/>
                        <p:cNvSpPr/>
                        <p:nvPr/>
                      </p:nvSpPr>
                      <p:spPr>
                        <a:xfrm>
                          <a:off x="1479085" y="3173022"/>
                          <a:ext cx="746827" cy="333427"/>
                        </a:xfrm>
                        <a:prstGeom prst="rect">
                          <a:avLst/>
                        </a:prstGeom>
                      </p:spPr>
                      <p:txBody>
                        <a:bodyPr wrap="none">
                          <a:spAutoFit/>
                        </a:bodyPr>
                        <a:lstStyle/>
                        <a:p>
                          <a:r>
                            <a:rPr lang="en-US" altLang="zh-CN" sz="1400" b="1" dirty="0" smtClean="0">
                              <a:solidFill>
                                <a:srgbClr val="0070C0"/>
                              </a:solidFill>
                            </a:rPr>
                            <a:t>DC2</a:t>
                          </a:r>
                          <a:endParaRPr lang="zh-CN" altLang="en-US" sz="1400" b="1" dirty="0">
                            <a:solidFill>
                              <a:srgbClr val="0070C0"/>
                            </a:solidFill>
                          </a:endParaRPr>
                        </a:p>
                      </p:txBody>
                    </p:sp>
                    <p:grpSp>
                      <p:nvGrpSpPr>
                        <p:cNvPr id="40" name="组合 49"/>
                        <p:cNvGrpSpPr/>
                        <p:nvPr/>
                      </p:nvGrpSpPr>
                      <p:grpSpPr>
                        <a:xfrm>
                          <a:off x="1571604" y="1928802"/>
                          <a:ext cx="4429156" cy="4357718"/>
                          <a:chOff x="1571604" y="1928802"/>
                          <a:chExt cx="4429156" cy="4357718"/>
                        </a:xfrm>
                      </p:grpSpPr>
                      <p:grpSp>
                        <p:nvGrpSpPr>
                          <p:cNvPr id="43" name="组合 36"/>
                          <p:cNvGrpSpPr/>
                          <p:nvPr/>
                        </p:nvGrpSpPr>
                        <p:grpSpPr>
                          <a:xfrm>
                            <a:off x="1571604" y="1928802"/>
                            <a:ext cx="3286148" cy="4357718"/>
                            <a:chOff x="1571604" y="1928802"/>
                            <a:chExt cx="3286148" cy="4357718"/>
                          </a:xfrm>
                        </p:grpSpPr>
                        <p:cxnSp>
                          <p:nvCxnSpPr>
                            <p:cNvPr id="49" name="直接连接符 48"/>
                            <p:cNvCxnSpPr/>
                            <p:nvPr/>
                          </p:nvCxnSpPr>
                          <p:spPr>
                            <a:xfrm flipV="1">
                              <a:off x="2285984" y="2428868"/>
                              <a:ext cx="2357454" cy="71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285984" y="3286124"/>
                              <a:ext cx="2357454" cy="71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2000232" y="4500570"/>
                              <a:ext cx="2786082" cy="7143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2071670" y="5286388"/>
                              <a:ext cx="2786082" cy="7143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750067" y="2821777"/>
                              <a:ext cx="3929090" cy="2286016"/>
                            </a:xfrm>
                            <a:prstGeom prst="line">
                              <a:avLst/>
                            </a:prstGeom>
                            <a:ln>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16200000" flipH="1">
                              <a:off x="1071538" y="3571876"/>
                              <a:ext cx="4214842" cy="92869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16200000" flipH="1">
                              <a:off x="1928794" y="3500438"/>
                              <a:ext cx="4286280" cy="128588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4" name="椭圆 43"/>
                          <p:cNvSpPr/>
                          <p:nvPr/>
                        </p:nvSpPr>
                        <p:spPr>
                          <a:xfrm>
                            <a:off x="2714612" y="2428868"/>
                            <a:ext cx="214314"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5" name="椭圆 44"/>
                          <p:cNvSpPr/>
                          <p:nvPr/>
                        </p:nvSpPr>
                        <p:spPr>
                          <a:xfrm>
                            <a:off x="3500430" y="2428868"/>
                            <a:ext cx="214314"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6" name="椭圆 45"/>
                          <p:cNvSpPr/>
                          <p:nvPr/>
                        </p:nvSpPr>
                        <p:spPr>
                          <a:xfrm>
                            <a:off x="2928926" y="3286124"/>
                            <a:ext cx="214314"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7" name="椭圆 46"/>
                          <p:cNvSpPr/>
                          <p:nvPr/>
                        </p:nvSpPr>
                        <p:spPr>
                          <a:xfrm>
                            <a:off x="3714744" y="3214686"/>
                            <a:ext cx="214314"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48" name="直接连接符 47"/>
                          <p:cNvCxnSpPr/>
                          <p:nvPr/>
                        </p:nvCxnSpPr>
                        <p:spPr>
                          <a:xfrm>
                            <a:off x="2428860" y="2214554"/>
                            <a:ext cx="3571900" cy="2571768"/>
                          </a:xfrm>
                          <a:prstGeom prst="line">
                            <a:avLst/>
                          </a:prstGeom>
                          <a:ln>
                            <a:solidFill>
                              <a:schemeClr val="accent6"/>
                            </a:solidFill>
                            <a:prstDash val="dashDot"/>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116188" y="4429133"/>
                          <a:ext cx="669731" cy="333427"/>
                        </a:xfrm>
                        <a:prstGeom prst="rect">
                          <a:avLst/>
                        </a:prstGeom>
                        <a:noFill/>
                      </p:spPr>
                      <p:txBody>
                        <a:bodyPr wrap="square" rtlCol="0">
                          <a:spAutoFit/>
                        </a:bodyPr>
                        <a:lstStyle/>
                        <a:p>
                          <a:r>
                            <a:rPr lang="en-US" altLang="zh-CN" sz="1400" b="1" dirty="0" smtClean="0">
                              <a:solidFill>
                                <a:srgbClr val="0070C0"/>
                              </a:solidFill>
                            </a:rPr>
                            <a:t>1X</a:t>
                          </a:r>
                          <a:endParaRPr lang="zh-CN" altLang="en-US" sz="1400" b="1" dirty="0">
                            <a:solidFill>
                              <a:srgbClr val="0070C0"/>
                            </a:solidFill>
                          </a:endParaRPr>
                        </a:p>
                      </p:txBody>
                    </p:sp>
                    <p:sp>
                      <p:nvSpPr>
                        <p:cNvPr id="42" name="TextBox 41"/>
                        <p:cNvSpPr txBox="1"/>
                        <p:nvPr/>
                      </p:nvSpPr>
                      <p:spPr>
                        <a:xfrm>
                          <a:off x="1006054" y="5214951"/>
                          <a:ext cx="660800" cy="333427"/>
                        </a:xfrm>
                        <a:prstGeom prst="rect">
                          <a:avLst/>
                        </a:prstGeom>
                        <a:noFill/>
                      </p:spPr>
                      <p:txBody>
                        <a:bodyPr wrap="square" rtlCol="0">
                          <a:spAutoFit/>
                        </a:bodyPr>
                        <a:lstStyle/>
                        <a:p>
                          <a:r>
                            <a:rPr lang="en-US" altLang="zh-CN" sz="1400" b="1" dirty="0" smtClean="0">
                              <a:solidFill>
                                <a:srgbClr val="0070C0"/>
                              </a:solidFill>
                            </a:rPr>
                            <a:t>2X</a:t>
                          </a:r>
                          <a:endParaRPr lang="zh-CN" altLang="en-US" sz="1400" b="1" dirty="0">
                            <a:solidFill>
                              <a:srgbClr val="0070C0"/>
                            </a:solidFill>
                          </a:endParaRPr>
                        </a:p>
                      </p:txBody>
                    </p:sp>
                  </p:grpSp>
                </p:grpSp>
                <p:sp>
                  <p:nvSpPr>
                    <p:cNvPr id="98" name="TextBox 97"/>
                    <p:cNvSpPr txBox="1"/>
                    <p:nvPr/>
                  </p:nvSpPr>
                  <p:spPr>
                    <a:xfrm>
                      <a:off x="6357950" y="4500570"/>
                      <a:ext cx="428628" cy="584775"/>
                    </a:xfrm>
                    <a:prstGeom prst="rect">
                      <a:avLst/>
                    </a:prstGeom>
                    <a:noFill/>
                  </p:spPr>
                  <p:txBody>
                    <a:bodyPr wrap="square" rtlCol="0">
                      <a:spAutoFit/>
                    </a:bodyPr>
                    <a:lstStyle/>
                    <a:p>
                      <a:r>
                        <a:rPr lang="zh-CN" altLang="en-US" sz="3200" b="1" dirty="0" smtClean="0">
                          <a:solidFill>
                            <a:srgbClr val="FF0000"/>
                          </a:solidFill>
                          <a:sym typeface="Symbol"/>
                        </a:rPr>
                        <a:t></a:t>
                      </a:r>
                      <a:endParaRPr lang="zh-CN" altLang="en-US" sz="3200" b="1" dirty="0">
                        <a:solidFill>
                          <a:srgbClr val="FF0000"/>
                        </a:solidFill>
                      </a:endParaRPr>
                    </a:p>
                  </p:txBody>
                </p:sp>
                <p:sp>
                  <p:nvSpPr>
                    <p:cNvPr id="99" name="TextBox 98"/>
                    <p:cNvSpPr txBox="1"/>
                    <p:nvPr/>
                  </p:nvSpPr>
                  <p:spPr>
                    <a:xfrm>
                      <a:off x="8460432" y="3789040"/>
                      <a:ext cx="428628" cy="584775"/>
                    </a:xfrm>
                    <a:prstGeom prst="rect">
                      <a:avLst/>
                    </a:prstGeom>
                    <a:noFill/>
                  </p:spPr>
                  <p:txBody>
                    <a:bodyPr wrap="square" rtlCol="0">
                      <a:spAutoFit/>
                    </a:bodyPr>
                    <a:lstStyle/>
                    <a:p>
                      <a:r>
                        <a:rPr lang="zh-CN" altLang="en-US" sz="3200" b="1" dirty="0" smtClean="0">
                          <a:solidFill>
                            <a:srgbClr val="FF0000"/>
                          </a:solidFill>
                          <a:sym typeface="Symbol"/>
                        </a:rPr>
                        <a:t></a:t>
                      </a:r>
                      <a:endParaRPr lang="zh-CN" altLang="en-US" sz="3200" b="1" dirty="0">
                        <a:solidFill>
                          <a:srgbClr val="FF0000"/>
                        </a:solidFill>
                      </a:endParaRPr>
                    </a:p>
                  </p:txBody>
                </p:sp>
              </p:grpSp>
              <p:sp>
                <p:nvSpPr>
                  <p:cNvPr id="102" name="TextBox 101"/>
                  <p:cNvSpPr txBox="1"/>
                  <p:nvPr/>
                </p:nvSpPr>
                <p:spPr>
                  <a:xfrm>
                    <a:off x="1547664" y="2563193"/>
                    <a:ext cx="432048" cy="369332"/>
                  </a:xfrm>
                  <a:prstGeom prst="rect">
                    <a:avLst/>
                  </a:prstGeom>
                  <a:noFill/>
                </p:spPr>
                <p:txBody>
                  <a:bodyPr wrap="square" rtlCol="0">
                    <a:spAutoFit/>
                  </a:bodyPr>
                  <a:lstStyle/>
                  <a:p>
                    <a:r>
                      <a:rPr lang="en-US" altLang="zh-CN" dirty="0" smtClean="0"/>
                      <a:t>SP</a:t>
                    </a:r>
                    <a:endParaRPr lang="zh-CN" altLang="en-US" dirty="0"/>
                  </a:p>
                </p:txBody>
              </p:sp>
            </p:grpSp>
            <p:sp>
              <p:nvSpPr>
                <p:cNvPr id="131" name="椭圆 130"/>
                <p:cNvSpPr/>
                <p:nvPr/>
              </p:nvSpPr>
              <p:spPr>
                <a:xfrm>
                  <a:off x="1979712" y="4941168"/>
                  <a:ext cx="72008"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2" name="椭圆 131"/>
                <p:cNvSpPr/>
                <p:nvPr/>
              </p:nvSpPr>
              <p:spPr>
                <a:xfrm flipV="1">
                  <a:off x="2411760" y="4941168"/>
                  <a:ext cx="72008" cy="1177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3" name="椭圆 132"/>
                <p:cNvSpPr/>
                <p:nvPr/>
              </p:nvSpPr>
              <p:spPr>
                <a:xfrm flipH="1">
                  <a:off x="2051720" y="5661248"/>
                  <a:ext cx="72008"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4" name="TextBox 133"/>
                <p:cNvSpPr txBox="1"/>
                <p:nvPr/>
              </p:nvSpPr>
              <p:spPr>
                <a:xfrm>
                  <a:off x="1979712" y="5733256"/>
                  <a:ext cx="504056" cy="369332"/>
                </a:xfrm>
                <a:prstGeom prst="rect">
                  <a:avLst/>
                </a:prstGeom>
                <a:noFill/>
              </p:spPr>
              <p:txBody>
                <a:bodyPr wrap="square" rtlCol="0">
                  <a:spAutoFit/>
                </a:bodyPr>
                <a:lstStyle/>
                <a:p>
                  <a:r>
                    <a:rPr lang="en-US" altLang="zh-CN" dirty="0" smtClean="0"/>
                    <a:t>t</a:t>
                  </a:r>
                  <a:r>
                    <a:rPr lang="en-US" altLang="zh-CN" baseline="-25000" dirty="0" smtClean="0"/>
                    <a:t>21</a:t>
                  </a:r>
                  <a:endParaRPr lang="zh-CN" altLang="en-US" baseline="-25000" dirty="0"/>
                </a:p>
              </p:txBody>
            </p:sp>
            <p:sp>
              <p:nvSpPr>
                <p:cNvPr id="135" name="TextBox 134"/>
                <p:cNvSpPr txBox="1"/>
                <p:nvPr/>
              </p:nvSpPr>
              <p:spPr>
                <a:xfrm>
                  <a:off x="2483768" y="4869160"/>
                  <a:ext cx="504056" cy="369332"/>
                </a:xfrm>
                <a:prstGeom prst="rect">
                  <a:avLst/>
                </a:prstGeom>
                <a:noFill/>
              </p:spPr>
              <p:txBody>
                <a:bodyPr wrap="square" rtlCol="0">
                  <a:spAutoFit/>
                </a:bodyPr>
                <a:lstStyle/>
                <a:p>
                  <a:r>
                    <a:rPr lang="en-US" altLang="zh-CN" dirty="0" smtClean="0"/>
                    <a:t>t</a:t>
                  </a:r>
                  <a:r>
                    <a:rPr lang="en-US" altLang="zh-CN" baseline="-25000" dirty="0" smtClean="0"/>
                    <a:t>12</a:t>
                  </a:r>
                  <a:endParaRPr lang="zh-CN" altLang="en-US" baseline="-25000" dirty="0"/>
                </a:p>
              </p:txBody>
            </p:sp>
            <p:sp>
              <p:nvSpPr>
                <p:cNvPr id="137" name="TextBox 136"/>
                <p:cNvSpPr txBox="1"/>
                <p:nvPr/>
              </p:nvSpPr>
              <p:spPr>
                <a:xfrm>
                  <a:off x="1691680" y="3861048"/>
                  <a:ext cx="576064" cy="369332"/>
                </a:xfrm>
                <a:prstGeom prst="rect">
                  <a:avLst/>
                </a:prstGeom>
                <a:noFill/>
              </p:spPr>
              <p:txBody>
                <a:bodyPr wrap="square" rtlCol="0">
                  <a:spAutoFit/>
                </a:bodyPr>
                <a:lstStyle/>
                <a:p>
                  <a:r>
                    <a:rPr lang="en-US" altLang="zh-CN" dirty="0" smtClean="0"/>
                    <a:t>t0</a:t>
                  </a:r>
                  <a:r>
                    <a:rPr lang="en-US" altLang="zh-CN" baseline="-25000" dirty="0" smtClean="0"/>
                    <a:t>21</a:t>
                  </a:r>
                  <a:endParaRPr lang="zh-CN" altLang="en-US" baseline="-25000" dirty="0"/>
                </a:p>
              </p:txBody>
            </p:sp>
            <p:sp>
              <p:nvSpPr>
                <p:cNvPr id="138" name="TextBox 137"/>
                <p:cNvSpPr txBox="1"/>
                <p:nvPr/>
              </p:nvSpPr>
              <p:spPr>
                <a:xfrm>
                  <a:off x="2555776" y="5733256"/>
                  <a:ext cx="504056" cy="369332"/>
                </a:xfrm>
                <a:prstGeom prst="rect">
                  <a:avLst/>
                </a:prstGeom>
                <a:noFill/>
              </p:spPr>
              <p:txBody>
                <a:bodyPr wrap="square" rtlCol="0">
                  <a:spAutoFit/>
                </a:bodyPr>
                <a:lstStyle/>
                <a:p>
                  <a:r>
                    <a:rPr lang="en-US" altLang="zh-CN" dirty="0" smtClean="0"/>
                    <a:t>t</a:t>
                  </a:r>
                  <a:r>
                    <a:rPr lang="en-US" altLang="zh-CN" baseline="-25000" dirty="0" smtClean="0"/>
                    <a:t>12</a:t>
                  </a:r>
                  <a:endParaRPr lang="zh-CN" altLang="en-US" baseline="-25000" dirty="0"/>
                </a:p>
              </p:txBody>
            </p:sp>
            <p:sp>
              <p:nvSpPr>
                <p:cNvPr id="139" name="椭圆 138"/>
                <p:cNvSpPr/>
                <p:nvPr/>
              </p:nvSpPr>
              <p:spPr>
                <a:xfrm flipH="1">
                  <a:off x="2699792" y="5589240"/>
                  <a:ext cx="72008"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1" name="TextBox 140"/>
                <p:cNvSpPr txBox="1"/>
                <p:nvPr/>
              </p:nvSpPr>
              <p:spPr>
                <a:xfrm>
                  <a:off x="1835696" y="5013176"/>
                  <a:ext cx="504056" cy="369332"/>
                </a:xfrm>
                <a:prstGeom prst="rect">
                  <a:avLst/>
                </a:prstGeom>
                <a:noFill/>
              </p:spPr>
              <p:txBody>
                <a:bodyPr wrap="square" rtlCol="0">
                  <a:spAutoFit/>
                </a:bodyPr>
                <a:lstStyle/>
                <a:p>
                  <a:r>
                    <a:rPr lang="en-US" altLang="zh-CN" dirty="0" smtClean="0"/>
                    <a:t>t</a:t>
                  </a:r>
                  <a:r>
                    <a:rPr lang="en-US" altLang="zh-CN" baseline="-25000" dirty="0" smtClean="0"/>
                    <a:t>11</a:t>
                  </a:r>
                  <a:endParaRPr lang="zh-CN" altLang="en-US" baseline="-25000" dirty="0"/>
                </a:p>
              </p:txBody>
            </p:sp>
            <p:sp>
              <p:nvSpPr>
                <p:cNvPr id="142" name="TextBox 141"/>
                <p:cNvSpPr txBox="1"/>
                <p:nvPr/>
              </p:nvSpPr>
              <p:spPr>
                <a:xfrm>
                  <a:off x="2123728" y="3789040"/>
                  <a:ext cx="576064" cy="369332"/>
                </a:xfrm>
                <a:prstGeom prst="rect">
                  <a:avLst/>
                </a:prstGeom>
                <a:noFill/>
              </p:spPr>
              <p:txBody>
                <a:bodyPr wrap="square" rtlCol="0">
                  <a:spAutoFit/>
                </a:bodyPr>
                <a:lstStyle/>
                <a:p>
                  <a:r>
                    <a:rPr lang="en-US" altLang="zh-CN" dirty="0" smtClean="0"/>
                    <a:t>t0</a:t>
                  </a:r>
                  <a:r>
                    <a:rPr lang="en-US" altLang="zh-CN" baseline="-25000" dirty="0" smtClean="0"/>
                    <a:t>22</a:t>
                  </a:r>
                  <a:endParaRPr lang="zh-CN" altLang="en-US" baseline="-25000" dirty="0"/>
                </a:p>
              </p:txBody>
            </p:sp>
            <p:sp>
              <p:nvSpPr>
                <p:cNvPr id="143" name="TextBox 142"/>
                <p:cNvSpPr txBox="1"/>
                <p:nvPr/>
              </p:nvSpPr>
              <p:spPr>
                <a:xfrm>
                  <a:off x="2051720" y="3068960"/>
                  <a:ext cx="576064" cy="369332"/>
                </a:xfrm>
                <a:prstGeom prst="rect">
                  <a:avLst/>
                </a:prstGeom>
                <a:noFill/>
              </p:spPr>
              <p:txBody>
                <a:bodyPr wrap="square" rtlCol="0">
                  <a:spAutoFit/>
                </a:bodyPr>
                <a:lstStyle/>
                <a:p>
                  <a:r>
                    <a:rPr lang="en-US" altLang="zh-CN" dirty="0" smtClean="0"/>
                    <a:t>t0</a:t>
                  </a:r>
                  <a:r>
                    <a:rPr lang="en-US" altLang="zh-CN" baseline="-25000" dirty="0" smtClean="0"/>
                    <a:t>12</a:t>
                  </a:r>
                  <a:endParaRPr lang="zh-CN" altLang="en-US" baseline="-25000" dirty="0"/>
                </a:p>
              </p:txBody>
            </p:sp>
            <p:sp>
              <p:nvSpPr>
                <p:cNvPr id="144" name="TextBox 143"/>
                <p:cNvSpPr txBox="1"/>
                <p:nvPr/>
              </p:nvSpPr>
              <p:spPr>
                <a:xfrm>
                  <a:off x="1475656" y="3068960"/>
                  <a:ext cx="576064" cy="369332"/>
                </a:xfrm>
                <a:prstGeom prst="rect">
                  <a:avLst/>
                </a:prstGeom>
                <a:noFill/>
              </p:spPr>
              <p:txBody>
                <a:bodyPr wrap="square" rtlCol="0">
                  <a:spAutoFit/>
                </a:bodyPr>
                <a:lstStyle/>
                <a:p>
                  <a:r>
                    <a:rPr lang="en-US" altLang="zh-CN" dirty="0" smtClean="0"/>
                    <a:t>t0</a:t>
                  </a:r>
                  <a:r>
                    <a:rPr lang="en-US" altLang="zh-CN" baseline="-25000" dirty="0" smtClean="0"/>
                    <a:t>11</a:t>
                  </a:r>
                  <a:endParaRPr lang="zh-CN" altLang="en-US" baseline="-25000" dirty="0"/>
                </a:p>
              </p:txBody>
            </p:sp>
          </p:grpSp>
          <p:cxnSp>
            <p:nvCxnSpPr>
              <p:cNvPr id="150" name="直接箭头连接符 149"/>
              <p:cNvCxnSpPr/>
              <p:nvPr/>
            </p:nvCxnSpPr>
            <p:spPr>
              <a:xfrm rot="5400000">
                <a:off x="503548" y="4041068"/>
                <a:ext cx="194421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259632" y="4077072"/>
                <a:ext cx="423514" cy="369332"/>
              </a:xfrm>
              <a:prstGeom prst="rect">
                <a:avLst/>
              </a:prstGeom>
              <a:noFill/>
            </p:spPr>
            <p:txBody>
              <a:bodyPr wrap="none" rtlCol="0">
                <a:spAutoFit/>
              </a:bodyPr>
              <a:lstStyle/>
              <a:p>
                <a:r>
                  <a:rPr lang="en-US" altLang="zh-CN" dirty="0" smtClean="0"/>
                  <a:t>d2</a:t>
                </a:r>
                <a:endParaRPr lang="zh-CN" altLang="en-US" dirty="0"/>
              </a:p>
            </p:txBody>
          </p:sp>
          <p:cxnSp>
            <p:nvCxnSpPr>
              <p:cNvPr id="153" name="直接箭头连接符 152"/>
              <p:cNvCxnSpPr/>
              <p:nvPr/>
            </p:nvCxnSpPr>
            <p:spPr>
              <a:xfrm rot="5400000">
                <a:off x="1116410" y="5372422"/>
                <a:ext cx="72008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4" name="矩形 153"/>
              <p:cNvSpPr/>
              <p:nvPr/>
            </p:nvSpPr>
            <p:spPr>
              <a:xfrm>
                <a:off x="1259632" y="5157192"/>
                <a:ext cx="423514" cy="369332"/>
              </a:xfrm>
              <a:prstGeom prst="rect">
                <a:avLst/>
              </a:prstGeom>
            </p:spPr>
            <p:txBody>
              <a:bodyPr wrap="none">
                <a:spAutoFit/>
              </a:bodyPr>
              <a:lstStyle/>
              <a:p>
                <a:r>
                  <a:rPr lang="en-US" altLang="zh-CN" dirty="0" smtClean="0"/>
                  <a:t>d1</a:t>
                </a:r>
                <a:endParaRPr lang="zh-CN" altLang="en-US" dirty="0"/>
              </a:p>
            </p:txBody>
          </p:sp>
        </p:grpSp>
        <p:sp>
          <p:nvSpPr>
            <p:cNvPr id="146" name="TextBox 145"/>
            <p:cNvSpPr txBox="1"/>
            <p:nvPr/>
          </p:nvSpPr>
          <p:spPr>
            <a:xfrm>
              <a:off x="5220072" y="2276872"/>
              <a:ext cx="2088232" cy="369332"/>
            </a:xfrm>
            <a:prstGeom prst="rect">
              <a:avLst/>
            </a:prstGeom>
            <a:noFill/>
          </p:spPr>
          <p:txBody>
            <a:bodyPr wrap="square" rtlCol="0">
              <a:spAutoFit/>
            </a:bodyPr>
            <a:lstStyle/>
            <a:p>
              <a:pPr marL="342900" indent="-342900"/>
              <a:r>
                <a:rPr lang="en-US" altLang="zh-CN" b="1" dirty="0" smtClean="0">
                  <a:solidFill>
                    <a:srgbClr val="7030A0"/>
                  </a:solidFill>
                </a:rPr>
                <a:t>2.  Pre-tracking  cut</a:t>
              </a:r>
              <a:endParaRPr lang="zh-CN" altLang="en-US" b="1" dirty="0">
                <a:solidFill>
                  <a:srgbClr val="7030A0"/>
                </a:solidFill>
              </a:endParaRPr>
            </a:p>
          </p:txBody>
        </p:sp>
      </p:grpSp>
      <p:sp>
        <p:nvSpPr>
          <p:cNvPr id="161" name="TextBox 160"/>
          <p:cNvSpPr txBox="1"/>
          <p:nvPr/>
        </p:nvSpPr>
        <p:spPr>
          <a:xfrm>
            <a:off x="467544" y="2204864"/>
            <a:ext cx="4104456" cy="1815882"/>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600" b="1" dirty="0" smtClean="0"/>
              <a:t>Purpose of software improvement:</a:t>
            </a:r>
          </a:p>
          <a:p>
            <a:pPr marL="342900" indent="-342900">
              <a:buAutoNum type="arabicPeriod"/>
            </a:pPr>
            <a:r>
              <a:rPr lang="en-US" altLang="zh-CN" sz="2400" dirty="0" smtClean="0">
                <a:solidFill>
                  <a:srgbClr val="FF0000"/>
                </a:solidFill>
              </a:rPr>
              <a:t>Cut off </a:t>
            </a:r>
            <a:r>
              <a:rPr lang="en-US" altLang="zh-CN" sz="2400" dirty="0" smtClean="0"/>
              <a:t>the background;</a:t>
            </a:r>
          </a:p>
          <a:p>
            <a:pPr marL="342900" indent="-342900">
              <a:buAutoNum type="arabicPeriod"/>
            </a:pPr>
            <a:r>
              <a:rPr lang="en-US" altLang="zh-CN" sz="2400" dirty="0" smtClean="0"/>
              <a:t>To </a:t>
            </a:r>
            <a:r>
              <a:rPr lang="en-US" altLang="zh-CN" sz="2400" dirty="0" smtClean="0">
                <a:solidFill>
                  <a:srgbClr val="FF0000"/>
                </a:solidFill>
              </a:rPr>
              <a:t>match</a:t>
            </a:r>
            <a:r>
              <a:rPr lang="en-US" altLang="zh-CN" sz="2400" dirty="0" smtClean="0"/>
              <a:t> the hits on the drift chambers and timing counters;</a:t>
            </a:r>
          </a:p>
        </p:txBody>
      </p:sp>
      <p:sp>
        <p:nvSpPr>
          <p:cNvPr id="162" name="TextBox 161"/>
          <p:cNvSpPr txBox="1"/>
          <p:nvPr/>
        </p:nvSpPr>
        <p:spPr>
          <a:xfrm>
            <a:off x="323528" y="4221088"/>
            <a:ext cx="446449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1 .Choose the </a:t>
            </a:r>
            <a:r>
              <a:rPr lang="en-US" altLang="zh-CN" b="1" dirty="0" smtClean="0">
                <a:solidFill>
                  <a:srgbClr val="FF0000"/>
                </a:solidFill>
              </a:rPr>
              <a:t>most possibility </a:t>
            </a:r>
            <a:r>
              <a:rPr lang="en-US" altLang="zh-CN" dirty="0" smtClean="0"/>
              <a:t>hits by single chamber track fitting;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6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4577</TotalTime>
  <Words>1918</Words>
  <Application>Microsoft Office PowerPoint</Application>
  <PresentationFormat>全屏显示(4:3)</PresentationFormat>
  <Paragraphs>299</Paragraphs>
  <Slides>22</Slides>
  <Notes>11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Office 主题</vt:lpstr>
      <vt:lpstr>Equation</vt:lpstr>
      <vt:lpstr>Spectroscopic Investigation of  Hypernuclei in the Wide Mass Region by the (e,e’K+) Reaction</vt:lpstr>
      <vt:lpstr>Outline</vt:lpstr>
      <vt:lpstr>Experimental Goal  The 3rd Generation  (e,e’K+) Hypernuclear Spectroscopy in JLab-HallC</vt:lpstr>
      <vt:lpstr>Experimental Setup </vt:lpstr>
      <vt:lpstr>Experimental Setup </vt:lpstr>
      <vt:lpstr>Experimental Setup </vt:lpstr>
      <vt:lpstr>Analysis Flow Chart</vt:lpstr>
      <vt:lpstr>Analysis Difficulty 1-HKS Tracking</vt:lpstr>
      <vt:lpstr>Analysis Difficulty 1-HKS Tracking</vt:lpstr>
      <vt:lpstr>Analysis Difficulty 1-HKS Tracking</vt:lpstr>
      <vt:lpstr>Analysis Difficulty 2-Unsymmetrical Forward Optics -HKS-</vt:lpstr>
      <vt:lpstr>Analysis Difficulty 2-Unsymmetrical Forward Optics -HKS- </vt:lpstr>
      <vt:lpstr>Analysis Difficulty 2-Unsymmetrical Forward Optics -HKS-</vt:lpstr>
      <vt:lpstr>Analysis Difficulty 2-Unsymmetrical Forward Optics -HKS-</vt:lpstr>
      <vt:lpstr>Analysis Difficulty 2-Unsymmetrical Forward Optics -HES-</vt:lpstr>
      <vt:lpstr>Conclusion And To Do</vt:lpstr>
      <vt:lpstr>幻灯片 17</vt:lpstr>
      <vt:lpstr>幻灯片 18</vt:lpstr>
      <vt:lpstr>Analysis Difficulty 1-HKS Tracking</vt:lpstr>
      <vt:lpstr>Analysis Difficulty 2-Unsymmetrical Forward Optics -HKS-</vt:lpstr>
      <vt:lpstr>Experimental Setup </vt:lpstr>
      <vt:lpstr>Data summary Quasi-free L &amp; expected g.s. yields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Spectroscopic Investigation of Lambda Hypernuclei in the wide Mass region by the reaction(e,e’k)</dc:title>
  <dc:creator>Chunhua</dc:creator>
  <cp:lastModifiedBy>Chunhua</cp:lastModifiedBy>
  <cp:revision>262</cp:revision>
  <dcterms:created xsi:type="dcterms:W3CDTF">2010-10-18T18:52:02Z</dcterms:created>
  <dcterms:modified xsi:type="dcterms:W3CDTF">2010-11-06T03:23:41Z</dcterms:modified>
</cp:coreProperties>
</file>